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425" r:id="rId4"/>
    <p:sldId id="472" r:id="rId5"/>
    <p:sldId id="451" r:id="rId6"/>
    <p:sldId id="458" r:id="rId7"/>
    <p:sldId id="388" r:id="rId8"/>
    <p:sldId id="259" r:id="rId9"/>
    <p:sldId id="285" r:id="rId10"/>
    <p:sldId id="286" r:id="rId11"/>
    <p:sldId id="287" r:id="rId12"/>
    <p:sldId id="446" r:id="rId13"/>
    <p:sldId id="427" r:id="rId14"/>
    <p:sldId id="415" r:id="rId15"/>
    <p:sldId id="424" r:id="rId16"/>
    <p:sldId id="447" r:id="rId17"/>
    <p:sldId id="452" r:id="rId18"/>
    <p:sldId id="448" r:id="rId19"/>
    <p:sldId id="459" r:id="rId20"/>
    <p:sldId id="461" r:id="rId21"/>
    <p:sldId id="462" r:id="rId22"/>
    <p:sldId id="463" r:id="rId23"/>
    <p:sldId id="464" r:id="rId24"/>
    <p:sldId id="465" r:id="rId25"/>
    <p:sldId id="466" r:id="rId26"/>
    <p:sldId id="467" r:id="rId27"/>
    <p:sldId id="453" r:id="rId28"/>
    <p:sldId id="455" r:id="rId29"/>
    <p:sldId id="468" r:id="rId30"/>
    <p:sldId id="469" r:id="rId31"/>
    <p:sldId id="428" r:id="rId32"/>
    <p:sldId id="440" r:id="rId33"/>
    <p:sldId id="441" r:id="rId34"/>
    <p:sldId id="443" r:id="rId35"/>
    <p:sldId id="444" r:id="rId36"/>
    <p:sldId id="456" r:id="rId37"/>
    <p:sldId id="367" r:id="rId38"/>
    <p:sldId id="369" r:id="rId39"/>
    <p:sldId id="431" r:id="rId40"/>
    <p:sldId id="432" r:id="rId41"/>
    <p:sldId id="457" r:id="rId42"/>
    <p:sldId id="434" r:id="rId43"/>
    <p:sldId id="435" r:id="rId44"/>
    <p:sldId id="436" r:id="rId45"/>
    <p:sldId id="470" r:id="rId46"/>
    <p:sldId id="471" r:id="rId47"/>
    <p:sldId id="353" r:id="rId48"/>
    <p:sldId id="354" r:id="rId49"/>
    <p:sldId id="355" r:id="rId50"/>
    <p:sldId id="356" r:id="rId51"/>
    <p:sldId id="357" r:id="rId52"/>
    <p:sldId id="397" r:id="rId53"/>
    <p:sldId id="360" r:id="rId54"/>
    <p:sldId id="315" r:id="rId55"/>
  </p:sldIdLst>
  <p:sldSz cx="12188825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  <a:srgbClr val="CCFFCC"/>
    <a:srgbClr val="FFFFE7"/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" y="57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162" y="2130428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486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A5101-9BD6-479F-B2CA-9582CF4D46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" y="5876677"/>
            <a:ext cx="11518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1838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E291EF-BF07-4FDC-846F-6B65B0825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" y="5876677"/>
            <a:ext cx="11518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4202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162" y="2130428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6A2C0-2EF9-4D05-B575-2C81C414106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8DD8C-5CFF-4B08-9C18-26F5C7F38A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" y="5876677"/>
            <a:ext cx="11518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495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FCED-4355-42E6-9EF2-17D19FE16992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6403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2833" y="440690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800D0-DA42-45AA-B04E-B7541D5309E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19080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441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5986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77E91-EC82-45D7-B316-657BB893069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8199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B1C22-3CB8-4CB8-94C3-B060443C9932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0915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08EFF-FC85-49FE-92E7-21AFDFCEFE2F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83203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CEB59-3AA7-4514-B6D1-E47A83C23847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70860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43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5492" y="273053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443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6B806-D954-4B91-9227-8F19C3772C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6417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4327CE-C718-473F-8D1E-F810ADE219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" y="5876677"/>
            <a:ext cx="11518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45558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0AB7E-91B1-47A9-AB9E-410742C6F9C2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1581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C8024-C5A0-427D-96DE-3FF10ACFDCF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0708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D574B-C522-4703-B9A2-525D4FC3B7E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699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7BE8A0-C9AE-436E-A9AA-BCAFB9F84C0C}"/>
              </a:ext>
            </a:extLst>
          </p:cNvPr>
          <p:cNvSpPr/>
          <p:nvPr/>
        </p:nvSpPr>
        <p:spPr bwMode="white">
          <a:xfrm>
            <a:off x="0" y="5970588"/>
            <a:ext cx="12188825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658DB0-A47A-484D-8954-8439EF9FC438}"/>
              </a:ext>
            </a:extLst>
          </p:cNvPr>
          <p:cNvSpPr/>
          <p:nvPr/>
        </p:nvSpPr>
        <p:spPr>
          <a:xfrm>
            <a:off x="-12697" y="6053141"/>
            <a:ext cx="2998536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5E58C5-C99F-4AFB-9A94-05ACB4DF6FDD}"/>
              </a:ext>
            </a:extLst>
          </p:cNvPr>
          <p:cNvSpPr/>
          <p:nvPr/>
        </p:nvSpPr>
        <p:spPr>
          <a:xfrm>
            <a:off x="3144550" y="6043616"/>
            <a:ext cx="9044277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8780" y="4038600"/>
            <a:ext cx="8633751" cy="1828800"/>
          </a:xfrm>
        </p:spPr>
        <p:txBody>
          <a:bodyPr anchor="b"/>
          <a:lstStyle>
            <a:lvl1pPr>
              <a:defRPr cap="all" baseline="0">
                <a:latin typeface="Arial" pitchFamily="34" charset="0"/>
                <a:ea typeface="AR Maokai Heavy Big5" pitchFamily="49" charset="-12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8780" y="6050037"/>
            <a:ext cx="8938472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27">
            <a:extLst>
              <a:ext uri="{FF2B5EF4-FFF2-40B4-BE49-F238E27FC236}">
                <a16:creationId xmlns:a16="http://schemas.microsoft.com/office/drawing/2014/main" id="{B4ED9E86-0FEA-4B24-9F8D-BFBD869E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" y="6069013"/>
            <a:ext cx="2742486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11" name="Footer Placeholder 16">
            <a:extLst>
              <a:ext uri="{FF2B5EF4-FFF2-40B4-BE49-F238E27FC236}">
                <a16:creationId xmlns:a16="http://schemas.microsoft.com/office/drawing/2014/main" id="{64A233DC-5E18-4930-B58D-9CF0E80E8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0576" y="236541"/>
            <a:ext cx="7821163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28">
            <a:extLst>
              <a:ext uri="{FF2B5EF4-FFF2-40B4-BE49-F238E27FC236}">
                <a16:creationId xmlns:a16="http://schemas.microsoft.com/office/drawing/2014/main" id="{CC219CC7-6729-43C5-81D0-A38A078EA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222" y="228600"/>
            <a:ext cx="1117309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29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29" y="749300"/>
            <a:ext cx="9233271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651" y="1600200"/>
            <a:ext cx="10868369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CD1D82A-2675-4C3E-BD12-E9A0CF3EC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6FF1729-76F0-42DF-937C-81659BA2E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EC0DA54A-4C5E-4F99-9616-D730EA7C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14298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A291D2-FD25-4DFF-A29D-A4C0D22BEF5B}"/>
              </a:ext>
            </a:extLst>
          </p:cNvPr>
          <p:cNvSpPr/>
          <p:nvPr/>
        </p:nvSpPr>
        <p:spPr bwMode="white">
          <a:xfrm>
            <a:off x="0" y="1524000"/>
            <a:ext cx="12188825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AA9DAC-46A9-4E0E-AAC9-E30EE7998489}"/>
              </a:ext>
            </a:extLst>
          </p:cNvPr>
          <p:cNvSpPr/>
          <p:nvPr/>
        </p:nvSpPr>
        <p:spPr>
          <a:xfrm>
            <a:off x="0" y="1600200"/>
            <a:ext cx="172675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EEC2AE-7D04-4A7C-8294-45F5A11332B3}"/>
              </a:ext>
            </a:extLst>
          </p:cNvPr>
          <p:cNvSpPr/>
          <p:nvPr/>
        </p:nvSpPr>
        <p:spPr>
          <a:xfrm>
            <a:off x="1828324" y="1600200"/>
            <a:ext cx="10360501" cy="990600"/>
          </a:xfrm>
          <a:prstGeom prst="rect">
            <a:avLst/>
          </a:prstGeom>
          <a:solidFill>
            <a:srgbClr val="0066CC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326" y="2743200"/>
            <a:ext cx="9495011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324" y="1600200"/>
            <a:ext cx="10157354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>
            <a:extLst>
              <a:ext uri="{FF2B5EF4-FFF2-40B4-BE49-F238E27FC236}">
                <a16:creationId xmlns:a16="http://schemas.microsoft.com/office/drawing/2014/main" id="{0782B1E9-BF40-4C77-9AF9-463E8D68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C3DEB13-EF79-4C13-9CA2-578B1447F8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3"/>
            <a:ext cx="172675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A26702CF-81BD-462F-A014-9B87873AF5C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73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588" y="1589567"/>
            <a:ext cx="5180251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8186" y="1589567"/>
            <a:ext cx="5180251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D608ECCD-69B4-44ED-A9D9-ABA50E1F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EDA9E503-7AC2-4D7E-A1AA-8BD2B0FD37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2DE1CFBE-8D6F-430A-87C3-AE6E9F0492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67141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273050"/>
            <a:ext cx="10868369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588" y="2438400"/>
            <a:ext cx="5180251" cy="3581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399133" y="2438400"/>
            <a:ext cx="5180251" cy="3581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588" y="1752600"/>
            <a:ext cx="5180251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399133" y="1752600"/>
            <a:ext cx="5180251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00A7F362-A42A-460F-A5F4-C1A018E5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FFC06CFC-4E84-4B2B-BE30-39116E4D18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BD0E05AE-E1A6-4DAE-8423-55C37165EC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22088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3D197748-FF23-4D0B-8F57-DC250235C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74E6B8E-574A-497E-9484-D57B46BCE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AC42C684-ABF0-445D-8BF3-651A9A1AE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21533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AED13D-3294-4BCD-A4A2-DE8A4FC2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62569-5CAE-4C6F-A6B1-CD9D3FFCF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B4A5F-4BB2-4575-B4D7-52777677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01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955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2833" y="440690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88413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273050"/>
            <a:ext cx="10766795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589" y="1752600"/>
            <a:ext cx="2133044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8780" y="1752600"/>
            <a:ext cx="8532178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7D5F2FAA-F727-4475-8341-732D482EA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C67D54D-25F7-48A3-BF7A-B9C8A459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B330F794-8CAD-434D-9343-610870B0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07337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ECF529-0524-4A8E-8ED1-BB8AD869E3E5}"/>
              </a:ext>
            </a:extLst>
          </p:cNvPr>
          <p:cNvSpPr/>
          <p:nvPr/>
        </p:nvSpPr>
        <p:spPr bwMode="white">
          <a:xfrm>
            <a:off x="-12697" y="4572003"/>
            <a:ext cx="12188825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A48702-E39A-46C2-ADA8-5D1A6EAC36C1}"/>
              </a:ext>
            </a:extLst>
          </p:cNvPr>
          <p:cNvSpPr/>
          <p:nvPr/>
        </p:nvSpPr>
        <p:spPr>
          <a:xfrm>
            <a:off x="-12694" y="4664075"/>
            <a:ext cx="1951058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3CC16B-FAEC-43D6-80A7-2FC0D9C52FB3}"/>
              </a:ext>
            </a:extLst>
          </p:cNvPr>
          <p:cNvSpPr/>
          <p:nvPr/>
        </p:nvSpPr>
        <p:spPr>
          <a:xfrm>
            <a:off x="2058981" y="4654550"/>
            <a:ext cx="10129844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C6AAA-854F-4AD0-9771-56023A6B7A04}"/>
              </a:ext>
            </a:extLst>
          </p:cNvPr>
          <p:cNvSpPr/>
          <p:nvPr/>
        </p:nvSpPr>
        <p:spPr bwMode="white">
          <a:xfrm>
            <a:off x="1929899" y="3"/>
            <a:ext cx="133316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044" y="5486400"/>
            <a:ext cx="975106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044" y="4648200"/>
            <a:ext cx="975106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226" y="0"/>
            <a:ext cx="10108599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Date Placeholder 11">
            <a:extLst>
              <a:ext uri="{FF2B5EF4-FFF2-40B4-BE49-F238E27FC236}">
                <a16:creationId xmlns:a16="http://schemas.microsoft.com/office/drawing/2014/main" id="{67F9195E-DC8E-48C3-8894-18F604A3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29030" y="6248403"/>
            <a:ext cx="3555074" cy="365125"/>
          </a:xfrm>
        </p:spPr>
        <p:txBody>
          <a:bodyPr rtlCol="0"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734B8148-2CF9-4135-B5CA-3930281D3E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3"/>
            <a:ext cx="1929897" cy="663575"/>
          </a:xfrm>
        </p:spPr>
        <p:txBody>
          <a:bodyPr/>
          <a:lstStyle>
            <a:lvl1pPr>
              <a:defRPr sz="2800"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2C035631-1FBE-4C02-B339-7076FC51DC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044" y="6248403"/>
            <a:ext cx="6094413" cy="365125"/>
          </a:xfrm>
        </p:spPr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79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55CA051B-3332-444A-9FF4-61AEF99E9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963B038-B31B-4817-AA52-5AF5E0B2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B5BAC7C5-734A-4E21-8DFB-E7E36EB69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36229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F52F46-8A3E-45F7-976C-DF5C46B234F3}"/>
              </a:ext>
            </a:extLst>
          </p:cNvPr>
          <p:cNvSpPr/>
          <p:nvPr/>
        </p:nvSpPr>
        <p:spPr bwMode="white">
          <a:xfrm>
            <a:off x="8125885" y="0"/>
            <a:ext cx="42745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8EEC6-4623-4593-B0B2-DD02A5AA2CCE}"/>
              </a:ext>
            </a:extLst>
          </p:cNvPr>
          <p:cNvSpPr/>
          <p:nvPr/>
        </p:nvSpPr>
        <p:spPr>
          <a:xfrm>
            <a:off x="8187251" y="609600"/>
            <a:ext cx="304721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36780D-E6C5-4CD1-A193-C5C5F376FFED}"/>
              </a:ext>
            </a:extLst>
          </p:cNvPr>
          <p:cNvSpPr/>
          <p:nvPr/>
        </p:nvSpPr>
        <p:spPr>
          <a:xfrm>
            <a:off x="8187251" y="0"/>
            <a:ext cx="304721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5324" y="609603"/>
            <a:ext cx="2742486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609600"/>
            <a:ext cx="7414869" cy="551656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9174211-2C7C-4710-8D37-523CF0808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35324" y="6248403"/>
            <a:ext cx="2945633" cy="365125"/>
          </a:xfrm>
        </p:spPr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8CFAA1-5915-4B3A-A399-5A87F257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43" y="6248403"/>
            <a:ext cx="7429682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FB8226-1D16-4AD1-B834-81C0D00E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072912" y="103761"/>
            <a:ext cx="533400" cy="325882"/>
          </a:xfrm>
        </p:spPr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67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441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5986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70AF1F-1070-4AD9-B4B2-9738386B48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" y="5876677"/>
            <a:ext cx="11518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4234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51DBB9-EA25-48A5-AD7F-FE1FCF2B1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" y="5876677"/>
            <a:ext cx="11518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4463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C160B5-01AF-487E-BD64-2ECAB4E21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" y="5876677"/>
            <a:ext cx="11518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833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917828-CE60-4BA9-8235-5A7CBE1436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" y="5876677"/>
            <a:ext cx="11518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565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43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5492" y="273053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443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AD38B-8DED-4896-817A-13B36BCA49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" y="5876677"/>
            <a:ext cx="11518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8849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01567D-D3C6-4123-8BFC-3CBBB4C28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" y="5876677"/>
            <a:ext cx="11518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940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dirty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3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dirty="0"/>
              <a:t>Haga clic para modificar el estilo de texto del patrón</a:t>
            </a:r>
          </a:p>
          <a:p>
            <a:pPr lvl="1"/>
            <a:r>
              <a:rPr lang="es-ES" altLang="en-US" dirty="0"/>
              <a:t>Segundo nivel</a:t>
            </a:r>
          </a:p>
          <a:p>
            <a:pPr lvl="2"/>
            <a:r>
              <a:rPr lang="es-ES" altLang="en-US" dirty="0"/>
              <a:t>Tercer nivel</a:t>
            </a:r>
          </a:p>
          <a:p>
            <a:pPr lvl="3"/>
            <a:r>
              <a:rPr lang="es-ES" altLang="en-US" dirty="0"/>
              <a:t>Cuarto nivel</a:t>
            </a:r>
          </a:p>
          <a:p>
            <a:pPr lvl="4"/>
            <a:r>
              <a:rPr lang="es-ES" altLang="en-US" dirty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/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9F27DA4-4F36-4E2B-A723-5CA32AE13BA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6561376"/>
            <a:ext cx="911187" cy="25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</a:schemeClr>
              </a:gs>
              <a:gs pos="91000">
                <a:schemeClr val="accent1">
                  <a:lumMod val="2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777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F2D492D-3F40-4D14-BEB7-905391CB6B0F}"/>
              </a:ext>
            </a:extLst>
          </p:cNvPr>
          <p:cNvSpPr/>
          <p:nvPr/>
        </p:nvSpPr>
        <p:spPr>
          <a:xfrm>
            <a:off x="0" y="6561376"/>
            <a:ext cx="911187" cy="25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</a:schemeClr>
              </a:gs>
              <a:gs pos="91000">
                <a:schemeClr val="accent1">
                  <a:lumMod val="2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dirty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3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dirty="0"/>
              <a:t>Haga clic para modificar el estilo de texto del patrón</a:t>
            </a:r>
          </a:p>
          <a:p>
            <a:pPr lvl="1"/>
            <a:r>
              <a:rPr lang="es-ES" altLang="en-US" dirty="0"/>
              <a:t>Segundo nivel</a:t>
            </a:r>
          </a:p>
          <a:p>
            <a:pPr lvl="2"/>
            <a:r>
              <a:rPr lang="es-ES" altLang="en-US" dirty="0"/>
              <a:t>Tercer nivel</a:t>
            </a:r>
          </a:p>
          <a:p>
            <a:pPr lvl="3"/>
            <a:r>
              <a:rPr lang="es-ES" altLang="en-US" dirty="0"/>
              <a:t>Cuarto nivel</a:t>
            </a:r>
          </a:p>
          <a:p>
            <a:pPr lvl="4"/>
            <a:r>
              <a:rPr lang="es-ES" altLang="en-US" dirty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63484B9-C459-48D1-AAE7-896CDB6D07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32082-569A-42BE-901A-7419C7D16E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" y="5876677"/>
            <a:ext cx="115182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7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>
            <a:extLst>
              <a:ext uri="{FF2B5EF4-FFF2-40B4-BE49-F238E27FC236}">
                <a16:creationId xmlns:a16="http://schemas.microsoft.com/office/drawing/2014/main" id="{9EAF842E-860A-4880-9293-82B0CBEB38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03993" y="749299"/>
            <a:ext cx="10157354" cy="61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DDF3C967-D4B2-428F-A98D-21C7D8CBB8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16821" y="1600203"/>
            <a:ext cx="1086836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B570EF5-0BCA-4C25-BA1A-4D572DEBF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25883" y="6248403"/>
            <a:ext cx="3555074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fld id="{8183BE54-BFB1-459F-86CD-79F3ECFC1CB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2BE853-C78C-41A8-A654-970039402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590" y="6248403"/>
            <a:ext cx="7226535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C23A5F-93EC-4A28-84A4-FDBE6C9A0E9C}"/>
              </a:ext>
            </a:extLst>
          </p:cNvPr>
          <p:cNvSpPr/>
          <p:nvPr/>
        </p:nvSpPr>
        <p:spPr bwMode="white">
          <a:xfrm>
            <a:off x="0" y="1235075"/>
            <a:ext cx="12188825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105482-5EC2-454F-A890-42DB4B79736A}"/>
              </a:ext>
            </a:extLst>
          </p:cNvPr>
          <p:cNvSpPr/>
          <p:nvPr/>
        </p:nvSpPr>
        <p:spPr>
          <a:xfrm>
            <a:off x="0" y="1393825"/>
            <a:ext cx="711015" cy="1143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E34650-816C-44F9-ADC8-11406CA1BCA1}"/>
              </a:ext>
            </a:extLst>
          </p:cNvPr>
          <p:cNvSpPr/>
          <p:nvPr/>
        </p:nvSpPr>
        <p:spPr>
          <a:xfrm>
            <a:off x="787195" y="1393825"/>
            <a:ext cx="11401630" cy="114300"/>
          </a:xfrm>
          <a:prstGeom prst="rect">
            <a:avLst/>
          </a:prstGeom>
          <a:solidFill>
            <a:srgbClr val="0066CC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4F0A212-0505-46D5-92BE-28CF062CD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393825"/>
            <a:ext cx="711015" cy="12224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D9F27DA4-4F36-4E2B-A723-5CA32AE13B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AutoShape 2" descr="Nhà xuất bản Giáo dục Việt Nam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 dir="r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94"/>
            <a:ext cx="12195107" cy="6856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CBFF0F-280B-43A7-8C33-B7CBB41B455A}"/>
              </a:ext>
            </a:extLst>
          </p:cNvPr>
          <p:cNvSpPr txBox="1"/>
          <p:nvPr/>
        </p:nvSpPr>
        <p:spPr>
          <a:xfrm>
            <a:off x="2508020" y="721274"/>
            <a:ext cx="6763960" cy="83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9" dirty="0">
                <a:solidFill>
                  <a:srgbClr val="D0A95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BỘ SÁCH GIÁO KHOA</a:t>
            </a:r>
          </a:p>
          <a:p>
            <a:pPr algn="ctr"/>
            <a:r>
              <a:rPr lang="en-US" sz="2399" dirty="0">
                <a:solidFill>
                  <a:srgbClr val="72BE4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KẾT NỐI TRI THỨC VỚI CUỘC SỐNG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5C0F38-3988-40ED-A9FC-498110CEE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51" y="1552054"/>
            <a:ext cx="1370899" cy="494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F602BB-E207-4B94-9870-1007948A2EA5}"/>
              </a:ext>
            </a:extLst>
          </p:cNvPr>
          <p:cNvSpPr txBox="1"/>
          <p:nvPr/>
        </p:nvSpPr>
        <p:spPr>
          <a:xfrm>
            <a:off x="5285544" y="1584158"/>
            <a:ext cx="1208913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99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LỚP 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D26254-9C70-45F3-B35A-876A74F9C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45" y="519545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36358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QUAN ĐIỂM BIÊN SOẠN SGK CÔNG NGHỆ 11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065588" y="3115382"/>
            <a:ext cx="1944303" cy="1944303"/>
          </a:xfrm>
          <a:prstGeom prst="ellipse">
            <a:avLst/>
          </a:prstGeom>
          <a:solidFill>
            <a:srgbClr val="FFFFCC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BIÊN SOẠN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SGK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CÔNG NGHỆ</a:t>
            </a:r>
          </a:p>
        </p:txBody>
      </p:sp>
      <p:cxnSp>
        <p:nvCxnSpPr>
          <p:cNvPr id="13" name="Elbow Connector 12"/>
          <p:cNvCxnSpPr>
            <a:stCxn id="18" idx="3"/>
            <a:endCxn id="3" idx="0"/>
          </p:cNvCxnSpPr>
          <p:nvPr/>
        </p:nvCxnSpPr>
        <p:spPr>
          <a:xfrm>
            <a:off x="3669088" y="2512210"/>
            <a:ext cx="1368652" cy="60317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cxnSpLocks/>
            <a:stCxn id="21" idx="3"/>
            <a:endCxn id="3" idx="4"/>
          </p:cNvCxnSpPr>
          <p:nvPr/>
        </p:nvCxnSpPr>
        <p:spPr>
          <a:xfrm flipV="1">
            <a:off x="3669088" y="5059685"/>
            <a:ext cx="1368652" cy="73764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6" idx="3"/>
            <a:endCxn id="3" idx="2"/>
          </p:cNvCxnSpPr>
          <p:nvPr/>
        </p:nvCxnSpPr>
        <p:spPr>
          <a:xfrm>
            <a:off x="3669087" y="3567769"/>
            <a:ext cx="396501" cy="51976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4" idx="3"/>
            <a:endCxn id="3" idx="2"/>
          </p:cNvCxnSpPr>
          <p:nvPr/>
        </p:nvCxnSpPr>
        <p:spPr>
          <a:xfrm flipV="1">
            <a:off x="3669088" y="4087534"/>
            <a:ext cx="396500" cy="53579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853187" y="2650566"/>
            <a:ext cx="4995512" cy="2873934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NHẸ NHÀNG – HẤP DẪN – THIẾT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THỰC.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Tăng cường thực hành, trải nghiệm.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Thể hiện tư tưởng sư phạm tích cực.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Thúc đẩy giáo dục STEM và GDHN.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Tăng cường sử dụng kênh hình.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Tích hợp nội dung xuyên chương trình.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4004" y="4257566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KẾT NỐI THỰC TIỄN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“Kết nối tri thức với cuộc sống”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4003" y="3202007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BÁM SÁT CTGDPT 2018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CTTT, CT Công nghệ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4004" y="2146448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PHÁT TRIỂN PC, NL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Thông tư 33/2017/TT-BGDĐT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4004" y="5313124"/>
            <a:ext cx="3515084" cy="968405"/>
          </a:xfrm>
          <a:prstGeom prst="roundRect">
            <a:avLst/>
          </a:prstGeom>
          <a:solidFill>
            <a:srgbClr val="CC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DỄ DẠY – DỄ HỌC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Chuẩn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mực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6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Hấp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thực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– Hiện đại</a:t>
            </a:r>
          </a:p>
        </p:txBody>
      </p:sp>
    </p:spTree>
    <p:extLst>
      <p:ext uri="{BB962C8B-B14F-4D97-AF65-F5344CB8AC3E}">
        <p14:creationId xmlns:p14="http://schemas.microsoft.com/office/powerpoint/2010/main" val="25671933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CẤU TRÚC VÀ NỘI DUNG SGK CÔNG NGHỆ 11 – </a:t>
            </a:r>
            <a:r>
              <a:rPr lang="en-US" sz="2800" dirty="0">
                <a:solidFill>
                  <a:srgbClr val="FFFF00"/>
                </a:solidFill>
              </a:rPr>
              <a:t>Công nghệ chăn nuôi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01040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2388" y="3210632"/>
            <a:ext cx="1944303" cy="1944303"/>
          </a:xfrm>
          <a:prstGeom prst="ellipse">
            <a:avLst/>
          </a:prstGeom>
          <a:solidFill>
            <a:srgbClr val="FFFF00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CẤU TRÚC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NGHỆ 11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23166" y="1515396"/>
            <a:ext cx="6246796" cy="4874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HƯỚNG DẪN SỬ DỤNG SÁCH</a:t>
            </a:r>
            <a:endParaRPr lang="en-US" sz="1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Elbow Connector 9"/>
          <p:cNvCxnSpPr>
            <a:cxnSpLocks/>
            <a:stCxn id="3" idx="0"/>
            <a:endCxn id="14" idx="1"/>
          </p:cNvCxnSpPr>
          <p:nvPr/>
        </p:nvCxnSpPr>
        <p:spPr>
          <a:xfrm rot="5400000" flipH="1" flipV="1">
            <a:off x="1098086" y="1685552"/>
            <a:ext cx="1451534" cy="159862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442A9DEE-B06D-470E-A4F7-E6DE0D28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36980"/>
            <a:ext cx="11045654" cy="655092"/>
          </a:xfrm>
        </p:spPr>
        <p:txBody>
          <a:bodyPr/>
          <a:lstStyle/>
          <a:p>
            <a:pPr algn="ctr"/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B63DB-A2F3-D339-D9F6-FAF6182C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143" y="1492185"/>
            <a:ext cx="4067033" cy="530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03016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2388" y="3210632"/>
            <a:ext cx="1944303" cy="1944303"/>
          </a:xfrm>
          <a:prstGeom prst="ellipse">
            <a:avLst/>
          </a:prstGeom>
          <a:solidFill>
            <a:srgbClr val="FFFF00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CẤU TRÚC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NGHỆ 11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23166" y="1515396"/>
            <a:ext cx="6246796" cy="4874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HƯỚNG DẪN SỬ DỤNG SÁCH</a:t>
            </a:r>
            <a:endParaRPr lang="en-US" sz="1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623166" y="6350586"/>
            <a:ext cx="6246796" cy="487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MỘT SỐ THUẬT NGỮ DÙNG TRONG SÁCH</a:t>
            </a:r>
            <a:endParaRPr lang="en-US" sz="1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Elbow Connector 9"/>
          <p:cNvCxnSpPr>
            <a:cxnSpLocks/>
            <a:stCxn id="3" idx="0"/>
            <a:endCxn id="14" idx="1"/>
          </p:cNvCxnSpPr>
          <p:nvPr/>
        </p:nvCxnSpPr>
        <p:spPr>
          <a:xfrm rot="5400000" flipH="1" flipV="1">
            <a:off x="1098086" y="1685552"/>
            <a:ext cx="1451534" cy="159862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cxnSpLocks/>
            <a:stCxn id="3" idx="4"/>
            <a:endCxn id="22" idx="1"/>
          </p:cNvCxnSpPr>
          <p:nvPr/>
        </p:nvCxnSpPr>
        <p:spPr>
          <a:xfrm rot="16200000" flipH="1">
            <a:off x="1104177" y="5075298"/>
            <a:ext cx="1439353" cy="159862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">
            <a:extLst>
              <a:ext uri="{FF2B5EF4-FFF2-40B4-BE49-F238E27FC236}">
                <a16:creationId xmlns:a16="http://schemas.microsoft.com/office/drawing/2014/main" id="{08ACA25B-8ACC-45B3-A0DE-CAAF46CFD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91CB4-C644-4795-4E67-A9B622C65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906" y="1515397"/>
            <a:ext cx="4877871" cy="526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99290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2388" y="3210632"/>
            <a:ext cx="1944303" cy="1944303"/>
          </a:xfrm>
          <a:prstGeom prst="ellipse">
            <a:avLst/>
          </a:prstGeom>
          <a:solidFill>
            <a:srgbClr val="FFFF00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CẤU TRÚC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SGK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CÔNG NGHỆ 11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23166" y="1515396"/>
            <a:ext cx="6246796" cy="4874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 DẪN SỬ DỤNG SÁCH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23166" y="2876490"/>
            <a:ext cx="6246796" cy="4874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Chương II: CÔNG NGHỆ GIỐNG VẬT NUÔI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623166" y="6350586"/>
            <a:ext cx="6246796" cy="4874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MỘT SỐ THUẬT NGỮ DÙNG TRONG SÁCH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0" name="Elbow Connector 9"/>
          <p:cNvCxnSpPr>
            <a:cxnSpLocks/>
            <a:stCxn id="3" idx="0"/>
            <a:endCxn id="14" idx="1"/>
          </p:cNvCxnSpPr>
          <p:nvPr/>
        </p:nvCxnSpPr>
        <p:spPr>
          <a:xfrm rot="5400000" flipH="1" flipV="1">
            <a:off x="1098086" y="1685552"/>
            <a:ext cx="1451534" cy="159862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cxnSpLocks/>
            <a:stCxn id="3" idx="7"/>
            <a:endCxn id="16" idx="1"/>
          </p:cNvCxnSpPr>
          <p:nvPr/>
        </p:nvCxnSpPr>
        <p:spPr>
          <a:xfrm rot="5400000" flipH="1" flipV="1">
            <a:off x="1979972" y="2852175"/>
            <a:ext cx="375177" cy="91121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cxnSpLocks/>
            <a:stCxn id="3" idx="4"/>
            <a:endCxn id="22" idx="1"/>
          </p:cNvCxnSpPr>
          <p:nvPr/>
        </p:nvCxnSpPr>
        <p:spPr>
          <a:xfrm rot="16200000" flipH="1">
            <a:off x="1104177" y="5075298"/>
            <a:ext cx="1439353" cy="159862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A08B3433-47B5-4234-BB5C-DBF8BB642E59}"/>
              </a:ext>
            </a:extLst>
          </p:cNvPr>
          <p:cNvSpPr/>
          <p:nvPr/>
        </p:nvSpPr>
        <p:spPr>
          <a:xfrm>
            <a:off x="2623166" y="3604805"/>
            <a:ext cx="5783855" cy="4874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Chương III: CÔNG NGHỆ THỨC ĂN CHĂN NUÔI</a:t>
            </a:r>
          </a:p>
        </p:txBody>
      </p:sp>
      <p:sp>
        <p:nvSpPr>
          <p:cNvPr id="27" name="Rounded Rectangle 15">
            <a:extLst>
              <a:ext uri="{FF2B5EF4-FFF2-40B4-BE49-F238E27FC236}">
                <a16:creationId xmlns:a16="http://schemas.microsoft.com/office/drawing/2014/main" id="{1D48EEB5-B376-4453-B15F-09DE7CE411BB}"/>
              </a:ext>
            </a:extLst>
          </p:cNvPr>
          <p:cNvSpPr/>
          <p:nvPr/>
        </p:nvSpPr>
        <p:spPr>
          <a:xfrm>
            <a:off x="2623166" y="2161823"/>
            <a:ext cx="6246796" cy="4874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Chương I: GIỚI THIỆU CHUNG VỀ CHĂN NUÔI</a:t>
            </a:r>
          </a:p>
        </p:txBody>
      </p:sp>
      <p:cxnSp>
        <p:nvCxnSpPr>
          <p:cNvPr id="31" name="Elbow Connector 11">
            <a:extLst>
              <a:ext uri="{FF2B5EF4-FFF2-40B4-BE49-F238E27FC236}">
                <a16:creationId xmlns:a16="http://schemas.microsoft.com/office/drawing/2014/main" id="{3AC78BCD-293D-4283-8075-444E65238D0D}"/>
              </a:ext>
            </a:extLst>
          </p:cNvPr>
          <p:cNvCxnSpPr>
            <a:cxnSpLocks/>
            <a:stCxn id="3" idx="7"/>
            <a:endCxn id="27" idx="1"/>
          </p:cNvCxnSpPr>
          <p:nvPr/>
        </p:nvCxnSpPr>
        <p:spPr>
          <a:xfrm rot="5400000" flipH="1" flipV="1">
            <a:off x="1622638" y="2494841"/>
            <a:ext cx="1089844" cy="91121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23">
            <a:extLst>
              <a:ext uri="{FF2B5EF4-FFF2-40B4-BE49-F238E27FC236}">
                <a16:creationId xmlns:a16="http://schemas.microsoft.com/office/drawing/2014/main" id="{8FC83ABC-F657-49BC-BE0D-89C28C2A427C}"/>
              </a:ext>
            </a:extLst>
          </p:cNvPr>
          <p:cNvCxnSpPr>
            <a:cxnSpLocks/>
          </p:cNvCxnSpPr>
          <p:nvPr/>
        </p:nvCxnSpPr>
        <p:spPr>
          <a:xfrm flipV="1">
            <a:off x="1989357" y="3818585"/>
            <a:ext cx="593466" cy="37704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">
            <a:extLst>
              <a:ext uri="{FF2B5EF4-FFF2-40B4-BE49-F238E27FC236}">
                <a16:creationId xmlns:a16="http://schemas.microsoft.com/office/drawing/2014/main" id="{165CA60E-263A-4404-8BE1-6D4AF03A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cxnSp>
        <p:nvCxnSpPr>
          <p:cNvPr id="2" name="Elbow Connector 23">
            <a:extLst>
              <a:ext uri="{FF2B5EF4-FFF2-40B4-BE49-F238E27FC236}">
                <a16:creationId xmlns:a16="http://schemas.microsoft.com/office/drawing/2014/main" id="{7FDEFB6D-8C06-0AF1-8A6E-73114F9CB55D}"/>
              </a:ext>
            </a:extLst>
          </p:cNvPr>
          <p:cNvCxnSpPr>
            <a:cxnSpLocks/>
          </p:cNvCxnSpPr>
          <p:nvPr/>
        </p:nvCxnSpPr>
        <p:spPr>
          <a:xfrm>
            <a:off x="1988756" y="4202847"/>
            <a:ext cx="593466" cy="3598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17">
            <a:extLst>
              <a:ext uri="{FF2B5EF4-FFF2-40B4-BE49-F238E27FC236}">
                <a16:creationId xmlns:a16="http://schemas.microsoft.com/office/drawing/2014/main" id="{E026A1A0-7071-8E2D-26FC-F0271BC46469}"/>
              </a:ext>
            </a:extLst>
          </p:cNvPr>
          <p:cNvSpPr/>
          <p:nvPr/>
        </p:nvSpPr>
        <p:spPr>
          <a:xfrm>
            <a:off x="2656176" y="4323954"/>
            <a:ext cx="5149281" cy="4874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Chương IV: PHÒNG, TRỊ BỆNH CHO NUÔI</a:t>
            </a:r>
          </a:p>
        </p:txBody>
      </p:sp>
      <p:cxnSp>
        <p:nvCxnSpPr>
          <p:cNvPr id="5" name="Elbow Connector 25">
            <a:extLst>
              <a:ext uri="{FF2B5EF4-FFF2-40B4-BE49-F238E27FC236}">
                <a16:creationId xmlns:a16="http://schemas.microsoft.com/office/drawing/2014/main" id="{DD4B7B63-1268-529F-07E6-B565924D4BB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58729" y="4567854"/>
            <a:ext cx="417662" cy="91121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BC8F50F5-CD97-AE25-F723-183901F6C182}"/>
              </a:ext>
            </a:extLst>
          </p:cNvPr>
          <p:cNvSpPr/>
          <p:nvPr/>
        </p:nvSpPr>
        <p:spPr>
          <a:xfrm>
            <a:off x="2636177" y="4966947"/>
            <a:ext cx="4420485" cy="4874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Chương V: CÔNG NGHỆ CHĂN NUÔI</a:t>
            </a:r>
          </a:p>
        </p:txBody>
      </p:sp>
      <p:cxnSp>
        <p:nvCxnSpPr>
          <p:cNvPr id="7" name="Elbow Connector 25">
            <a:extLst>
              <a:ext uri="{FF2B5EF4-FFF2-40B4-BE49-F238E27FC236}">
                <a16:creationId xmlns:a16="http://schemas.microsoft.com/office/drawing/2014/main" id="{140DFE1D-B40E-B518-6960-F5427B4049D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74138" y="4886496"/>
            <a:ext cx="1186844" cy="91121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8E0F614E-191B-2CEC-D1EC-75BCD3631411}"/>
              </a:ext>
            </a:extLst>
          </p:cNvPr>
          <p:cNvSpPr/>
          <p:nvPr/>
        </p:nvSpPr>
        <p:spPr>
          <a:xfrm>
            <a:off x="2642804" y="5653387"/>
            <a:ext cx="6246795" cy="4874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Chương VI: BẢO VỆ MÔI TRƯỜNG TRONG CHĂN NUÔI</a:t>
            </a:r>
          </a:p>
        </p:txBody>
      </p:sp>
    </p:spTree>
    <p:extLst>
      <p:ext uri="{BB962C8B-B14F-4D97-AF65-F5344CB8AC3E}">
        <p14:creationId xmlns:p14="http://schemas.microsoft.com/office/powerpoint/2010/main" val="1208154058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165CA60E-263A-4404-8BE1-6D4AF03A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SCĐ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27DA06-092D-766E-B3A0-B5E8D674A127}"/>
              </a:ext>
            </a:extLst>
          </p:cNvPr>
          <p:cNvGrpSpPr/>
          <p:nvPr/>
        </p:nvGrpSpPr>
        <p:grpSpPr>
          <a:xfrm>
            <a:off x="925845" y="1746914"/>
            <a:ext cx="10293329" cy="4434821"/>
            <a:chOff x="1444464" y="1705970"/>
            <a:chExt cx="10293329" cy="4434821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494FAB0-7663-056B-439E-3BE1243A8066}"/>
                </a:ext>
              </a:extLst>
            </p:cNvPr>
            <p:cNvGrpSpPr/>
            <p:nvPr/>
          </p:nvGrpSpPr>
          <p:grpSpPr>
            <a:xfrm>
              <a:off x="1444464" y="1705970"/>
              <a:ext cx="10286619" cy="4434821"/>
              <a:chOff x="52388" y="2161823"/>
              <a:chExt cx="8837211" cy="3978968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52388" y="3210632"/>
                <a:ext cx="1944303" cy="194430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F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CẤU TRÚC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CHUYÊN ĐỀ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CÔNG NGHỆ 11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" name="Rounded Rectangle 17">
                <a:extLst>
                  <a:ext uri="{FF2B5EF4-FFF2-40B4-BE49-F238E27FC236}">
                    <a16:creationId xmlns:a16="http://schemas.microsoft.com/office/drawing/2014/main" id="{A08B3433-47B5-4234-BB5C-DBF8BB642E59}"/>
                  </a:ext>
                </a:extLst>
              </p:cNvPr>
              <p:cNvSpPr/>
              <p:nvPr/>
            </p:nvSpPr>
            <p:spPr>
              <a:xfrm>
                <a:off x="2623166" y="3946005"/>
                <a:ext cx="6111397" cy="487404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CĐ2: NUÔI DƯỠNG VÀ CHĂM SÓC ĐỘNG VẬT CẢNH</a:t>
                </a:r>
              </a:p>
            </p:txBody>
          </p:sp>
          <p:sp>
            <p:nvSpPr>
              <p:cNvPr id="27" name="Rounded Rectangle 15">
                <a:extLst>
                  <a:ext uri="{FF2B5EF4-FFF2-40B4-BE49-F238E27FC236}">
                    <a16:creationId xmlns:a16="http://schemas.microsoft.com/office/drawing/2014/main" id="{1D48EEB5-B376-4453-B15F-09DE7CE411BB}"/>
                  </a:ext>
                </a:extLst>
              </p:cNvPr>
              <p:cNvSpPr/>
              <p:nvPr/>
            </p:nvSpPr>
            <p:spPr>
              <a:xfrm>
                <a:off x="2623166" y="2161823"/>
                <a:ext cx="6246796" cy="487404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:r>
                  <a:rPr lang="en-US" sz="20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HƯỚNG DẪN SỬ DỤNG SÁCH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7" name="Elbow Connector 25">
                <a:extLst>
                  <a:ext uri="{FF2B5EF4-FFF2-40B4-BE49-F238E27FC236}">
                    <a16:creationId xmlns:a16="http://schemas.microsoft.com/office/drawing/2014/main" id="{140DFE1D-B40E-B518-6960-F5427B4049DE}"/>
                  </a:ext>
                </a:extLst>
              </p:cNvPr>
              <p:cNvCxnSpPr>
                <a:cxnSpLocks/>
                <a:stCxn id="3" idx="4"/>
                <a:endCxn id="8" idx="1"/>
              </p:cNvCxnSpPr>
              <p:nvPr/>
            </p:nvCxnSpPr>
            <p:spPr>
              <a:xfrm rot="16200000" flipH="1">
                <a:off x="1462595" y="4716880"/>
                <a:ext cx="742154" cy="1618264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ounded Rectangle 17">
                <a:extLst>
                  <a:ext uri="{FF2B5EF4-FFF2-40B4-BE49-F238E27FC236}">
                    <a16:creationId xmlns:a16="http://schemas.microsoft.com/office/drawing/2014/main" id="{8E0F614E-191B-2CEC-D1EC-75BCD3631411}"/>
                  </a:ext>
                </a:extLst>
              </p:cNvPr>
              <p:cNvSpPr/>
              <p:nvPr/>
            </p:nvSpPr>
            <p:spPr>
              <a:xfrm>
                <a:off x="2642804" y="5653387"/>
                <a:ext cx="6246795" cy="487404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MỘT SỐ THUẬT NGỮ DÙNG TRONG SÁCH</a:t>
                </a:r>
              </a:p>
            </p:txBody>
          </p:sp>
          <p:cxnSp>
            <p:nvCxnSpPr>
              <p:cNvPr id="40" name="Elbow Connector 25">
                <a:extLst>
                  <a:ext uri="{FF2B5EF4-FFF2-40B4-BE49-F238E27FC236}">
                    <a16:creationId xmlns:a16="http://schemas.microsoft.com/office/drawing/2014/main" id="{ED9F3DC9-660A-DB09-5E70-1FAC3ED005DB}"/>
                  </a:ext>
                </a:extLst>
              </p:cNvPr>
              <p:cNvCxnSpPr>
                <a:cxnSpLocks/>
                <a:stCxn id="3" idx="0"/>
              </p:cNvCxnSpPr>
              <p:nvPr/>
            </p:nvCxnSpPr>
            <p:spPr>
              <a:xfrm rot="5400000" flipH="1" flipV="1">
                <a:off x="1431119" y="1998948"/>
                <a:ext cx="805106" cy="1618264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23247435-2012-7380-9860-178BFB3BC960}"/>
                  </a:ext>
                </a:extLst>
              </p:cNvPr>
              <p:cNvCxnSpPr>
                <a:cxnSpLocks/>
                <a:stCxn id="3" idx="6"/>
                <a:endCxn id="21" idx="1"/>
              </p:cNvCxnSpPr>
              <p:nvPr/>
            </p:nvCxnSpPr>
            <p:spPr>
              <a:xfrm>
                <a:off x="1996691" y="4182784"/>
                <a:ext cx="626475" cy="69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Elbow Connector 11">
              <a:extLst>
                <a:ext uri="{FF2B5EF4-FFF2-40B4-BE49-F238E27FC236}">
                  <a16:creationId xmlns:a16="http://schemas.microsoft.com/office/drawing/2014/main" id="{DF53EB8F-4169-A2BC-91F4-54E29DFDD74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772269" y="2658815"/>
              <a:ext cx="375177" cy="911212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25">
              <a:extLst>
                <a:ext uri="{FF2B5EF4-FFF2-40B4-BE49-F238E27FC236}">
                  <a16:creationId xmlns:a16="http://schemas.microsoft.com/office/drawing/2014/main" id="{AE130DCC-4472-C2AD-810A-A214017724E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751026" y="4314761"/>
              <a:ext cx="417662" cy="911212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id="{52255C55-3C54-F395-358B-A8C00680F47E}"/>
                </a:ext>
              </a:extLst>
            </p:cNvPr>
            <p:cNvSpPr/>
            <p:nvPr/>
          </p:nvSpPr>
          <p:spPr>
            <a:xfrm>
              <a:off x="4466448" y="2663598"/>
              <a:ext cx="7271345" cy="54324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/>
              <a:r>
                <a:rPr lang="en-US" sz="2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CĐ 1: CÔNG NGHỆ SINH HỌC TRONG CHĂN NUÔI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2" name="Rounded Rectangle 17">
              <a:extLst>
                <a:ext uri="{FF2B5EF4-FFF2-40B4-BE49-F238E27FC236}">
                  <a16:creationId xmlns:a16="http://schemas.microsoft.com/office/drawing/2014/main" id="{FAD81B05-0203-F950-82C4-C6489CBC2B9A}"/>
                </a:ext>
              </a:extLst>
            </p:cNvPr>
            <p:cNvSpPr/>
            <p:nvPr/>
          </p:nvSpPr>
          <p:spPr>
            <a:xfrm>
              <a:off x="4448363" y="4685414"/>
              <a:ext cx="7271344" cy="54324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CĐ 3: CHĂN NUÔI THEO TIÊU CHUẨN VIETGAP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4904662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165CA60E-263A-4404-8BE1-6D4AF03A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494FAB0-7663-056B-439E-3BE1243A8066}"/>
              </a:ext>
            </a:extLst>
          </p:cNvPr>
          <p:cNvGrpSpPr/>
          <p:nvPr/>
        </p:nvGrpSpPr>
        <p:grpSpPr>
          <a:xfrm>
            <a:off x="1444464" y="2161823"/>
            <a:ext cx="8837211" cy="3978968"/>
            <a:chOff x="52388" y="2161823"/>
            <a:chExt cx="8837211" cy="3978968"/>
          </a:xfrm>
        </p:grpSpPr>
        <p:sp>
          <p:nvSpPr>
            <p:cNvPr id="3" name="Oval 2"/>
            <p:cNvSpPr/>
            <p:nvPr/>
          </p:nvSpPr>
          <p:spPr>
            <a:xfrm>
              <a:off x="52388" y="3210632"/>
              <a:ext cx="1944303" cy="1944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CẤU TRÚC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CHƯƠNG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CÔNG NGHỆ 11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" name="Rounded Rectangle 17">
              <a:extLst>
                <a:ext uri="{FF2B5EF4-FFF2-40B4-BE49-F238E27FC236}">
                  <a16:creationId xmlns:a16="http://schemas.microsoft.com/office/drawing/2014/main" id="{A08B3433-47B5-4234-BB5C-DBF8BB642E59}"/>
                </a:ext>
              </a:extLst>
            </p:cNvPr>
            <p:cNvSpPr/>
            <p:nvPr/>
          </p:nvSpPr>
          <p:spPr>
            <a:xfrm>
              <a:off x="2623166" y="3946005"/>
              <a:ext cx="5783855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 BÀI HỌC/DỰ ÁN HỌC TẬP</a:t>
              </a:r>
            </a:p>
          </p:txBody>
        </p:sp>
        <p:sp>
          <p:nvSpPr>
            <p:cNvPr id="27" name="Rounded Rectangle 15">
              <a:extLst>
                <a:ext uri="{FF2B5EF4-FFF2-40B4-BE49-F238E27FC236}">
                  <a16:creationId xmlns:a16="http://schemas.microsoft.com/office/drawing/2014/main" id="{1D48EEB5-B376-4453-B15F-09DE7CE411BB}"/>
                </a:ext>
              </a:extLst>
            </p:cNvPr>
            <p:cNvSpPr/>
            <p:nvPr/>
          </p:nvSpPr>
          <p:spPr>
            <a:xfrm>
              <a:off x="2623166" y="2161823"/>
              <a:ext cx="6246796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MỞ ĐẦU CHƯƠNG</a:t>
              </a:r>
            </a:p>
          </p:txBody>
        </p:sp>
        <p:cxnSp>
          <p:nvCxnSpPr>
            <p:cNvPr id="7" name="Elbow Connector 25">
              <a:extLst>
                <a:ext uri="{FF2B5EF4-FFF2-40B4-BE49-F238E27FC236}">
                  <a16:creationId xmlns:a16="http://schemas.microsoft.com/office/drawing/2014/main" id="{140DFE1D-B40E-B518-6960-F5427B4049DE}"/>
                </a:ext>
              </a:extLst>
            </p:cNvPr>
            <p:cNvCxnSpPr>
              <a:cxnSpLocks/>
              <a:stCxn id="3" idx="4"/>
              <a:endCxn id="8" idx="1"/>
            </p:cNvCxnSpPr>
            <p:nvPr/>
          </p:nvCxnSpPr>
          <p:spPr>
            <a:xfrm rot="16200000" flipH="1">
              <a:off x="1462595" y="4716880"/>
              <a:ext cx="742154" cy="1618264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17">
              <a:extLst>
                <a:ext uri="{FF2B5EF4-FFF2-40B4-BE49-F238E27FC236}">
                  <a16:creationId xmlns:a16="http://schemas.microsoft.com/office/drawing/2014/main" id="{8E0F614E-191B-2CEC-D1EC-75BCD3631411}"/>
                </a:ext>
              </a:extLst>
            </p:cNvPr>
            <p:cNvSpPr/>
            <p:nvPr/>
          </p:nvSpPr>
          <p:spPr>
            <a:xfrm>
              <a:off x="2642804" y="5653387"/>
              <a:ext cx="6246795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ÔN TẬP CHƯƠNG</a:t>
              </a:r>
            </a:p>
          </p:txBody>
        </p:sp>
        <p:cxnSp>
          <p:nvCxnSpPr>
            <p:cNvPr id="40" name="Elbow Connector 25">
              <a:extLst>
                <a:ext uri="{FF2B5EF4-FFF2-40B4-BE49-F238E27FC236}">
                  <a16:creationId xmlns:a16="http://schemas.microsoft.com/office/drawing/2014/main" id="{ED9F3DC9-660A-DB09-5E70-1FAC3ED005DB}"/>
                </a:ext>
              </a:extLst>
            </p:cNvPr>
            <p:cNvCxnSpPr>
              <a:cxnSpLocks/>
              <a:stCxn id="3" idx="0"/>
              <a:endCxn id="27" idx="1"/>
            </p:cNvCxnSpPr>
            <p:nvPr/>
          </p:nvCxnSpPr>
          <p:spPr>
            <a:xfrm rot="5400000" flipH="1" flipV="1">
              <a:off x="1421300" y="2008766"/>
              <a:ext cx="805107" cy="1598626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3247435-2012-7380-9860-178BFB3BC960}"/>
                </a:ext>
              </a:extLst>
            </p:cNvPr>
            <p:cNvCxnSpPr>
              <a:cxnSpLocks/>
              <a:stCxn id="3" idx="6"/>
              <a:endCxn id="21" idx="1"/>
            </p:cNvCxnSpPr>
            <p:nvPr/>
          </p:nvCxnSpPr>
          <p:spPr>
            <a:xfrm>
              <a:off x="1996691" y="4182784"/>
              <a:ext cx="626475" cy="69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3813215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165CA60E-263A-4404-8BE1-6D4AF03A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494FAB0-7663-056B-439E-3BE1243A8066}"/>
              </a:ext>
            </a:extLst>
          </p:cNvPr>
          <p:cNvGrpSpPr/>
          <p:nvPr/>
        </p:nvGrpSpPr>
        <p:grpSpPr>
          <a:xfrm>
            <a:off x="884905" y="2161823"/>
            <a:ext cx="8817574" cy="2993112"/>
            <a:chOff x="52388" y="2161823"/>
            <a:chExt cx="8817574" cy="2993112"/>
          </a:xfrm>
        </p:grpSpPr>
        <p:sp>
          <p:nvSpPr>
            <p:cNvPr id="3" name="Oval 2"/>
            <p:cNvSpPr/>
            <p:nvPr/>
          </p:nvSpPr>
          <p:spPr>
            <a:xfrm>
              <a:off x="52388" y="3210632"/>
              <a:ext cx="1944303" cy="1944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CẤU TRÚC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CHƯƠNG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CÔNG NGHỆ 11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Rounded Rectangle 15">
              <a:extLst>
                <a:ext uri="{FF2B5EF4-FFF2-40B4-BE49-F238E27FC236}">
                  <a16:creationId xmlns:a16="http://schemas.microsoft.com/office/drawing/2014/main" id="{1D48EEB5-B376-4453-B15F-09DE7CE411BB}"/>
                </a:ext>
              </a:extLst>
            </p:cNvPr>
            <p:cNvSpPr/>
            <p:nvPr/>
          </p:nvSpPr>
          <p:spPr>
            <a:xfrm>
              <a:off x="2623166" y="2161823"/>
              <a:ext cx="6246796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MỞ ĐẦU CHƯƠNG</a:t>
              </a:r>
            </a:p>
          </p:txBody>
        </p:sp>
        <p:cxnSp>
          <p:nvCxnSpPr>
            <p:cNvPr id="40" name="Elbow Connector 25">
              <a:extLst>
                <a:ext uri="{FF2B5EF4-FFF2-40B4-BE49-F238E27FC236}">
                  <a16:creationId xmlns:a16="http://schemas.microsoft.com/office/drawing/2014/main" id="{ED9F3DC9-660A-DB09-5E70-1FAC3ED005DB}"/>
                </a:ext>
              </a:extLst>
            </p:cNvPr>
            <p:cNvCxnSpPr>
              <a:cxnSpLocks/>
              <a:stCxn id="3" idx="0"/>
              <a:endCxn id="27" idx="1"/>
            </p:cNvCxnSpPr>
            <p:nvPr/>
          </p:nvCxnSpPr>
          <p:spPr>
            <a:xfrm rot="5400000" flipH="1" flipV="1">
              <a:off x="1421300" y="2008766"/>
              <a:ext cx="805107" cy="1598626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977B356-9642-8A4C-38F9-BEA5A208B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348" y="1435100"/>
            <a:ext cx="4114937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10527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165CA60E-263A-4404-8BE1-6D4AF03A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494FAB0-7663-056B-439E-3BE1243A8066}"/>
              </a:ext>
            </a:extLst>
          </p:cNvPr>
          <p:cNvGrpSpPr/>
          <p:nvPr/>
        </p:nvGrpSpPr>
        <p:grpSpPr>
          <a:xfrm>
            <a:off x="598297" y="2161823"/>
            <a:ext cx="8837211" cy="3978968"/>
            <a:chOff x="52388" y="2161823"/>
            <a:chExt cx="8837211" cy="3978968"/>
          </a:xfrm>
        </p:grpSpPr>
        <p:sp>
          <p:nvSpPr>
            <p:cNvPr id="3" name="Oval 2"/>
            <p:cNvSpPr/>
            <p:nvPr/>
          </p:nvSpPr>
          <p:spPr>
            <a:xfrm>
              <a:off x="52388" y="3210632"/>
              <a:ext cx="1944303" cy="1944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CẤU TRÚC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CHƯƠNG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CÔNG NGHỆ 11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" name="Rounded Rectangle 17">
              <a:extLst>
                <a:ext uri="{FF2B5EF4-FFF2-40B4-BE49-F238E27FC236}">
                  <a16:creationId xmlns:a16="http://schemas.microsoft.com/office/drawing/2014/main" id="{A08B3433-47B5-4234-BB5C-DBF8BB642E59}"/>
                </a:ext>
              </a:extLst>
            </p:cNvPr>
            <p:cNvSpPr/>
            <p:nvPr/>
          </p:nvSpPr>
          <p:spPr>
            <a:xfrm>
              <a:off x="2623166" y="3946005"/>
              <a:ext cx="5783855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 BÀI HỌC/DỰ ÁN HỌC TẬP</a:t>
              </a:r>
            </a:p>
          </p:txBody>
        </p:sp>
        <p:sp>
          <p:nvSpPr>
            <p:cNvPr id="27" name="Rounded Rectangle 15">
              <a:extLst>
                <a:ext uri="{FF2B5EF4-FFF2-40B4-BE49-F238E27FC236}">
                  <a16:creationId xmlns:a16="http://schemas.microsoft.com/office/drawing/2014/main" id="{1D48EEB5-B376-4453-B15F-09DE7CE411BB}"/>
                </a:ext>
              </a:extLst>
            </p:cNvPr>
            <p:cNvSpPr/>
            <p:nvPr/>
          </p:nvSpPr>
          <p:spPr>
            <a:xfrm>
              <a:off x="2623166" y="2161823"/>
              <a:ext cx="6246796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MỞ ĐẦU CHƯƠNG</a:t>
              </a:r>
            </a:p>
          </p:txBody>
        </p:sp>
        <p:cxnSp>
          <p:nvCxnSpPr>
            <p:cNvPr id="7" name="Elbow Connector 25">
              <a:extLst>
                <a:ext uri="{FF2B5EF4-FFF2-40B4-BE49-F238E27FC236}">
                  <a16:creationId xmlns:a16="http://schemas.microsoft.com/office/drawing/2014/main" id="{140DFE1D-B40E-B518-6960-F5427B4049DE}"/>
                </a:ext>
              </a:extLst>
            </p:cNvPr>
            <p:cNvCxnSpPr>
              <a:cxnSpLocks/>
              <a:stCxn id="3" idx="4"/>
              <a:endCxn id="8" idx="1"/>
            </p:cNvCxnSpPr>
            <p:nvPr/>
          </p:nvCxnSpPr>
          <p:spPr>
            <a:xfrm rot="16200000" flipH="1">
              <a:off x="1462595" y="4716880"/>
              <a:ext cx="742154" cy="1618264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17">
              <a:extLst>
                <a:ext uri="{FF2B5EF4-FFF2-40B4-BE49-F238E27FC236}">
                  <a16:creationId xmlns:a16="http://schemas.microsoft.com/office/drawing/2014/main" id="{8E0F614E-191B-2CEC-D1EC-75BCD3631411}"/>
                </a:ext>
              </a:extLst>
            </p:cNvPr>
            <p:cNvSpPr/>
            <p:nvPr/>
          </p:nvSpPr>
          <p:spPr>
            <a:xfrm>
              <a:off x="2642804" y="5653387"/>
              <a:ext cx="6246795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ÔN TẬP CHƯƠNG</a:t>
              </a:r>
            </a:p>
          </p:txBody>
        </p:sp>
        <p:cxnSp>
          <p:nvCxnSpPr>
            <p:cNvPr id="40" name="Elbow Connector 25">
              <a:extLst>
                <a:ext uri="{FF2B5EF4-FFF2-40B4-BE49-F238E27FC236}">
                  <a16:creationId xmlns:a16="http://schemas.microsoft.com/office/drawing/2014/main" id="{ED9F3DC9-660A-DB09-5E70-1FAC3ED005DB}"/>
                </a:ext>
              </a:extLst>
            </p:cNvPr>
            <p:cNvCxnSpPr>
              <a:cxnSpLocks/>
              <a:stCxn id="3" idx="0"/>
              <a:endCxn id="27" idx="1"/>
            </p:cNvCxnSpPr>
            <p:nvPr/>
          </p:nvCxnSpPr>
          <p:spPr>
            <a:xfrm rot="5400000" flipH="1" flipV="1">
              <a:off x="1421300" y="2008766"/>
              <a:ext cx="805107" cy="1598626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3247435-2012-7380-9860-178BFB3BC960}"/>
                </a:ext>
              </a:extLst>
            </p:cNvPr>
            <p:cNvCxnSpPr>
              <a:cxnSpLocks/>
              <a:stCxn id="3" idx="6"/>
              <a:endCxn id="21" idx="1"/>
            </p:cNvCxnSpPr>
            <p:nvPr/>
          </p:nvCxnSpPr>
          <p:spPr>
            <a:xfrm>
              <a:off x="1996691" y="4182784"/>
              <a:ext cx="626475" cy="69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B90BE85-DA2E-DD28-5489-55027FE10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726" y="1521824"/>
            <a:ext cx="6445579" cy="52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5190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165CA60E-263A-4404-8BE1-6D4AF03A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494FAB0-7663-056B-439E-3BE1243A8066}"/>
              </a:ext>
            </a:extLst>
          </p:cNvPr>
          <p:cNvGrpSpPr/>
          <p:nvPr/>
        </p:nvGrpSpPr>
        <p:grpSpPr>
          <a:xfrm>
            <a:off x="884905" y="2161823"/>
            <a:ext cx="8817574" cy="2993112"/>
            <a:chOff x="52388" y="2161823"/>
            <a:chExt cx="8817574" cy="2993112"/>
          </a:xfrm>
        </p:grpSpPr>
        <p:sp>
          <p:nvSpPr>
            <p:cNvPr id="3" name="Oval 2"/>
            <p:cNvSpPr/>
            <p:nvPr/>
          </p:nvSpPr>
          <p:spPr>
            <a:xfrm>
              <a:off x="52388" y="3210632"/>
              <a:ext cx="1944303" cy="1944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CẤU TRÚC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CHƯƠNG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CÔNG NGHỆ 11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Rounded Rectangle 15">
              <a:extLst>
                <a:ext uri="{FF2B5EF4-FFF2-40B4-BE49-F238E27FC236}">
                  <a16:creationId xmlns:a16="http://schemas.microsoft.com/office/drawing/2014/main" id="{1D48EEB5-B376-4453-B15F-09DE7CE411BB}"/>
                </a:ext>
              </a:extLst>
            </p:cNvPr>
            <p:cNvSpPr/>
            <p:nvPr/>
          </p:nvSpPr>
          <p:spPr>
            <a:xfrm>
              <a:off x="2623166" y="2161823"/>
              <a:ext cx="6246796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MỞ ĐẦU CHƯƠNG</a:t>
              </a:r>
            </a:p>
          </p:txBody>
        </p:sp>
        <p:cxnSp>
          <p:nvCxnSpPr>
            <p:cNvPr id="40" name="Elbow Connector 25">
              <a:extLst>
                <a:ext uri="{FF2B5EF4-FFF2-40B4-BE49-F238E27FC236}">
                  <a16:creationId xmlns:a16="http://schemas.microsoft.com/office/drawing/2014/main" id="{ED9F3DC9-660A-DB09-5E70-1FAC3ED005DB}"/>
                </a:ext>
              </a:extLst>
            </p:cNvPr>
            <p:cNvCxnSpPr>
              <a:cxnSpLocks/>
              <a:stCxn id="3" idx="0"/>
              <a:endCxn id="27" idx="1"/>
            </p:cNvCxnSpPr>
            <p:nvPr/>
          </p:nvCxnSpPr>
          <p:spPr>
            <a:xfrm rot="5400000" flipH="1" flipV="1">
              <a:off x="1421300" y="2008766"/>
              <a:ext cx="805107" cy="1598626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6208D41-ADE0-067D-E855-7713EBA19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289" y="1502878"/>
            <a:ext cx="4349608" cy="535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89791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828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5C0F38-3988-40ED-A9FC-498110CEE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93" y="1551565"/>
            <a:ext cx="1371256" cy="495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F602BB-E207-4B94-9870-1007948A2EA5}"/>
              </a:ext>
            </a:extLst>
          </p:cNvPr>
          <p:cNvSpPr txBox="1"/>
          <p:nvPr/>
        </p:nvSpPr>
        <p:spPr>
          <a:xfrm>
            <a:off x="5205907" y="1583677"/>
            <a:ext cx="1209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LỚP 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656CE-B4F4-46FD-A93A-460919EEA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90" y="720568"/>
            <a:ext cx="9368419" cy="6623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CBFF0F-280B-43A7-8C33-B7CBB41B455A}"/>
              </a:ext>
            </a:extLst>
          </p:cNvPr>
          <p:cNvSpPr txBox="1"/>
          <p:nvPr/>
        </p:nvSpPr>
        <p:spPr>
          <a:xfrm>
            <a:off x="2508674" y="720568"/>
            <a:ext cx="6765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D0A95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BỘ SÁCH GIÁO KHOA</a:t>
            </a:r>
          </a:p>
          <a:p>
            <a:pPr algn="ctr"/>
            <a:r>
              <a:rPr lang="en-US" sz="2400" dirty="0">
                <a:solidFill>
                  <a:srgbClr val="72BE4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KẾT NỐI TRI THỨC VỚI CUỘC SỐNG</a:t>
            </a:r>
          </a:p>
        </p:txBody>
      </p:sp>
    </p:spTree>
    <p:extLst>
      <p:ext uri="{BB962C8B-B14F-4D97-AF65-F5344CB8AC3E}">
        <p14:creationId xmlns:p14="http://schemas.microsoft.com/office/powerpoint/2010/main" val="1747892452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165CA60E-263A-4404-8BE1-6D4AF03A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494FAB0-7663-056B-439E-3BE1243A8066}"/>
              </a:ext>
            </a:extLst>
          </p:cNvPr>
          <p:cNvGrpSpPr/>
          <p:nvPr/>
        </p:nvGrpSpPr>
        <p:grpSpPr>
          <a:xfrm>
            <a:off x="598297" y="2161823"/>
            <a:ext cx="8837211" cy="3978968"/>
            <a:chOff x="52388" y="2161823"/>
            <a:chExt cx="8837211" cy="3978968"/>
          </a:xfrm>
        </p:grpSpPr>
        <p:sp>
          <p:nvSpPr>
            <p:cNvPr id="3" name="Oval 2"/>
            <p:cNvSpPr/>
            <p:nvPr/>
          </p:nvSpPr>
          <p:spPr>
            <a:xfrm>
              <a:off x="52388" y="3210632"/>
              <a:ext cx="1944303" cy="1944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CẤU TRÚC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CHƯƠNG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CÔNG NGHỆ 11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" name="Rounded Rectangle 17">
              <a:extLst>
                <a:ext uri="{FF2B5EF4-FFF2-40B4-BE49-F238E27FC236}">
                  <a16:creationId xmlns:a16="http://schemas.microsoft.com/office/drawing/2014/main" id="{A08B3433-47B5-4234-BB5C-DBF8BB642E59}"/>
                </a:ext>
              </a:extLst>
            </p:cNvPr>
            <p:cNvSpPr/>
            <p:nvPr/>
          </p:nvSpPr>
          <p:spPr>
            <a:xfrm>
              <a:off x="2623166" y="3946005"/>
              <a:ext cx="5783855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 BÀI HỌC/DỰ ÁN HỌC TẬP</a:t>
              </a:r>
            </a:p>
          </p:txBody>
        </p:sp>
        <p:sp>
          <p:nvSpPr>
            <p:cNvPr id="27" name="Rounded Rectangle 15">
              <a:extLst>
                <a:ext uri="{FF2B5EF4-FFF2-40B4-BE49-F238E27FC236}">
                  <a16:creationId xmlns:a16="http://schemas.microsoft.com/office/drawing/2014/main" id="{1D48EEB5-B376-4453-B15F-09DE7CE411BB}"/>
                </a:ext>
              </a:extLst>
            </p:cNvPr>
            <p:cNvSpPr/>
            <p:nvPr/>
          </p:nvSpPr>
          <p:spPr>
            <a:xfrm>
              <a:off x="2623166" y="2161823"/>
              <a:ext cx="6246796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MỞ ĐẦU CHƯƠNG</a:t>
              </a:r>
            </a:p>
          </p:txBody>
        </p:sp>
        <p:cxnSp>
          <p:nvCxnSpPr>
            <p:cNvPr id="7" name="Elbow Connector 25">
              <a:extLst>
                <a:ext uri="{FF2B5EF4-FFF2-40B4-BE49-F238E27FC236}">
                  <a16:creationId xmlns:a16="http://schemas.microsoft.com/office/drawing/2014/main" id="{140DFE1D-B40E-B518-6960-F5427B4049DE}"/>
                </a:ext>
              </a:extLst>
            </p:cNvPr>
            <p:cNvCxnSpPr>
              <a:cxnSpLocks/>
              <a:stCxn id="3" idx="4"/>
              <a:endCxn id="8" idx="1"/>
            </p:cNvCxnSpPr>
            <p:nvPr/>
          </p:nvCxnSpPr>
          <p:spPr>
            <a:xfrm rot="16200000" flipH="1">
              <a:off x="1462595" y="4716880"/>
              <a:ext cx="742154" cy="1618264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17">
              <a:extLst>
                <a:ext uri="{FF2B5EF4-FFF2-40B4-BE49-F238E27FC236}">
                  <a16:creationId xmlns:a16="http://schemas.microsoft.com/office/drawing/2014/main" id="{8E0F614E-191B-2CEC-D1EC-75BCD3631411}"/>
                </a:ext>
              </a:extLst>
            </p:cNvPr>
            <p:cNvSpPr/>
            <p:nvPr/>
          </p:nvSpPr>
          <p:spPr>
            <a:xfrm>
              <a:off x="2642804" y="5653387"/>
              <a:ext cx="6246795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ÔN TẬP CHƯƠNG</a:t>
              </a:r>
            </a:p>
          </p:txBody>
        </p:sp>
        <p:cxnSp>
          <p:nvCxnSpPr>
            <p:cNvPr id="40" name="Elbow Connector 25">
              <a:extLst>
                <a:ext uri="{FF2B5EF4-FFF2-40B4-BE49-F238E27FC236}">
                  <a16:creationId xmlns:a16="http://schemas.microsoft.com/office/drawing/2014/main" id="{ED9F3DC9-660A-DB09-5E70-1FAC3ED005DB}"/>
                </a:ext>
              </a:extLst>
            </p:cNvPr>
            <p:cNvCxnSpPr>
              <a:cxnSpLocks/>
              <a:stCxn id="3" idx="0"/>
              <a:endCxn id="27" idx="1"/>
            </p:cNvCxnSpPr>
            <p:nvPr/>
          </p:nvCxnSpPr>
          <p:spPr>
            <a:xfrm rot="5400000" flipH="1" flipV="1">
              <a:off x="1421300" y="2008766"/>
              <a:ext cx="805107" cy="1598626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3247435-2012-7380-9860-178BFB3BC960}"/>
                </a:ext>
              </a:extLst>
            </p:cNvPr>
            <p:cNvCxnSpPr>
              <a:cxnSpLocks/>
              <a:stCxn id="3" idx="6"/>
              <a:endCxn id="21" idx="1"/>
            </p:cNvCxnSpPr>
            <p:nvPr/>
          </p:nvCxnSpPr>
          <p:spPr>
            <a:xfrm>
              <a:off x="1996691" y="4182784"/>
              <a:ext cx="626475" cy="69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103031E-14AC-1C67-12C5-9589CBA54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400" y="1527175"/>
            <a:ext cx="6055959" cy="52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57925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165CA60E-263A-4404-8BE1-6D4AF03A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494FAB0-7663-056B-439E-3BE1243A8066}"/>
              </a:ext>
            </a:extLst>
          </p:cNvPr>
          <p:cNvGrpSpPr/>
          <p:nvPr/>
        </p:nvGrpSpPr>
        <p:grpSpPr>
          <a:xfrm>
            <a:off x="884905" y="2161823"/>
            <a:ext cx="8817574" cy="2993112"/>
            <a:chOff x="52388" y="2161823"/>
            <a:chExt cx="8817574" cy="2993112"/>
          </a:xfrm>
        </p:grpSpPr>
        <p:sp>
          <p:nvSpPr>
            <p:cNvPr id="3" name="Oval 2"/>
            <p:cNvSpPr/>
            <p:nvPr/>
          </p:nvSpPr>
          <p:spPr>
            <a:xfrm>
              <a:off x="52388" y="3210632"/>
              <a:ext cx="1944303" cy="1944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CẤU TRÚC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CHƯƠNG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CÔNG NGHỆ 11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Rounded Rectangle 15">
              <a:extLst>
                <a:ext uri="{FF2B5EF4-FFF2-40B4-BE49-F238E27FC236}">
                  <a16:creationId xmlns:a16="http://schemas.microsoft.com/office/drawing/2014/main" id="{1D48EEB5-B376-4453-B15F-09DE7CE411BB}"/>
                </a:ext>
              </a:extLst>
            </p:cNvPr>
            <p:cNvSpPr/>
            <p:nvPr/>
          </p:nvSpPr>
          <p:spPr>
            <a:xfrm>
              <a:off x="2623166" y="2161823"/>
              <a:ext cx="6246796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MỞ ĐẦU CHƯƠNG</a:t>
              </a:r>
            </a:p>
          </p:txBody>
        </p:sp>
        <p:cxnSp>
          <p:nvCxnSpPr>
            <p:cNvPr id="40" name="Elbow Connector 25">
              <a:extLst>
                <a:ext uri="{FF2B5EF4-FFF2-40B4-BE49-F238E27FC236}">
                  <a16:creationId xmlns:a16="http://schemas.microsoft.com/office/drawing/2014/main" id="{ED9F3DC9-660A-DB09-5E70-1FAC3ED005DB}"/>
                </a:ext>
              </a:extLst>
            </p:cNvPr>
            <p:cNvCxnSpPr>
              <a:cxnSpLocks/>
              <a:stCxn id="3" idx="0"/>
              <a:endCxn id="27" idx="1"/>
            </p:cNvCxnSpPr>
            <p:nvPr/>
          </p:nvCxnSpPr>
          <p:spPr>
            <a:xfrm rot="5400000" flipH="1" flipV="1">
              <a:off x="1421300" y="2008766"/>
              <a:ext cx="805107" cy="1598626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87B252E-A8D0-4A3D-7530-06C9BBB7A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049" y="1413148"/>
            <a:ext cx="3887175" cy="544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03150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165CA60E-263A-4404-8BE1-6D4AF03A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494FAB0-7663-056B-439E-3BE1243A8066}"/>
              </a:ext>
            </a:extLst>
          </p:cNvPr>
          <p:cNvGrpSpPr/>
          <p:nvPr/>
        </p:nvGrpSpPr>
        <p:grpSpPr>
          <a:xfrm>
            <a:off x="598297" y="2161823"/>
            <a:ext cx="8837211" cy="3978968"/>
            <a:chOff x="52388" y="2161823"/>
            <a:chExt cx="8837211" cy="3978968"/>
          </a:xfrm>
        </p:grpSpPr>
        <p:sp>
          <p:nvSpPr>
            <p:cNvPr id="3" name="Oval 2"/>
            <p:cNvSpPr/>
            <p:nvPr/>
          </p:nvSpPr>
          <p:spPr>
            <a:xfrm>
              <a:off x="52388" y="3210632"/>
              <a:ext cx="1944303" cy="1944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CẤU TRÚC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CHƯƠNG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CÔNG NGHỆ 11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" name="Rounded Rectangle 17">
              <a:extLst>
                <a:ext uri="{FF2B5EF4-FFF2-40B4-BE49-F238E27FC236}">
                  <a16:creationId xmlns:a16="http://schemas.microsoft.com/office/drawing/2014/main" id="{A08B3433-47B5-4234-BB5C-DBF8BB642E59}"/>
                </a:ext>
              </a:extLst>
            </p:cNvPr>
            <p:cNvSpPr/>
            <p:nvPr/>
          </p:nvSpPr>
          <p:spPr>
            <a:xfrm>
              <a:off x="2623166" y="3946005"/>
              <a:ext cx="5783855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 BÀI HỌC/DỰ ÁN HỌC TẬP</a:t>
              </a:r>
            </a:p>
          </p:txBody>
        </p:sp>
        <p:sp>
          <p:nvSpPr>
            <p:cNvPr id="27" name="Rounded Rectangle 15">
              <a:extLst>
                <a:ext uri="{FF2B5EF4-FFF2-40B4-BE49-F238E27FC236}">
                  <a16:creationId xmlns:a16="http://schemas.microsoft.com/office/drawing/2014/main" id="{1D48EEB5-B376-4453-B15F-09DE7CE411BB}"/>
                </a:ext>
              </a:extLst>
            </p:cNvPr>
            <p:cNvSpPr/>
            <p:nvPr/>
          </p:nvSpPr>
          <p:spPr>
            <a:xfrm>
              <a:off x="2623166" y="2161823"/>
              <a:ext cx="6246796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MỞ ĐẦU CHƯƠNG</a:t>
              </a:r>
            </a:p>
          </p:txBody>
        </p:sp>
        <p:cxnSp>
          <p:nvCxnSpPr>
            <p:cNvPr id="7" name="Elbow Connector 25">
              <a:extLst>
                <a:ext uri="{FF2B5EF4-FFF2-40B4-BE49-F238E27FC236}">
                  <a16:creationId xmlns:a16="http://schemas.microsoft.com/office/drawing/2014/main" id="{140DFE1D-B40E-B518-6960-F5427B4049DE}"/>
                </a:ext>
              </a:extLst>
            </p:cNvPr>
            <p:cNvCxnSpPr>
              <a:cxnSpLocks/>
              <a:stCxn id="3" idx="4"/>
              <a:endCxn id="8" idx="1"/>
            </p:cNvCxnSpPr>
            <p:nvPr/>
          </p:nvCxnSpPr>
          <p:spPr>
            <a:xfrm rot="16200000" flipH="1">
              <a:off x="1462595" y="4716880"/>
              <a:ext cx="742154" cy="1618264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17">
              <a:extLst>
                <a:ext uri="{FF2B5EF4-FFF2-40B4-BE49-F238E27FC236}">
                  <a16:creationId xmlns:a16="http://schemas.microsoft.com/office/drawing/2014/main" id="{8E0F614E-191B-2CEC-D1EC-75BCD3631411}"/>
                </a:ext>
              </a:extLst>
            </p:cNvPr>
            <p:cNvSpPr/>
            <p:nvPr/>
          </p:nvSpPr>
          <p:spPr>
            <a:xfrm>
              <a:off x="2642804" y="5653387"/>
              <a:ext cx="6246795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ÔN TẬP CHƯƠNG</a:t>
              </a:r>
            </a:p>
          </p:txBody>
        </p:sp>
        <p:cxnSp>
          <p:nvCxnSpPr>
            <p:cNvPr id="40" name="Elbow Connector 25">
              <a:extLst>
                <a:ext uri="{FF2B5EF4-FFF2-40B4-BE49-F238E27FC236}">
                  <a16:creationId xmlns:a16="http://schemas.microsoft.com/office/drawing/2014/main" id="{ED9F3DC9-660A-DB09-5E70-1FAC3ED005DB}"/>
                </a:ext>
              </a:extLst>
            </p:cNvPr>
            <p:cNvCxnSpPr>
              <a:cxnSpLocks/>
              <a:stCxn id="3" idx="0"/>
              <a:endCxn id="27" idx="1"/>
            </p:cNvCxnSpPr>
            <p:nvPr/>
          </p:nvCxnSpPr>
          <p:spPr>
            <a:xfrm rot="5400000" flipH="1" flipV="1">
              <a:off x="1421300" y="2008766"/>
              <a:ext cx="805107" cy="1598626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3247435-2012-7380-9860-178BFB3BC960}"/>
                </a:ext>
              </a:extLst>
            </p:cNvPr>
            <p:cNvCxnSpPr>
              <a:cxnSpLocks/>
              <a:stCxn id="3" idx="6"/>
              <a:endCxn id="21" idx="1"/>
            </p:cNvCxnSpPr>
            <p:nvPr/>
          </p:nvCxnSpPr>
          <p:spPr>
            <a:xfrm>
              <a:off x="1996691" y="4182784"/>
              <a:ext cx="626475" cy="69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4CC53BD-1FDF-8209-7C9A-CAFC7D415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171" y="1506747"/>
            <a:ext cx="6226301" cy="535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95552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165CA60E-263A-4404-8BE1-6D4AF03A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494FAB0-7663-056B-439E-3BE1243A8066}"/>
              </a:ext>
            </a:extLst>
          </p:cNvPr>
          <p:cNvGrpSpPr/>
          <p:nvPr/>
        </p:nvGrpSpPr>
        <p:grpSpPr>
          <a:xfrm>
            <a:off x="884905" y="2161823"/>
            <a:ext cx="8817574" cy="2993112"/>
            <a:chOff x="52388" y="2161823"/>
            <a:chExt cx="8817574" cy="2993112"/>
          </a:xfrm>
        </p:grpSpPr>
        <p:sp>
          <p:nvSpPr>
            <p:cNvPr id="3" name="Oval 2"/>
            <p:cNvSpPr/>
            <p:nvPr/>
          </p:nvSpPr>
          <p:spPr>
            <a:xfrm>
              <a:off x="52388" y="3210632"/>
              <a:ext cx="1944303" cy="1944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CẤU TRÚC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CHƯƠNG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CÔNG NGHỆ 11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Rounded Rectangle 15">
              <a:extLst>
                <a:ext uri="{FF2B5EF4-FFF2-40B4-BE49-F238E27FC236}">
                  <a16:creationId xmlns:a16="http://schemas.microsoft.com/office/drawing/2014/main" id="{1D48EEB5-B376-4453-B15F-09DE7CE411BB}"/>
                </a:ext>
              </a:extLst>
            </p:cNvPr>
            <p:cNvSpPr/>
            <p:nvPr/>
          </p:nvSpPr>
          <p:spPr>
            <a:xfrm>
              <a:off x="2623166" y="2161823"/>
              <a:ext cx="6246796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MỞ ĐẦU CHƯƠNG</a:t>
              </a:r>
            </a:p>
          </p:txBody>
        </p:sp>
        <p:cxnSp>
          <p:nvCxnSpPr>
            <p:cNvPr id="40" name="Elbow Connector 25">
              <a:extLst>
                <a:ext uri="{FF2B5EF4-FFF2-40B4-BE49-F238E27FC236}">
                  <a16:creationId xmlns:a16="http://schemas.microsoft.com/office/drawing/2014/main" id="{ED9F3DC9-660A-DB09-5E70-1FAC3ED005DB}"/>
                </a:ext>
              </a:extLst>
            </p:cNvPr>
            <p:cNvCxnSpPr>
              <a:cxnSpLocks/>
              <a:stCxn id="3" idx="0"/>
              <a:endCxn id="27" idx="1"/>
            </p:cNvCxnSpPr>
            <p:nvPr/>
          </p:nvCxnSpPr>
          <p:spPr>
            <a:xfrm rot="5400000" flipH="1" flipV="1">
              <a:off x="1421300" y="2008766"/>
              <a:ext cx="805107" cy="1598626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2DA3B35-2683-78CA-489F-7756AA58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2" y="1473164"/>
            <a:ext cx="4200508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43906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165CA60E-263A-4404-8BE1-6D4AF03A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494FAB0-7663-056B-439E-3BE1243A8066}"/>
              </a:ext>
            </a:extLst>
          </p:cNvPr>
          <p:cNvGrpSpPr/>
          <p:nvPr/>
        </p:nvGrpSpPr>
        <p:grpSpPr>
          <a:xfrm>
            <a:off x="598297" y="2161823"/>
            <a:ext cx="8837211" cy="3978968"/>
            <a:chOff x="52388" y="2161823"/>
            <a:chExt cx="8837211" cy="3978968"/>
          </a:xfrm>
        </p:grpSpPr>
        <p:sp>
          <p:nvSpPr>
            <p:cNvPr id="3" name="Oval 2"/>
            <p:cNvSpPr/>
            <p:nvPr/>
          </p:nvSpPr>
          <p:spPr>
            <a:xfrm>
              <a:off x="52388" y="3210632"/>
              <a:ext cx="1944303" cy="1944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CẤU TRÚC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CHƯƠNG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CÔNG NGHỆ 11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" name="Rounded Rectangle 17">
              <a:extLst>
                <a:ext uri="{FF2B5EF4-FFF2-40B4-BE49-F238E27FC236}">
                  <a16:creationId xmlns:a16="http://schemas.microsoft.com/office/drawing/2014/main" id="{A08B3433-47B5-4234-BB5C-DBF8BB642E59}"/>
                </a:ext>
              </a:extLst>
            </p:cNvPr>
            <p:cNvSpPr/>
            <p:nvPr/>
          </p:nvSpPr>
          <p:spPr>
            <a:xfrm>
              <a:off x="2623166" y="3946005"/>
              <a:ext cx="5783855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 BÀI HỌC/DỰ ÁN HỌC TẬP</a:t>
              </a:r>
            </a:p>
          </p:txBody>
        </p:sp>
        <p:sp>
          <p:nvSpPr>
            <p:cNvPr id="27" name="Rounded Rectangle 15">
              <a:extLst>
                <a:ext uri="{FF2B5EF4-FFF2-40B4-BE49-F238E27FC236}">
                  <a16:creationId xmlns:a16="http://schemas.microsoft.com/office/drawing/2014/main" id="{1D48EEB5-B376-4453-B15F-09DE7CE411BB}"/>
                </a:ext>
              </a:extLst>
            </p:cNvPr>
            <p:cNvSpPr/>
            <p:nvPr/>
          </p:nvSpPr>
          <p:spPr>
            <a:xfrm>
              <a:off x="2623166" y="2161823"/>
              <a:ext cx="6246796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MỞ ĐẦU CHƯƠNG</a:t>
              </a:r>
            </a:p>
          </p:txBody>
        </p:sp>
        <p:cxnSp>
          <p:nvCxnSpPr>
            <p:cNvPr id="7" name="Elbow Connector 25">
              <a:extLst>
                <a:ext uri="{FF2B5EF4-FFF2-40B4-BE49-F238E27FC236}">
                  <a16:creationId xmlns:a16="http://schemas.microsoft.com/office/drawing/2014/main" id="{140DFE1D-B40E-B518-6960-F5427B4049DE}"/>
                </a:ext>
              </a:extLst>
            </p:cNvPr>
            <p:cNvCxnSpPr>
              <a:cxnSpLocks/>
              <a:stCxn id="3" idx="4"/>
              <a:endCxn id="8" idx="1"/>
            </p:cNvCxnSpPr>
            <p:nvPr/>
          </p:nvCxnSpPr>
          <p:spPr>
            <a:xfrm rot="16200000" flipH="1">
              <a:off x="1462595" y="4716880"/>
              <a:ext cx="742154" cy="1618264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17">
              <a:extLst>
                <a:ext uri="{FF2B5EF4-FFF2-40B4-BE49-F238E27FC236}">
                  <a16:creationId xmlns:a16="http://schemas.microsoft.com/office/drawing/2014/main" id="{8E0F614E-191B-2CEC-D1EC-75BCD3631411}"/>
                </a:ext>
              </a:extLst>
            </p:cNvPr>
            <p:cNvSpPr/>
            <p:nvPr/>
          </p:nvSpPr>
          <p:spPr>
            <a:xfrm>
              <a:off x="2642804" y="5653387"/>
              <a:ext cx="6246795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ÔN TẬP CHƯƠNG</a:t>
              </a:r>
            </a:p>
          </p:txBody>
        </p:sp>
        <p:cxnSp>
          <p:nvCxnSpPr>
            <p:cNvPr id="40" name="Elbow Connector 25">
              <a:extLst>
                <a:ext uri="{FF2B5EF4-FFF2-40B4-BE49-F238E27FC236}">
                  <a16:creationId xmlns:a16="http://schemas.microsoft.com/office/drawing/2014/main" id="{ED9F3DC9-660A-DB09-5E70-1FAC3ED005DB}"/>
                </a:ext>
              </a:extLst>
            </p:cNvPr>
            <p:cNvCxnSpPr>
              <a:cxnSpLocks/>
              <a:stCxn id="3" idx="0"/>
              <a:endCxn id="27" idx="1"/>
            </p:cNvCxnSpPr>
            <p:nvPr/>
          </p:nvCxnSpPr>
          <p:spPr>
            <a:xfrm rot="5400000" flipH="1" flipV="1">
              <a:off x="1421300" y="2008766"/>
              <a:ext cx="805107" cy="1598626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3247435-2012-7380-9860-178BFB3BC960}"/>
                </a:ext>
              </a:extLst>
            </p:cNvPr>
            <p:cNvCxnSpPr>
              <a:cxnSpLocks/>
              <a:stCxn id="3" idx="6"/>
              <a:endCxn id="21" idx="1"/>
            </p:cNvCxnSpPr>
            <p:nvPr/>
          </p:nvCxnSpPr>
          <p:spPr>
            <a:xfrm>
              <a:off x="1996691" y="4182784"/>
              <a:ext cx="626475" cy="69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EFDE869-9F47-9EBC-B398-798A8B1D8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030" y="1541606"/>
            <a:ext cx="6246795" cy="525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21917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165CA60E-263A-4404-8BE1-6D4AF03A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494FAB0-7663-056B-439E-3BE1243A8066}"/>
              </a:ext>
            </a:extLst>
          </p:cNvPr>
          <p:cNvGrpSpPr/>
          <p:nvPr/>
        </p:nvGrpSpPr>
        <p:grpSpPr>
          <a:xfrm>
            <a:off x="884905" y="2161823"/>
            <a:ext cx="8817574" cy="2993112"/>
            <a:chOff x="52388" y="2161823"/>
            <a:chExt cx="8817574" cy="2993112"/>
          </a:xfrm>
        </p:grpSpPr>
        <p:sp>
          <p:nvSpPr>
            <p:cNvPr id="3" name="Oval 2"/>
            <p:cNvSpPr/>
            <p:nvPr/>
          </p:nvSpPr>
          <p:spPr>
            <a:xfrm>
              <a:off x="52388" y="3210632"/>
              <a:ext cx="1944303" cy="1944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CẤU TRÚC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CHƯƠNG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CÔNG NGHỆ 11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Rounded Rectangle 15">
              <a:extLst>
                <a:ext uri="{FF2B5EF4-FFF2-40B4-BE49-F238E27FC236}">
                  <a16:creationId xmlns:a16="http://schemas.microsoft.com/office/drawing/2014/main" id="{1D48EEB5-B376-4453-B15F-09DE7CE411BB}"/>
                </a:ext>
              </a:extLst>
            </p:cNvPr>
            <p:cNvSpPr/>
            <p:nvPr/>
          </p:nvSpPr>
          <p:spPr>
            <a:xfrm>
              <a:off x="2623166" y="2161823"/>
              <a:ext cx="6246796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MỞ ĐẦU CHƯƠNG</a:t>
              </a:r>
            </a:p>
          </p:txBody>
        </p:sp>
        <p:cxnSp>
          <p:nvCxnSpPr>
            <p:cNvPr id="40" name="Elbow Connector 25">
              <a:extLst>
                <a:ext uri="{FF2B5EF4-FFF2-40B4-BE49-F238E27FC236}">
                  <a16:creationId xmlns:a16="http://schemas.microsoft.com/office/drawing/2014/main" id="{ED9F3DC9-660A-DB09-5E70-1FAC3ED005DB}"/>
                </a:ext>
              </a:extLst>
            </p:cNvPr>
            <p:cNvCxnSpPr>
              <a:cxnSpLocks/>
              <a:stCxn id="3" idx="0"/>
              <a:endCxn id="27" idx="1"/>
            </p:cNvCxnSpPr>
            <p:nvPr/>
          </p:nvCxnSpPr>
          <p:spPr>
            <a:xfrm rot="5400000" flipH="1" flipV="1">
              <a:off x="1421300" y="2008766"/>
              <a:ext cx="805107" cy="1598626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D596A1C-C8C4-15FE-84C1-64AC5817B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327" y="1464415"/>
            <a:ext cx="4237356" cy="52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55126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165CA60E-263A-4404-8BE1-6D4AF03A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494FAB0-7663-056B-439E-3BE1243A8066}"/>
              </a:ext>
            </a:extLst>
          </p:cNvPr>
          <p:cNvGrpSpPr/>
          <p:nvPr/>
        </p:nvGrpSpPr>
        <p:grpSpPr>
          <a:xfrm>
            <a:off x="598297" y="2161823"/>
            <a:ext cx="8837211" cy="3978968"/>
            <a:chOff x="52388" y="2161823"/>
            <a:chExt cx="8837211" cy="3978968"/>
          </a:xfrm>
        </p:grpSpPr>
        <p:sp>
          <p:nvSpPr>
            <p:cNvPr id="3" name="Oval 2"/>
            <p:cNvSpPr/>
            <p:nvPr/>
          </p:nvSpPr>
          <p:spPr>
            <a:xfrm>
              <a:off x="52388" y="3210632"/>
              <a:ext cx="1944303" cy="1944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CẤU TRÚC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CHƯƠNG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CÔNG NGHỆ 11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" name="Rounded Rectangle 17">
              <a:extLst>
                <a:ext uri="{FF2B5EF4-FFF2-40B4-BE49-F238E27FC236}">
                  <a16:creationId xmlns:a16="http://schemas.microsoft.com/office/drawing/2014/main" id="{A08B3433-47B5-4234-BB5C-DBF8BB642E59}"/>
                </a:ext>
              </a:extLst>
            </p:cNvPr>
            <p:cNvSpPr/>
            <p:nvPr/>
          </p:nvSpPr>
          <p:spPr>
            <a:xfrm>
              <a:off x="2623166" y="3946005"/>
              <a:ext cx="5783855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 BÀI HỌC/DỰ ÁN HỌC TẬP</a:t>
              </a:r>
            </a:p>
          </p:txBody>
        </p:sp>
        <p:sp>
          <p:nvSpPr>
            <p:cNvPr id="27" name="Rounded Rectangle 15">
              <a:extLst>
                <a:ext uri="{FF2B5EF4-FFF2-40B4-BE49-F238E27FC236}">
                  <a16:creationId xmlns:a16="http://schemas.microsoft.com/office/drawing/2014/main" id="{1D48EEB5-B376-4453-B15F-09DE7CE411BB}"/>
                </a:ext>
              </a:extLst>
            </p:cNvPr>
            <p:cNvSpPr/>
            <p:nvPr/>
          </p:nvSpPr>
          <p:spPr>
            <a:xfrm>
              <a:off x="2623166" y="2161823"/>
              <a:ext cx="6246796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MỞ ĐẦU CHƯƠNG</a:t>
              </a:r>
            </a:p>
          </p:txBody>
        </p:sp>
        <p:cxnSp>
          <p:nvCxnSpPr>
            <p:cNvPr id="7" name="Elbow Connector 25">
              <a:extLst>
                <a:ext uri="{FF2B5EF4-FFF2-40B4-BE49-F238E27FC236}">
                  <a16:creationId xmlns:a16="http://schemas.microsoft.com/office/drawing/2014/main" id="{140DFE1D-B40E-B518-6960-F5427B4049DE}"/>
                </a:ext>
              </a:extLst>
            </p:cNvPr>
            <p:cNvCxnSpPr>
              <a:cxnSpLocks/>
              <a:stCxn id="3" idx="4"/>
              <a:endCxn id="8" idx="1"/>
            </p:cNvCxnSpPr>
            <p:nvPr/>
          </p:nvCxnSpPr>
          <p:spPr>
            <a:xfrm rot="16200000" flipH="1">
              <a:off x="1462595" y="4716880"/>
              <a:ext cx="742154" cy="1618264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17">
              <a:extLst>
                <a:ext uri="{FF2B5EF4-FFF2-40B4-BE49-F238E27FC236}">
                  <a16:creationId xmlns:a16="http://schemas.microsoft.com/office/drawing/2014/main" id="{8E0F614E-191B-2CEC-D1EC-75BCD3631411}"/>
                </a:ext>
              </a:extLst>
            </p:cNvPr>
            <p:cNvSpPr/>
            <p:nvPr/>
          </p:nvSpPr>
          <p:spPr>
            <a:xfrm>
              <a:off x="2642804" y="5653387"/>
              <a:ext cx="6246795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ÔN TẬP CHƯƠNG</a:t>
              </a:r>
            </a:p>
          </p:txBody>
        </p:sp>
        <p:cxnSp>
          <p:nvCxnSpPr>
            <p:cNvPr id="40" name="Elbow Connector 25">
              <a:extLst>
                <a:ext uri="{FF2B5EF4-FFF2-40B4-BE49-F238E27FC236}">
                  <a16:creationId xmlns:a16="http://schemas.microsoft.com/office/drawing/2014/main" id="{ED9F3DC9-660A-DB09-5E70-1FAC3ED005DB}"/>
                </a:ext>
              </a:extLst>
            </p:cNvPr>
            <p:cNvCxnSpPr>
              <a:cxnSpLocks/>
              <a:stCxn id="3" idx="0"/>
              <a:endCxn id="27" idx="1"/>
            </p:cNvCxnSpPr>
            <p:nvPr/>
          </p:nvCxnSpPr>
          <p:spPr>
            <a:xfrm rot="5400000" flipH="1" flipV="1">
              <a:off x="1421300" y="2008766"/>
              <a:ext cx="805107" cy="1598626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3247435-2012-7380-9860-178BFB3BC960}"/>
                </a:ext>
              </a:extLst>
            </p:cNvPr>
            <p:cNvCxnSpPr>
              <a:cxnSpLocks/>
              <a:stCxn id="3" idx="6"/>
              <a:endCxn id="21" idx="1"/>
            </p:cNvCxnSpPr>
            <p:nvPr/>
          </p:nvCxnSpPr>
          <p:spPr>
            <a:xfrm>
              <a:off x="1996691" y="4182784"/>
              <a:ext cx="626475" cy="69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5492DD-8317-3E28-29A5-F0000C40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233" y="1435100"/>
            <a:ext cx="6449537" cy="539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6949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165CA60E-263A-4404-8BE1-6D4AF03A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494FAB0-7663-056B-439E-3BE1243A8066}"/>
              </a:ext>
            </a:extLst>
          </p:cNvPr>
          <p:cNvGrpSpPr/>
          <p:nvPr/>
        </p:nvGrpSpPr>
        <p:grpSpPr>
          <a:xfrm>
            <a:off x="884905" y="2161823"/>
            <a:ext cx="8817574" cy="2993112"/>
            <a:chOff x="52388" y="2161823"/>
            <a:chExt cx="8817574" cy="2993112"/>
          </a:xfrm>
        </p:grpSpPr>
        <p:sp>
          <p:nvSpPr>
            <p:cNvPr id="3" name="Oval 2"/>
            <p:cNvSpPr/>
            <p:nvPr/>
          </p:nvSpPr>
          <p:spPr>
            <a:xfrm>
              <a:off x="52388" y="3210632"/>
              <a:ext cx="1944303" cy="1944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CẤU TRÚC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CHƯƠNG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CÔNG NGHỆ 11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Rounded Rectangle 15">
              <a:extLst>
                <a:ext uri="{FF2B5EF4-FFF2-40B4-BE49-F238E27FC236}">
                  <a16:creationId xmlns:a16="http://schemas.microsoft.com/office/drawing/2014/main" id="{1D48EEB5-B376-4453-B15F-09DE7CE411BB}"/>
                </a:ext>
              </a:extLst>
            </p:cNvPr>
            <p:cNvSpPr/>
            <p:nvPr/>
          </p:nvSpPr>
          <p:spPr>
            <a:xfrm>
              <a:off x="2623166" y="2161823"/>
              <a:ext cx="6246796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MỞ ĐẦU CHƯƠNG</a:t>
              </a:r>
            </a:p>
          </p:txBody>
        </p:sp>
        <p:cxnSp>
          <p:nvCxnSpPr>
            <p:cNvPr id="40" name="Elbow Connector 25">
              <a:extLst>
                <a:ext uri="{FF2B5EF4-FFF2-40B4-BE49-F238E27FC236}">
                  <a16:creationId xmlns:a16="http://schemas.microsoft.com/office/drawing/2014/main" id="{ED9F3DC9-660A-DB09-5E70-1FAC3ED005DB}"/>
                </a:ext>
              </a:extLst>
            </p:cNvPr>
            <p:cNvCxnSpPr>
              <a:cxnSpLocks/>
              <a:stCxn id="3" idx="0"/>
              <a:endCxn id="27" idx="1"/>
            </p:cNvCxnSpPr>
            <p:nvPr/>
          </p:nvCxnSpPr>
          <p:spPr>
            <a:xfrm rot="5400000" flipH="1" flipV="1">
              <a:off x="1421300" y="2008766"/>
              <a:ext cx="805107" cy="1598626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895B255-A0D8-B327-D6B7-520E20DF0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836" y="1481647"/>
            <a:ext cx="4361348" cy="53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962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>
            <a:extLst>
              <a:ext uri="{FF2B5EF4-FFF2-40B4-BE49-F238E27FC236}">
                <a16:creationId xmlns:a16="http://schemas.microsoft.com/office/drawing/2014/main" id="{165CA60E-263A-4404-8BE1-6D4AF03A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9" y="749300"/>
            <a:ext cx="11045654" cy="685800"/>
          </a:xfrm>
        </p:spPr>
        <p:txBody>
          <a:bodyPr/>
          <a:lstStyle/>
          <a:p>
            <a:r>
              <a:rPr lang="en-US" sz="2800" dirty="0"/>
              <a:t>CẤU TRÚC VÀ ND SGK CÔNG NGHỆ 11 – </a:t>
            </a:r>
            <a:r>
              <a:rPr lang="en-US" sz="2800" dirty="0">
                <a:solidFill>
                  <a:srgbClr val="FF0000"/>
                </a:solidFill>
              </a:rPr>
              <a:t>Công nghệ chăn nuôi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494FAB0-7663-056B-439E-3BE1243A8066}"/>
              </a:ext>
            </a:extLst>
          </p:cNvPr>
          <p:cNvGrpSpPr/>
          <p:nvPr/>
        </p:nvGrpSpPr>
        <p:grpSpPr>
          <a:xfrm>
            <a:off x="598297" y="2161823"/>
            <a:ext cx="8837211" cy="3978968"/>
            <a:chOff x="52388" y="2161823"/>
            <a:chExt cx="8837211" cy="3978968"/>
          </a:xfrm>
        </p:grpSpPr>
        <p:sp>
          <p:nvSpPr>
            <p:cNvPr id="3" name="Oval 2"/>
            <p:cNvSpPr/>
            <p:nvPr/>
          </p:nvSpPr>
          <p:spPr>
            <a:xfrm>
              <a:off x="52388" y="3210632"/>
              <a:ext cx="1944303" cy="1944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CẤU TRÚC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CHƯƠNG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CÔNG NGHỆ 11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" name="Rounded Rectangle 17">
              <a:extLst>
                <a:ext uri="{FF2B5EF4-FFF2-40B4-BE49-F238E27FC236}">
                  <a16:creationId xmlns:a16="http://schemas.microsoft.com/office/drawing/2014/main" id="{A08B3433-47B5-4234-BB5C-DBF8BB642E59}"/>
                </a:ext>
              </a:extLst>
            </p:cNvPr>
            <p:cNvSpPr/>
            <p:nvPr/>
          </p:nvSpPr>
          <p:spPr>
            <a:xfrm>
              <a:off x="2623166" y="3946005"/>
              <a:ext cx="5783855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 BÀI HỌC/DỰ ÁN HỌC TẬP</a:t>
              </a:r>
            </a:p>
          </p:txBody>
        </p:sp>
        <p:sp>
          <p:nvSpPr>
            <p:cNvPr id="27" name="Rounded Rectangle 15">
              <a:extLst>
                <a:ext uri="{FF2B5EF4-FFF2-40B4-BE49-F238E27FC236}">
                  <a16:creationId xmlns:a16="http://schemas.microsoft.com/office/drawing/2014/main" id="{1D48EEB5-B376-4453-B15F-09DE7CE411BB}"/>
                </a:ext>
              </a:extLst>
            </p:cNvPr>
            <p:cNvSpPr/>
            <p:nvPr/>
          </p:nvSpPr>
          <p:spPr>
            <a:xfrm>
              <a:off x="2623166" y="2161823"/>
              <a:ext cx="6246796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MỞ ĐẦU CHƯƠNG</a:t>
              </a:r>
            </a:p>
          </p:txBody>
        </p:sp>
        <p:cxnSp>
          <p:nvCxnSpPr>
            <p:cNvPr id="7" name="Elbow Connector 25">
              <a:extLst>
                <a:ext uri="{FF2B5EF4-FFF2-40B4-BE49-F238E27FC236}">
                  <a16:creationId xmlns:a16="http://schemas.microsoft.com/office/drawing/2014/main" id="{140DFE1D-B40E-B518-6960-F5427B4049DE}"/>
                </a:ext>
              </a:extLst>
            </p:cNvPr>
            <p:cNvCxnSpPr>
              <a:cxnSpLocks/>
              <a:stCxn id="3" idx="4"/>
              <a:endCxn id="8" idx="1"/>
            </p:cNvCxnSpPr>
            <p:nvPr/>
          </p:nvCxnSpPr>
          <p:spPr>
            <a:xfrm rot="16200000" flipH="1">
              <a:off x="1462595" y="4716880"/>
              <a:ext cx="742154" cy="1618264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17">
              <a:extLst>
                <a:ext uri="{FF2B5EF4-FFF2-40B4-BE49-F238E27FC236}">
                  <a16:creationId xmlns:a16="http://schemas.microsoft.com/office/drawing/2014/main" id="{8E0F614E-191B-2CEC-D1EC-75BCD3631411}"/>
                </a:ext>
              </a:extLst>
            </p:cNvPr>
            <p:cNvSpPr/>
            <p:nvPr/>
          </p:nvSpPr>
          <p:spPr>
            <a:xfrm>
              <a:off x="2642804" y="5653387"/>
              <a:ext cx="6246795" cy="4874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ÔN TẬP CHƯƠNG</a:t>
              </a:r>
            </a:p>
          </p:txBody>
        </p:sp>
        <p:cxnSp>
          <p:nvCxnSpPr>
            <p:cNvPr id="40" name="Elbow Connector 25">
              <a:extLst>
                <a:ext uri="{FF2B5EF4-FFF2-40B4-BE49-F238E27FC236}">
                  <a16:creationId xmlns:a16="http://schemas.microsoft.com/office/drawing/2014/main" id="{ED9F3DC9-660A-DB09-5E70-1FAC3ED005DB}"/>
                </a:ext>
              </a:extLst>
            </p:cNvPr>
            <p:cNvCxnSpPr>
              <a:cxnSpLocks/>
              <a:stCxn id="3" idx="0"/>
              <a:endCxn id="27" idx="1"/>
            </p:cNvCxnSpPr>
            <p:nvPr/>
          </p:nvCxnSpPr>
          <p:spPr>
            <a:xfrm rot="5400000" flipH="1" flipV="1">
              <a:off x="1421300" y="2008766"/>
              <a:ext cx="805107" cy="1598626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3247435-2012-7380-9860-178BFB3BC960}"/>
                </a:ext>
              </a:extLst>
            </p:cNvPr>
            <p:cNvCxnSpPr>
              <a:cxnSpLocks/>
              <a:stCxn id="3" idx="6"/>
              <a:endCxn id="21" idx="1"/>
            </p:cNvCxnSpPr>
            <p:nvPr/>
          </p:nvCxnSpPr>
          <p:spPr>
            <a:xfrm>
              <a:off x="1996691" y="4182784"/>
              <a:ext cx="626475" cy="69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A8198F9-FE6E-7CC1-6929-7EF9A0831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118" y="1639514"/>
            <a:ext cx="6360315" cy="465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28268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CẤU TRÚC BÀI HỌC TRONG SGK CÔNG NGHỆ 11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32449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775F55"/>
                </a:solidFill>
              </a:rPr>
              <a:t>CÔNG NGHỆ 11</a:t>
            </a:r>
            <a:r>
              <a:rPr lang="en-US" sz="2800" dirty="0">
                <a:solidFill>
                  <a:srgbClr val="0000FF"/>
                </a:solidFill>
              </a:rPr>
              <a:t>_</a:t>
            </a:r>
            <a:r>
              <a:rPr lang="en-US" sz="2800" b="1" dirty="0">
                <a:solidFill>
                  <a:srgbClr val="0000FF"/>
                </a:solidFill>
              </a:rPr>
              <a:t>CÔNG NGHỆ CHĂN NUÔI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F6E0FF-EFF9-DB53-736A-BADB640F038B}"/>
              </a:ext>
            </a:extLst>
          </p:cNvPr>
          <p:cNvGrpSpPr/>
          <p:nvPr/>
        </p:nvGrpSpPr>
        <p:grpSpPr>
          <a:xfrm>
            <a:off x="138124" y="1595437"/>
            <a:ext cx="6235107" cy="664618"/>
            <a:chOff x="35959" y="34048"/>
            <a:chExt cx="6235107" cy="6646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6D977B-9A6E-0DD0-C08E-8B0526A059E5}"/>
                </a:ext>
              </a:extLst>
            </p:cNvPr>
            <p:cNvSpPr/>
            <p:nvPr/>
          </p:nvSpPr>
          <p:spPr>
            <a:xfrm>
              <a:off x="35959" y="34048"/>
              <a:ext cx="6235107" cy="664618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DED9BD-61E4-8451-3931-8DC7B8CD8EC5}"/>
                </a:ext>
              </a:extLst>
            </p:cNvPr>
            <p:cNvSpPr txBox="1"/>
            <p:nvPr/>
          </p:nvSpPr>
          <p:spPr>
            <a:xfrm>
              <a:off x="35959" y="34048"/>
              <a:ext cx="6235107" cy="6646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 CÔNG NGHỆ CHĂN NUÔI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ADDB6EA-3F2D-9399-59A1-E45E9AB10DE1}"/>
              </a:ext>
            </a:extLst>
          </p:cNvPr>
          <p:cNvGrpSpPr/>
          <p:nvPr/>
        </p:nvGrpSpPr>
        <p:grpSpPr>
          <a:xfrm>
            <a:off x="6831198" y="1595437"/>
            <a:ext cx="5022763" cy="658701"/>
            <a:chOff x="6898831" y="46816"/>
            <a:chExt cx="5022763" cy="6587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3B106A-E277-D5BF-64CC-199EBA91749E}"/>
                </a:ext>
              </a:extLst>
            </p:cNvPr>
            <p:cNvSpPr/>
            <p:nvPr/>
          </p:nvSpPr>
          <p:spPr>
            <a:xfrm>
              <a:off x="6898831" y="46816"/>
              <a:ext cx="5022763" cy="658701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D0A007-84A3-B47B-4D47-C9C262B35714}"/>
                </a:ext>
              </a:extLst>
            </p:cNvPr>
            <p:cNvSpPr txBox="1"/>
            <p:nvPr/>
          </p:nvSpPr>
          <p:spPr>
            <a:xfrm>
              <a:off x="6898831" y="46817"/>
              <a:ext cx="5022763" cy="658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CHUYÊN ĐỀ HỌC TẬP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C0AA7B-F58D-7609-1A64-F8A1AC620453}"/>
              </a:ext>
            </a:extLst>
          </p:cNvPr>
          <p:cNvSpPr txBox="1"/>
          <p:nvPr/>
        </p:nvSpPr>
        <p:spPr>
          <a:xfrm>
            <a:off x="138125" y="2420392"/>
            <a:ext cx="3983500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PGS.TS.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(TCB)</a:t>
            </a:r>
          </a:p>
          <a:p>
            <a:pPr marL="5143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PGS.TS.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(CB)</a:t>
            </a:r>
          </a:p>
          <a:p>
            <a:pPr marL="5143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PGS.TS.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Xuân Bả</a:t>
            </a:r>
          </a:p>
          <a:p>
            <a:pPr marL="5143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TS. Cao Bá Cường</a:t>
            </a:r>
          </a:p>
          <a:p>
            <a:pPr marL="5143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PGS.TS. Phạm Kim Đăng</a:t>
            </a:r>
          </a:p>
          <a:p>
            <a:pPr marL="5143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PGS.TS. Bùi Hữu Đoàn</a:t>
            </a:r>
          </a:p>
          <a:p>
            <a:pPr marL="5143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PGS.TS.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 Hiên</a:t>
            </a:r>
          </a:p>
          <a:p>
            <a:pPr marL="5143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TS. Trần Thị Bình Nguyên</a:t>
            </a:r>
          </a:p>
          <a:p>
            <a:pPr marL="5143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Đỗ Thị Phượng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85E2A9-22A3-B8EB-06D5-336DA31EC5A7}"/>
              </a:ext>
            </a:extLst>
          </p:cNvPr>
          <p:cNvSpPr txBox="1"/>
          <p:nvPr/>
        </p:nvSpPr>
        <p:spPr>
          <a:xfrm>
            <a:off x="7870459" y="2338282"/>
            <a:ext cx="3983501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PGS.TS.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(TCB)</a:t>
            </a:r>
          </a:p>
          <a:p>
            <a:pPr marL="5143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PGS.TS.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(CB)</a:t>
            </a:r>
          </a:p>
          <a:p>
            <a:pPr marL="5143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PGS.TS.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Xuân Bả</a:t>
            </a:r>
          </a:p>
          <a:p>
            <a:pPr marL="5143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TS. Cao Bá Cường</a:t>
            </a:r>
          </a:p>
          <a:p>
            <a:pPr marL="5143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PGS.TS. Bùi Hữu Đoàn</a:t>
            </a:r>
          </a:p>
          <a:p>
            <a:pPr marL="5143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TS. Trần Thị Bình Nguyên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9D5057-DF05-AE83-4D2C-394C41713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442" y="2308731"/>
            <a:ext cx="2310411" cy="2654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C8CE96-7BC0-13A0-DB89-0C26B4ED6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919" y="3780430"/>
            <a:ext cx="2192582" cy="242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33690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CẤU TRÚC BÀI HỌC</a:t>
            </a:r>
            <a:r>
              <a:rPr lang="en-US" sz="2800">
                <a:solidFill>
                  <a:srgbClr val="0000FF"/>
                </a:solidFill>
              </a:rPr>
              <a:t>_ Cấu trúc chung</a:t>
            </a:r>
            <a:r>
              <a:rPr lang="en-US" sz="2800"/>
              <a:t> </a:t>
            </a:r>
            <a:endParaRPr lang="en-US" sz="32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93AE1B-E3E3-CBE5-74AB-DABAD4C57278}"/>
              </a:ext>
            </a:extLst>
          </p:cNvPr>
          <p:cNvGrpSpPr/>
          <p:nvPr/>
        </p:nvGrpSpPr>
        <p:grpSpPr>
          <a:xfrm>
            <a:off x="972674" y="1834882"/>
            <a:ext cx="7586112" cy="4340649"/>
            <a:chOff x="140163" y="1712050"/>
            <a:chExt cx="7586112" cy="4340649"/>
          </a:xfrm>
        </p:grpSpPr>
        <p:grpSp>
          <p:nvGrpSpPr>
            <p:cNvPr id="45" name="Group 44"/>
            <p:cNvGrpSpPr/>
            <p:nvPr/>
          </p:nvGrpSpPr>
          <p:grpSpPr>
            <a:xfrm>
              <a:off x="140163" y="1720209"/>
              <a:ext cx="4478478" cy="4332490"/>
              <a:chOff x="140163" y="1720209"/>
              <a:chExt cx="4478478" cy="433249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40163" y="2905644"/>
                <a:ext cx="1944303" cy="1944303"/>
              </a:xfrm>
              <a:prstGeom prst="ellipse">
                <a:avLst/>
              </a:prstGeom>
              <a:solidFill>
                <a:srgbClr val="CCFFFF"/>
              </a:solidFill>
              <a:ln>
                <a:solidFill>
                  <a:srgbClr val="00B0F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BÀI HỌC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SGK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CÔNG NGHỆ</a:t>
                </a: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713640" y="3381963"/>
                <a:ext cx="1905000" cy="948146"/>
              </a:xfrm>
              <a:prstGeom prst="roundRect">
                <a:avLst/>
              </a:prstGeom>
              <a:solidFill>
                <a:srgbClr val="FFFFCC"/>
              </a:solidFill>
              <a:ln w="635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HỌC LIỆU</a:t>
                </a: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2713641" y="5010855"/>
                <a:ext cx="1905000" cy="1041844"/>
              </a:xfrm>
              <a:prstGeom prst="roundRect">
                <a:avLst/>
              </a:prstGeom>
              <a:solidFill>
                <a:srgbClr val="FFFFCC"/>
              </a:solidFill>
              <a:ln w="635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HOẠT ĐỘNG</a:t>
                </a: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2713640" y="1720209"/>
                <a:ext cx="1905000" cy="956900"/>
              </a:xfrm>
              <a:prstGeom prst="roundRect">
                <a:avLst/>
              </a:prstGeom>
              <a:solidFill>
                <a:srgbClr val="FFFFCC"/>
              </a:solidFill>
              <a:ln w="635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DẪN NHẬP</a:t>
                </a:r>
              </a:p>
            </p:txBody>
          </p:sp>
          <p:cxnSp>
            <p:nvCxnSpPr>
              <p:cNvPr id="65" name="Straight Arrow Connector 64"/>
              <p:cNvCxnSpPr>
                <a:stCxn id="3" idx="6"/>
                <a:endCxn id="16" idx="1"/>
              </p:cNvCxnSpPr>
              <p:nvPr/>
            </p:nvCxnSpPr>
            <p:spPr>
              <a:xfrm flipV="1">
                <a:off x="2084466" y="3856036"/>
                <a:ext cx="629174" cy="2176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V="1">
                <a:off x="1112314" y="5570042"/>
                <a:ext cx="1601326" cy="4126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endCxn id="3" idx="0"/>
              </p:cNvCxnSpPr>
              <p:nvPr/>
            </p:nvCxnSpPr>
            <p:spPr>
              <a:xfrm>
                <a:off x="1112314" y="2144280"/>
                <a:ext cx="1" cy="761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1112314" y="2157727"/>
                <a:ext cx="160132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3" idx="4"/>
              </p:cNvCxnSpPr>
              <p:nvPr/>
            </p:nvCxnSpPr>
            <p:spPr>
              <a:xfrm flipH="1">
                <a:off x="1112313" y="4849947"/>
                <a:ext cx="2" cy="761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ounded Rectangle 20">
              <a:extLst>
                <a:ext uri="{FF2B5EF4-FFF2-40B4-BE49-F238E27FC236}">
                  <a16:creationId xmlns:a16="http://schemas.microsoft.com/office/drawing/2014/main" id="{DAD2B32C-93E6-82BE-139E-6FFA82B4D871}"/>
                </a:ext>
              </a:extLst>
            </p:cNvPr>
            <p:cNvSpPr/>
            <p:nvPr/>
          </p:nvSpPr>
          <p:spPr>
            <a:xfrm>
              <a:off x="5821275" y="1712050"/>
              <a:ext cx="1905000" cy="956900"/>
            </a:xfrm>
            <a:prstGeom prst="roundRect">
              <a:avLst/>
            </a:prstGeom>
            <a:solidFill>
              <a:srgbClr val="FFFFCC"/>
            </a:solidFill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???</a:t>
              </a:r>
            </a:p>
          </p:txBody>
        </p:sp>
        <p:sp>
          <p:nvSpPr>
            <p:cNvPr id="15" name="Rounded Rectangle 15">
              <a:extLst>
                <a:ext uri="{FF2B5EF4-FFF2-40B4-BE49-F238E27FC236}">
                  <a16:creationId xmlns:a16="http://schemas.microsoft.com/office/drawing/2014/main" id="{6F35B466-F8AD-346B-43E5-8970A2395E3F}"/>
                </a:ext>
              </a:extLst>
            </p:cNvPr>
            <p:cNvSpPr/>
            <p:nvPr/>
          </p:nvSpPr>
          <p:spPr>
            <a:xfrm>
              <a:off x="5821275" y="3381963"/>
              <a:ext cx="1905000" cy="948146"/>
            </a:xfrm>
            <a:prstGeom prst="roundRect">
              <a:avLst/>
            </a:prstGeom>
            <a:solidFill>
              <a:srgbClr val="FFFFCC"/>
            </a:solidFill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???</a:t>
              </a:r>
            </a:p>
          </p:txBody>
        </p:sp>
        <p:sp>
          <p:nvSpPr>
            <p:cNvPr id="17" name="Rounded Rectangle 17">
              <a:extLst>
                <a:ext uri="{FF2B5EF4-FFF2-40B4-BE49-F238E27FC236}">
                  <a16:creationId xmlns:a16="http://schemas.microsoft.com/office/drawing/2014/main" id="{C65AF849-BFE6-BF3D-5820-A482806D17DA}"/>
                </a:ext>
              </a:extLst>
            </p:cNvPr>
            <p:cNvSpPr/>
            <p:nvPr/>
          </p:nvSpPr>
          <p:spPr>
            <a:xfrm>
              <a:off x="5821275" y="4982467"/>
              <a:ext cx="1905000" cy="1041844"/>
            </a:xfrm>
            <a:prstGeom prst="roundRect">
              <a:avLst/>
            </a:prstGeom>
            <a:solidFill>
              <a:srgbClr val="FFFFCC"/>
            </a:solidFill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???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F0F1E59-2F23-3E49-865E-32E799F21FB9}"/>
                </a:ext>
              </a:extLst>
            </p:cNvPr>
            <p:cNvCxnSpPr>
              <a:cxnSpLocks/>
              <a:stCxn id="21" idx="3"/>
              <a:endCxn id="14" idx="1"/>
            </p:cNvCxnSpPr>
            <p:nvPr/>
          </p:nvCxnSpPr>
          <p:spPr>
            <a:xfrm flipV="1">
              <a:off x="4618640" y="2190500"/>
              <a:ext cx="1202635" cy="81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5A2E936-3E8E-22C4-4698-4AE05381C944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4618640" y="3852276"/>
              <a:ext cx="1202635" cy="37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8E2A05A-F525-07F7-B65F-1074D9B98E20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4618641" y="5531777"/>
              <a:ext cx="120263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7419535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CẤU TRÚC BÀI HỌC</a:t>
            </a:r>
            <a:r>
              <a:rPr lang="en-US" sz="2800">
                <a:solidFill>
                  <a:srgbClr val="0000FF"/>
                </a:solidFill>
              </a:rPr>
              <a:t>_ Cấu trúc chung</a:t>
            </a:r>
            <a:r>
              <a:rPr lang="en-US" sz="2800"/>
              <a:t> </a:t>
            </a:r>
            <a:endParaRPr lang="en-US" sz="3200"/>
          </a:p>
        </p:txBody>
      </p:sp>
      <p:grpSp>
        <p:nvGrpSpPr>
          <p:cNvPr id="45" name="Group 44"/>
          <p:cNvGrpSpPr/>
          <p:nvPr/>
        </p:nvGrpSpPr>
        <p:grpSpPr>
          <a:xfrm>
            <a:off x="140163" y="1720209"/>
            <a:ext cx="4478477" cy="3129738"/>
            <a:chOff x="140163" y="1720209"/>
            <a:chExt cx="4478477" cy="3129738"/>
          </a:xfrm>
        </p:grpSpPr>
        <p:sp>
          <p:nvSpPr>
            <p:cNvPr id="3" name="Oval 2"/>
            <p:cNvSpPr/>
            <p:nvPr/>
          </p:nvSpPr>
          <p:spPr>
            <a:xfrm>
              <a:off x="140163" y="2905644"/>
              <a:ext cx="1944303" cy="1944303"/>
            </a:xfrm>
            <a:prstGeom prst="ellipse">
              <a:avLst/>
            </a:prstGeom>
            <a:solidFill>
              <a:srgbClr val="CC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BÀI HỌC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SGK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CÔNG NGHỆ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713640" y="1720209"/>
              <a:ext cx="1905000" cy="956900"/>
            </a:xfrm>
            <a:prstGeom prst="roundRect">
              <a:avLst/>
            </a:prstGeom>
            <a:solidFill>
              <a:srgbClr val="FFFFCC"/>
            </a:solidFill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DẪN NHẬP</a:t>
              </a:r>
            </a:p>
          </p:txBody>
        </p:sp>
        <p:cxnSp>
          <p:nvCxnSpPr>
            <p:cNvPr id="28" name="Straight Connector 27"/>
            <p:cNvCxnSpPr>
              <a:endCxn id="3" idx="0"/>
            </p:cNvCxnSpPr>
            <p:nvPr/>
          </p:nvCxnSpPr>
          <p:spPr>
            <a:xfrm>
              <a:off x="1112314" y="2144280"/>
              <a:ext cx="1" cy="761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112314" y="2157727"/>
              <a:ext cx="160132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4730B04-20F8-748F-B0E2-0FF1A8BE4776}"/>
              </a:ext>
            </a:extLst>
          </p:cNvPr>
          <p:cNvSpPr/>
          <p:nvPr/>
        </p:nvSpPr>
        <p:spPr>
          <a:xfrm>
            <a:off x="2288016" y="2952832"/>
            <a:ext cx="3039358" cy="169868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base" latinLnBrk="0" hangingPunct="1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Mục tiêu bài học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Câu hỏi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nhập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Hình ảnh dẫn nhập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A3AE00-701C-C8C8-B23E-159815F459E6}"/>
              </a:ext>
            </a:extLst>
          </p:cNvPr>
          <p:cNvSpPr/>
          <p:nvPr/>
        </p:nvSpPr>
        <p:spPr>
          <a:xfrm>
            <a:off x="2288016" y="5137039"/>
            <a:ext cx="3039358" cy="1131239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Tư liệu giúp GV tổ chức HĐ Khởi động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52BF17-27F3-E644-DF94-B35499FD3E16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3797004" y="4651512"/>
            <a:ext cx="10691" cy="498835"/>
          </a:xfrm>
          <a:prstGeom prst="straightConnector1">
            <a:avLst/>
          </a:prstGeom>
          <a:ln w="3810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183EF3-575C-C7B8-72FC-CE6D74688346}"/>
              </a:ext>
            </a:extLst>
          </p:cNvPr>
          <p:cNvCxnSpPr>
            <a:cxnSpLocks/>
          </p:cNvCxnSpPr>
          <p:nvPr/>
        </p:nvCxnSpPr>
        <p:spPr>
          <a:xfrm>
            <a:off x="3797004" y="2682730"/>
            <a:ext cx="10691" cy="296606"/>
          </a:xfrm>
          <a:prstGeom prst="straightConnector1">
            <a:avLst/>
          </a:prstGeom>
          <a:ln w="3810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C3D476D-9655-6FAD-7662-C8CB9357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382" y="2503719"/>
            <a:ext cx="6719530" cy="37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79492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CẤU TRÚC BÀI HỌC</a:t>
            </a:r>
            <a:r>
              <a:rPr lang="en-US" sz="2800">
                <a:solidFill>
                  <a:srgbClr val="0000FF"/>
                </a:solidFill>
              </a:rPr>
              <a:t>_ Kênh Hoạt động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40163" y="4532731"/>
            <a:ext cx="1944303" cy="1944303"/>
          </a:xfrm>
          <a:prstGeom prst="ellipse">
            <a:avLst/>
          </a:prstGeom>
          <a:solidFill>
            <a:srgbClr val="CCFFFF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BÀI HỌC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SGK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CÔNG NGHỆ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5565" y="1771145"/>
            <a:ext cx="1333500" cy="94814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HỌC LIỆU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13641" y="4983961"/>
            <a:ext cx="1905000" cy="1041844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HOẠT ĐỘNG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713640" y="1626080"/>
            <a:ext cx="1905000" cy="51797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NỘI DUNG CHÍNH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713640" y="2561991"/>
            <a:ext cx="1905000" cy="5179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NỘI DUNG BỔ TRỢ</a:t>
            </a:r>
          </a:p>
        </p:txBody>
      </p:sp>
      <p:cxnSp>
        <p:nvCxnSpPr>
          <p:cNvPr id="43" name="Elbow Connector 42"/>
          <p:cNvCxnSpPr>
            <a:stCxn id="16" idx="3"/>
            <a:endCxn id="21" idx="1"/>
          </p:cNvCxnSpPr>
          <p:nvPr/>
        </p:nvCxnSpPr>
        <p:spPr>
          <a:xfrm flipV="1">
            <a:off x="1779065" y="1885068"/>
            <a:ext cx="934575" cy="3601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>
            <a:off x="1807489" y="2411771"/>
            <a:ext cx="934575" cy="3825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" idx="0"/>
            <a:endCxn id="16" idx="2"/>
          </p:cNvCxnSpPr>
          <p:nvPr/>
        </p:nvCxnSpPr>
        <p:spPr>
          <a:xfrm flipV="1">
            <a:off x="1112315" y="2719291"/>
            <a:ext cx="0" cy="1813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cxnSpLocks/>
            <a:stCxn id="3" idx="6"/>
            <a:endCxn id="18" idx="1"/>
          </p:cNvCxnSpPr>
          <p:nvPr/>
        </p:nvCxnSpPr>
        <p:spPr>
          <a:xfrm>
            <a:off x="2084466" y="5504883"/>
            <a:ext cx="629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5514519" y="1514780"/>
            <a:ext cx="1752309" cy="907900"/>
            <a:chOff x="5514519" y="1514780"/>
            <a:chExt cx="1752309" cy="907900"/>
          </a:xfrm>
        </p:grpSpPr>
        <p:sp>
          <p:nvSpPr>
            <p:cNvPr id="34" name="Rectangle 33"/>
            <p:cNvSpPr/>
            <p:nvPr/>
          </p:nvSpPr>
          <p:spPr>
            <a:xfrm>
              <a:off x="5514519" y="1514780"/>
              <a:ext cx="1752309" cy="90790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550548" y="1550799"/>
              <a:ext cx="1540273" cy="381000"/>
            </a:xfrm>
            <a:prstGeom prst="round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Wingdings"/>
                </a:rPr>
                <a:t>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Kênh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hình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556141" y="1964776"/>
              <a:ext cx="1540273" cy="381000"/>
            </a:xfrm>
            <a:prstGeom prst="round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Wingdings"/>
                </a:rPr>
                <a:t>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Kênh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chữ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cxnSp>
        <p:nvCxnSpPr>
          <p:cNvPr id="47" name="Elbow Connector 46"/>
          <p:cNvCxnSpPr/>
          <p:nvPr/>
        </p:nvCxnSpPr>
        <p:spPr>
          <a:xfrm flipV="1">
            <a:off x="4641673" y="1710113"/>
            <a:ext cx="864012" cy="15765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21" idx="3"/>
          </p:cNvCxnSpPr>
          <p:nvPr/>
        </p:nvCxnSpPr>
        <p:spPr>
          <a:xfrm>
            <a:off x="4618640" y="1885068"/>
            <a:ext cx="919029" cy="25489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440340" y="1517178"/>
            <a:ext cx="4556039" cy="440595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NỘI DUNG CHÍNH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Bám sát YCCĐ của chương trình.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Chuẩn mực – Thiết thực - Hấp dẫn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Định hướng PT Phẩm chất, NL.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Tích hợp - GD STEM, GD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BVMT,…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318951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CẤU TRÚC BÀI HỌC</a:t>
            </a:r>
            <a:r>
              <a:rPr lang="en-US" sz="2800">
                <a:solidFill>
                  <a:srgbClr val="0000FF"/>
                </a:solidFill>
              </a:rPr>
              <a:t>_ Kênh Hoạt động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40163" y="4532731"/>
            <a:ext cx="1944303" cy="1944303"/>
          </a:xfrm>
          <a:prstGeom prst="ellipse">
            <a:avLst/>
          </a:prstGeom>
          <a:solidFill>
            <a:srgbClr val="CCFFFF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BÀI HỌC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SGK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CÔNG NGHỆ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5565" y="1771145"/>
            <a:ext cx="1333500" cy="94814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HỌC LIỆU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13641" y="4983961"/>
            <a:ext cx="1905000" cy="1041844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HOẠT ĐỘNG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713640" y="1626080"/>
            <a:ext cx="1905000" cy="51797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NỘI DUNG CHÍNH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713640" y="2561991"/>
            <a:ext cx="1905000" cy="5179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NỘI DUNG BỔ TRỢ</a:t>
            </a:r>
          </a:p>
        </p:txBody>
      </p:sp>
      <p:cxnSp>
        <p:nvCxnSpPr>
          <p:cNvPr id="43" name="Elbow Connector 42"/>
          <p:cNvCxnSpPr>
            <a:stCxn id="16" idx="3"/>
            <a:endCxn id="21" idx="1"/>
          </p:cNvCxnSpPr>
          <p:nvPr/>
        </p:nvCxnSpPr>
        <p:spPr>
          <a:xfrm flipV="1">
            <a:off x="1779065" y="1885068"/>
            <a:ext cx="934575" cy="3601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>
            <a:off x="1807489" y="2411771"/>
            <a:ext cx="934575" cy="3825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" idx="0"/>
            <a:endCxn id="16" idx="2"/>
          </p:cNvCxnSpPr>
          <p:nvPr/>
        </p:nvCxnSpPr>
        <p:spPr>
          <a:xfrm flipV="1">
            <a:off x="1112315" y="2719291"/>
            <a:ext cx="0" cy="1813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cxnSpLocks/>
            <a:stCxn id="3" idx="6"/>
            <a:endCxn id="18" idx="1"/>
          </p:cNvCxnSpPr>
          <p:nvPr/>
        </p:nvCxnSpPr>
        <p:spPr>
          <a:xfrm>
            <a:off x="2084466" y="5504883"/>
            <a:ext cx="629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5514519" y="1514780"/>
            <a:ext cx="1752309" cy="907900"/>
            <a:chOff x="5514519" y="1514780"/>
            <a:chExt cx="1752309" cy="907900"/>
          </a:xfrm>
        </p:grpSpPr>
        <p:sp>
          <p:nvSpPr>
            <p:cNvPr id="34" name="Rectangle 33"/>
            <p:cNvSpPr/>
            <p:nvPr/>
          </p:nvSpPr>
          <p:spPr>
            <a:xfrm>
              <a:off x="5514519" y="1514780"/>
              <a:ext cx="1752309" cy="90790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550548" y="1550799"/>
              <a:ext cx="1540273" cy="381000"/>
            </a:xfrm>
            <a:prstGeom prst="round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Wingdings"/>
                </a:rPr>
                <a:t>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Kênh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hình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556141" y="1964776"/>
              <a:ext cx="1540273" cy="381000"/>
            </a:xfrm>
            <a:prstGeom prst="round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Wingdings"/>
                </a:rPr>
                <a:t>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Kênh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chữ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cxnSp>
        <p:nvCxnSpPr>
          <p:cNvPr id="47" name="Elbow Connector 46"/>
          <p:cNvCxnSpPr/>
          <p:nvPr/>
        </p:nvCxnSpPr>
        <p:spPr>
          <a:xfrm flipV="1">
            <a:off x="4641673" y="1710113"/>
            <a:ext cx="864012" cy="15765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21" idx="3"/>
          </p:cNvCxnSpPr>
          <p:nvPr/>
        </p:nvCxnSpPr>
        <p:spPr>
          <a:xfrm>
            <a:off x="4618640" y="1885068"/>
            <a:ext cx="919029" cy="25489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E7AD032-A223-8677-BE20-CA47BC479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300" y="1551296"/>
            <a:ext cx="4862631" cy="39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4544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CẤU TRÚC BÀI HỌC</a:t>
            </a:r>
            <a:r>
              <a:rPr lang="en-US" sz="2800">
                <a:solidFill>
                  <a:srgbClr val="0000FF"/>
                </a:solidFill>
              </a:rPr>
              <a:t>_ Kênh Hoạt động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40163" y="4532731"/>
            <a:ext cx="1944303" cy="1944303"/>
          </a:xfrm>
          <a:prstGeom prst="ellipse">
            <a:avLst/>
          </a:prstGeom>
          <a:solidFill>
            <a:srgbClr val="CCFFFF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BÀI HỌC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SGK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CÔNG NGHỆ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5565" y="1771145"/>
            <a:ext cx="1333500" cy="94814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HỌC LIỆU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13641" y="4983961"/>
            <a:ext cx="1905000" cy="1041844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HOẠT ĐỘNG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713640" y="1626080"/>
            <a:ext cx="1905000" cy="51797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NỘI DUNG CHÍNH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713640" y="2561991"/>
            <a:ext cx="1905000" cy="5179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NỘI DUNG BỔ TRỢ</a:t>
            </a:r>
          </a:p>
        </p:txBody>
      </p:sp>
      <p:cxnSp>
        <p:nvCxnSpPr>
          <p:cNvPr id="43" name="Elbow Connector 42"/>
          <p:cNvCxnSpPr>
            <a:stCxn id="16" idx="3"/>
            <a:endCxn id="21" idx="1"/>
          </p:cNvCxnSpPr>
          <p:nvPr/>
        </p:nvCxnSpPr>
        <p:spPr>
          <a:xfrm flipV="1">
            <a:off x="1779065" y="1885068"/>
            <a:ext cx="934575" cy="3601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>
            <a:off x="1807489" y="2411771"/>
            <a:ext cx="934575" cy="3825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" idx="0"/>
            <a:endCxn id="16" idx="2"/>
          </p:cNvCxnSpPr>
          <p:nvPr/>
        </p:nvCxnSpPr>
        <p:spPr>
          <a:xfrm flipV="1">
            <a:off x="1112315" y="2719291"/>
            <a:ext cx="0" cy="1813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cxnSpLocks/>
            <a:stCxn id="3" idx="6"/>
            <a:endCxn id="18" idx="1"/>
          </p:cNvCxnSpPr>
          <p:nvPr/>
        </p:nvCxnSpPr>
        <p:spPr>
          <a:xfrm>
            <a:off x="2084466" y="5504883"/>
            <a:ext cx="629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5514519" y="1514780"/>
            <a:ext cx="1752309" cy="907900"/>
            <a:chOff x="5514519" y="1514780"/>
            <a:chExt cx="1752309" cy="907900"/>
          </a:xfrm>
        </p:grpSpPr>
        <p:sp>
          <p:nvSpPr>
            <p:cNvPr id="34" name="Rectangle 33"/>
            <p:cNvSpPr/>
            <p:nvPr/>
          </p:nvSpPr>
          <p:spPr>
            <a:xfrm>
              <a:off x="5514519" y="1514780"/>
              <a:ext cx="1752309" cy="90790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550548" y="1550799"/>
              <a:ext cx="1540273" cy="381000"/>
            </a:xfrm>
            <a:prstGeom prst="round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Wingdings"/>
                </a:rPr>
                <a:t>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Kênh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hình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556141" y="1964776"/>
              <a:ext cx="1540273" cy="381000"/>
            </a:xfrm>
            <a:prstGeom prst="round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Wingdings"/>
                </a:rPr>
                <a:t>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Kênh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chữ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cxnSp>
        <p:nvCxnSpPr>
          <p:cNvPr id="47" name="Elbow Connector 46"/>
          <p:cNvCxnSpPr/>
          <p:nvPr/>
        </p:nvCxnSpPr>
        <p:spPr>
          <a:xfrm flipV="1">
            <a:off x="4641673" y="1710113"/>
            <a:ext cx="864012" cy="15765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21" idx="3"/>
          </p:cNvCxnSpPr>
          <p:nvPr/>
        </p:nvCxnSpPr>
        <p:spPr>
          <a:xfrm>
            <a:off x="4618640" y="1885068"/>
            <a:ext cx="919029" cy="25489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42B0A1B-2F6E-300F-3AE8-335D3F2E0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873" y="2510246"/>
            <a:ext cx="5770513" cy="3317348"/>
          </a:xfrm>
          <a:prstGeom prst="rect">
            <a:avLst/>
          </a:prstGeom>
        </p:spPr>
      </p:pic>
      <p:sp>
        <p:nvSpPr>
          <p:cNvPr id="2" name="Rounded Rectangle 50">
            <a:extLst>
              <a:ext uri="{FF2B5EF4-FFF2-40B4-BE49-F238E27FC236}">
                <a16:creationId xmlns:a16="http://schemas.microsoft.com/office/drawing/2014/main" id="{BDEEC630-0051-03EA-7F63-EBB406EE9883}"/>
              </a:ext>
            </a:extLst>
          </p:cNvPr>
          <p:cNvSpPr/>
          <p:nvPr/>
        </p:nvSpPr>
        <p:spPr>
          <a:xfrm>
            <a:off x="1727718" y="3339094"/>
            <a:ext cx="3187182" cy="1041843"/>
          </a:xfrm>
          <a:prstGeom prst="roundRect">
            <a:avLst>
              <a:gd name="adj" fmla="val 5786"/>
            </a:avLst>
          </a:prstGeom>
          <a:solidFill>
            <a:srgbClr val="CCFFCC"/>
          </a:solidFill>
          <a:ln w="31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Lựa</a:t>
            </a:r>
            <a:r>
              <a:rPr kumimoji="0" lang="en-US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chọn</a:t>
            </a:r>
            <a:r>
              <a:rPr kumimoji="0" lang="en-US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nội</a:t>
            </a:r>
            <a:r>
              <a:rPr kumimoji="0" lang="en-US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dung </a:t>
            </a:r>
            <a:r>
              <a:rPr kumimoji="0" lang="en-US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hiện</a:t>
            </a:r>
            <a:r>
              <a:rPr kumimoji="0" lang="en-US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đại</a:t>
            </a:r>
            <a:r>
              <a:rPr kumimoji="0" lang="en-US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hấp</a:t>
            </a:r>
            <a:r>
              <a:rPr kumimoji="0" lang="en-US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dẫn</a:t>
            </a:r>
            <a:r>
              <a:rPr lang="en-US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0868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CẤU TRÚC BÀI HỌC</a:t>
            </a:r>
            <a:r>
              <a:rPr lang="en-US" sz="2800">
                <a:solidFill>
                  <a:srgbClr val="0000FF"/>
                </a:solidFill>
              </a:rPr>
              <a:t>_ Tuyến nội dung bổ trợ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40163" y="4532731"/>
            <a:ext cx="1944303" cy="1944303"/>
          </a:xfrm>
          <a:prstGeom prst="ellipse">
            <a:avLst/>
          </a:prstGeom>
          <a:solidFill>
            <a:srgbClr val="CCFFFF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 HỌC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NGHỆ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5565" y="1771145"/>
            <a:ext cx="1333500" cy="94814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 LIỆU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13641" y="4983961"/>
            <a:ext cx="1905000" cy="1041844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713640" y="1626080"/>
            <a:ext cx="1905000" cy="51797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NỘI DUNG CHÍNH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713640" y="2368806"/>
            <a:ext cx="1905000" cy="5179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NỘI DUNG BỔ TRỢ</a:t>
            </a:r>
          </a:p>
        </p:txBody>
      </p:sp>
      <p:cxnSp>
        <p:nvCxnSpPr>
          <p:cNvPr id="43" name="Elbow Connector 42"/>
          <p:cNvCxnSpPr>
            <a:stCxn id="16" idx="3"/>
            <a:endCxn id="21" idx="1"/>
          </p:cNvCxnSpPr>
          <p:nvPr/>
        </p:nvCxnSpPr>
        <p:spPr>
          <a:xfrm flipV="1">
            <a:off x="1779065" y="1885068"/>
            <a:ext cx="934575" cy="3601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6" idx="3"/>
            <a:endCxn id="22" idx="1"/>
          </p:cNvCxnSpPr>
          <p:nvPr/>
        </p:nvCxnSpPr>
        <p:spPr>
          <a:xfrm>
            <a:off x="1779065" y="2245218"/>
            <a:ext cx="934575" cy="3825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" idx="0"/>
            <a:endCxn id="16" idx="2"/>
          </p:cNvCxnSpPr>
          <p:nvPr/>
        </p:nvCxnSpPr>
        <p:spPr>
          <a:xfrm flipV="1">
            <a:off x="1112315" y="2719291"/>
            <a:ext cx="0" cy="1813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3" idx="6"/>
            <a:endCxn id="18" idx="1"/>
          </p:cNvCxnSpPr>
          <p:nvPr/>
        </p:nvCxnSpPr>
        <p:spPr>
          <a:xfrm>
            <a:off x="2084466" y="5504883"/>
            <a:ext cx="629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648C5570-3743-4D22-B162-EE284E10CFFE}"/>
              </a:ext>
            </a:extLst>
          </p:cNvPr>
          <p:cNvSpPr/>
          <p:nvPr/>
        </p:nvSpPr>
        <p:spPr>
          <a:xfrm>
            <a:off x="5524791" y="2433541"/>
            <a:ext cx="1752309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 tin BS</a:t>
            </a:r>
          </a:p>
        </p:txBody>
      </p:sp>
      <p:cxnSp>
        <p:nvCxnSpPr>
          <p:cNvPr id="23" name="Elbow Connector 34">
            <a:extLst>
              <a:ext uri="{FF2B5EF4-FFF2-40B4-BE49-F238E27FC236}">
                <a16:creationId xmlns:a16="http://schemas.microsoft.com/office/drawing/2014/main" id="{FD50C283-151C-4C2C-84C0-D57A0C4AEA3D}"/>
              </a:ext>
            </a:extLst>
          </p:cNvPr>
          <p:cNvCxnSpPr>
            <a:endCxn id="19" idx="1"/>
          </p:cNvCxnSpPr>
          <p:nvPr/>
        </p:nvCxnSpPr>
        <p:spPr>
          <a:xfrm flipV="1">
            <a:off x="4618640" y="2624041"/>
            <a:ext cx="906151" cy="3753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DEF3AFB-10BF-41AD-8B12-2FC7E719B3C5}"/>
              </a:ext>
            </a:extLst>
          </p:cNvPr>
          <p:cNvSpPr/>
          <p:nvPr/>
        </p:nvSpPr>
        <p:spPr>
          <a:xfrm>
            <a:off x="5524791" y="2380144"/>
            <a:ext cx="1752309" cy="472497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50">
            <a:extLst>
              <a:ext uri="{FF2B5EF4-FFF2-40B4-BE49-F238E27FC236}">
                <a16:creationId xmlns:a16="http://schemas.microsoft.com/office/drawing/2014/main" id="{E1359F2B-E70E-180D-3387-211BEC572B85}"/>
              </a:ext>
            </a:extLst>
          </p:cNvPr>
          <p:cNvSpPr/>
          <p:nvPr/>
        </p:nvSpPr>
        <p:spPr>
          <a:xfrm>
            <a:off x="1727718" y="3144106"/>
            <a:ext cx="3187182" cy="1515126"/>
          </a:xfrm>
          <a:prstGeom prst="roundRect">
            <a:avLst>
              <a:gd name="adj" fmla="val 5786"/>
            </a:avLst>
          </a:prstGeom>
          <a:solidFill>
            <a:srgbClr val="CCFFCC"/>
          </a:solidFill>
          <a:ln w="31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Thông tin bổ ích, thú vị và hấp dẫn liên quan tới nội dung học tập;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/>
              </a:rPr>
              <a:t>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bổ sung, mở rộng so với yêu cầu của bài học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D06A5-D7A9-8B63-71CA-D411879C5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791" y="2910621"/>
            <a:ext cx="6167211" cy="1940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5AA91E-E0EC-FD2D-87E7-6F093A52A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051" y="4785744"/>
            <a:ext cx="6195197" cy="194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18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CẤU TRÚC BÀI HỌC</a:t>
            </a:r>
            <a:r>
              <a:rPr lang="en-US" sz="2800">
                <a:solidFill>
                  <a:srgbClr val="0000FF"/>
                </a:solidFill>
              </a:rPr>
              <a:t>_ Vai trò các hộp chức năng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40163" y="4532731"/>
            <a:ext cx="1944303" cy="1944303"/>
          </a:xfrm>
          <a:prstGeom prst="ellipse">
            <a:avLst/>
          </a:prstGeom>
          <a:solidFill>
            <a:srgbClr val="CCFFFF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 HỌC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NGHỆ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5565" y="1771145"/>
            <a:ext cx="1333500" cy="94814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 LIỆU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13641" y="4983961"/>
            <a:ext cx="1905000" cy="1041844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713640" y="1626080"/>
            <a:ext cx="1905000" cy="51797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NỘI DUNG CHÍNH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713640" y="2368806"/>
            <a:ext cx="1905000" cy="5179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NỘI DUNG BỔ TRỢ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524791" y="4181896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Luyện tập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524791" y="4725479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 hành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24791" y="5269062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Vận dụng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524791" y="5812645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nối NL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24791" y="6356228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nối NN</a:t>
            </a:r>
          </a:p>
        </p:txBody>
      </p:sp>
      <p:cxnSp>
        <p:nvCxnSpPr>
          <p:cNvPr id="36" name="Elbow Connector 35"/>
          <p:cNvCxnSpPr>
            <a:stCxn id="18" idx="3"/>
            <a:endCxn id="27" idx="1"/>
          </p:cNvCxnSpPr>
          <p:nvPr/>
        </p:nvCxnSpPr>
        <p:spPr>
          <a:xfrm flipV="1">
            <a:off x="4618641" y="4372396"/>
            <a:ext cx="906150" cy="1132487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8" idx="3"/>
            <a:endCxn id="28" idx="1"/>
          </p:cNvCxnSpPr>
          <p:nvPr/>
        </p:nvCxnSpPr>
        <p:spPr>
          <a:xfrm flipV="1">
            <a:off x="4618641" y="4915979"/>
            <a:ext cx="906150" cy="588904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8" idx="3"/>
            <a:endCxn id="29" idx="1"/>
          </p:cNvCxnSpPr>
          <p:nvPr/>
        </p:nvCxnSpPr>
        <p:spPr>
          <a:xfrm flipV="1">
            <a:off x="4618641" y="5459562"/>
            <a:ext cx="906150" cy="45321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18" idx="3"/>
            <a:endCxn id="30" idx="1"/>
          </p:cNvCxnSpPr>
          <p:nvPr/>
        </p:nvCxnSpPr>
        <p:spPr>
          <a:xfrm>
            <a:off x="4618641" y="5504883"/>
            <a:ext cx="906150" cy="498262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18" idx="3"/>
            <a:endCxn id="31" idx="1"/>
          </p:cNvCxnSpPr>
          <p:nvPr/>
        </p:nvCxnSpPr>
        <p:spPr>
          <a:xfrm>
            <a:off x="4618641" y="5504883"/>
            <a:ext cx="906150" cy="1041845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16" idx="3"/>
            <a:endCxn id="21" idx="1"/>
          </p:cNvCxnSpPr>
          <p:nvPr/>
        </p:nvCxnSpPr>
        <p:spPr>
          <a:xfrm flipV="1">
            <a:off x="1779065" y="1885068"/>
            <a:ext cx="934575" cy="3601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6" idx="3"/>
            <a:endCxn id="22" idx="1"/>
          </p:cNvCxnSpPr>
          <p:nvPr/>
        </p:nvCxnSpPr>
        <p:spPr>
          <a:xfrm>
            <a:off x="1779065" y="2245218"/>
            <a:ext cx="934575" cy="3825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" idx="0"/>
            <a:endCxn id="16" idx="2"/>
          </p:cNvCxnSpPr>
          <p:nvPr/>
        </p:nvCxnSpPr>
        <p:spPr>
          <a:xfrm flipV="1">
            <a:off x="1112315" y="2719291"/>
            <a:ext cx="0" cy="1813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3" idx="6"/>
            <a:endCxn id="18" idx="1"/>
          </p:cNvCxnSpPr>
          <p:nvPr/>
        </p:nvCxnSpPr>
        <p:spPr>
          <a:xfrm>
            <a:off x="2084466" y="5504883"/>
            <a:ext cx="629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5524791" y="3638313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Khám phá</a:t>
            </a:r>
          </a:p>
        </p:txBody>
      </p:sp>
      <p:cxnSp>
        <p:nvCxnSpPr>
          <p:cNvPr id="42" name="Elbow Connector 41"/>
          <p:cNvCxnSpPr>
            <a:stCxn id="18" idx="3"/>
            <a:endCxn id="41" idx="1"/>
          </p:cNvCxnSpPr>
          <p:nvPr/>
        </p:nvCxnSpPr>
        <p:spPr>
          <a:xfrm flipV="1">
            <a:off x="4618641" y="3828813"/>
            <a:ext cx="906150" cy="1676070"/>
          </a:xfrm>
          <a:prstGeom prst="bentConnector3">
            <a:avLst>
              <a:gd name="adj1" fmla="val 50000"/>
            </a:avLst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524791" y="3634126"/>
            <a:ext cx="1752309" cy="2559519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613151" y="2135364"/>
            <a:ext cx="4345968" cy="460186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HỘP CHỨC NĂNG</a:t>
            </a:r>
          </a:p>
          <a:p>
            <a:pPr marL="285750" indent="-285750" algn="just">
              <a:lnSpc>
                <a:spcPct val="130000"/>
              </a:lnSpc>
              <a:spcBef>
                <a:spcPts val="1200"/>
              </a:spcBef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Nâng cao tính hấp dẫn, bổ ích của nội dung bài học.</a:t>
            </a:r>
          </a:p>
          <a:p>
            <a:pPr marL="285750" indent="-285750" algn="just">
              <a:lnSpc>
                <a:spcPct val="130000"/>
              </a:lnSpc>
              <a:spcBef>
                <a:spcPts val="1200"/>
              </a:spcBef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Thể hiện tư tưởng sư phạm phát triển phẩm chất, năng lực của bài học.</a:t>
            </a:r>
          </a:p>
          <a:p>
            <a:pPr marL="285750" indent="-285750" algn="just">
              <a:lnSpc>
                <a:spcPct val="130000"/>
              </a:lnSpc>
              <a:spcBef>
                <a:spcPts val="1200"/>
              </a:spcBef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vi-V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ạo điều kiện thuận lợi cho hoạt động tự học của học sinh với SGK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lnSpc>
                <a:spcPct val="130000"/>
              </a:lnSpc>
              <a:spcBef>
                <a:spcPts val="1200"/>
              </a:spcBef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Giúp giáo viên dễ dàng, linh hoạt và sáng tạo khi lập kế hoạch dạy học với SGK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nghệ 11.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DỄ HỌC – DỄ DẠY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514520" y="6337481"/>
            <a:ext cx="1752309" cy="410021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9824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CẤU TRÚC BÀI HỌC</a:t>
            </a:r>
            <a:r>
              <a:rPr lang="en-US" sz="2800">
                <a:solidFill>
                  <a:srgbClr val="0000FF"/>
                </a:solidFill>
              </a:rPr>
              <a:t>_ Vai trò các hộp chức năng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40163" y="4532731"/>
            <a:ext cx="1944303" cy="1944303"/>
          </a:xfrm>
          <a:prstGeom prst="ellipse">
            <a:avLst/>
          </a:prstGeom>
          <a:solidFill>
            <a:srgbClr val="CCFFFF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 HỌC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NGHỆ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5565" y="1771145"/>
            <a:ext cx="1333500" cy="94814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 LIỆU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13641" y="4983961"/>
            <a:ext cx="1905000" cy="1041844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713640" y="1626080"/>
            <a:ext cx="1905000" cy="51797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NỘI DUNG CHÍNH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713640" y="2368806"/>
            <a:ext cx="1905000" cy="5179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NỘI DUNG BỔ TRỢ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524791" y="4181896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Luyện tập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524791" y="4725479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 hành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24791" y="5269062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Vận dụng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524791" y="5812645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nối NL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24791" y="6356228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nối NN</a:t>
            </a:r>
          </a:p>
        </p:txBody>
      </p:sp>
      <p:cxnSp>
        <p:nvCxnSpPr>
          <p:cNvPr id="36" name="Elbow Connector 35"/>
          <p:cNvCxnSpPr>
            <a:stCxn id="18" idx="3"/>
            <a:endCxn id="27" idx="1"/>
          </p:cNvCxnSpPr>
          <p:nvPr/>
        </p:nvCxnSpPr>
        <p:spPr>
          <a:xfrm flipV="1">
            <a:off x="4618641" y="4372396"/>
            <a:ext cx="906150" cy="1132487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8" idx="3"/>
            <a:endCxn id="28" idx="1"/>
          </p:cNvCxnSpPr>
          <p:nvPr/>
        </p:nvCxnSpPr>
        <p:spPr>
          <a:xfrm flipV="1">
            <a:off x="4618641" y="4915979"/>
            <a:ext cx="906150" cy="588904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8" idx="3"/>
            <a:endCxn id="29" idx="1"/>
          </p:cNvCxnSpPr>
          <p:nvPr/>
        </p:nvCxnSpPr>
        <p:spPr>
          <a:xfrm flipV="1">
            <a:off x="4618641" y="5459562"/>
            <a:ext cx="906150" cy="45321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18" idx="3"/>
            <a:endCxn id="30" idx="1"/>
          </p:cNvCxnSpPr>
          <p:nvPr/>
        </p:nvCxnSpPr>
        <p:spPr>
          <a:xfrm>
            <a:off x="4618641" y="5504883"/>
            <a:ext cx="906150" cy="498262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18" idx="3"/>
            <a:endCxn id="31" idx="1"/>
          </p:cNvCxnSpPr>
          <p:nvPr/>
        </p:nvCxnSpPr>
        <p:spPr>
          <a:xfrm>
            <a:off x="4618641" y="5504883"/>
            <a:ext cx="906150" cy="1041845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16" idx="3"/>
            <a:endCxn id="21" idx="1"/>
          </p:cNvCxnSpPr>
          <p:nvPr/>
        </p:nvCxnSpPr>
        <p:spPr>
          <a:xfrm flipV="1">
            <a:off x="1779065" y="1885068"/>
            <a:ext cx="934575" cy="3601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6" idx="3"/>
            <a:endCxn id="22" idx="1"/>
          </p:cNvCxnSpPr>
          <p:nvPr/>
        </p:nvCxnSpPr>
        <p:spPr>
          <a:xfrm>
            <a:off x="1779065" y="2245218"/>
            <a:ext cx="934575" cy="3825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" idx="0"/>
            <a:endCxn id="16" idx="2"/>
          </p:cNvCxnSpPr>
          <p:nvPr/>
        </p:nvCxnSpPr>
        <p:spPr>
          <a:xfrm flipV="1">
            <a:off x="1112315" y="2719291"/>
            <a:ext cx="0" cy="1813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3" idx="6"/>
            <a:endCxn id="18" idx="1"/>
          </p:cNvCxnSpPr>
          <p:nvPr/>
        </p:nvCxnSpPr>
        <p:spPr>
          <a:xfrm>
            <a:off x="2084466" y="5504883"/>
            <a:ext cx="629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5524791" y="3638313"/>
            <a:ext cx="1540273" cy="38100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Khám phá</a:t>
            </a:r>
          </a:p>
        </p:txBody>
      </p:sp>
      <p:cxnSp>
        <p:nvCxnSpPr>
          <p:cNvPr id="42" name="Elbow Connector 41"/>
          <p:cNvCxnSpPr>
            <a:stCxn id="18" idx="3"/>
            <a:endCxn id="41" idx="1"/>
          </p:cNvCxnSpPr>
          <p:nvPr/>
        </p:nvCxnSpPr>
        <p:spPr>
          <a:xfrm flipV="1">
            <a:off x="4618641" y="3828813"/>
            <a:ext cx="906150" cy="1676070"/>
          </a:xfrm>
          <a:prstGeom prst="bentConnector3">
            <a:avLst>
              <a:gd name="adj1" fmla="val 50000"/>
            </a:avLst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524791" y="3634126"/>
            <a:ext cx="1752309" cy="2559519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514520" y="6337481"/>
            <a:ext cx="1752309" cy="410021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1727718" y="3144106"/>
            <a:ext cx="3187182" cy="1515126"/>
          </a:xfrm>
          <a:prstGeom prst="roundRect">
            <a:avLst>
              <a:gd name="adj" fmla="val 5786"/>
            </a:avLst>
          </a:prstGeom>
          <a:solidFill>
            <a:srgbClr val="CCFFCC"/>
          </a:solidFill>
          <a:ln w="31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 tập dựa trên học liệu trong sách, kết nối với thực tiễn ở cấp độ liên hệ;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</a:t>
            </a: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kiến tạo tri thức.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F1FEE7E7-192B-44AD-AC88-963E1BC83684}"/>
              </a:ext>
            </a:extLst>
          </p:cNvPr>
          <p:cNvSpPr/>
          <p:nvPr/>
        </p:nvSpPr>
        <p:spPr>
          <a:xfrm>
            <a:off x="5524791" y="2433541"/>
            <a:ext cx="1752309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 tin BS</a:t>
            </a:r>
          </a:p>
        </p:txBody>
      </p:sp>
      <p:cxnSp>
        <p:nvCxnSpPr>
          <p:cNvPr id="48" name="Elbow Connector 34">
            <a:extLst>
              <a:ext uri="{FF2B5EF4-FFF2-40B4-BE49-F238E27FC236}">
                <a16:creationId xmlns:a16="http://schemas.microsoft.com/office/drawing/2014/main" id="{20168B81-FAAF-400C-A6F8-50145E5766E5}"/>
              </a:ext>
            </a:extLst>
          </p:cNvPr>
          <p:cNvCxnSpPr>
            <a:endCxn id="47" idx="1"/>
          </p:cNvCxnSpPr>
          <p:nvPr/>
        </p:nvCxnSpPr>
        <p:spPr>
          <a:xfrm flipV="1">
            <a:off x="4618640" y="2624041"/>
            <a:ext cx="906151" cy="3753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ED808BD6-FCF9-42F1-9FB8-F772835250CD}"/>
              </a:ext>
            </a:extLst>
          </p:cNvPr>
          <p:cNvSpPr/>
          <p:nvPr/>
        </p:nvSpPr>
        <p:spPr>
          <a:xfrm>
            <a:off x="5524791" y="2380144"/>
            <a:ext cx="1752309" cy="472497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7026CF-BA3C-1030-745E-0E44AA0C6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362" y="1537552"/>
            <a:ext cx="4686300" cy="3143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32BF0-74F9-CE9C-19FA-CA776C147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792" y="4861106"/>
            <a:ext cx="4805898" cy="16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5021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CẤU TRÚC BÀI HỌC</a:t>
            </a:r>
            <a:r>
              <a:rPr lang="en-US" sz="2800">
                <a:solidFill>
                  <a:srgbClr val="0000FF"/>
                </a:solidFill>
              </a:rPr>
              <a:t>_ Vai trò các hộp chức năng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40163" y="4532731"/>
            <a:ext cx="1944303" cy="1944303"/>
          </a:xfrm>
          <a:prstGeom prst="ellipse">
            <a:avLst/>
          </a:prstGeom>
          <a:solidFill>
            <a:srgbClr val="CCFFFF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 HỌC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NGHỆ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5565" y="1771145"/>
            <a:ext cx="1333500" cy="94814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 LIỆU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13641" y="4983961"/>
            <a:ext cx="1905000" cy="1041844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713640" y="1626080"/>
            <a:ext cx="1905000" cy="51797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NỘI DUNG CHÍNH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713640" y="2368806"/>
            <a:ext cx="1905000" cy="5179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NỘI DUNG BỔ TRỢ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524791" y="4181896"/>
            <a:ext cx="1540273" cy="38100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Luyện tập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524791" y="4725479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 hành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24791" y="5269062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Vận dụng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524791" y="5812645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nối NL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24791" y="6356228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nối NN</a:t>
            </a:r>
          </a:p>
        </p:txBody>
      </p:sp>
      <p:cxnSp>
        <p:nvCxnSpPr>
          <p:cNvPr id="36" name="Elbow Connector 35"/>
          <p:cNvCxnSpPr>
            <a:stCxn id="18" idx="3"/>
            <a:endCxn id="27" idx="1"/>
          </p:cNvCxnSpPr>
          <p:nvPr/>
        </p:nvCxnSpPr>
        <p:spPr>
          <a:xfrm flipV="1">
            <a:off x="4618641" y="4372396"/>
            <a:ext cx="906150" cy="1132487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8" idx="3"/>
            <a:endCxn id="28" idx="1"/>
          </p:cNvCxnSpPr>
          <p:nvPr/>
        </p:nvCxnSpPr>
        <p:spPr>
          <a:xfrm flipV="1">
            <a:off x="4618641" y="4915979"/>
            <a:ext cx="906150" cy="588904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8" idx="3"/>
            <a:endCxn id="29" idx="1"/>
          </p:cNvCxnSpPr>
          <p:nvPr/>
        </p:nvCxnSpPr>
        <p:spPr>
          <a:xfrm flipV="1">
            <a:off x="4618641" y="5459562"/>
            <a:ext cx="906150" cy="45321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18" idx="3"/>
            <a:endCxn id="30" idx="1"/>
          </p:cNvCxnSpPr>
          <p:nvPr/>
        </p:nvCxnSpPr>
        <p:spPr>
          <a:xfrm>
            <a:off x="4618641" y="5504883"/>
            <a:ext cx="906150" cy="498262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18" idx="3"/>
            <a:endCxn id="31" idx="1"/>
          </p:cNvCxnSpPr>
          <p:nvPr/>
        </p:nvCxnSpPr>
        <p:spPr>
          <a:xfrm>
            <a:off x="4618641" y="5504883"/>
            <a:ext cx="906150" cy="1041845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16" idx="3"/>
            <a:endCxn id="21" idx="1"/>
          </p:cNvCxnSpPr>
          <p:nvPr/>
        </p:nvCxnSpPr>
        <p:spPr>
          <a:xfrm flipV="1">
            <a:off x="1779065" y="1885068"/>
            <a:ext cx="934575" cy="3601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6" idx="3"/>
            <a:endCxn id="22" idx="1"/>
          </p:cNvCxnSpPr>
          <p:nvPr/>
        </p:nvCxnSpPr>
        <p:spPr>
          <a:xfrm>
            <a:off x="1779065" y="2245218"/>
            <a:ext cx="934575" cy="3825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" idx="0"/>
            <a:endCxn id="16" idx="2"/>
          </p:cNvCxnSpPr>
          <p:nvPr/>
        </p:nvCxnSpPr>
        <p:spPr>
          <a:xfrm flipV="1">
            <a:off x="1112315" y="2719291"/>
            <a:ext cx="0" cy="1813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3" idx="6"/>
            <a:endCxn id="18" idx="1"/>
          </p:cNvCxnSpPr>
          <p:nvPr/>
        </p:nvCxnSpPr>
        <p:spPr>
          <a:xfrm>
            <a:off x="2084466" y="5504883"/>
            <a:ext cx="629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5524791" y="3638313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Khám phá</a:t>
            </a:r>
          </a:p>
        </p:txBody>
      </p:sp>
      <p:cxnSp>
        <p:nvCxnSpPr>
          <p:cNvPr id="42" name="Elbow Connector 41"/>
          <p:cNvCxnSpPr>
            <a:stCxn id="18" idx="3"/>
            <a:endCxn id="41" idx="1"/>
          </p:cNvCxnSpPr>
          <p:nvPr/>
        </p:nvCxnSpPr>
        <p:spPr>
          <a:xfrm flipV="1">
            <a:off x="4618641" y="3828813"/>
            <a:ext cx="906150" cy="1676070"/>
          </a:xfrm>
          <a:prstGeom prst="bentConnector3">
            <a:avLst>
              <a:gd name="adj1" fmla="val 50000"/>
            </a:avLst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524791" y="3634126"/>
            <a:ext cx="1752309" cy="2559519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514520" y="6337481"/>
            <a:ext cx="1752309" cy="410021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1727718" y="3144106"/>
            <a:ext cx="3187182" cy="1515126"/>
          </a:xfrm>
          <a:prstGeom prst="roundRect">
            <a:avLst>
              <a:gd name="adj" fmla="val 5786"/>
            </a:avLst>
          </a:prstGeom>
          <a:solidFill>
            <a:srgbClr val="CCFFCC"/>
          </a:solidFill>
          <a:ln w="31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Trả lời các câu hỏi, thực hiện các bài tập liên quan tới kiến thức mới của bài học</a:t>
            </a: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</a:t>
            </a: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 triển kĩ năng nhận thức, khắc sâu kiến thức bài học</a:t>
            </a: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5" name="Rounded Rectangle 25">
            <a:extLst>
              <a:ext uri="{FF2B5EF4-FFF2-40B4-BE49-F238E27FC236}">
                <a16:creationId xmlns:a16="http://schemas.microsoft.com/office/drawing/2014/main" id="{A53C6437-CF2A-456C-BF81-D38F76E2B314}"/>
              </a:ext>
            </a:extLst>
          </p:cNvPr>
          <p:cNvSpPr/>
          <p:nvPr/>
        </p:nvSpPr>
        <p:spPr>
          <a:xfrm>
            <a:off x="5524791" y="2433541"/>
            <a:ext cx="1752309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 tin BS</a:t>
            </a:r>
          </a:p>
        </p:txBody>
      </p:sp>
      <p:cxnSp>
        <p:nvCxnSpPr>
          <p:cNvPr id="46" name="Elbow Connector 34">
            <a:extLst>
              <a:ext uri="{FF2B5EF4-FFF2-40B4-BE49-F238E27FC236}">
                <a16:creationId xmlns:a16="http://schemas.microsoft.com/office/drawing/2014/main" id="{1B37D25E-86FF-4A55-92E1-E56774A4E84E}"/>
              </a:ext>
            </a:extLst>
          </p:cNvPr>
          <p:cNvCxnSpPr>
            <a:endCxn id="45" idx="1"/>
          </p:cNvCxnSpPr>
          <p:nvPr/>
        </p:nvCxnSpPr>
        <p:spPr>
          <a:xfrm flipV="1">
            <a:off x="4618640" y="2624041"/>
            <a:ext cx="906151" cy="3753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7774A53-D97D-4DD9-A94A-816CD9C4F955}"/>
              </a:ext>
            </a:extLst>
          </p:cNvPr>
          <p:cNvSpPr/>
          <p:nvPr/>
        </p:nvSpPr>
        <p:spPr>
          <a:xfrm>
            <a:off x="5524791" y="2380144"/>
            <a:ext cx="1752309" cy="472497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075B7-3754-2E2A-4D8B-BD526851A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582" y="1828746"/>
            <a:ext cx="4791075" cy="2609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FC4EB4-C3CE-5B13-01A2-9FBE0DCED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631" y="4716612"/>
            <a:ext cx="475297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3129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CẤU TRÚC BÀI HỌC</a:t>
            </a:r>
            <a:r>
              <a:rPr lang="en-US" sz="2800">
                <a:solidFill>
                  <a:srgbClr val="0000FF"/>
                </a:solidFill>
              </a:rPr>
              <a:t>_ Vai trò các hộp chức năng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40163" y="4532731"/>
            <a:ext cx="1944303" cy="1944303"/>
          </a:xfrm>
          <a:prstGeom prst="ellipse">
            <a:avLst/>
          </a:prstGeom>
          <a:solidFill>
            <a:srgbClr val="CCFFFF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BÀI HỌC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SGK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CÔNG NGHỆ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5565" y="1771145"/>
            <a:ext cx="1333500" cy="94814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HỌC LIỆU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13641" y="4983961"/>
            <a:ext cx="1905000" cy="1041844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HOẠT ĐỘNG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713640" y="1626080"/>
            <a:ext cx="1905000" cy="51797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NỘI DUNG CHÍNH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713640" y="2368806"/>
            <a:ext cx="1905000" cy="5179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NỘI DUNG BỔ TRỢ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524791" y="4181896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/>
              </a:rPr>
              <a:t>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Luyện tập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524791" y="4725479"/>
            <a:ext cx="1540273" cy="38100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/>
              </a:rPr>
              <a:t>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Thực hành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24791" y="5269062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/>
              </a:rPr>
              <a:t>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Vận dụng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524791" y="5812645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/>
              </a:rPr>
              <a:t>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Kết nối NL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24791" y="6356228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/>
              </a:rPr>
              <a:t>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Kết nối NN</a:t>
            </a:r>
          </a:p>
        </p:txBody>
      </p:sp>
      <p:cxnSp>
        <p:nvCxnSpPr>
          <p:cNvPr id="36" name="Elbow Connector 35"/>
          <p:cNvCxnSpPr>
            <a:stCxn id="18" idx="3"/>
            <a:endCxn id="27" idx="1"/>
          </p:cNvCxnSpPr>
          <p:nvPr/>
        </p:nvCxnSpPr>
        <p:spPr>
          <a:xfrm flipV="1">
            <a:off x="4618641" y="4372396"/>
            <a:ext cx="906150" cy="1132487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8" idx="3"/>
            <a:endCxn id="28" idx="1"/>
          </p:cNvCxnSpPr>
          <p:nvPr/>
        </p:nvCxnSpPr>
        <p:spPr>
          <a:xfrm flipV="1">
            <a:off x="4618641" y="4915979"/>
            <a:ext cx="906150" cy="588904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8" idx="3"/>
            <a:endCxn id="29" idx="1"/>
          </p:cNvCxnSpPr>
          <p:nvPr/>
        </p:nvCxnSpPr>
        <p:spPr>
          <a:xfrm flipV="1">
            <a:off x="4618641" y="5459562"/>
            <a:ext cx="906150" cy="45321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18" idx="3"/>
            <a:endCxn id="30" idx="1"/>
          </p:cNvCxnSpPr>
          <p:nvPr/>
        </p:nvCxnSpPr>
        <p:spPr>
          <a:xfrm>
            <a:off x="4618641" y="5504883"/>
            <a:ext cx="906150" cy="498262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18" idx="3"/>
            <a:endCxn id="31" idx="1"/>
          </p:cNvCxnSpPr>
          <p:nvPr/>
        </p:nvCxnSpPr>
        <p:spPr>
          <a:xfrm>
            <a:off x="4618641" y="5504883"/>
            <a:ext cx="906150" cy="1041845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16" idx="3"/>
            <a:endCxn id="21" idx="1"/>
          </p:cNvCxnSpPr>
          <p:nvPr/>
        </p:nvCxnSpPr>
        <p:spPr>
          <a:xfrm flipV="1">
            <a:off x="1779065" y="1885068"/>
            <a:ext cx="934575" cy="3601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6" idx="3"/>
            <a:endCxn id="22" idx="1"/>
          </p:cNvCxnSpPr>
          <p:nvPr/>
        </p:nvCxnSpPr>
        <p:spPr>
          <a:xfrm>
            <a:off x="1779065" y="2245218"/>
            <a:ext cx="934575" cy="3825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" idx="0"/>
            <a:endCxn id="16" idx="2"/>
          </p:cNvCxnSpPr>
          <p:nvPr/>
        </p:nvCxnSpPr>
        <p:spPr>
          <a:xfrm flipV="1">
            <a:off x="1112315" y="2719291"/>
            <a:ext cx="0" cy="1813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3" idx="6"/>
            <a:endCxn id="18" idx="1"/>
          </p:cNvCxnSpPr>
          <p:nvPr/>
        </p:nvCxnSpPr>
        <p:spPr>
          <a:xfrm>
            <a:off x="2084466" y="5504883"/>
            <a:ext cx="629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5524791" y="3638313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/>
              </a:rPr>
              <a:t>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Khám phá</a:t>
            </a:r>
          </a:p>
        </p:txBody>
      </p:sp>
      <p:cxnSp>
        <p:nvCxnSpPr>
          <p:cNvPr id="42" name="Elbow Connector 41"/>
          <p:cNvCxnSpPr>
            <a:stCxn id="18" idx="3"/>
            <a:endCxn id="41" idx="1"/>
          </p:cNvCxnSpPr>
          <p:nvPr/>
        </p:nvCxnSpPr>
        <p:spPr>
          <a:xfrm flipV="1">
            <a:off x="4618641" y="3828813"/>
            <a:ext cx="906150" cy="1676070"/>
          </a:xfrm>
          <a:prstGeom prst="bentConnector3">
            <a:avLst>
              <a:gd name="adj1" fmla="val 50000"/>
            </a:avLst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524791" y="3634126"/>
            <a:ext cx="1752309" cy="2559519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14520" y="6337481"/>
            <a:ext cx="1752309" cy="410021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727718" y="3144106"/>
            <a:ext cx="3187182" cy="1515126"/>
          </a:xfrm>
          <a:prstGeom prst="roundRect">
            <a:avLst>
              <a:gd name="adj" fmla="val 5786"/>
            </a:avLst>
          </a:prstGeom>
          <a:solidFill>
            <a:srgbClr val="CCFFCC"/>
          </a:solidFill>
          <a:ln w="31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Hoạt động nhận biết, thao tác với vật liệu, dụng cụ, sản phẩm công nghệ nhằm kết nối lí thuyết với thực tế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/>
              </a:rPr>
              <a:t>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hình thành và phát triển kĩ năng thao tác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46" name="Rounded Rectangle 25">
            <a:extLst>
              <a:ext uri="{FF2B5EF4-FFF2-40B4-BE49-F238E27FC236}">
                <a16:creationId xmlns:a16="http://schemas.microsoft.com/office/drawing/2014/main" id="{4AD464DB-FD58-4C57-BED2-CC0A8DF6DC47}"/>
              </a:ext>
            </a:extLst>
          </p:cNvPr>
          <p:cNvSpPr/>
          <p:nvPr/>
        </p:nvSpPr>
        <p:spPr>
          <a:xfrm>
            <a:off x="5524791" y="2433541"/>
            <a:ext cx="1752309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/>
              </a:rPr>
              <a:t>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Thông tin BS</a:t>
            </a:r>
          </a:p>
        </p:txBody>
      </p:sp>
      <p:cxnSp>
        <p:nvCxnSpPr>
          <p:cNvPr id="47" name="Elbow Connector 34">
            <a:extLst>
              <a:ext uri="{FF2B5EF4-FFF2-40B4-BE49-F238E27FC236}">
                <a16:creationId xmlns:a16="http://schemas.microsoft.com/office/drawing/2014/main" id="{7B7F8D81-5ED9-495A-B944-299F75207FE8}"/>
              </a:ext>
            </a:extLst>
          </p:cNvPr>
          <p:cNvCxnSpPr>
            <a:endCxn id="46" idx="1"/>
          </p:cNvCxnSpPr>
          <p:nvPr/>
        </p:nvCxnSpPr>
        <p:spPr>
          <a:xfrm flipV="1">
            <a:off x="4618640" y="2624041"/>
            <a:ext cx="906151" cy="3753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F815FFE3-7BD6-4FEF-AA63-E13F6C2F4FC5}"/>
              </a:ext>
            </a:extLst>
          </p:cNvPr>
          <p:cNvSpPr/>
          <p:nvPr/>
        </p:nvSpPr>
        <p:spPr>
          <a:xfrm>
            <a:off x="5524791" y="2380144"/>
            <a:ext cx="1752309" cy="472497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Rounded Rectangle 44">
            <a:extLst>
              <a:ext uri="{FF2B5EF4-FFF2-40B4-BE49-F238E27FC236}">
                <a16:creationId xmlns:a16="http://schemas.microsoft.com/office/drawing/2014/main" id="{77F1AFD4-8B40-860A-5909-CB11CD870EC6}"/>
              </a:ext>
            </a:extLst>
          </p:cNvPr>
          <p:cNvSpPr/>
          <p:nvPr/>
        </p:nvSpPr>
        <p:spPr>
          <a:xfrm>
            <a:off x="7464609" y="1757147"/>
            <a:ext cx="4504477" cy="685801"/>
          </a:xfrm>
          <a:prstGeom prst="roundRect">
            <a:avLst>
              <a:gd name="adj" fmla="val 5786"/>
            </a:avLst>
          </a:prstGeom>
          <a:solidFill>
            <a:srgbClr val="CCFFCC"/>
          </a:solidFill>
          <a:ln w="31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thực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hành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phù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hợp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thực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hấp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D7E4C5-1CB7-482D-42F1-855782CF1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609" y="2852641"/>
            <a:ext cx="4082374" cy="472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BE2571-16F7-4375-F317-241948ACF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609" y="3325137"/>
            <a:ext cx="4082374" cy="293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4682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NỘI DUNG BÀI TRÌNH BÀY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10" name="Group 21"/>
          <p:cNvGrpSpPr>
            <a:grpSpLocks/>
          </p:cNvGrpSpPr>
          <p:nvPr/>
        </p:nvGrpSpPr>
        <p:grpSpPr bwMode="auto">
          <a:xfrm>
            <a:off x="798490" y="1514502"/>
            <a:ext cx="11114468" cy="4936095"/>
            <a:chOff x="117957" y="1624242"/>
            <a:chExt cx="9640101" cy="4439553"/>
          </a:xfrm>
        </p:grpSpPr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117957" y="5149289"/>
              <a:ext cx="9640100" cy="914506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MỘT SỐ LƯU Ý SỬ DỤNG SGK CÔNG NGHỆ 11</a:t>
              </a:r>
            </a:p>
          </p:txBody>
        </p:sp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117958" y="3373554"/>
              <a:ext cx="9640100" cy="85735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CẤU TRÚC BÀI HỌC TRONG SGK CÔNG NGHỆ 11</a:t>
              </a:r>
            </a:p>
          </p:txBody>
        </p:sp>
        <p:sp>
          <p:nvSpPr>
            <p:cNvPr id="14" name="AutoShape 5"/>
            <p:cNvSpPr>
              <a:spLocks noChangeArrowheads="1"/>
            </p:cNvSpPr>
            <p:nvPr/>
          </p:nvSpPr>
          <p:spPr bwMode="auto">
            <a:xfrm>
              <a:off x="117958" y="1624242"/>
              <a:ext cx="9640100" cy="806544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QUAN ĐIỂM BIÊN SOẠN SGK CÔNG NGHỆ 11</a:t>
              </a:r>
            </a:p>
          </p:txBody>
        </p:sp>
        <p:sp>
          <p:nvSpPr>
            <p:cNvPr id="17" name="AutoShape 5"/>
            <p:cNvSpPr>
              <a:spLocks noChangeArrowheads="1"/>
            </p:cNvSpPr>
            <p:nvPr/>
          </p:nvSpPr>
          <p:spPr bwMode="auto">
            <a:xfrm>
              <a:off x="117958" y="2468709"/>
              <a:ext cx="9640100" cy="868464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CẤU TRÚC VÀ NỘI DUNG SGK CÔNG NGHỆ 11</a:t>
              </a:r>
            </a:p>
          </p:txBody>
        </p:sp>
      </p:grpSp>
      <p:sp>
        <p:nvSpPr>
          <p:cNvPr id="8" name="AutoShape 5">
            <a:extLst>
              <a:ext uri="{FF2B5EF4-FFF2-40B4-BE49-F238E27FC236}">
                <a16:creationId xmlns:a16="http://schemas.microsoft.com/office/drawing/2014/main" id="{6330B835-74A4-10D7-559F-570A2CDC5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19" y="4446748"/>
            <a:ext cx="11114467" cy="953241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PHÂN TÍCH VIDEO BÀI DẠY MINH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HOẠ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265594"/>
      </p:ext>
    </p:extLst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CẤU TRÚC BÀI HỌC</a:t>
            </a:r>
            <a:r>
              <a:rPr lang="en-US" sz="2800">
                <a:solidFill>
                  <a:srgbClr val="0000FF"/>
                </a:solidFill>
              </a:rPr>
              <a:t>_ Vai trò các hộp chức năng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40163" y="4532731"/>
            <a:ext cx="1944303" cy="1944303"/>
          </a:xfrm>
          <a:prstGeom prst="ellipse">
            <a:avLst/>
          </a:prstGeom>
          <a:solidFill>
            <a:srgbClr val="CCFFFF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 HỌC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NGHỆ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5565" y="1771145"/>
            <a:ext cx="1333500" cy="94814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 LIỆU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13641" y="4983961"/>
            <a:ext cx="1905000" cy="1041844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713640" y="1626080"/>
            <a:ext cx="1905000" cy="51797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NỘI DUNG CHÍNH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713640" y="2368806"/>
            <a:ext cx="1905000" cy="5179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NỘI DUNG BỔ TRỢ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524791" y="4181896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Luyện tập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524791" y="4725479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 hành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24791" y="5269062"/>
            <a:ext cx="1540273" cy="38100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Vận dụng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524791" y="5812645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nối NL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24791" y="6356228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nối NN</a:t>
            </a:r>
          </a:p>
        </p:txBody>
      </p:sp>
      <p:cxnSp>
        <p:nvCxnSpPr>
          <p:cNvPr id="36" name="Elbow Connector 35"/>
          <p:cNvCxnSpPr>
            <a:stCxn id="18" idx="3"/>
            <a:endCxn id="27" idx="1"/>
          </p:cNvCxnSpPr>
          <p:nvPr/>
        </p:nvCxnSpPr>
        <p:spPr>
          <a:xfrm flipV="1">
            <a:off x="4618641" y="4372396"/>
            <a:ext cx="906150" cy="1132487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8" idx="3"/>
            <a:endCxn id="28" idx="1"/>
          </p:cNvCxnSpPr>
          <p:nvPr/>
        </p:nvCxnSpPr>
        <p:spPr>
          <a:xfrm flipV="1">
            <a:off x="4618641" y="4915979"/>
            <a:ext cx="906150" cy="588904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8" idx="3"/>
            <a:endCxn id="29" idx="1"/>
          </p:cNvCxnSpPr>
          <p:nvPr/>
        </p:nvCxnSpPr>
        <p:spPr>
          <a:xfrm flipV="1">
            <a:off x="4618641" y="5459562"/>
            <a:ext cx="906150" cy="45321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18" idx="3"/>
            <a:endCxn id="30" idx="1"/>
          </p:cNvCxnSpPr>
          <p:nvPr/>
        </p:nvCxnSpPr>
        <p:spPr>
          <a:xfrm>
            <a:off x="4618641" y="5504883"/>
            <a:ext cx="906150" cy="498262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18" idx="3"/>
            <a:endCxn id="31" idx="1"/>
          </p:cNvCxnSpPr>
          <p:nvPr/>
        </p:nvCxnSpPr>
        <p:spPr>
          <a:xfrm>
            <a:off x="4618641" y="5504883"/>
            <a:ext cx="906150" cy="1041845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16" idx="3"/>
            <a:endCxn id="21" idx="1"/>
          </p:cNvCxnSpPr>
          <p:nvPr/>
        </p:nvCxnSpPr>
        <p:spPr>
          <a:xfrm flipV="1">
            <a:off x="1779065" y="1885068"/>
            <a:ext cx="934575" cy="3601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6" idx="3"/>
            <a:endCxn id="22" idx="1"/>
          </p:cNvCxnSpPr>
          <p:nvPr/>
        </p:nvCxnSpPr>
        <p:spPr>
          <a:xfrm>
            <a:off x="1779065" y="2245218"/>
            <a:ext cx="934575" cy="3825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" idx="0"/>
            <a:endCxn id="16" idx="2"/>
          </p:cNvCxnSpPr>
          <p:nvPr/>
        </p:nvCxnSpPr>
        <p:spPr>
          <a:xfrm flipV="1">
            <a:off x="1112315" y="2719291"/>
            <a:ext cx="0" cy="1813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3" idx="6"/>
            <a:endCxn id="18" idx="1"/>
          </p:cNvCxnSpPr>
          <p:nvPr/>
        </p:nvCxnSpPr>
        <p:spPr>
          <a:xfrm>
            <a:off x="2084466" y="5504883"/>
            <a:ext cx="629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5524791" y="3638313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Khám phá</a:t>
            </a:r>
          </a:p>
        </p:txBody>
      </p:sp>
      <p:cxnSp>
        <p:nvCxnSpPr>
          <p:cNvPr id="42" name="Elbow Connector 41"/>
          <p:cNvCxnSpPr>
            <a:stCxn id="18" idx="3"/>
            <a:endCxn id="41" idx="1"/>
          </p:cNvCxnSpPr>
          <p:nvPr/>
        </p:nvCxnSpPr>
        <p:spPr>
          <a:xfrm flipV="1">
            <a:off x="4618641" y="3828813"/>
            <a:ext cx="906150" cy="1676070"/>
          </a:xfrm>
          <a:prstGeom prst="bentConnector3">
            <a:avLst>
              <a:gd name="adj1" fmla="val 50000"/>
            </a:avLst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524791" y="3634126"/>
            <a:ext cx="1752309" cy="2559519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514520" y="6337481"/>
            <a:ext cx="1752309" cy="410021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1727718" y="3144106"/>
            <a:ext cx="3187182" cy="1515126"/>
          </a:xfrm>
          <a:prstGeom prst="roundRect">
            <a:avLst>
              <a:gd name="adj" fmla="val 5786"/>
            </a:avLst>
          </a:prstGeom>
          <a:solidFill>
            <a:srgbClr val="CCFFCC"/>
          </a:solidFill>
          <a:ln w="31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</a:pP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 hiện nhiệm vụ học tập phức hợp, gắn với thực tiễn; </a:t>
            </a:r>
          </a:p>
          <a:p>
            <a:pPr algn="just">
              <a:spcBef>
                <a:spcPts val="600"/>
              </a:spcBef>
            </a:pP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</a:t>
            </a: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hình thành và phát triển năng lực đặc thù, kết nối bài học với thực tiễn ở cấp độ hành động.</a:t>
            </a:r>
          </a:p>
        </p:txBody>
      </p:sp>
      <p:sp>
        <p:nvSpPr>
          <p:cNvPr id="45" name="Rounded Rectangle 25">
            <a:extLst>
              <a:ext uri="{FF2B5EF4-FFF2-40B4-BE49-F238E27FC236}">
                <a16:creationId xmlns:a16="http://schemas.microsoft.com/office/drawing/2014/main" id="{ADDC05B4-A3AD-4250-9B6E-12138DD13FC8}"/>
              </a:ext>
            </a:extLst>
          </p:cNvPr>
          <p:cNvSpPr/>
          <p:nvPr/>
        </p:nvSpPr>
        <p:spPr>
          <a:xfrm>
            <a:off x="5524791" y="2433541"/>
            <a:ext cx="1752309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 tin BS</a:t>
            </a:r>
          </a:p>
        </p:txBody>
      </p:sp>
      <p:cxnSp>
        <p:nvCxnSpPr>
          <p:cNvPr id="46" name="Elbow Connector 34">
            <a:extLst>
              <a:ext uri="{FF2B5EF4-FFF2-40B4-BE49-F238E27FC236}">
                <a16:creationId xmlns:a16="http://schemas.microsoft.com/office/drawing/2014/main" id="{1FAEED94-3B51-46BD-AB49-431CC65F35A0}"/>
              </a:ext>
            </a:extLst>
          </p:cNvPr>
          <p:cNvCxnSpPr>
            <a:endCxn id="45" idx="1"/>
          </p:cNvCxnSpPr>
          <p:nvPr/>
        </p:nvCxnSpPr>
        <p:spPr>
          <a:xfrm flipV="1">
            <a:off x="4618640" y="2624041"/>
            <a:ext cx="906151" cy="3753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A950D39-C760-424F-A139-980036EE548A}"/>
              </a:ext>
            </a:extLst>
          </p:cNvPr>
          <p:cNvSpPr/>
          <p:nvPr/>
        </p:nvSpPr>
        <p:spPr>
          <a:xfrm>
            <a:off x="5524791" y="2380144"/>
            <a:ext cx="1752309" cy="472497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D65198-7BC4-C5F8-ABF3-E5D97B44A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035" y="3364032"/>
            <a:ext cx="4759034" cy="753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0A307-A475-5B7D-DF53-C7F1079D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035" y="4424126"/>
            <a:ext cx="4759034" cy="816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8F53EE-CB8B-5B8A-E5E9-6B81A7EDF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035" y="5604263"/>
            <a:ext cx="4759034" cy="78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935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CẤU TRÚC BÀI HỌC</a:t>
            </a:r>
            <a:r>
              <a:rPr lang="en-US" sz="2800">
                <a:solidFill>
                  <a:srgbClr val="0000FF"/>
                </a:solidFill>
              </a:rPr>
              <a:t>_ Vai trò các hộp chức năng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40163" y="4532731"/>
            <a:ext cx="1944303" cy="1944303"/>
          </a:xfrm>
          <a:prstGeom prst="ellipse">
            <a:avLst/>
          </a:prstGeom>
          <a:solidFill>
            <a:srgbClr val="CCFFFF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 HỌC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NGHỆ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5565" y="1771145"/>
            <a:ext cx="1333500" cy="94814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 LIỆU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13641" y="4983961"/>
            <a:ext cx="1905000" cy="1041844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713640" y="1626080"/>
            <a:ext cx="1905000" cy="51797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NỘI DUNG CHÍNH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713640" y="2368806"/>
            <a:ext cx="1905000" cy="5179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NỘI DUNG BỔ TRỢ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524791" y="4181896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Luyện tập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524791" y="4725479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 hành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24791" y="5269062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Vận dụng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524791" y="5812645"/>
            <a:ext cx="1540273" cy="38100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nối NL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24791" y="6356228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nối NN</a:t>
            </a:r>
          </a:p>
        </p:txBody>
      </p:sp>
      <p:cxnSp>
        <p:nvCxnSpPr>
          <p:cNvPr id="36" name="Elbow Connector 35"/>
          <p:cNvCxnSpPr>
            <a:stCxn id="18" idx="3"/>
            <a:endCxn id="27" idx="1"/>
          </p:cNvCxnSpPr>
          <p:nvPr/>
        </p:nvCxnSpPr>
        <p:spPr>
          <a:xfrm flipV="1">
            <a:off x="4618641" y="4372396"/>
            <a:ext cx="906150" cy="1132487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8" idx="3"/>
            <a:endCxn id="28" idx="1"/>
          </p:cNvCxnSpPr>
          <p:nvPr/>
        </p:nvCxnSpPr>
        <p:spPr>
          <a:xfrm flipV="1">
            <a:off x="4618641" y="4915979"/>
            <a:ext cx="906150" cy="588904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8" idx="3"/>
            <a:endCxn id="29" idx="1"/>
          </p:cNvCxnSpPr>
          <p:nvPr/>
        </p:nvCxnSpPr>
        <p:spPr>
          <a:xfrm flipV="1">
            <a:off x="4618641" y="5459562"/>
            <a:ext cx="906150" cy="45321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18" idx="3"/>
            <a:endCxn id="30" idx="1"/>
          </p:cNvCxnSpPr>
          <p:nvPr/>
        </p:nvCxnSpPr>
        <p:spPr>
          <a:xfrm>
            <a:off x="4618641" y="5504883"/>
            <a:ext cx="906150" cy="498262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18" idx="3"/>
            <a:endCxn id="31" idx="1"/>
          </p:cNvCxnSpPr>
          <p:nvPr/>
        </p:nvCxnSpPr>
        <p:spPr>
          <a:xfrm>
            <a:off x="4618641" y="5504883"/>
            <a:ext cx="906150" cy="1041845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16" idx="3"/>
            <a:endCxn id="21" idx="1"/>
          </p:cNvCxnSpPr>
          <p:nvPr/>
        </p:nvCxnSpPr>
        <p:spPr>
          <a:xfrm flipV="1">
            <a:off x="1779065" y="1885068"/>
            <a:ext cx="934575" cy="3601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6" idx="3"/>
            <a:endCxn id="22" idx="1"/>
          </p:cNvCxnSpPr>
          <p:nvPr/>
        </p:nvCxnSpPr>
        <p:spPr>
          <a:xfrm>
            <a:off x="1779065" y="2245218"/>
            <a:ext cx="934575" cy="3825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" idx="0"/>
            <a:endCxn id="16" idx="2"/>
          </p:cNvCxnSpPr>
          <p:nvPr/>
        </p:nvCxnSpPr>
        <p:spPr>
          <a:xfrm flipV="1">
            <a:off x="1112315" y="2719291"/>
            <a:ext cx="0" cy="1813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3" idx="6"/>
            <a:endCxn id="18" idx="1"/>
          </p:cNvCxnSpPr>
          <p:nvPr/>
        </p:nvCxnSpPr>
        <p:spPr>
          <a:xfrm>
            <a:off x="2084466" y="5504883"/>
            <a:ext cx="629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5524791" y="3638313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Khám phá</a:t>
            </a:r>
          </a:p>
        </p:txBody>
      </p:sp>
      <p:cxnSp>
        <p:nvCxnSpPr>
          <p:cNvPr id="42" name="Elbow Connector 41"/>
          <p:cNvCxnSpPr>
            <a:stCxn id="18" idx="3"/>
            <a:endCxn id="41" idx="1"/>
          </p:cNvCxnSpPr>
          <p:nvPr/>
        </p:nvCxnSpPr>
        <p:spPr>
          <a:xfrm flipV="1">
            <a:off x="4618641" y="3828813"/>
            <a:ext cx="906150" cy="1676070"/>
          </a:xfrm>
          <a:prstGeom prst="bentConnector3">
            <a:avLst>
              <a:gd name="adj1" fmla="val 50000"/>
            </a:avLst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524791" y="3634126"/>
            <a:ext cx="1752309" cy="2559519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514520" y="6337481"/>
            <a:ext cx="1752309" cy="410021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1727718" y="3144106"/>
            <a:ext cx="3187182" cy="1515126"/>
          </a:xfrm>
          <a:prstGeom prst="roundRect">
            <a:avLst>
              <a:gd name="adj" fmla="val 5786"/>
            </a:avLst>
          </a:prstGeom>
          <a:solidFill>
            <a:srgbClr val="CCFFCC"/>
          </a:solidFill>
          <a:ln w="31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</a:pP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 tin về NL, nhiệm vụ học tập kết nối năng lực; </a:t>
            </a:r>
          </a:p>
          <a:p>
            <a:pPr algn="just">
              <a:spcBef>
                <a:spcPts val="600"/>
              </a:spcBef>
            </a:pP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</a:t>
            </a: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góp phần hình thành và phát triển năng lực chung cốt lõi, năng lực công nghệ.</a:t>
            </a:r>
          </a:p>
        </p:txBody>
      </p:sp>
      <p:sp>
        <p:nvSpPr>
          <p:cNvPr id="46" name="Rounded Rectangle 25">
            <a:extLst>
              <a:ext uri="{FF2B5EF4-FFF2-40B4-BE49-F238E27FC236}">
                <a16:creationId xmlns:a16="http://schemas.microsoft.com/office/drawing/2014/main" id="{93968C29-F030-47C1-8DB1-947EEC8D71A6}"/>
              </a:ext>
            </a:extLst>
          </p:cNvPr>
          <p:cNvSpPr/>
          <p:nvPr/>
        </p:nvSpPr>
        <p:spPr>
          <a:xfrm>
            <a:off x="5524791" y="2433541"/>
            <a:ext cx="1752309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 tin BS</a:t>
            </a:r>
          </a:p>
        </p:txBody>
      </p:sp>
      <p:cxnSp>
        <p:nvCxnSpPr>
          <p:cNvPr id="47" name="Elbow Connector 34">
            <a:extLst>
              <a:ext uri="{FF2B5EF4-FFF2-40B4-BE49-F238E27FC236}">
                <a16:creationId xmlns:a16="http://schemas.microsoft.com/office/drawing/2014/main" id="{313527CC-8606-4908-834D-B4CB0D3D0F82}"/>
              </a:ext>
            </a:extLst>
          </p:cNvPr>
          <p:cNvCxnSpPr>
            <a:endCxn id="46" idx="1"/>
          </p:cNvCxnSpPr>
          <p:nvPr/>
        </p:nvCxnSpPr>
        <p:spPr>
          <a:xfrm flipV="1">
            <a:off x="4618640" y="2624041"/>
            <a:ext cx="906151" cy="3753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31AD370-EA09-47B4-B522-F85F37B2CA45}"/>
              </a:ext>
            </a:extLst>
          </p:cNvPr>
          <p:cNvSpPr/>
          <p:nvPr/>
        </p:nvSpPr>
        <p:spPr>
          <a:xfrm>
            <a:off x="5524791" y="2380144"/>
            <a:ext cx="1752309" cy="472497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BF017C-8FD2-8388-03D1-C063D1787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185" y="1435100"/>
            <a:ext cx="3534427" cy="3000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80201-082E-D1BB-2243-2022F8B7C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184" y="4328823"/>
            <a:ext cx="3933213" cy="256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3731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CẤU TRÚC BÀI HỌC</a:t>
            </a:r>
            <a:r>
              <a:rPr lang="en-US" sz="2800">
                <a:solidFill>
                  <a:srgbClr val="0000FF"/>
                </a:solidFill>
              </a:rPr>
              <a:t>_ Vai trò các hộp chức năng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40163" y="4532731"/>
            <a:ext cx="1944303" cy="1944303"/>
          </a:xfrm>
          <a:prstGeom prst="ellipse">
            <a:avLst/>
          </a:prstGeom>
          <a:solidFill>
            <a:srgbClr val="CCFFFF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 HỌC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NGHỆ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5565" y="1771145"/>
            <a:ext cx="1333500" cy="94814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 LIỆU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13641" y="4983961"/>
            <a:ext cx="1905000" cy="1041844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713640" y="1626080"/>
            <a:ext cx="1905000" cy="51797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NỘI DUNG CHÍNH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713640" y="2368806"/>
            <a:ext cx="1905000" cy="5179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NỘI DUNG BỔ TRỢ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524791" y="4181896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Luyện tập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524791" y="4725479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 hành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24791" y="5269062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Vận dụng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524791" y="5812645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nối NL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24791" y="6356228"/>
            <a:ext cx="1540273" cy="38100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nối NN</a:t>
            </a:r>
          </a:p>
        </p:txBody>
      </p:sp>
      <p:cxnSp>
        <p:nvCxnSpPr>
          <p:cNvPr id="36" name="Elbow Connector 35"/>
          <p:cNvCxnSpPr>
            <a:stCxn id="18" idx="3"/>
            <a:endCxn id="27" idx="1"/>
          </p:cNvCxnSpPr>
          <p:nvPr/>
        </p:nvCxnSpPr>
        <p:spPr>
          <a:xfrm flipV="1">
            <a:off x="4618641" y="4372396"/>
            <a:ext cx="906150" cy="1132487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8" idx="3"/>
            <a:endCxn id="28" idx="1"/>
          </p:cNvCxnSpPr>
          <p:nvPr/>
        </p:nvCxnSpPr>
        <p:spPr>
          <a:xfrm flipV="1">
            <a:off x="4618641" y="4915979"/>
            <a:ext cx="906150" cy="588904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8" idx="3"/>
            <a:endCxn id="29" idx="1"/>
          </p:cNvCxnSpPr>
          <p:nvPr/>
        </p:nvCxnSpPr>
        <p:spPr>
          <a:xfrm flipV="1">
            <a:off x="4618641" y="5459562"/>
            <a:ext cx="906150" cy="45321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18" idx="3"/>
            <a:endCxn id="30" idx="1"/>
          </p:cNvCxnSpPr>
          <p:nvPr/>
        </p:nvCxnSpPr>
        <p:spPr>
          <a:xfrm>
            <a:off x="4618641" y="5504883"/>
            <a:ext cx="906150" cy="498262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18" idx="3"/>
            <a:endCxn id="31" idx="1"/>
          </p:cNvCxnSpPr>
          <p:nvPr/>
        </p:nvCxnSpPr>
        <p:spPr>
          <a:xfrm>
            <a:off x="4618641" y="5504883"/>
            <a:ext cx="906150" cy="1041845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16" idx="3"/>
            <a:endCxn id="21" idx="1"/>
          </p:cNvCxnSpPr>
          <p:nvPr/>
        </p:nvCxnSpPr>
        <p:spPr>
          <a:xfrm flipV="1">
            <a:off x="1779065" y="1885068"/>
            <a:ext cx="934575" cy="3601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6" idx="3"/>
            <a:endCxn id="22" idx="1"/>
          </p:cNvCxnSpPr>
          <p:nvPr/>
        </p:nvCxnSpPr>
        <p:spPr>
          <a:xfrm>
            <a:off x="1779065" y="2245218"/>
            <a:ext cx="934575" cy="3825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" idx="0"/>
            <a:endCxn id="16" idx="2"/>
          </p:cNvCxnSpPr>
          <p:nvPr/>
        </p:nvCxnSpPr>
        <p:spPr>
          <a:xfrm flipV="1">
            <a:off x="1112315" y="2719291"/>
            <a:ext cx="0" cy="1813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3" idx="6"/>
            <a:endCxn id="18" idx="1"/>
          </p:cNvCxnSpPr>
          <p:nvPr/>
        </p:nvCxnSpPr>
        <p:spPr>
          <a:xfrm>
            <a:off x="2084466" y="5504883"/>
            <a:ext cx="629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5524791" y="3638313"/>
            <a:ext cx="1540273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Khám phá</a:t>
            </a:r>
          </a:p>
        </p:txBody>
      </p:sp>
      <p:cxnSp>
        <p:nvCxnSpPr>
          <p:cNvPr id="42" name="Elbow Connector 41"/>
          <p:cNvCxnSpPr>
            <a:stCxn id="18" idx="3"/>
            <a:endCxn id="41" idx="1"/>
          </p:cNvCxnSpPr>
          <p:nvPr/>
        </p:nvCxnSpPr>
        <p:spPr>
          <a:xfrm flipV="1">
            <a:off x="4618641" y="3828813"/>
            <a:ext cx="906150" cy="1676070"/>
          </a:xfrm>
          <a:prstGeom prst="bentConnector3">
            <a:avLst>
              <a:gd name="adj1" fmla="val 50000"/>
            </a:avLst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524791" y="3634126"/>
            <a:ext cx="1752309" cy="2559519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514520" y="6337481"/>
            <a:ext cx="1752309" cy="410021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1727718" y="3144106"/>
            <a:ext cx="3187182" cy="1515126"/>
          </a:xfrm>
          <a:prstGeom prst="roundRect">
            <a:avLst>
              <a:gd name="adj" fmla="val 5786"/>
            </a:avLst>
          </a:prstGeom>
          <a:solidFill>
            <a:srgbClr val="CCFFCC"/>
          </a:solidFill>
          <a:ln w="31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</a:pP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Giới thiệu về nghề nghiệp có liên quan tới nội dung học tập; </a:t>
            </a:r>
          </a:p>
          <a:p>
            <a:pPr algn="just">
              <a:spcBef>
                <a:spcPts val="600"/>
              </a:spcBef>
            </a:pP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</a:t>
            </a:r>
            <a:r>
              <a:rPr lang="en-US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định hướng lựa chọn nghề nghiệp thuộc lĩnh vực kĩ thuật, công nghệ.</a:t>
            </a:r>
          </a:p>
        </p:txBody>
      </p:sp>
      <p:sp>
        <p:nvSpPr>
          <p:cNvPr id="45" name="Rounded Rectangle 25">
            <a:extLst>
              <a:ext uri="{FF2B5EF4-FFF2-40B4-BE49-F238E27FC236}">
                <a16:creationId xmlns:a16="http://schemas.microsoft.com/office/drawing/2014/main" id="{4939E1EB-BE5E-4826-952F-4FA4112565BB}"/>
              </a:ext>
            </a:extLst>
          </p:cNvPr>
          <p:cNvSpPr/>
          <p:nvPr/>
        </p:nvSpPr>
        <p:spPr>
          <a:xfrm>
            <a:off x="5524791" y="2433541"/>
            <a:ext cx="1752309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/>
              </a:rPr>
              <a:t> 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 tin BS</a:t>
            </a:r>
          </a:p>
        </p:txBody>
      </p:sp>
      <p:cxnSp>
        <p:nvCxnSpPr>
          <p:cNvPr id="46" name="Elbow Connector 34">
            <a:extLst>
              <a:ext uri="{FF2B5EF4-FFF2-40B4-BE49-F238E27FC236}">
                <a16:creationId xmlns:a16="http://schemas.microsoft.com/office/drawing/2014/main" id="{C5B4BBED-C743-43C9-89C5-B8C0463D28D6}"/>
              </a:ext>
            </a:extLst>
          </p:cNvPr>
          <p:cNvCxnSpPr>
            <a:endCxn id="45" idx="1"/>
          </p:cNvCxnSpPr>
          <p:nvPr/>
        </p:nvCxnSpPr>
        <p:spPr>
          <a:xfrm flipV="1">
            <a:off x="4618640" y="2624041"/>
            <a:ext cx="906151" cy="3753"/>
          </a:xfrm>
          <a:prstGeom prst="bentConnector3">
            <a:avLst/>
          </a:prstGeom>
          <a:ln w="31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0C416672-B9C7-4A6B-AE19-7D488BD2A4F5}"/>
              </a:ext>
            </a:extLst>
          </p:cNvPr>
          <p:cNvSpPr/>
          <p:nvPr/>
        </p:nvSpPr>
        <p:spPr>
          <a:xfrm>
            <a:off x="5524791" y="2380144"/>
            <a:ext cx="1752309" cy="472497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06247E-DCF5-FAF4-E726-1ACE7BE73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279" y="3538331"/>
            <a:ext cx="4823514" cy="834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22BF3C-733F-7970-C3C6-4C07B9738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279" y="4934887"/>
            <a:ext cx="4838546" cy="12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835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PHÂN TÍCH VIDEO BÀI DẠY MINH </a:t>
            </a:r>
            <a:r>
              <a:rPr lang="en-US" sz="2800" dirty="0" smtClean="0"/>
              <a:t>HOẠ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08854922"/>
      </p:ext>
    </p:extLst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MỘT SỐ LƯU Ý SỬ DỤNG SGK CÔNG NGHỆ </a:t>
            </a:r>
            <a:r>
              <a:rPr lang="en-US" sz="2800" dirty="0" smtClean="0"/>
              <a:t>11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98959756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ĐIỂM MỚI NỔI BẬT</a:t>
            </a:r>
            <a:r>
              <a:rPr lang="en-US" sz="2800">
                <a:solidFill>
                  <a:srgbClr val="0000FF"/>
                </a:solidFill>
              </a:rPr>
              <a:t>_Tư tưởng biên soạn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2700000">
            <a:off x="1023412" y="2526990"/>
            <a:ext cx="3233256" cy="3201020"/>
          </a:xfrm>
          <a:prstGeom prst="roundRect">
            <a:avLst>
              <a:gd name="adj" fmla="val 7615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00100" y="2532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 DỤC TÍCH HỢP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86100" y="2532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CẤU TRÚC BÀI HỌC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4437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YẾU TỐ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SƯ PHẠM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86100" y="4437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 HỌC TẬP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" y="3942834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</a:rPr>
              <a:t>TƯ TƯỞNG BIÊN SOẠN</a:t>
            </a:r>
          </a:p>
        </p:txBody>
      </p:sp>
      <p:sp>
        <p:nvSpPr>
          <p:cNvPr id="2" name="Rectangle 1"/>
          <p:cNvSpPr/>
          <p:nvPr/>
        </p:nvSpPr>
        <p:spPr>
          <a:xfrm>
            <a:off x="5791200" y="3086920"/>
            <a:ext cx="6032500" cy="2085156"/>
          </a:xfrm>
          <a:prstGeom prst="rect">
            <a:avLst/>
          </a:prstGeom>
          <a:solidFill>
            <a:srgbClr val="CCFFFF"/>
          </a:solidFill>
          <a:ln w="3175">
            <a:solidFill>
              <a:srgbClr val="00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KẾT NỐI TRI THỨC VỚI CUỘC SỐNG</a:t>
            </a:r>
          </a:p>
          <a:p>
            <a:pPr algn="ctr">
              <a:lnSpc>
                <a:spcPct val="200000"/>
              </a:lnSpc>
            </a:pPr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NHẸ NHÀNG – HẤP DẪN – THIẾT THỰC</a:t>
            </a:r>
          </a:p>
          <a:p>
            <a:pPr algn="ctr">
              <a:lnSpc>
                <a:spcPct val="200000"/>
              </a:lnSpc>
            </a:pPr>
            <a:r>
              <a:rPr lang="en-US" sz="2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PHÁT TRIỂN PHẨM CHẤT, NĂNG LỰC</a:t>
            </a:r>
          </a:p>
        </p:txBody>
      </p:sp>
    </p:spTree>
    <p:extLst>
      <p:ext uri="{BB962C8B-B14F-4D97-AF65-F5344CB8AC3E}">
        <p14:creationId xmlns:p14="http://schemas.microsoft.com/office/powerpoint/2010/main" val="189154352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ĐIỂM MỚI NỔI BẬT</a:t>
            </a:r>
            <a:r>
              <a:rPr lang="en-US" sz="2800">
                <a:solidFill>
                  <a:srgbClr val="0000FF"/>
                </a:solidFill>
              </a:rPr>
              <a:t>_Cấu trúc bài học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2700000">
            <a:off x="1023412" y="2526990"/>
            <a:ext cx="3233256" cy="3201020"/>
          </a:xfrm>
          <a:prstGeom prst="roundRect">
            <a:avLst>
              <a:gd name="adj" fmla="val 7615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00100" y="2532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 DỤC TÍCH HỢP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86100" y="2532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CẤU TRÚC BÀI HỌC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4437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YẾU TỐ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SƯ PHẠM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86100" y="4437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 HỌC TẬP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" y="3942834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TƯ TƯỞNG BIÊN SOẠN</a:t>
            </a:r>
          </a:p>
        </p:txBody>
      </p:sp>
      <p:sp>
        <p:nvSpPr>
          <p:cNvPr id="2" name="Rectangle 1"/>
          <p:cNvSpPr/>
          <p:nvPr/>
        </p:nvSpPr>
        <p:spPr>
          <a:xfrm>
            <a:off x="5791200" y="3286945"/>
            <a:ext cx="6032500" cy="1685106"/>
          </a:xfrm>
          <a:prstGeom prst="rect">
            <a:avLst/>
          </a:prstGeom>
          <a:solidFill>
            <a:srgbClr val="CCFFFF"/>
          </a:solidFill>
          <a:ln w="3175">
            <a:solidFill>
              <a:srgbClr val="00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 LIỆU (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dung) + HOẠT ĐỘNG (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Sư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PHẨM CHẤT, NĂNG LỰC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qua HỘP CHỨC NĂNG</a:t>
            </a:r>
          </a:p>
        </p:txBody>
      </p:sp>
    </p:spTree>
    <p:extLst>
      <p:ext uri="{BB962C8B-B14F-4D97-AF65-F5344CB8AC3E}">
        <p14:creationId xmlns:p14="http://schemas.microsoft.com/office/powerpoint/2010/main" val="822987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ĐIỂM MỚI NỔI BẬT</a:t>
            </a:r>
            <a:r>
              <a:rPr lang="en-US" sz="2800">
                <a:solidFill>
                  <a:srgbClr val="0000FF"/>
                </a:solidFill>
              </a:rPr>
              <a:t>_Nội dung học tập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2700000">
            <a:off x="1023412" y="2526990"/>
            <a:ext cx="3233256" cy="3201020"/>
          </a:xfrm>
          <a:prstGeom prst="roundRect">
            <a:avLst>
              <a:gd name="adj" fmla="val 7615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00100" y="2532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 DỤC TÍCH HỢP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86100" y="2532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CẤU TRÚC BÀI HỌC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4437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YẾU TỐ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SƯ PHẠM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86100" y="4437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NỘI DUNG HỌC TẬP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" y="3942834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TƯ TƯỞNG BIÊN SOẠN</a:t>
            </a:r>
          </a:p>
        </p:txBody>
      </p:sp>
      <p:sp>
        <p:nvSpPr>
          <p:cNvPr id="2" name="Rectangle 1"/>
          <p:cNvSpPr/>
          <p:nvPr/>
        </p:nvSpPr>
        <p:spPr>
          <a:xfrm>
            <a:off x="5791200" y="3325045"/>
            <a:ext cx="6032500" cy="1608906"/>
          </a:xfrm>
          <a:prstGeom prst="rect">
            <a:avLst/>
          </a:prstGeom>
          <a:solidFill>
            <a:srgbClr val="CCFFFF"/>
          </a:solidFill>
          <a:ln w="3175">
            <a:solidFill>
              <a:srgbClr val="00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Định hướng Công nghệ đại cương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Kế thừa – Phát triển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Kinh nghiệm QT – Tiếp cận STEM</a:t>
            </a:r>
          </a:p>
        </p:txBody>
      </p:sp>
    </p:spTree>
    <p:extLst>
      <p:ext uri="{BB962C8B-B14F-4D97-AF65-F5344CB8AC3E}">
        <p14:creationId xmlns:p14="http://schemas.microsoft.com/office/powerpoint/2010/main" val="228323187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ĐIỂM MỚI NỔI BẬT</a:t>
            </a:r>
            <a:r>
              <a:rPr lang="en-US" sz="2800">
                <a:solidFill>
                  <a:srgbClr val="0000FF"/>
                </a:solidFill>
              </a:rPr>
              <a:t>_Yếu tố sư phạm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2700000">
            <a:off x="1023412" y="2526990"/>
            <a:ext cx="3233256" cy="3201020"/>
          </a:xfrm>
          <a:prstGeom prst="roundRect">
            <a:avLst>
              <a:gd name="adj" fmla="val 7615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00100" y="2532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GIÁO DỤC TÍCH HỢP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86100" y="2532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CẤU TRÚC BÀI HỌC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4437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YẾU TỐ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SƯ PHẠM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86100" y="4437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 HỌC TẬP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" y="3942834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TƯ TƯỞNG BIÊN SOẠN</a:t>
            </a:r>
          </a:p>
        </p:txBody>
      </p:sp>
      <p:sp>
        <p:nvSpPr>
          <p:cNvPr id="2" name="Rectangle 1"/>
          <p:cNvSpPr/>
          <p:nvPr/>
        </p:nvSpPr>
        <p:spPr>
          <a:xfrm>
            <a:off x="5791200" y="3305995"/>
            <a:ext cx="6032500" cy="1647006"/>
          </a:xfrm>
          <a:prstGeom prst="rect">
            <a:avLst/>
          </a:prstGeom>
          <a:solidFill>
            <a:srgbClr val="CCFFFF"/>
          </a:solidFill>
          <a:ln w="3175">
            <a:solidFill>
              <a:srgbClr val="00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Dẫn nhập – HTKT – LT/TH – Vận dụng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Phát triển PHẨM CHẤT, NĂNG LỰC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DỄ HỌC – DỄ DẠY</a:t>
            </a:r>
          </a:p>
        </p:txBody>
      </p:sp>
    </p:spTree>
    <p:extLst>
      <p:ext uri="{BB962C8B-B14F-4D97-AF65-F5344CB8AC3E}">
        <p14:creationId xmlns:p14="http://schemas.microsoft.com/office/powerpoint/2010/main" val="2579655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ĐIỂM MỚI NỔI BẬT</a:t>
            </a:r>
            <a:r>
              <a:rPr lang="en-US" sz="2800">
                <a:solidFill>
                  <a:srgbClr val="0000FF"/>
                </a:solidFill>
              </a:rPr>
              <a:t>_Giáo dục tích hợp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2700000">
            <a:off x="1023412" y="2526990"/>
            <a:ext cx="3233256" cy="3201020"/>
          </a:xfrm>
          <a:prstGeom prst="roundRect">
            <a:avLst>
              <a:gd name="adj" fmla="val 7615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00100" y="2532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GIÁO DỤC TÍCH HỢP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86100" y="2532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CẤU TRÚC BÀI HỌC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4437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YẾU TỐ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SƯ PHẠM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86100" y="4437109"/>
            <a:ext cx="1339174" cy="1289779"/>
          </a:xfrm>
          <a:prstGeom prst="roundRect">
            <a:avLst>
              <a:gd name="adj" fmla="val 14772"/>
            </a:avLst>
          </a:prstGeom>
          <a:solidFill>
            <a:srgbClr val="FFF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 HỌC TẬP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" y="3942834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TƯ TƯỞNG BIÊN SOẠN</a:t>
            </a:r>
          </a:p>
        </p:txBody>
      </p:sp>
      <p:sp>
        <p:nvSpPr>
          <p:cNvPr id="2" name="Rectangle 1"/>
          <p:cNvSpPr/>
          <p:nvPr/>
        </p:nvSpPr>
        <p:spPr>
          <a:xfrm>
            <a:off x="5791200" y="3277420"/>
            <a:ext cx="6032500" cy="1704156"/>
          </a:xfrm>
          <a:prstGeom prst="rect">
            <a:avLst/>
          </a:prstGeom>
          <a:solidFill>
            <a:srgbClr val="CCFFFF"/>
          </a:solidFill>
          <a:ln w="3175">
            <a:solidFill>
              <a:srgbClr val="00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Giáo dục Hướng nghiệp – GD STEM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Giáo dục Phát triển bền vững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Giáo dục Bảo vệ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167562796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QUAN ĐIỂM BIÊN SOẠN SGK CÔNG NGHỆ 11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0377483"/>
      </p:ext>
    </p:extLst>
  </p:cSld>
  <p:clrMapOvr>
    <a:masterClrMapping/>
  </p:clrMapOvr>
  <p:transition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TÀI LIỆU BỔ TRỢ</a:t>
            </a:r>
            <a:r>
              <a:rPr lang="en-US" sz="2800" dirty="0"/>
              <a:t> </a:t>
            </a:r>
            <a:endParaRPr lang="en-US" sz="32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140163" y="2132581"/>
            <a:ext cx="4478478" cy="3590371"/>
            <a:chOff x="140163" y="2025005"/>
            <a:chExt cx="4478478" cy="3590371"/>
          </a:xfrm>
        </p:grpSpPr>
        <p:sp>
          <p:nvSpPr>
            <p:cNvPr id="3" name="Oval 2"/>
            <p:cNvSpPr/>
            <p:nvPr/>
          </p:nvSpPr>
          <p:spPr>
            <a:xfrm>
              <a:off x="140163" y="2905644"/>
              <a:ext cx="1944303" cy="1944303"/>
            </a:xfrm>
            <a:prstGeom prst="ellipse">
              <a:avLst/>
            </a:prstGeom>
            <a:solidFill>
              <a:srgbClr val="CC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TÀI LIỆU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BỔ TRỢ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713641" y="4573532"/>
              <a:ext cx="1905000" cy="1041844"/>
            </a:xfrm>
            <a:prstGeom prst="roundRect">
              <a:avLst/>
            </a:prstGeom>
            <a:solidFill>
              <a:srgbClr val="FFFFCC"/>
            </a:solidFill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NỀN TẢNG TRỰC TUYẾN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713640" y="2025005"/>
              <a:ext cx="1905000" cy="956900"/>
            </a:xfrm>
            <a:prstGeom prst="roundRect">
              <a:avLst/>
            </a:prstGeom>
            <a:solidFill>
              <a:srgbClr val="FFFFCC"/>
            </a:solidFill>
            <a:ln w="63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SÁCH GIÁO VIÊN</a:t>
              </a:r>
            </a:p>
          </p:txBody>
        </p:sp>
        <p:cxnSp>
          <p:nvCxnSpPr>
            <p:cNvPr id="67" name="Straight Arrow Connector 66"/>
            <p:cNvCxnSpPr>
              <a:cxnSpLocks/>
            </p:cNvCxnSpPr>
            <p:nvPr/>
          </p:nvCxnSpPr>
          <p:spPr>
            <a:xfrm>
              <a:off x="1112313" y="5094454"/>
              <a:ext cx="160132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cxnSpLocks/>
              <a:endCxn id="3" idx="0"/>
            </p:cNvCxnSpPr>
            <p:nvPr/>
          </p:nvCxnSpPr>
          <p:spPr>
            <a:xfrm>
              <a:off x="1112315" y="2475775"/>
              <a:ext cx="0" cy="4298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112314" y="2475775"/>
              <a:ext cx="160132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cxnSpLocks/>
              <a:stCxn id="3" idx="4"/>
            </p:cNvCxnSpPr>
            <p:nvPr/>
          </p:nvCxnSpPr>
          <p:spPr>
            <a:xfrm flipH="1">
              <a:off x="1112311" y="4849947"/>
              <a:ext cx="4" cy="2445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ounded Rectangle 14"/>
          <p:cNvSpPr/>
          <p:nvPr/>
        </p:nvSpPr>
        <p:spPr>
          <a:xfrm>
            <a:off x="5770605" y="1707776"/>
            <a:ext cx="5847654" cy="1817302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tắt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môn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SGK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CN11.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Hình thức tổ chức dạy học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phát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triển phẩm chất, năng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lực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ý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dạy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" name="Straight Arrow Connector 5"/>
          <p:cNvCxnSpPr>
            <a:cxnSpLocks/>
            <a:stCxn id="21" idx="3"/>
            <a:endCxn id="15" idx="1"/>
          </p:cNvCxnSpPr>
          <p:nvPr/>
        </p:nvCxnSpPr>
        <p:spPr>
          <a:xfrm>
            <a:off x="4618640" y="2611031"/>
            <a:ext cx="1151965" cy="5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5770605" y="4399721"/>
            <a:ext cx="5847654" cy="1614266"/>
          </a:xfrm>
          <a:prstGeom prst="roundRect">
            <a:avLst/>
          </a:prstGeom>
          <a:solidFill>
            <a:srgbClr val="FFFFCC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hanhtrangso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bgd.vn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taphuan.nxbgd.vn</a:t>
            </a:r>
          </a:p>
        </p:txBody>
      </p:sp>
      <p:cxnSp>
        <p:nvCxnSpPr>
          <p:cNvPr id="19" name="Straight Arrow Connector 18"/>
          <p:cNvCxnSpPr>
            <a:cxnSpLocks/>
            <a:stCxn id="18" idx="3"/>
            <a:endCxn id="25" idx="1"/>
          </p:cNvCxnSpPr>
          <p:nvPr/>
        </p:nvCxnSpPr>
        <p:spPr>
          <a:xfrm>
            <a:off x="4618641" y="5202030"/>
            <a:ext cx="1151964" cy="4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830962"/>
      </p:ext>
    </p:extLst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41024" y="1600200"/>
            <a:ext cx="10157354" cy="990600"/>
          </a:xfrm>
        </p:spPr>
        <p:txBody>
          <a:bodyPr/>
          <a:lstStyle/>
          <a:p>
            <a:r>
              <a:rPr lang="en-US" sz="4000" dirty="0"/>
              <a:t>SGK CÔNG NGHỆ 11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55600" y="3175000"/>
            <a:ext cx="115062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39763" indent="-273050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en-US">
                <a:solidFill>
                  <a:srgbClr val="0000FF"/>
                </a:solidFill>
              </a:rPr>
              <a:t>KẾT NỐI TRI THỨC VỚI CUỘC SỐNG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</a:pPr>
            <a:r>
              <a:rPr lang="en-US" b="1">
                <a:solidFill>
                  <a:srgbClr val="FF0000"/>
                </a:solidFill>
              </a:rPr>
              <a:t>NHẸ NHÀNG – HẤP DẪN – THIẾT THỰC</a:t>
            </a:r>
          </a:p>
        </p:txBody>
      </p:sp>
    </p:spTree>
    <p:extLst>
      <p:ext uri="{BB962C8B-B14F-4D97-AF65-F5344CB8AC3E}">
        <p14:creationId xmlns:p14="http://schemas.microsoft.com/office/powerpoint/2010/main" val="21789739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847929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QUAN ĐIỂM BIÊN SOẠN SGK CÔNG NGHỆ 11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065588" y="3115382"/>
            <a:ext cx="1944303" cy="1944303"/>
          </a:xfrm>
          <a:prstGeom prst="ellipse">
            <a:avLst/>
          </a:prstGeom>
          <a:solidFill>
            <a:srgbClr val="FFFFCC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BIÊN SOẠN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NGHỆ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4004" y="4257566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KẾT NỐI THỰC TIỄN</a:t>
            </a:r>
            <a: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“Kết nối tri thức với cuộc sống”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4003" y="3202007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BÁM SÁT CTGDPT 2018</a:t>
            </a:r>
            <a:b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CTTT, CT Công nghệ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4004" y="2146448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PHÁT TRIỂN PC, NL</a:t>
            </a:r>
          </a:p>
          <a:p>
            <a:pPr algn="ctr">
              <a:lnSpc>
                <a:spcPct val="130000"/>
              </a:lnSpc>
            </a:pP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 tư 33/2017/TT-BGDĐT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4004" y="5313125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DỄ DẠY – DỄ HỌC</a:t>
            </a:r>
            <a: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Nhẹ nhàng – Hấp dẫn – Thiết thực</a:t>
            </a:r>
          </a:p>
        </p:txBody>
      </p:sp>
      <p:cxnSp>
        <p:nvCxnSpPr>
          <p:cNvPr id="13" name="Elbow Connector 12"/>
          <p:cNvCxnSpPr>
            <a:stCxn id="8" idx="3"/>
            <a:endCxn id="3" idx="0"/>
          </p:cNvCxnSpPr>
          <p:nvPr/>
        </p:nvCxnSpPr>
        <p:spPr>
          <a:xfrm>
            <a:off x="3669088" y="2512210"/>
            <a:ext cx="1368652" cy="60317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9" idx="3"/>
            <a:endCxn id="3" idx="4"/>
          </p:cNvCxnSpPr>
          <p:nvPr/>
        </p:nvCxnSpPr>
        <p:spPr>
          <a:xfrm flipV="1">
            <a:off x="3669088" y="5059685"/>
            <a:ext cx="1368652" cy="61920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7" idx="3"/>
            <a:endCxn id="3" idx="2"/>
          </p:cNvCxnSpPr>
          <p:nvPr/>
        </p:nvCxnSpPr>
        <p:spPr>
          <a:xfrm>
            <a:off x="3669087" y="3567769"/>
            <a:ext cx="396501" cy="51976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6" idx="3"/>
            <a:endCxn id="3" idx="2"/>
          </p:cNvCxnSpPr>
          <p:nvPr/>
        </p:nvCxnSpPr>
        <p:spPr>
          <a:xfrm flipV="1">
            <a:off x="3669088" y="4087534"/>
            <a:ext cx="396500" cy="53579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8033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QUAN ĐIỂM BIÊN SOẠN SGK CÔNG NGHỆ 11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065588" y="3115382"/>
            <a:ext cx="1944303" cy="1944303"/>
          </a:xfrm>
          <a:prstGeom prst="ellipse">
            <a:avLst/>
          </a:prstGeom>
          <a:solidFill>
            <a:srgbClr val="FFFFCC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BIÊN SOẠN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NGHỆ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4004" y="4257566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KẾT NỐI THỰC TIỄN</a:t>
            </a:r>
            <a: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“Kết nối tri thức với cuộc sống”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4003" y="3202007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BÁM SÁT CTGDPT 2018</a:t>
            </a:r>
            <a:b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CTTT, CT Công nghệ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4004" y="2146448"/>
            <a:ext cx="3515084" cy="731524"/>
          </a:xfrm>
          <a:prstGeom prst="roundRect">
            <a:avLst/>
          </a:prstGeom>
          <a:solidFill>
            <a:srgbClr val="CC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PHÁT TRIỂN PC, NL</a:t>
            </a:r>
          </a:p>
          <a:p>
            <a:pPr algn="ctr">
              <a:lnSpc>
                <a:spcPct val="130000"/>
              </a:lnSpc>
            </a:pP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 tư 33/2017/TT-BGDĐT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4004" y="5313125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DỄ DẠY – DỄ HỌC</a:t>
            </a:r>
            <a: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Nhẹ nhàng – Hấp dẫn – Thiết thực</a:t>
            </a:r>
          </a:p>
        </p:txBody>
      </p:sp>
      <p:cxnSp>
        <p:nvCxnSpPr>
          <p:cNvPr id="13" name="Elbow Connector 12"/>
          <p:cNvCxnSpPr>
            <a:stCxn id="8" idx="3"/>
            <a:endCxn id="3" idx="0"/>
          </p:cNvCxnSpPr>
          <p:nvPr/>
        </p:nvCxnSpPr>
        <p:spPr>
          <a:xfrm>
            <a:off x="3669088" y="2512210"/>
            <a:ext cx="1368652" cy="60317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9" idx="3"/>
            <a:endCxn id="3" idx="4"/>
          </p:cNvCxnSpPr>
          <p:nvPr/>
        </p:nvCxnSpPr>
        <p:spPr>
          <a:xfrm flipV="1">
            <a:off x="3669088" y="5059685"/>
            <a:ext cx="1368652" cy="61920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7" idx="3"/>
            <a:endCxn id="3" idx="2"/>
          </p:cNvCxnSpPr>
          <p:nvPr/>
        </p:nvCxnSpPr>
        <p:spPr>
          <a:xfrm>
            <a:off x="3669087" y="3567769"/>
            <a:ext cx="396501" cy="51976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6" idx="3"/>
            <a:endCxn id="3" idx="2"/>
          </p:cNvCxnSpPr>
          <p:nvPr/>
        </p:nvCxnSpPr>
        <p:spPr>
          <a:xfrm flipV="1">
            <a:off x="3669088" y="4087534"/>
            <a:ext cx="396500" cy="53579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853187" y="2813796"/>
            <a:ext cx="4995512" cy="2547474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vi-VN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iều kiện tiên quyết của SGK</a:t>
            </a:r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vi-VN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êu cầu về nội dung, phương pháp giáo dục và đánh giá kết quả giáo dục</a:t>
            </a:r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vi-VN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êu cầu về cấu trúc, ngôn ngữ sử dụng và hình thức trình bày SGK.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855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QUAN ĐIỂM BIÊN SOẠN SGK CÔNG NGHỆ 11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065588" y="3115382"/>
            <a:ext cx="1944303" cy="1944303"/>
          </a:xfrm>
          <a:prstGeom prst="ellipse">
            <a:avLst/>
          </a:prstGeom>
          <a:solidFill>
            <a:srgbClr val="FFFFCC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BIÊN SOẠN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NGHỆ</a:t>
            </a:r>
          </a:p>
        </p:txBody>
      </p:sp>
      <p:cxnSp>
        <p:nvCxnSpPr>
          <p:cNvPr id="13" name="Elbow Connector 12"/>
          <p:cNvCxnSpPr>
            <a:stCxn id="18" idx="3"/>
            <a:endCxn id="3" idx="0"/>
          </p:cNvCxnSpPr>
          <p:nvPr/>
        </p:nvCxnSpPr>
        <p:spPr>
          <a:xfrm>
            <a:off x="3669088" y="2512210"/>
            <a:ext cx="1368652" cy="60317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1" idx="3"/>
            <a:endCxn id="3" idx="4"/>
          </p:cNvCxnSpPr>
          <p:nvPr/>
        </p:nvCxnSpPr>
        <p:spPr>
          <a:xfrm flipV="1">
            <a:off x="3669088" y="5059685"/>
            <a:ext cx="1368652" cy="61920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6" idx="3"/>
            <a:endCxn id="3" idx="2"/>
          </p:cNvCxnSpPr>
          <p:nvPr/>
        </p:nvCxnSpPr>
        <p:spPr>
          <a:xfrm>
            <a:off x="3669087" y="3567769"/>
            <a:ext cx="396501" cy="51976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4" idx="3"/>
            <a:endCxn id="3" idx="2"/>
          </p:cNvCxnSpPr>
          <p:nvPr/>
        </p:nvCxnSpPr>
        <p:spPr>
          <a:xfrm flipV="1">
            <a:off x="3669088" y="4087534"/>
            <a:ext cx="396500" cy="53579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853187" y="2320366"/>
            <a:ext cx="4995512" cy="3534334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hẩm chất chủ yếu, năng lực chung cốt lõi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được nêu trong CTTT.</a:t>
            </a:r>
          </a:p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ục tiêu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nội dung và yêu cầu cần đạt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ở lớp 11 trong CT môn Công nghệ.</a:t>
            </a: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ịnh hướng phương pháp, hình thức tổ chức dạy học và kiểm tra đánh giá trong dạy học công nghệ.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4004" y="4257566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KẾT NỐI THỰC TIỄN</a:t>
            </a:r>
            <a: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“Kết nối tri thức với cuộc sống”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4003" y="3202007"/>
            <a:ext cx="3515084" cy="731524"/>
          </a:xfrm>
          <a:prstGeom prst="roundRect">
            <a:avLst/>
          </a:prstGeom>
          <a:solidFill>
            <a:srgbClr val="CC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BÁM SÁT CTGDPT 2018</a:t>
            </a:r>
            <a:b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CTTT, CT Công nghệ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4004" y="2146448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PHÁT TRIỂN PC, NL</a:t>
            </a:r>
          </a:p>
          <a:p>
            <a:pPr algn="ctr">
              <a:lnSpc>
                <a:spcPct val="130000"/>
              </a:lnSpc>
            </a:pP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 tư 33/2017/TT-BGDĐT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4004" y="5313125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DỄ DẠY – DỄ HỌC</a:t>
            </a:r>
            <a: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Nhẹ nhàng – Hấp dẫn – Thiết thực</a:t>
            </a:r>
          </a:p>
        </p:txBody>
      </p:sp>
    </p:spTree>
    <p:extLst>
      <p:ext uri="{BB962C8B-B14F-4D97-AF65-F5344CB8AC3E}">
        <p14:creationId xmlns:p14="http://schemas.microsoft.com/office/powerpoint/2010/main" val="27331901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QUAN ĐIỂM BIÊN SOẠN SGK CÔNG NGHỆ 11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065588" y="3115382"/>
            <a:ext cx="1944303" cy="1944303"/>
          </a:xfrm>
          <a:prstGeom prst="ellipse">
            <a:avLst/>
          </a:prstGeom>
          <a:solidFill>
            <a:srgbClr val="FFFFCC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BIÊN SOẠN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</a:p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NGHỆ</a:t>
            </a:r>
          </a:p>
        </p:txBody>
      </p:sp>
      <p:cxnSp>
        <p:nvCxnSpPr>
          <p:cNvPr id="13" name="Elbow Connector 12"/>
          <p:cNvCxnSpPr>
            <a:stCxn id="18" idx="3"/>
            <a:endCxn id="3" idx="0"/>
          </p:cNvCxnSpPr>
          <p:nvPr/>
        </p:nvCxnSpPr>
        <p:spPr>
          <a:xfrm>
            <a:off x="3669088" y="2512210"/>
            <a:ext cx="1368652" cy="60317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1" idx="3"/>
            <a:endCxn id="3" idx="4"/>
          </p:cNvCxnSpPr>
          <p:nvPr/>
        </p:nvCxnSpPr>
        <p:spPr>
          <a:xfrm flipV="1">
            <a:off x="3669088" y="5059685"/>
            <a:ext cx="1368652" cy="61920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6" idx="3"/>
            <a:endCxn id="3" idx="2"/>
          </p:cNvCxnSpPr>
          <p:nvPr/>
        </p:nvCxnSpPr>
        <p:spPr>
          <a:xfrm>
            <a:off x="3669087" y="3567769"/>
            <a:ext cx="396501" cy="51976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4" idx="3"/>
            <a:endCxn id="3" idx="2"/>
          </p:cNvCxnSpPr>
          <p:nvPr/>
        </p:nvCxnSpPr>
        <p:spPr>
          <a:xfrm flipV="1">
            <a:off x="3669088" y="4087534"/>
            <a:ext cx="396500" cy="53579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853187" y="2146448"/>
            <a:ext cx="4995512" cy="3882170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vi-VN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ội dung học tập phù hợp với đặc điểm tâm sinh lí và trải nghiệm của học sinh</a:t>
            </a:r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ập nhật những thành tự</a:t>
            </a:r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vi-VN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của khoa học, công nghệ</a:t>
            </a:r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trong mỗi bài học.</a:t>
            </a:r>
          </a:p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vi-VN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Coi trọng trải nghiệm, thực hành và vận dụng trong mỗi bài học</a:t>
            </a:r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vi-VN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giúp học sinh giải quyết những vấn đề của cuộc sống.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 mực – Khoa học – Hiện đại.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4004" y="4257566"/>
            <a:ext cx="3515084" cy="731524"/>
          </a:xfrm>
          <a:prstGeom prst="roundRect">
            <a:avLst/>
          </a:prstGeom>
          <a:solidFill>
            <a:srgbClr val="CC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KẾT NỐI THỰC TIỄN</a:t>
            </a:r>
            <a:b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“Kết nối tri thức với cuộc sống”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4003" y="3202007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BÁM SÁT CTGDPT 2018</a:t>
            </a:r>
            <a:b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CTTT, CT Công nghệ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4004" y="2146448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PHÁT TRIỂN PC, NL</a:t>
            </a:r>
          </a:p>
          <a:p>
            <a:pPr algn="ctr">
              <a:lnSpc>
                <a:spcPct val="130000"/>
              </a:lnSpc>
            </a:pP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 tư 33/2017/TT-BGDĐT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4004" y="5313125"/>
            <a:ext cx="3515084" cy="731524"/>
          </a:xfrm>
          <a:prstGeom prst="round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DỄ DẠY – DỄ HỌC</a:t>
            </a:r>
            <a: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Nhẹ nhàng – Hấp dẫn – Thiết thực</a:t>
            </a:r>
          </a:p>
        </p:txBody>
      </p:sp>
    </p:spTree>
    <p:extLst>
      <p:ext uri="{BB962C8B-B14F-4D97-AF65-F5344CB8AC3E}">
        <p14:creationId xmlns:p14="http://schemas.microsoft.com/office/powerpoint/2010/main" val="40078685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emp_HNUE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1.potx" id="{4947AE79-0319-4AF2-B650-62A78847CF12}" vid="{E64D9C41-E9A3-4FF4-9577-140438A134FE}"/>
    </a:ext>
  </a:ext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1.potx" id="{4947AE79-0319-4AF2-B650-62A78847CF12}" vid="{20E1F546-B8CA-4860-B712-8ABD6360D439}"/>
    </a:ext>
  </a:extLst>
</a:theme>
</file>

<file path=ppt/theme/theme3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1.potx" id="{4947AE79-0319-4AF2-B650-62A78847CF12}" vid="{571817C2-1D4F-4D75-B70E-59E6FBD59C62}"/>
    </a:ext>
  </a:extLst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Temp_HNUE</Template>
  <TotalTime>5932</TotalTime>
  <Words>2386</Words>
  <Application>Microsoft Office PowerPoint</Application>
  <PresentationFormat>Custom</PresentationFormat>
  <Paragraphs>458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 Maokai Heavy Big5</vt:lpstr>
      <vt:lpstr>Arial</vt:lpstr>
      <vt:lpstr>Open Sans Extrabold</vt:lpstr>
      <vt:lpstr>Tw Cen MT</vt:lpstr>
      <vt:lpstr>Wingdings</vt:lpstr>
      <vt:lpstr>Wingdings 2</vt:lpstr>
      <vt:lpstr>Temp_HNUE</vt:lpstr>
      <vt:lpstr>1_Diseño predeterminado</vt:lpstr>
      <vt:lpstr>Median</vt:lpstr>
      <vt:lpstr>PowerPoint Presentation</vt:lpstr>
      <vt:lpstr>PowerPoint Presentation</vt:lpstr>
      <vt:lpstr>CÔNG NGHỆ 11_CÔNG NGHỆ CHĂN NUÔI</vt:lpstr>
      <vt:lpstr>NỘI DUNG BÀI TRÌNH BÀY</vt:lpstr>
      <vt:lpstr>QUAN ĐIỂM BIÊN SOẠN SGK CÔNG NGHỆ 11</vt:lpstr>
      <vt:lpstr>QUAN ĐIỂM BIÊN SOẠN SGK CÔNG NGHỆ 11</vt:lpstr>
      <vt:lpstr>QUAN ĐIỂM BIÊN SOẠN SGK CÔNG NGHỆ 11</vt:lpstr>
      <vt:lpstr>QUAN ĐIỂM BIÊN SOẠN SGK CÔNG NGHỆ 11</vt:lpstr>
      <vt:lpstr>QUAN ĐIỂM BIÊN SOẠN SGK CÔNG NGHỆ 11</vt:lpstr>
      <vt:lpstr>QUAN ĐIỂM BIÊN SOẠN SGK CÔNG NGHỆ 11</vt:lpstr>
      <vt:lpstr>CẤU TRÚC VÀ NỘI DUNG SGK CÔNG NGHỆ 11 – Công nghệ chăn nuôi</vt:lpstr>
      <vt:lpstr>CẤU TRÚC VÀ ND SGK CÔNG NGHỆ 11 – Công nghệ chăn nuôi</vt:lpstr>
      <vt:lpstr>CẤU TRÚC VÀ ND SGK CÔNG NGHỆ 11 – Công nghệ chăn nuôi</vt:lpstr>
      <vt:lpstr>CẤU TRÚC VÀ ND SGK CÔNG NGHỆ 11 – Công nghệ chăn nuôi</vt:lpstr>
      <vt:lpstr>CẤU TRÚC VÀ ND SCĐ CÔNG NGHỆ 11 – Công nghệ chăn nuôi</vt:lpstr>
      <vt:lpstr>CẤU TRÚC VÀ ND SGK CÔNG NGHỆ 11 – Công nghệ chăn nuôi</vt:lpstr>
      <vt:lpstr>CẤU TRÚC VÀ ND SGK CÔNG NGHỆ 11 – Công nghệ chăn nuôi</vt:lpstr>
      <vt:lpstr>CẤU TRÚC VÀ ND SGK CÔNG NGHỆ 11 – Công nghệ chăn nuôi</vt:lpstr>
      <vt:lpstr>CẤU TRÚC VÀ ND SGK CÔNG NGHỆ 11 – Công nghệ chăn nuôi</vt:lpstr>
      <vt:lpstr>CẤU TRÚC VÀ ND SGK CÔNG NGHỆ 11 – Công nghệ chăn nuôi</vt:lpstr>
      <vt:lpstr>CẤU TRÚC VÀ ND SGK CÔNG NGHỆ 11 – Công nghệ chăn nuôi</vt:lpstr>
      <vt:lpstr>CẤU TRÚC VÀ ND SGK CÔNG NGHỆ 11 – Công nghệ chăn nuôi</vt:lpstr>
      <vt:lpstr>CẤU TRÚC VÀ ND SGK CÔNG NGHỆ 11 – Công nghệ chăn nuôi</vt:lpstr>
      <vt:lpstr>CẤU TRÚC VÀ ND SGK CÔNG NGHỆ 11 – Công nghệ chăn nuôi</vt:lpstr>
      <vt:lpstr>CẤU TRÚC VÀ ND SGK CÔNG NGHỆ 11 – Công nghệ chăn nuôi</vt:lpstr>
      <vt:lpstr>CẤU TRÚC VÀ ND SGK CÔNG NGHỆ 11 – Công nghệ chăn nuôi</vt:lpstr>
      <vt:lpstr>CẤU TRÚC VÀ ND SGK CÔNG NGHỆ 11 – Công nghệ chăn nuôi</vt:lpstr>
      <vt:lpstr>CẤU TRÚC VÀ ND SGK CÔNG NGHỆ 11 – Công nghệ chăn nuôi</vt:lpstr>
      <vt:lpstr>CẤU TRÚC BÀI HỌC TRONG SGK CÔNG NGHỆ 11</vt:lpstr>
      <vt:lpstr>CẤU TRÚC BÀI HỌC_ Cấu trúc chung </vt:lpstr>
      <vt:lpstr>CẤU TRÚC BÀI HỌC_ Cấu trúc chung </vt:lpstr>
      <vt:lpstr>CẤU TRÚC BÀI HỌC_ Kênh Hoạt động</vt:lpstr>
      <vt:lpstr>CẤU TRÚC BÀI HỌC_ Kênh Hoạt động</vt:lpstr>
      <vt:lpstr>CẤU TRÚC BÀI HỌC_ Kênh Hoạt động</vt:lpstr>
      <vt:lpstr>CẤU TRÚC BÀI HỌC_ Tuyến nội dung bổ trợ</vt:lpstr>
      <vt:lpstr>CẤU TRÚC BÀI HỌC_ Vai trò các hộp chức năng</vt:lpstr>
      <vt:lpstr>CẤU TRÚC BÀI HỌC_ Vai trò các hộp chức năng</vt:lpstr>
      <vt:lpstr>CẤU TRÚC BÀI HỌC_ Vai trò các hộp chức năng</vt:lpstr>
      <vt:lpstr>CẤU TRÚC BÀI HỌC_ Vai trò các hộp chức năng</vt:lpstr>
      <vt:lpstr>CẤU TRÚC BÀI HỌC_ Vai trò các hộp chức năng</vt:lpstr>
      <vt:lpstr>CẤU TRÚC BÀI HỌC_ Vai trò các hộp chức năng</vt:lpstr>
      <vt:lpstr>CẤU TRÚC BÀI HỌC_ Vai trò các hộp chức năng</vt:lpstr>
      <vt:lpstr>PHÂN TÍCH VIDEO BÀI DẠY MINH HOẠ</vt:lpstr>
      <vt:lpstr>MỘT SỐ LƯU Ý SỬ DỤNG SGK CÔNG NGHỆ 11</vt:lpstr>
      <vt:lpstr>ĐIỂM MỚI NỔI BẬT_Tư tưởng biên soạn</vt:lpstr>
      <vt:lpstr>ĐIỂM MỚI NỔI BẬT_Cấu trúc bài học</vt:lpstr>
      <vt:lpstr>ĐIỂM MỚI NỔI BẬT_Nội dung học tập</vt:lpstr>
      <vt:lpstr>ĐIỂM MỚI NỔI BẬT_Yếu tố sư phạm</vt:lpstr>
      <vt:lpstr>ĐIỂM MỚI NỔI BẬT_Giáo dục tích hợp</vt:lpstr>
      <vt:lpstr>TÀI LIỆU BỔ TRỢ </vt:lpstr>
      <vt:lpstr>SGK CÔNG NGHỆ 11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Giới thiệu Sách công nghệ 11</dc:title>
  <dc:creator>Dong Huy Gioi</dc:creator>
  <cp:lastModifiedBy>Admin</cp:lastModifiedBy>
  <cp:revision>311</cp:revision>
  <dcterms:created xsi:type="dcterms:W3CDTF">2018-10-02T14:53:53Z</dcterms:created>
  <dcterms:modified xsi:type="dcterms:W3CDTF">2023-04-12T03:33:55Z</dcterms:modified>
</cp:coreProperties>
</file>