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9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80" r:id="rId13"/>
    <p:sldId id="268" r:id="rId14"/>
    <p:sldId id="270" r:id="rId15"/>
    <p:sldId id="281" r:id="rId16"/>
    <p:sldId id="273" r:id="rId17"/>
    <p:sldId id="276" r:id="rId18"/>
    <p:sldId id="283" r:id="rId19"/>
    <p:sldId id="282" r:id="rId20"/>
    <p:sldId id="284" r:id="rId21"/>
    <p:sldId id="277" r:id="rId22"/>
    <p:sldId id="285" r:id="rId23"/>
    <p:sldId id="278" r:id="rId24"/>
  </p:sldIdLst>
  <p:sldSz cx="12192000" cy="6858000"/>
  <p:notesSz cx="6858000" cy="9144000"/>
  <p:embeddedFontLst>
    <p:embeddedFont>
      <p:font typeface="#9Slide05 Edwardian" panose="0204060305050602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SVN-Ziclets" panose="02000603000000000000" pitchFamily="2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#9Slide03 Sofia Pro Soft Bold" panose="020B0000000000000000" pitchFamily="34" charset="0"/>
      <p:bold r:id="rId33"/>
    </p:embeddedFont>
    <p:embeddedFont>
      <p:font typeface="#9Slide03 Montserrat Black" panose="00000A00000000000000" pitchFamily="2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48" d="100"/>
          <a:sy n="48" d="100"/>
        </p:scale>
        <p:origin x="408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58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34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1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3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51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0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7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972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070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24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EC809-A448-4DD4-B298-A62EA94D3464}" type="datetimeFigureOut">
              <a:rPr lang="en-US" smtClean="0"/>
              <a:t>7/19/2021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FB826-D5AA-4E21-A91B-8811AD14D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43769" y="2635887"/>
            <a:ext cx="9687339" cy="48502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593326"/>
              </a:avLst>
            </a:prstTxWarp>
            <a:spAutoFit/>
          </a:bodyPr>
          <a:lstStyle/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Chào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mừng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các con học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sinh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</a:t>
            </a:r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lớp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2</a:t>
            </a:r>
          </a:p>
          <a:p>
            <a:pPr algn="ctr"/>
            <a:r>
              <a:rPr lang="en-US" sz="8000" spc="300" dirty="0" err="1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đến</a:t>
            </a:r>
            <a:r>
              <a:rPr lang="en-US" sz="8000" spc="3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#9Slide05 Edwardian" panose="02040603050506020204" pitchFamily="18" charset="0"/>
              </a:rPr>
              <a:t> với tiết học!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7999" y="4743699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atin typeface="#9Slide05 Edwardian" panose="02040603050506020204" pitchFamily="18" charset="0"/>
              </a:rPr>
              <a:t>Giáo</a:t>
            </a:r>
            <a:r>
              <a:rPr lang="en-US" sz="4000" dirty="0" smtClean="0">
                <a:latin typeface="#9Slide05 Edwardian" panose="02040603050506020204" pitchFamily="18" charset="0"/>
              </a:rPr>
              <a:t> </a:t>
            </a:r>
            <a:r>
              <a:rPr lang="en-US" sz="4000" dirty="0" err="1">
                <a:latin typeface="#9Slide05 Edwardian" panose="02040603050506020204" pitchFamily="18" charset="0"/>
              </a:rPr>
              <a:t>viên</a:t>
            </a:r>
            <a:r>
              <a:rPr lang="en-US" sz="4000" dirty="0">
                <a:latin typeface="#9Slide05 Edwardian" panose="02040603050506020204" pitchFamily="18" charset="0"/>
              </a:rPr>
              <a:t>: </a:t>
            </a:r>
            <a:r>
              <a:rPr lang="en-US" sz="4000" dirty="0" smtClean="0">
                <a:latin typeface="#9Slide05 Edwardian" panose="02040603050506020204" pitchFamily="18" charset="0"/>
              </a:rPr>
              <a:t>................................</a:t>
            </a:r>
            <a:endParaRPr lang="en-US" sz="4000" dirty="0">
              <a:latin typeface="#9Slide05 Edwardian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7998" y="364506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Môn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: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Đạo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 </a:t>
            </a:r>
            <a:r>
              <a:rPr lang="en-US" sz="4800" dirty="0" err="1" smtClean="0">
                <a:solidFill>
                  <a:schemeClr val="accent1">
                    <a:lumMod val="75000"/>
                  </a:schemeClr>
                </a:solidFill>
                <a:latin typeface="#9Slide05 Edwardian" panose="02040603050506020204" pitchFamily="18" charset="0"/>
              </a:rPr>
              <a:t>đức</a:t>
            </a:r>
            <a:endParaRPr lang="en-US" sz="4800" dirty="0">
              <a:solidFill>
                <a:schemeClr val="accent1">
                  <a:lumMod val="75000"/>
                </a:schemeClr>
              </a:solidFill>
              <a:latin typeface="#9Slide05 Edwardi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71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970916" y="257004"/>
            <a:ext cx="10367644" cy="644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8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927462" y="193488"/>
            <a:ext cx="10666171" cy="6554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90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64667" y="42151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68243" y="0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0788" y="48161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3561987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3561408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3481606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1435" y="2352965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Hai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lấy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để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co, sẽ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8207397" y="233254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bậy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bìa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ngoài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sẽ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cuốn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bẩn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xấu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cũ</a:t>
            </a:r>
            <a:endParaRPr lang="en-US" sz="2000" dirty="0"/>
          </a:p>
        </p:txBody>
      </p:sp>
      <p:sp>
        <p:nvSpPr>
          <p:cNvPr id="10" name="Rectangle 9"/>
          <p:cNvSpPr/>
          <p:nvPr/>
        </p:nvSpPr>
        <p:spPr>
          <a:xfrm>
            <a:off x="8167563" y="5729206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Bạn nhỏ dùng chân hất tung đôi dép ra khỏi chân. Làm như vậy dép sẽ nhanh bị s</a:t>
            </a:r>
            <a:r>
              <a:rPr lang="en-US" sz="20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ờn</a:t>
            </a:r>
            <a:r>
              <a:rPr lang="vi-VN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rách, hỏng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194538" y="2311285"/>
            <a:ext cx="3792804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của mình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cách viết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tên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6475" y="5747038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nhỏ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đẹp, không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387" y="5760733"/>
            <a:ext cx="3792804" cy="1015663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nhỏ rửa bình nước cá nhân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 cho bình nước cá nhân luôn được sạch sẽ, vệ sinh.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0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937513" y="718457"/>
            <a:ext cx="3120888" cy="613954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7339" y="733450"/>
            <a:ext cx="3120888" cy="613954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7349441" y="957377"/>
            <a:ext cx="2261751" cy="3830772"/>
            <a:chOff x="7260205" y="957376"/>
            <a:chExt cx="2350987" cy="4350023"/>
          </a:xfrm>
        </p:grpSpPr>
        <p:pic>
          <p:nvPicPr>
            <p:cNvPr id="3" name="Picture 6" descr="https://monkeymedia.vcdn.com.vn/upload/cms_platform/images/hdr/z3C7upinrHqYvlA3LfafGmcfEH7OPC1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80" t="1371" r="14536" b="2903"/>
            <a:stretch/>
          </p:blipFill>
          <p:spPr bwMode="auto">
            <a:xfrm>
              <a:off x="7260206" y="957376"/>
              <a:ext cx="2350986" cy="144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0" descr="https://monkeymedia.vcdn.com.vn/upload/cms_platform/images/hdr/pL4Ao1HayCB5Bdt9RVZFtF7ulm5EEhCa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39" t="2469" r="15545" b="3176"/>
            <a:stretch/>
          </p:blipFill>
          <p:spPr bwMode="auto">
            <a:xfrm>
              <a:off x="7260206" y="2449662"/>
              <a:ext cx="2321911" cy="1428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2" descr="https://monkeymedia.vcdn.com.vn/upload/cms_platform/images/hdr/NzFnvCNAUHVhs9Cr0016zoDpKwQAR5bT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55" t="3017" r="15917" b="3726"/>
            <a:stretch/>
          </p:blipFill>
          <p:spPr bwMode="auto">
            <a:xfrm>
              <a:off x="7260205" y="3895145"/>
              <a:ext cx="2321911" cy="141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oup 15"/>
          <p:cNvGrpSpPr/>
          <p:nvPr/>
        </p:nvGrpSpPr>
        <p:grpSpPr>
          <a:xfrm>
            <a:off x="2504661" y="987745"/>
            <a:ext cx="2269726" cy="3882429"/>
            <a:chOff x="2415110" y="987745"/>
            <a:chExt cx="2359277" cy="4408682"/>
          </a:xfrm>
        </p:grpSpPr>
        <p:pic>
          <p:nvPicPr>
            <p:cNvPr id="2" name="Picture 4" descr="https://monkeymedia.vcdn.com.vn/upload/cms_platform/images/hdr/Nk697vx4fhrx6TCNx0Jh6uKTMhegEzjG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32" t="2469" r="14677" b="3451"/>
            <a:stretch/>
          </p:blipFill>
          <p:spPr bwMode="auto">
            <a:xfrm>
              <a:off x="2429236" y="987745"/>
              <a:ext cx="2345151" cy="14678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8" descr="https://monkeymedia.vcdn.com.vn/upload/cms_platform/images/hdr/dWayJIDncPoZ6DUzLuV9AyIvRwIzSeiE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2" t="2686" r="14536" b="5428"/>
            <a:stretch/>
          </p:blipFill>
          <p:spPr bwMode="auto">
            <a:xfrm>
              <a:off x="2423669" y="2485973"/>
              <a:ext cx="2345151" cy="1433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4" descr="https://monkeymedia.vcdn.com.vn/upload/cms_platform/images/hdr/igwz4PaVpjsH23wpD8WaZAIgXNm0fdtL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72" t="2629" r="15528" b="4663"/>
            <a:stretch/>
          </p:blipFill>
          <p:spPr bwMode="auto">
            <a:xfrm>
              <a:off x="2415110" y="3949965"/>
              <a:ext cx="2353710" cy="1446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18588" r="67800" b="29003"/>
          <a:stretch>
            <a:fillRect/>
          </a:stretch>
        </p:blipFill>
        <p:spPr bwMode="auto">
          <a:xfrm>
            <a:off x="3207654" y="37537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eedback Emoticon Flat Design Icon Set Stock Vector (Royalty Free)  13488587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0" t="18588" r="2745" b="29003"/>
          <a:stretch>
            <a:fillRect/>
          </a:stretch>
        </p:blipFill>
        <p:spPr bwMode="auto">
          <a:xfrm>
            <a:off x="8042886" y="31158"/>
            <a:ext cx="954226" cy="919839"/>
          </a:xfrm>
          <a:custGeom>
            <a:avLst/>
            <a:gdLst>
              <a:gd name="connsiteX0" fmla="*/ 232959 w 1449977"/>
              <a:gd name="connsiteY0" fmla="*/ 0 h 1397726"/>
              <a:gd name="connsiteX1" fmla="*/ 1217018 w 1449977"/>
              <a:gd name="connsiteY1" fmla="*/ 0 h 1397726"/>
              <a:gd name="connsiteX2" fmla="*/ 1449977 w 1449977"/>
              <a:gd name="connsiteY2" fmla="*/ 232959 h 1397726"/>
              <a:gd name="connsiteX3" fmla="*/ 1449977 w 1449977"/>
              <a:gd name="connsiteY3" fmla="*/ 1164767 h 1397726"/>
              <a:gd name="connsiteX4" fmla="*/ 1217018 w 1449977"/>
              <a:gd name="connsiteY4" fmla="*/ 1397726 h 1397726"/>
              <a:gd name="connsiteX5" fmla="*/ 232959 w 1449977"/>
              <a:gd name="connsiteY5" fmla="*/ 1397726 h 1397726"/>
              <a:gd name="connsiteX6" fmla="*/ 0 w 1449977"/>
              <a:gd name="connsiteY6" fmla="*/ 1164767 h 1397726"/>
              <a:gd name="connsiteX7" fmla="*/ 0 w 1449977"/>
              <a:gd name="connsiteY7" fmla="*/ 232959 h 1397726"/>
              <a:gd name="connsiteX8" fmla="*/ 232959 w 1449977"/>
              <a:gd name="connsiteY8" fmla="*/ 0 h 139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9977" h="1397726">
                <a:moveTo>
                  <a:pt x="232959" y="0"/>
                </a:moveTo>
                <a:lnTo>
                  <a:pt x="1217018" y="0"/>
                </a:lnTo>
                <a:cubicBezTo>
                  <a:pt x="1345678" y="0"/>
                  <a:pt x="1449977" y="104299"/>
                  <a:pt x="1449977" y="232959"/>
                </a:cubicBezTo>
                <a:lnTo>
                  <a:pt x="1449977" y="1164767"/>
                </a:lnTo>
                <a:cubicBezTo>
                  <a:pt x="1449977" y="1293427"/>
                  <a:pt x="1345678" y="1397726"/>
                  <a:pt x="1217018" y="1397726"/>
                </a:cubicBezTo>
                <a:lnTo>
                  <a:pt x="232959" y="1397726"/>
                </a:lnTo>
                <a:cubicBezTo>
                  <a:pt x="104299" y="1397726"/>
                  <a:pt x="0" y="1293427"/>
                  <a:pt x="0" y="1164767"/>
                </a:cubicBezTo>
                <a:lnTo>
                  <a:pt x="0" y="232959"/>
                </a:lnTo>
                <a:cubicBezTo>
                  <a:pt x="0" y="104299"/>
                  <a:pt x="104299" y="0"/>
                  <a:pt x="232959" y="0"/>
                </a:cubicBezTo>
                <a:close/>
              </a:path>
            </a:pathLst>
          </a:cu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-215648" y="5010651"/>
            <a:ext cx="12375213" cy="1882292"/>
            <a:chOff x="-183213" y="2468880"/>
            <a:chExt cx="12375213" cy="1882292"/>
          </a:xfrm>
        </p:grpSpPr>
        <p:sp>
          <p:nvSpPr>
            <p:cNvPr id="24" name="Rectangle 23"/>
            <p:cNvSpPr/>
            <p:nvPr/>
          </p:nvSpPr>
          <p:spPr>
            <a:xfrm>
              <a:off x="0" y="2468880"/>
              <a:ext cx="12192000" cy="18288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174A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Các </a:t>
              </a:r>
              <a:r>
                <a:rPr lang="en-US" sz="3200" dirty="0" err="1">
                  <a:solidFill>
                    <a:schemeClr val="tx1"/>
                  </a:solidFill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</a:rPr>
                <a:t> đã làm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làm nào trong những </a:t>
              </a:r>
              <a:r>
                <a:rPr lang="en-US" sz="3200" dirty="0" err="1">
                  <a:solidFill>
                    <a:schemeClr val="tx1"/>
                  </a:solidFill>
                </a:rPr>
                <a:t>việc</a:t>
              </a:r>
              <a:r>
                <a:rPr lang="en-US" sz="3200" dirty="0">
                  <a:solidFill>
                    <a:schemeClr val="tx1"/>
                  </a:solidFill>
                </a:rPr>
                <a:t> trên?</a:t>
              </a:r>
            </a:p>
            <a:p>
              <a:pPr lvl="2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 </a:t>
              </a:r>
              <a:r>
                <a:rPr lang="en-US" sz="3200" dirty="0" err="1" smtClean="0">
                  <a:solidFill>
                    <a:schemeClr val="tx1"/>
                  </a:solidFill>
                </a:rPr>
                <a:t>Việc</a:t>
              </a:r>
              <a:r>
                <a:rPr lang="en-US" sz="3200" dirty="0" smtClean="0">
                  <a:solidFill>
                    <a:schemeClr val="tx1"/>
                  </a:solidFill>
                </a:rPr>
                <a:t> </a:t>
              </a:r>
              <a:r>
                <a:rPr lang="en-US" sz="3200" dirty="0">
                  <a:solidFill>
                    <a:schemeClr val="tx1"/>
                  </a:solidFill>
                </a:rPr>
                <a:t>làm đó </a:t>
              </a:r>
              <a:r>
                <a:rPr lang="en-US" sz="3200" dirty="0" err="1">
                  <a:solidFill>
                    <a:schemeClr val="tx1"/>
                  </a:solidFill>
                </a:rPr>
                <a:t>mang</a:t>
              </a:r>
              <a:r>
                <a:rPr lang="en-US" sz="3200" dirty="0">
                  <a:solidFill>
                    <a:schemeClr val="tx1"/>
                  </a:solidFill>
                </a:rPr>
                <a:t> lại những điều gì </a:t>
              </a:r>
              <a:r>
                <a:rPr lang="en-US" sz="3200" dirty="0" err="1">
                  <a:solidFill>
                    <a:schemeClr val="tx1"/>
                  </a:solidFill>
                </a:rPr>
                <a:t>cho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mọi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người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xung</a:t>
              </a:r>
              <a:r>
                <a:rPr lang="en-US" sz="3200" dirty="0">
                  <a:solidFill>
                    <a:schemeClr val="tx1"/>
                  </a:solidFill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</a:rPr>
                <a:t>quanh</a:t>
              </a:r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  <p:pic>
          <p:nvPicPr>
            <p:cNvPr id="25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63" y="3620283"/>
              <a:ext cx="468391" cy="468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3213" y="3383280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5636" y="3826175"/>
              <a:ext cx="524997" cy="524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71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07" y="1692109"/>
            <a:ext cx="5848350" cy="318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5728"/>
            <a:ext cx="2743583" cy="8002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4775" y="2161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.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Xử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lí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tình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huống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983" y="946730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sẽ </a:t>
            </a:r>
            <a:r>
              <a:rPr lang="en-US" sz="2800" dirty="0" err="1" smtClean="0">
                <a:latin typeface="+mj-lt"/>
              </a:rPr>
              <a:t>khuyên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điều gì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tình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huống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  <p:pic>
        <p:nvPicPr>
          <p:cNvPr id="7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36291"/>
            <a:ext cx="5791200" cy="34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30263" y="4875797"/>
            <a:ext cx="7074802" cy="1967414"/>
            <a:chOff x="1455146" y="835422"/>
            <a:chExt cx="9245801" cy="1967414"/>
          </a:xfrm>
        </p:grpSpPr>
        <p:sp>
          <p:nvSpPr>
            <p:cNvPr id="8" name="Rounded Rectangle 7"/>
            <p:cNvSpPr/>
            <p:nvPr/>
          </p:nvSpPr>
          <p:spPr>
            <a:xfrm>
              <a:off x="2405872" y="835422"/>
              <a:ext cx="8295075" cy="19674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trong 2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371600" lvl="2" indent="-457200">
                <a:lnSpc>
                  <a:spcPct val="150000"/>
                </a:lnSpc>
                <a:buFontTx/>
                <a:buChar char="-"/>
              </a:pP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và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endPara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55146" y="1291325"/>
              <a:ext cx="1901453" cy="1055608"/>
            </a:xfrm>
            <a:prstGeom prst="roundRect">
              <a:avLst/>
            </a:prstGeom>
            <a:solidFill>
              <a:srgbClr val="00B05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#9Slide03 Sofia Pro Soft Bold" panose="020B0000000000000000" pitchFamily="34" charset="0"/>
                </a:rPr>
                <a:t>Nhiệm vụ </a:t>
              </a:r>
              <a:endParaRPr lang="en-US" sz="2800" b="1" dirty="0">
                <a:solidFill>
                  <a:schemeClr val="bg1"/>
                </a:solidFill>
                <a:latin typeface="#9Slide03 Sofia Pro Soft Bold" panose="020B00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85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monkeymedia.vcdn.com.vn/upload/cms_platform/images/hdr/a8o91XzCRWChxvXp8U927SE6Z11YLoT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899" y="0"/>
            <a:ext cx="9453087" cy="514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67948" y="4790067"/>
            <a:ext cx="9660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rửa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Nhờ đó,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bền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đẹp,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03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onkeymedia.vcdn.com.vn/upload/cms_platform/images/hdr/XNbLDzrzjo6dMFCitfowfmoGRRcEOzP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607" y="194088"/>
            <a:ext cx="10534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8596" y="5038941"/>
            <a:ext cx="9500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nên từ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 vì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thể làm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kẻ và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ute honey bee vector Premium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2" t="19179" b="37292"/>
          <a:stretch/>
        </p:blipFill>
        <p:spPr bwMode="auto">
          <a:xfrm flipH="1">
            <a:off x="-357809" y="3844582"/>
            <a:ext cx="1993899" cy="188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974601" y="3277073"/>
            <a:ext cx="1410789" cy="1045028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accent1">
                    <a:lumMod val="50000"/>
                  </a:schemeClr>
                </a:solidFill>
              </a:rPr>
              <a:t>Bạn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 nên…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69" y="1668475"/>
            <a:ext cx="5052060" cy="28048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3267" y="4848957"/>
            <a:ext cx="7952665" cy="1315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1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một số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tìm cách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dấu để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294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75183" y="2867116"/>
            <a:ext cx="8878956" cy="2133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đã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chưa?</a:t>
            </a:r>
            <a:endParaRPr lang="en-US" sz="2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và sẽ làm gì với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của mình? Đó là những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8417" y="2027583"/>
            <a:ext cx="4492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</a:rPr>
              <a:t>THẢO LUẬN NHÓM ĐÔI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460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12" y="235466"/>
            <a:ext cx="3839111" cy="105742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115" y="3378991"/>
            <a:ext cx="5574859" cy="3125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4273" y="1966608"/>
            <a:ext cx="76942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</a:t>
            </a:r>
            <a:r>
              <a:rPr lang="en-US" sz="28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2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làm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5206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84" y="84743"/>
            <a:ext cx="3784579" cy="9839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0114" y="408064"/>
            <a:ext cx="7884693" cy="634544"/>
          </a:xfrm>
          <a:prstGeom prst="roundRect">
            <a:avLst>
              <a:gd name="adj" fmla="val 30206"/>
            </a:avLst>
          </a:prstGeom>
          <a:solidFill>
            <a:srgbClr val="E174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Trò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chơi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“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Truyền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điện</a:t>
            </a:r>
            <a:r>
              <a:rPr lang="en-US" sz="2800" b="1" dirty="0" smtClean="0">
                <a:solidFill>
                  <a:schemeClr val="bg1"/>
                </a:solidFill>
                <a:latin typeface="#9Slide03 Montserrat Black" panose="00000A00000000000000" pitchFamily="2" charset="0"/>
              </a:rPr>
              <a:t>”</a:t>
            </a:r>
            <a:endParaRPr lang="en-US" sz="2800" b="1" dirty="0">
              <a:solidFill>
                <a:schemeClr val="bg1"/>
              </a:solidFill>
              <a:latin typeface="#9Slide03 Montserrat Black" panose="00000A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66773" y="3373162"/>
            <a:ext cx="9361714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+mj-lt"/>
              </a:rPr>
              <a:t>Hãy  </a:t>
            </a:r>
            <a:r>
              <a:rPr lang="en-US" sz="2800" dirty="0" err="1" smtClean="0">
                <a:latin typeface="+mj-lt"/>
              </a:rPr>
              <a:t>nêu</a:t>
            </a:r>
            <a:r>
              <a:rPr lang="en-US" sz="2800" dirty="0" smtClean="0">
                <a:latin typeface="+mj-lt"/>
              </a:rPr>
              <a:t> một số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</a:t>
            </a:r>
            <a:r>
              <a:rPr lang="en-US" sz="2800" dirty="0" err="1" smtClean="0">
                <a:latin typeface="+mj-lt"/>
              </a:rPr>
              <a:t>giữ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gìn</a:t>
            </a:r>
            <a:r>
              <a:rPr lang="en-US" sz="2800" dirty="0" smtClean="0">
                <a:latin typeface="+mj-lt"/>
              </a:rPr>
              <a:t>, </a:t>
            </a:r>
            <a:r>
              <a:rPr lang="en-US" sz="2800" dirty="0" err="1" smtClean="0">
                <a:latin typeface="+mj-lt"/>
              </a:rPr>
              <a:t>bảo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quản</a:t>
            </a:r>
            <a:r>
              <a:rPr lang="en-US" sz="2800" dirty="0" smtClean="0">
                <a:latin typeface="+mj-lt"/>
              </a:rPr>
              <a:t> đồ dùng </a:t>
            </a:r>
            <a:r>
              <a:rPr lang="en-US" sz="2800" dirty="0" err="1" smtClean="0">
                <a:latin typeface="+mj-lt"/>
              </a:rPr>
              <a:t>cá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nhân</a:t>
            </a:r>
            <a:r>
              <a:rPr lang="en-US" sz="2800" dirty="0" smtClean="0">
                <a:latin typeface="+mj-lt"/>
              </a:rPr>
              <a:t>.</a:t>
            </a:r>
            <a:endParaRPr lang="en-US" sz="2800" dirty="0" smtClean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52790" y="2776014"/>
            <a:ext cx="895722" cy="750999"/>
            <a:chOff x="1569625" y="2510971"/>
            <a:chExt cx="895722" cy="750999"/>
          </a:xfrm>
        </p:grpSpPr>
        <p:pic>
          <p:nvPicPr>
            <p:cNvPr id="1026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8199" y="2664822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Sunflower icon vector sign and symbol isolated on white background,  Sunflower logo concept. Sunflower icon vector isolate… | Logo concept,  Vector illustration, Ico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9625" y="2510971"/>
              <a:ext cx="597148" cy="5971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09987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46174" y="1893777"/>
            <a:ext cx="6096000" cy="2064796"/>
          </a:xfrm>
          <a:prstGeom prst="rect">
            <a:avLst/>
          </a:prstGeom>
          <a:noFill/>
          <a:ln w="76200">
            <a:noFill/>
          </a:ln>
        </p:spPr>
        <p:txBody>
          <a:bodyPr>
            <a:spAutoFit/>
          </a:bodyPr>
          <a:lstStyle/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sẽ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nhở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và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đồ dùng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nào</a:t>
            </a: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457200" marR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7911" y="520221"/>
            <a:ext cx="7159393" cy="1056700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 vụ </a:t>
            </a:r>
            <a:r>
              <a:rPr lang="en-US" sz="2800" b="1" u="sng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 nhở bạn bè, người thân </a:t>
            </a:r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vi-VN" sz="28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 quản đồ dùng cá nhân.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981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72" y="1242707"/>
            <a:ext cx="11688806" cy="437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89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1617" y="2961860"/>
            <a:ext cx="63809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CỦNG CỐ, DẶN DÒ</a:t>
            </a:r>
            <a:endParaRPr lang="en-US" sz="6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698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Cartoon School Children | Art drawings for kids, Floral stencil,  Background carto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241863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chemeClr val="accent1">
                  <a:lumMod val="20000"/>
                  <a:lumOff val="80000"/>
                </a:schemeClr>
              </a:solidFill>
              <a:latin typeface="SVN-Ziclets" panose="02000603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2513886"/>
            <a:ext cx="6248400" cy="2405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Chúc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các </a:t>
            </a:r>
            <a:r>
              <a:rPr lang="en-US" sz="5400" dirty="0" err="1" smtClean="0">
                <a:solidFill>
                  <a:srgbClr val="FF0000"/>
                </a:solidFill>
                <a:latin typeface="SVN-Ziclets" panose="02000603000000000000" pitchFamily="2" charset="0"/>
              </a:rPr>
              <a:t>em</a:t>
            </a:r>
            <a:r>
              <a:rPr lang="en-US" sz="5400" dirty="0" smtClean="0">
                <a:solidFill>
                  <a:srgbClr val="FF0000"/>
                </a:solidFill>
                <a:latin typeface="SVN-Ziclets" panose="02000603000000000000" pitchFamily="2" charset="0"/>
              </a:rPr>
              <a:t> học tập tốt!</a:t>
            </a:r>
            <a:endParaRPr lang="en-US" sz="5400" dirty="0">
              <a:solidFill>
                <a:srgbClr val="FF0000"/>
              </a:solidFill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828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9774"/>
            <a:chOff x="0" y="0"/>
            <a:chExt cx="12192000" cy="68597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9774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035628" y="2767280"/>
            <a:ext cx="812074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Bài 8: Bảo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quản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đồ dùng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cá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4000" dirty="0" err="1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nhân</a:t>
            </a: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  <a:latin typeface="#9Slide03 Sofia Pro Soft Bold" panose="020B0000000000000000" pitchFamily="34" charset="0"/>
              </a:rPr>
              <a:t>(tiết 2)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1192" y="2040005"/>
            <a:ext cx="3739974" cy="229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4174768" y="1997854"/>
            <a:ext cx="3793593" cy="233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8227313" y="2046015"/>
            <a:ext cx="3672950" cy="224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171515" y="4536023"/>
            <a:ext cx="3746677" cy="230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onkeymedia.vcdn.com.vn/upload/cms_platform/images/hdr/NzFnvCNAUHVhs9Cr0016zoDpKwQAR5b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5" t="3017" r="15917" b="3726"/>
          <a:stretch/>
        </p:blipFill>
        <p:spPr bwMode="auto">
          <a:xfrm>
            <a:off x="4236752" y="4535444"/>
            <a:ext cx="3666246" cy="22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monkeymedia.vcdn.com.vn/upload/cms_platform/images/hdr/igwz4PaVpjsH23wpD8WaZAIgXNm0fdtL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t="2629" r="15528" b="4663"/>
          <a:stretch/>
        </p:blipFill>
        <p:spPr bwMode="auto">
          <a:xfrm>
            <a:off x="8220788" y="4535154"/>
            <a:ext cx="3686354" cy="226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92" y="168128"/>
            <a:ext cx="2743583" cy="8002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4775" y="368502"/>
            <a:ext cx="45654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1. Nhận xét </a:t>
            </a:r>
            <a:r>
              <a:rPr lang="en-US" sz="3200" b="1" dirty="0" err="1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#9Slide03 Sofia Pro Soft Bold" panose="020B0000000000000000" pitchFamily="34" charset="0"/>
              </a:rPr>
              <a:t> vi</a:t>
            </a:r>
            <a:endParaRPr lang="en-US" sz="3200" b="1" dirty="0">
              <a:solidFill>
                <a:srgbClr val="C00000"/>
              </a:solidFill>
              <a:latin typeface="#9Slide03 Sofia Pro Soft Bold" panose="020B0000000000000000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149" y="1229018"/>
            <a:ext cx="96534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+mj-lt"/>
              </a:rPr>
              <a:t>Em</a:t>
            </a:r>
            <a:r>
              <a:rPr lang="en-US" sz="2800" dirty="0" smtClean="0">
                <a:latin typeface="+mj-lt"/>
              </a:rPr>
              <a:t> có nhận xét gì về </a:t>
            </a:r>
            <a:r>
              <a:rPr lang="en-US" sz="2800" dirty="0" err="1" smtClean="0">
                <a:latin typeface="+mj-lt"/>
              </a:rPr>
              <a:t>việc</a:t>
            </a:r>
            <a:r>
              <a:rPr lang="en-US" sz="2800" dirty="0" smtClean="0">
                <a:latin typeface="+mj-lt"/>
              </a:rPr>
              <a:t> làm của </a:t>
            </a:r>
            <a:r>
              <a:rPr lang="en-US" sz="2800" dirty="0" err="1" smtClean="0">
                <a:latin typeface="+mj-lt"/>
              </a:rPr>
              <a:t>bạn</a:t>
            </a:r>
            <a:r>
              <a:rPr lang="en-US" sz="2800" dirty="0" smtClean="0">
                <a:latin typeface="+mj-lt"/>
              </a:rPr>
              <a:t> trong </a:t>
            </a:r>
            <a:r>
              <a:rPr lang="en-US" sz="2800" dirty="0" err="1" smtClean="0">
                <a:latin typeface="+mj-lt"/>
              </a:rPr>
              <a:t>mỗi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tranh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dưới</a:t>
            </a:r>
            <a:r>
              <a:rPr lang="en-US" sz="2800" dirty="0" smtClean="0">
                <a:latin typeface="+mj-lt"/>
              </a:rPr>
              <a:t> đây?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634699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054086" y="1439050"/>
            <a:ext cx="8481391" cy="39678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616629" y="2771100"/>
            <a:ext cx="79851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vẽ</a:t>
            </a:r>
            <a:r>
              <a:rPr lang="en-US" sz="3200" dirty="0" smtClean="0">
                <a:latin typeface="+mj-lt"/>
              </a:rPr>
              <a:t>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trong </a:t>
            </a:r>
            <a:r>
              <a:rPr lang="en-US" sz="3200" dirty="0" err="1" smtClean="0">
                <a:latin typeface="+mj-lt"/>
              </a:rPr>
              <a:t>tranh</a:t>
            </a:r>
            <a:r>
              <a:rPr lang="en-US" sz="3200" dirty="0" smtClean="0">
                <a:latin typeface="+mj-lt"/>
              </a:rPr>
              <a:t> </a:t>
            </a:r>
            <a:r>
              <a:rPr lang="en-US" sz="3200" dirty="0" err="1" smtClean="0">
                <a:latin typeface="+mj-lt"/>
              </a:rPr>
              <a:t>đang</a:t>
            </a:r>
            <a:r>
              <a:rPr lang="en-US" sz="3200" dirty="0" smtClean="0">
                <a:latin typeface="+mj-lt"/>
              </a:rPr>
              <a:t> làm gì?</a:t>
            </a:r>
          </a:p>
          <a:p>
            <a:pPr>
              <a:lnSpc>
                <a:spcPct val="150000"/>
              </a:lnSpc>
            </a:pPr>
            <a:r>
              <a:rPr lang="en-US" sz="3200" dirty="0" smtClean="0">
                <a:latin typeface="+mj-lt"/>
              </a:rPr>
              <a:t>+ </a:t>
            </a:r>
            <a:r>
              <a:rPr lang="en-US" sz="3200" dirty="0" err="1" smtClean="0">
                <a:latin typeface="+mj-lt"/>
              </a:rPr>
              <a:t>Em</a:t>
            </a:r>
            <a:r>
              <a:rPr lang="en-US" sz="3200" dirty="0" smtClean="0">
                <a:latin typeface="+mj-lt"/>
              </a:rPr>
              <a:t> có </a:t>
            </a:r>
            <a:r>
              <a:rPr lang="en-US" sz="3200" dirty="0" err="1" smtClean="0">
                <a:latin typeface="+mj-lt"/>
              </a:rPr>
              <a:t>đồng</a:t>
            </a:r>
            <a:r>
              <a:rPr lang="en-US" sz="3200" dirty="0" smtClean="0">
                <a:latin typeface="+mj-lt"/>
              </a:rPr>
              <a:t> ý với </a:t>
            </a:r>
            <a:r>
              <a:rPr lang="en-US" sz="3200" dirty="0" err="1" smtClean="0">
                <a:latin typeface="+mj-lt"/>
              </a:rPr>
              <a:t>việc</a:t>
            </a:r>
            <a:r>
              <a:rPr lang="en-US" sz="3200" dirty="0" smtClean="0">
                <a:latin typeface="+mj-lt"/>
              </a:rPr>
              <a:t> làm của </a:t>
            </a:r>
            <a:r>
              <a:rPr lang="en-US" sz="3200" dirty="0" err="1" smtClean="0">
                <a:latin typeface="+mj-lt"/>
              </a:rPr>
              <a:t>bạn</a:t>
            </a:r>
            <a:r>
              <a:rPr lang="en-US" sz="3200" dirty="0" smtClean="0">
                <a:latin typeface="+mj-lt"/>
              </a:rPr>
              <a:t> không?</a:t>
            </a:r>
          </a:p>
          <a:p>
            <a:pPr algn="ctr">
              <a:lnSpc>
                <a:spcPct val="150000"/>
              </a:lnSpc>
            </a:pPr>
            <a:endParaRPr lang="en-US" sz="3200" dirty="0" smtClean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5100" y="1492058"/>
            <a:ext cx="3929281" cy="8238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Thảo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luận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nhóm</a:t>
            </a:r>
            <a:r>
              <a:rPr lang="en-US" sz="3600" dirty="0">
                <a:solidFill>
                  <a:schemeClr val="accent6"/>
                </a:solidFill>
                <a:latin typeface="#9Slide03 Sofia Pro Soft Bold" panose="020B00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3983364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monkeymedia.vcdn.com.vn/upload/cms_platform/images/hdr/Nk697vx4fhrx6TCNx0Jh6uKTMhegEzj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2" t="2469" r="14677" b="3451"/>
          <a:stretch/>
        </p:blipFill>
        <p:spPr bwMode="auto">
          <a:xfrm>
            <a:off x="1790985" y="454007"/>
            <a:ext cx="9546867" cy="586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onkeymedia.vcdn.com.vn/upload/cms_platform/images/hdr/z3C7upinrHqYvlA3LfafGmcfEH7OPC1R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0" t="1371" r="14536" b="2903"/>
          <a:stretch/>
        </p:blipFill>
        <p:spPr bwMode="auto">
          <a:xfrm>
            <a:off x="1020276" y="258064"/>
            <a:ext cx="10195180" cy="628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0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monkeymedia.vcdn.com.vn/upload/cms_platform/images/hdr/dWayJIDncPoZ6DUzLuV9AyIvRwIzSei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2686" r="14536" b="5428"/>
          <a:stretch/>
        </p:blipFill>
        <p:spPr bwMode="auto">
          <a:xfrm>
            <a:off x="1186432" y="217215"/>
            <a:ext cx="10136608" cy="619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09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monkeymedia.vcdn.com.vn/upload/cms_platform/images/hdr/pL4Ao1HayCB5Bdt9RVZFtF7ulm5EEhC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t="2469" r="15545" b="3176"/>
          <a:stretch/>
        </p:blipFill>
        <p:spPr bwMode="auto">
          <a:xfrm>
            <a:off x="965427" y="293411"/>
            <a:ext cx="10216378" cy="6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523</Words>
  <PresentationFormat>Widescreen</PresentationFormat>
  <Paragraphs>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#9Slide05 Edwardian</vt:lpstr>
      <vt:lpstr>Times New Roman</vt:lpstr>
      <vt:lpstr>Arial</vt:lpstr>
      <vt:lpstr>Calibri Light</vt:lpstr>
      <vt:lpstr>SVN-Ziclets</vt:lpstr>
      <vt:lpstr>Calibri</vt:lpstr>
      <vt:lpstr>#9Slide03 Sofia Pro Soft Bold</vt:lpstr>
      <vt:lpstr>#9Slide03 Montserrat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2021-07-19T15:12:53Z</dcterms:created>
  <dcterms:modified xsi:type="dcterms:W3CDTF">2021-07-19T15:46:22Z</dcterms:modified>
</cp:coreProperties>
</file>