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88" r:id="rId5"/>
    <p:sldId id="277" r:id="rId6"/>
    <p:sldId id="290" r:id="rId7"/>
    <p:sldId id="291" r:id="rId8"/>
    <p:sldId id="294" r:id="rId9"/>
    <p:sldId id="292" r:id="rId10"/>
    <p:sldId id="293" r:id="rId11"/>
    <p:sldId id="297" r:id="rId12"/>
    <p:sldId id="296" r:id="rId13"/>
    <p:sldId id="298" r:id="rId14"/>
    <p:sldId id="299" r:id="rId15"/>
    <p:sldId id="304" r:id="rId16"/>
    <p:sldId id="305" r:id="rId17"/>
    <p:sldId id="300" r:id="rId18"/>
    <p:sldId id="302" r:id="rId19"/>
    <p:sldId id="307" r:id="rId20"/>
    <p:sldId id="308" r:id="rId21"/>
  </p:sldIdLst>
  <p:sldSz cx="12192000" cy="6858000"/>
  <p:notesSz cx="6858000" cy="9144000"/>
  <p:custDataLst>
    <p:tags r:id="rId2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9" autoAdjust="0"/>
    <p:restoredTop sz="94660"/>
  </p:normalViewPr>
  <p:slideViewPr>
    <p:cSldViewPr snapToGrid="0">
      <p:cViewPr>
        <p:scale>
          <a:sx n="81" d="100"/>
          <a:sy n="81" d="100"/>
        </p:scale>
        <p:origin x="-282"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B27840DC-3457-4696-AE91-7B14EA305771}"/>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5" name="Footer Placeholder 4">
            <a:extLst>
              <a:ext uri="{FF2B5EF4-FFF2-40B4-BE49-F238E27FC236}">
                <a16:creationId xmlns:a16="http://schemas.microsoft.com/office/drawing/2014/main" xmlns=""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71A7352-19B5-4CE2-A755-93DC277CF373}"/>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339C3B2-305C-44C9-9F4D-FD2A90E7CA0B}"/>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5" name="Footer Placeholder 4">
            <a:extLst>
              <a:ext uri="{FF2B5EF4-FFF2-40B4-BE49-F238E27FC236}">
                <a16:creationId xmlns:a16="http://schemas.microsoft.com/office/drawing/2014/main" xmlns=""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4996B1D-24B3-41ED-9453-C88B563D717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0B350E3-8229-41A4-8858-A37E7CFCE761}"/>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5" name="Footer Placeholder 4">
            <a:extLst>
              <a:ext uri="{FF2B5EF4-FFF2-40B4-BE49-F238E27FC236}">
                <a16:creationId xmlns:a16="http://schemas.microsoft.com/office/drawing/2014/main" xmlns=""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208A7C0-F09E-4F84-9D77-1235EC715EB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0E402AB-3A6D-4EDD-BC5C-EADD64EDC6FE}"/>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5" name="Footer Placeholder 4">
            <a:extLst>
              <a:ext uri="{FF2B5EF4-FFF2-40B4-BE49-F238E27FC236}">
                <a16:creationId xmlns:a16="http://schemas.microsoft.com/office/drawing/2014/main" xmlns=""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C7B814D-BB37-4D29-A72A-3200A6BD58E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4EFE7C0-05BC-4A1D-90A4-A5AC1CBEC9CC}"/>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5" name="Footer Placeholder 4">
            <a:extLst>
              <a:ext uri="{FF2B5EF4-FFF2-40B4-BE49-F238E27FC236}">
                <a16:creationId xmlns:a16="http://schemas.microsoft.com/office/drawing/2014/main" xmlns=""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DEF08A0-4166-4675-9DEA-812D0619F029}"/>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F93918EC-0858-46EB-AD26-C1DCA570C4FD}"/>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6" name="Footer Placeholder 5">
            <a:extLst>
              <a:ext uri="{FF2B5EF4-FFF2-40B4-BE49-F238E27FC236}">
                <a16:creationId xmlns:a16="http://schemas.microsoft.com/office/drawing/2014/main" xmlns=""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93D85E3F-515A-4374-976B-ECBAE5E2798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3A9BF86A-428A-459D-9CCE-D2B5B8A88776}"/>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8" name="Footer Placeholder 7">
            <a:extLst>
              <a:ext uri="{FF2B5EF4-FFF2-40B4-BE49-F238E27FC236}">
                <a16:creationId xmlns:a16="http://schemas.microsoft.com/office/drawing/2014/main" xmlns=""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960B3297-2BBA-47BB-B072-D84976DE14CD}"/>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CF570504-BBE9-491A-9DE5-298BE6B0E653}"/>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4" name="Footer Placeholder 3">
            <a:extLst>
              <a:ext uri="{FF2B5EF4-FFF2-40B4-BE49-F238E27FC236}">
                <a16:creationId xmlns:a16="http://schemas.microsoft.com/office/drawing/2014/main" xmlns=""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06727908-0B26-4E16-90FA-9375A6FAC152}"/>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BD1598-66AA-487E-ADBC-21EE7B10577F}"/>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3" name="Footer Placeholder 2">
            <a:extLst>
              <a:ext uri="{FF2B5EF4-FFF2-40B4-BE49-F238E27FC236}">
                <a16:creationId xmlns:a16="http://schemas.microsoft.com/office/drawing/2014/main" xmlns=""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B7FC5FBF-4265-4102-8BCD-8061B07F0DC4}"/>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B9D228-3DB8-4D38-A610-75A0834A6842}"/>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6" name="Footer Placeholder 5">
            <a:extLst>
              <a:ext uri="{FF2B5EF4-FFF2-40B4-BE49-F238E27FC236}">
                <a16:creationId xmlns:a16="http://schemas.microsoft.com/office/drawing/2014/main" xmlns=""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69F5B62A-D93D-42A4-A9AB-0D58CE367446}"/>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91BDC4-309F-4240-B464-DBEEA7999901}"/>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6" name="Footer Placeholder 5">
            <a:extLst>
              <a:ext uri="{FF2B5EF4-FFF2-40B4-BE49-F238E27FC236}">
                <a16:creationId xmlns:a16="http://schemas.microsoft.com/office/drawing/2014/main" xmlns=""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E50BD3C6-33A4-4FA0-9072-5630521F5F38}"/>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t>05/08/2021</a:t>
            </a:fld>
            <a:endParaRPr lang="vi-VN"/>
          </a:p>
        </p:txBody>
      </p:sp>
      <p:sp>
        <p:nvSpPr>
          <p:cNvPr id="5" name="Footer Placeholder 4">
            <a:extLst>
              <a:ext uri="{FF2B5EF4-FFF2-40B4-BE49-F238E27FC236}">
                <a16:creationId xmlns:a16="http://schemas.microsoft.com/office/drawing/2014/main" xmlns=""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t>‹#›</a:t>
            </a:fld>
            <a:endParaRPr lang="vi-VN"/>
          </a:p>
        </p:txBody>
      </p:sp>
    </p:spTree>
    <p:extLst>
      <p:ext uri="{BB962C8B-B14F-4D97-AF65-F5344CB8AC3E}">
        <p14:creationId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49596-540F-4D45-A56F-925730339632}"/>
              </a:ext>
            </a:extLst>
          </p:cNvPr>
          <p:cNvSpPr>
            <a:spLocks noGrp="1"/>
          </p:cNvSpPr>
          <p:nvPr>
            <p:ph type="ctrTitle"/>
          </p:nvPr>
        </p:nvSpPr>
        <p:spPr>
          <a:xfrm>
            <a:off x="974766" y="2775787"/>
            <a:ext cx="9823862" cy="929058"/>
          </a:xfrm>
        </p:spPr>
        <p:txBody>
          <a:bodyPr>
            <a:noAutofit/>
          </a:bodyPr>
          <a:lstStyle/>
          <a:p>
            <a:r>
              <a:rPr lang="vi-VN" sz="4800" dirty="0">
                <a:solidFill>
                  <a:srgbClr val="FFFF00"/>
                </a:solidFill>
              </a:rPr>
              <a:t>BÀI </a:t>
            </a:r>
            <a:r>
              <a:rPr lang="en-US" sz="4800" dirty="0" smtClean="0">
                <a:solidFill>
                  <a:srgbClr val="FFFF00"/>
                </a:solidFill>
                <a:latin typeface="Times New Roman" pitchFamily="18" charset="0"/>
                <a:cs typeface="Times New Roman" pitchFamily="18" charset="0"/>
              </a:rPr>
              <a:t>9: HI LẠP VÀ LA MÃ CỔ ĐẠI</a:t>
            </a: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582" y="865276"/>
            <a:ext cx="579005" cy="461665"/>
          </a:xfrm>
          <a:prstGeom prst="rect">
            <a:avLst/>
          </a:prstGeom>
        </p:spPr>
        <p:txBody>
          <a:bodyPr wrap="none">
            <a:spAutoFit/>
          </a:bodyPr>
          <a:lstStyle/>
          <a:p>
            <a:pPr lvl="0"/>
            <a:r>
              <a:rPr lang="en-US" sz="2400" b="1" dirty="0" smtClean="0">
                <a:solidFill>
                  <a:srgbClr val="FF0000"/>
                </a:solidFill>
                <a:latin typeface="Times New Roman" pitchFamily="18" charset="0"/>
                <a:cs typeface="Times New Roman" pitchFamily="18" charset="0"/>
              </a:rPr>
              <a:t>I</a:t>
            </a:r>
            <a:r>
              <a:rPr lang="vi-VN" sz="2400" b="1" dirty="0" smtClean="0">
                <a:solidFill>
                  <a:srgbClr val="FF0000"/>
                </a:solidFill>
                <a:latin typeface="Times New Roman" pitchFamily="18" charset="0"/>
                <a:cs typeface="Times New Roman" pitchFamily="18" charset="0"/>
              </a:rPr>
              <a:t>I. </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754582" y="865276"/>
            <a:ext cx="5958747" cy="461665"/>
          </a:xfrm>
          <a:prstGeom prst="rect">
            <a:avLst/>
          </a:prstGeom>
        </p:spPr>
        <p:txBody>
          <a:bodyPr wrap="none">
            <a:spAutoFit/>
          </a:bodyPr>
          <a:lstStyle/>
          <a:p>
            <a:pPr lvl="0"/>
            <a:r>
              <a:rPr lang="vi-VN" sz="2400" b="1" dirty="0" smtClean="0">
                <a:solidFill>
                  <a:srgbClr val="FF0000"/>
                </a:solidFill>
                <a:latin typeface="Times New Roman" pitchFamily="18" charset="0"/>
                <a:cs typeface="Times New Roman" pitchFamily="18" charset="0"/>
              </a:rPr>
              <a:t>II. TỔ CHỨC NHÀ NƯỚC THÀNH BANG</a:t>
            </a:r>
            <a:endParaRPr lang="en-US" sz="2400" b="1" dirty="0">
              <a:solidFill>
                <a:srgbClr val="FF0000"/>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582" y="1594338"/>
            <a:ext cx="3802271" cy="182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775" y="1594338"/>
            <a:ext cx="3810000" cy="403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44084" y="3645095"/>
            <a:ext cx="6096000" cy="2062103"/>
          </a:xfrm>
          <a:prstGeom prst="rect">
            <a:avLst/>
          </a:prstGeom>
        </p:spPr>
        <p:txBody>
          <a:bodyPr>
            <a:spAutoFit/>
          </a:bodyPr>
          <a:lstStyle/>
          <a:p>
            <a:r>
              <a:rPr lang="vi-VN" sz="3200" dirty="0" smtClean="0">
                <a:solidFill>
                  <a:srgbClr val="FF0000"/>
                </a:solidFill>
                <a:latin typeface="Times New Roman" pitchFamily="18" charset="0"/>
                <a:cs typeface="Times New Roman" pitchFamily="18" charset="0"/>
              </a:rPr>
              <a:t>1. Trình </a:t>
            </a:r>
            <a:r>
              <a:rPr lang="vi-VN" sz="3200" dirty="0">
                <a:solidFill>
                  <a:srgbClr val="FF0000"/>
                </a:solidFill>
                <a:latin typeface="Times New Roman" pitchFamily="18" charset="0"/>
                <a:cs typeface="Times New Roman" pitchFamily="18" charset="0"/>
              </a:rPr>
              <a:t>bày tổ chức nhà nước thành bang ở Hi Lạp.</a:t>
            </a:r>
          </a:p>
          <a:p>
            <a:r>
              <a:rPr lang="vi-VN" sz="3200" dirty="0" smtClean="0">
                <a:solidFill>
                  <a:srgbClr val="FF0000"/>
                </a:solidFill>
                <a:latin typeface="Times New Roman" pitchFamily="18" charset="0"/>
                <a:cs typeface="Times New Roman" pitchFamily="18" charset="0"/>
              </a:rPr>
              <a:t>2. Hãy </a:t>
            </a:r>
            <a:r>
              <a:rPr lang="vi-VN" sz="3200" dirty="0">
                <a:solidFill>
                  <a:srgbClr val="FF0000"/>
                </a:solidFill>
                <a:latin typeface="Times New Roman" pitchFamily="18" charset="0"/>
                <a:cs typeface="Times New Roman" pitchFamily="18" charset="0"/>
              </a:rPr>
              <a:t>kể tên các tầng lớp xã hội trong thành bang </a:t>
            </a:r>
            <a:r>
              <a:rPr lang="vi-VN" sz="3200" dirty="0" smtClean="0">
                <a:solidFill>
                  <a:srgbClr val="FF0000"/>
                </a:solidFill>
                <a:latin typeface="Times New Roman" pitchFamily="18" charset="0"/>
                <a:cs typeface="Times New Roman" pitchFamily="18" charset="0"/>
              </a:rPr>
              <a:t>A-ten.</a:t>
            </a:r>
            <a:endParaRPr lang="vi-VN" sz="3200" dirty="0">
              <a:solidFill>
                <a:srgbClr val="FF0000"/>
              </a:solidFill>
              <a:latin typeface="Times New Roman" pitchFamily="18" charset="0"/>
              <a:cs typeface="Times New Roman" pitchFamily="18" charset="0"/>
            </a:endParaRPr>
          </a:p>
        </p:txBody>
      </p:sp>
      <p:sp>
        <p:nvSpPr>
          <p:cNvPr id="7" name="Rectangle 6"/>
          <p:cNvSpPr/>
          <p:nvPr/>
        </p:nvSpPr>
        <p:spPr>
          <a:xfrm>
            <a:off x="2129350" y="2623011"/>
            <a:ext cx="1346844" cy="369332"/>
          </a:xfrm>
          <a:prstGeom prst="rect">
            <a:avLst/>
          </a:prstGeom>
        </p:spPr>
        <p:txBody>
          <a:bodyPr wrap="none">
            <a:spAutoFit/>
          </a:bodyPr>
          <a:lstStyle/>
          <a:p>
            <a:r>
              <a:rPr lang="en-US" dirty="0" smtClean="0"/>
              <a:t> </a:t>
            </a:r>
            <a:r>
              <a:rPr lang="en-US" dirty="0"/>
              <a:t>(</a:t>
            </a:r>
            <a:r>
              <a:rPr lang="en-US" dirty="0">
                <a:solidFill>
                  <a:srgbClr val="FF0000"/>
                </a:solidFill>
                <a:latin typeface="Times New Roman" pitchFamily="18" charset="0"/>
                <a:cs typeface="Times New Roman" pitchFamily="18" charset="0"/>
              </a:rPr>
              <a:t>4P) 5-6 HS</a:t>
            </a:r>
          </a:p>
        </p:txBody>
      </p:sp>
    </p:spTree>
    <p:extLst>
      <p:ext uri="{BB962C8B-B14F-4D97-AF65-F5344CB8AC3E}">
        <p14:creationId xmlns:p14="http://schemas.microsoft.com/office/powerpoint/2010/main" val="154126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582" y="865276"/>
            <a:ext cx="579005"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I</a:t>
            </a:r>
            <a:r>
              <a:rPr lang="vi-VN" sz="2400" b="1" dirty="0" smtClean="0">
                <a:solidFill>
                  <a:srgbClr val="FF0000"/>
                </a:solidFill>
                <a:latin typeface="Times New Roman" pitchFamily="18" charset="0"/>
                <a:cs typeface="Times New Roman" pitchFamily="18" charset="0"/>
              </a:rPr>
              <a:t>I. </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754582" y="865276"/>
            <a:ext cx="5958747" cy="461665"/>
          </a:xfrm>
          <a:prstGeom prst="rect">
            <a:avLst/>
          </a:prstGeom>
        </p:spPr>
        <p:txBody>
          <a:bodyPr wrap="none">
            <a:spAutoFit/>
          </a:bodyPr>
          <a:lstStyle/>
          <a:p>
            <a:r>
              <a:rPr lang="vi-VN" sz="2400" b="1" dirty="0" smtClean="0">
                <a:solidFill>
                  <a:srgbClr val="FF0000"/>
                </a:solidFill>
                <a:latin typeface="Times New Roman" pitchFamily="18" charset="0"/>
                <a:cs typeface="Times New Roman" pitchFamily="18" charset="0"/>
              </a:rPr>
              <a:t>II. TỔ CHỨC NHÀ NƯỚC THÀNH BANG</a:t>
            </a:r>
            <a:endParaRPr lang="en-US" sz="2400" b="1" dirty="0">
              <a:solidFill>
                <a:srgbClr val="FF0000"/>
              </a:solidFill>
              <a:latin typeface="Times New Roman" pitchFamily="18" charset="0"/>
              <a:cs typeface="Times New Roman" pitchFamily="18" charset="0"/>
            </a:endParaRPr>
          </a:p>
        </p:txBody>
      </p:sp>
      <p:sp>
        <p:nvSpPr>
          <p:cNvPr id="3" name="Rectangle 2"/>
          <p:cNvSpPr/>
          <p:nvPr/>
        </p:nvSpPr>
        <p:spPr>
          <a:xfrm>
            <a:off x="868237" y="1508684"/>
            <a:ext cx="10339025" cy="5623078"/>
          </a:xfrm>
          <a:prstGeom prst="rect">
            <a:avLst/>
          </a:prstGeom>
        </p:spPr>
        <p:txBody>
          <a:bodyPr wrap="square">
            <a:spAutoFit/>
          </a:bodyPr>
          <a:lstStyle/>
          <a:p>
            <a:pPr algn="just">
              <a:lnSpc>
                <a:spcPct val="150000"/>
              </a:lnSpc>
              <a:tabLst>
                <a:tab pos="445770" algn="l"/>
              </a:tabLst>
            </a:pPr>
            <a:r>
              <a:rPr lang="nl-NL" sz="3200" dirty="0">
                <a:solidFill>
                  <a:schemeClr val="tx2"/>
                </a:solidFill>
                <a:latin typeface="Times New Roman" pitchFamily="18" charset="0"/>
                <a:ea typeface="Arial"/>
                <a:cs typeface="Times New Roman" pitchFamily="18" charset="0"/>
              </a:rPr>
              <a:t>- Từ thế kỉ VIII đến thế kỉ VI TCN, ở Hy Lạp đã lần lượt ra đời. Trong đó, hai thành bang tiêu biểu nhất là Xpacta và Aten. Đây là nhà nước chiếm hữu nô lệ.</a:t>
            </a:r>
            <a:endParaRPr lang="en-US" sz="3200" dirty="0">
              <a:solidFill>
                <a:schemeClr val="tx2"/>
              </a:solidFill>
              <a:latin typeface="Times New Roman" pitchFamily="18" charset="0"/>
              <a:ea typeface="Calibri"/>
              <a:cs typeface="Times New Roman" pitchFamily="18" charset="0"/>
            </a:endParaRPr>
          </a:p>
          <a:p>
            <a:pPr algn="just">
              <a:lnSpc>
                <a:spcPct val="150000"/>
              </a:lnSpc>
              <a:tabLst>
                <a:tab pos="445770" algn="l"/>
              </a:tabLst>
            </a:pPr>
            <a:r>
              <a:rPr lang="nl-NL" sz="3200" dirty="0">
                <a:solidFill>
                  <a:schemeClr val="tx2"/>
                </a:solidFill>
                <a:latin typeface="Times New Roman" pitchFamily="18" charset="0"/>
                <a:ea typeface="Arial"/>
                <a:cs typeface="Times New Roman" pitchFamily="18" charset="0"/>
              </a:rPr>
              <a:t>- Các thành bang có đường biên giới lãnh thổ, có chính quyền, quân đội, luật pháp, hệ thống kinh tế, đo lường, tiền tệ và những thần bảo hộ riêng.</a:t>
            </a:r>
            <a:endParaRPr lang="en-US" sz="3200" dirty="0">
              <a:solidFill>
                <a:schemeClr val="tx2"/>
              </a:solidFill>
              <a:latin typeface="Times New Roman" pitchFamily="18" charset="0"/>
              <a:ea typeface="Calibri"/>
              <a:cs typeface="Times New Roman" pitchFamily="18" charset="0"/>
            </a:endParaRPr>
          </a:p>
          <a:p>
            <a:pPr algn="just">
              <a:lnSpc>
                <a:spcPct val="150000"/>
              </a:lnSpc>
            </a:pPr>
            <a:r>
              <a:rPr lang="nl-NL" sz="3200" dirty="0">
                <a:latin typeface="Times New Roman" pitchFamily="18" charset="0"/>
                <a:ea typeface="Arial"/>
                <a:cs typeface="Times New Roman" pitchFamily="18" charset="0"/>
              </a:rPr>
              <a:t> </a:t>
            </a:r>
            <a:endParaRPr lang="en-US" sz="3200" dirty="0">
              <a:latin typeface="Times New Roman" pitchFamily="18" charset="0"/>
              <a:ea typeface="Calibri"/>
              <a:cs typeface="Times New Roman" pitchFamily="18" charset="0"/>
            </a:endParaRPr>
          </a:p>
          <a:p>
            <a:pPr algn="just">
              <a:lnSpc>
                <a:spcPct val="130000"/>
              </a:lnSpc>
            </a:pPr>
            <a:r>
              <a:rPr lang="nl-NL" dirty="0">
                <a:latin typeface="Times New Roman"/>
                <a:ea typeface="Arial"/>
                <a:cs typeface="Times New Roman"/>
              </a:rPr>
              <a:t> </a:t>
            </a:r>
            <a:endParaRPr lang="en-US" sz="1400" dirty="0">
              <a:ea typeface="Calibri"/>
              <a:cs typeface="Times New Roman"/>
            </a:endParaRPr>
          </a:p>
        </p:txBody>
      </p:sp>
    </p:spTree>
    <p:extLst>
      <p:ext uri="{BB962C8B-B14F-4D97-AF65-F5344CB8AC3E}">
        <p14:creationId xmlns:p14="http://schemas.microsoft.com/office/powerpoint/2010/main" val="959176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123" y="504093"/>
            <a:ext cx="10703169" cy="565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30313" y="6203889"/>
            <a:ext cx="3751989" cy="421847"/>
          </a:xfrm>
          <a:prstGeom prst="rect">
            <a:avLst/>
          </a:prstGeom>
        </p:spPr>
        <p:txBody>
          <a:bodyPr wrap="none">
            <a:spAutoFit/>
          </a:bodyPr>
          <a:lstStyle/>
          <a:p>
            <a:pPr algn="just">
              <a:lnSpc>
                <a:spcPct val="130000"/>
              </a:lnSpc>
            </a:pPr>
            <a:r>
              <a:rPr lang="nl-NL" i="1" dirty="0">
                <a:latin typeface="Times New Roman"/>
                <a:ea typeface="Arial"/>
                <a:cs typeface="Times New Roman"/>
              </a:rPr>
              <a:t>Hình 9.3: Nhà nước thành bang A-ten</a:t>
            </a:r>
            <a:r>
              <a:rPr lang="nl-NL" dirty="0">
                <a:latin typeface="Times New Roman"/>
                <a:ea typeface="Arial"/>
                <a:cs typeface="Times New Roman"/>
              </a:rPr>
              <a:t>.</a:t>
            </a:r>
            <a:endParaRPr lang="en-US" sz="1400" dirty="0">
              <a:ea typeface="Calibri"/>
              <a:cs typeface="Times New Roman"/>
            </a:endParaRPr>
          </a:p>
        </p:txBody>
      </p:sp>
    </p:spTree>
    <p:extLst>
      <p:ext uri="{BB962C8B-B14F-4D97-AF65-F5344CB8AC3E}">
        <p14:creationId xmlns:p14="http://schemas.microsoft.com/office/powerpoint/2010/main" val="17045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334" y="466691"/>
            <a:ext cx="5161221" cy="461665"/>
          </a:xfrm>
          <a:prstGeom prst="rect">
            <a:avLst/>
          </a:prstGeom>
        </p:spPr>
        <p:txBody>
          <a:bodyPr wrap="none">
            <a:spAutoFit/>
          </a:bodyPr>
          <a:lstStyle/>
          <a:p>
            <a:pPr lvl="0"/>
            <a:r>
              <a:rPr lang="vi-VN" sz="2400" b="1" dirty="0" smtClean="0">
                <a:solidFill>
                  <a:srgbClr val="FF0000"/>
                </a:solidFill>
                <a:latin typeface="Times New Roman" pitchFamily="18" charset="0"/>
                <a:cs typeface="Times New Roman" pitchFamily="18" charset="0"/>
              </a:rPr>
              <a:t>III. TỔ CHỨC NHÀ NƯỚC ĐẾ CHẾ</a:t>
            </a:r>
            <a:endParaRPr lang="en-US" sz="2400" b="1" dirty="0">
              <a:solidFill>
                <a:srgbClr val="FF0000"/>
              </a:solidFill>
              <a:latin typeface="Times New Roman" pitchFamily="18" charset="0"/>
              <a:cs typeface="Times New Roman" pitchFamily="18" charset="0"/>
            </a:endParaRPr>
          </a:p>
        </p:txBody>
      </p:sp>
      <p:pic>
        <p:nvPicPr>
          <p:cNvPr id="3" name="Picture 2" descr="Soạn sử 6 bài 9 : Hy Lạp và La Mã cổ đại (SGK Cánh diều)"/>
          <p:cNvPicPr/>
          <p:nvPr/>
        </p:nvPicPr>
        <p:blipFill>
          <a:blip r:embed="rId2">
            <a:extLst>
              <a:ext uri="{28A0092B-C50C-407E-A947-70E740481C1C}">
                <a14:useLocalDpi xmlns:a14="http://schemas.microsoft.com/office/drawing/2010/main" val="0"/>
              </a:ext>
            </a:extLst>
          </a:blip>
          <a:srcRect/>
          <a:stretch>
            <a:fillRect/>
          </a:stretch>
        </p:blipFill>
        <p:spPr bwMode="auto">
          <a:xfrm>
            <a:off x="7444154" y="140679"/>
            <a:ext cx="4747845" cy="3173290"/>
          </a:xfrm>
          <a:prstGeom prst="rect">
            <a:avLst/>
          </a:prstGeom>
          <a:noFill/>
          <a:ln>
            <a:noFill/>
          </a:ln>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554" y="3515581"/>
            <a:ext cx="4380216" cy="251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166770" y="6205514"/>
            <a:ext cx="3919722" cy="652486"/>
          </a:xfrm>
          <a:prstGeom prst="rect">
            <a:avLst/>
          </a:prstGeom>
        </p:spPr>
        <p:txBody>
          <a:bodyPr wrap="square">
            <a:spAutoFit/>
          </a:bodyPr>
          <a:lstStyle/>
          <a:p>
            <a:pPr algn="just">
              <a:lnSpc>
                <a:spcPct val="130000"/>
              </a:lnSpc>
            </a:pPr>
            <a:r>
              <a:rPr lang="nl-NL" sz="1400" i="1" dirty="0">
                <a:latin typeface="Times New Roman"/>
                <a:ea typeface="Arial"/>
                <a:cs typeface="Times New Roman"/>
              </a:rPr>
              <a:t>Hình 9.5: Một thành viên đang diễn thuyết tại Viện Nguyên lão (tranh minh họa)</a:t>
            </a:r>
            <a:endParaRPr lang="en-US" sz="1400" dirty="0">
              <a:ea typeface="Calibri"/>
              <a:cs typeface="Times New Roman"/>
            </a:endParaRPr>
          </a:p>
        </p:txBody>
      </p:sp>
      <p:sp>
        <p:nvSpPr>
          <p:cNvPr id="5" name="Rectangle 4"/>
          <p:cNvSpPr/>
          <p:nvPr/>
        </p:nvSpPr>
        <p:spPr>
          <a:xfrm>
            <a:off x="726831" y="1868785"/>
            <a:ext cx="6096000" cy="4519250"/>
          </a:xfrm>
          <a:prstGeom prst="rect">
            <a:avLst/>
          </a:prstGeom>
        </p:spPr>
        <p:txBody>
          <a:bodyPr>
            <a:spAutoFit/>
          </a:bodyPr>
          <a:lstStyle/>
          <a:p>
            <a:pPr algn="just">
              <a:lnSpc>
                <a:spcPct val="130000"/>
              </a:lnSpc>
              <a:tabLst>
                <a:tab pos="456565" algn="l"/>
              </a:tabLst>
            </a:pPr>
            <a:r>
              <a:rPr lang="nl-NL" sz="3200" i="1" dirty="0">
                <a:latin typeface="Times New Roman"/>
                <a:ea typeface="Arial"/>
                <a:cs typeface="Times New Roman"/>
              </a:rPr>
              <a:t>? Dựa vào lược đồ hình 9.2, hình 9.4, 9.5 và đọc thông tin, hãy trình bày tổ chức nhà nước đế chế La Mã.</a:t>
            </a:r>
            <a:endParaRPr lang="en-US" sz="3200" dirty="0">
              <a:ea typeface="Calibri"/>
              <a:cs typeface="Times New Roman"/>
            </a:endParaRPr>
          </a:p>
          <a:p>
            <a:pPr algn="just">
              <a:lnSpc>
                <a:spcPct val="130000"/>
              </a:lnSpc>
              <a:tabLst>
                <a:tab pos="456565" algn="l"/>
              </a:tabLst>
            </a:pPr>
            <a:r>
              <a:rPr lang="nl-NL" sz="3200" i="1" dirty="0">
                <a:latin typeface="Times New Roman"/>
                <a:ea typeface="Arial"/>
                <a:cs typeface="Times New Roman"/>
              </a:rPr>
              <a:t>? So với nhà nước thành bang ở Hy Lạp, nhà nước đế chế ở La Mã có điểm gì khác</a:t>
            </a:r>
            <a:r>
              <a:rPr lang="nl-NL" sz="3200" i="1" dirty="0" smtClean="0">
                <a:latin typeface="Times New Roman"/>
                <a:ea typeface="Arial"/>
                <a:cs typeface="Times New Roman"/>
              </a:rPr>
              <a:t>?</a:t>
            </a:r>
            <a:endParaRPr lang="en-US" sz="3200" dirty="0">
              <a:ea typeface="Calibri"/>
              <a:cs typeface="Times New Roman"/>
            </a:endParaRPr>
          </a:p>
        </p:txBody>
      </p:sp>
    </p:spTree>
    <p:extLst>
      <p:ext uri="{BB962C8B-B14F-4D97-AF65-F5344CB8AC3E}">
        <p14:creationId xmlns:p14="http://schemas.microsoft.com/office/powerpoint/2010/main" val="1732944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630" y="650701"/>
            <a:ext cx="9577755" cy="6774162"/>
          </a:xfrm>
          <a:prstGeom prst="rect">
            <a:avLst/>
          </a:prstGeom>
        </p:spPr>
        <p:txBody>
          <a:bodyPr wrap="square">
            <a:spAutoFit/>
          </a:bodyPr>
          <a:lstStyle/>
          <a:p>
            <a:pPr algn="just">
              <a:lnSpc>
                <a:spcPct val="130000"/>
              </a:lnSpc>
            </a:pPr>
            <a:r>
              <a:rPr lang="vi-VN" sz="3200" dirty="0" smtClean="0">
                <a:latin typeface="Times New Roman"/>
                <a:ea typeface="Calibri"/>
                <a:cs typeface="Times New Roman"/>
              </a:rPr>
              <a:t>- </a:t>
            </a:r>
            <a:r>
              <a:rPr lang="nl-NL" sz="3200" dirty="0" smtClean="0">
                <a:latin typeface="Times New Roman"/>
                <a:ea typeface="Calibri"/>
                <a:cs typeface="Times New Roman"/>
              </a:rPr>
              <a:t>Từ một thành bang nhỏ bé ở miền trung bán đảo l-ta-ly, La Mã đã dẩn mở rộng lãnh thổ và trở thành một đế chế rộng lớn</a:t>
            </a:r>
            <a:r>
              <a:rPr lang="vi-VN" sz="3200" dirty="0" smtClean="0">
                <a:latin typeface="Times New Roman"/>
                <a:ea typeface="Calibri"/>
                <a:cs typeface="Times New Roman"/>
              </a:rPr>
              <a:t>.</a:t>
            </a:r>
          </a:p>
          <a:p>
            <a:pPr algn="just">
              <a:lnSpc>
                <a:spcPct val="130000"/>
              </a:lnSpc>
            </a:pPr>
            <a:r>
              <a:rPr lang="vi-VN" sz="3200" dirty="0" smtClean="0">
                <a:latin typeface="Times New Roman"/>
                <a:ea typeface="Calibri"/>
                <a:cs typeface="Times New Roman"/>
              </a:rPr>
              <a:t>- </a:t>
            </a:r>
            <a:r>
              <a:rPr lang="nl-NL" sz="3200" dirty="0" smtClean="0">
                <a:latin typeface="Times New Roman"/>
                <a:ea typeface="Calibri"/>
                <a:cs typeface="Times New Roman"/>
              </a:rPr>
              <a:t>Từ năm 27 TCN, Ốc-ta-viu-xơ trở thành người thống trị duy nhất ở La Mã. </a:t>
            </a:r>
            <a:endParaRPr lang="en-US" sz="3200" dirty="0" smtClean="0">
              <a:ea typeface="Calibri"/>
              <a:cs typeface="Times New Roman"/>
            </a:endParaRPr>
          </a:p>
          <a:p>
            <a:pPr algn="just">
              <a:lnSpc>
                <a:spcPct val="130000"/>
              </a:lnSpc>
            </a:pPr>
            <a:r>
              <a:rPr lang="en-US" sz="3200" dirty="0" smtClean="0">
                <a:latin typeface="Times New Roman"/>
                <a:ea typeface="Calibri"/>
                <a:cs typeface="Times New Roman"/>
              </a:rPr>
              <a:t>- </a:t>
            </a:r>
            <a:r>
              <a:rPr lang="en-US" sz="3200" dirty="0" err="1" smtClean="0">
                <a:latin typeface="Times New Roman"/>
                <a:ea typeface="Calibri"/>
                <a:cs typeface="Times New Roman"/>
              </a:rPr>
              <a:t>Dưới</a:t>
            </a:r>
            <a:r>
              <a:rPr lang="en-US" sz="3200" dirty="0" smtClean="0">
                <a:latin typeface="Times New Roman"/>
                <a:ea typeface="Calibri"/>
                <a:cs typeface="Times New Roman"/>
              </a:rPr>
              <a:t> </a:t>
            </a:r>
            <a:r>
              <a:rPr lang="en-US" sz="3200" dirty="0" err="1" smtClean="0">
                <a:latin typeface="Times New Roman"/>
                <a:ea typeface="Calibri"/>
                <a:cs typeface="Times New Roman"/>
              </a:rPr>
              <a:t>thời</a:t>
            </a:r>
            <a:r>
              <a:rPr lang="en-US" sz="3200" dirty="0" smtClean="0">
                <a:latin typeface="Times New Roman"/>
                <a:ea typeface="Calibri"/>
                <a:cs typeface="Times New Roman"/>
              </a:rPr>
              <a:t> </a:t>
            </a:r>
            <a:r>
              <a:rPr lang="nl-NL" sz="3200" dirty="0" smtClean="0">
                <a:latin typeface="Times New Roman"/>
                <a:ea typeface="Calibri"/>
                <a:cs typeface="Times New Roman"/>
              </a:rPr>
              <a:t>Ô-gu-xtu-xơ, vai trò của Viện Nguyên lão được coi trọng, với số nghị viên khoảng 600 người, nhiều chức năng của Đại hội nhân dân trước đó được chuyển giao cho Viện Nguyên lão.</a:t>
            </a:r>
            <a:endParaRPr lang="en-US" sz="3200" dirty="0" smtClean="0">
              <a:ea typeface="Calibri"/>
              <a:cs typeface="Times New Roman"/>
            </a:endParaRPr>
          </a:p>
          <a:p>
            <a:pPr algn="just">
              <a:lnSpc>
                <a:spcPct val="130000"/>
              </a:lnSpc>
            </a:pPr>
            <a:r>
              <a:rPr lang="en-US" sz="2800" i="1" dirty="0" smtClean="0">
                <a:latin typeface="Times New Roman"/>
                <a:ea typeface="Calibri"/>
                <a:cs typeface="Times New Roman"/>
              </a:rPr>
              <a:t> </a:t>
            </a:r>
            <a:endParaRPr lang="en-US" sz="2800" dirty="0" smtClean="0">
              <a:ea typeface="Calibri"/>
              <a:cs typeface="Times New Roman"/>
            </a:endParaRPr>
          </a:p>
          <a:p>
            <a:pPr algn="just">
              <a:lnSpc>
                <a:spcPct val="130000"/>
              </a:lnSpc>
            </a:pPr>
            <a:r>
              <a:rPr lang="nl-NL" i="1" dirty="0" smtClean="0">
                <a:latin typeface="Times New Roman"/>
                <a:ea typeface="Calibri"/>
                <a:cs typeface="Times New Roman"/>
              </a:rPr>
              <a:t> </a:t>
            </a:r>
            <a:endParaRPr lang="en-US" sz="1400" dirty="0">
              <a:ea typeface="Calibri"/>
              <a:cs typeface="Times New Roman"/>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96850"/>
            <a:ext cx="5370513"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94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ập tin:Bảng chữ cái Hi Lạp.jpg – Wikipedia tiếng Việt"/>
          <p:cNvPicPr/>
          <p:nvPr/>
        </p:nvPicPr>
        <p:blipFill>
          <a:blip r:embed="rId2">
            <a:extLst>
              <a:ext uri="{28A0092B-C50C-407E-A947-70E740481C1C}">
                <a14:useLocalDpi xmlns:a14="http://schemas.microsoft.com/office/drawing/2010/main" val="0"/>
              </a:ext>
            </a:extLst>
          </a:blip>
          <a:srcRect/>
          <a:stretch>
            <a:fillRect/>
          </a:stretch>
        </p:blipFill>
        <p:spPr bwMode="auto">
          <a:xfrm>
            <a:off x="421386" y="1629169"/>
            <a:ext cx="2192860" cy="4021354"/>
          </a:xfrm>
          <a:prstGeom prst="rect">
            <a:avLst/>
          </a:prstGeom>
          <a:noFill/>
          <a:ln>
            <a:noFill/>
          </a:ln>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384" y="1629168"/>
            <a:ext cx="2391508" cy="390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Lịch sử thú vị của định lý Pytago. | Gia sư lớp 7"/>
          <p:cNvPicPr/>
          <p:nvPr/>
        </p:nvPicPr>
        <p:blipFill>
          <a:blip r:embed="rId4">
            <a:extLst>
              <a:ext uri="{28A0092B-C50C-407E-A947-70E740481C1C}">
                <a14:useLocalDpi xmlns:a14="http://schemas.microsoft.com/office/drawing/2010/main" val="0"/>
              </a:ext>
            </a:extLst>
          </a:blip>
          <a:srcRect/>
          <a:stretch>
            <a:fillRect/>
          </a:stretch>
        </p:blipFill>
        <p:spPr bwMode="auto">
          <a:xfrm>
            <a:off x="5990493" y="1629168"/>
            <a:ext cx="2930770" cy="3904124"/>
          </a:xfrm>
          <a:prstGeom prst="rect">
            <a:avLst/>
          </a:prstGeom>
          <a:noFill/>
          <a:ln>
            <a:noFill/>
          </a:ln>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2519" y="1629168"/>
            <a:ext cx="2516066" cy="390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4361" y="434425"/>
            <a:ext cx="10428777" cy="461665"/>
          </a:xfrm>
          <a:prstGeom prst="rect">
            <a:avLst/>
          </a:prstGeom>
        </p:spPr>
        <p:txBody>
          <a:bodyPr wrap="square">
            <a:spAutoFit/>
          </a:bodyPr>
          <a:lstStyle/>
          <a:p>
            <a:pPr lvl="0"/>
            <a:r>
              <a:rPr lang="vi-VN" sz="2400" b="1" dirty="0">
                <a:solidFill>
                  <a:srgbClr val="FF0000"/>
                </a:solidFill>
                <a:latin typeface="Times New Roman" pitchFamily="18" charset="0"/>
                <a:cs typeface="Times New Roman" pitchFamily="18" charset="0"/>
              </a:rPr>
              <a:t>IV. MỘT SỐ THÀNH TỰU TIÊU BIỂU CỦA HY LẠP VÀ LA MÃ</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1157074" y="1134180"/>
            <a:ext cx="3213572" cy="461665"/>
          </a:xfrm>
          <a:prstGeom prst="rect">
            <a:avLst/>
          </a:prstGeom>
        </p:spPr>
        <p:txBody>
          <a:bodyPr wrap="none">
            <a:spAutoFit/>
          </a:bodyPr>
          <a:lstStyle/>
          <a:p>
            <a:r>
              <a:rPr lang="en-US" sz="2400" dirty="0">
                <a:solidFill>
                  <a:srgbClr val="000000"/>
                </a:solidFill>
                <a:latin typeface="Times New Roman"/>
                <a:ea typeface="Calibri"/>
              </a:rPr>
              <a:t>GV </a:t>
            </a:r>
            <a:r>
              <a:rPr lang="en-US" sz="2400" dirty="0" err="1">
                <a:solidFill>
                  <a:srgbClr val="000000"/>
                </a:solidFill>
                <a:latin typeface="Times New Roman"/>
                <a:ea typeface="Calibri"/>
              </a:rPr>
              <a:t>yêu</a:t>
            </a:r>
            <a:r>
              <a:rPr lang="en-US" sz="2400" dirty="0">
                <a:solidFill>
                  <a:srgbClr val="000000"/>
                </a:solidFill>
                <a:latin typeface="Times New Roman"/>
                <a:ea typeface="Calibri"/>
              </a:rPr>
              <a:t> </a:t>
            </a:r>
            <a:r>
              <a:rPr lang="en-US" sz="2400" dirty="0" err="1">
                <a:solidFill>
                  <a:srgbClr val="000000"/>
                </a:solidFill>
                <a:latin typeface="Times New Roman"/>
                <a:ea typeface="Calibri"/>
              </a:rPr>
              <a:t>cầu</a:t>
            </a:r>
            <a:r>
              <a:rPr lang="en-US" sz="2400" dirty="0">
                <a:solidFill>
                  <a:srgbClr val="000000"/>
                </a:solidFill>
                <a:latin typeface="Times New Roman"/>
                <a:ea typeface="Calibri"/>
              </a:rPr>
              <a:t> HS </a:t>
            </a:r>
            <a:r>
              <a:rPr lang="en-US" sz="2400" dirty="0" err="1">
                <a:solidFill>
                  <a:srgbClr val="000000"/>
                </a:solidFill>
                <a:latin typeface="Times New Roman"/>
                <a:ea typeface="Calibri"/>
              </a:rPr>
              <a:t>quan</a:t>
            </a:r>
            <a:r>
              <a:rPr lang="en-US" sz="2400" dirty="0">
                <a:solidFill>
                  <a:srgbClr val="000000"/>
                </a:solidFill>
                <a:latin typeface="Times New Roman"/>
                <a:ea typeface="Calibri"/>
              </a:rPr>
              <a:t> </a:t>
            </a:r>
            <a:r>
              <a:rPr lang="en-US" sz="2400" dirty="0" err="1" smtClean="0">
                <a:solidFill>
                  <a:srgbClr val="000000"/>
                </a:solidFill>
                <a:latin typeface="Times New Roman"/>
                <a:ea typeface="Calibri"/>
              </a:rPr>
              <a:t>sát</a:t>
            </a:r>
            <a:endParaRPr lang="en-US" sz="2400" dirty="0"/>
          </a:p>
        </p:txBody>
      </p:sp>
      <p:sp>
        <p:nvSpPr>
          <p:cNvPr id="6" name="Rectangle 5"/>
          <p:cNvSpPr/>
          <p:nvPr/>
        </p:nvSpPr>
        <p:spPr>
          <a:xfrm>
            <a:off x="421386" y="5662052"/>
            <a:ext cx="4396154" cy="792205"/>
          </a:xfrm>
          <a:prstGeom prst="rect">
            <a:avLst/>
          </a:prstGeom>
        </p:spPr>
        <p:txBody>
          <a:bodyPr wrap="square">
            <a:spAutoFit/>
          </a:bodyPr>
          <a:lstStyle/>
          <a:p>
            <a:pPr algn="just">
              <a:lnSpc>
                <a:spcPct val="130000"/>
              </a:lnSpc>
            </a:pPr>
            <a:r>
              <a:rPr lang="nl-NL" sz="1200" i="1" dirty="0">
                <a:latin typeface="Times New Roman"/>
                <a:ea typeface="Arial"/>
                <a:cs typeface="Times New Roman"/>
              </a:rPr>
              <a:t>Hình 9.6: Bảng chữ cái chữ cổ Hy Lạp. Hình 9.7:Văn khắc bằng bằng tiếng La-tin</a:t>
            </a:r>
            <a:endParaRPr lang="en-US" sz="1200" dirty="0">
              <a:ea typeface="Calibri"/>
              <a:cs typeface="Times New Roman"/>
            </a:endParaRPr>
          </a:p>
          <a:p>
            <a:pPr algn="just">
              <a:lnSpc>
                <a:spcPct val="130000"/>
              </a:lnSpc>
            </a:pPr>
            <a:r>
              <a:rPr lang="nl-NL" sz="1200" i="1" dirty="0">
                <a:latin typeface="Times New Roman"/>
                <a:ea typeface="Arial"/>
                <a:cs typeface="Times New Roman"/>
              </a:rPr>
              <a:t> </a:t>
            </a:r>
            <a:endParaRPr lang="en-US" sz="1200" dirty="0">
              <a:ea typeface="Calibri"/>
              <a:cs typeface="Times New Roman"/>
            </a:endParaRPr>
          </a:p>
        </p:txBody>
      </p:sp>
      <p:sp>
        <p:nvSpPr>
          <p:cNvPr id="7" name="Rectangle 6"/>
          <p:cNvSpPr/>
          <p:nvPr/>
        </p:nvSpPr>
        <p:spPr>
          <a:xfrm>
            <a:off x="5978771" y="5650523"/>
            <a:ext cx="2942492" cy="307777"/>
          </a:xfrm>
          <a:prstGeom prst="rect">
            <a:avLst/>
          </a:prstGeom>
        </p:spPr>
        <p:txBody>
          <a:bodyPr wrap="square">
            <a:spAutoFit/>
          </a:bodyPr>
          <a:lstStyle/>
          <a:p>
            <a:r>
              <a:rPr lang="nl-NL" sz="1400" i="1" dirty="0">
                <a:latin typeface="Times New Roman"/>
                <a:ea typeface="Segoe UI"/>
              </a:rPr>
              <a:t>Hình  9.10 Nhà toán học Pi-ta-go </a:t>
            </a:r>
            <a:endParaRPr lang="en-US" sz="1400" dirty="0"/>
          </a:p>
        </p:txBody>
      </p:sp>
      <p:sp>
        <p:nvSpPr>
          <p:cNvPr id="8" name="Rectangle 7"/>
          <p:cNvSpPr/>
          <p:nvPr/>
        </p:nvSpPr>
        <p:spPr>
          <a:xfrm>
            <a:off x="9312519" y="5632057"/>
            <a:ext cx="3188677" cy="652486"/>
          </a:xfrm>
          <a:prstGeom prst="rect">
            <a:avLst/>
          </a:prstGeom>
        </p:spPr>
        <p:txBody>
          <a:bodyPr wrap="square">
            <a:spAutoFit/>
          </a:bodyPr>
          <a:lstStyle/>
          <a:p>
            <a:pPr algn="just">
              <a:lnSpc>
                <a:spcPct val="130000"/>
              </a:lnSpc>
            </a:pPr>
            <a:r>
              <a:rPr lang="nl-NL" sz="1400" i="1" dirty="0">
                <a:latin typeface="Times New Roman"/>
                <a:ea typeface="Segoe UI"/>
                <a:cs typeface="Times New Roman"/>
              </a:rPr>
              <a:t>Hình 9.11: Tượng lực sĩ ném dĩa</a:t>
            </a:r>
            <a:endParaRPr lang="en-US" sz="1400" dirty="0">
              <a:ea typeface="Calibri"/>
              <a:cs typeface="Times New Roman"/>
            </a:endParaRPr>
          </a:p>
          <a:p>
            <a:pPr algn="just">
              <a:lnSpc>
                <a:spcPct val="130000"/>
              </a:lnSpc>
            </a:pPr>
            <a:r>
              <a:rPr lang="nl-NL" sz="1400" i="1" dirty="0">
                <a:latin typeface="Times New Roman"/>
                <a:ea typeface="Segoe UI"/>
                <a:cs typeface="Times New Roman"/>
              </a:rPr>
              <a:t> </a:t>
            </a:r>
            <a:endParaRPr lang="en-US" sz="1400" dirty="0">
              <a:ea typeface="Calibri"/>
              <a:cs typeface="Times New Roman"/>
            </a:endParaRPr>
          </a:p>
        </p:txBody>
      </p:sp>
    </p:spTree>
    <p:extLst>
      <p:ext uri="{BB962C8B-B14F-4D97-AF65-F5344CB8AC3E}">
        <p14:creationId xmlns:p14="http://schemas.microsoft.com/office/powerpoint/2010/main" val="1007497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ến trúc La Mã Cổ Đại - Đặc điểm và công trình nổi tiếng"/>
          <p:cNvPicPr/>
          <p:nvPr/>
        </p:nvPicPr>
        <p:blipFill>
          <a:blip r:embed="rId2">
            <a:extLst>
              <a:ext uri="{28A0092B-C50C-407E-A947-70E740481C1C}">
                <a14:useLocalDpi xmlns:a14="http://schemas.microsoft.com/office/drawing/2010/main" val="0"/>
              </a:ext>
            </a:extLst>
          </a:blip>
          <a:srcRect/>
          <a:stretch>
            <a:fillRect/>
          </a:stretch>
        </p:blipFill>
        <p:spPr bwMode="auto">
          <a:xfrm>
            <a:off x="1852245" y="1406769"/>
            <a:ext cx="8815755" cy="4478216"/>
          </a:xfrm>
          <a:prstGeom prst="rect">
            <a:avLst/>
          </a:prstGeom>
          <a:noFill/>
          <a:ln>
            <a:noFill/>
          </a:ln>
        </p:spPr>
      </p:pic>
      <p:sp>
        <p:nvSpPr>
          <p:cNvPr id="2" name="Rectangle 1"/>
          <p:cNvSpPr/>
          <p:nvPr/>
        </p:nvSpPr>
        <p:spPr>
          <a:xfrm>
            <a:off x="902677" y="715779"/>
            <a:ext cx="10621108" cy="461665"/>
          </a:xfrm>
          <a:prstGeom prst="rect">
            <a:avLst/>
          </a:prstGeom>
        </p:spPr>
        <p:txBody>
          <a:bodyPr wrap="square">
            <a:spAutoFit/>
          </a:bodyPr>
          <a:lstStyle/>
          <a:p>
            <a:pPr lvl="0"/>
            <a:r>
              <a:rPr lang="vi-VN" sz="2400" b="1" dirty="0">
                <a:solidFill>
                  <a:srgbClr val="FF0000"/>
                </a:solidFill>
                <a:latin typeface="Times New Roman" pitchFamily="18" charset="0"/>
                <a:cs typeface="Times New Roman" pitchFamily="18" charset="0"/>
              </a:rPr>
              <a:t>IV. MỘT SỐ THÀNH TỰU TIÊU BIỂU CỦA HY LẠP VÀ LA MÃ</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3941587" y="5884985"/>
            <a:ext cx="3980577" cy="452432"/>
          </a:xfrm>
          <a:prstGeom prst="rect">
            <a:avLst/>
          </a:prstGeom>
        </p:spPr>
        <p:txBody>
          <a:bodyPr wrap="none">
            <a:spAutoFit/>
          </a:bodyPr>
          <a:lstStyle/>
          <a:p>
            <a:pPr algn="just">
              <a:lnSpc>
                <a:spcPct val="130000"/>
              </a:lnSpc>
            </a:pPr>
            <a:r>
              <a:rPr lang="nl-NL" i="1" dirty="0">
                <a:latin typeface="Times New Roman"/>
                <a:ea typeface="Arial"/>
                <a:cs typeface="Times New Roman"/>
              </a:rPr>
              <a:t>Hình 9.12: Đấu trường Cô-li-dê (La Mã)</a:t>
            </a:r>
            <a:endParaRPr lang="en-US" sz="1600" dirty="0">
              <a:ea typeface="Calibri"/>
              <a:cs typeface="Times New Roman"/>
            </a:endParaRPr>
          </a:p>
        </p:txBody>
      </p:sp>
    </p:spTree>
    <p:extLst>
      <p:ext uri="{BB962C8B-B14F-4D97-AF65-F5344CB8AC3E}">
        <p14:creationId xmlns:p14="http://schemas.microsoft.com/office/powerpoint/2010/main" val="3365126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4959" y="239488"/>
            <a:ext cx="8983421" cy="461665"/>
          </a:xfrm>
          <a:prstGeom prst="rect">
            <a:avLst/>
          </a:prstGeom>
        </p:spPr>
        <p:txBody>
          <a:bodyPr wrap="none">
            <a:spAutoFit/>
          </a:bodyPr>
          <a:lstStyle/>
          <a:p>
            <a:pPr lvl="0"/>
            <a:r>
              <a:rPr lang="vi-VN" sz="2400" b="1" dirty="0" smtClean="0">
                <a:solidFill>
                  <a:srgbClr val="FF0000"/>
                </a:solidFill>
                <a:latin typeface="Times New Roman" pitchFamily="18" charset="0"/>
                <a:cs typeface="Times New Roman" pitchFamily="18" charset="0"/>
              </a:rPr>
              <a:t>IV. MỘT SỐ THÀNH TỰU TIÊU BIỂU CỦA HY LẠP VÀ LA MÃ</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618256" y="814754"/>
            <a:ext cx="8405446" cy="1772793"/>
          </a:xfrm>
          <a:prstGeom prst="rect">
            <a:avLst/>
          </a:prstGeom>
        </p:spPr>
        <p:txBody>
          <a:bodyPr wrap="square">
            <a:spAutoFit/>
          </a:bodyPr>
          <a:lstStyle/>
          <a:p>
            <a:pPr algn="just">
              <a:lnSpc>
                <a:spcPct val="130000"/>
              </a:lnSpc>
            </a:pPr>
            <a:r>
              <a:rPr lang="nl-NL" sz="2800" dirty="0" smtClean="0">
                <a:latin typeface="Times New Roman"/>
                <a:ea typeface="Calibri"/>
                <a:cs typeface="Times New Roman"/>
              </a:rPr>
              <a:t> </a:t>
            </a:r>
            <a:r>
              <a:rPr lang="vi-VN" sz="2800" dirty="0" smtClean="0">
                <a:latin typeface="Times New Roman"/>
                <a:ea typeface="Calibri"/>
                <a:cs typeface="Times New Roman"/>
              </a:rPr>
              <a:t> Thảo luận nhóm: 5p (4 bạn)</a:t>
            </a:r>
          </a:p>
          <a:p>
            <a:pPr algn="just">
              <a:lnSpc>
                <a:spcPct val="130000"/>
              </a:lnSpc>
            </a:pPr>
            <a:r>
              <a:rPr lang="nl-NL" sz="2800" dirty="0" smtClean="0">
                <a:latin typeface="Times New Roman"/>
                <a:ea typeface="Calibri"/>
                <a:cs typeface="Times New Roman"/>
              </a:rPr>
              <a:t>HS </a:t>
            </a:r>
            <a:r>
              <a:rPr lang="nl-NL" sz="2800" dirty="0">
                <a:latin typeface="Times New Roman"/>
                <a:ea typeface="Calibri"/>
                <a:cs typeface="Times New Roman"/>
              </a:rPr>
              <a:t>vẽ sơ đồ tư duy về những thành tựu văn hóa của Hy Lạp và La Mã.</a:t>
            </a:r>
            <a:endParaRPr lang="en-US" sz="2800" dirty="0">
              <a:ea typeface="Calibri"/>
              <a:cs typeface="Times New Roman"/>
            </a:endParaRPr>
          </a:p>
        </p:txBody>
      </p:sp>
      <p:pic>
        <p:nvPicPr>
          <p:cNvPr id="11268" name="Picture 4" descr="Thảo Luận Nhóm Học Tập Vẽ Tay Tài Liệu Hoạt Hình Hình ảnh | Định dạng hình  ảnh PSD 611521576|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25" y="2596662"/>
            <a:ext cx="3667313" cy="385103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474915" y="4574931"/>
            <a:ext cx="2191978" cy="1910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FF00"/>
                </a:solidFill>
                <a:latin typeface="+mj-lt"/>
              </a:rPr>
              <a:t>Kiến trúc, điêu  khắc</a:t>
            </a:r>
            <a:endParaRPr lang="en-US" sz="2800" dirty="0">
              <a:solidFill>
                <a:srgbClr val="FFFF00"/>
              </a:solidFill>
              <a:latin typeface="+mj-lt"/>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5054" y="4507524"/>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5054" y="1911468"/>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4996" y="3047302"/>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617" y="1878274"/>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36274" y="3474198"/>
            <a:ext cx="1395046" cy="1366528"/>
          </a:xfrm>
          <a:prstGeom prst="rect">
            <a:avLst/>
          </a:prstGeom>
        </p:spPr>
        <p:txBody>
          <a:bodyPr wrap="square">
            <a:spAutoFit/>
          </a:bodyPr>
          <a:lstStyle/>
          <a:p>
            <a:pPr algn="ctr">
              <a:lnSpc>
                <a:spcPct val="115000"/>
              </a:lnSpc>
              <a:spcAft>
                <a:spcPts val="1000"/>
              </a:spcAft>
            </a:pPr>
            <a:r>
              <a:rPr lang="en-US" dirty="0" err="1">
                <a:solidFill>
                  <a:srgbClr val="FFFF00"/>
                </a:solidFill>
                <a:latin typeface="Times New Roman" pitchFamily="18" charset="0"/>
                <a:ea typeface="Calibri"/>
                <a:cs typeface="Times New Roman" pitchFamily="18" charset="0"/>
              </a:rPr>
              <a:t>Thành</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tựu</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văn</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hóa</a:t>
            </a:r>
            <a:r>
              <a:rPr lang="en-US" dirty="0">
                <a:solidFill>
                  <a:srgbClr val="FFFF00"/>
                </a:solidFill>
                <a:latin typeface="Times New Roman" pitchFamily="18" charset="0"/>
                <a:ea typeface="Calibri"/>
                <a:cs typeface="Times New Roman" pitchFamily="18" charset="0"/>
              </a:rPr>
              <a:t> </a:t>
            </a:r>
            <a:r>
              <a:rPr lang="en-US" dirty="0" smtClean="0">
                <a:solidFill>
                  <a:srgbClr val="FFFF00"/>
                </a:solidFill>
                <a:latin typeface="Times New Roman" pitchFamily="18" charset="0"/>
                <a:ea typeface="Calibri"/>
                <a:cs typeface="Times New Roman" pitchFamily="18" charset="0"/>
              </a:rPr>
              <a:t>H</a:t>
            </a:r>
            <a:r>
              <a:rPr lang="vi-VN" dirty="0" smtClean="0">
                <a:solidFill>
                  <a:srgbClr val="FFFF00"/>
                </a:solidFill>
                <a:latin typeface="Times New Roman" pitchFamily="18" charset="0"/>
                <a:ea typeface="Calibri"/>
                <a:cs typeface="Times New Roman" pitchFamily="18" charset="0"/>
              </a:rPr>
              <a:t>y </a:t>
            </a:r>
            <a:r>
              <a:rPr lang="en-US" dirty="0" smtClean="0">
                <a:solidFill>
                  <a:srgbClr val="FFFF00"/>
                </a:solidFill>
                <a:latin typeface="Times New Roman" pitchFamily="18" charset="0"/>
                <a:ea typeface="Calibri"/>
                <a:cs typeface="Times New Roman" pitchFamily="18" charset="0"/>
              </a:rPr>
              <a:t>L</a:t>
            </a:r>
            <a:r>
              <a:rPr lang="vi-VN" dirty="0" smtClean="0">
                <a:solidFill>
                  <a:srgbClr val="FFFF00"/>
                </a:solidFill>
                <a:latin typeface="Times New Roman" pitchFamily="18" charset="0"/>
                <a:ea typeface="Calibri"/>
                <a:cs typeface="Times New Roman" pitchFamily="18" charset="0"/>
              </a:rPr>
              <a:t>ạp </a:t>
            </a:r>
            <a:r>
              <a:rPr lang="en-US" dirty="0" smtClean="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và</a:t>
            </a:r>
            <a:r>
              <a:rPr lang="en-US" dirty="0">
                <a:solidFill>
                  <a:srgbClr val="FFFF00"/>
                </a:solidFill>
                <a:latin typeface="Times New Roman" pitchFamily="18" charset="0"/>
                <a:ea typeface="Calibri"/>
                <a:cs typeface="Times New Roman" pitchFamily="18" charset="0"/>
              </a:rPr>
              <a:t> </a:t>
            </a:r>
            <a:r>
              <a:rPr lang="en-US" dirty="0" smtClean="0">
                <a:solidFill>
                  <a:srgbClr val="FFFF00"/>
                </a:solidFill>
                <a:latin typeface="Times New Roman" pitchFamily="18" charset="0"/>
                <a:ea typeface="Calibri"/>
                <a:cs typeface="Times New Roman" pitchFamily="18" charset="0"/>
              </a:rPr>
              <a:t>L</a:t>
            </a:r>
            <a:r>
              <a:rPr lang="vi-VN" dirty="0" smtClean="0">
                <a:solidFill>
                  <a:srgbClr val="FFFF00"/>
                </a:solidFill>
                <a:latin typeface="Times New Roman" pitchFamily="18" charset="0"/>
                <a:ea typeface="Calibri"/>
                <a:cs typeface="Times New Roman" pitchFamily="18" charset="0"/>
              </a:rPr>
              <a:t>a Mã</a:t>
            </a:r>
            <a:endParaRPr lang="en-US" sz="2400" dirty="0">
              <a:solidFill>
                <a:srgbClr val="FFFF00"/>
              </a:solidFill>
              <a:latin typeface="Times New Roman" pitchFamily="18" charset="0"/>
              <a:ea typeface="Calibri"/>
              <a:cs typeface="Times New Roman" pitchFamily="18" charset="0"/>
            </a:endParaRPr>
          </a:p>
        </p:txBody>
      </p:sp>
      <p:sp>
        <p:nvSpPr>
          <p:cNvPr id="8" name="Rectangle 7"/>
          <p:cNvSpPr/>
          <p:nvPr/>
        </p:nvSpPr>
        <p:spPr>
          <a:xfrm>
            <a:off x="9269256" y="2484594"/>
            <a:ext cx="1324402" cy="1035989"/>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Chữ</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viết</a:t>
            </a:r>
            <a:r>
              <a:rPr lang="en-US" sz="2400" dirty="0" smtClean="0">
                <a:solidFill>
                  <a:srgbClr val="FFFF00"/>
                </a:solidFill>
                <a:latin typeface="Times New Roman" pitchFamily="18" charset="0"/>
                <a:ea typeface="Calibri"/>
                <a:cs typeface="Times New Roman" pitchFamily="18" charset="0"/>
              </a:rPr>
              <a:t>,</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văn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
        <p:nvSpPr>
          <p:cNvPr id="10" name="Rectangle 9"/>
          <p:cNvSpPr/>
          <p:nvPr/>
        </p:nvSpPr>
        <p:spPr>
          <a:xfrm>
            <a:off x="5633645" y="2379210"/>
            <a:ext cx="1866217" cy="1070037"/>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Lịch</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pháp</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và</a:t>
            </a:r>
            <a:r>
              <a:rPr lang="en-US" sz="2400" dirty="0">
                <a:solidFill>
                  <a:srgbClr val="FFFF00"/>
                </a:solidFill>
                <a:latin typeface="Times New Roman" pitchFamily="18" charset="0"/>
                <a:ea typeface="Calibri"/>
                <a:cs typeface="Times New Roman" pitchFamily="18" charset="0"/>
              </a:rPr>
              <a:t> </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err="1" smtClean="0">
                <a:solidFill>
                  <a:srgbClr val="FFFF00"/>
                </a:solidFill>
                <a:latin typeface="Times New Roman" pitchFamily="18" charset="0"/>
                <a:ea typeface="Calibri"/>
                <a:cs typeface="Times New Roman" pitchFamily="18" charset="0"/>
              </a:rPr>
              <a:t>thiên</a:t>
            </a: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văn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
        <p:nvSpPr>
          <p:cNvPr id="12" name="Rectangle 11"/>
          <p:cNvSpPr/>
          <p:nvPr/>
        </p:nvSpPr>
        <p:spPr>
          <a:xfrm>
            <a:off x="9241203" y="5057079"/>
            <a:ext cx="1380506" cy="1070037"/>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Sử</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r>
              <a:rPr lang="en-US" sz="2400" dirty="0" smtClean="0">
                <a:solidFill>
                  <a:srgbClr val="FFFF00"/>
                </a:solidFill>
                <a:latin typeface="Times New Roman" pitchFamily="18" charset="0"/>
                <a:ea typeface="Calibri"/>
                <a:cs typeface="Times New Roman" pitchFamily="18" charset="0"/>
              </a:rPr>
              <a:t>,</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khoa</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17929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8" y="988769"/>
            <a:ext cx="3367331"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97077" y="1324237"/>
            <a:ext cx="2538452" cy="584775"/>
          </a:xfrm>
          <a:prstGeom prst="rect">
            <a:avLst/>
          </a:prstGeom>
        </p:spPr>
        <p:txBody>
          <a:bodyPr wrap="none">
            <a:spAutoFit/>
          </a:bodyPr>
          <a:lstStyle/>
          <a:p>
            <a:pPr lvl="0"/>
            <a:r>
              <a:rPr lang="vi-VN" sz="3200" b="1" dirty="0">
                <a:solidFill>
                  <a:srgbClr val="70AD47">
                    <a:lumMod val="50000"/>
                  </a:srgbClr>
                </a:solidFill>
                <a:latin typeface="Times New Roman" panose="02020603050405020304" pitchFamily="18" charset="0"/>
                <a:cs typeface="Times New Roman" panose="02020603050405020304" pitchFamily="18" charset="0"/>
              </a:rPr>
              <a:t>LUYỆN TẬP</a:t>
            </a:r>
            <a:endParaRPr lang="vi-VN" sz="3200" b="1"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101969" y="2244481"/>
            <a:ext cx="9425354" cy="1727524"/>
          </a:xfrm>
          <a:prstGeom prst="rect">
            <a:avLst/>
          </a:prstGeom>
        </p:spPr>
        <p:txBody>
          <a:bodyPr wrap="square">
            <a:spAutoFit/>
          </a:bodyPr>
          <a:lstStyle/>
          <a:p>
            <a:pPr algn="just">
              <a:lnSpc>
                <a:spcPct val="130000"/>
              </a:lnSpc>
            </a:pPr>
            <a:r>
              <a:rPr lang="nl-NL" sz="2800" dirty="0">
                <a:solidFill>
                  <a:srgbClr val="002060"/>
                </a:solidFill>
                <a:latin typeface="Times New Roman"/>
                <a:ea typeface="Times New Roman"/>
                <a:cs typeface="Times New Roman"/>
              </a:rPr>
              <a:t>GV hướng dẫn Hs lập bảng thống kê các thành tựu văn hoa tiêu biểu của Hy Lạp và La Mã thời cổ đại. </a:t>
            </a:r>
            <a:endParaRPr lang="vi-VN" sz="2800" dirty="0" smtClean="0">
              <a:solidFill>
                <a:srgbClr val="002060"/>
              </a:solidFill>
              <a:latin typeface="Times New Roman"/>
              <a:ea typeface="Times New Roman"/>
              <a:cs typeface="Times New Roman"/>
            </a:endParaRPr>
          </a:p>
          <a:p>
            <a:pPr algn="just">
              <a:lnSpc>
                <a:spcPct val="130000"/>
              </a:lnSpc>
            </a:pPr>
            <a:endParaRPr lang="en-US" sz="2800" dirty="0">
              <a:solidFill>
                <a:srgbClr val="002060"/>
              </a:solidFill>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348703548"/>
              </p:ext>
            </p:extLst>
          </p:nvPr>
        </p:nvGraphicFramePr>
        <p:xfrm>
          <a:off x="1197077" y="3765549"/>
          <a:ext cx="9494368" cy="2857985"/>
        </p:xfrm>
        <a:graphic>
          <a:graphicData uri="http://schemas.openxmlformats.org/drawingml/2006/table">
            <a:tbl>
              <a:tblPr firstRow="1" firstCol="1" bandRow="1"/>
              <a:tblGrid>
                <a:gridCol w="1048280"/>
                <a:gridCol w="2725527"/>
                <a:gridCol w="2767460"/>
                <a:gridCol w="2953101"/>
              </a:tblGrid>
              <a:tr h="571597">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STT</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LĨNH VỰC</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THÀNH TỰU</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NHẬN XÉT</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2</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3</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dirty="0">
                          <a:effectLst/>
                          <a:latin typeface="Times New Roman"/>
                          <a:ea typeface="Arial"/>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a:spLocks noChangeArrowheads="1"/>
          </p:cNvSpPr>
          <p:nvPr/>
        </p:nvSpPr>
        <p:spPr bwMode="auto">
          <a:xfrm>
            <a:off x="3032125" y="3308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7800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5E2FA7F9-DD22-4E6F-A01B-4EF8A57C16E3}"/>
              </a:ext>
            </a:extLst>
          </p:cNvPr>
          <p:cNvSpPr/>
          <p:nvPr/>
        </p:nvSpPr>
        <p:spPr>
          <a:xfrm>
            <a:off x="235527" y="342406"/>
            <a:ext cx="342564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dirty="0">
                <a:solidFill>
                  <a:srgbClr val="70AD47">
                    <a:lumMod val="75000"/>
                  </a:srgbClr>
                </a:solidFill>
                <a:latin typeface="Times New Roman" panose="02020603050405020304" pitchFamily="18" charset="0"/>
                <a:cs typeface="Times New Roman" panose="02020603050405020304" pitchFamily="18" charset="0"/>
              </a:rPr>
              <a:t>VẬN DỤNG</a:t>
            </a:r>
          </a:p>
        </p:txBody>
      </p:sp>
      <p:sp>
        <p:nvSpPr>
          <p:cNvPr id="9"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 name="Rectangle 2"/>
          <p:cNvSpPr/>
          <p:nvPr/>
        </p:nvSpPr>
        <p:spPr>
          <a:xfrm>
            <a:off x="1184030" y="2274619"/>
            <a:ext cx="9437077" cy="1569660"/>
          </a:xfrm>
          <a:prstGeom prst="rect">
            <a:avLst/>
          </a:prstGeom>
        </p:spPr>
        <p:txBody>
          <a:bodyPr wrap="square">
            <a:spAutoFit/>
          </a:bodyPr>
          <a:lstStyle/>
          <a:p>
            <a:r>
              <a:rPr lang="vi-VN" sz="3200" dirty="0" smtClean="0">
                <a:solidFill>
                  <a:srgbClr val="002060"/>
                </a:solidFill>
                <a:latin typeface="Times New Roman"/>
                <a:ea typeface="Arial"/>
              </a:rPr>
              <a:t>Em hãy</a:t>
            </a:r>
            <a:r>
              <a:rPr lang="nl-NL" sz="3200" dirty="0" smtClean="0">
                <a:solidFill>
                  <a:srgbClr val="002060"/>
                </a:solidFill>
                <a:latin typeface="Times New Roman"/>
                <a:ea typeface="Arial"/>
              </a:rPr>
              <a:t> </a:t>
            </a:r>
            <a:r>
              <a:rPr lang="vi-VN" sz="3200" dirty="0" smtClean="0">
                <a:solidFill>
                  <a:srgbClr val="002060"/>
                </a:solidFill>
                <a:latin typeface="Times New Roman"/>
                <a:ea typeface="Arial"/>
              </a:rPr>
              <a:t>chọn và </a:t>
            </a:r>
            <a:r>
              <a:rPr lang="nl-NL" sz="3200" dirty="0" smtClean="0">
                <a:solidFill>
                  <a:srgbClr val="002060"/>
                </a:solidFill>
                <a:latin typeface="Times New Roman"/>
                <a:ea typeface="Arial"/>
              </a:rPr>
              <a:t>giới </a:t>
            </a:r>
            <a:r>
              <a:rPr lang="nl-NL" sz="3200" dirty="0">
                <a:solidFill>
                  <a:srgbClr val="002060"/>
                </a:solidFill>
                <a:latin typeface="Times New Roman"/>
                <a:ea typeface="Arial"/>
              </a:rPr>
              <a:t>thiệu </a:t>
            </a:r>
            <a:r>
              <a:rPr lang="vi-VN" sz="3200" dirty="0" smtClean="0">
                <a:solidFill>
                  <a:srgbClr val="002060"/>
                </a:solidFill>
                <a:latin typeface="Times New Roman"/>
                <a:ea typeface="Arial"/>
              </a:rPr>
              <a:t>một trong </a:t>
            </a:r>
            <a:r>
              <a:rPr lang="nl-NL" sz="3200" dirty="0" smtClean="0">
                <a:solidFill>
                  <a:srgbClr val="002060"/>
                </a:solidFill>
                <a:latin typeface="Times New Roman"/>
                <a:ea typeface="Arial"/>
              </a:rPr>
              <a:t>những </a:t>
            </a:r>
            <a:r>
              <a:rPr lang="nl-NL" sz="3200" dirty="0">
                <a:solidFill>
                  <a:srgbClr val="002060"/>
                </a:solidFill>
                <a:latin typeface="Times New Roman"/>
                <a:ea typeface="Arial"/>
              </a:rPr>
              <a:t>thành tựu văn hoá </a:t>
            </a:r>
            <a:r>
              <a:rPr lang="vi-VN" sz="3200" dirty="0" smtClean="0">
                <a:solidFill>
                  <a:srgbClr val="002060"/>
                </a:solidFill>
                <a:latin typeface="Times New Roman"/>
                <a:ea typeface="Arial"/>
              </a:rPr>
              <a:t>của Hy Lạp hoặc La Mã cổ đại còn được bảo tồn đến ngày nay.</a:t>
            </a:r>
            <a:endParaRPr lang="en-US" sz="3200" dirty="0">
              <a:solidFill>
                <a:srgbClr val="002060"/>
              </a:solidFill>
            </a:endParaRPr>
          </a:p>
        </p:txBody>
      </p:sp>
      <p:sp>
        <p:nvSpPr>
          <p:cNvPr id="4" name="Rectangle 3"/>
          <p:cNvSpPr/>
          <p:nvPr/>
        </p:nvSpPr>
        <p:spPr>
          <a:xfrm>
            <a:off x="1184031" y="3827431"/>
            <a:ext cx="9542584" cy="2691506"/>
          </a:xfrm>
          <a:prstGeom prst="rect">
            <a:avLst/>
          </a:prstGeom>
        </p:spPr>
        <p:txBody>
          <a:bodyPr wrap="square">
            <a:spAutoFit/>
          </a:bodyPr>
          <a:lstStyle/>
          <a:p>
            <a:pPr algn="just">
              <a:lnSpc>
                <a:spcPct val="130000"/>
              </a:lnSpc>
            </a:pPr>
            <a:r>
              <a:rPr lang="vi-VN" sz="3200" dirty="0" smtClean="0">
                <a:latin typeface="Times New Roman"/>
                <a:ea typeface="Arial"/>
                <a:cs typeface="Times New Roman"/>
              </a:rPr>
              <a:t>Lưu ý: </a:t>
            </a:r>
            <a:r>
              <a:rPr lang="nl-NL" sz="3200" dirty="0" smtClean="0">
                <a:latin typeface="Times New Roman"/>
                <a:ea typeface="Arial"/>
                <a:cs typeface="Times New Roman"/>
              </a:rPr>
              <a:t>HS </a:t>
            </a:r>
            <a:r>
              <a:rPr lang="nl-NL" sz="3200" dirty="0">
                <a:latin typeface="Times New Roman"/>
                <a:ea typeface="Arial"/>
                <a:cs typeface="Times New Roman"/>
              </a:rPr>
              <a:t>có thể tự do sáng tạo các hình thức giới thiệu nhưng đảm bảo được nội dung thông tin, kèm hình ảnh minh hoạ cho nội dung</a:t>
            </a:r>
            <a:r>
              <a:rPr lang="nl-NL" sz="3200" dirty="0" smtClean="0">
                <a:latin typeface="Times New Roman"/>
                <a:ea typeface="Arial"/>
                <a:cs typeface="Times New Roman"/>
              </a:rPr>
              <a:t>.</a:t>
            </a:r>
            <a:r>
              <a:rPr lang="vi-VN" sz="3200" dirty="0" smtClean="0">
                <a:latin typeface="Times New Roman"/>
                <a:ea typeface="Arial"/>
                <a:cs typeface="Times New Roman"/>
              </a:rPr>
              <a:t> Ví dụ: video, sơ đồ, tranh vẽ...</a:t>
            </a:r>
            <a:endParaRPr lang="en-US" sz="3200" dirty="0">
              <a:ea typeface="Calibri"/>
              <a:cs typeface="Times New Roman"/>
            </a:endParaRPr>
          </a:p>
          <a:p>
            <a:pPr algn="just">
              <a:lnSpc>
                <a:spcPct val="130000"/>
              </a:lnSpc>
              <a:spcBef>
                <a:spcPts val="300"/>
              </a:spcBef>
              <a:spcAft>
                <a:spcPts val="300"/>
              </a:spcAft>
            </a:pPr>
            <a:r>
              <a:rPr lang="en-US" sz="3200" dirty="0">
                <a:latin typeface="Times New Roman"/>
                <a:ea typeface="Calibri"/>
                <a:cs typeface="Times New Roman"/>
              </a:rPr>
              <a:t> </a:t>
            </a:r>
            <a:endParaRPr lang="en-US" sz="3200" dirty="0">
              <a:ea typeface="Calibri"/>
              <a:cs typeface="Times New Roman"/>
            </a:endParaRPr>
          </a:p>
        </p:txBody>
      </p:sp>
    </p:spTree>
    <p:extLst>
      <p:ext uri="{BB962C8B-B14F-4D97-AF65-F5344CB8AC3E}">
        <p14:creationId xmlns:p14="http://schemas.microsoft.com/office/powerpoint/2010/main" val="29311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C147B-0ECF-444F-ADBC-8ECEC7D2FC57}"/>
              </a:ext>
            </a:extLst>
          </p:cNvPr>
          <p:cNvSpPr>
            <a:spLocks noGrp="1"/>
          </p:cNvSpPr>
          <p:nvPr>
            <p:ph type="ctrTitle"/>
          </p:nvPr>
        </p:nvSpPr>
        <p:spPr>
          <a:xfrm>
            <a:off x="-395748" y="1643960"/>
            <a:ext cx="5805947" cy="757570"/>
          </a:xfrm>
        </p:spPr>
        <p:txBody>
          <a:bodyPr>
            <a:normAutofit/>
          </a:bodyPr>
          <a:lstStyle/>
          <a:p>
            <a:r>
              <a:rPr lang="vi-VN" sz="3500" b="1" u="sng" dirty="0"/>
              <a:t>Mục tiêu bài học</a:t>
            </a:r>
          </a:p>
        </p:txBody>
      </p:sp>
      <p:sp>
        <p:nvSpPr>
          <p:cNvPr id="4" name="Rectangle 3">
            <a:extLst>
              <a:ext uri="{FF2B5EF4-FFF2-40B4-BE49-F238E27FC236}">
                <a16:creationId xmlns:a16="http://schemas.microsoft.com/office/drawing/2014/main" xmlns="" id="{DC4C437C-E381-4D4C-95C4-F2CFFC6AAAB4}"/>
              </a:ext>
            </a:extLst>
          </p:cNvPr>
          <p:cNvSpPr/>
          <p:nvPr/>
        </p:nvSpPr>
        <p:spPr>
          <a:xfrm>
            <a:off x="2507226" y="501960"/>
            <a:ext cx="7177548" cy="9424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000" b="1" dirty="0" smtClean="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BÀI 9: HI </a:t>
            </a:r>
            <a:r>
              <a:rPr lang="fr-FR" sz="3000" b="1" dirty="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LẠP VÀ LA MÃ CỔ ĐẠI</a:t>
            </a:r>
            <a:endParaRPr lang="vi-VN" sz="3000" b="1" dirty="0">
              <a:ln w="22225">
                <a:solidFill>
                  <a:srgbClr val="C00000"/>
                </a:solidFill>
                <a:prstDash val="solid"/>
              </a:ln>
              <a:solidFill>
                <a:srgbClr val="C00000"/>
              </a:solidFill>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867508" y="2497015"/>
            <a:ext cx="9800492" cy="3434862"/>
          </a:xfrm>
        </p:spPr>
        <p:txBody>
          <a:bodyPr/>
          <a:lstStyle/>
          <a:p>
            <a:pPr marR="0" lvl="0" algn="just">
              <a:lnSpc>
                <a:spcPct val="150000"/>
              </a:lnSpc>
              <a:spcBef>
                <a:spcPts val="700"/>
              </a:spcBef>
              <a:spcAft>
                <a:spcPts val="700"/>
              </a:spcAft>
            </a:pPr>
            <a:r>
              <a:rPr lang="en-US" b="1" dirty="0" smtClean="0">
                <a:latin typeface="Times New Roman"/>
                <a:ea typeface="Calibri"/>
              </a:rPr>
              <a:t>- </a:t>
            </a:r>
            <a:r>
              <a:rPr lang="en-US" b="1" dirty="0" err="1" smtClean="0">
                <a:latin typeface="Times New Roman"/>
                <a:ea typeface="Calibri"/>
              </a:rPr>
              <a:t>Giới</a:t>
            </a:r>
            <a:r>
              <a:rPr lang="en-US" b="1" dirty="0" smtClean="0">
                <a:latin typeface="Times New Roman"/>
                <a:ea typeface="Calibri"/>
              </a:rPr>
              <a:t> </a:t>
            </a:r>
            <a:r>
              <a:rPr lang="en-US" b="1" dirty="0" err="1">
                <a:latin typeface="Times New Roman"/>
                <a:ea typeface="Calibri"/>
              </a:rPr>
              <a:t>thiệu</a:t>
            </a:r>
            <a:r>
              <a:rPr lang="en-US" b="1" dirty="0">
                <a:latin typeface="Times New Roman"/>
                <a:ea typeface="Calibri"/>
              </a:rPr>
              <a:t> </a:t>
            </a:r>
            <a:r>
              <a:rPr lang="en-US" b="1" dirty="0" err="1">
                <a:latin typeface="Times New Roman"/>
                <a:ea typeface="Calibri"/>
              </a:rPr>
              <a:t>và</a:t>
            </a:r>
            <a:r>
              <a:rPr lang="en-US" b="1" dirty="0">
                <a:latin typeface="Times New Roman"/>
                <a:ea typeface="Calibri"/>
              </a:rPr>
              <a:t> </a:t>
            </a:r>
            <a:r>
              <a:rPr lang="en-US" b="1" dirty="0" err="1">
                <a:latin typeface="Times New Roman"/>
                <a:ea typeface="Calibri"/>
              </a:rPr>
              <a:t>nhận</a:t>
            </a:r>
            <a:r>
              <a:rPr lang="en-US" b="1" dirty="0">
                <a:latin typeface="Times New Roman"/>
                <a:ea typeface="Calibri"/>
              </a:rPr>
              <a:t> </a:t>
            </a:r>
            <a:r>
              <a:rPr lang="en-US" b="1" dirty="0" err="1">
                <a:latin typeface="Times New Roman"/>
                <a:ea typeface="Calibri"/>
              </a:rPr>
              <a:t>xét</a:t>
            </a:r>
            <a:r>
              <a:rPr lang="en-US" b="1" dirty="0">
                <a:latin typeface="Times New Roman"/>
                <a:ea typeface="Calibri"/>
              </a:rPr>
              <a:t> </a:t>
            </a:r>
            <a:r>
              <a:rPr lang="en-US" b="1" dirty="0" err="1">
                <a:latin typeface="Times New Roman"/>
                <a:ea typeface="Calibri"/>
              </a:rPr>
              <a:t>được</a:t>
            </a:r>
            <a:r>
              <a:rPr lang="en-US" b="1" dirty="0">
                <a:latin typeface="Times New Roman"/>
                <a:ea typeface="Calibri"/>
              </a:rPr>
              <a:t> </a:t>
            </a:r>
            <a:r>
              <a:rPr lang="en-US" b="1" dirty="0" err="1">
                <a:latin typeface="Times New Roman"/>
                <a:ea typeface="Calibri"/>
              </a:rPr>
              <a:t>tác</a:t>
            </a:r>
            <a:r>
              <a:rPr lang="en-US" b="1" dirty="0">
                <a:latin typeface="Times New Roman"/>
                <a:ea typeface="Calibri"/>
              </a:rPr>
              <a:t> </a:t>
            </a:r>
            <a:r>
              <a:rPr lang="en-US" b="1" dirty="0" err="1">
                <a:latin typeface="Times New Roman"/>
                <a:ea typeface="Calibri"/>
              </a:rPr>
              <a:t>động</a:t>
            </a:r>
            <a:r>
              <a:rPr lang="en-US" b="1" dirty="0">
                <a:latin typeface="Times New Roman"/>
                <a:ea typeface="Calibri"/>
              </a:rPr>
              <a:t> </a:t>
            </a:r>
            <a:r>
              <a:rPr lang="en-US" b="1" dirty="0" err="1">
                <a:latin typeface="Times New Roman"/>
                <a:ea typeface="Calibri"/>
              </a:rPr>
              <a:t>của</a:t>
            </a:r>
            <a:r>
              <a:rPr lang="en-US" b="1" dirty="0">
                <a:latin typeface="Times New Roman"/>
                <a:ea typeface="Calibri"/>
              </a:rPr>
              <a:t> </a:t>
            </a:r>
            <a:r>
              <a:rPr lang="en-US" b="1" dirty="0" err="1">
                <a:latin typeface="Times New Roman"/>
                <a:ea typeface="Calibri"/>
              </a:rPr>
              <a:t>điều</a:t>
            </a:r>
            <a:r>
              <a:rPr lang="en-US" b="1" dirty="0">
                <a:latin typeface="Times New Roman"/>
                <a:ea typeface="Calibri"/>
              </a:rPr>
              <a:t> </a:t>
            </a:r>
            <a:r>
              <a:rPr lang="en-US" b="1" dirty="0" err="1">
                <a:latin typeface="Times New Roman"/>
                <a:ea typeface="Calibri"/>
              </a:rPr>
              <a:t>kiện</a:t>
            </a:r>
            <a:r>
              <a:rPr lang="en-US" b="1" dirty="0">
                <a:latin typeface="Times New Roman"/>
                <a:ea typeface="Calibri"/>
              </a:rPr>
              <a:t> </a:t>
            </a:r>
            <a:r>
              <a:rPr lang="en-US" b="1" dirty="0" err="1">
                <a:latin typeface="Times New Roman"/>
                <a:ea typeface="Calibri"/>
              </a:rPr>
              <a:t>tự</a:t>
            </a:r>
            <a:r>
              <a:rPr lang="en-US" b="1" dirty="0">
                <a:latin typeface="Times New Roman"/>
                <a:ea typeface="Calibri"/>
              </a:rPr>
              <a:t> </a:t>
            </a:r>
            <a:r>
              <a:rPr lang="en-US" b="1" dirty="0" err="1">
                <a:latin typeface="Times New Roman"/>
                <a:ea typeface="Calibri"/>
              </a:rPr>
              <a:t>nhiên</a:t>
            </a:r>
            <a:r>
              <a:rPr lang="en-US" b="1" dirty="0">
                <a:latin typeface="Times New Roman"/>
                <a:ea typeface="Calibri"/>
              </a:rPr>
              <a:t> (</a:t>
            </a:r>
            <a:r>
              <a:rPr lang="en-US" b="1" dirty="0" err="1">
                <a:latin typeface="Times New Roman"/>
                <a:ea typeface="Calibri"/>
              </a:rPr>
              <a:t>hải</a:t>
            </a:r>
            <a:r>
              <a:rPr lang="en-US" b="1" dirty="0">
                <a:latin typeface="Times New Roman"/>
                <a:ea typeface="Calibri"/>
              </a:rPr>
              <a:t> </a:t>
            </a:r>
            <a:r>
              <a:rPr lang="en-US" b="1" dirty="0" err="1">
                <a:latin typeface="Times New Roman"/>
                <a:ea typeface="Calibri"/>
              </a:rPr>
              <a:t>cảng</a:t>
            </a:r>
            <a:r>
              <a:rPr lang="en-US" b="1" dirty="0">
                <a:latin typeface="Times New Roman"/>
                <a:ea typeface="Calibri"/>
              </a:rPr>
              <a:t>, </a:t>
            </a:r>
            <a:r>
              <a:rPr lang="en-US" b="1" dirty="0" err="1">
                <a:latin typeface="Times New Roman"/>
                <a:ea typeface="Calibri"/>
              </a:rPr>
              <a:t>biển</a:t>
            </a:r>
            <a:r>
              <a:rPr lang="en-US" b="1" dirty="0">
                <a:latin typeface="Times New Roman"/>
                <a:ea typeface="Calibri"/>
              </a:rPr>
              <a:t> </a:t>
            </a:r>
            <a:r>
              <a:rPr lang="en-US" b="1" dirty="0" err="1">
                <a:latin typeface="Times New Roman"/>
                <a:ea typeface="Calibri"/>
              </a:rPr>
              <a:t>đảo</a:t>
            </a:r>
            <a:r>
              <a:rPr lang="en-US" b="1" dirty="0">
                <a:latin typeface="Times New Roman"/>
                <a:ea typeface="Calibri"/>
              </a:rPr>
              <a:t>) </a:t>
            </a:r>
            <a:r>
              <a:rPr lang="en-US" b="1" dirty="0" err="1">
                <a:latin typeface="Times New Roman"/>
                <a:ea typeface="Calibri"/>
              </a:rPr>
              <a:t>đối</a:t>
            </a:r>
            <a:r>
              <a:rPr lang="en-US" b="1" dirty="0">
                <a:latin typeface="Times New Roman"/>
                <a:ea typeface="Calibri"/>
              </a:rPr>
              <a:t> </a:t>
            </a:r>
            <a:r>
              <a:rPr lang="en-US" b="1" dirty="0" err="1">
                <a:latin typeface="Times New Roman"/>
                <a:ea typeface="Calibri"/>
              </a:rPr>
              <a:t>với</a:t>
            </a:r>
            <a:r>
              <a:rPr lang="en-US" b="1" dirty="0">
                <a:latin typeface="Times New Roman"/>
                <a:ea typeface="Calibri"/>
              </a:rPr>
              <a:t> </a:t>
            </a:r>
            <a:r>
              <a:rPr lang="en-US" b="1" dirty="0" err="1">
                <a:latin typeface="Times New Roman"/>
                <a:ea typeface="Calibri"/>
              </a:rPr>
              <a:t>sự</a:t>
            </a:r>
            <a:r>
              <a:rPr lang="en-US" b="1" dirty="0">
                <a:latin typeface="Times New Roman"/>
                <a:ea typeface="Calibri"/>
              </a:rPr>
              <a:t> </a:t>
            </a:r>
            <a:r>
              <a:rPr lang="en-US" b="1" dirty="0" err="1">
                <a:latin typeface="Times New Roman"/>
                <a:ea typeface="Calibri"/>
              </a:rPr>
              <a:t>hình</a:t>
            </a:r>
            <a:r>
              <a:rPr lang="en-US" b="1" dirty="0">
                <a:latin typeface="Times New Roman"/>
                <a:ea typeface="Calibri"/>
              </a:rPr>
              <a:t> </a:t>
            </a:r>
            <a:r>
              <a:rPr lang="en-US" b="1" dirty="0" err="1">
                <a:latin typeface="Times New Roman"/>
                <a:ea typeface="Calibri"/>
              </a:rPr>
              <a:t>thành</a:t>
            </a:r>
            <a:r>
              <a:rPr lang="en-US" b="1" dirty="0">
                <a:latin typeface="Times New Roman"/>
                <a:ea typeface="Calibri"/>
              </a:rPr>
              <a:t>, </a:t>
            </a:r>
            <a:r>
              <a:rPr lang="en-US" b="1" dirty="0" err="1">
                <a:latin typeface="Times New Roman"/>
                <a:ea typeface="Calibri"/>
              </a:rPr>
              <a:t>nền</a:t>
            </a:r>
            <a:r>
              <a:rPr lang="en-US" b="1" dirty="0">
                <a:latin typeface="Times New Roman"/>
                <a:ea typeface="Calibri"/>
              </a:rPr>
              <a:t> </a:t>
            </a:r>
            <a:r>
              <a:rPr lang="en-US" b="1" dirty="0" err="1">
                <a:latin typeface="Times New Roman"/>
                <a:ea typeface="Calibri"/>
              </a:rPr>
              <a:t>văn</a:t>
            </a:r>
            <a:r>
              <a:rPr lang="en-US" b="1" dirty="0">
                <a:latin typeface="Times New Roman"/>
                <a:ea typeface="Calibri"/>
              </a:rPr>
              <a:t> minh </a:t>
            </a:r>
            <a:r>
              <a:rPr lang="en-US" b="1" dirty="0" err="1">
                <a:latin typeface="Times New Roman"/>
                <a:ea typeface="Calibri"/>
              </a:rPr>
              <a:t>của</a:t>
            </a:r>
            <a:r>
              <a:rPr lang="en-US" b="1" dirty="0">
                <a:latin typeface="Times New Roman"/>
                <a:ea typeface="Calibri"/>
              </a:rPr>
              <a:t> </a:t>
            </a:r>
            <a:r>
              <a:rPr lang="en-US" b="1" dirty="0" err="1">
                <a:latin typeface="Times New Roman"/>
                <a:ea typeface="Calibri"/>
              </a:rPr>
              <a:t>Hy</a:t>
            </a:r>
            <a:r>
              <a:rPr lang="en-US" b="1" dirty="0">
                <a:latin typeface="Times New Roman"/>
                <a:ea typeface="Calibri"/>
              </a:rPr>
              <a:t> </a:t>
            </a:r>
            <a:r>
              <a:rPr lang="en-US" b="1" dirty="0" err="1">
                <a:latin typeface="Times New Roman"/>
                <a:ea typeface="Calibri"/>
              </a:rPr>
              <a:t>Lạp</a:t>
            </a:r>
            <a:r>
              <a:rPr lang="en-US" b="1" dirty="0">
                <a:latin typeface="Times New Roman"/>
                <a:ea typeface="Calibri"/>
              </a:rPr>
              <a:t> </a:t>
            </a:r>
            <a:r>
              <a:rPr lang="en-US" b="1" dirty="0" err="1">
                <a:latin typeface="Times New Roman"/>
                <a:ea typeface="Calibri"/>
              </a:rPr>
              <a:t>và</a:t>
            </a:r>
            <a:r>
              <a:rPr lang="en-US" b="1" dirty="0">
                <a:latin typeface="Times New Roman"/>
                <a:ea typeface="Calibri"/>
              </a:rPr>
              <a:t> La </a:t>
            </a:r>
            <a:r>
              <a:rPr lang="en-US" b="1" dirty="0" err="1">
                <a:latin typeface="Times New Roman"/>
                <a:ea typeface="Calibri"/>
              </a:rPr>
              <a:t>Mã</a:t>
            </a:r>
            <a:r>
              <a:rPr lang="en-US" b="1" dirty="0">
                <a:latin typeface="Times New Roman"/>
                <a:ea typeface="Calibri"/>
              </a:rPr>
              <a:t>.</a:t>
            </a:r>
            <a:endParaRPr lang="en-US" b="1" dirty="0">
              <a:ea typeface="Times New Roman"/>
            </a:endParaRPr>
          </a:p>
          <a:p>
            <a:pPr marR="0" lvl="0" algn="just">
              <a:lnSpc>
                <a:spcPct val="150000"/>
              </a:lnSpc>
              <a:spcBef>
                <a:spcPts val="700"/>
              </a:spcBef>
              <a:spcAft>
                <a:spcPts val="700"/>
              </a:spcAft>
            </a:pPr>
            <a:r>
              <a:rPr lang="en-US" b="1" dirty="0" smtClean="0">
                <a:latin typeface="Times New Roman"/>
                <a:ea typeface="Calibri"/>
              </a:rPr>
              <a:t>- </a:t>
            </a:r>
            <a:r>
              <a:rPr lang="en-US" b="1" dirty="0" err="1" smtClean="0">
                <a:latin typeface="Times New Roman"/>
                <a:ea typeface="Calibri"/>
              </a:rPr>
              <a:t>Trình</a:t>
            </a:r>
            <a:r>
              <a:rPr lang="en-US" b="1" dirty="0" smtClean="0">
                <a:latin typeface="Times New Roman"/>
                <a:ea typeface="Calibri"/>
              </a:rPr>
              <a:t> </a:t>
            </a:r>
            <a:r>
              <a:rPr lang="en-US" b="1" dirty="0" err="1">
                <a:latin typeface="Times New Roman"/>
                <a:ea typeface="Calibri"/>
              </a:rPr>
              <a:t>bày</a:t>
            </a:r>
            <a:r>
              <a:rPr lang="en-US" b="1" dirty="0">
                <a:latin typeface="Times New Roman"/>
                <a:ea typeface="Calibri"/>
              </a:rPr>
              <a:t> </a:t>
            </a:r>
            <a:r>
              <a:rPr lang="en-US" b="1" dirty="0" err="1">
                <a:latin typeface="Times New Roman"/>
                <a:ea typeface="Calibri"/>
              </a:rPr>
              <a:t>được</a:t>
            </a:r>
            <a:r>
              <a:rPr lang="en-US" b="1" dirty="0">
                <a:latin typeface="Times New Roman"/>
                <a:ea typeface="Calibri"/>
              </a:rPr>
              <a:t> </a:t>
            </a:r>
            <a:r>
              <a:rPr lang="en-US" b="1" dirty="0" err="1">
                <a:latin typeface="Times New Roman"/>
                <a:ea typeface="Calibri"/>
              </a:rPr>
              <a:t>tổ</a:t>
            </a:r>
            <a:r>
              <a:rPr lang="en-US" b="1" dirty="0">
                <a:latin typeface="Times New Roman"/>
                <a:ea typeface="Calibri"/>
              </a:rPr>
              <a:t> </a:t>
            </a:r>
            <a:r>
              <a:rPr lang="en-US" b="1" dirty="0" err="1">
                <a:latin typeface="Times New Roman"/>
                <a:ea typeface="Calibri"/>
              </a:rPr>
              <a:t>chức</a:t>
            </a:r>
            <a:r>
              <a:rPr lang="en-US" b="1" dirty="0">
                <a:latin typeface="Times New Roman"/>
                <a:ea typeface="Calibri"/>
              </a:rPr>
              <a:t> </a:t>
            </a:r>
            <a:r>
              <a:rPr lang="en-US" b="1" dirty="0" err="1">
                <a:latin typeface="Times New Roman"/>
                <a:ea typeface="Calibri"/>
              </a:rPr>
              <a:t>nhà</a:t>
            </a:r>
            <a:r>
              <a:rPr lang="en-US" b="1" dirty="0">
                <a:latin typeface="Times New Roman"/>
                <a:ea typeface="Calibri"/>
              </a:rPr>
              <a:t> </a:t>
            </a:r>
            <a:r>
              <a:rPr lang="en-US" b="1" dirty="0" err="1">
                <a:latin typeface="Times New Roman"/>
                <a:ea typeface="Calibri"/>
              </a:rPr>
              <a:t>nước</a:t>
            </a:r>
            <a:r>
              <a:rPr lang="en-US" b="1" dirty="0">
                <a:latin typeface="Times New Roman"/>
                <a:ea typeface="Calibri"/>
              </a:rPr>
              <a:t> </a:t>
            </a:r>
            <a:r>
              <a:rPr lang="en-US" b="1" dirty="0" err="1">
                <a:latin typeface="Times New Roman"/>
                <a:ea typeface="Calibri"/>
              </a:rPr>
              <a:t>thành</a:t>
            </a:r>
            <a:r>
              <a:rPr lang="en-US" b="1" dirty="0">
                <a:latin typeface="Times New Roman"/>
                <a:ea typeface="Calibri"/>
              </a:rPr>
              <a:t> bang, </a:t>
            </a:r>
            <a:r>
              <a:rPr lang="en-US" b="1" dirty="0" err="1">
                <a:latin typeface="Times New Roman"/>
                <a:ea typeface="Calibri"/>
              </a:rPr>
              <a:t>nhà</a:t>
            </a:r>
            <a:r>
              <a:rPr lang="en-US" b="1" dirty="0">
                <a:latin typeface="Times New Roman"/>
                <a:ea typeface="Calibri"/>
              </a:rPr>
              <a:t> </a:t>
            </a:r>
            <a:r>
              <a:rPr lang="en-US" b="1" dirty="0" err="1">
                <a:latin typeface="Times New Roman"/>
                <a:ea typeface="Calibri"/>
              </a:rPr>
              <a:t>nước</a:t>
            </a:r>
            <a:r>
              <a:rPr lang="en-US" b="1" dirty="0">
                <a:latin typeface="Times New Roman"/>
                <a:ea typeface="Calibri"/>
              </a:rPr>
              <a:t> </a:t>
            </a:r>
            <a:r>
              <a:rPr lang="en-US" b="1" dirty="0" err="1">
                <a:latin typeface="Times New Roman"/>
                <a:ea typeface="Calibri"/>
              </a:rPr>
              <a:t>đế</a:t>
            </a:r>
            <a:r>
              <a:rPr lang="en-US" b="1" dirty="0">
                <a:latin typeface="Times New Roman"/>
                <a:ea typeface="Calibri"/>
              </a:rPr>
              <a:t> </a:t>
            </a:r>
            <a:r>
              <a:rPr lang="en-US" b="1" dirty="0" err="1">
                <a:latin typeface="Times New Roman"/>
                <a:ea typeface="Calibri"/>
              </a:rPr>
              <a:t>chế</a:t>
            </a:r>
            <a:r>
              <a:rPr lang="en-US" b="1" dirty="0">
                <a:latin typeface="Times New Roman"/>
                <a:ea typeface="Calibri"/>
              </a:rPr>
              <a:t> ở </a:t>
            </a:r>
            <a:r>
              <a:rPr lang="en-US" b="1" dirty="0" err="1">
                <a:latin typeface="Times New Roman"/>
                <a:ea typeface="Calibri"/>
              </a:rPr>
              <a:t>Hy</a:t>
            </a:r>
            <a:r>
              <a:rPr lang="en-US" b="1" dirty="0">
                <a:latin typeface="Times New Roman"/>
                <a:ea typeface="Calibri"/>
              </a:rPr>
              <a:t> </a:t>
            </a:r>
            <a:r>
              <a:rPr lang="en-US" b="1" dirty="0" err="1">
                <a:latin typeface="Times New Roman"/>
                <a:ea typeface="Calibri"/>
              </a:rPr>
              <a:t>Lạp</a:t>
            </a:r>
            <a:r>
              <a:rPr lang="en-US" b="1" dirty="0">
                <a:latin typeface="Times New Roman"/>
                <a:ea typeface="Calibri"/>
              </a:rPr>
              <a:t> </a:t>
            </a:r>
            <a:r>
              <a:rPr lang="en-US" b="1" dirty="0" err="1">
                <a:latin typeface="Times New Roman"/>
                <a:ea typeface="Calibri"/>
              </a:rPr>
              <a:t>và</a:t>
            </a:r>
            <a:r>
              <a:rPr lang="en-US" b="1" dirty="0">
                <a:latin typeface="Times New Roman"/>
                <a:ea typeface="Calibri"/>
              </a:rPr>
              <a:t> La </a:t>
            </a:r>
            <a:r>
              <a:rPr lang="en-US" b="1" dirty="0" err="1">
                <a:latin typeface="Times New Roman"/>
                <a:ea typeface="Calibri"/>
              </a:rPr>
              <a:t>Mã</a:t>
            </a:r>
            <a:r>
              <a:rPr lang="en-US" b="1" dirty="0">
                <a:latin typeface="Times New Roman"/>
                <a:ea typeface="Calibri"/>
              </a:rPr>
              <a:t>.</a:t>
            </a:r>
            <a:endParaRPr lang="en-US" b="1" dirty="0">
              <a:ea typeface="Times New Roman"/>
            </a:endParaRPr>
          </a:p>
          <a:p>
            <a:pPr marR="0" lvl="0" algn="just">
              <a:lnSpc>
                <a:spcPct val="150000"/>
              </a:lnSpc>
              <a:spcBef>
                <a:spcPts val="700"/>
              </a:spcBef>
              <a:spcAft>
                <a:spcPts val="700"/>
              </a:spcAft>
            </a:pPr>
            <a:r>
              <a:rPr lang="en-US" b="1" dirty="0" smtClean="0">
                <a:latin typeface="Times New Roman"/>
                <a:ea typeface="Calibri"/>
              </a:rPr>
              <a:t>- </a:t>
            </a:r>
            <a:r>
              <a:rPr lang="en-US" b="1" dirty="0" err="1" smtClean="0">
                <a:latin typeface="Times New Roman"/>
                <a:ea typeface="Calibri"/>
              </a:rPr>
              <a:t>Nêu</a:t>
            </a:r>
            <a:r>
              <a:rPr lang="en-US" b="1" dirty="0" smtClean="0">
                <a:latin typeface="Times New Roman"/>
                <a:ea typeface="Calibri"/>
              </a:rPr>
              <a:t> </a:t>
            </a:r>
            <a:r>
              <a:rPr lang="en-US" b="1" dirty="0" err="1">
                <a:latin typeface="Times New Roman"/>
                <a:ea typeface="Calibri"/>
              </a:rPr>
              <a:t>được</a:t>
            </a:r>
            <a:r>
              <a:rPr lang="en-US" b="1" dirty="0">
                <a:latin typeface="Times New Roman"/>
                <a:ea typeface="Calibri"/>
              </a:rPr>
              <a:t> </a:t>
            </a:r>
            <a:r>
              <a:rPr lang="en-US" b="1" dirty="0" err="1">
                <a:latin typeface="Times New Roman"/>
                <a:ea typeface="Calibri"/>
              </a:rPr>
              <a:t>một</a:t>
            </a:r>
            <a:r>
              <a:rPr lang="en-US" b="1" dirty="0">
                <a:latin typeface="Times New Roman"/>
                <a:ea typeface="Calibri"/>
              </a:rPr>
              <a:t> </a:t>
            </a:r>
            <a:r>
              <a:rPr lang="en-US" b="1" dirty="0" err="1">
                <a:latin typeface="Times New Roman"/>
                <a:ea typeface="Calibri"/>
              </a:rPr>
              <a:t>số</a:t>
            </a:r>
            <a:r>
              <a:rPr lang="en-US" b="1" dirty="0">
                <a:latin typeface="Times New Roman"/>
                <a:ea typeface="Calibri"/>
              </a:rPr>
              <a:t> </a:t>
            </a:r>
            <a:r>
              <a:rPr lang="en-US" b="1" dirty="0" err="1">
                <a:latin typeface="Times New Roman"/>
                <a:ea typeface="Calibri"/>
              </a:rPr>
              <a:t>thành</a:t>
            </a:r>
            <a:r>
              <a:rPr lang="en-US" b="1" dirty="0">
                <a:latin typeface="Times New Roman"/>
                <a:ea typeface="Calibri"/>
              </a:rPr>
              <a:t> </a:t>
            </a:r>
            <a:r>
              <a:rPr lang="en-US" b="1" dirty="0" err="1">
                <a:latin typeface="Times New Roman"/>
                <a:ea typeface="Calibri"/>
              </a:rPr>
              <a:t>tựu</a:t>
            </a:r>
            <a:r>
              <a:rPr lang="en-US" b="1" dirty="0">
                <a:latin typeface="Times New Roman"/>
                <a:ea typeface="Calibri"/>
              </a:rPr>
              <a:t> </a:t>
            </a:r>
            <a:r>
              <a:rPr lang="en-US" b="1" dirty="0" err="1">
                <a:latin typeface="Times New Roman"/>
                <a:ea typeface="Calibri"/>
              </a:rPr>
              <a:t>văn</a:t>
            </a:r>
            <a:r>
              <a:rPr lang="en-US" b="1" dirty="0">
                <a:latin typeface="Times New Roman"/>
                <a:ea typeface="Calibri"/>
              </a:rPr>
              <a:t> </a:t>
            </a:r>
            <a:r>
              <a:rPr lang="en-US" b="1" dirty="0" err="1">
                <a:latin typeface="Times New Roman"/>
                <a:ea typeface="Calibri"/>
              </a:rPr>
              <a:t>hóa</a:t>
            </a:r>
            <a:r>
              <a:rPr lang="en-US" b="1" dirty="0">
                <a:latin typeface="Times New Roman"/>
                <a:ea typeface="Calibri"/>
              </a:rPr>
              <a:t> </a:t>
            </a:r>
            <a:r>
              <a:rPr lang="en-US" b="1" dirty="0" err="1">
                <a:latin typeface="Times New Roman"/>
                <a:ea typeface="Calibri"/>
              </a:rPr>
              <a:t>tiêu</a:t>
            </a:r>
            <a:r>
              <a:rPr lang="en-US" b="1" dirty="0">
                <a:latin typeface="Times New Roman"/>
                <a:ea typeface="Calibri"/>
              </a:rPr>
              <a:t> </a:t>
            </a:r>
            <a:r>
              <a:rPr lang="en-US" b="1" dirty="0" err="1">
                <a:latin typeface="Times New Roman"/>
                <a:ea typeface="Calibri"/>
              </a:rPr>
              <a:t>biểu</a:t>
            </a:r>
            <a:r>
              <a:rPr lang="en-US" b="1" dirty="0">
                <a:latin typeface="Times New Roman"/>
                <a:ea typeface="Calibri"/>
              </a:rPr>
              <a:t> </a:t>
            </a:r>
            <a:r>
              <a:rPr lang="en-US" b="1" dirty="0" err="1">
                <a:latin typeface="Times New Roman"/>
                <a:ea typeface="Calibri"/>
              </a:rPr>
              <a:t>của</a:t>
            </a:r>
            <a:r>
              <a:rPr lang="en-US" b="1" dirty="0">
                <a:latin typeface="Times New Roman"/>
                <a:ea typeface="Calibri"/>
              </a:rPr>
              <a:t> </a:t>
            </a:r>
            <a:r>
              <a:rPr lang="en-US" b="1" dirty="0" err="1">
                <a:latin typeface="Times New Roman"/>
                <a:ea typeface="Calibri"/>
              </a:rPr>
              <a:t>Hy</a:t>
            </a:r>
            <a:r>
              <a:rPr lang="en-US" b="1" dirty="0">
                <a:latin typeface="Times New Roman"/>
                <a:ea typeface="Calibri"/>
              </a:rPr>
              <a:t> </a:t>
            </a:r>
            <a:r>
              <a:rPr lang="en-US" b="1" dirty="0" err="1">
                <a:latin typeface="Times New Roman"/>
                <a:ea typeface="Calibri"/>
              </a:rPr>
              <a:t>Lạp</a:t>
            </a:r>
            <a:r>
              <a:rPr lang="en-US" b="1" dirty="0">
                <a:latin typeface="Times New Roman"/>
                <a:ea typeface="Calibri"/>
              </a:rPr>
              <a:t> </a:t>
            </a:r>
            <a:r>
              <a:rPr lang="en-US" b="1" dirty="0" err="1">
                <a:latin typeface="Times New Roman"/>
                <a:ea typeface="Calibri"/>
              </a:rPr>
              <a:t>và</a:t>
            </a:r>
            <a:r>
              <a:rPr lang="en-US" b="1" dirty="0">
                <a:latin typeface="Times New Roman"/>
                <a:ea typeface="Calibri"/>
              </a:rPr>
              <a:t> La </a:t>
            </a:r>
            <a:r>
              <a:rPr lang="en-US" b="1" dirty="0" err="1">
                <a:latin typeface="Times New Roman"/>
                <a:ea typeface="Calibri"/>
              </a:rPr>
              <a:t>Mã</a:t>
            </a:r>
            <a:r>
              <a:rPr lang="en-US" b="1" dirty="0">
                <a:latin typeface="Times New Roman"/>
                <a:ea typeface="Calibri"/>
              </a:rPr>
              <a:t>.</a:t>
            </a:r>
            <a:endParaRPr lang="en-US" b="1" dirty="0">
              <a:ea typeface="Times New Roman"/>
            </a:endParaRPr>
          </a:p>
          <a:p>
            <a:endParaRPr lang="en-US" dirty="0"/>
          </a:p>
        </p:txBody>
      </p:sp>
    </p:spTree>
    <p:extLst>
      <p:ext uri="{BB962C8B-B14F-4D97-AF65-F5344CB8AC3E}">
        <p14:creationId xmlns:p14="http://schemas.microsoft.com/office/powerpoint/2010/main" val="14865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5245" y="3136613"/>
            <a:ext cx="1281120" cy="769441"/>
          </a:xfrm>
          <a:prstGeom prst="rect">
            <a:avLst/>
          </a:prstGeom>
        </p:spPr>
        <p:txBody>
          <a:bodyPr wrap="none">
            <a:spAutoFit/>
          </a:bodyPr>
          <a:lstStyle/>
          <a:p>
            <a:r>
              <a:rPr lang="vi-VN" sz="4400" dirty="0" smtClean="0">
                <a:solidFill>
                  <a:srgbClr val="FF0000"/>
                </a:solidFill>
                <a:latin typeface="Times New Roman"/>
              </a:rPr>
              <a:t>HẾT</a:t>
            </a:r>
            <a:endParaRPr lang="en-US" sz="4400" dirty="0">
              <a:solidFill>
                <a:srgbClr val="FF0000"/>
              </a:solidFill>
            </a:endParaRPr>
          </a:p>
        </p:txBody>
      </p:sp>
    </p:spTree>
    <p:extLst>
      <p:ext uri="{BB962C8B-B14F-4D97-AF65-F5344CB8AC3E}">
        <p14:creationId xmlns:p14="http://schemas.microsoft.com/office/powerpoint/2010/main" val="2026611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Left 4">
            <a:extLst>
              <a:ext uri="{FF2B5EF4-FFF2-40B4-BE49-F238E27FC236}">
                <a16:creationId xmlns:a16="http://schemas.microsoft.com/office/drawing/2014/main" xmlns="" id="{09B99F86-651B-4A5B-9E20-B47A2FD75929}"/>
              </a:ext>
            </a:extLst>
          </p:cNvPr>
          <p:cNvSpPr/>
          <p:nvPr/>
        </p:nvSpPr>
        <p:spPr>
          <a:xfrm rot="10800000">
            <a:off x="4161692" y="3568758"/>
            <a:ext cx="2311909" cy="713357"/>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xmlns="" id="{80737062-9295-4627-95AF-67A4E4CFF02C}"/>
              </a:ext>
            </a:extLst>
          </p:cNvPr>
          <p:cNvSpPr/>
          <p:nvPr/>
        </p:nvSpPr>
        <p:spPr>
          <a:xfrm>
            <a:off x="6473603" y="125830"/>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marL="0" lvl="0" indent="0" algn="ctr" defTabSz="1555750">
              <a:lnSpc>
                <a:spcPct val="90000"/>
              </a:lnSpc>
              <a:spcBef>
                <a:spcPct val="0"/>
              </a:spcBef>
              <a:spcAft>
                <a:spcPct val="35000"/>
              </a:spcAft>
              <a:buNone/>
            </a:pPr>
            <a:r>
              <a:rPr lang="nl-NL" sz="2800" dirty="0">
                <a:solidFill>
                  <a:srgbClr val="C00000"/>
                </a:solidFill>
                <a:latin typeface="Times New Roman" panose="02020603050405020304" pitchFamily="18" charset="0"/>
                <a:cs typeface="Times New Roman" panose="02020603050405020304" pitchFamily="18" charset="0"/>
              </a:rPr>
              <a:t>I</a:t>
            </a:r>
            <a:r>
              <a:rPr lang="nl-NL" sz="2800" b="0" kern="1200" dirty="0" smtClean="0">
                <a:solidFill>
                  <a:srgbClr val="C00000"/>
                </a:solidFill>
                <a:latin typeface="Times New Roman" panose="02020603050405020304" pitchFamily="18" charset="0"/>
                <a:cs typeface="Times New Roman" panose="02020603050405020304" pitchFamily="18" charset="0"/>
              </a:rPr>
              <a:t>. </a:t>
            </a:r>
            <a:r>
              <a:rPr lang="nl-NL" sz="2800" dirty="0" smtClean="0">
                <a:solidFill>
                  <a:srgbClr val="C00000"/>
                </a:solidFill>
                <a:latin typeface="Times New Roman" panose="02020603050405020304" pitchFamily="18" charset="0"/>
                <a:cs typeface="Times New Roman" panose="02020603050405020304" pitchFamily="18" charset="0"/>
              </a:rPr>
              <a:t>ĐIỀU KIỆN TỰ NHIÊN</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a16="http://schemas.microsoft.com/office/drawing/2014/main" xmlns="" id="{9D22DD9A-9432-432E-BCAB-E665F09B045A}"/>
              </a:ext>
            </a:extLst>
          </p:cNvPr>
          <p:cNvSpPr/>
          <p:nvPr/>
        </p:nvSpPr>
        <p:spPr>
          <a:xfrm rot="12668821">
            <a:off x="3730179" y="4755026"/>
            <a:ext cx="2965372"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xmlns="" id="{D12991DD-62E0-468B-8E6E-1105B332F39C}"/>
              </a:ext>
            </a:extLst>
          </p:cNvPr>
          <p:cNvSpPr/>
          <p:nvPr/>
        </p:nvSpPr>
        <p:spPr>
          <a:xfrm>
            <a:off x="6476068" y="1519040"/>
            <a:ext cx="4504476" cy="1512277"/>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marL="0" lvl="0" indent="0" algn="ctr" defTabSz="1555750">
              <a:lnSpc>
                <a:spcPct val="90000"/>
              </a:lnSpc>
              <a:spcBef>
                <a:spcPct val="0"/>
              </a:spcBef>
              <a:spcAft>
                <a:spcPct val="35000"/>
              </a:spcAft>
              <a:buNone/>
            </a:pPr>
            <a:r>
              <a:rPr lang="en-US" sz="2800" b="0" kern="1200" dirty="0" smtClean="0">
                <a:solidFill>
                  <a:srgbClr val="C00000"/>
                </a:solidFill>
                <a:latin typeface="Times New Roman" panose="02020603050405020304" pitchFamily="18" charset="0"/>
                <a:cs typeface="Times New Roman" panose="02020603050405020304" pitchFamily="18" charset="0"/>
              </a:rPr>
              <a:t>II. TỔ CHỨC NHÀ NƯỚC THÀNH BANG</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xmlns="" id="{5301E418-E845-42F3-BDCF-4D5754E1AC1F}"/>
              </a:ext>
            </a:extLst>
          </p:cNvPr>
          <p:cNvSpPr/>
          <p:nvPr/>
        </p:nvSpPr>
        <p:spPr>
          <a:xfrm rot="8384316">
            <a:off x="3946032" y="1195383"/>
            <a:ext cx="2739074"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xmlns="" id="{50930691-DABE-4C20-B6F3-FBBBB2E80473}"/>
              </a:ext>
            </a:extLst>
          </p:cNvPr>
          <p:cNvSpPr/>
          <p:nvPr/>
        </p:nvSpPr>
        <p:spPr>
          <a:xfrm>
            <a:off x="6473603" y="3160271"/>
            <a:ext cx="4504476"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marL="0" lvl="0" indent="0" algn="ctr" defTabSz="1555750">
              <a:lnSpc>
                <a:spcPct val="90000"/>
              </a:lnSpc>
              <a:spcBef>
                <a:spcPct val="0"/>
              </a:spcBef>
              <a:spcAft>
                <a:spcPct val="35000"/>
              </a:spcAft>
              <a:buNone/>
            </a:pPr>
            <a:r>
              <a:rPr lang="en-US" sz="2800" b="0" kern="1200" dirty="0" smtClean="0">
                <a:solidFill>
                  <a:srgbClr val="C00000"/>
                </a:solidFill>
                <a:latin typeface="Times New Roman" panose="02020603050405020304" pitchFamily="18" charset="0"/>
                <a:cs typeface="Times New Roman" panose="02020603050405020304" pitchFamily="18" charset="0"/>
              </a:rPr>
              <a:t>III. </a:t>
            </a:r>
            <a:r>
              <a:rPr lang="en-US" sz="2800" dirty="0" smtClean="0">
                <a:solidFill>
                  <a:srgbClr val="C00000"/>
                </a:solidFill>
                <a:latin typeface="Times New Roman" panose="02020603050405020304" pitchFamily="18" charset="0"/>
                <a:cs typeface="Times New Roman" panose="02020603050405020304" pitchFamily="18" charset="0"/>
              </a:rPr>
              <a:t>TỔ CHỨC NHÀ NƯỚC ĐẾ CHẾ</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11" name="Arrow: Left 6">
            <a:extLst>
              <a:ext uri="{FF2B5EF4-FFF2-40B4-BE49-F238E27FC236}">
                <a16:creationId xmlns:a16="http://schemas.microsoft.com/office/drawing/2014/main" xmlns="" id="{9D22DD9A-9432-432E-BCAB-E665F09B045A}"/>
              </a:ext>
            </a:extLst>
          </p:cNvPr>
          <p:cNvSpPr/>
          <p:nvPr/>
        </p:nvSpPr>
        <p:spPr>
          <a:xfrm rot="9544149">
            <a:off x="4091988" y="2364709"/>
            <a:ext cx="2475981"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Freeform: Shape 9">
            <a:extLst>
              <a:ext uri="{FF2B5EF4-FFF2-40B4-BE49-F238E27FC236}">
                <a16:creationId xmlns:a16="http://schemas.microsoft.com/office/drawing/2014/main" xmlns="" id="{50930691-DABE-4C20-B6F3-FBBBB2E80473}"/>
              </a:ext>
            </a:extLst>
          </p:cNvPr>
          <p:cNvSpPr/>
          <p:nvPr/>
        </p:nvSpPr>
        <p:spPr>
          <a:xfrm>
            <a:off x="6476068" y="4851093"/>
            <a:ext cx="4504476"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ctr" defTabSz="1555750">
              <a:lnSpc>
                <a:spcPct val="90000"/>
              </a:lnSpc>
              <a:spcBef>
                <a:spcPct val="0"/>
              </a:spcBef>
              <a:spcAft>
                <a:spcPct val="35000"/>
              </a:spcAft>
            </a:pPr>
            <a:r>
              <a:rPr lang="en-US" sz="2800" dirty="0">
                <a:solidFill>
                  <a:srgbClr val="C00000"/>
                </a:solidFill>
                <a:latin typeface="Times New Roman" panose="02020603050405020304" pitchFamily="18" charset="0"/>
                <a:cs typeface="Times New Roman" panose="02020603050405020304" pitchFamily="18" charset="0"/>
              </a:rPr>
              <a:t>IV. NHỮNG THÀNH TỰU VĂN HÓA TIÊU </a:t>
            </a:r>
            <a:r>
              <a:rPr lang="en-US" sz="2800" dirty="0" smtClean="0">
                <a:solidFill>
                  <a:srgbClr val="C00000"/>
                </a:solidFill>
                <a:latin typeface="Times New Roman" panose="02020603050405020304" pitchFamily="18" charset="0"/>
                <a:cs typeface="Times New Roman" panose="02020603050405020304" pitchFamily="18" charset="0"/>
              </a:rPr>
              <a:t>BIỂU CỦA HY LẠP VÀ LA MÃ</a:t>
            </a:r>
            <a:endParaRPr lang="vi-VN" sz="2800" dirty="0">
              <a:solidFill>
                <a:srgbClr val="C00000"/>
              </a:solidFill>
              <a:latin typeface="Times New Roman" panose="02020603050405020304" pitchFamily="18" charset="0"/>
              <a:cs typeface="Times New Roman" panose="02020603050405020304" pitchFamily="18" charset="0"/>
            </a:endParaRPr>
          </a:p>
        </p:txBody>
      </p:sp>
      <p:sp>
        <p:nvSpPr>
          <p:cNvPr id="14" name="Freeform: Shape 9">
            <a:extLst>
              <a:ext uri="{FF2B5EF4-FFF2-40B4-BE49-F238E27FC236}">
                <a16:creationId xmlns:a16="http://schemas.microsoft.com/office/drawing/2014/main" xmlns="" id="{50930691-DABE-4C20-B6F3-FBBBB2E80473}"/>
              </a:ext>
            </a:extLst>
          </p:cNvPr>
          <p:cNvSpPr/>
          <p:nvPr/>
        </p:nvSpPr>
        <p:spPr>
          <a:xfrm>
            <a:off x="668216" y="2133601"/>
            <a:ext cx="3493477" cy="2130490"/>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ctr" defTabSz="1778000">
              <a:lnSpc>
                <a:spcPct val="90000"/>
              </a:lnSpc>
              <a:spcBef>
                <a:spcPct val="0"/>
              </a:spcBef>
              <a:spcAft>
                <a:spcPct val="35000"/>
              </a:spcAft>
            </a:pPr>
            <a:r>
              <a:rPr lang="en-US" sz="3600" b="1" dirty="0">
                <a:ln w="22225">
                  <a:solidFill>
                    <a:srgbClr val="ED7D31"/>
                  </a:solidFill>
                  <a:prstDash val="solid"/>
                </a:ln>
                <a:solidFill>
                  <a:srgbClr val="ED7D31">
                    <a:lumMod val="40000"/>
                    <a:lumOff val="60000"/>
                  </a:srgbClr>
                </a:solidFill>
                <a:latin typeface="Times New Roman" pitchFamily="18" charset="0"/>
                <a:cs typeface="Times New Roman" pitchFamily="18" charset="0"/>
              </a:rPr>
              <a:t>HI LẠP VÀ LA MÃ CỔ ĐẠI</a:t>
            </a:r>
            <a:endParaRPr lang="vi-VN" sz="3600" b="1" dirty="0">
              <a:ln w="22225">
                <a:solidFill>
                  <a:srgbClr val="ED7D31"/>
                </a:solidFill>
                <a:prstDash val="solid"/>
              </a:ln>
              <a:solidFill>
                <a:srgbClr val="ED7D31">
                  <a:lumMod val="40000"/>
                  <a:lumOff val="6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xmlns=""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a:solidFill>
                  <a:srgbClr val="7030A0"/>
                </a:solidFill>
                <a:latin typeface="Times New Roman" panose="02020603050405020304" pitchFamily="18" charset="0"/>
                <a:cs typeface="Times New Roman" panose="02020603050405020304" pitchFamily="18" charset="0"/>
              </a:rPr>
              <a:t>KHỞI ĐỘNG</a:t>
            </a:r>
          </a:p>
        </p:txBody>
      </p:sp>
      <p:sp>
        <p:nvSpPr>
          <p:cNvPr id="10" name="Cloud 9">
            <a:extLst>
              <a:ext uri="{FF2B5EF4-FFF2-40B4-BE49-F238E27FC236}">
                <a16:creationId xmlns:a16="http://schemas.microsoft.com/office/drawing/2014/main" xmlns="" id="{F342D932-3324-499E-A426-5193885EE424}"/>
              </a:ext>
            </a:extLst>
          </p:cNvPr>
          <p:cNvSpPr/>
          <p:nvPr/>
        </p:nvSpPr>
        <p:spPr>
          <a:xfrm>
            <a:off x="2567126" y="776347"/>
            <a:ext cx="9835660" cy="250646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30000"/>
              </a:lnSpc>
            </a:pPr>
            <a:r>
              <a:rPr lang="en-US" sz="2800" dirty="0" err="1">
                <a:solidFill>
                  <a:prstClr val="black"/>
                </a:solidFill>
                <a:latin typeface="Times New Roman"/>
                <a:ea typeface="Calibri"/>
                <a:cs typeface="Times New Roman"/>
              </a:rPr>
              <a:t>Nhìn</a:t>
            </a:r>
            <a:r>
              <a:rPr lang="en-US" sz="2800" dirty="0">
                <a:solidFill>
                  <a:prstClr val="black"/>
                </a:solidFill>
                <a:latin typeface="Times New Roman"/>
                <a:ea typeface="Calibri"/>
                <a:cs typeface="Times New Roman"/>
              </a:rPr>
              <a:t> </a:t>
            </a:r>
            <a:r>
              <a:rPr lang="en-US" sz="2800" dirty="0" err="1" smtClean="0">
                <a:solidFill>
                  <a:prstClr val="black"/>
                </a:solidFill>
                <a:latin typeface="Times New Roman"/>
                <a:ea typeface="Calibri"/>
                <a:cs typeface="Times New Roman"/>
              </a:rPr>
              <a:t>hình</a:t>
            </a:r>
            <a:r>
              <a:rPr lang="en-US" sz="2800" dirty="0" smtClean="0">
                <a:solidFill>
                  <a:prstClr val="black"/>
                </a:solidFill>
                <a:latin typeface="Times New Roman"/>
                <a:ea typeface="Calibri"/>
                <a:cs typeface="Times New Roman"/>
              </a:rPr>
              <a:t> </a:t>
            </a:r>
            <a:r>
              <a:rPr lang="en-US" sz="2800" dirty="0" err="1" smtClean="0">
                <a:solidFill>
                  <a:prstClr val="black"/>
                </a:solidFill>
                <a:latin typeface="Times New Roman"/>
                <a:ea typeface="Calibri"/>
                <a:cs typeface="Times New Roman"/>
              </a:rPr>
              <a:t>em</a:t>
            </a:r>
            <a:r>
              <a:rPr lang="en-US" sz="2800" dirty="0" smtClean="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liên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tưởng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đến</a:t>
            </a:r>
            <a:r>
              <a:rPr lang="en-US" sz="2800" dirty="0">
                <a:solidFill>
                  <a:prstClr val="black"/>
                </a:solidFill>
                <a:latin typeface="Times New Roman"/>
                <a:ea typeface="Calibri"/>
                <a:cs typeface="Times New Roman"/>
              </a:rPr>
              <a:t> </a:t>
            </a:r>
            <a:r>
              <a:rPr lang="en-US" sz="2800" dirty="0" err="1" smtClean="0">
                <a:solidFill>
                  <a:prstClr val="black"/>
                </a:solidFill>
                <a:latin typeface="Times New Roman"/>
                <a:ea typeface="Calibri"/>
                <a:cs typeface="Times New Roman"/>
              </a:rPr>
              <a:t>nước</a:t>
            </a:r>
            <a:endParaRPr lang="en-US" sz="2800" dirty="0" smtClean="0">
              <a:solidFill>
                <a:prstClr val="black"/>
              </a:solidFill>
              <a:latin typeface="Times New Roman"/>
              <a:ea typeface="Calibri"/>
              <a:cs typeface="Times New Roman"/>
            </a:endParaRPr>
          </a:p>
          <a:p>
            <a:pPr>
              <a:lnSpc>
                <a:spcPct val="130000"/>
              </a:lnSpc>
            </a:pPr>
            <a:r>
              <a:rPr lang="en-US" sz="2800" dirty="0" err="1" smtClean="0">
                <a:solidFill>
                  <a:prstClr val="black"/>
                </a:solidFill>
                <a:latin typeface="Times New Roman"/>
                <a:ea typeface="Calibri"/>
                <a:cs typeface="Times New Roman"/>
              </a:rPr>
              <a:t>nào</a:t>
            </a:r>
            <a:r>
              <a:rPr lang="en-US" sz="2800" dirty="0" smtClean="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Từ</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những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hình</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ảnh</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trên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em</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hãy</a:t>
            </a:r>
            <a:r>
              <a:rPr lang="en-US" sz="2800" dirty="0">
                <a:solidFill>
                  <a:prstClr val="black"/>
                </a:solidFill>
                <a:latin typeface="Times New Roman"/>
                <a:ea typeface="Calibri"/>
                <a:cs typeface="Times New Roman"/>
              </a:rPr>
              <a:t> chia </a:t>
            </a:r>
            <a:r>
              <a:rPr lang="en-US" sz="2800" dirty="0" err="1">
                <a:solidFill>
                  <a:prstClr val="black"/>
                </a:solidFill>
                <a:latin typeface="Times New Roman"/>
                <a:ea typeface="Calibri"/>
                <a:cs typeface="Times New Roman"/>
              </a:rPr>
              <a:t>sẽ</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những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hiểu</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biết</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của</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mình</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về</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quốc</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gia</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đó</a:t>
            </a:r>
            <a:r>
              <a:rPr lang="en-US" sz="2800" dirty="0">
                <a:solidFill>
                  <a:prstClr val="black"/>
                </a:solidFill>
                <a:latin typeface="Times New Roman"/>
                <a:ea typeface="Calibri"/>
                <a:cs typeface="Times New Roman"/>
              </a:rPr>
              <a:t> ?</a:t>
            </a:r>
            <a:endParaRPr lang="en-US" sz="2800" dirty="0">
              <a:solidFill>
                <a:prstClr val="black"/>
              </a:solidFill>
              <a:ea typeface="Calibri"/>
              <a:cs typeface="Times New Roman"/>
            </a:endParaRPr>
          </a:p>
        </p:txBody>
      </p:sp>
      <p:pic>
        <p:nvPicPr>
          <p:cNvPr id="11" name="Content Placeholder 3" descr="Tượng Hy Lạp Cổ Đại"/>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16548" y="3352542"/>
            <a:ext cx="2861163" cy="2887345"/>
          </a:xfrm>
          <a:prstGeom prst="rect">
            <a:avLst/>
          </a:prstGeom>
          <a:noFill/>
          <a:ln>
            <a:noFill/>
          </a:ln>
        </p:spPr>
      </p:pic>
      <p:pic>
        <p:nvPicPr>
          <p:cNvPr id="13" name="Picture 12" descr="Chim cú gốm sứ Bát Tràng và BST đồng xu cổ Hy Lạp - Tin tức, sự kiện làng  nghề Bát Tràng"/>
          <p:cNvPicPr/>
          <p:nvPr/>
        </p:nvPicPr>
        <p:blipFill>
          <a:blip r:embed="rId3">
            <a:extLst>
              <a:ext uri="{28A0092B-C50C-407E-A947-70E740481C1C}">
                <a14:useLocalDpi xmlns:a14="http://schemas.microsoft.com/office/drawing/2010/main" val="0"/>
              </a:ext>
            </a:extLst>
          </a:blip>
          <a:srcRect/>
          <a:stretch>
            <a:fillRect/>
          </a:stretch>
        </p:blipFill>
        <p:spPr bwMode="auto">
          <a:xfrm>
            <a:off x="3463876" y="3412633"/>
            <a:ext cx="2807970" cy="2887345"/>
          </a:xfrm>
          <a:prstGeom prst="rect">
            <a:avLst/>
          </a:prstGeom>
          <a:noFill/>
          <a:ln>
            <a:noFill/>
          </a:ln>
        </p:spPr>
      </p:pic>
      <p:pic>
        <p:nvPicPr>
          <p:cNvPr id="15" name="Picture 14" descr="Kiến trúc Hy Lạp cổ đại – Wikipedia tiếng Việt"/>
          <p:cNvPicPr/>
          <p:nvPr/>
        </p:nvPicPr>
        <p:blipFill>
          <a:blip r:embed="rId4">
            <a:extLst>
              <a:ext uri="{28A0092B-C50C-407E-A947-70E740481C1C}">
                <a14:useLocalDpi xmlns:a14="http://schemas.microsoft.com/office/drawing/2010/main" val="0"/>
              </a:ext>
            </a:extLst>
          </a:blip>
          <a:srcRect/>
          <a:stretch>
            <a:fillRect/>
          </a:stretch>
        </p:blipFill>
        <p:spPr bwMode="auto">
          <a:xfrm>
            <a:off x="6271846" y="3412633"/>
            <a:ext cx="5709138" cy="2887344"/>
          </a:xfrm>
          <a:prstGeom prst="rect">
            <a:avLst/>
          </a:prstGeom>
          <a:noFill/>
          <a:ln>
            <a:noFill/>
          </a:ln>
        </p:spPr>
      </p:pic>
    </p:spTree>
    <p:extLst>
      <p:ext uri="{BB962C8B-B14F-4D97-AF65-F5344CB8AC3E}">
        <p14:creationId xmlns:p14="http://schemas.microsoft.com/office/powerpoint/2010/main" val="14259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06823103357_LDQG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923" y="1758462"/>
            <a:ext cx="7514492" cy="488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2">
            <a:extLst>
              <a:ext uri="{FF2B5EF4-FFF2-40B4-BE49-F238E27FC236}">
                <a16:creationId xmlns:a16="http://schemas.microsoft.com/office/drawing/2014/main" xmlns="" id="{F342D932-3324-499E-A426-5193885EE424}"/>
              </a:ext>
            </a:extLst>
          </p:cNvPr>
          <p:cNvSpPr/>
          <p:nvPr/>
        </p:nvSpPr>
        <p:spPr>
          <a:xfrm>
            <a:off x="855783" y="2274277"/>
            <a:ext cx="3294186" cy="425547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spcAft>
                <a:spcPts val="800"/>
              </a:spcAft>
            </a:pPr>
            <a:r>
              <a:rPr lang="vi-VN" sz="3600" dirty="0">
                <a:solidFill>
                  <a:schemeClr val="accent1"/>
                </a:solidFill>
                <a:latin typeface="Times New Roman"/>
                <a:ea typeface="Times New Roman"/>
              </a:rPr>
              <a:t>Xác định vị trí địa lí </a:t>
            </a:r>
            <a:r>
              <a:rPr lang="vi-VN" sz="3600" dirty="0" smtClean="0">
                <a:solidFill>
                  <a:schemeClr val="accent1"/>
                </a:solidFill>
                <a:latin typeface="Times New Roman"/>
                <a:ea typeface="Times New Roman"/>
              </a:rPr>
              <a:t>của</a:t>
            </a:r>
            <a:r>
              <a:rPr lang="en-US" sz="3600" dirty="0" smtClean="0">
                <a:solidFill>
                  <a:schemeClr val="accent1"/>
                </a:solidFill>
                <a:latin typeface="Times New Roman"/>
                <a:ea typeface="Times New Roman"/>
              </a:rPr>
              <a:t> </a:t>
            </a:r>
            <a:r>
              <a:rPr lang="vi-VN" sz="3600" dirty="0" smtClean="0">
                <a:solidFill>
                  <a:schemeClr val="accent1"/>
                </a:solidFill>
                <a:latin typeface="Times New Roman"/>
                <a:ea typeface="Times New Roman"/>
              </a:rPr>
              <a:t>Hy </a:t>
            </a:r>
            <a:r>
              <a:rPr lang="vi-VN" sz="3600" dirty="0">
                <a:solidFill>
                  <a:schemeClr val="accent1"/>
                </a:solidFill>
                <a:latin typeface="Times New Roman"/>
                <a:ea typeface="Times New Roman"/>
              </a:rPr>
              <a:t>Lạp và La Mã cổ đại.</a:t>
            </a:r>
            <a:endParaRPr lang="vi-VN" sz="3600" dirty="0">
              <a:solidFill>
                <a:schemeClr val="accent1"/>
              </a:solidFill>
              <a:latin typeface="Times New Roman"/>
              <a:ea typeface="Times New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9194"/>
            <a:ext cx="3316287"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46716" y="860431"/>
            <a:ext cx="3625544"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I.ĐIỀU KIỆN TỰ NHIÊN</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8637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xit" presetSubtype="0" fill="hold" grpId="1" nodeType="withEffect">
                                  <p:stCondLst>
                                    <p:cond delay="0"/>
                                  </p:stCondLst>
                                  <p:childTnLst>
                                    <p:set>
                                      <p:cBhvr>
                                        <p:cTn id="9"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9194"/>
            <a:ext cx="3316287"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46716" y="860431"/>
            <a:ext cx="3625544"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I.ĐIỀU KIỆN TỰ NHIÊN</a:t>
            </a:r>
            <a:endParaRPr lang="en-US" sz="2400" b="1" dirty="0">
              <a:solidFill>
                <a:srgbClr val="FF0000"/>
              </a:solidFill>
              <a:latin typeface="Times New Roman" pitchFamily="18" charset="0"/>
              <a:cs typeface="Times New Roman" pitchFamily="18" charset="0"/>
            </a:endParaRPr>
          </a:p>
        </p:txBody>
      </p:sp>
      <p:pic>
        <p:nvPicPr>
          <p:cNvPr id="6" name="Picture 5" descr="Quan sát lược đồ, hãy cho biết vị trí địa lý của Hy Lạp cổ đại có điểm gì  nổi bật? câu hỏi 1756386 - hoidap247.co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9279" y="668215"/>
            <a:ext cx="3874844" cy="2760785"/>
          </a:xfrm>
          <a:prstGeom prst="rect">
            <a:avLst/>
          </a:prstGeom>
          <a:noFill/>
          <a:ln>
            <a:noFill/>
          </a:ln>
        </p:spPr>
      </p:pic>
      <p:sp>
        <p:nvSpPr>
          <p:cNvPr id="5" name="Rectangle 4"/>
          <p:cNvSpPr/>
          <p:nvPr/>
        </p:nvSpPr>
        <p:spPr>
          <a:xfrm>
            <a:off x="7935791" y="3311770"/>
            <a:ext cx="3556424" cy="452432"/>
          </a:xfrm>
          <a:prstGeom prst="rect">
            <a:avLst/>
          </a:prstGeom>
        </p:spPr>
        <p:txBody>
          <a:bodyPr wrap="square">
            <a:spAutoFit/>
          </a:bodyPr>
          <a:lstStyle/>
          <a:p>
            <a:pPr algn="ctr">
              <a:lnSpc>
                <a:spcPct val="130000"/>
              </a:lnSpc>
            </a:pPr>
            <a:r>
              <a:rPr lang="nl-NL" i="1" dirty="0">
                <a:latin typeface="Times New Roman"/>
                <a:ea typeface="Arial"/>
                <a:cs typeface="Times New Roman"/>
              </a:rPr>
              <a:t>Hình 9.1: Lược đồ Hy Lạp cổ đại</a:t>
            </a:r>
            <a:endParaRPr lang="en-US" sz="1400" dirty="0">
              <a:ea typeface="Calibri"/>
              <a:cs typeface="Times New Roman"/>
            </a:endParaRPr>
          </a:p>
        </p:txBody>
      </p:sp>
      <p:pic>
        <p:nvPicPr>
          <p:cNvPr id="8" name="Picture 7" descr="GIỚI TRẺ BẢO NHAM: tháng sáu 2013"/>
          <p:cNvPicPr/>
          <p:nvPr/>
        </p:nvPicPr>
        <p:blipFill>
          <a:blip r:embed="rId4">
            <a:extLst>
              <a:ext uri="{28A0092B-C50C-407E-A947-70E740481C1C}">
                <a14:useLocalDpi xmlns:a14="http://schemas.microsoft.com/office/drawing/2010/main" val="0"/>
              </a:ext>
            </a:extLst>
          </a:blip>
          <a:srcRect/>
          <a:stretch>
            <a:fillRect/>
          </a:stretch>
        </p:blipFill>
        <p:spPr bwMode="auto">
          <a:xfrm>
            <a:off x="7935791" y="3881432"/>
            <a:ext cx="3353532" cy="2590800"/>
          </a:xfrm>
          <a:prstGeom prst="rect">
            <a:avLst/>
          </a:prstGeom>
          <a:noFill/>
          <a:ln>
            <a:noFill/>
          </a:ln>
        </p:spPr>
      </p:pic>
      <p:sp>
        <p:nvSpPr>
          <p:cNvPr id="7" name="Rectangle 6"/>
          <p:cNvSpPr/>
          <p:nvPr/>
        </p:nvSpPr>
        <p:spPr>
          <a:xfrm>
            <a:off x="7935791" y="6472232"/>
            <a:ext cx="3191899" cy="369332"/>
          </a:xfrm>
          <a:prstGeom prst="rect">
            <a:avLst/>
          </a:prstGeom>
        </p:spPr>
        <p:txBody>
          <a:bodyPr wrap="none">
            <a:spAutoFit/>
          </a:bodyPr>
          <a:lstStyle/>
          <a:p>
            <a:r>
              <a:rPr lang="nl-NL" i="1" dirty="0">
                <a:latin typeface="Times New Roman"/>
                <a:ea typeface="Arial"/>
              </a:rPr>
              <a:t>Hình 9.2: Lược đồ La Mã cổ đại</a:t>
            </a:r>
            <a:endParaRPr lang="en-US"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831" y="5287108"/>
            <a:ext cx="1641231" cy="157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579078" y="2015609"/>
            <a:ext cx="5140202" cy="461665"/>
          </a:xfrm>
          <a:prstGeom prst="rect">
            <a:avLst/>
          </a:prstGeom>
        </p:spPr>
        <p:txBody>
          <a:bodyPr wrap="square">
            <a:spAutoFit/>
          </a:bodyPr>
          <a:lstStyle/>
          <a:p>
            <a:r>
              <a:rPr lang="en-US" sz="2400" u="sng" dirty="0" err="1" smtClean="0">
                <a:solidFill>
                  <a:srgbClr val="FF0000"/>
                </a:solidFill>
                <a:latin typeface="Times New Roman" pitchFamily="18" charset="0"/>
                <a:cs typeface="Times New Roman" pitchFamily="18" charset="0"/>
              </a:rPr>
              <a:t>Nhiệm</a:t>
            </a:r>
            <a:r>
              <a:rPr lang="en-US" sz="2400" u="sng" dirty="0" smtClean="0">
                <a:solidFill>
                  <a:srgbClr val="FF0000"/>
                </a:solidFill>
                <a:latin typeface="Times New Roman" pitchFamily="18" charset="0"/>
                <a:cs typeface="Times New Roman" pitchFamily="18" charset="0"/>
              </a:rPr>
              <a:t> </a:t>
            </a:r>
            <a:r>
              <a:rPr lang="en-US" sz="2400" u="sng" dirty="0" err="1" smtClean="0">
                <a:solidFill>
                  <a:srgbClr val="FF0000"/>
                </a:solidFill>
                <a:latin typeface="Times New Roman" pitchFamily="18" charset="0"/>
                <a:cs typeface="Times New Roman" pitchFamily="18" charset="0"/>
              </a:rPr>
              <a:t>vụ</a:t>
            </a:r>
            <a:r>
              <a:rPr lang="en-US" sz="2400" u="sng" dirty="0" smtClean="0">
                <a:solidFill>
                  <a:srgbClr val="FF0000"/>
                </a:solidFill>
                <a:latin typeface="Times New Roman" pitchFamily="18" charset="0"/>
                <a:cs typeface="Times New Roman" pitchFamily="18" charset="0"/>
              </a:rPr>
              <a:t>:</a:t>
            </a:r>
            <a:r>
              <a:rPr lang="en-US" dirty="0" smtClean="0">
                <a:latin typeface="+mj-lt"/>
              </a:rPr>
              <a:t> </a:t>
            </a:r>
            <a:r>
              <a:rPr lang="vi-VN" sz="2400" dirty="0" smtClean="0">
                <a:latin typeface="+mj-lt"/>
              </a:rPr>
              <a:t>GV </a:t>
            </a:r>
            <a:r>
              <a:rPr lang="vi-VN" sz="2400" dirty="0">
                <a:latin typeface="+mj-lt"/>
              </a:rPr>
              <a:t>cho HS quan </a:t>
            </a:r>
            <a:r>
              <a:rPr lang="vi-VN" sz="2400" dirty="0" smtClean="0">
                <a:latin typeface="+mj-lt"/>
              </a:rPr>
              <a:t>sát</a:t>
            </a:r>
            <a:r>
              <a:rPr lang="en-US" sz="2400" dirty="0" smtClean="0">
                <a:latin typeface="+mj-lt"/>
              </a:rPr>
              <a:t> </a:t>
            </a:r>
            <a:r>
              <a:rPr lang="en-US" sz="2400" dirty="0" err="1" smtClean="0">
                <a:latin typeface="Times New Roman" pitchFamily="18" charset="0"/>
                <a:cs typeface="Times New Roman" pitchFamily="18" charset="0"/>
              </a:rPr>
              <a:t>lược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sp>
        <p:nvSpPr>
          <p:cNvPr id="12" name="Oval Callout 11"/>
          <p:cNvSpPr/>
          <p:nvPr/>
        </p:nvSpPr>
        <p:spPr>
          <a:xfrm>
            <a:off x="2403231" y="2708031"/>
            <a:ext cx="3563816" cy="270803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bg1"/>
                </a:solidFill>
                <a:latin typeface="Times New Roman" pitchFamily="18" charset="0"/>
                <a:cs typeface="Times New Roman" pitchFamily="18" charset="0"/>
              </a:rPr>
              <a:t>? Nêu ngắn gọn điều kiện tự nhiên của Hy Lạp và La </a:t>
            </a:r>
            <a:r>
              <a:rPr lang="vi-VN" sz="2800" dirty="0" smtClean="0">
                <a:solidFill>
                  <a:schemeClr val="bg1"/>
                </a:solidFill>
                <a:latin typeface="Times New Roman" pitchFamily="18" charset="0"/>
                <a:cs typeface="Times New Roman" pitchFamily="18" charset="0"/>
              </a:rPr>
              <a:t>Mã</a:t>
            </a:r>
            <a:r>
              <a:rPr lang="en-US" sz="2800" dirty="0" smtClean="0">
                <a:solidFill>
                  <a:schemeClr val="bg1"/>
                </a:solidFill>
                <a:latin typeface="Times New Roman" pitchFamily="18" charset="0"/>
                <a:cs typeface="Times New Roman" pitchFamily="18" charset="0"/>
              </a:rPr>
              <a:t> </a:t>
            </a:r>
            <a:r>
              <a:rPr lang="vi-VN"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94174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076" y="1105970"/>
            <a:ext cx="10374923" cy="6186309"/>
          </a:xfrm>
          <a:prstGeom prst="rect">
            <a:avLst/>
          </a:prstGeom>
        </p:spPr>
        <p:txBody>
          <a:bodyPr wrap="square">
            <a:spAutoFit/>
          </a:bodyPr>
          <a:lstStyle/>
          <a:p>
            <a:pPr algn="just">
              <a:lnSpc>
                <a:spcPct val="150000"/>
              </a:lnSpc>
            </a:pPr>
            <a:endParaRPr lang="vi-VN" sz="2800" dirty="0" smtClean="0">
              <a:latin typeface="Times New Roman" pitchFamily="18" charset="0"/>
              <a:cs typeface="Times New Roman" pitchFamily="18" charset="0"/>
            </a:endParaRPr>
          </a:p>
          <a:p>
            <a:pPr algn="just">
              <a:lnSpc>
                <a:spcPct val="150000"/>
              </a:lnSpc>
            </a:pPr>
            <a:r>
              <a:rPr lang="vi-VN" sz="2800" b="1" dirty="0" smtClean="0">
                <a:solidFill>
                  <a:srgbClr val="7030A0"/>
                </a:solidFill>
                <a:latin typeface="Times New Roman" pitchFamily="18" charset="0"/>
                <a:cs typeface="Times New Roman" pitchFamily="18" charset="0"/>
              </a:rPr>
              <a:t>Vị </a:t>
            </a:r>
            <a:r>
              <a:rPr lang="vi-VN" sz="2800" b="1" dirty="0">
                <a:solidFill>
                  <a:srgbClr val="7030A0"/>
                </a:solidFill>
                <a:latin typeface="Times New Roman" pitchFamily="18" charset="0"/>
                <a:cs typeface="Times New Roman" pitchFamily="18" charset="0"/>
              </a:rPr>
              <a:t>trí địa lý</a:t>
            </a:r>
            <a:r>
              <a:rPr lang="vi-VN" sz="2800" dirty="0">
                <a:solidFill>
                  <a:srgbClr val="7030A0"/>
                </a:solidFill>
                <a:latin typeface="Times New Roman" pitchFamily="18" charset="0"/>
                <a:cs typeface="Times New Roman" pitchFamily="18" charset="0"/>
              </a:rPr>
              <a:t>: </a:t>
            </a:r>
            <a:r>
              <a:rPr lang="vi-VN" sz="2800" dirty="0">
                <a:latin typeface="Times New Roman" pitchFamily="18" charset="0"/>
                <a:cs typeface="Times New Roman" pitchFamily="18" charset="0"/>
              </a:rPr>
              <a:t>Lãnh thổ rộng, bao  gổm miền lục địa Hy Lạp (vùng nam bán đảo Ban-căng), miền đất ven bờ Tiểu Á và  các đảo trên biển Ê-giê. </a:t>
            </a:r>
          </a:p>
          <a:p>
            <a:pPr algn="just">
              <a:lnSpc>
                <a:spcPct val="150000"/>
              </a:lnSpc>
            </a:pPr>
            <a:r>
              <a:rPr lang="vi-VN" sz="2800" dirty="0">
                <a:latin typeface="Times New Roman" pitchFamily="18" charset="0"/>
                <a:cs typeface="Times New Roman" pitchFamily="18" charset="0"/>
              </a:rPr>
              <a:t> - </a:t>
            </a:r>
            <a:r>
              <a:rPr lang="vi-VN" sz="2800" b="1" dirty="0">
                <a:solidFill>
                  <a:srgbClr val="7030A0"/>
                </a:solidFill>
                <a:latin typeface="Times New Roman" pitchFamily="18" charset="0"/>
                <a:cs typeface="Times New Roman" pitchFamily="18" charset="0"/>
              </a:rPr>
              <a:t>Điều kiện tự </a:t>
            </a:r>
            <a:r>
              <a:rPr lang="vi-VN" sz="2800" b="1" dirty="0" smtClean="0">
                <a:solidFill>
                  <a:srgbClr val="7030A0"/>
                </a:solidFill>
                <a:latin typeface="Times New Roman" pitchFamily="18" charset="0"/>
                <a:cs typeface="Times New Roman" pitchFamily="18" charset="0"/>
              </a:rPr>
              <a:t>nhiên</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algn="just">
              <a:lnSpc>
                <a:spcPct val="150000"/>
              </a:lnSpc>
            </a:pPr>
            <a:r>
              <a:rPr lang="vi-VN" sz="2800" dirty="0">
                <a:latin typeface="Times New Roman" pitchFamily="18" charset="0"/>
                <a:cs typeface="Times New Roman" pitchFamily="18" charset="0"/>
              </a:rPr>
              <a:t>+ Địa hình: chủ yếu là đổi núi, ít đồng bằng</a:t>
            </a:r>
          </a:p>
          <a:p>
            <a:pPr algn="just">
              <a:lnSpc>
                <a:spcPct val="150000"/>
              </a:lnSpc>
            </a:pPr>
            <a:r>
              <a:rPr lang="vi-VN" sz="2800" dirty="0">
                <a:latin typeface="Times New Roman" pitchFamily="18" charset="0"/>
                <a:cs typeface="Times New Roman" pitchFamily="18" charset="0"/>
              </a:rPr>
              <a:t>+ Đất đai khô cằn, thuận lợi cho trổng nho, ô liu.</a:t>
            </a:r>
          </a:p>
          <a:p>
            <a:pPr algn="just">
              <a:lnSpc>
                <a:spcPct val="150000"/>
              </a:lnSpc>
            </a:pPr>
            <a:r>
              <a:rPr lang="vi-VN" sz="2800" dirty="0">
                <a:latin typeface="Times New Roman" pitchFamily="18" charset="0"/>
                <a:cs typeface="Times New Roman" pitchFamily="18" charset="0"/>
              </a:rPr>
              <a:t>- Khoáng sản: nhiều như:như đồng, sắt, vàng, </a:t>
            </a:r>
          </a:p>
          <a:p>
            <a:pPr algn="just">
              <a:lnSpc>
                <a:spcPct val="150000"/>
              </a:lnSpc>
            </a:pPr>
            <a:r>
              <a:rPr lang="vi-VN" sz="2800" dirty="0">
                <a:latin typeface="Times New Roman" pitchFamily="18" charset="0"/>
                <a:cs typeface="Times New Roman" pitchFamily="18" charset="0"/>
              </a:rPr>
              <a:t>- Có nhiều vịnh, hải cảng thuận lợi cho sự đi lại và trú ẩn của tàu thuyền.</a:t>
            </a:r>
          </a:p>
          <a:p>
            <a:endParaRPr lang="vi-VN"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703" y="810878"/>
            <a:ext cx="3846513"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55077" y="1390028"/>
            <a:ext cx="2840842" cy="584775"/>
          </a:xfrm>
          <a:prstGeom prst="rect">
            <a:avLst/>
          </a:prstGeom>
        </p:spPr>
        <p:txBody>
          <a:bodyPr wrap="none">
            <a:spAutoFit/>
          </a:bodyPr>
          <a:lstStyle/>
          <a:p>
            <a:r>
              <a:rPr lang="vi-VN" sz="3200" dirty="0" smtClean="0">
                <a:latin typeface="Times New Roman" pitchFamily="18" charset="0"/>
                <a:cs typeface="Times New Roman" pitchFamily="18" charset="0"/>
              </a:rPr>
              <a:t>a)</a:t>
            </a:r>
            <a:r>
              <a:rPr lang="en-US" sz="3200" dirty="0" err="1" smtClean="0">
                <a:latin typeface="Times New Roman" pitchFamily="18" charset="0"/>
                <a:cs typeface="Times New Roman" pitchFamily="18" charset="0"/>
              </a:rPr>
              <a:t>Hy</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Lạp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đại</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63577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6830" y="1244751"/>
            <a:ext cx="2475358" cy="523220"/>
          </a:xfrm>
          <a:prstGeom prst="rect">
            <a:avLst/>
          </a:prstGeom>
        </p:spPr>
        <p:txBody>
          <a:bodyPr wrap="none">
            <a:spAutoFit/>
          </a:bodyPr>
          <a:lstStyle/>
          <a:p>
            <a:r>
              <a:rPr lang="vi-VN" sz="2800" dirty="0" smtClean="0">
                <a:latin typeface="+mj-lt"/>
              </a:rPr>
              <a:t>b</a:t>
            </a:r>
            <a:r>
              <a:rPr lang="vi-VN" sz="2800" dirty="0" smtClean="0">
                <a:latin typeface="+mj-lt"/>
                <a:cs typeface="Times New Roman" pitchFamily="18" charset="0"/>
              </a:rPr>
              <a:t>) La Mã </a:t>
            </a:r>
            <a:r>
              <a:rPr lang="vi-VN" sz="2800" dirty="0">
                <a:latin typeface="+mj-lt"/>
                <a:cs typeface="Times New Roman" pitchFamily="18" charset="0"/>
              </a:rPr>
              <a:t>cổ đại</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89" y="820615"/>
            <a:ext cx="3846513" cy="62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8215" y="1953125"/>
            <a:ext cx="11019693" cy="5078313"/>
          </a:xfrm>
          <a:prstGeom prst="rect">
            <a:avLst/>
          </a:prstGeom>
        </p:spPr>
        <p:txBody>
          <a:bodyPr wrap="square">
            <a:spAutoFit/>
          </a:bodyPr>
          <a:lstStyle/>
          <a:p>
            <a:r>
              <a:rPr lang="vi-VN" sz="3200" dirty="0" smtClean="0">
                <a:latin typeface="+mj-lt"/>
              </a:rPr>
              <a:t>- </a:t>
            </a:r>
            <a:r>
              <a:rPr lang="vi-VN" sz="3200" dirty="0" smtClean="0">
                <a:solidFill>
                  <a:srgbClr val="7030A0"/>
                </a:solidFill>
                <a:latin typeface="+mj-lt"/>
              </a:rPr>
              <a:t>Vị </a:t>
            </a:r>
            <a:r>
              <a:rPr lang="vi-VN" sz="3200" dirty="0">
                <a:solidFill>
                  <a:srgbClr val="7030A0"/>
                </a:solidFill>
                <a:latin typeface="+mj-lt"/>
              </a:rPr>
              <a:t>trí địa lý</a:t>
            </a:r>
            <a:r>
              <a:rPr lang="vi-VN" sz="3200" dirty="0">
                <a:latin typeface="+mj-lt"/>
              </a:rPr>
              <a:t>: Lãnh thổ rộng, bao  gổm miền lục địa Hy Lạp (vùng nam bán đảo Ban-căng), miền đất ven bờ Tiểu Á và  các đảo trên biển Ê-giê. </a:t>
            </a:r>
          </a:p>
          <a:p>
            <a:r>
              <a:rPr lang="vi-VN" sz="3200" dirty="0">
                <a:latin typeface="+mj-lt"/>
              </a:rPr>
              <a:t> - </a:t>
            </a:r>
            <a:r>
              <a:rPr lang="vi-VN" sz="3200" dirty="0">
                <a:solidFill>
                  <a:srgbClr val="7030A0"/>
                </a:solidFill>
                <a:latin typeface="+mj-lt"/>
              </a:rPr>
              <a:t>Điều kiện tự nhiên</a:t>
            </a:r>
          </a:p>
          <a:p>
            <a:r>
              <a:rPr lang="vi-VN" sz="3200" dirty="0">
                <a:latin typeface="+mj-lt"/>
              </a:rPr>
              <a:t>+ Địa hình: chủ yếu là đổi núi, ít đồng bằng</a:t>
            </a:r>
          </a:p>
          <a:p>
            <a:r>
              <a:rPr lang="vi-VN" sz="3200" dirty="0">
                <a:latin typeface="+mj-lt"/>
              </a:rPr>
              <a:t>+ Đất đai khô cằn, thuận lợi cho trổng nho, ô liu.</a:t>
            </a:r>
          </a:p>
          <a:p>
            <a:r>
              <a:rPr lang="vi-VN" sz="3200" dirty="0">
                <a:latin typeface="+mj-lt"/>
              </a:rPr>
              <a:t>- Khoáng sản: nhiều như:như đồng, sắt, vàng, </a:t>
            </a:r>
          </a:p>
          <a:p>
            <a:r>
              <a:rPr lang="vi-VN" sz="3200" dirty="0">
                <a:latin typeface="+mj-lt"/>
              </a:rPr>
              <a:t>- Có nhiều vịnh, hải cảng thuận lợi cho sự đi lại và trú ẩn của tàu thuyền.</a:t>
            </a:r>
          </a:p>
          <a:p>
            <a:endParaRPr lang="vi-VN" dirty="0"/>
          </a:p>
          <a:p>
            <a:endParaRPr lang="vi-VN" dirty="0"/>
          </a:p>
        </p:txBody>
      </p:sp>
    </p:spTree>
    <p:extLst>
      <p:ext uri="{BB962C8B-B14F-4D97-AF65-F5344CB8AC3E}">
        <p14:creationId xmlns:p14="http://schemas.microsoft.com/office/powerpoint/2010/main" val="115088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Ứng dụng sơ đồ tư duy vào học tập và giảng d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23" y="1472845"/>
            <a:ext cx="11031415" cy="47403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95627"/>
            <a:ext cx="11465169" cy="1077218"/>
          </a:xfrm>
          <a:prstGeom prst="rect">
            <a:avLst/>
          </a:prstGeom>
        </p:spPr>
        <p:txBody>
          <a:bodyPr wrap="square">
            <a:spAutoFit/>
          </a:bodyPr>
          <a:lstStyle/>
          <a:p>
            <a:r>
              <a:rPr lang="en-US" sz="3200" dirty="0" smtClean="0">
                <a:solidFill>
                  <a:srgbClr val="FF0000"/>
                </a:solidFill>
                <a:latin typeface="Times New Roman" pitchFamily="18" charset="0"/>
                <a:cs typeface="Times New Roman" pitchFamily="18" charset="0"/>
              </a:rPr>
              <a:t>GV </a:t>
            </a:r>
            <a:r>
              <a:rPr lang="en-US" sz="3200" dirty="0" err="1" smtClean="0">
                <a:solidFill>
                  <a:srgbClr val="FF0000"/>
                </a:solidFill>
                <a:latin typeface="Times New Roman" pitchFamily="18" charset="0"/>
                <a:cs typeface="Times New Roman" pitchFamily="18" charset="0"/>
              </a:rPr>
              <a:t>giới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thiệu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cho</a:t>
            </a:r>
            <a:r>
              <a:rPr lang="en-US" sz="3200" dirty="0" smtClean="0">
                <a:solidFill>
                  <a:srgbClr val="FF0000"/>
                </a:solidFill>
                <a:latin typeface="Times New Roman" pitchFamily="18" charset="0"/>
                <a:cs typeface="Times New Roman" pitchFamily="18" charset="0"/>
              </a:rPr>
              <a:t> HS  </a:t>
            </a:r>
            <a:r>
              <a:rPr lang="en-US" sz="3200" dirty="0" err="1" smtClean="0">
                <a:solidFill>
                  <a:srgbClr val="FF0000"/>
                </a:solidFill>
                <a:latin typeface="Times New Roman" pitchFamily="18" charset="0"/>
                <a:cs typeface="Times New Roman" pitchFamily="18" charset="0"/>
              </a:rPr>
              <a:t>tham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khảo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một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sơ</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đồ</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tư</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duy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endParaRPr lang="vi-VN" sz="3200" dirty="0" smtClean="0">
              <a:solidFill>
                <a:srgbClr val="FF0000"/>
              </a:solidFill>
              <a:latin typeface="Times New Roman" pitchFamily="18" charset="0"/>
              <a:cs typeface="Times New Roman" pitchFamily="18" charset="0"/>
            </a:endParaRPr>
          </a:p>
          <a:p>
            <a:r>
              <a:rPr lang="en-US" sz="3200" dirty="0" err="1" smtClean="0">
                <a:solidFill>
                  <a:srgbClr val="FF0000"/>
                </a:solidFill>
                <a:latin typeface="Times New Roman" pitchFamily="18" charset="0"/>
                <a:cs typeface="Times New Roman" pitchFamily="18" charset="0"/>
              </a:rPr>
              <a:t>hướng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dẫn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em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nội</a:t>
            </a:r>
            <a:r>
              <a:rPr lang="en-US" sz="3200" dirty="0" smtClean="0">
                <a:solidFill>
                  <a:srgbClr val="FF0000"/>
                </a:solidFill>
                <a:latin typeface="Times New Roman" pitchFamily="18" charset="0"/>
                <a:cs typeface="Times New Roman" pitchFamily="18" charset="0"/>
              </a:rPr>
              <a:t> dung </a:t>
            </a:r>
            <a:r>
              <a:rPr lang="vi-VN" sz="3200" dirty="0" smtClean="0">
                <a:solidFill>
                  <a:srgbClr val="FF0000"/>
                </a:solidFill>
                <a:latin typeface="Times New Roman" pitchFamily="18" charset="0"/>
                <a:cs typeface="Times New Roman" pitchFamily="18" charset="0"/>
              </a:rPr>
              <a:t>trên dưới dạng sơ đồ tư duy:</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598881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1073</Words>
  <PresentationFormat>Custom</PresentationFormat>
  <Paragraphs>106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BÀI 9: HI LẠP VÀ LA MÃ CỔ ĐẠI</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2021-07-25T09:08:06Z</dcterms:created>
  <dcterms:modified xsi:type="dcterms:W3CDTF">2021-08-05T17:25:27Z</dcterms:modified>
</cp:coreProperties>
</file>