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6" r:id="rId3"/>
    <p:sldId id="273" r:id="rId4"/>
    <p:sldId id="262" r:id="rId5"/>
    <p:sldId id="274" r:id="rId6"/>
    <p:sldId id="272" r:id="rId7"/>
    <p:sldId id="261" r:id="rId8"/>
    <p:sldId id="282" r:id="rId9"/>
    <p:sldId id="266" r:id="rId10"/>
    <p:sldId id="281" r:id="rId11"/>
    <p:sldId id="267" r:id="rId12"/>
    <p:sldId id="275" r:id="rId13"/>
    <p:sldId id="276" r:id="rId14"/>
    <p:sldId id="265" r:id="rId15"/>
    <p:sldId id="278" r:id="rId16"/>
    <p:sldId id="283" r:id="rId17"/>
    <p:sldId id="279" r:id="rId18"/>
    <p:sldId id="280" r:id="rId19"/>
    <p:sldId id="277" r:id="rId20"/>
    <p:sldId id="269" r:id="rId21"/>
    <p:sldId id="271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00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FD501-E78E-4A8F-9C32-FEADAEE0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29857"/>
            <a:ext cx="12120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3"/>
          <p:cNvSpPr txBox="1"/>
          <p:nvPr/>
        </p:nvSpPr>
        <p:spPr>
          <a:xfrm>
            <a:off x="849767" y="1773826"/>
            <a:ext cx="10585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THẦY CÔ </a:t>
            </a:r>
            <a:b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</a:t>
            </a:r>
            <a:b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9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537" y="2217446"/>
            <a:ext cx="941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3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44885"/>
              </p:ext>
            </p:extLst>
          </p:nvPr>
        </p:nvGraphicFramePr>
        <p:xfrm>
          <a:off x="0" y="115512"/>
          <a:ext cx="12103510" cy="660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891">
                  <a:extLst>
                    <a:ext uri="{9D8B030D-6E8A-4147-A177-3AD203B41FA5}">
                      <a16:colId xmlns:a16="http://schemas.microsoft.com/office/drawing/2014/main" val="2999132592"/>
                    </a:ext>
                  </a:extLst>
                </a:gridCol>
                <a:gridCol w="2930012">
                  <a:extLst>
                    <a:ext uri="{9D8B030D-6E8A-4147-A177-3AD203B41FA5}">
                      <a16:colId xmlns:a16="http://schemas.microsoft.com/office/drawing/2014/main" val="1365545444"/>
                    </a:ext>
                  </a:extLst>
                </a:gridCol>
                <a:gridCol w="4860017">
                  <a:extLst>
                    <a:ext uri="{9D8B030D-6E8A-4147-A177-3AD203B41FA5}">
                      <a16:colId xmlns:a16="http://schemas.microsoft.com/office/drawing/2014/main" val="3485252702"/>
                    </a:ext>
                  </a:extLst>
                </a:gridCol>
                <a:gridCol w="3310590">
                  <a:extLst>
                    <a:ext uri="{9D8B030D-6E8A-4147-A177-3AD203B41FA5}">
                      <a16:colId xmlns:a16="http://schemas.microsoft.com/office/drawing/2014/main" val="3877674282"/>
                    </a:ext>
                  </a:extLst>
                </a:gridCol>
              </a:tblGrid>
              <a:tr h="9886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2027504727"/>
                  </a:ext>
                </a:extLst>
              </a:tr>
              <a:tr h="56211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mỉm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Trằn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68551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38304"/>
              </p:ext>
            </p:extLst>
          </p:nvPr>
        </p:nvGraphicFramePr>
        <p:xfrm>
          <a:off x="0" y="115512"/>
          <a:ext cx="12103510" cy="674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891">
                  <a:extLst>
                    <a:ext uri="{9D8B030D-6E8A-4147-A177-3AD203B41FA5}">
                      <a16:colId xmlns:a16="http://schemas.microsoft.com/office/drawing/2014/main" val="2999132592"/>
                    </a:ext>
                  </a:extLst>
                </a:gridCol>
                <a:gridCol w="3480619">
                  <a:extLst>
                    <a:ext uri="{9D8B030D-6E8A-4147-A177-3AD203B41FA5}">
                      <a16:colId xmlns:a16="http://schemas.microsoft.com/office/drawing/2014/main" val="1365545444"/>
                    </a:ext>
                  </a:extLst>
                </a:gridCol>
                <a:gridCol w="4309410">
                  <a:extLst>
                    <a:ext uri="{9D8B030D-6E8A-4147-A177-3AD203B41FA5}">
                      <a16:colId xmlns:a16="http://schemas.microsoft.com/office/drawing/2014/main" val="3485252702"/>
                    </a:ext>
                  </a:extLst>
                </a:gridCol>
                <a:gridCol w="3310590">
                  <a:extLst>
                    <a:ext uri="{9D8B030D-6E8A-4147-A177-3AD203B41FA5}">
                      <a16:colId xmlns:a16="http://schemas.microsoft.com/office/drawing/2014/main" val="3877674282"/>
                    </a:ext>
                  </a:extLst>
                </a:gridCol>
              </a:tblGrid>
              <a:tr h="839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2027504727"/>
                  </a:ext>
                </a:extLst>
              </a:tr>
              <a:tr h="59034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lốc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mày-tao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tĩnh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51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50029"/>
              </p:ext>
            </p:extLst>
          </p:nvPr>
        </p:nvGraphicFramePr>
        <p:xfrm>
          <a:off x="85725" y="0"/>
          <a:ext cx="12001500" cy="718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439">
                  <a:extLst>
                    <a:ext uri="{9D8B030D-6E8A-4147-A177-3AD203B41FA5}">
                      <a16:colId xmlns:a16="http://schemas.microsoft.com/office/drawing/2014/main" val="2999132592"/>
                    </a:ext>
                  </a:extLst>
                </a:gridCol>
                <a:gridCol w="3451283">
                  <a:extLst>
                    <a:ext uri="{9D8B030D-6E8A-4147-A177-3AD203B41FA5}">
                      <a16:colId xmlns:a16="http://schemas.microsoft.com/office/drawing/2014/main" val="1365545444"/>
                    </a:ext>
                  </a:extLst>
                </a:gridCol>
                <a:gridCol w="4273090">
                  <a:extLst>
                    <a:ext uri="{9D8B030D-6E8A-4147-A177-3AD203B41FA5}">
                      <a16:colId xmlns:a16="http://schemas.microsoft.com/office/drawing/2014/main" val="3485252702"/>
                    </a:ext>
                  </a:extLst>
                </a:gridCol>
                <a:gridCol w="3282688">
                  <a:extLst>
                    <a:ext uri="{9D8B030D-6E8A-4147-A177-3AD203B41FA5}">
                      <a16:colId xmlns:a16="http://schemas.microsoft.com/office/drawing/2014/main" val="3877674282"/>
                    </a:ext>
                  </a:extLst>
                </a:gridCol>
              </a:tblGrid>
              <a:tr h="5697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2027504727"/>
                  </a:ext>
                </a:extLst>
              </a:tr>
              <a:tr h="3481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Dằn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Túm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rớm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quýnh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85599"/>
                  </a:ext>
                </a:extLst>
              </a:tr>
              <a:tr h="2292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Só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bấy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thòi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51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0"/>
            <a:ext cx="117062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tư-nai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An-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4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8251" y="2308861"/>
            <a:ext cx="9801224" cy="221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25" y="314325"/>
            <a:ext cx="9982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Cư-rơ-gư-xtan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</a:t>
            </a:r>
          </a:p>
        </p:txBody>
      </p:sp>
    </p:spTree>
    <p:extLst>
      <p:ext uri="{BB962C8B-B14F-4D97-AF65-F5344CB8AC3E}">
        <p14:creationId xmlns:p14="http://schemas.microsoft.com/office/powerpoint/2010/main" val="1375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6EFAB-7214-4230-8F36-5C7AB4C8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298746"/>
            <a:ext cx="6762749" cy="5128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3038364" y="2748765"/>
            <a:ext cx="6000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6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923925" y="1472415"/>
            <a:ext cx="10306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3411-A731-4A60-B8FC-7D99EF72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-1014213"/>
            <a:ext cx="9208395" cy="8190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8C08E-CD5A-411E-99E9-0648667BD9D2}"/>
              </a:ext>
            </a:extLst>
          </p:cNvPr>
          <p:cNvSpPr txBox="1"/>
          <p:nvPr/>
        </p:nvSpPr>
        <p:spPr>
          <a:xfrm rot="20895881">
            <a:off x="3234783" y="2601599"/>
            <a:ext cx="575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Chia </a:t>
            </a:r>
            <a:r>
              <a:rPr lang="en-US" sz="3600" dirty="0" err="1" smtClean="0"/>
              <a:t>sẻ</a:t>
            </a:r>
            <a:r>
              <a:rPr lang="en-US" sz="3600" dirty="0" smtClean="0"/>
              <a:t> </a:t>
            </a:r>
            <a:r>
              <a:rPr lang="en-US" sz="3600" dirty="0" err="1" smtClean="0"/>
              <a:t>kinh</a:t>
            </a:r>
            <a:r>
              <a:rPr lang="en-US" sz="3600" dirty="0" smtClean="0"/>
              <a:t> </a:t>
            </a:r>
            <a:r>
              <a:rPr lang="en-US" sz="3600" dirty="0" err="1" smtClean="0"/>
              <a:t>nghiệm</a:t>
            </a:r>
            <a:endParaRPr lang="en-US" sz="3600" dirty="0" smtClean="0"/>
          </a:p>
          <a:p>
            <a:pPr algn="ctr"/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truyện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57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537" y="2217446"/>
            <a:ext cx="9413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Cư-rơ-gư-xtan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Cư-rơ-gư-xtan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2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4D2E3F-C3A3-4501-AB58-56AB54875531}"/>
              </a:ext>
            </a:extLst>
          </p:cNvPr>
          <p:cNvSpPr>
            <a:spLocks noGrp="1"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670A004B-C980-4308-827B-48CB21511452}"/>
              </a:ext>
            </a:extLst>
          </p:cNvPr>
          <p:cNvSpPr/>
          <p:nvPr/>
        </p:nvSpPr>
        <p:spPr>
          <a:xfrm>
            <a:off x="409576" y="1790701"/>
            <a:ext cx="2790824" cy="4638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…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BCC53C86-6978-467A-BADA-E59363B76E3C}"/>
              </a:ext>
            </a:extLst>
          </p:cNvPr>
          <p:cNvSpPr/>
          <p:nvPr/>
        </p:nvSpPr>
        <p:spPr>
          <a:xfrm>
            <a:off x="3829049" y="1790701"/>
            <a:ext cx="3783331" cy="4638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5C0893BE-0F03-4C6C-ADB8-AFD736977200}"/>
              </a:ext>
            </a:extLst>
          </p:cNvPr>
          <p:cNvSpPr/>
          <p:nvPr/>
        </p:nvSpPr>
        <p:spPr>
          <a:xfrm>
            <a:off x="8076236" y="1790701"/>
            <a:ext cx="3239464" cy="4638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31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51" y="2308861"/>
            <a:ext cx="9801224" cy="302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Top Corners Rounded 11">
            <a:extLst>
              <a:ext uri="{FF2B5EF4-FFF2-40B4-BE49-F238E27FC236}">
                <a16:creationId xmlns:a16="http://schemas.microsoft.com/office/drawing/2014/main" id="{BF3D0903-5733-4DED-BD9A-10FEB38733EF}"/>
              </a:ext>
            </a:extLst>
          </p:cNvPr>
          <p:cNvSpPr/>
          <p:nvPr/>
        </p:nvSpPr>
        <p:spPr>
          <a:xfrm>
            <a:off x="2852777" y="1040935"/>
            <a:ext cx="5434885" cy="7984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04775" y="3435985"/>
            <a:ext cx="12192000" cy="3263463"/>
          </a:xfrm>
          <a:prstGeom prst="round2DiagRect">
            <a:avLst/>
          </a:prstGeom>
          <a:solidFill>
            <a:srgbClr val="FBDA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2860"/>
            <a:ext cx="426615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组合 37"/>
          <p:cNvGrpSpPr>
            <a:grpSpLocks/>
          </p:cNvGrpSpPr>
          <p:nvPr/>
        </p:nvGrpSpPr>
        <p:grpSpPr bwMode="auto">
          <a:xfrm>
            <a:off x="10764604" y="4810938"/>
            <a:ext cx="775755" cy="1200329"/>
            <a:chOff x="4246" y="3753"/>
            <a:chExt cx="1596" cy="2174"/>
          </a:xfrm>
          <a:solidFill>
            <a:srgbClr val="C8393B"/>
          </a:solidFill>
        </p:grpSpPr>
        <p:sp>
          <p:nvSpPr>
            <p:cNvPr id="7" name="MH_SubTitle_1"/>
            <p:cNvSpPr/>
            <p:nvPr/>
          </p:nvSpPr>
          <p:spPr>
            <a:xfrm>
              <a:off x="4246" y="3753"/>
              <a:ext cx="1596" cy="2174"/>
            </a:xfrm>
            <a:custGeom>
              <a:avLst/>
              <a:gdLst>
                <a:gd name="connsiteX0" fmla="*/ 555581 w 1138390"/>
                <a:gd name="connsiteY0" fmla="*/ 138889 h 1550820"/>
                <a:gd name="connsiteX1" fmla="*/ 181310 w 1138390"/>
                <a:gd name="connsiteY1" fmla="*/ 513159 h 1550820"/>
                <a:gd name="connsiteX2" fmla="*/ 555581 w 1138390"/>
                <a:gd name="connsiteY2" fmla="*/ 887431 h 1550820"/>
                <a:gd name="connsiteX3" fmla="*/ 929852 w 1138390"/>
                <a:gd name="connsiteY3" fmla="*/ 513160 h 1550820"/>
                <a:gd name="connsiteX4" fmla="*/ 555581 w 1138390"/>
                <a:gd name="connsiteY4" fmla="*/ 138889 h 1550820"/>
                <a:gd name="connsiteX5" fmla="*/ 586782 w 1138390"/>
                <a:gd name="connsiteY5" fmla="*/ 273 h 1550820"/>
                <a:gd name="connsiteX6" fmla="*/ 983919 w 1138390"/>
                <a:gd name="connsiteY6" fmla="*/ 179343 h 1550820"/>
                <a:gd name="connsiteX7" fmla="*/ 959048 w 1138390"/>
                <a:gd name="connsiteY7" fmla="*/ 983920 h 1550820"/>
                <a:gd name="connsiteX8" fmla="*/ 538851 w 1138390"/>
                <a:gd name="connsiteY8" fmla="*/ 1550820 h 1550820"/>
                <a:gd name="connsiteX9" fmla="*/ 154471 w 1138390"/>
                <a:gd name="connsiteY9" fmla="*/ 959049 h 1550820"/>
                <a:gd name="connsiteX10" fmla="*/ 179342 w 1138390"/>
                <a:gd name="connsiteY10" fmla="*/ 154471 h 1550820"/>
                <a:gd name="connsiteX11" fmla="*/ 586782 w 1138390"/>
                <a:gd name="connsiteY11" fmla="*/ 273 h 155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612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798" y="4281"/>
              <a:ext cx="447" cy="448"/>
            </a:xfrm>
            <a:custGeom>
              <a:avLst/>
              <a:gdLst>
                <a:gd name="T0" fmla="*/ 184 w 213"/>
                <a:gd name="T1" fmla="*/ 77 h 213"/>
                <a:gd name="T2" fmla="*/ 184 w 213"/>
                <a:gd name="T3" fmla="*/ 10 h 213"/>
                <a:gd name="T4" fmla="*/ 145 w 213"/>
                <a:gd name="T5" fmla="*/ 10 h 213"/>
                <a:gd name="T6" fmla="*/ 145 w 213"/>
                <a:gd name="T7" fmla="*/ 39 h 213"/>
                <a:gd name="T8" fmla="*/ 106 w 213"/>
                <a:gd name="T9" fmla="*/ 0 h 213"/>
                <a:gd name="T10" fmla="*/ 0 w 213"/>
                <a:gd name="T11" fmla="*/ 106 h 213"/>
                <a:gd name="T12" fmla="*/ 19 w 213"/>
                <a:gd name="T13" fmla="*/ 106 h 213"/>
                <a:gd name="T14" fmla="*/ 19 w 213"/>
                <a:gd name="T15" fmla="*/ 213 h 213"/>
                <a:gd name="T16" fmla="*/ 77 w 213"/>
                <a:gd name="T17" fmla="*/ 213 h 213"/>
                <a:gd name="T18" fmla="*/ 77 w 213"/>
                <a:gd name="T19" fmla="*/ 126 h 213"/>
                <a:gd name="T20" fmla="*/ 135 w 213"/>
                <a:gd name="T21" fmla="*/ 126 h 213"/>
                <a:gd name="T22" fmla="*/ 135 w 213"/>
                <a:gd name="T23" fmla="*/ 213 h 213"/>
                <a:gd name="T24" fmla="*/ 193 w 213"/>
                <a:gd name="T25" fmla="*/ 213 h 213"/>
                <a:gd name="T26" fmla="*/ 193 w 213"/>
                <a:gd name="T27" fmla="*/ 106 h 213"/>
                <a:gd name="T28" fmla="*/ 213 w 213"/>
                <a:gd name="T29" fmla="*/ 106 h 213"/>
                <a:gd name="T30" fmla="*/ 184 w 213"/>
                <a:gd name="T31" fmla="*/ 7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184" y="77"/>
                  </a:moveTo>
                  <a:lnTo>
                    <a:pt x="184" y="10"/>
                  </a:lnTo>
                  <a:lnTo>
                    <a:pt x="145" y="10"/>
                  </a:lnTo>
                  <a:lnTo>
                    <a:pt x="145" y="39"/>
                  </a:lnTo>
                  <a:lnTo>
                    <a:pt x="106" y="0"/>
                  </a:lnTo>
                  <a:lnTo>
                    <a:pt x="0" y="106"/>
                  </a:lnTo>
                  <a:lnTo>
                    <a:pt x="19" y="106"/>
                  </a:lnTo>
                  <a:lnTo>
                    <a:pt x="19" y="213"/>
                  </a:lnTo>
                  <a:lnTo>
                    <a:pt x="77" y="213"/>
                  </a:lnTo>
                  <a:lnTo>
                    <a:pt x="77" y="126"/>
                  </a:lnTo>
                  <a:lnTo>
                    <a:pt x="135" y="126"/>
                  </a:lnTo>
                  <a:lnTo>
                    <a:pt x="135" y="213"/>
                  </a:lnTo>
                  <a:lnTo>
                    <a:pt x="193" y="213"/>
                  </a:lnTo>
                  <a:lnTo>
                    <a:pt x="193" y="106"/>
                  </a:lnTo>
                  <a:lnTo>
                    <a:pt x="213" y="106"/>
                  </a:lnTo>
                  <a:lnTo>
                    <a:pt x="184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文本框 33"/>
          <p:cNvSpPr txBox="1"/>
          <p:nvPr/>
        </p:nvSpPr>
        <p:spPr>
          <a:xfrm>
            <a:off x="5265976" y="4281290"/>
            <a:ext cx="5618163" cy="148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" name="淘宝店chenying0907 22"/>
          <p:cNvGrpSpPr>
            <a:grpSpLocks/>
          </p:cNvGrpSpPr>
          <p:nvPr/>
        </p:nvGrpSpPr>
        <p:grpSpPr bwMode="auto">
          <a:xfrm>
            <a:off x="5845175" y="808990"/>
            <a:ext cx="5635625" cy="1349375"/>
            <a:chOff x="5649568" y="2028998"/>
            <a:chExt cx="2946474" cy="899647"/>
          </a:xfrm>
        </p:grpSpPr>
        <p:sp>
          <p:nvSpPr>
            <p:cNvPr id="11" name="文本框 43"/>
            <p:cNvSpPr txBox="1">
              <a:spLocks noChangeArrowheads="1"/>
            </p:cNvSpPr>
            <p:nvPr/>
          </p:nvSpPr>
          <p:spPr bwMode="auto">
            <a:xfrm>
              <a:off x="5906668" y="2323403"/>
              <a:ext cx="2438208" cy="3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E94B52"/>
                  </a:solidFill>
                  <a:latin typeface="Roboto" pitchFamily="2" charset="0"/>
                </a:rPr>
                <a:t>VẬN DỤNG</a:t>
              </a:r>
              <a:endParaRPr lang="zh-CN" altLang="en-US" sz="3200" b="1">
                <a:solidFill>
                  <a:srgbClr val="E94B52"/>
                </a:solidFill>
                <a:latin typeface="Roboto" pitchFamily="2" charset="0"/>
              </a:endParaRPr>
            </a:p>
          </p:txBody>
        </p:sp>
        <p:grpSp>
          <p:nvGrpSpPr>
            <p:cNvPr id="12" name="Group 8"/>
            <p:cNvGrpSpPr>
              <a:grpSpLocks noChangeAspect="1"/>
            </p:cNvGrpSpPr>
            <p:nvPr/>
          </p:nvGrpSpPr>
          <p:grpSpPr bwMode="auto">
            <a:xfrm>
              <a:off x="5649568" y="2028998"/>
              <a:ext cx="2946474" cy="899647"/>
              <a:chOff x="1003" y="477"/>
              <a:chExt cx="5666" cy="1730"/>
            </a:xfrm>
            <a:solidFill>
              <a:schemeClr val="tx1">
                <a:alpha val="70000"/>
              </a:schemeClr>
            </a:solidFill>
          </p:grpSpPr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1003" y="477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1003" y="1890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9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18133"/>
            <a:ext cx="11753850" cy="3367673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THẦY ĐẦU TIÊN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AI-MA-TỐP-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3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6EFAB-7214-4230-8F36-5C7AB4C8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2" y="1581686"/>
            <a:ext cx="4378817" cy="3694627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4447236" y="3160226"/>
            <a:ext cx="329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0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491" y="2200028"/>
            <a:ext cx="9614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Trin-ghi-dơ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Ai-ma-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1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9014"/>
              </p:ext>
            </p:extLst>
          </p:nvPr>
        </p:nvGraphicFramePr>
        <p:xfrm>
          <a:off x="200722" y="0"/>
          <a:ext cx="11809927" cy="6902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3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Thông tin về tác giả: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Ai-ma-tốp (1928 - 2008) là nhà văn Cư-gơ-rư-xtan, một nước cộng hòa ở vùng trung Á, thuộc Liên Xô trước đây.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Ông bắt đầu hoạt động sáng tác văn học từ năm 1952, khi ông còn là sinh viên.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Đề tài chủ yếu trong tác phẩm của ông: cuộc sống khắc nghiệt nhưng cũng đầy chất lãng mạn của người dân vùng đồi núi Cư-rơ-gư-xtan…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Một số tác phẩm như: </a:t>
                      </a:r>
                      <a:r>
                        <a:rPr lang="vi-VN" sz="2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 phong non trùm khăn đỏ, Người thầy đầu tiên, Con tàu trắng…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Thông tin về tác phẩm: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1962,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-mi-li-a –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Lê-nin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1963.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8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6EFAB-7214-4230-8F36-5C7AB4C8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1" y="-146088"/>
            <a:ext cx="6524525" cy="5505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2735512" y="1987014"/>
            <a:ext cx="55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6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537" y="2217446"/>
            <a:ext cx="941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4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05789"/>
              </p:ext>
            </p:extLst>
          </p:nvPr>
        </p:nvGraphicFramePr>
        <p:xfrm>
          <a:off x="294968" y="0"/>
          <a:ext cx="11710219" cy="667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7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585"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33302" marR="3330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Ku-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hẻo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tin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4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295</TotalTime>
  <Words>1652</Words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MS Mincho</vt:lpstr>
      <vt:lpstr>Roboto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2022-06-25T08:44:00Z</dcterms:created>
  <dcterms:modified xsi:type="dcterms:W3CDTF">2023-07-13T23:22:34Z</dcterms:modified>
</cp:coreProperties>
</file>