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32" r:id="rId3"/>
    <p:sldId id="258" r:id="rId4"/>
    <p:sldId id="302" r:id="rId5"/>
    <p:sldId id="343" r:id="rId6"/>
    <p:sldId id="335" r:id="rId7"/>
    <p:sldId id="336" r:id="rId8"/>
    <p:sldId id="261" r:id="rId9"/>
    <p:sldId id="333" r:id="rId10"/>
    <p:sldId id="334" r:id="rId11"/>
    <p:sldId id="344" r:id="rId12"/>
    <p:sldId id="264" r:id="rId13"/>
    <p:sldId id="266" r:id="rId14"/>
    <p:sldId id="345" r:id="rId15"/>
    <p:sldId id="278" r:id="rId16"/>
    <p:sldId id="268" r:id="rId17"/>
    <p:sldId id="342" r:id="rId18"/>
    <p:sldId id="346" r:id="rId19"/>
    <p:sldId id="314" r:id="rId20"/>
    <p:sldId id="330" r:id="rId21"/>
    <p:sldId id="27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yriad Pro" panose="020B0503030403020204" pitchFamily="34" charset="0"/>
      <p:bold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7BD"/>
    <a:srgbClr val="FAB13F"/>
    <a:srgbClr val="FDB040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073"/>
  </p:normalViewPr>
  <p:slideViewPr>
    <p:cSldViewPr snapToGrid="0">
      <p:cViewPr varScale="1">
        <p:scale>
          <a:sx n="107" d="100"/>
          <a:sy n="107" d="100"/>
        </p:scale>
        <p:origin x="7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7547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833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33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93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97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36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78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392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43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4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542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3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824329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353836"/>
            <a:ext cx="6516882" cy="4341084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C179C9BC-5314-B44E-ACCC-805EB4B012AB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1175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1432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5" y="156952"/>
            <a:ext cx="61731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945217" y="1257051"/>
            <a:ext cx="11564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read the conversation. Pay attention to the highlighted sentences.</a:t>
            </a:r>
            <a:endParaRPr sz="24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945217" y="1665098"/>
            <a:ext cx="106731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disappointing!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was a big disappointment.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3131764" y="4503345"/>
            <a:ext cx="4066392" cy="21977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A4DA08-422C-A64B-B68C-A208DD8750CF}"/>
              </a:ext>
            </a:extLst>
          </p:cNvPr>
          <p:cNvSpPr/>
          <p:nvPr/>
        </p:nvSpPr>
        <p:spPr>
          <a:xfrm>
            <a:off x="432637" y="12269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BE642-4290-3C40-BBD5-9CCE99296352}"/>
              </a:ext>
            </a:extLst>
          </p:cNvPr>
          <p:cNvSpPr txBox="1"/>
          <p:nvPr/>
        </p:nvSpPr>
        <p:spPr>
          <a:xfrm>
            <a:off x="485422" y="11243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64.mp3" descr="064.mp3">
            <a:hlinkClick r:id="" action="ppaction://media"/>
            <a:extLst>
              <a:ext uri="{FF2B5EF4-FFF2-40B4-BE49-F238E27FC236}">
                <a16:creationId xmlns:a16="http://schemas.microsoft.com/office/drawing/2014/main" id="{EC1FC005-F34D-C141-A876-28E4082AB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886" y="17073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947773" y="1268671"/>
            <a:ext cx="111650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159083" y="2134473"/>
            <a:ext cx="4370859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370858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  <p:sp>
        <p:nvSpPr>
          <p:cNvPr id="11" name="Google Shape;188;p9">
            <a:extLst>
              <a:ext uri="{FF2B5EF4-FFF2-40B4-BE49-F238E27FC236}">
                <a16:creationId xmlns:a16="http://schemas.microsoft.com/office/drawing/2014/main" id="{408E4D27-03E1-1241-84B0-476B577963A6}"/>
              </a:ext>
            </a:extLst>
          </p:cNvPr>
          <p:cNvSpPr txBox="1"/>
          <p:nvPr/>
        </p:nvSpPr>
        <p:spPr>
          <a:xfrm>
            <a:off x="499775" y="156952"/>
            <a:ext cx="61731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40D93E0-42FD-4E46-AE33-1C2F4624E9A1}"/>
              </a:ext>
            </a:extLst>
          </p:cNvPr>
          <p:cNvSpPr/>
          <p:nvPr/>
        </p:nvSpPr>
        <p:spPr>
          <a:xfrm>
            <a:off x="443523" y="125138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64630-FCC7-5946-A6B8-3E476BD227F7}"/>
              </a:ext>
            </a:extLst>
          </p:cNvPr>
          <p:cNvSpPr txBox="1"/>
          <p:nvPr/>
        </p:nvSpPr>
        <p:spPr>
          <a:xfrm>
            <a:off x="496308" y="114874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20543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080698" y="1282704"/>
            <a:ext cx="108696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Fill in each blank with ONE word.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1065873" y="2563215"/>
            <a:ext cx="10794337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AB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AB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524826" y="276487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202865" y="3491914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6924648" y="4237622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923755" y="496466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72FC783-8C42-3A44-93DE-AE007225E3CC}"/>
              </a:ext>
            </a:extLst>
          </p:cNvPr>
          <p:cNvSpPr/>
          <p:nvPr/>
        </p:nvSpPr>
        <p:spPr>
          <a:xfrm>
            <a:off x="563267" y="125138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538B2-F589-EB40-AC9F-DF9C96AB1A62}"/>
              </a:ext>
            </a:extLst>
          </p:cNvPr>
          <p:cNvSpPr txBox="1"/>
          <p:nvPr/>
        </p:nvSpPr>
        <p:spPr>
          <a:xfrm>
            <a:off x="616052" y="11487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065.mp3" descr="065.mp3">
            <a:hlinkClick r:id="" action="ppaction://media"/>
            <a:extLst>
              <a:ext uri="{FF2B5EF4-FFF2-40B4-BE49-F238E27FC236}">
                <a16:creationId xmlns:a16="http://schemas.microsoft.com/office/drawing/2014/main" id="{C0CA4B67-688D-2946-8917-79ACCD20B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658" y="1750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902585" y="1016003"/>
            <a:ext cx="83829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1060870190"/>
              </p:ext>
            </p:extLst>
          </p:nvPr>
        </p:nvGraphicFramePr>
        <p:xfrm>
          <a:off x="278924" y="1630616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209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1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4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57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FAB13F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11B7BD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65" y="1677259"/>
            <a:ext cx="1128545" cy="112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337" y="3218905"/>
            <a:ext cx="1333365" cy="77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337" y="4351598"/>
            <a:ext cx="1552286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462" y="5560200"/>
            <a:ext cx="1142036" cy="1095558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0576743" y="2044069"/>
            <a:ext cx="126227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1. C - b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0597920" y="3226012"/>
            <a:ext cx="11285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2. A - c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0576743" y="4481963"/>
            <a:ext cx="133336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3. D - a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0576742" y="5756082"/>
            <a:ext cx="133336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4. B - d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0" name="Google Shape;242;p13">
            <a:extLst>
              <a:ext uri="{FF2B5EF4-FFF2-40B4-BE49-F238E27FC236}">
                <a16:creationId xmlns:a16="http://schemas.microsoft.com/office/drawing/2014/main" id="{6CF37748-654D-AD4C-B33D-B4ED44171F95}"/>
              </a:ext>
            </a:extLst>
          </p:cNvPr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B5002E-915D-1144-AC02-A508F181574A}"/>
              </a:ext>
            </a:extLst>
          </p:cNvPr>
          <p:cNvSpPr/>
          <p:nvPr/>
        </p:nvSpPr>
        <p:spPr>
          <a:xfrm>
            <a:off x="410866" y="97924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08CE6A-8CC2-2140-84D0-990BE6C60315}"/>
              </a:ext>
            </a:extLst>
          </p:cNvPr>
          <p:cNvSpPr txBox="1"/>
          <p:nvPr/>
        </p:nvSpPr>
        <p:spPr>
          <a:xfrm>
            <a:off x="463651" y="8766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087363" y="1156772"/>
            <a:ext cx="115025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33" y="1908394"/>
            <a:ext cx="6903156" cy="41418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500744" y="1935196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  <p:sp>
        <p:nvSpPr>
          <p:cNvPr id="11" name="Google Shape;242;p13">
            <a:extLst>
              <a:ext uri="{FF2B5EF4-FFF2-40B4-BE49-F238E27FC236}">
                <a16:creationId xmlns:a16="http://schemas.microsoft.com/office/drawing/2014/main" id="{F3F72A8A-C172-394F-9EFB-39374E4F773A}"/>
              </a:ext>
            </a:extLst>
          </p:cNvPr>
          <p:cNvSpPr txBox="1"/>
          <p:nvPr/>
        </p:nvSpPr>
        <p:spPr>
          <a:xfrm>
            <a:off x="541772" y="81199"/>
            <a:ext cx="577194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1C38B7-7A3F-E447-9BF6-8BA821F83174}"/>
              </a:ext>
            </a:extLst>
          </p:cNvPr>
          <p:cNvSpPr/>
          <p:nvPr/>
        </p:nvSpPr>
        <p:spPr>
          <a:xfrm>
            <a:off x="585040" y="113164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313F5-614C-294A-9CD0-C4817FE1ADC0}"/>
              </a:ext>
            </a:extLst>
          </p:cNvPr>
          <p:cNvSpPr txBox="1"/>
          <p:nvPr/>
        </p:nvSpPr>
        <p:spPr>
          <a:xfrm>
            <a:off x="637825" y="10290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464857" y="4614785"/>
            <a:ext cx="1208458" cy="10273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97948" y="5642148"/>
            <a:ext cx="1950733" cy="6200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0214" y="5633237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49510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to: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disappointment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0C58C-9853-F142-8709-7639AC976D59}"/>
              </a:ext>
            </a:extLst>
          </p:cNvPr>
          <p:cNvSpPr txBox="1"/>
          <p:nvPr/>
        </p:nvSpPr>
        <p:spPr>
          <a:xfrm>
            <a:off x="1073742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4331A7-1C16-8847-B832-D37675386726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5B847E-3FB6-8C4C-9BD8-F508B75167F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79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549466" y="174569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292" y="2103882"/>
            <a:ext cx="1041827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next lesson.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013AE-1CCE-7148-89D8-9DDCA1911DC6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FB122-0D29-9640-A07E-7E843823BDD0}"/>
              </a:ext>
            </a:extLst>
          </p:cNvPr>
          <p:cNvSpPr txBox="1"/>
          <p:nvPr/>
        </p:nvSpPr>
        <p:spPr>
          <a:xfrm>
            <a:off x="1084628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ABF5B0-C22E-6941-942B-E25B00F5210F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8FBCE-B5AA-744B-889A-4062B36E33F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1E1FB5-3E80-0842-9D3F-178448200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53" y="3170668"/>
            <a:ext cx="4314350" cy="30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FF30E-A75B-CF4D-BC93-8EC6C6F8582D}"/>
              </a:ext>
            </a:extLst>
          </p:cNvPr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800" b="1" dirty="0">
                <a:latin typeface="Calibri" panose="020F0502020204030204" pitchFamily="34" charset="0"/>
              </a:rPr>
              <a:t>Website: </a:t>
            </a:r>
            <a:r>
              <a:rPr lang="en-GB" sz="1800" b="1" i="1" dirty="0" err="1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err="1">
                <a:latin typeface="Calibri" panose="020F0502020204030204" pitchFamily="34" charset="0"/>
              </a:rPr>
              <a:t>facebook.com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r>
              <a:rPr lang="en-GB" sz="18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 smtClean="0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217700" y="1779472"/>
            <a:ext cx="109743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the end of this lesson, Ss will be able to:</a:t>
            </a:r>
            <a:endParaRPr sz="2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Knowledge: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express disappointment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understand the concept of festival symbols and their meanings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talk about the concept of festival symbols and their meanings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communication skills and creativity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teamwork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self-study skills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7949" y="24600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EVERYDAY ENGLISH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1090" y="4287247"/>
            <a:ext cx="1883767" cy="6550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FESTIVAL SYMBOLS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90213" y="3818037"/>
            <a:ext cx="6717251" cy="15530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90213" y="2019585"/>
            <a:ext cx="6728251" cy="153628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464857" y="1561849"/>
            <a:ext cx="1208459" cy="8981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22975" y="2787729"/>
            <a:ext cx="1174975" cy="149951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464857" y="4614785"/>
            <a:ext cx="1208458" cy="10273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697948" y="5642148"/>
            <a:ext cx="1950733" cy="6200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90214" y="5633237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52942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81090" y="1234312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0213" y="1295552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6" y="405824"/>
            <a:ext cx="3740025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0988" y="517608"/>
            <a:ext cx="3354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4: COMMUNICATION</a:t>
            </a:r>
          </a:p>
        </p:txBody>
      </p:sp>
      <p:sp>
        <p:nvSpPr>
          <p:cNvPr id="19" name="Google Shape;145;p5">
            <a:extLst>
              <a:ext uri="{FF2B5EF4-FFF2-40B4-BE49-F238E27FC236}">
                <a16:creationId xmlns:a16="http://schemas.microsoft.com/office/drawing/2014/main" id="{F6DC4E75-F6DF-2749-A685-CEF9D76B7DBC}"/>
              </a:ext>
            </a:extLst>
          </p:cNvPr>
          <p:cNvSpPr/>
          <p:nvPr/>
        </p:nvSpPr>
        <p:spPr>
          <a:xfrm>
            <a:off x="5988133" y="2924432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52ECC7-6E43-894A-A2CB-A113507BB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7" y="2311293"/>
            <a:ext cx="4747998" cy="24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3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971249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7158766" cy="47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222384"/>
            <a:ext cx="6898192" cy="4601945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5475F7B9-9FA0-F849-B580-5F062CF9C53C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30729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96" y="1435406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A3FFA9A0-EC7B-CE4A-8748-2DBE8894E866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2BE47CFC-4D9A-CB4E-B42C-112A60509733}"/>
              </a:ext>
            </a:extLst>
          </p:cNvPr>
          <p:cNvSpPr txBox="1"/>
          <p:nvPr/>
        </p:nvSpPr>
        <p:spPr>
          <a:xfrm>
            <a:off x="576943" y="115432"/>
            <a:ext cx="942702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600"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Name the festivals</a:t>
            </a:r>
          </a:p>
        </p:txBody>
      </p:sp>
    </p:spTree>
    <p:extLst>
      <p:ext uri="{BB962C8B-B14F-4D97-AF65-F5344CB8AC3E}">
        <p14:creationId xmlns:p14="http://schemas.microsoft.com/office/powerpoint/2010/main" val="17373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</TotalTime>
  <Words>908</Words>
  <PresentationFormat>Widescreen</PresentationFormat>
  <Paragraphs>159</Paragraphs>
  <Slides>21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Courier New</vt:lpstr>
      <vt:lpstr>Adobe Gothic Std B</vt:lpstr>
      <vt:lpstr>Calibri</vt:lpstr>
      <vt:lpstr>Myriad Pro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2023-04-19T04:33:25Z</dcterms:modified>
</cp:coreProperties>
</file>