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385" r:id="rId3"/>
    <p:sldId id="386" r:id="rId4"/>
    <p:sldId id="387" r:id="rId5"/>
    <p:sldId id="345" r:id="rId6"/>
    <p:sldId id="396" r:id="rId7"/>
    <p:sldId id="398" r:id="rId8"/>
    <p:sldId id="397" r:id="rId9"/>
    <p:sldId id="393" r:id="rId10"/>
    <p:sldId id="388" r:id="rId11"/>
    <p:sldId id="389" r:id="rId12"/>
    <p:sldId id="399" r:id="rId13"/>
    <p:sldId id="400" r:id="rId14"/>
    <p:sldId id="360" r:id="rId15"/>
    <p:sldId id="361" r:id="rId16"/>
    <p:sldId id="372" r:id="rId17"/>
    <p:sldId id="373" r:id="rId18"/>
    <p:sldId id="374" r:id="rId19"/>
    <p:sldId id="375" r:id="rId20"/>
    <p:sldId id="376" r:id="rId21"/>
    <p:sldId id="401" r:id="rId22"/>
    <p:sldId id="377" r:id="rId23"/>
    <p:sldId id="378" r:id="rId24"/>
    <p:sldId id="379" r:id="rId25"/>
    <p:sldId id="380" r:id="rId26"/>
    <p:sldId id="402" r:id="rId27"/>
    <p:sldId id="403" r:id="rId28"/>
    <p:sldId id="404" r:id="rId29"/>
    <p:sldId id="371" r:id="rId30"/>
    <p:sldId id="383" r:id="rId31"/>
    <p:sldId id="384" r:id="rId32"/>
  </p:sldIdLst>
  <p:sldSz cx="24384000" cy="13716000"/>
  <p:notesSz cx="6858000" cy="9144000"/>
  <p:custDataLst>
    <p:tags r:id="rId3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374" autoAdjust="0"/>
  </p:normalViewPr>
  <p:slideViewPr>
    <p:cSldViewPr>
      <p:cViewPr varScale="1">
        <p:scale>
          <a:sx n="39" d="100"/>
          <a:sy n="39" d="100"/>
        </p:scale>
        <p:origin x="126" y="4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26/08/2021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77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4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20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37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75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25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15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09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20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246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328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24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621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32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169" y="428629"/>
            <a:ext cx="20781432" cy="29241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53834" y="4035426"/>
            <a:ext cx="10160000" cy="822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3720234" y="4035426"/>
            <a:ext cx="101600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20234" y="8302626"/>
            <a:ext cx="101600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8E7E07E-48E6-4DC0-81A1-2F3AC31E27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9EECC08D-28EB-4F5B-9AED-297158605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2B5260DD-B5A6-440C-ADC8-A7501B2AC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6D3E4-9450-46AB-9592-80B81F7D47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44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20.png"/><Relationship Id="rId5" Type="http://schemas.openxmlformats.org/officeDocument/2006/relationships/image" Target="../media/image31.png"/><Relationship Id="rId10" Type="http://schemas.openxmlformats.org/officeDocument/2006/relationships/image" Target="../media/image27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28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oleObject" Target="../embeddings/oleObject3.bin"/><Relationship Id="rId7" Type="http://schemas.openxmlformats.org/officeDocument/2006/relationships/image" Target="../media/image49.png"/><Relationship Id="rId12" Type="http://schemas.openxmlformats.org/officeDocument/2006/relationships/image" Target="../media/image3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47.png"/><Relationship Id="rId10" Type="http://schemas.openxmlformats.org/officeDocument/2006/relationships/image" Target="../media/image29.png"/><Relationship Id="rId9" Type="http://schemas.openxmlformats.org/officeDocument/2006/relationships/image" Target="../media/image51.png"/><Relationship Id="rId1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11" Type="http://schemas.openxmlformats.org/officeDocument/2006/relationships/image" Target="../media/image37.png"/><Relationship Id="rId5" Type="http://schemas.openxmlformats.org/officeDocument/2006/relationships/image" Target="../media/image59.png"/><Relationship Id="rId10" Type="http://schemas.openxmlformats.org/officeDocument/2006/relationships/image" Target="../media/image36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123.png"/><Relationship Id="rId9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3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1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330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0.png"/><Relationship Id="rId11" Type="http://schemas.openxmlformats.org/officeDocument/2006/relationships/image" Target="../media/image45.png"/><Relationship Id="rId5" Type="http://schemas.openxmlformats.org/officeDocument/2006/relationships/image" Target="../media/image710.png"/><Relationship Id="rId10" Type="http://schemas.openxmlformats.org/officeDocument/2006/relationships/image" Target="../media/image44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340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10.png"/><Relationship Id="rId11" Type="http://schemas.openxmlformats.org/officeDocument/2006/relationships/image" Target="../media/image46.png"/><Relationship Id="rId5" Type="http://schemas.openxmlformats.org/officeDocument/2006/relationships/image" Target="../media/image118.png"/><Relationship Id="rId10" Type="http://schemas.openxmlformats.org/officeDocument/2006/relationships/image" Target="../media/image360.png"/><Relationship Id="rId4" Type="http://schemas.openxmlformats.org/officeDocument/2006/relationships/image" Target="../media/image117.png"/><Relationship Id="rId9" Type="http://schemas.openxmlformats.org/officeDocument/2006/relationships/image" Target="../media/image3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380.png"/><Relationship Id="rId7" Type="http://schemas.openxmlformats.org/officeDocument/2006/relationships/image" Target="../media/image391.png"/><Relationship Id="rId12" Type="http://schemas.openxmlformats.org/officeDocument/2006/relationships/image" Target="../media/image1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0.png"/><Relationship Id="rId11" Type="http://schemas.openxmlformats.org/officeDocument/2006/relationships/image" Target="../media/image410.png"/><Relationship Id="rId5" Type="http://schemas.openxmlformats.org/officeDocument/2006/relationships/image" Target="../media/image143.png"/><Relationship Id="rId10" Type="http://schemas.openxmlformats.org/officeDocument/2006/relationships/image" Target="../media/image400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420.png"/><Relationship Id="rId7" Type="http://schemas.openxmlformats.org/officeDocument/2006/relationships/image" Target="../media/image4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0.png"/><Relationship Id="rId11" Type="http://schemas.openxmlformats.org/officeDocument/2006/relationships/image" Target="../media/image190.png"/><Relationship Id="rId5" Type="http://schemas.openxmlformats.org/officeDocument/2006/relationships/image" Target="../media/image170.png"/><Relationship Id="rId10" Type="http://schemas.openxmlformats.org/officeDocument/2006/relationships/image" Target="../media/image470.png"/><Relationship Id="rId4" Type="http://schemas.openxmlformats.org/officeDocument/2006/relationships/image" Target="../media/image390.png"/><Relationship Id="rId9" Type="http://schemas.openxmlformats.org/officeDocument/2006/relationships/image" Target="../media/image4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52.png"/><Relationship Id="rId7" Type="http://schemas.openxmlformats.org/officeDocument/2006/relationships/image" Target="../media/image5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0.png"/><Relationship Id="rId11" Type="http://schemas.openxmlformats.org/officeDocument/2006/relationships/image" Target="../media/image54.png"/><Relationship Id="rId5" Type="http://schemas.openxmlformats.org/officeDocument/2006/relationships/image" Target="../media/image201.png"/><Relationship Id="rId10" Type="http://schemas.openxmlformats.org/officeDocument/2006/relationships/image" Target="../media/image53.png"/><Relationship Id="rId4" Type="http://schemas.openxmlformats.org/officeDocument/2006/relationships/image" Target="../media/image500.png"/><Relationship Id="rId9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16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0.png"/><Relationship Id="rId11" Type="http://schemas.openxmlformats.org/officeDocument/2006/relationships/image" Target="../media/image57.png"/><Relationship Id="rId5" Type="http://schemas.openxmlformats.org/officeDocument/2006/relationships/image" Target="../media/image124.png"/><Relationship Id="rId10" Type="http://schemas.openxmlformats.org/officeDocument/2006/relationships/image" Target="../media/image56.png"/><Relationship Id="rId4" Type="http://schemas.openxmlformats.org/officeDocument/2006/relationships/image" Target="../media/image122.png"/><Relationship Id="rId9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511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9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8.png"/><Relationship Id="rId5" Type="http://schemas.openxmlformats.org/officeDocument/2006/relationships/image" Target="../media/image103.png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230.png"/><Relationship Id="rId7" Type="http://schemas.openxmlformats.org/officeDocument/2006/relationships/image" Target="../media/image280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0.png"/><Relationship Id="rId11" Type="http://schemas.openxmlformats.org/officeDocument/2006/relationships/image" Target="../media/image370.png"/><Relationship Id="rId5" Type="http://schemas.openxmlformats.org/officeDocument/2006/relationships/image" Target="../media/image260.png"/><Relationship Id="rId10" Type="http://schemas.openxmlformats.org/officeDocument/2006/relationships/image" Target="../media/image650.png"/><Relationship Id="rId4" Type="http://schemas.openxmlformats.org/officeDocument/2006/relationships/image" Target="../media/image1081.png"/><Relationship Id="rId9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0.png"/><Relationship Id="rId3" Type="http://schemas.openxmlformats.org/officeDocument/2006/relationships/image" Target="../media/image66.png"/><Relationship Id="rId7" Type="http://schemas.openxmlformats.org/officeDocument/2006/relationships/image" Target="../media/image1030.png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0.png"/><Relationship Id="rId11" Type="http://schemas.openxmlformats.org/officeDocument/2006/relationships/image" Target="../media/image95.png"/><Relationship Id="rId5" Type="http://schemas.openxmlformats.org/officeDocument/2006/relationships/image" Target="../media/image670.png"/><Relationship Id="rId10" Type="http://schemas.openxmlformats.org/officeDocument/2006/relationships/image" Target="../media/image76.png"/><Relationship Id="rId4" Type="http://schemas.openxmlformats.org/officeDocument/2006/relationships/image" Target="../media/image560.png"/><Relationship Id="rId9" Type="http://schemas.openxmlformats.org/officeDocument/2006/relationships/image" Target="../media/image1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591800" y="3719346"/>
            <a:ext cx="2598704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9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ỨNG DỤNG ĐẠO HÀM ĐỂ KHẢO SÁT VÀ VẼ ĐỒ THỊ CỦA HÀM SỐ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2298009" y="9317271"/>
            <a:ext cx="17447859" cy="963865"/>
            <a:chOff x="7098792" y="7543801"/>
            <a:chExt cx="17370736" cy="963991"/>
          </a:xfrm>
        </p:grpSpPr>
        <p:sp>
          <p:nvSpPr>
            <p:cNvPr id="44" name="TextBox 43"/>
            <p:cNvSpPr txBox="1"/>
            <p:nvPr/>
          </p:nvSpPr>
          <p:spPr>
            <a:xfrm>
              <a:off x="10056526" y="7676686"/>
              <a:ext cx="144130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LUYỆN TẬP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098792" y="7543801"/>
              <a:ext cx="2957734" cy="872847"/>
              <a:chOff x="7098791" y="7543801"/>
              <a:chExt cx="2957734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098791" y="7646473"/>
                <a:ext cx="2957734" cy="770175"/>
                <a:chOff x="7098791" y="7646473"/>
                <a:chExt cx="2957734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098791" y="7646473"/>
                  <a:ext cx="2957734" cy="75415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Tiết</a:t>
                  </a:r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 </a:t>
                  </a:r>
                </a:p>
              </p:txBody>
            </p:sp>
          </p:grp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  <p:sp>
        <p:nvSpPr>
          <p:cNvPr id="27" name="Rounded Rectangle 15">
            <a:extLst>
              <a:ext uri="{FF2B5EF4-FFF2-40B4-BE49-F238E27FC236}">
                <a16:creationId xmlns:a16="http://schemas.microsoft.com/office/drawing/2014/main" id="{941E3A9A-3EB1-4040-8DCE-FDB5C30892FE}"/>
              </a:ext>
            </a:extLst>
          </p:cNvPr>
          <p:cNvSpPr/>
          <p:nvPr/>
        </p:nvSpPr>
        <p:spPr>
          <a:xfrm>
            <a:off x="2523639" y="7140256"/>
            <a:ext cx="19877574" cy="6118543"/>
          </a:xfrm>
          <a:prstGeom prst="roundRect">
            <a:avLst>
              <a:gd name="adj" fmla="val 4570"/>
            </a:avLst>
          </a:prstGeom>
          <a:noFill/>
          <a:ln w="76200" cap="flat" cmpd="sng" algn="ctr">
            <a:solidFill>
              <a:srgbClr val="135F82"/>
            </a:solidFill>
            <a:prstDash val="solid"/>
            <a:miter lim="800000"/>
          </a:ln>
          <a:effectLst/>
        </p:spPr>
        <p:txBody>
          <a:bodyPr lIns="91410" tIns="45705" rIns="91410" bIns="457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19413" y="6629400"/>
            <a:ext cx="16811787" cy="212335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GIÁ TRỊ LỚN NHẤT VÀ GIÁ TRỊ NHỎ NHẤT CỦA HÀM SỐ</a:t>
            </a:r>
          </a:p>
        </p:txBody>
      </p: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39648" y="9538743"/>
            <a:ext cx="23177833" cy="4177257"/>
            <a:chOff x="1205494" y="6818875"/>
            <a:chExt cx="22139783" cy="6668525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818875"/>
              <a:ext cx="3448729" cy="1560353"/>
              <a:chOff x="1205494" y="6818875"/>
              <a:chExt cx="3448729" cy="156035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380210" y="6038340"/>
                <a:ext cx="1238615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12655" y="6818875"/>
                <a:ext cx="2641568" cy="1560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2277831"/>
            <a:ext cx="23391942" cy="728016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456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733800" y="2405688"/>
                <a:ext cx="19870990" cy="670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tục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405688"/>
                <a:ext cx="19870990" cy="6709529"/>
              </a:xfrm>
              <a:prstGeom prst="rect">
                <a:avLst/>
              </a:prstGeom>
              <a:blipFill>
                <a:blip r:embed="rId3"/>
                <a:stretch>
                  <a:fillRect l="-1227" t="-1818" r="-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5298" y="8357196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298" y="8357196"/>
                <a:ext cx="5485687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9529229" y="832758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229" y="8327580"/>
                <a:ext cx="5485687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4455535" y="825910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5535" y="8259102"/>
                <a:ext cx="5485687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9417698" y="823680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7698" y="8236803"/>
                <a:ext cx="5485687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470843" y="11081895"/>
                <a:ext cx="13676960" cy="1031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đồ thị ta có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lim>
                    </m:limLow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lim>
                    </m:limLow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43" y="11081895"/>
                <a:ext cx="13676960" cy="1031180"/>
              </a:xfrm>
              <a:prstGeom prst="rect">
                <a:avLst/>
              </a:prstGeom>
              <a:blipFill rotWithShape="1">
                <a:blip r:embed="rId9"/>
                <a:stretch>
                  <a:fillRect l="-1738" t="-1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418382" y="12181553"/>
                <a:ext cx="5439618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382" y="12181553"/>
                <a:ext cx="5439618" cy="754053"/>
              </a:xfrm>
              <a:prstGeom prst="rect">
                <a:avLst/>
              </a:prstGeom>
              <a:blipFill>
                <a:blip r:embed="rId10"/>
                <a:stretch>
                  <a:fillRect l="-4484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9070093" y="83000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61F18C66-E805-4D59-8801-A75EF99BE9CC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8420556" y="3124201"/>
            <a:ext cx="5485687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1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" grpId="0"/>
      <p:bldP spid="77" grpId="0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818240" y="9709944"/>
            <a:ext cx="23177833" cy="2798303"/>
            <a:chOff x="1205494" y="6818875"/>
            <a:chExt cx="22139783" cy="5254341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489375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818875"/>
              <a:ext cx="3448729" cy="1560353"/>
              <a:chOff x="1205494" y="6818875"/>
              <a:chExt cx="3448729" cy="156035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380210" y="6038340"/>
                <a:ext cx="1238615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12655" y="6818875"/>
                <a:ext cx="2641568" cy="1560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2277831"/>
            <a:ext cx="23391942" cy="728016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456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733800" y="2405688"/>
                <a:ext cx="19870990" cy="7779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tục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405688"/>
                <a:ext cx="19870990" cy="7779053"/>
              </a:xfrm>
              <a:prstGeom prst="rect">
                <a:avLst/>
              </a:prstGeom>
              <a:blipFill rotWithShape="1">
                <a:blip r:embed="rId4"/>
                <a:stretch>
                  <a:fillRect l="-1227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5298" y="8357196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0 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à</m:t>
                      </m:r>
                      <m:r>
                        <a:rPr lang="en-US" sz="4800" i="1" spc="-15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298" y="8357196"/>
                <a:ext cx="5485687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9529229" y="832758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−1 </m:t>
                      </m:r>
                      <m:r>
                        <a:rPr lang="en-US" sz="4800" i="1" spc="-15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𝑣</m:t>
                      </m:r>
                      <m:r>
                        <a:rPr lang="en-US" sz="4800" i="1" spc="-15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à−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229" y="8327580"/>
                <a:ext cx="5485687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4455535" y="825910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𝑣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0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5535" y="8259102"/>
                <a:ext cx="5485687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9417698" y="823680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2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à−2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7698" y="8236803"/>
                <a:ext cx="5485687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470842" y="11081895"/>
                <a:ext cx="14988357" cy="1031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đồ thị ta có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lim>
                    </m:limLow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lim>
                    </m:limLow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−5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42" y="11081895"/>
                <a:ext cx="14988357" cy="1031180"/>
              </a:xfrm>
              <a:prstGeom prst="rect">
                <a:avLst/>
              </a:prstGeom>
              <a:blipFill rotWithShape="1">
                <a:blip r:embed="rId9"/>
                <a:stretch>
                  <a:fillRect l="-1586" t="-1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>
            <a:extLst>
              <a:ext uri="{FF2B5EF4-FFF2-40B4-BE49-F238E27FC236}">
                <a16:creationId xmlns:a16="http://schemas.microsoft.com/office/drawing/2014/main" id="{11DFEB97-AC77-4E8F-BA12-37AC6CBF85C0}"/>
              </a:ext>
            </a:extLst>
          </p:cNvPr>
          <p:cNvSpPr/>
          <p:nvPr/>
        </p:nvSpPr>
        <p:spPr>
          <a:xfrm>
            <a:off x="1418382" y="12181553"/>
            <a:ext cx="13676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9070093" y="83000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163" y="3200400"/>
            <a:ext cx="599221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61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" grpId="0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83155" y="9740455"/>
            <a:ext cx="23177833" cy="3670745"/>
            <a:chOff x="1205494" y="6818875"/>
            <a:chExt cx="22139783" cy="5100601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6"/>
              <a:ext cx="22135691" cy="474002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818875"/>
              <a:ext cx="3448729" cy="1560353"/>
              <a:chOff x="1205494" y="6818875"/>
              <a:chExt cx="3448729" cy="156035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380210" y="6038340"/>
                <a:ext cx="1238615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12655" y="6818875"/>
                <a:ext cx="2641568" cy="1560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2277831"/>
            <a:ext cx="23391942" cy="728016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456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733800" y="2405688"/>
                <a:ext cx="19870990" cy="4724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tục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405688"/>
                <a:ext cx="19870990" cy="4724370"/>
              </a:xfrm>
              <a:prstGeom prst="rect">
                <a:avLst/>
              </a:prstGeom>
              <a:blipFill rotWithShape="1">
                <a:blip r:embed="rId5"/>
                <a:stretch>
                  <a:fillRect l="-1227" t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5298" y="8357196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298" y="8357196"/>
                <a:ext cx="5485687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9529229" y="832758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3.</m:t>
                      </m:r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229" y="8327580"/>
                <a:ext cx="5485687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4455535" y="825910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5535" y="8259102"/>
                <a:ext cx="5485687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9417698" y="823680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7698" y="8236803"/>
                <a:ext cx="5485687" cy="830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11DFEB97-AC77-4E8F-BA12-37AC6CBF85C0}"/>
              </a:ext>
            </a:extLst>
          </p:cNvPr>
          <p:cNvSpPr/>
          <p:nvPr/>
        </p:nvSpPr>
        <p:spPr>
          <a:xfrm>
            <a:off x="1418382" y="12181553"/>
            <a:ext cx="13676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9070093" y="83000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369" y="3404231"/>
            <a:ext cx="4279296" cy="360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935783"/>
              </p:ext>
            </p:extLst>
          </p:nvPr>
        </p:nvGraphicFramePr>
        <p:xfrm>
          <a:off x="3505200" y="7029950"/>
          <a:ext cx="16992600" cy="131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911400" imgH="304560" progId="Equation.DSMT4">
                  <p:embed/>
                </p:oleObj>
              </mc:Choice>
              <mc:Fallback>
                <p:oleObj name="Equation" r:id="rId11" imgW="39114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05200" y="7029950"/>
                        <a:ext cx="16992600" cy="131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867894"/>
              </p:ext>
            </p:extLst>
          </p:nvPr>
        </p:nvGraphicFramePr>
        <p:xfrm>
          <a:off x="725488" y="11049000"/>
          <a:ext cx="2239962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155920" imgH="304560" progId="Equation.DSMT4">
                  <p:embed/>
                </p:oleObj>
              </mc:Choice>
              <mc:Fallback>
                <p:oleObj name="Equation" r:id="rId13" imgW="5155920" imgH="304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11049000"/>
                        <a:ext cx="22399625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279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3" grpId="1"/>
      <p:bldP spid="54" grpId="0"/>
      <p:bldP spid="55" grpId="0"/>
      <p:bldP spid="77" grpId="0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47"/>
          <p:cNvGrpSpPr/>
          <p:nvPr/>
        </p:nvGrpSpPr>
        <p:grpSpPr>
          <a:xfrm>
            <a:off x="6682314" y="2024808"/>
            <a:ext cx="9472086" cy="1099392"/>
            <a:chOff x="739068" y="1515168"/>
            <a:chExt cx="9473319" cy="1099535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99535"/>
              <a:chOff x="739068" y="1515168"/>
              <a:chExt cx="8177919" cy="1099535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845262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122234" y="3810000"/>
            <a:ext cx="22661566" cy="31393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BÀN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6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6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6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6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6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6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8045440"/>
            <a:ext cx="17830800" cy="17081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5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10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10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DÙNG QUY TẮC</a:t>
            </a:r>
          </a:p>
        </p:txBody>
      </p:sp>
    </p:spTree>
    <p:extLst>
      <p:ext uri="{BB962C8B-B14F-4D97-AF65-F5344CB8AC3E}">
        <p14:creationId xmlns:p14="http://schemas.microsoft.com/office/powerpoint/2010/main" val="343084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99990" y="5672143"/>
            <a:ext cx="23098210" cy="7586657"/>
            <a:chOff x="1205494" y="6872946"/>
            <a:chExt cx="23101217" cy="1020021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097126" cy="989370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872946"/>
              <a:ext cx="3495740" cy="1086656"/>
              <a:chOff x="1205494" y="6872946"/>
              <a:chExt cx="3495740" cy="1086656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493453" y="5925097"/>
                <a:ext cx="1012131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9666" y="687294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2702066"/>
            <a:chOff x="992187" y="2564544"/>
            <a:chExt cx="22353091" cy="3433795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33133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1033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7.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785444" y="2494690"/>
                <a:ext cx="22565882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444" y="2494690"/>
                <a:ext cx="22565882" cy="768993"/>
              </a:xfrm>
              <a:prstGeom prst="rect">
                <a:avLst/>
              </a:prstGeom>
              <a:blipFill>
                <a:blip r:embed="rId4"/>
                <a:stretch>
                  <a:fillRect l="-1080" t="-1428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55827" y="3673666"/>
                <a:ext cx="4953000" cy="1113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li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1;3</m:t>
                              </m:r>
                            </m:e>
                          </m:d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nor/>
                        </m:rPr>
                        <a:rPr lang="en-US" b="0" i="0" smtClean="0"/>
                        <m:t>9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27" y="3673666"/>
                <a:ext cx="4953000" cy="11134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391084" y="3335136"/>
                <a:ext cx="5154756" cy="1456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li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1;3</m:t>
                              </m:r>
                            </m:e>
                          </m:d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084" y="3335136"/>
                <a:ext cx="5154756" cy="14564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57044" y="3664564"/>
                <a:ext cx="4447108" cy="1113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li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1;3</m:t>
                              </m:r>
                            </m:e>
                          </m:d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7044" y="3664564"/>
                <a:ext cx="4447108" cy="11134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334293" y="3673666"/>
                <a:ext cx="4875678" cy="1113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li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1;3</m:t>
                              </m:r>
                            </m:e>
                          </m:d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j-lt"/>
                        </a:rPr>
                        <m:t>6</m:t>
                      </m:r>
                      <m:r>
                        <m:rPr>
                          <m:nor/>
                        </m:rPr>
                        <a:rPr lang="en-US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3673666"/>
                <a:ext cx="4875678" cy="11134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418359" y="6280653"/>
                <a:ext cx="19745992" cy="2195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+16;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=0⇔3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+16=0⇔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=4∉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1;3</m:t>
                                </m: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1;3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fr-FR" dirty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359" y="6280653"/>
                <a:ext cx="19745992" cy="21954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326005" y="8890293"/>
                <a:ext cx="16122829" cy="1082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=−6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005" y="8890293"/>
                <a:ext cx="16122829" cy="1082669"/>
              </a:xfrm>
              <a:prstGeom prst="rect">
                <a:avLst/>
              </a:prstGeom>
              <a:blipFill>
                <a:blip r:embed="rId10"/>
                <a:stretch>
                  <a:fillRect l="-1513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/>
              <p:nvPr/>
            </p:nvSpPr>
            <p:spPr>
              <a:xfrm>
                <a:off x="1326005" y="10723609"/>
                <a:ext cx="5236174" cy="103118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li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1;3</m:t>
                              </m:r>
                            </m:e>
                          </m:d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=−6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005" y="10723609"/>
                <a:ext cx="5236174" cy="103118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7361142" y="3685712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" grpId="0"/>
      <p:bldP spid="51" grpId="0"/>
      <p:bldP spid="52" grpId="0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96899" y="5943600"/>
            <a:ext cx="23276043" cy="7162801"/>
            <a:chOff x="1205494" y="6941416"/>
            <a:chExt cx="22139783" cy="791123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8"/>
              <a:ext cx="22135691" cy="76731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1"/>
            <a:ext cx="23391942" cy="301435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208474" cy="1159969"/>
              <a:chOff x="534987" y="1647866"/>
              <a:chExt cx="4310384" cy="1333238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128731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671901" y="1805696"/>
                <a:ext cx="3173470" cy="1175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35086" y="3188042"/>
                <a:ext cx="22565882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 trị lớn nhất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nl-N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nl-N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−2;3</m:t>
                        </m:r>
                      </m:e>
                    </m:d>
                  </m:oMath>
                </a14:m>
                <a:r>
                  <a:rPr lang="nl-N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86" y="3188042"/>
                <a:ext cx="22565882" cy="768993"/>
              </a:xfrm>
              <a:prstGeom prst="rect">
                <a:avLst/>
              </a:prstGeom>
              <a:blipFill>
                <a:blip r:embed="rId4"/>
                <a:stretch>
                  <a:fillRect l="-1080" t="-15873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8218" y="4197159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=5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18" y="4197159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125616" y="4197159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=50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616" y="4197159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9881499" y="424569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499" y="4245698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5322562" y="4197159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=122</m:t>
                    </m:r>
                  </m:oMath>
                </a14:m>
                <a:r>
                  <a:rPr lang="pt-BR" dirty="0">
                    <a:latin typeface="+mj-lt"/>
                  </a:rPr>
                  <a:t>.</a:t>
                </a:r>
                <a:endParaRPr lang="vi-VN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2562" y="4197159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 t="-7353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057400" y="7886800"/>
                <a:ext cx="13716000" cy="1564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=±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eqArr>
                      </m:e>
                    </m:d>
                    <m:r>
                      <m:rPr>
                        <m:nor/>
                      </m:rPr>
                      <a: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7886800"/>
                <a:ext cx="13716000" cy="1564916"/>
              </a:xfrm>
              <a:prstGeom prst="rect">
                <a:avLst/>
              </a:prstGeom>
              <a:blipFill>
                <a:blip r:embed="rId9"/>
                <a:stretch>
                  <a:fillRect l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2057400" y="7003201"/>
                <a:ext cx="14557193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xác định và liên tục trên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−2;3</m:t>
                        </m:r>
                      </m:e>
                    </m:d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7003201"/>
                <a:ext cx="14557193" cy="768993"/>
              </a:xfrm>
              <a:prstGeom prst="rect">
                <a:avLst/>
              </a:prstGeom>
              <a:blipFill>
                <a:blip r:embed="rId10"/>
                <a:stretch>
                  <a:fillRect l="-1676" t="-14286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/>
              <p:nvPr/>
            </p:nvSpPr>
            <p:spPr>
              <a:xfrm>
                <a:off x="2147853" y="9488314"/>
                <a:ext cx="17260914" cy="87152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Mà: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vi-VN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853" y="9488314"/>
                <a:ext cx="17260914" cy="871521"/>
              </a:xfrm>
              <a:prstGeom prst="rect">
                <a:avLst/>
              </a:prstGeom>
              <a:blipFill>
                <a:blip r:embed="rId11"/>
                <a:stretch>
                  <a:fillRect l="-1377" t="-6294" b="-2657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2147853" y="10839132"/>
                <a:ext cx="11761402" cy="103118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vi-V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vi-V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: 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e>
                        <m:li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−2;3</m:t>
                              </m:r>
                            </m:e>
                          </m:d>
                        </m:lim>
                      </m:limLow>
                      <m:r>
                        <a:rPr lang="vi-VN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vi-VN" i="1">
                          <a:latin typeface="Cambria Math" panose="02040503050406030204" pitchFamily="18" charset="0"/>
                        </a:rPr>
                        <m:t>=50</m:t>
                      </m:r>
                      <m:r>
                        <m:rPr>
                          <m:nor/>
                        </m:rPr>
                        <a:rPr lang="vi-V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853" y="10839132"/>
                <a:ext cx="11761402" cy="10311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5490715" y="40906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" grpId="0"/>
      <p:bldP spid="51" grpId="0"/>
      <p:bldP spid="52" grpId="0"/>
      <p:bldP spid="56" grpId="0"/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63769" y="6867730"/>
            <a:ext cx="23276043" cy="6209345"/>
            <a:chOff x="1205494" y="6879237"/>
            <a:chExt cx="22139783" cy="6858149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8"/>
              <a:ext cx="22135691" cy="655792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879237"/>
              <a:ext cx="3583958" cy="917827"/>
              <a:chOff x="1205494" y="6879237"/>
              <a:chExt cx="3583958" cy="9178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4" y="6879237"/>
                <a:ext cx="2641568" cy="917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44714" y="2366454"/>
            <a:ext cx="23391942" cy="4135075"/>
            <a:chOff x="992187" y="2564545"/>
            <a:chExt cx="22353091" cy="408808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5"/>
              <a:ext cx="3208474" cy="1120012"/>
              <a:chOff x="534987" y="1647866"/>
              <a:chExt cx="4310384" cy="1287312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128731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671901" y="1805696"/>
                <a:ext cx="3173470" cy="856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81284" y="3494340"/>
                <a:ext cx="22565882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x-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hàm</a:t>
                </a:r>
                <a:r>
                  <a:rPr lang="x-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số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x-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G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ọi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x-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x-non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 hàm số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Khi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284" y="3494340"/>
                <a:ext cx="22565882" cy="1415772"/>
              </a:xfrm>
              <a:prstGeom prst="rect">
                <a:avLst/>
              </a:prstGeom>
              <a:blipFill>
                <a:blip r:embed="rId4"/>
                <a:stretch>
                  <a:fillRect l="-1053" t="-8621" b="-19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56094" y="5168747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0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dirty="0"/>
                  <a:t>.</a:t>
                </a:r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4" y="5168747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 t="-7353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569578" y="5098756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73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578" y="5098756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43064" y="5073376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78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3064" y="5073376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135600" y="5101799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29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5600" y="5101799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542263" y="8991005"/>
                <a:ext cx="13644579" cy="1375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∉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</m:e>
                        </m:eqAr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263" y="8991005"/>
                <a:ext cx="13644579" cy="1375889"/>
              </a:xfrm>
              <a:prstGeom prst="rect">
                <a:avLst/>
              </a:prstGeom>
              <a:blipFill>
                <a:blip r:embed="rId9"/>
                <a:stretch>
                  <a:fillRect l="-1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454524" y="7965133"/>
                <a:ext cx="14557193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tục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none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x-none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x-none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524" y="7965133"/>
                <a:ext cx="14557193" cy="754053"/>
              </a:xfrm>
              <a:prstGeom prst="rect">
                <a:avLst/>
              </a:prstGeom>
              <a:blipFill>
                <a:blip r:embed="rId10"/>
                <a:stretch>
                  <a:fillRect l="-1675"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/>
              <p:nvPr/>
            </p:nvSpPr>
            <p:spPr>
              <a:xfrm>
                <a:off x="1535336" y="10747510"/>
                <a:ext cx="17260914" cy="75405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77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77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x-none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x-none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x-none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336" y="10747510"/>
                <a:ext cx="17260914" cy="754053"/>
              </a:xfrm>
              <a:prstGeom prst="rect">
                <a:avLst/>
              </a:prstGeom>
              <a:blipFill>
                <a:blip r:embed="rId11"/>
                <a:stretch>
                  <a:fillRect l="-1413" t="-16129" b="-3709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1600145" y="11846384"/>
                <a:ext cx="11761402" cy="75405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73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45" y="11846384"/>
                <a:ext cx="11761402" cy="7540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6364285" y="503237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6701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" grpId="0"/>
      <p:bldP spid="51" grpId="0"/>
      <p:bldP spid="56" grpId="0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36830" y="6490331"/>
            <a:ext cx="23263357" cy="6997069"/>
            <a:chOff x="1205494" y="6872946"/>
            <a:chExt cx="23175334" cy="8194979"/>
          </a:xfrm>
        </p:grpSpPr>
        <p:sp>
          <p:nvSpPr>
            <p:cNvPr id="125" name="Rounded Rectangle 124"/>
            <p:cNvSpPr/>
            <p:nvPr/>
          </p:nvSpPr>
          <p:spPr>
            <a:xfrm>
              <a:off x="1283702" y="7191734"/>
              <a:ext cx="23097126" cy="787619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872946"/>
              <a:ext cx="3495740" cy="905630"/>
              <a:chOff x="1205494" y="6872946"/>
              <a:chExt cx="3495740" cy="90563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583966" y="5834584"/>
                <a:ext cx="831105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9666" y="687294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199"/>
            <a:ext cx="23391942" cy="3671133"/>
            <a:chOff x="992187" y="2564544"/>
            <a:chExt cx="22353091" cy="3433795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33133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76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10.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374029" y="11206107"/>
                <a:ext cx="11732371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=−41⇒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=81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29" y="11206107"/>
                <a:ext cx="11732371" cy="7540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45959" y="3326436"/>
                <a:ext cx="22565882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lần lượt là giá trị lớn nhất và giá trị nhỏ nhất của hàm số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−9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+35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−4;4</m:t>
                        </m: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959" y="3326436"/>
                <a:ext cx="22565882" cy="1415772"/>
              </a:xfrm>
              <a:prstGeom prst="rect">
                <a:avLst/>
              </a:prstGeom>
              <a:blipFill>
                <a:blip r:embed="rId4"/>
                <a:stretch>
                  <a:fillRect l="-1081" t="-7759" b="-20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45959" y="4984562"/>
                <a:ext cx="4953000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=56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959" y="4984562"/>
                <a:ext cx="4953000" cy="814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292691" y="4970183"/>
                <a:ext cx="5154756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=32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691" y="4970183"/>
                <a:ext cx="5154756" cy="8140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0971267" y="4970182"/>
                <a:ext cx="4447108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=48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1267" y="4970182"/>
                <a:ext cx="4447108" cy="8140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5942195" y="4984561"/>
                <a:ext cx="4875678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=81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2195" y="4984561"/>
                <a:ext cx="4875678" cy="8140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470843" y="7608206"/>
                <a:ext cx="1974599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+35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−4;4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43" y="7608206"/>
                <a:ext cx="19745992" cy="754053"/>
              </a:xfrm>
              <a:prstGeom prst="rect">
                <a:avLst/>
              </a:prstGeom>
              <a:blipFill>
                <a:blip r:embed="rId9"/>
                <a:stretch>
                  <a:fillRect l="-1204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470843" y="8440049"/>
                <a:ext cx="16122829" cy="1564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=−1∈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−4;4</m:t>
                                </m: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=3∈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−4;4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43" y="8440049"/>
                <a:ext cx="16122829" cy="1564916"/>
              </a:xfrm>
              <a:prstGeom prst="rect">
                <a:avLst/>
              </a:prstGeom>
              <a:blipFill>
                <a:blip r:embed="rId10"/>
                <a:stretch>
                  <a:fillRect l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/>
              <p:nvPr/>
            </p:nvSpPr>
            <p:spPr>
              <a:xfrm>
                <a:off x="1424646" y="10149803"/>
                <a:ext cx="14022125" cy="75405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ó: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=−41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=40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=8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=15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646" y="10149803"/>
                <a:ext cx="14022125" cy="7540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6803335" y="5054271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524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51" grpId="0"/>
      <p:bldP spid="52" grpId="0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52888" y="6949447"/>
            <a:ext cx="23220054" cy="6233153"/>
            <a:chOff x="1205494" y="6915295"/>
            <a:chExt cx="22139783" cy="6572105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15295"/>
              <a:ext cx="3418308" cy="908364"/>
              <a:chOff x="1205494" y="6915295"/>
              <a:chExt cx="3418308" cy="908364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561424" y="5857126"/>
                <a:ext cx="87618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82234" y="6915295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34491"/>
            <a:ext cx="23391942" cy="4000267"/>
            <a:chOff x="992187" y="2564544"/>
            <a:chExt cx="22353091" cy="256040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2200057" cy="24579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3847" y="1900975"/>
                <a:ext cx="3173469" cy="520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470842" y="11729756"/>
                <a:ext cx="11787957" cy="1031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1;3</m:t>
                            </m:r>
                          </m:e>
                        </m:d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=5; 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1;3</m:t>
                            </m:r>
                          </m:e>
                        </m:d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=4⇒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1;3</m:t>
                            </m:r>
                          </m:e>
                        </m:d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1;3</m:t>
                            </m:r>
                          </m:e>
                        </m:d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42" y="11729756"/>
                <a:ext cx="11787957" cy="1031180"/>
              </a:xfrm>
              <a:prstGeom prst="rect">
                <a:avLst/>
              </a:prstGeom>
              <a:blipFill>
                <a:blip r:embed="rId3"/>
                <a:stretch>
                  <a:fillRect l="-2017" t="-1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55827" y="3485792"/>
                <a:ext cx="22565882" cy="1046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 3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27" y="3485792"/>
                <a:ext cx="22565882" cy="1046377"/>
              </a:xfrm>
              <a:prstGeom prst="rect">
                <a:avLst/>
              </a:prstGeom>
              <a:blipFill>
                <a:blip r:embed="rId4"/>
                <a:stretch>
                  <a:fillRect l="-1053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5840" y="4670668"/>
                <a:ext cx="2239555" cy="1449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40" y="4670668"/>
                <a:ext cx="2239555" cy="14497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80018" y="4905586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018" y="4905586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795731" y="4905585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5731" y="4905585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6318075" y="4592563"/>
                <a:ext cx="2239555" cy="1449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8075" y="4592563"/>
                <a:ext cx="2239555" cy="14497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326833" y="8026081"/>
                <a:ext cx="6543236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833" y="8026081"/>
                <a:ext cx="6543236" cy="754053"/>
              </a:xfrm>
              <a:prstGeom prst="rect">
                <a:avLst/>
              </a:prstGeom>
              <a:blipFill>
                <a:blip r:embed="rId9"/>
                <a:stretch>
                  <a:fillRect l="-3728"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980420" y="8844276"/>
                <a:ext cx="15911501" cy="1602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′=1−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−4=0⇔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1; 3</m:t>
                                </m: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=−2∉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1; 3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20" y="8844276"/>
                <a:ext cx="15911501" cy="16021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/>
              <p:nvPr/>
            </p:nvSpPr>
            <p:spPr>
              <a:xfrm>
                <a:off x="1326833" y="10528370"/>
                <a:ext cx="15040817" cy="1048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=5;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=4;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833" y="10528370"/>
                <a:ext cx="15040817" cy="1048107"/>
              </a:xfrm>
              <a:prstGeom prst="rect">
                <a:avLst/>
              </a:prstGeom>
              <a:blipFill>
                <a:blip r:embed="rId11"/>
                <a:stretch>
                  <a:fillRect l="-1621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6313006" y="490310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4206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52888" y="6153541"/>
            <a:ext cx="23220054" cy="7333859"/>
            <a:chOff x="1205494" y="6915295"/>
            <a:chExt cx="22139783" cy="6572105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15295"/>
              <a:ext cx="3418308" cy="908364"/>
              <a:chOff x="1205494" y="6915295"/>
              <a:chExt cx="3418308" cy="908364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561424" y="5857126"/>
                <a:ext cx="87618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82234" y="6915295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34491"/>
            <a:ext cx="23391942" cy="3607499"/>
            <a:chOff x="992187" y="2564544"/>
            <a:chExt cx="22353091" cy="256040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2200057" cy="24579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3847" y="1900975"/>
                <a:ext cx="3173469" cy="577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257239" y="12277798"/>
                <a:ext cx="7429561" cy="1029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li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0;+∞</m:t>
                            </m:r>
                          </m:e>
                        </m:d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39" y="12277798"/>
                <a:ext cx="7429561" cy="1029193"/>
              </a:xfrm>
              <a:prstGeom prst="rect">
                <a:avLst/>
              </a:prstGeom>
              <a:blipFill>
                <a:blip r:embed="rId3"/>
                <a:stretch>
                  <a:fillRect l="-3199" t="-1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55827" y="3485792"/>
                <a:ext cx="22565882" cy="1048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−5+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0;+∞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27" y="3485792"/>
                <a:ext cx="22565882" cy="1048107"/>
              </a:xfrm>
              <a:prstGeom prst="rect">
                <a:avLst/>
              </a:prstGeom>
              <a:blipFill>
                <a:blip r:embed="rId4"/>
                <a:stretch>
                  <a:fillRect l="-1053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5840" y="4670668"/>
                <a:ext cx="5197178" cy="1112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li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0;+∞</m:t>
                              </m:r>
                            </m:e>
                          </m:d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40" y="4670668"/>
                <a:ext cx="5197178" cy="11124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343018" y="4656837"/>
                <a:ext cx="5485687" cy="1112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li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0;+∞</m:t>
                              </m:r>
                            </m:e>
                          </m:d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018" y="4656837"/>
                <a:ext cx="5485687" cy="11124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628242" y="4633259"/>
                <a:ext cx="5485687" cy="1112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li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0;+∞</m:t>
                            </m:r>
                          </m:e>
                        </m:d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</a:t>
                </a:r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242" y="4633259"/>
                <a:ext cx="5485687" cy="1112484"/>
              </a:xfrm>
              <a:prstGeom prst="rect">
                <a:avLst/>
              </a:prstGeom>
              <a:blipFill>
                <a:blip r:embed="rId7"/>
                <a:stretch>
                  <a:fillRect t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6703229" y="4656837"/>
                <a:ext cx="4350154" cy="1112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li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0;+∞</m:t>
                              </m:r>
                            </m:e>
                          </m:d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3229" y="4656837"/>
                <a:ext cx="4350154" cy="11124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326832" y="7219583"/>
                <a:ext cx="11931966" cy="1146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 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832" y="7219583"/>
                <a:ext cx="11931966" cy="1146981"/>
              </a:xfrm>
              <a:prstGeom prst="rect">
                <a:avLst/>
              </a:prstGeom>
              <a:blipFill>
                <a:blip r:embed="rId9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202429" y="8498243"/>
                <a:ext cx="8309754" cy="787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thi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ố: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429" y="8498243"/>
                <a:ext cx="8309754" cy="7870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A321F7A4-D50F-4201-AA3D-DEEA6E8E4D80}"/>
              </a:ext>
            </a:extLst>
          </p:cNvPr>
          <p:cNvSpPr/>
          <p:nvPr/>
        </p:nvSpPr>
        <p:spPr>
          <a:xfrm>
            <a:off x="1326833" y="10528370"/>
            <a:ext cx="150408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951339" y="469063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86BE37D9-A2C7-4233-ADB2-72C79DE16B50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10281836" y="8821368"/>
            <a:ext cx="9301564" cy="321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0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96029" y="5264006"/>
            <a:ext cx="23391942" cy="6746766"/>
            <a:chOff x="992187" y="2564545"/>
            <a:chExt cx="22353091" cy="408808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5"/>
              <a:ext cx="3124200" cy="1023458"/>
              <a:chOff x="534987" y="1647867"/>
              <a:chExt cx="4197167" cy="117633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7"/>
                <a:ext cx="4197167" cy="870826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25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hỏi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791619" y="5877263"/>
            <a:ext cx="225696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Cho </a:t>
            </a:r>
            <a:r>
              <a:rPr lang="vi-VN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hàm số y =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𝑓(𝑥) </a:t>
            </a:r>
            <a:r>
              <a:rPr lang="vi-VN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xác định trên tập hợp </a:t>
            </a:r>
            <a:r>
              <a:rPr lang="vi-V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bầy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9" name="Group 47"/>
          <p:cNvGrpSpPr/>
          <p:nvPr/>
        </p:nvGrpSpPr>
        <p:grpSpPr>
          <a:xfrm>
            <a:off x="717672" y="1705227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9234840" cy="960327"/>
              <a:chOff x="739068" y="1515168"/>
              <a:chExt cx="9234840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547764"/>
                <a:ext cx="7841177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HOẠT ĐỘNG KHỞI ĐỘNG:</a:t>
                </a: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1226405" y="7874211"/>
            <a:ext cx="2079539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GTLN, GTNN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hàm số y =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𝑓(𝑥)?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endParaRPr lang="vi-VN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276415" y="9375701"/>
            <a:ext cx="2261155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GTLN, GTNN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vi-VN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hàm số y =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𝑓(𝑥)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đoạn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endParaRPr lang="vi-VN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5068" y="3351598"/>
            <a:ext cx="22661566" cy="14465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suy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độc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lập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giơ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tay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suy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lắng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nghe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xét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72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4" grpId="0"/>
      <p:bldP spid="87" grpId="0"/>
      <p:bldP spid="2" grpId="0" animBg="1"/>
      <p:bldP spid="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95640" y="6215087"/>
            <a:ext cx="23026069" cy="7333859"/>
            <a:chOff x="1205494" y="6915295"/>
            <a:chExt cx="22139783" cy="6572105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15295"/>
              <a:ext cx="3418308" cy="908364"/>
              <a:chOff x="1205494" y="6915295"/>
              <a:chExt cx="3418308" cy="908364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561424" y="5857126"/>
                <a:ext cx="87618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82234" y="6915295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29767" y="2362807"/>
            <a:ext cx="23391942" cy="3607499"/>
            <a:chOff x="992187" y="2564544"/>
            <a:chExt cx="22353091" cy="256040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2200057" cy="24579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3847" y="1900975"/>
                <a:ext cx="3173469" cy="577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333439" y="12398258"/>
                <a:ext cx="5981761" cy="1029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li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1;+∞</m:t>
                            </m:r>
                          </m:e>
                        </m:d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439" y="12398258"/>
                <a:ext cx="5981761" cy="1029193"/>
              </a:xfrm>
              <a:prstGeom prst="rect">
                <a:avLst/>
              </a:prstGeom>
              <a:blipFill>
                <a:blip r:embed="rId3"/>
                <a:stretch>
                  <a:fillRect l="-4077" t="-12426" r="-1019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55827" y="3485792"/>
                <a:ext cx="22565882" cy="1048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1;+∞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27" y="3485792"/>
                <a:ext cx="22565882" cy="1048107"/>
              </a:xfrm>
              <a:prstGeom prst="rect">
                <a:avLst/>
              </a:prstGeom>
              <a:blipFill>
                <a:blip r:embed="rId4"/>
                <a:stretch>
                  <a:fillRect l="-1053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5840" y="4670668"/>
                <a:ext cx="468053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2.</m:t>
                      </m:r>
                    </m:oMath>
                  </m:oMathPara>
                </a14:m>
                <a:endParaRPr lang="en-GB" sz="4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40" y="4670668"/>
                <a:ext cx="468053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343018" y="4656837"/>
                <a:ext cx="5485687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5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018" y="4656837"/>
                <a:ext cx="5485687" cy="8140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628242" y="4633259"/>
                <a:ext cx="5485687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/>
                        <m:t>4.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242" y="4633259"/>
                <a:ext cx="5485687" cy="8140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6703229" y="4656837"/>
                <a:ext cx="4350154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3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3229" y="4656837"/>
                <a:ext cx="4350154" cy="8140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326832" y="6934200"/>
                <a:ext cx="18713768" cy="1564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=0∉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1;+∞</m:t>
                                </m:r>
                              </m:e>
                            </m:d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=2∈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1;+∞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832" y="6934200"/>
                <a:ext cx="18713768" cy="1564916"/>
              </a:xfrm>
              <a:prstGeom prst="rect">
                <a:avLst/>
              </a:prstGeom>
              <a:blipFill>
                <a:blip r:embed="rId9"/>
                <a:stretch>
                  <a:fillRect l="-1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309699" y="8498243"/>
                <a:ext cx="15911501" cy="787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thi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ố: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699" y="8498243"/>
                <a:ext cx="15911501" cy="7870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A321F7A4-D50F-4201-AA3D-DEEA6E8E4D80}"/>
              </a:ext>
            </a:extLst>
          </p:cNvPr>
          <p:cNvSpPr/>
          <p:nvPr/>
        </p:nvSpPr>
        <p:spPr>
          <a:xfrm>
            <a:off x="1326833" y="10528370"/>
            <a:ext cx="150408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982805" y="4604528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5B7DA1C6-3FAF-4C12-96BE-DD08D9ABA744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9265449" y="8793896"/>
            <a:ext cx="10013151" cy="332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9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47"/>
          <p:cNvGrpSpPr/>
          <p:nvPr/>
        </p:nvGrpSpPr>
        <p:grpSpPr>
          <a:xfrm>
            <a:off x="6682314" y="2024808"/>
            <a:ext cx="9472086" cy="1099392"/>
            <a:chOff x="739068" y="1515168"/>
            <a:chExt cx="9473319" cy="1099535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99535"/>
              <a:chOff x="739068" y="1515168"/>
              <a:chExt cx="8177919" cy="1099535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845262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533400" y="4253091"/>
            <a:ext cx="22936200" cy="61863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</a:rPr>
              <a:t>Học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sinh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hoạt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động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theo</a:t>
            </a:r>
            <a:r>
              <a:rPr lang="en-US" sz="6600" b="1" dirty="0">
                <a:solidFill>
                  <a:srgbClr val="FF0000"/>
                </a:solidFill>
              </a:rPr>
              <a:t> NHÓM.</a:t>
            </a:r>
          </a:p>
          <a:p>
            <a:pPr algn="just"/>
            <a:r>
              <a:rPr lang="en-US" sz="6600" dirty="0" err="1"/>
              <a:t>Các</a:t>
            </a:r>
            <a:r>
              <a:rPr lang="en-US" sz="6600" dirty="0"/>
              <a:t> </a:t>
            </a:r>
            <a:r>
              <a:rPr lang="en-US" sz="6600" dirty="0" err="1"/>
              <a:t>nhóm</a:t>
            </a:r>
            <a:r>
              <a:rPr lang="en-US" sz="6600" dirty="0"/>
              <a:t> </a:t>
            </a:r>
            <a:r>
              <a:rPr lang="en-US" sz="6600" dirty="0" err="1"/>
              <a:t>làm</a:t>
            </a:r>
            <a:r>
              <a:rPr lang="en-US" sz="6600" dirty="0"/>
              <a:t> </a:t>
            </a:r>
            <a:r>
              <a:rPr lang="en-US" sz="6600" dirty="0" err="1"/>
              <a:t>chung</a:t>
            </a:r>
            <a:r>
              <a:rPr lang="en-US" sz="6600" dirty="0"/>
              <a:t> 1 </a:t>
            </a:r>
            <a:r>
              <a:rPr lang="en-US" sz="6600" dirty="0" err="1"/>
              <a:t>đề</a:t>
            </a:r>
            <a:r>
              <a:rPr lang="en-US" sz="6600" dirty="0"/>
              <a:t> </a:t>
            </a:r>
            <a:r>
              <a:rPr lang="en-US" sz="6600" dirty="0" err="1"/>
              <a:t>bài</a:t>
            </a:r>
            <a:r>
              <a:rPr lang="en-US" sz="6600" dirty="0"/>
              <a:t>, </a:t>
            </a:r>
            <a:r>
              <a:rPr lang="en-US" sz="6600" dirty="0" err="1">
                <a:solidFill>
                  <a:schemeClr val="bg2">
                    <a:lumMod val="75000"/>
                  </a:schemeClr>
                </a:solidFill>
              </a:rPr>
              <a:t>mỗi</a:t>
            </a:r>
            <a:r>
              <a:rPr lang="en-US" sz="6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6600" dirty="0" err="1">
                <a:solidFill>
                  <a:schemeClr val="bg2">
                    <a:lumMod val="75000"/>
                  </a:schemeClr>
                </a:solidFill>
              </a:rPr>
              <a:t>bài</a:t>
            </a:r>
            <a:r>
              <a:rPr lang="en-US" sz="6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6600" dirty="0" err="1"/>
              <a:t>hoạt</a:t>
            </a:r>
            <a:r>
              <a:rPr lang="en-US" sz="6600" dirty="0"/>
              <a:t> </a:t>
            </a:r>
            <a:r>
              <a:rPr lang="en-US" sz="6600" dirty="0" err="1"/>
              <a:t>động</a:t>
            </a:r>
            <a:r>
              <a:rPr lang="en-US" sz="6600" dirty="0"/>
              <a:t> </a:t>
            </a:r>
            <a:r>
              <a:rPr lang="en-US" sz="6600" dirty="0" err="1"/>
              <a:t>trong</a:t>
            </a:r>
            <a:r>
              <a:rPr lang="en-US" sz="6600" dirty="0"/>
              <a:t> </a:t>
            </a:r>
            <a:r>
              <a:rPr lang="en-US" sz="6600" dirty="0">
                <a:solidFill>
                  <a:schemeClr val="bg2">
                    <a:lumMod val="75000"/>
                  </a:schemeClr>
                </a:solidFill>
              </a:rPr>
              <a:t>5 </a:t>
            </a:r>
            <a:r>
              <a:rPr lang="en-US" sz="6600" dirty="0" err="1">
                <a:solidFill>
                  <a:schemeClr val="bg2">
                    <a:lumMod val="75000"/>
                  </a:schemeClr>
                </a:solidFill>
              </a:rPr>
              <a:t>phút</a:t>
            </a:r>
            <a:r>
              <a:rPr lang="en-US" sz="6600" dirty="0"/>
              <a:t>.</a:t>
            </a:r>
          </a:p>
          <a:p>
            <a:pPr algn="just"/>
            <a:r>
              <a:rPr lang="en-US" sz="6600" dirty="0"/>
              <a:t>Chia </a:t>
            </a:r>
            <a:r>
              <a:rPr lang="en-US" sz="6600" dirty="0" err="1">
                <a:solidFill>
                  <a:srgbClr val="FF0000"/>
                </a:solidFill>
              </a:rPr>
              <a:t>lớp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thành</a:t>
            </a:r>
            <a:r>
              <a:rPr lang="en-US" sz="6600" dirty="0">
                <a:solidFill>
                  <a:srgbClr val="FF0000"/>
                </a:solidFill>
              </a:rPr>
              <a:t> 4 </a:t>
            </a:r>
            <a:r>
              <a:rPr lang="en-US" sz="6600" dirty="0" err="1">
                <a:solidFill>
                  <a:srgbClr val="FF0000"/>
                </a:solidFill>
              </a:rPr>
              <a:t>nhóm</a:t>
            </a:r>
            <a:r>
              <a:rPr lang="en-US" sz="6600" dirty="0"/>
              <a:t>, </a:t>
            </a:r>
            <a:r>
              <a:rPr lang="en-US" sz="6600" dirty="0" err="1"/>
              <a:t>cả</a:t>
            </a:r>
            <a:r>
              <a:rPr lang="en-US" sz="6600" dirty="0"/>
              <a:t> </a:t>
            </a:r>
            <a:r>
              <a:rPr lang="en-US" sz="6600" dirty="0" err="1"/>
              <a:t>nhóm</a:t>
            </a:r>
            <a:r>
              <a:rPr lang="en-US" sz="6600" dirty="0"/>
              <a:t> </a:t>
            </a:r>
            <a:r>
              <a:rPr lang="en-US" sz="6600" dirty="0" err="1"/>
              <a:t>hoạt</a:t>
            </a:r>
            <a:r>
              <a:rPr lang="en-US" sz="6600" dirty="0"/>
              <a:t> </a:t>
            </a:r>
            <a:r>
              <a:rPr lang="en-US" sz="6600" dirty="0" err="1"/>
              <a:t>động</a:t>
            </a:r>
            <a:r>
              <a:rPr lang="en-US" sz="6600" dirty="0"/>
              <a:t>, </a:t>
            </a:r>
            <a:r>
              <a:rPr lang="en-US" sz="6600" dirty="0" err="1">
                <a:solidFill>
                  <a:srgbClr val="FF0000"/>
                </a:solidFill>
              </a:rPr>
              <a:t>trình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bày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lời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giả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ra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bảng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phụ</a:t>
            </a:r>
            <a:r>
              <a:rPr lang="en-US" sz="6600" dirty="0"/>
              <a:t>, </a:t>
            </a:r>
            <a:r>
              <a:rPr lang="en-US" sz="6600" dirty="0" err="1">
                <a:solidFill>
                  <a:schemeClr val="bg2">
                    <a:lumMod val="90000"/>
                  </a:schemeClr>
                </a:solidFill>
              </a:rPr>
              <a:t>nhóm</a:t>
            </a:r>
            <a:r>
              <a:rPr lang="en-US" sz="66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6600" dirty="0" err="1">
                <a:solidFill>
                  <a:schemeClr val="bg2">
                    <a:lumMod val="90000"/>
                  </a:schemeClr>
                </a:solidFill>
              </a:rPr>
              <a:t>trưởng</a:t>
            </a:r>
            <a:r>
              <a:rPr lang="en-US" sz="66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6600" dirty="0" err="1">
                <a:solidFill>
                  <a:schemeClr val="bg2">
                    <a:lumMod val="90000"/>
                  </a:schemeClr>
                </a:solidFill>
              </a:rPr>
              <a:t>lên</a:t>
            </a:r>
            <a:r>
              <a:rPr lang="en-US" sz="66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6600" dirty="0" err="1">
                <a:solidFill>
                  <a:schemeClr val="bg2">
                    <a:lumMod val="90000"/>
                  </a:schemeClr>
                </a:solidFill>
              </a:rPr>
              <a:t>bảng</a:t>
            </a:r>
            <a:r>
              <a:rPr lang="en-US" sz="66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6600" dirty="0" err="1">
                <a:solidFill>
                  <a:schemeClr val="bg2">
                    <a:lumMod val="90000"/>
                  </a:schemeClr>
                </a:solidFill>
              </a:rPr>
              <a:t>trình</a:t>
            </a:r>
            <a:r>
              <a:rPr lang="en-US" sz="66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6600" dirty="0" err="1"/>
              <a:t>bầy</a:t>
            </a:r>
            <a:r>
              <a:rPr lang="en-US" sz="6600" dirty="0"/>
              <a:t> </a:t>
            </a:r>
            <a:r>
              <a:rPr lang="en-US" sz="6600" dirty="0" err="1"/>
              <a:t>kết</a:t>
            </a:r>
            <a:r>
              <a:rPr lang="en-US" sz="6600" dirty="0"/>
              <a:t> </a:t>
            </a:r>
            <a:r>
              <a:rPr lang="en-US" sz="6600" dirty="0" err="1"/>
              <a:t>quả</a:t>
            </a:r>
            <a:r>
              <a:rPr lang="en-US" sz="6600" dirty="0"/>
              <a:t> </a:t>
            </a:r>
            <a:r>
              <a:rPr lang="en-US" sz="6600" dirty="0" err="1"/>
              <a:t>hoạt</a:t>
            </a:r>
            <a:r>
              <a:rPr lang="en-US" sz="6600" dirty="0"/>
              <a:t> </a:t>
            </a:r>
            <a:r>
              <a:rPr lang="en-US" sz="6600" dirty="0" err="1"/>
              <a:t>động</a:t>
            </a:r>
            <a:r>
              <a:rPr lang="en-US" sz="6600" dirty="0"/>
              <a:t>. </a:t>
            </a:r>
            <a:r>
              <a:rPr lang="en-US" sz="6600" dirty="0" err="1"/>
              <a:t>Các</a:t>
            </a:r>
            <a:r>
              <a:rPr lang="en-US" sz="6600" dirty="0"/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</a:rPr>
              <a:t>nhóm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</a:rPr>
              <a:t>khác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</a:rPr>
              <a:t>cùng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</a:rPr>
              <a:t>suy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6600" dirty="0" err="1">
                <a:solidFill>
                  <a:schemeClr val="accent4">
                    <a:lumMod val="75000"/>
                  </a:schemeClr>
                </a:solidFill>
              </a:rPr>
              <a:t>nghĩ</a:t>
            </a:r>
            <a:r>
              <a:rPr lang="en-US" sz="6600" dirty="0"/>
              <a:t>, </a:t>
            </a:r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</a:rPr>
              <a:t>lắng</a:t>
            </a:r>
            <a:r>
              <a:rPr lang="en-US" sz="6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</a:rPr>
              <a:t>nghe</a:t>
            </a:r>
            <a:r>
              <a:rPr lang="en-US" sz="6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600" dirty="0" err="1"/>
              <a:t>và</a:t>
            </a:r>
            <a:r>
              <a:rPr lang="en-US" sz="6600" dirty="0"/>
              <a:t> </a:t>
            </a:r>
            <a:r>
              <a:rPr lang="en-US" sz="6600" dirty="0" err="1">
                <a:solidFill>
                  <a:schemeClr val="bg2">
                    <a:lumMod val="75000"/>
                  </a:schemeClr>
                </a:solidFill>
              </a:rPr>
              <a:t>nhận</a:t>
            </a:r>
            <a:r>
              <a:rPr lang="en-US" sz="6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6600" dirty="0" err="1">
                <a:solidFill>
                  <a:schemeClr val="bg2">
                    <a:lumMod val="75000"/>
                  </a:schemeClr>
                </a:solidFill>
              </a:rPr>
              <a:t>xét</a:t>
            </a:r>
            <a:r>
              <a:rPr lang="en-US" sz="6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6600" dirty="0" err="1"/>
              <a:t>câu</a:t>
            </a:r>
            <a:r>
              <a:rPr lang="en-US" sz="6600" dirty="0"/>
              <a:t> </a:t>
            </a:r>
            <a:r>
              <a:rPr lang="en-US" sz="6600" dirty="0" err="1"/>
              <a:t>trả</a:t>
            </a:r>
            <a:r>
              <a:rPr lang="en-US" sz="6600" dirty="0"/>
              <a:t> </a:t>
            </a:r>
            <a:r>
              <a:rPr lang="en-US" sz="6600" dirty="0" err="1"/>
              <a:t>lời</a:t>
            </a:r>
            <a:r>
              <a:rPr lang="en-US" sz="6600" dirty="0"/>
              <a:t> </a:t>
            </a:r>
            <a:r>
              <a:rPr lang="en-US" sz="6600" dirty="0" err="1"/>
              <a:t>của</a:t>
            </a:r>
            <a:r>
              <a:rPr lang="en-US" sz="6600" dirty="0"/>
              <a:t> </a:t>
            </a:r>
            <a:r>
              <a:rPr lang="en-US" sz="6600" dirty="0" err="1"/>
              <a:t>bạn</a:t>
            </a:r>
            <a:r>
              <a:rPr lang="en-US" sz="6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525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45666" y="5505355"/>
            <a:ext cx="23220054" cy="7933535"/>
            <a:chOff x="1205494" y="6915295"/>
            <a:chExt cx="22139783" cy="6572105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15295"/>
              <a:ext cx="3418308" cy="908364"/>
              <a:chOff x="1205494" y="6915295"/>
              <a:chExt cx="3418308" cy="908364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561424" y="5857126"/>
                <a:ext cx="87618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82234" y="6915295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29767" y="2362807"/>
            <a:ext cx="23391942" cy="2927823"/>
            <a:chOff x="992187" y="2564544"/>
            <a:chExt cx="22353091" cy="256040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2200057" cy="24579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3847" y="1900975"/>
                <a:ext cx="3173469" cy="711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7772400" y="9144000"/>
                <a:ext cx="5981761" cy="1568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9144000"/>
                <a:ext cx="5981761" cy="15683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55827" y="3200400"/>
                <a:ext cx="22565882" cy="848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 của giá trị lớn nhất và giá trị nhỏ nhất của hàm số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4−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27" y="3200400"/>
                <a:ext cx="22565882" cy="848950"/>
              </a:xfrm>
              <a:prstGeom prst="rect">
                <a:avLst/>
              </a:prstGeom>
              <a:blipFill>
                <a:blip r:embed="rId4"/>
                <a:stretch>
                  <a:fillRect l="-1053" t="-3597" b="-33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17297" y="4114800"/>
                <a:ext cx="468053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m:rPr>
                          <m:nor/>
                        </m:rPr>
                        <a:rPr lang="fr-FR"/>
                        <m:t> .</m:t>
                      </m:r>
                    </m:oMath>
                  </m:oMathPara>
                </a14:m>
                <a:endParaRPr lang="en-GB" sz="4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297" y="4114800"/>
                <a:ext cx="4680530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853080" y="4191000"/>
                <a:ext cx="5485687" cy="874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en-US" smtClean="0">
                          <a:solidFill>
                            <a:schemeClr val="tx1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080" y="4191000"/>
                <a:ext cx="5485687" cy="874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628242" y="4191000"/>
                <a:ext cx="5485687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242" y="4191000"/>
                <a:ext cx="5485687" cy="8140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6017665" y="4114800"/>
                <a:ext cx="4350154" cy="874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fr-FR"/>
                        <m:t> 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665" y="4114800"/>
                <a:ext cx="4350154" cy="874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204854" y="6743511"/>
                <a:ext cx="6369368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−2;2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854" y="6743511"/>
                <a:ext cx="6369368" cy="754053"/>
              </a:xfrm>
              <a:prstGeom prst="rect">
                <a:avLst/>
              </a:prstGeom>
              <a:blipFill>
                <a:blip r:embed="rId9"/>
                <a:stretch>
                  <a:fillRect l="-3831" t="-16129" r="-3352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326833" y="7642393"/>
                <a:ext cx="15738609" cy="1211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/>
                  <a:t>Ta </a:t>
                </a:r>
                <a:r>
                  <a:rPr lang="fr-FR" dirty="0" err="1"/>
                  <a:t>có</a:t>
                </a:r>
                <a:r>
                  <a:rPr lang="fr-FR" dirty="0"/>
                  <a:t>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833" y="7642393"/>
                <a:ext cx="15738609" cy="1211165"/>
              </a:xfrm>
              <a:prstGeom prst="rect">
                <a:avLst/>
              </a:prstGeom>
              <a:blipFill>
                <a:blip r:embed="rId10"/>
                <a:stretch>
                  <a:fillRect l="-155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A321F7A4-D50F-4201-AA3D-DEEA6E8E4D80}"/>
              </a:ext>
            </a:extLst>
          </p:cNvPr>
          <p:cNvSpPr/>
          <p:nvPr/>
        </p:nvSpPr>
        <p:spPr>
          <a:xfrm>
            <a:off x="1326833" y="10528370"/>
            <a:ext cx="150408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525211" y="421803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2039DAC-97CE-4ED8-8F11-2D15C56D8127}"/>
                  </a:ext>
                </a:extLst>
              </p:cNvPr>
              <p:cNvSpPr/>
              <p:nvPr/>
            </p:nvSpPr>
            <p:spPr>
              <a:xfrm>
                <a:off x="1528410" y="10910700"/>
                <a:ext cx="9129966" cy="884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=−2;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800" b="1" spc="-15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2039DAC-97CE-4ED8-8F11-2D15C56D81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410" y="10910700"/>
                <a:ext cx="9129966" cy="884986"/>
              </a:xfrm>
              <a:prstGeom prst="rect">
                <a:avLst/>
              </a:prstGeom>
              <a:blipFill>
                <a:blip r:embed="rId11"/>
                <a:stretch>
                  <a:fillRect t="-14483" r="-601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950AA5B-4BFA-473B-A077-AD81768DE10D}"/>
                  </a:ext>
                </a:extLst>
              </p:cNvPr>
              <p:cNvSpPr/>
              <p:nvPr/>
            </p:nvSpPr>
            <p:spPr>
              <a:xfrm>
                <a:off x="1535337" y="11977621"/>
                <a:ext cx="15530105" cy="1110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−2;2</m:t>
                            </m:r>
                          </m:e>
                        </m:d>
                      </m:lim>
                    </m:limLow>
                    <m:r>
                      <a:rPr lang="fr-F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−2;2</m:t>
                            </m:r>
                          </m:e>
                        </m:d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=−4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950AA5B-4BFA-473B-A077-AD81768DE1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337" y="11977621"/>
                <a:ext cx="15530105" cy="1110882"/>
              </a:xfrm>
              <a:prstGeom prst="rect">
                <a:avLst/>
              </a:prstGeom>
              <a:blipFill>
                <a:blip r:embed="rId12"/>
                <a:stretch>
                  <a:fillRect t="-4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28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49" grpId="0" animBg="1"/>
      <p:bldP spid="57" grpId="0"/>
      <p:bldP spid="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80597" y="6920952"/>
            <a:ext cx="23220054" cy="6490248"/>
            <a:chOff x="1205494" y="6915295"/>
            <a:chExt cx="22139783" cy="6572105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15295"/>
              <a:ext cx="3418308" cy="908364"/>
              <a:chOff x="1205494" y="6915295"/>
              <a:chExt cx="3418308" cy="908364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561424" y="5857126"/>
                <a:ext cx="87618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82234" y="6915295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08709" y="2587318"/>
            <a:ext cx="23391942" cy="3779213"/>
            <a:chOff x="992187" y="2564544"/>
            <a:chExt cx="22353091" cy="256040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2200057" cy="24579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89328" cy="1023459"/>
              <a:chOff x="534987" y="1647866"/>
              <a:chExt cx="4284662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75713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646181" y="1782358"/>
                <a:ext cx="3173468" cy="551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396250" y="11001043"/>
                <a:ext cx="15810471" cy="823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=−12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=−5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​​​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=−8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​​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=−3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250" y="11001043"/>
                <a:ext cx="15810471" cy="823046"/>
              </a:xfrm>
              <a:prstGeom prst="rect">
                <a:avLst/>
              </a:prstGeom>
              <a:blipFill>
                <a:blip r:embed="rId3"/>
                <a:stretch>
                  <a:fillRect l="-1503" t="-6667" b="-3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83536" y="3628333"/>
                <a:ext cx="22565882" cy="1589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ra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0​;​​3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ra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536" y="3628333"/>
                <a:ext cx="22565882" cy="1589281"/>
              </a:xfrm>
              <a:prstGeom prst="rect">
                <a:avLst/>
              </a:prstGeom>
              <a:blipFill>
                <a:blip r:embed="rId4"/>
                <a:stretch>
                  <a:fillRect l="-1081" r="-243" b="-16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24458" y="5528916"/>
                <a:ext cx="468053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=−2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458" y="5528916"/>
                <a:ext cx="4680530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286741" y="5406773"/>
                <a:ext cx="5485687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741" y="5406773"/>
                <a:ext cx="5485687" cy="8140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508840" y="5349493"/>
                <a:ext cx="5485687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b="0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−22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8840" y="5349493"/>
                <a:ext cx="5485687" cy="754053"/>
              </a:xfrm>
              <a:prstGeom prst="rect">
                <a:avLst/>
              </a:prstGeom>
              <a:blipFill>
                <a:blip r:embed="rId7"/>
                <a:stretch>
                  <a:fillRect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6948842" y="5292213"/>
                <a:ext cx="435015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chemeClr val="tx1"/>
                          </a:solidFill>
                        </a:rPr>
                        <m:t>.</m:t>
                      </m:r>
                    </m:oMath>
                  </m:oMathPara>
                </a14:m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8842" y="5292213"/>
                <a:ext cx="4350154" cy="754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396062" y="7942240"/>
                <a:ext cx="7020852" cy="1153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062" y="7942240"/>
                <a:ext cx="7020852" cy="1153073"/>
              </a:xfrm>
              <a:prstGeom prst="rect">
                <a:avLst/>
              </a:prstGeom>
              <a:blipFill>
                <a:blip r:embed="rId9"/>
                <a:stretch>
                  <a:fillRect b="-8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396250" y="9358457"/>
                <a:ext cx="21609368" cy="1585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=0⇔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=0⇔2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+4=0⇔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eqAr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250" y="9358457"/>
                <a:ext cx="21609368" cy="15853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A321F7A4-D50F-4201-AA3D-DEEA6E8E4D80}"/>
              </a:ext>
            </a:extLst>
          </p:cNvPr>
          <p:cNvSpPr/>
          <p:nvPr/>
        </p:nvSpPr>
        <p:spPr>
          <a:xfrm>
            <a:off x="1326833" y="11061770"/>
            <a:ext cx="150408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961423" y="540677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2039DAC-97CE-4ED8-8F11-2D15C56D8127}"/>
                  </a:ext>
                </a:extLst>
              </p:cNvPr>
              <p:cNvSpPr/>
              <p:nvPr/>
            </p:nvSpPr>
            <p:spPr>
              <a:xfrm>
                <a:off x="1396250" y="12030994"/>
                <a:ext cx="16358350" cy="831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=−12​​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=−3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=−12−3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=4.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2039DAC-97CE-4ED8-8F11-2D15C56D81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250" y="12030994"/>
                <a:ext cx="16358350" cy="8319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94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49" grpId="0" animBg="1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96899" y="6459049"/>
            <a:ext cx="23220054" cy="7057848"/>
            <a:chOff x="1205494" y="6915295"/>
            <a:chExt cx="22139783" cy="7441646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717748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15295"/>
              <a:ext cx="3418308" cy="908364"/>
              <a:chOff x="1205494" y="6915295"/>
              <a:chExt cx="3418308" cy="908364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561424" y="5857126"/>
                <a:ext cx="87618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82234" y="6915295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34491"/>
            <a:ext cx="23391942" cy="3729835"/>
            <a:chOff x="992187" y="2564544"/>
            <a:chExt cx="22353091" cy="256040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2200057" cy="24579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3847" y="1900975"/>
                <a:ext cx="3173469" cy="558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16.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336423" y="12172046"/>
                <a:ext cx="4378578" cy="1292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423" y="12172046"/>
                <a:ext cx="4378578" cy="1292726"/>
              </a:xfrm>
              <a:prstGeom prst="rect">
                <a:avLst/>
              </a:prstGeom>
              <a:blipFill>
                <a:blip r:embed="rId3"/>
                <a:stretch>
                  <a:fillRect l="-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55827" y="3485792"/>
                <a:ext cx="22565882" cy="1048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27" y="3485792"/>
                <a:ext cx="22565882" cy="1048107"/>
              </a:xfrm>
              <a:prstGeom prst="rect">
                <a:avLst/>
              </a:prstGeom>
              <a:blipFill>
                <a:blip r:embed="rId4"/>
                <a:stretch>
                  <a:fillRect l="-1053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5840" y="4365493"/>
                <a:ext cx="3779610" cy="1595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40" y="4365493"/>
                <a:ext cx="3779610" cy="15956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71400" y="4405461"/>
                <a:ext cx="3378381" cy="1595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400" y="4405461"/>
                <a:ext cx="3378381" cy="15956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591377" y="490194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1377" y="4901942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6318075" y="4592563"/>
                <a:ext cx="3378381" cy="1436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8075" y="4592563"/>
                <a:ext cx="3378381" cy="14362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308713" y="7269916"/>
                <a:ext cx="14522767" cy="1048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713" y="7269916"/>
                <a:ext cx="14522767" cy="1048107"/>
              </a:xfrm>
              <a:prstGeom prst="rect">
                <a:avLst/>
              </a:prstGeom>
              <a:blipFill>
                <a:blip r:embed="rId9"/>
                <a:stretch>
                  <a:fillRect l="-1679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501749" y="8241809"/>
                <a:ext cx="13229862" cy="3093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=1−2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=0⇔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0;1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0;1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49" y="8241809"/>
                <a:ext cx="13229862" cy="30930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/>
              <p:nvPr/>
            </p:nvSpPr>
            <p:spPr>
              <a:xfrm>
                <a:off x="1257356" y="11044595"/>
                <a:ext cx="9123738" cy="1187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56" y="11044595"/>
                <a:ext cx="9123738" cy="1187441"/>
              </a:xfrm>
              <a:prstGeom prst="rect">
                <a:avLst/>
              </a:prstGeom>
              <a:blipFill>
                <a:blip r:embed="rId11"/>
                <a:stretch>
                  <a:fillRect l="-2605" b="-7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6214105" y="480011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3532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26079" y="7088373"/>
            <a:ext cx="23446764" cy="6551427"/>
            <a:chOff x="1205494" y="6915295"/>
            <a:chExt cx="22139783" cy="6572105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15295"/>
              <a:ext cx="3418308" cy="908364"/>
              <a:chOff x="1205494" y="6915295"/>
              <a:chExt cx="3418308" cy="908364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561424" y="5857126"/>
                <a:ext cx="87618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82234" y="6915295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29766" y="2336102"/>
            <a:ext cx="23743077" cy="4439451"/>
            <a:chOff x="992187" y="2564545"/>
            <a:chExt cx="22353091" cy="2560400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2200057" cy="24579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5"/>
              <a:ext cx="3178380" cy="1023458"/>
              <a:chOff x="534987" y="1647867"/>
              <a:chExt cx="4269955" cy="117633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7"/>
                <a:ext cx="4197167" cy="72699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631473" y="1845125"/>
                <a:ext cx="3173469" cy="469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17.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223210" y="10292419"/>
                <a:ext cx="9673390" cy="1061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0;1</m:t>
                            </m:r>
                          </m:e>
                        </m:d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210" y="10292419"/>
                <a:ext cx="9673390" cy="1061381"/>
              </a:xfrm>
              <a:prstGeom prst="rect">
                <a:avLst/>
              </a:prstGeom>
              <a:blipFill>
                <a:blip r:embed="rId3"/>
                <a:stretch>
                  <a:fillRect l="-2520" t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55827" y="3264905"/>
                <a:ext cx="22565882" cy="1816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tất cả các giá trị thực của tham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để giá trị nhỏ nhất của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27" y="3264905"/>
                <a:ext cx="22565882" cy="1816779"/>
              </a:xfrm>
              <a:prstGeom prst="rect">
                <a:avLst/>
              </a:prstGeom>
              <a:blipFill>
                <a:blip r:embed="rId4"/>
                <a:stretch>
                  <a:fillRect l="-1053" b="-14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0600" y="5002494"/>
                <a:ext cx="6496693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b="0" i="0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4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02494"/>
                <a:ext cx="6496693" cy="754053"/>
              </a:xfrm>
              <a:prstGeom prst="rect">
                <a:avLst/>
              </a:prstGeom>
              <a:blipFill>
                <a:blip r:embed="rId5"/>
                <a:stretch>
                  <a:fillRect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260065" y="4954261"/>
                <a:ext cx="5853864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0" i="0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065" y="4954261"/>
                <a:ext cx="5853864" cy="814005"/>
              </a:xfrm>
              <a:prstGeom prst="rect">
                <a:avLst/>
              </a:prstGeom>
              <a:blipFill>
                <a:blip r:embed="rId6"/>
                <a:stretch>
                  <a:fillRect t="-9023" r="-729" b="-33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995816" y="5791200"/>
                <a:ext cx="6496693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0" i="0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vi-VN" dirty="0"/>
                  <a:t>.</a:t>
                </a:r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16" y="5791200"/>
                <a:ext cx="6496693" cy="814005"/>
              </a:xfrm>
              <a:prstGeom prst="rect">
                <a:avLst/>
              </a:prstGeom>
              <a:blipFill>
                <a:blip r:embed="rId7"/>
                <a:stretch>
                  <a:fillRect t="-9701" b="-3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1260065" y="5778590"/>
                <a:ext cx="6496693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0" i="0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065" y="5778590"/>
                <a:ext cx="6496693" cy="814005"/>
              </a:xfrm>
              <a:prstGeom prst="rect">
                <a:avLst/>
              </a:prstGeom>
              <a:blipFill>
                <a:blip r:embed="rId8"/>
                <a:stretch>
                  <a:fillRect t="-9023" b="-33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40902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125139" y="7970438"/>
                <a:ext cx="11703368" cy="1215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&gt;0 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≠−1.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139" y="7970438"/>
                <a:ext cx="11703368" cy="1215461"/>
              </a:xfrm>
              <a:prstGeom prst="rect">
                <a:avLst/>
              </a:prstGeom>
              <a:blipFill>
                <a:blip r:embed="rId9"/>
                <a:stretch>
                  <a:fillRect l="-1042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202429" y="9296400"/>
                <a:ext cx="8398772" cy="787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đồ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0;1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429" y="9296400"/>
                <a:ext cx="8398772" cy="7870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A321F7A4-D50F-4201-AA3D-DEEA6E8E4D80}"/>
              </a:ext>
            </a:extLst>
          </p:cNvPr>
          <p:cNvSpPr/>
          <p:nvPr/>
        </p:nvSpPr>
        <p:spPr>
          <a:xfrm>
            <a:off x="1326833" y="11233060"/>
            <a:ext cx="150408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0898028" y="484920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2039DAC-97CE-4ED8-8F11-2D15C56D8127}"/>
                  </a:ext>
                </a:extLst>
              </p:cNvPr>
              <p:cNvSpPr/>
              <p:nvPr/>
            </p:nvSpPr>
            <p:spPr>
              <a:xfrm>
                <a:off x="1295400" y="11125200"/>
                <a:ext cx="16461358" cy="1564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Theo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đề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=−2⇔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−2=0⇔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2039DAC-97CE-4ED8-8F11-2D15C56D81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1125200"/>
                <a:ext cx="16461358" cy="15649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DFE62D7-9807-49C7-ABD1-CF8502439A22}"/>
                  </a:ext>
                </a:extLst>
              </p:cNvPr>
              <p:cNvSpPr/>
              <p:nvPr/>
            </p:nvSpPr>
            <p:spPr>
              <a:xfrm>
                <a:off x="1345819" y="12641697"/>
                <a:ext cx="8984843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DFE62D7-9807-49C7-ABD1-CF8502439A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819" y="12641697"/>
                <a:ext cx="8984843" cy="754053"/>
              </a:xfrm>
              <a:prstGeom prst="rect">
                <a:avLst/>
              </a:prstGeom>
              <a:blipFill>
                <a:blip r:embed="rId12"/>
                <a:stretch>
                  <a:fillRect l="-2714"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51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49" grpId="0" animBg="1"/>
      <p:bldP spid="57" grpId="0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47"/>
          <p:cNvGrpSpPr/>
          <p:nvPr/>
        </p:nvGrpSpPr>
        <p:grpSpPr>
          <a:xfrm>
            <a:off x="6682314" y="2024808"/>
            <a:ext cx="9472086" cy="1099392"/>
            <a:chOff x="739068" y="1515168"/>
            <a:chExt cx="9473319" cy="1099535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99535"/>
              <a:chOff x="739068" y="1515168"/>
              <a:chExt cx="8177919" cy="1099535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845262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914400" y="3810000"/>
            <a:ext cx="22661566" cy="31393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TÌM TÒI, MỞ RỘNG</a:t>
            </a:r>
          </a:p>
          <a:p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525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-145696" y="2129066"/>
            <a:ext cx="23391942" cy="7298987"/>
            <a:chOff x="992187" y="2564544"/>
            <a:chExt cx="22353091" cy="256040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2200057" cy="24579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3847" y="1900975"/>
                <a:ext cx="3173469" cy="400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18.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895983" y="2443955"/>
                <a:ext cx="23110683" cy="2739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74988" algn="just"/>
                <a:r>
                  <a:rPr lang="vi-VN" dirty="0">
                    <a:latin typeface="+mj-lt"/>
                  </a:rPr>
                  <a:t>Cho một tấm nhôm hình vuông cạnh 12cm. Người ta cắt ở bốn góc của tấm nhôm đó bốn </a:t>
                </a:r>
                <a:r>
                  <a:rPr lang="en-US" dirty="0">
                    <a:latin typeface="+mj-lt"/>
                  </a:rPr>
                  <a:t>   </a:t>
                </a:r>
                <a:r>
                  <a:rPr lang="vi-VN" dirty="0">
                    <a:latin typeface="+mj-lt"/>
                  </a:rPr>
                  <a:t>hình vuông bằng nhau, mỗi hình vuông có cạnh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latin typeface="+mj-lt"/>
                          </a:rPr>
                          <m:t>cm</m:t>
                        </m:r>
                      </m:e>
                    </m:d>
                  </m:oMath>
                </a14:m>
                <a:r>
                  <a:rPr lang="vi-VN" dirty="0">
                    <a:latin typeface="+mj-lt"/>
                  </a:rPr>
                  <a:t>, rồi gập tấm nhôm lại như hình vẽ dưới đây để được một cái hộp không nắp. </a:t>
                </a:r>
                <a:endParaRPr lang="en-US" dirty="0">
                  <a:latin typeface="+mj-lt"/>
                </a:endParaRPr>
              </a:p>
              <a:p>
                <a:pPr marL="3074988"/>
                <a:r>
                  <a:rPr lang="vi-VN" dirty="0">
                    <a:latin typeface="+mj-lt"/>
                  </a:rPr>
                  <a:t>Tìm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dirty="0">
                    <a:latin typeface="+mj-lt"/>
                  </a:rPr>
                  <a:t> để hộp nhận được có thể tích lớn nhất</a:t>
                </a:r>
                <a:r>
                  <a:rPr lang="en-US" dirty="0">
                    <a:latin typeface="+mj-lt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83" y="2443955"/>
                <a:ext cx="23110683" cy="2739211"/>
              </a:xfrm>
              <a:prstGeom prst="rect">
                <a:avLst/>
              </a:prstGeom>
              <a:blipFill rotWithShape="1">
                <a:blip r:embed="rId3"/>
                <a:stretch>
                  <a:fillRect t="-5122" r="-1029" b="-9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47384" y="5305122"/>
                <a:ext cx="3779610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384" y="5305122"/>
                <a:ext cx="3779610" cy="814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9072944" y="5345090"/>
                <a:ext cx="3378381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944" y="5345090"/>
                <a:ext cx="3378381" cy="8140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535750" y="648732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750" y="6487322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987545" y="6450997"/>
                <a:ext cx="3378381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545" y="6450997"/>
                <a:ext cx="3378381" cy="8140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58132" y="1262505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24C55B09-D428-4520-B787-7DCC3238F40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470" y="4038600"/>
            <a:ext cx="7005330" cy="3453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13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81000" y="3020293"/>
            <a:ext cx="23391942" cy="6352307"/>
            <a:chOff x="992187" y="2564545"/>
            <a:chExt cx="22353091" cy="2560400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2200057" cy="24579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5"/>
              <a:ext cx="3088969" cy="1023458"/>
              <a:chOff x="534987" y="1647867"/>
              <a:chExt cx="4149836" cy="117633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7"/>
                <a:ext cx="3983562" cy="75371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511352" y="1863694"/>
                <a:ext cx="3173471" cy="460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19.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514600" y="3453552"/>
                <a:ext cx="20081901" cy="2739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huyết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bệnh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024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liều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thuốc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bệnh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huyết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  <a:p>
                <a:pPr algn="just"/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thuốc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bệnh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huyết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huyết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453552"/>
                <a:ext cx="20081901" cy="2739211"/>
              </a:xfrm>
              <a:prstGeom prst="rect">
                <a:avLst/>
              </a:prstGeom>
              <a:blipFill rotWithShape="1">
                <a:blip r:embed="rId3"/>
                <a:stretch>
                  <a:fillRect l="-1214" t="-4454" r="-1184" b="-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93842" y="6729795"/>
                <a:ext cx="3779610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42" y="6729795"/>
                <a:ext cx="3779610" cy="8140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491763" y="6882195"/>
                <a:ext cx="3378381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763" y="6882195"/>
                <a:ext cx="3378381" cy="8140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735513" y="69342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5513" y="6934200"/>
                <a:ext cx="5485687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221200" y="7034595"/>
                <a:ext cx="3378381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200" y="7034595"/>
                <a:ext cx="3378381" cy="8140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071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800100" y="2402234"/>
            <a:ext cx="22783800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b="1" dirty="0">
                  <a:solidFill>
                    <a:srgbClr val="FF0000"/>
                  </a:solidFill>
                </a:rPr>
                <a:t>TIẾT HỌC KẾT THÚC </a:t>
              </a:r>
            </a:p>
            <a:p>
              <a:pPr algn="ctr" defTabSz="2177060">
                <a:defRPr/>
              </a:pPr>
              <a:r>
                <a:rPr lang="en-US" sz="6600" b="1" dirty="0" err="1">
                  <a:solidFill>
                    <a:srgbClr val="FF0000"/>
                  </a:solidFill>
                </a:rPr>
                <a:t>TRÂN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TRỌNG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CÁM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ƠN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CÁC</a:t>
              </a:r>
              <a:r>
                <a:rPr lang="en-US" sz="6600" b="1" dirty="0">
                  <a:solidFill>
                    <a:srgbClr val="FF0000"/>
                  </a:solidFill>
                </a:rPr>
                <a:t> EM </a:t>
              </a:r>
              <a:r>
                <a:rPr lang="en-US" sz="6600" b="1" dirty="0" err="1">
                  <a:solidFill>
                    <a:srgbClr val="FF0000"/>
                  </a:solidFill>
                </a:rPr>
                <a:t>HỌC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SINH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ĐÃ</a:t>
              </a:r>
              <a:r>
                <a:rPr lang="en-US" sz="6600" b="1" dirty="0">
                  <a:solidFill>
                    <a:srgbClr val="FF0000"/>
                  </a:solidFill>
                </a:rPr>
                <a:t> THEO </a:t>
              </a:r>
              <a:r>
                <a:rPr lang="en-US" sz="6600" b="1" dirty="0" err="1">
                  <a:solidFill>
                    <a:srgbClr val="FF0000"/>
                  </a:solidFill>
                </a:rPr>
                <a:t>DÕI</a:t>
              </a:r>
              <a:endParaRPr lang="en-US" sz="6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1141095" y="2729017"/>
              <a:ext cx="395207" cy="468043"/>
              <a:chOff x="7506941" y="3398551"/>
              <a:chExt cx="690563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2B758929-E7B8-499E-BF91-598BEF783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131" y="1757739"/>
            <a:ext cx="5925865" cy="700088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defTabSz="2177060" rtl="0" eaLnBrk="1" latinLnBrk="0" hangingPunct="1">
              <a:spcBef>
                <a:spcPct val="0"/>
              </a:spcBef>
              <a:buNone/>
              <a:defRPr sz="104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17600" indent="-1117600" algn="l"/>
            <a:r>
              <a:rPr lang="en-US" altLang="en-US" sz="4300" b="1" u="sng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300" b="1" u="sng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4300" b="1" u="sng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300" b="1" u="sng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sz="4300" b="1" u="sng" dirty="0">
              <a:solidFill>
                <a:srgbClr val="145F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A1FF8825-4E5F-47B5-81EA-CBBF933F9F9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43001" y="2910369"/>
                <a:ext cx="15208896" cy="2684040"/>
              </a:xfrm>
              <a:prstGeom prst="rect">
                <a:avLst/>
              </a:prstGeom>
            </p:spPr>
            <p:txBody>
              <a:bodyPr/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2885" indent="-222885" defTabSz="891540">
                  <a:defRPr/>
                </a:pPr>
                <a:r>
                  <a:rPr lang="vi-VN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hàm </a:t>
                </a:r>
                <a:r>
                  <a:rPr lang="en-US" altLang="en-US" sz="4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y </a:t>
                </a:r>
                <a14:m>
                  <m:oMath xmlns:m="http://schemas.openxmlformats.org/officeDocument/2006/math">
                    <m:r>
                      <a:rPr lang="vi-VN" altLang="en-US" sz="43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altLang="en-US" sz="43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altLang="en-US" sz="43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altLang="en-US" sz="43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D.</a:t>
                </a:r>
              </a:p>
              <a:p>
                <a:pPr marL="222885" indent="-222885" defTabSz="891540">
                  <a:defRPr/>
                </a:pP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altLang="en-US" sz="4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altLang="en-US" sz="43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altLang="en-US" sz="43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altLang="en-US" sz="43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altLang="en-US" sz="43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(GTLN) </a:t>
                </a:r>
                <a:r>
                  <a:rPr lang="en-US" altLang="en-US" sz="4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hàm số y </a:t>
                </a:r>
                <a14:m>
                  <m:oMath xmlns:m="http://schemas.openxmlformats.org/officeDocument/2006/math">
                    <m:r>
                      <a:rPr lang="vi-VN" altLang="en-US" sz="43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altLang="en-US" sz="43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altLang="en-US" sz="43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altLang="en-US" sz="43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D </a:t>
                </a:r>
                <a:r>
                  <a:rPr lang="en-US" altLang="en-US" sz="4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A1FF8825-4E5F-47B5-81EA-CBBF933F9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1" y="2910369"/>
                <a:ext cx="15208896" cy="2684040"/>
              </a:xfrm>
              <a:prstGeom prst="rect">
                <a:avLst/>
              </a:prstGeom>
              <a:blipFill>
                <a:blip r:embed="rId3"/>
                <a:stretch>
                  <a:fillRect l="-1443" t="-4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899C595F-7CE1-442B-8564-DD97C3D07E03}"/>
              </a:ext>
            </a:extLst>
          </p:cNvPr>
          <p:cNvGrpSpPr/>
          <p:nvPr/>
        </p:nvGrpSpPr>
        <p:grpSpPr>
          <a:xfrm>
            <a:off x="14410263" y="1486849"/>
            <a:ext cx="9745135" cy="6118508"/>
            <a:chOff x="15857538" y="990600"/>
            <a:chExt cx="5249862" cy="2843592"/>
          </a:xfrm>
        </p:grpSpPr>
        <p:sp>
          <p:nvSpPr>
            <p:cNvPr id="34" name="Text Box 34">
              <a:extLst>
                <a:ext uri="{FF2B5EF4-FFF2-40B4-BE49-F238E27FC236}">
                  <a16:creationId xmlns:a16="http://schemas.microsoft.com/office/drawing/2014/main" id="{4F047093-11AB-4E9B-84D9-7910F558A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3675" y="3505200"/>
              <a:ext cx="385763" cy="32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400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35" name="Text Box 37">
              <a:extLst>
                <a:ext uri="{FF2B5EF4-FFF2-40B4-BE49-F238E27FC236}">
                  <a16:creationId xmlns:a16="http://schemas.microsoft.com/office/drawing/2014/main" id="{19B132EE-8C9A-4160-8737-8682426FA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67947" y="3486856"/>
              <a:ext cx="495300" cy="32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400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en-US" sz="4000" baseline="-2500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altLang="en-US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 Box 39">
              <a:extLst>
                <a:ext uri="{FF2B5EF4-FFF2-40B4-BE49-F238E27FC236}">
                  <a16:creationId xmlns:a16="http://schemas.microsoft.com/office/drawing/2014/main" id="{8800744F-BBD4-45A2-85B0-400AD3BC0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30228" y="3429000"/>
              <a:ext cx="385762" cy="32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400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37" name="Text Box 43">
              <a:extLst>
                <a:ext uri="{FF2B5EF4-FFF2-40B4-BE49-F238E27FC236}">
                  <a16:creationId xmlns:a16="http://schemas.microsoft.com/office/drawing/2014/main" id="{1D8D8EA2-2E88-4163-8D6B-570DD085A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15468" y="3486856"/>
              <a:ext cx="308465" cy="32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4000" b="1"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grpSp>
          <p:nvGrpSpPr>
            <p:cNvPr id="38" name="Group 24">
              <a:extLst>
                <a:ext uri="{FF2B5EF4-FFF2-40B4-BE49-F238E27FC236}">
                  <a16:creationId xmlns:a16="http://schemas.microsoft.com/office/drawing/2014/main" id="{C8E40500-769D-4DF6-9433-E91F86A0E5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57538" y="990600"/>
              <a:ext cx="5249862" cy="2667000"/>
              <a:chOff x="4953000" y="1828800"/>
              <a:chExt cx="4038600" cy="2667000"/>
            </a:xfrm>
          </p:grpSpPr>
          <p:graphicFrame>
            <p:nvGraphicFramePr>
              <p:cNvPr id="39" name="Object 10">
                <a:extLst>
                  <a:ext uri="{FF2B5EF4-FFF2-40B4-BE49-F238E27FC236}">
                    <a16:creationId xmlns:a16="http://schemas.microsoft.com/office/drawing/2014/main" id="{BBA7A878-CB0D-4257-A7A4-50D572FA6D0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994525" y="2894013"/>
              <a:ext cx="10795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114250" imgH="228501" progId="Equation.3">
                      <p:embed/>
                    </p:oleObj>
                  </mc:Choice>
                  <mc:Fallback>
                    <p:oleObj name="Equation" r:id="rId4" imgW="114250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94525" y="2894013"/>
                            <a:ext cx="107950" cy="228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0" name="Line 26">
                <a:extLst>
                  <a:ext uri="{FF2B5EF4-FFF2-40B4-BE49-F238E27FC236}">
                    <a16:creationId xmlns:a16="http://schemas.microsoft.com/office/drawing/2014/main" id="{A0D219C8-2907-4CF5-89C4-6F6AE910F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3000" y="4267200"/>
                <a:ext cx="4038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 Box 35">
                <a:extLst>
                  <a:ext uri="{FF2B5EF4-FFF2-40B4-BE49-F238E27FC236}">
                    <a16:creationId xmlns:a16="http://schemas.microsoft.com/office/drawing/2014/main" id="{9418AAFC-804C-4A40-A8FF-D2DF3A36F3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1828800"/>
                <a:ext cx="182821" cy="32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4000"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  <p:sp>
            <p:nvSpPr>
              <p:cNvPr id="42" name="Text Box 36">
                <a:extLst>
                  <a:ext uri="{FF2B5EF4-FFF2-40B4-BE49-F238E27FC236}">
                    <a16:creationId xmlns:a16="http://schemas.microsoft.com/office/drawing/2014/main" id="{376B6A5F-51D7-460E-A535-475D652DA5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6000" y="2590800"/>
                <a:ext cx="277154" cy="32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40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</a:p>
            </p:txBody>
          </p:sp>
          <p:sp>
            <p:nvSpPr>
              <p:cNvPr id="43" name="Text Box 40">
                <a:extLst>
                  <a:ext uri="{FF2B5EF4-FFF2-40B4-BE49-F238E27FC236}">
                    <a16:creationId xmlns:a16="http://schemas.microsoft.com/office/drawing/2014/main" id="{233A4EA3-FD40-4817-AFF3-718A7E94BC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3600" y="3352800"/>
                <a:ext cx="396068" cy="32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4000" b="1">
                    <a:latin typeface="Times New Roman" pitchFamily="18" charset="0"/>
                    <a:cs typeface="Times New Roman" pitchFamily="18" charset="0"/>
                  </a:rPr>
                  <a:t>f(x)</a:t>
                </a:r>
              </a:p>
            </p:txBody>
          </p:sp>
          <p:sp>
            <p:nvSpPr>
              <p:cNvPr id="44" name="Text Box 41">
                <a:extLst>
                  <a:ext uri="{FF2B5EF4-FFF2-40B4-BE49-F238E27FC236}">
                    <a16:creationId xmlns:a16="http://schemas.microsoft.com/office/drawing/2014/main" id="{8FE38792-C0D1-43BA-BA79-F57A89FF07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3962400"/>
                <a:ext cx="229988" cy="32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4000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45" name="Line 54">
                <a:extLst>
                  <a:ext uri="{FF2B5EF4-FFF2-40B4-BE49-F238E27FC236}">
                    <a16:creationId xmlns:a16="http://schemas.microsoft.com/office/drawing/2014/main" id="{A147F92F-B8AF-41CC-B544-7B2ADAE02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00800" y="1905000"/>
                <a:ext cx="0" cy="2590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Freeform 57">
                <a:extLst>
                  <a:ext uri="{FF2B5EF4-FFF2-40B4-BE49-F238E27FC236}">
                    <a16:creationId xmlns:a16="http://schemas.microsoft.com/office/drawing/2014/main" id="{4442C4CF-F9B5-464F-9719-2379A3171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1200" y="2743200"/>
                <a:ext cx="2209800" cy="1422400"/>
              </a:xfrm>
              <a:custGeom>
                <a:avLst/>
                <a:gdLst>
                  <a:gd name="T0" fmla="*/ 0 w 1392"/>
                  <a:gd name="T1" fmla="*/ 2147483646 h 896"/>
                  <a:gd name="T2" fmla="*/ 2147483646 w 1392"/>
                  <a:gd name="T3" fmla="*/ 2147483646 h 896"/>
                  <a:gd name="T4" fmla="*/ 2147483646 w 1392"/>
                  <a:gd name="T5" fmla="*/ 2147483646 h 896"/>
                  <a:gd name="T6" fmla="*/ 2147483646 w 1392"/>
                  <a:gd name="T7" fmla="*/ 0 h 8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92"/>
                  <a:gd name="T13" fmla="*/ 0 h 896"/>
                  <a:gd name="T14" fmla="*/ 1392 w 1392"/>
                  <a:gd name="T15" fmla="*/ 896 h 8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92" h="896">
                    <a:moveTo>
                      <a:pt x="0" y="672"/>
                    </a:moveTo>
                    <a:cubicBezTo>
                      <a:pt x="96" y="416"/>
                      <a:pt x="192" y="160"/>
                      <a:pt x="336" y="192"/>
                    </a:cubicBezTo>
                    <a:cubicBezTo>
                      <a:pt x="480" y="224"/>
                      <a:pt x="688" y="896"/>
                      <a:pt x="864" y="864"/>
                    </a:cubicBezTo>
                    <a:cubicBezTo>
                      <a:pt x="1040" y="832"/>
                      <a:pt x="1216" y="416"/>
                      <a:pt x="1392" y="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Line 58">
                <a:extLst>
                  <a:ext uri="{FF2B5EF4-FFF2-40B4-BE49-F238E27FC236}">
                    <a16:creationId xmlns:a16="http://schemas.microsoft.com/office/drawing/2014/main" id="{EBB73682-847B-4446-ABD5-7E91EE2463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4267200"/>
                <a:ext cx="243840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Line 59">
                <a:extLst>
                  <a:ext uri="{FF2B5EF4-FFF2-40B4-BE49-F238E27FC236}">
                    <a16:creationId xmlns:a16="http://schemas.microsoft.com/office/drawing/2014/main" id="{C1D826D0-1DA4-45FA-ADDA-CDC744CC1B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29400" y="3505200"/>
                <a:ext cx="0" cy="762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Line 60">
                <a:extLst>
                  <a:ext uri="{FF2B5EF4-FFF2-40B4-BE49-F238E27FC236}">
                    <a16:creationId xmlns:a16="http://schemas.microsoft.com/office/drawing/2014/main" id="{EC8CB2C7-C2CA-47C7-952C-440A8FC6A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00800" y="35052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Line 61">
                <a:extLst>
                  <a:ext uri="{FF2B5EF4-FFF2-40B4-BE49-F238E27FC236}">
                    <a16:creationId xmlns:a16="http://schemas.microsoft.com/office/drawing/2014/main" id="{3900B247-DB7F-4508-A0AB-F74F6FECB8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01000" y="2743200"/>
                <a:ext cx="0" cy="1524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Line 62">
                <a:extLst>
                  <a:ext uri="{FF2B5EF4-FFF2-40B4-BE49-F238E27FC236}">
                    <a16:creationId xmlns:a16="http://schemas.microsoft.com/office/drawing/2014/main" id="{6A383D33-6ABC-47BD-BA30-F3399B413E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00800" y="2743200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54F5304-2156-4D26-B622-C2DC78260768}"/>
                  </a:ext>
                </a:extLst>
              </p:cNvPr>
              <p:cNvSpPr txBox="1"/>
              <p:nvPr/>
            </p:nvSpPr>
            <p:spPr>
              <a:xfrm>
                <a:off x="3384146" y="5278356"/>
                <a:ext cx="4813562" cy="1476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vi-V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𝝐</m:t>
                              </m:r>
                              <m:r>
                                <a:rPr lang="vi-V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vi-V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vi-V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vi-V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)≤</m:t>
                              </m:r>
                              <m:r>
                                <a:rPr lang="vi-V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∃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vi-VN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𝝐</m:t>
                              </m:r>
                              <m:r>
                                <a:rPr lang="vi-V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vi-V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vi-V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vi-VN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vi-VN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vi-V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54F5304-2156-4D26-B622-C2DC78260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146" y="5278356"/>
                <a:ext cx="4813562" cy="14760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77BF8ACE-93A1-46E4-93F1-0E1FC61F1680}"/>
              </a:ext>
            </a:extLst>
          </p:cNvPr>
          <p:cNvGrpSpPr/>
          <p:nvPr/>
        </p:nvGrpSpPr>
        <p:grpSpPr>
          <a:xfrm>
            <a:off x="14410262" y="8056258"/>
            <a:ext cx="9041589" cy="5659740"/>
            <a:chOff x="14410262" y="8056258"/>
            <a:chExt cx="9041589" cy="565974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35665BB-59A0-4D9D-A902-452ED977FD5D}"/>
                </a:ext>
              </a:extLst>
            </p:cNvPr>
            <p:cNvGrpSpPr/>
            <p:nvPr/>
          </p:nvGrpSpPr>
          <p:grpSpPr>
            <a:xfrm>
              <a:off x="14410262" y="8056258"/>
              <a:ext cx="9041589" cy="5659740"/>
              <a:chOff x="6735763" y="8229600"/>
              <a:chExt cx="4854575" cy="3581400"/>
            </a:xfrm>
          </p:grpSpPr>
          <p:sp>
            <p:nvSpPr>
              <p:cNvPr id="56" name="Line 17">
                <a:extLst>
                  <a:ext uri="{FF2B5EF4-FFF2-40B4-BE49-F238E27FC236}">
                    <a16:creationId xmlns:a16="http://schemas.microsoft.com/office/drawing/2014/main" id="{F24236F2-F161-419C-B7DC-2B4E64EA04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35763" y="10820400"/>
                <a:ext cx="48545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Line 18">
                <a:extLst>
                  <a:ext uri="{FF2B5EF4-FFF2-40B4-BE49-F238E27FC236}">
                    <a16:creationId xmlns:a16="http://schemas.microsoft.com/office/drawing/2014/main" id="{392CF434-F473-4D13-ABA5-576D164B0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20100" y="8305800"/>
                <a:ext cx="0" cy="3505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Freeform 22">
                <a:extLst>
                  <a:ext uri="{FF2B5EF4-FFF2-40B4-BE49-F238E27FC236}">
                    <a16:creationId xmlns:a16="http://schemas.microsoft.com/office/drawing/2014/main" id="{0C8AAF13-71E9-4FE4-BB20-8264380E3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9500" y="9017000"/>
                <a:ext cx="3467100" cy="1358900"/>
              </a:xfrm>
              <a:custGeom>
                <a:avLst/>
                <a:gdLst>
                  <a:gd name="T0" fmla="*/ 2147483646 w 1680"/>
                  <a:gd name="T1" fmla="*/ 2147483646 h 856"/>
                  <a:gd name="T2" fmla="*/ 2147483646 w 1680"/>
                  <a:gd name="T3" fmla="*/ 2147483646 h 856"/>
                  <a:gd name="T4" fmla="*/ 2147483646 w 1680"/>
                  <a:gd name="T5" fmla="*/ 2147483646 h 856"/>
                  <a:gd name="T6" fmla="*/ 2147483646 w 1680"/>
                  <a:gd name="T7" fmla="*/ 2147483646 h 8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80"/>
                  <a:gd name="T13" fmla="*/ 0 h 856"/>
                  <a:gd name="T14" fmla="*/ 1680 w 1680"/>
                  <a:gd name="T15" fmla="*/ 856 h 8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80" h="856">
                    <a:moveTo>
                      <a:pt x="1680" y="80"/>
                    </a:moveTo>
                    <a:cubicBezTo>
                      <a:pt x="1424" y="460"/>
                      <a:pt x="1168" y="840"/>
                      <a:pt x="912" y="848"/>
                    </a:cubicBezTo>
                    <a:cubicBezTo>
                      <a:pt x="656" y="856"/>
                      <a:pt x="288" y="256"/>
                      <a:pt x="144" y="128"/>
                    </a:cubicBezTo>
                    <a:cubicBezTo>
                      <a:pt x="0" y="0"/>
                      <a:pt x="24" y="40"/>
                      <a:pt x="48" y="8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Line 23">
                <a:extLst>
                  <a:ext uri="{FF2B5EF4-FFF2-40B4-BE49-F238E27FC236}">
                    <a16:creationId xmlns:a16="http://schemas.microsoft.com/office/drawing/2014/main" id="{2FA57404-880D-4870-814C-5C48AD4EEF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29500" y="10820400"/>
                <a:ext cx="3665538" cy="0"/>
              </a:xfrm>
              <a:prstGeom prst="line">
                <a:avLst/>
              </a:prstGeom>
              <a:noFill/>
              <a:ln w="571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Text Box 28">
                <a:extLst>
                  <a:ext uri="{FF2B5EF4-FFF2-40B4-BE49-F238E27FC236}">
                    <a16:creationId xmlns:a16="http://schemas.microsoft.com/office/drawing/2014/main" id="{DF0ECD46-B5FC-44F5-9ECD-B8A3B2D072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93463" y="10744200"/>
                <a:ext cx="236858" cy="447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4000"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  <p:sp>
            <p:nvSpPr>
              <p:cNvPr id="61" name="Text Box 29">
                <a:extLst>
                  <a:ext uri="{FF2B5EF4-FFF2-40B4-BE49-F238E27FC236}">
                    <a16:creationId xmlns:a16="http://schemas.microsoft.com/office/drawing/2014/main" id="{C0CC464A-DDC5-4308-AB2C-2795AB4B59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23225" y="8229600"/>
                <a:ext cx="236858" cy="447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4000"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  <p:sp>
            <p:nvSpPr>
              <p:cNvPr id="62" name="Text Box 30">
                <a:extLst>
                  <a:ext uri="{FF2B5EF4-FFF2-40B4-BE49-F238E27FC236}">
                    <a16:creationId xmlns:a16="http://schemas.microsoft.com/office/drawing/2014/main" id="{5E6E9282-9DC5-4761-B198-01E425F3CA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13838" y="10691813"/>
                <a:ext cx="328951" cy="447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4000" b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altLang="en-US" sz="4000" b="1" baseline="-25000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altLang="en-US" sz="40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Text Box 32">
                <a:extLst>
                  <a:ext uri="{FF2B5EF4-FFF2-40B4-BE49-F238E27FC236}">
                    <a16:creationId xmlns:a16="http://schemas.microsoft.com/office/drawing/2014/main" id="{66B54EFC-9152-4579-8CE4-96B77C0C9A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32810" y="10744200"/>
                <a:ext cx="366713" cy="447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4000"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  <p:sp>
            <p:nvSpPr>
              <p:cNvPr id="64" name="Rectangle 34">
                <a:extLst>
                  <a:ext uri="{FF2B5EF4-FFF2-40B4-BE49-F238E27FC236}">
                    <a16:creationId xmlns:a16="http://schemas.microsoft.com/office/drawing/2014/main" id="{5848C386-F693-4AAF-9A16-3F59E3C25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56967" y="9067800"/>
                <a:ext cx="513137" cy="447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4000" b="1">
                    <a:latin typeface="Times New Roman" pitchFamily="18" charset="0"/>
                    <a:cs typeface="Times New Roman" pitchFamily="18" charset="0"/>
                  </a:rPr>
                  <a:t>f(x)</a:t>
                </a:r>
              </a:p>
            </p:txBody>
          </p:sp>
          <p:sp>
            <p:nvSpPr>
              <p:cNvPr id="65" name="Rectangle 36">
                <a:extLst>
                  <a:ext uri="{FF2B5EF4-FFF2-40B4-BE49-F238E27FC236}">
                    <a16:creationId xmlns:a16="http://schemas.microsoft.com/office/drawing/2014/main" id="{8CE7DA29-D8A9-4E40-9E60-A7FE34028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07563" y="10896600"/>
                <a:ext cx="307434" cy="447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40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66" name="Text Box 37">
                <a:extLst>
                  <a:ext uri="{FF2B5EF4-FFF2-40B4-BE49-F238E27FC236}">
                    <a16:creationId xmlns:a16="http://schemas.microsoft.com/office/drawing/2014/main" id="{1F22B3AB-D72C-4AC6-BCE3-DF52A7A968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23225" y="10744200"/>
                <a:ext cx="297967" cy="447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4000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67" name="Text Box 38">
                <a:extLst>
                  <a:ext uri="{FF2B5EF4-FFF2-40B4-BE49-F238E27FC236}">
                    <a16:creationId xmlns:a16="http://schemas.microsoft.com/office/drawing/2014/main" id="{12A5C007-74F5-498A-9C6D-C21AC23FA9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24542" y="10079459"/>
                <a:ext cx="490538" cy="447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r>
                  <a:rPr lang="en-US" altLang="en-US" sz="40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0E8FF51-8214-4602-9EDA-1F743C82F87B}"/>
                </a:ext>
              </a:extLst>
            </p:cNvPr>
            <p:cNvGrpSpPr/>
            <p:nvPr/>
          </p:nvGrpSpPr>
          <p:grpSpPr>
            <a:xfrm>
              <a:off x="16351897" y="9692858"/>
              <a:ext cx="2774303" cy="2440311"/>
              <a:chOff x="7726363" y="8382000"/>
              <a:chExt cx="1585912" cy="1600200"/>
            </a:xfrm>
          </p:grpSpPr>
          <p:sp>
            <p:nvSpPr>
              <p:cNvPr id="69" name="Line 24">
                <a:extLst>
                  <a:ext uri="{FF2B5EF4-FFF2-40B4-BE49-F238E27FC236}">
                    <a16:creationId xmlns:a16="http://schemas.microsoft.com/office/drawing/2014/main" id="{95748E7C-D02E-4983-A981-A6F69E8FBA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12275" y="9525000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Line 25">
                <a:extLst>
                  <a:ext uri="{FF2B5EF4-FFF2-40B4-BE49-F238E27FC236}">
                    <a16:creationId xmlns:a16="http://schemas.microsoft.com/office/drawing/2014/main" id="{AEDB72FB-7938-4F7A-9D9A-130F14FD58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20100" y="9525000"/>
                <a:ext cx="892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Line 26">
                <a:extLst>
                  <a:ext uri="{FF2B5EF4-FFF2-40B4-BE49-F238E27FC236}">
                    <a16:creationId xmlns:a16="http://schemas.microsoft.com/office/drawing/2014/main" id="{E02C675D-571B-485A-A9EB-1F24501DFB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26363" y="8382000"/>
                <a:ext cx="0" cy="1600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Line 27">
                <a:extLst>
                  <a:ext uri="{FF2B5EF4-FFF2-40B4-BE49-F238E27FC236}">
                    <a16:creationId xmlns:a16="http://schemas.microsoft.com/office/drawing/2014/main" id="{63155C58-57DA-4C66-BF0C-AD8D4E90F5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26363" y="8382000"/>
                <a:ext cx="6937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3">
                <a:extLst>
                  <a:ext uri="{FF2B5EF4-FFF2-40B4-BE49-F238E27FC236}">
                    <a16:creationId xmlns:a16="http://schemas.microsoft.com/office/drawing/2014/main" id="{01297DDD-BC6B-4739-B200-9827A4AF3F4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41629" y="8785225"/>
                <a:ext cx="12707771" cy="1349375"/>
              </a:xfrm>
              <a:prstGeom prst="rect">
                <a:avLst/>
              </a:prstGeom>
            </p:spPr>
            <p:txBody>
              <a:bodyPr/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2885" indent="-222885" defTabSz="891540">
                  <a:defRPr/>
                </a:pPr>
                <a:r>
                  <a:rPr lang="vi-VN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altLang="en-US" sz="4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altLang="en-US" sz="43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altLang="en-US" sz="43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altLang="en-US" sz="43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altLang="en-US" sz="43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(GTNN)</a:t>
                </a: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vi-VN" altLang="en-US" sz="43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altLang="en-US" sz="43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altLang="en-US" sz="43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altLang="en-US" sz="43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vi-VN" altLang="en-US" sz="43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4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D </a:t>
                </a:r>
                <a:r>
                  <a:rPr lang="en-US" altLang="en-US" sz="4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75" name="Rectangle 3">
                <a:extLst>
                  <a:ext uri="{FF2B5EF4-FFF2-40B4-BE49-F238E27FC236}">
                    <a16:creationId xmlns:a16="http://schemas.microsoft.com/office/drawing/2014/main" id="{01297DDD-BC6B-4739-B200-9827A4AF3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629" y="8785225"/>
                <a:ext cx="12707771" cy="1349375"/>
              </a:xfrm>
              <a:prstGeom prst="rect">
                <a:avLst/>
              </a:prstGeom>
              <a:blipFill>
                <a:blip r:embed="rId7"/>
                <a:stretch>
                  <a:fillRect l="-1727" t="-9009" r="-432" b="-2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2719EA4-0ABE-4EF9-97E7-2A7BCA8B6869}"/>
                  </a:ext>
                </a:extLst>
              </p:cNvPr>
              <p:cNvSpPr txBox="1"/>
              <p:nvPr/>
            </p:nvSpPr>
            <p:spPr>
              <a:xfrm>
                <a:off x="3429000" y="10315705"/>
                <a:ext cx="4821576" cy="1476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vi-V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𝝐</m:t>
                              </m:r>
                              <m:r>
                                <a:rPr lang="vi-V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vi-V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vi-V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vi-V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)≥</m:t>
                              </m:r>
                              <m:r>
                                <a:rPr lang="vi-V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∃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vi-VN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𝝐</m:t>
                              </m:r>
                              <m:r>
                                <a:rPr lang="vi-V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vi-V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vi-V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vi-VN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vi-VN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vi-V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2719EA4-0ABE-4EF9-97E7-2A7BCA8B6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0315705"/>
                <a:ext cx="4821576" cy="14760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 Box 47">
            <a:extLst>
              <a:ext uri="{FF2B5EF4-FFF2-40B4-BE49-F238E27FC236}">
                <a16:creationId xmlns:a16="http://schemas.microsoft.com/office/drawing/2014/main" id="{8CDA2C05-A7F5-46AB-B143-F74605826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2260759"/>
            <a:ext cx="673007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3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Ký</a:t>
            </a:r>
            <a:r>
              <a:rPr lang="en-US" altLang="en-US" sz="43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3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hiệu</a:t>
            </a:r>
            <a:r>
              <a:rPr lang="en-US" altLang="en-US" sz="43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vi-VN" altLang="en-US" sz="43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</a:t>
            </a:r>
            <a:r>
              <a:rPr lang="en-US" altLang="en-US" sz="43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m</a:t>
            </a:r>
            <a:r>
              <a:rPr lang="vi-VN" altLang="en-US" sz="43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</a:t>
            </a:r>
            <a:r>
              <a:rPr lang="en-US" altLang="en-US" sz="43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f(x)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E4FD8D-D458-4B98-A1BB-837DA5281810}"/>
              </a:ext>
            </a:extLst>
          </p:cNvPr>
          <p:cNvGrpSpPr/>
          <p:nvPr/>
        </p:nvGrpSpPr>
        <p:grpSpPr>
          <a:xfrm>
            <a:off x="1295400" y="7228814"/>
            <a:ext cx="6730070" cy="1204470"/>
            <a:chOff x="1295400" y="7228814"/>
            <a:chExt cx="6730070" cy="1204470"/>
          </a:xfrm>
        </p:grpSpPr>
        <p:sp>
          <p:nvSpPr>
            <p:cNvPr id="53" name="Text Box 47">
              <a:extLst>
                <a:ext uri="{FF2B5EF4-FFF2-40B4-BE49-F238E27FC236}">
                  <a16:creationId xmlns:a16="http://schemas.microsoft.com/office/drawing/2014/main" id="{7D9EE5B1-CBD1-452F-BBE1-BF47345BB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7228814"/>
              <a:ext cx="6730070" cy="754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43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Ký</a:t>
              </a:r>
              <a:r>
                <a:rPr lang="en-US" altLang="en-US" sz="43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3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hiệu</a:t>
              </a:r>
              <a:r>
                <a:rPr lang="en-US" altLang="en-US" sz="43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43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 = max f(x)</a:t>
              </a:r>
            </a:p>
          </p:txBody>
        </p:sp>
        <p:sp>
          <p:nvSpPr>
            <p:cNvPr id="78" name="Text Box 49">
              <a:extLst>
                <a:ext uri="{FF2B5EF4-FFF2-40B4-BE49-F238E27FC236}">
                  <a16:creationId xmlns:a16="http://schemas.microsoft.com/office/drawing/2014/main" id="{0320F971-B177-432F-8935-D372C9DDB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6714" y="7679231"/>
              <a:ext cx="582211" cy="754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4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79" name="Text Box 49">
            <a:extLst>
              <a:ext uri="{FF2B5EF4-FFF2-40B4-BE49-F238E27FC236}">
                <a16:creationId xmlns:a16="http://schemas.microsoft.com/office/drawing/2014/main" id="{F0B94A16-ED1A-485D-9704-0255B7C21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653" y="12803999"/>
            <a:ext cx="582211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6044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5" grpId="0"/>
      <p:bldP spid="75" grpId="0"/>
      <p:bldP spid="76" grpId="0"/>
      <p:bldP spid="77" grpId="0"/>
      <p:bldP spid="7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96899" y="7651674"/>
            <a:ext cx="23220054" cy="5835725"/>
            <a:chOff x="1205494" y="6915295"/>
            <a:chExt cx="22139783" cy="7441646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717748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15295"/>
              <a:ext cx="3418308" cy="908364"/>
              <a:chOff x="1205494" y="6915295"/>
              <a:chExt cx="3418308" cy="908364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561424" y="5857126"/>
                <a:ext cx="87618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82234" y="6915295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34491"/>
            <a:ext cx="23391942" cy="5201892"/>
            <a:chOff x="992187" y="2564544"/>
            <a:chExt cx="22353091" cy="256040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2200057" cy="24579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3847" y="1900975"/>
                <a:ext cx="3173469" cy="400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18.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336422" y="12580947"/>
                <a:ext cx="11787957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′′=′′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xảy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=12−2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422" y="12580947"/>
                <a:ext cx="11787957" cy="754053"/>
              </a:xfrm>
              <a:prstGeom prst="rect">
                <a:avLst/>
              </a:prstGeom>
              <a:blipFill>
                <a:blip r:embed="rId3"/>
                <a:stretch>
                  <a:fillRect l="-2017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875912" y="2801175"/>
                <a:ext cx="23110683" cy="2739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74988" algn="just"/>
                <a:r>
                  <a:rPr lang="vi-VN" dirty="0">
                    <a:latin typeface="+mj-lt"/>
                  </a:rPr>
                  <a:t>Cho một tấm nhôm hình vuông cạnh 12cm. Người ta cắt ở bốn góc của tấm nhôm đó bốn </a:t>
                </a:r>
                <a:r>
                  <a:rPr lang="en-US" dirty="0">
                    <a:latin typeface="+mj-lt"/>
                  </a:rPr>
                  <a:t>   </a:t>
                </a:r>
                <a:r>
                  <a:rPr lang="vi-VN" dirty="0">
                    <a:latin typeface="+mj-lt"/>
                  </a:rPr>
                  <a:t>hình vuông bằng nhau, mỗi hình vuông có cạnh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latin typeface="+mj-lt"/>
                          </a:rPr>
                          <m:t>cm</m:t>
                        </m:r>
                      </m:e>
                    </m:d>
                  </m:oMath>
                </a14:m>
                <a:r>
                  <a:rPr lang="vi-VN" dirty="0">
                    <a:latin typeface="+mj-lt"/>
                  </a:rPr>
                  <a:t>, rồi gập tấm nhôm lại như hình vẽ dưới đây để được một cái hộp không nắp. </a:t>
                </a:r>
                <a:endParaRPr lang="en-US" dirty="0">
                  <a:latin typeface="+mj-lt"/>
                </a:endParaRPr>
              </a:p>
              <a:p>
                <a:pPr marL="3074988"/>
                <a:r>
                  <a:rPr lang="vi-VN" dirty="0">
                    <a:latin typeface="+mj-lt"/>
                  </a:rPr>
                  <a:t>Tìm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dirty="0">
                    <a:latin typeface="+mj-lt"/>
                  </a:rPr>
                  <a:t> để hộp nhận được có thể tích lớn nhất</a:t>
                </a:r>
                <a:r>
                  <a:rPr lang="en-US" dirty="0">
                    <a:latin typeface="+mj-lt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12" y="2801175"/>
                <a:ext cx="23110683" cy="2739211"/>
              </a:xfrm>
              <a:prstGeom prst="rect">
                <a:avLst/>
              </a:prstGeom>
              <a:blipFill rotWithShape="1">
                <a:blip r:embed="rId4"/>
                <a:stretch>
                  <a:fillRect t="-5122" r="-1029" b="-9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47384" y="5305122"/>
                <a:ext cx="3779610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384" y="5305122"/>
                <a:ext cx="3779610" cy="814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9072944" y="5345090"/>
                <a:ext cx="3378381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944" y="5345090"/>
                <a:ext cx="3378381" cy="8140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535750" y="648732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750" y="6487322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8987545" y="6450997"/>
                <a:ext cx="3378381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545" y="6450997"/>
                <a:ext cx="3378381" cy="8140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308713" y="8542347"/>
                <a:ext cx="20560687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Hộp có đáy là hình vuông cạnh bằng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12−2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</m:d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chiều cao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</m:d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&lt;6.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713" y="8542347"/>
                <a:ext cx="20560687" cy="754053"/>
              </a:xfrm>
              <a:prstGeom prst="rect">
                <a:avLst/>
              </a:prstGeom>
              <a:blipFill>
                <a:blip r:embed="rId9"/>
                <a:stretch>
                  <a:fillRect l="-1186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295401" y="9652325"/>
                <a:ext cx="10363200" cy="787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đó 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ể 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12−2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1" y="9652325"/>
                <a:ext cx="10363200" cy="7870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/>
              <p:nvPr/>
            </p:nvSpPr>
            <p:spPr>
              <a:xfrm>
                <a:off x="814047" y="10413189"/>
                <a:ext cx="21276272" cy="2388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12−2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.4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12−2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12−2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+12−2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+12−2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=128.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47" y="10413189"/>
                <a:ext cx="21276272" cy="2388411"/>
              </a:xfrm>
              <a:prstGeom prst="rect">
                <a:avLst/>
              </a:prstGeom>
              <a:blipFill>
                <a:blip r:embed="rId11"/>
                <a:stretch>
                  <a:fillRect l="-1146" b="-10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8763908" y="51758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4C55B09-D428-4520-B787-7DCC3238F40B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270" y="4318780"/>
            <a:ext cx="7005330" cy="3453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65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96899" y="7036489"/>
            <a:ext cx="23220054" cy="6603311"/>
            <a:chOff x="1205494" y="6915295"/>
            <a:chExt cx="22139783" cy="7441646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717748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15295"/>
              <a:ext cx="3418308" cy="908364"/>
              <a:chOff x="1205494" y="6915295"/>
              <a:chExt cx="3418308" cy="908364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561424" y="5857126"/>
                <a:ext cx="87618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82234" y="6915295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34493"/>
            <a:ext cx="23391942" cy="4523507"/>
            <a:chOff x="992187" y="2564545"/>
            <a:chExt cx="22353091" cy="2560400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2200057" cy="24579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5"/>
              <a:ext cx="3088969" cy="1023458"/>
              <a:chOff x="534987" y="1647867"/>
              <a:chExt cx="4149836" cy="117633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7"/>
                <a:ext cx="3983562" cy="75371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511352" y="1863694"/>
                <a:ext cx="3173471" cy="460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19.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336423" y="12504747"/>
                <a:ext cx="8264778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fun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=96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423" y="12504747"/>
                <a:ext cx="8264778" cy="754053"/>
              </a:xfrm>
              <a:prstGeom prst="rect">
                <a:avLst/>
              </a:prstGeom>
              <a:blipFill>
                <a:blip r:embed="rId3"/>
                <a:stretch>
                  <a:fillRect l="-2876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147947" y="3453552"/>
                <a:ext cx="21677154" cy="2077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huyết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bệnh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=0,024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30−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liều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thuốc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bệnh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huyết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thuốc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bệnh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huyết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huyết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947" y="3453552"/>
                <a:ext cx="21677154" cy="2077492"/>
              </a:xfrm>
              <a:prstGeom prst="rect">
                <a:avLst/>
              </a:prstGeom>
              <a:blipFill>
                <a:blip r:embed="rId4"/>
                <a:stretch>
                  <a:fillRect l="-1097" t="-5882" r="-1125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93842" y="5712893"/>
                <a:ext cx="3779610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0,5 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42" y="5712893"/>
                <a:ext cx="3779610" cy="814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491763" y="5750078"/>
                <a:ext cx="3378381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763" y="5750078"/>
                <a:ext cx="3378381" cy="8140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995408" y="573154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5408" y="5731541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248637" y="5699849"/>
                <a:ext cx="3378381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8637" y="5699849"/>
                <a:ext cx="3378381" cy="8140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308713" y="8008947"/>
                <a:ext cx="16064887" cy="839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0,024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30−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′=1,44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−0,072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713" y="8008947"/>
                <a:ext cx="16064887" cy="839269"/>
              </a:xfrm>
              <a:prstGeom prst="rect">
                <a:avLst/>
              </a:prstGeom>
              <a:blipFill>
                <a:blip r:embed="rId9"/>
                <a:stretch>
                  <a:fillRect l="-1518" t="-10219" b="-28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402994" y="8915400"/>
                <a:ext cx="12008206" cy="2226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=0⇔1,44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−0,072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=0⇔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=20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994" y="8915400"/>
                <a:ext cx="12008206" cy="22266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/>
              <p:nvPr/>
            </p:nvSpPr>
            <p:spPr>
              <a:xfrm>
                <a:off x="1257356" y="10591800"/>
                <a:ext cx="12008206" cy="1568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=96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fun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=96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56" y="10591800"/>
                <a:ext cx="12008206" cy="1568378"/>
              </a:xfrm>
              <a:prstGeom prst="rect">
                <a:avLst/>
              </a:prstGeom>
              <a:blipFill>
                <a:blip r:embed="rId11"/>
                <a:stretch>
                  <a:fillRect l="-1980" r="-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5937847" y="563329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9439E-E338-4222-B585-3EAC64CFA4F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726" y="9103944"/>
            <a:ext cx="9295473" cy="305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9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" grpId="0"/>
      <p:bldP spid="77" grpId="0"/>
      <p:bldP spid="78" grpId="0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2" name="Rectangle 8">
            <a:extLst>
              <a:ext uri="{FF2B5EF4-FFF2-40B4-BE49-F238E27FC236}">
                <a16:creationId xmlns:a16="http://schemas.microsoft.com/office/drawing/2014/main" id="{99B16F6F-2E57-4D7D-A90E-588030AF0E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2362200"/>
            <a:ext cx="20262850" cy="1676400"/>
          </a:xfrm>
        </p:spPr>
        <p:txBody>
          <a:bodyPr>
            <a:normAutofit/>
          </a:bodyPr>
          <a:lstStyle/>
          <a:p>
            <a:pPr defTabSz="1783080">
              <a:defRPr/>
            </a:pPr>
            <a:r>
              <a:rPr lang="en-US" altLang="en-US" sz="6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6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6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6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6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GTLN, GTNN </a:t>
            </a:r>
            <a:r>
              <a:rPr lang="en-US" altLang="en-US" sz="6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6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6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6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6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6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altLang="en-US" sz="64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67" name="Rectangle 3">
                <a:extLst>
                  <a:ext uri="{FF2B5EF4-FFF2-40B4-BE49-F238E27FC236}">
                    <a16:creationId xmlns:a16="http://schemas.microsoft.com/office/drawing/2014/main" id="{2B6E442C-BBAF-47EB-ABBC-9C34212E532C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533400" y="4038600"/>
                <a:ext cx="23622000" cy="5334000"/>
              </a:xfrm>
            </p:spPr>
            <p:txBody>
              <a:bodyPr/>
              <a:lstStyle/>
              <a:p>
                <a:pPr marL="445770" indent="-445770" defTabSz="1783080">
                  <a:lnSpc>
                    <a:spcPct val="150000"/>
                  </a:lnSpc>
                  <a:buNone/>
                  <a:defRPr/>
                </a:pP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4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ước</a:t>
                </a: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1: </a:t>
                </a:r>
                <a:r>
                  <a:rPr lang="en-US" altLang="en-US" sz="43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en-US" sz="4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altLang="en-US" sz="4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vi-VN" altLang="en-US" sz="4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altLang="en-US" sz="43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445770" indent="-445770" defTabSz="1783080">
                  <a:lnSpc>
                    <a:spcPct val="150000"/>
                  </a:lnSpc>
                  <a:buNone/>
                  <a:defRPr/>
                </a:pP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vi-VN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</a:t>
                </a:r>
                <a:r>
                  <a:rPr lang="en-US" altLang="en-US" sz="4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ước</a:t>
                </a: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2:</a:t>
                </a:r>
                <a:r>
                  <a:rPr lang="en-US" altLang="en-US" sz="43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altLang="en-US" sz="4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altLang="en-US" sz="4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altLang="en-US" sz="4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vi-VN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altLang="en-US" sz="4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altLang="en-US" sz="4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altLang="en-US" sz="4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altLang="en-US" sz="4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altLang="en-US" sz="4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vi-VN" altLang="en-US" sz="4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𝝐</m:t>
                    </m:r>
                    <m:r>
                      <a:rPr lang="vi-VN" altLang="en-US" sz="4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altLang="en-US" sz="4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altLang="en-US" sz="4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altLang="en-US" sz="4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vi-VN" altLang="en-US" sz="4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en-US" sz="4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altLang="en-US" sz="4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vi-VN" altLang="en-US" sz="4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altLang="en-US" sz="4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altLang="en-US" sz="4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en-US" sz="4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altLang="en-US" sz="4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vi-VN" altLang="en-US" sz="4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altLang="en-US" sz="43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43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vi-VN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altLang="en-US" sz="43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445770" indent="-445770" defTabSz="1783080">
                  <a:lnSpc>
                    <a:spcPct val="150000"/>
                  </a:lnSpc>
                  <a:buNone/>
                  <a:defRPr/>
                </a:pP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vi-VN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</a:t>
                </a:r>
                <a:r>
                  <a:rPr lang="en-US" altLang="en-US" sz="4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ước</a:t>
                </a: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3: </a:t>
                </a:r>
                <a:r>
                  <a:rPr lang="en-US" altLang="en-US" sz="43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4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vi-VN" altLang="en-US" sz="4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altLang="en-US" sz="4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altLang="en-US" sz="4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altLang="en-US" sz="43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altLang="en-US" sz="4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altLang="en-US" sz="4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altLang="en-US" sz="4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altLang="en-US" sz="4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vi-VN" altLang="en-US" sz="4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altLang="en-US" sz="43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altLang="en-US" sz="43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altLang="en-US" sz="4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altLang="en-US" sz="4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altLang="en-US" sz="4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altLang="en-US" sz="4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vi-VN" altLang="en-US" sz="4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r>
                      <a:rPr lang="vi-VN" altLang="en-US" sz="43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altLang="en-US" sz="43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altLang="en-US" sz="4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altLang="en-US" sz="4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altLang="en-US" sz="4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altLang="en-US" sz="4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vi-VN" altLang="en-US" sz="4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altLang="en-US" sz="43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altLang="en-US" sz="43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altLang="en-US" sz="4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altLang="en-US" sz="4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vi-VN" altLang="en-US" sz="4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altLang="en-US" sz="43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445770" indent="-445770" defTabSz="1783080">
                  <a:lnSpc>
                    <a:spcPct val="150000"/>
                  </a:lnSpc>
                  <a:buNone/>
                  <a:defRPr/>
                </a:pP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vi-VN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</a:t>
                </a:r>
                <a:r>
                  <a:rPr lang="en-US" altLang="en-US" sz="4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ước</a:t>
                </a:r>
                <a:r>
                  <a:rPr lang="en-US" altLang="en-US" sz="4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4: </a:t>
                </a:r>
                <a:r>
                  <a:rPr lang="en-US" altLang="en-US" sz="43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altLang="en-US" sz="43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altLang="en-US" sz="43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3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endParaRPr lang="en-US" altLang="en-US" sz="4300" b="1" i="1" dirty="0">
                  <a:solidFill>
                    <a:srgbClr val="7030A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445770" indent="-445770" defTabSz="1783080">
                  <a:lnSpc>
                    <a:spcPct val="150000"/>
                  </a:lnSpc>
                  <a:buNone/>
                  <a:defRPr/>
                </a:pPr>
                <a14:m>
                  <m:oMath xmlns:m="http://schemas.openxmlformats.org/officeDocument/2006/math">
                    <m:r>
                      <a:rPr lang="en-US" altLang="en-US" sz="4300" b="1" i="1" smtClean="0">
                        <a:solidFill>
                          <a:srgbClr val="7030A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                        {</m:t>
                    </m:r>
                    <m:r>
                      <a:rPr lang="vi-VN" altLang="en-US" sz="43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vi-VN" altLang="en-US" sz="43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altLang="en-US" sz="43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altLang="en-US" sz="43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altLang="en-US" sz="43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altLang="en-US" sz="4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altLang="en-US" sz="4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altLang="en-US" sz="4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altLang="en-US" sz="4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vi-VN" altLang="en-US" sz="43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altLang="en-US" sz="43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altLang="en-US" sz="4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altLang="en-US" sz="4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altLang="en-US" sz="4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altLang="en-US" sz="4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vi-VN" altLang="en-US" sz="43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 </m:t>
                    </m:r>
                    <m:r>
                      <a:rPr lang="vi-VN" altLang="en-US" sz="43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altLang="en-US" sz="4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altLang="en-US" sz="4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altLang="en-US" sz="4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altLang="en-US" sz="43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vi-VN" altLang="en-US" sz="43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altLang="en-US" sz="43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altLang="en-US" sz="4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altLang="en-US" sz="43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4300" b="1" i="1" smtClean="0">
                        <a:solidFill>
                          <a:srgbClr val="7030A0"/>
                        </a:solidFill>
                        <a:latin typeface="Cambria Math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en-US" altLang="en-US" sz="43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445770" indent="-445770" defTabSz="1783080">
                  <a:lnSpc>
                    <a:spcPct val="150000"/>
                  </a:lnSpc>
                  <a:buNone/>
                  <a:defRPr/>
                </a:pPr>
                <a:r>
                  <a:rPr lang="vi-VN" altLang="en-US" sz="43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</a:t>
                </a:r>
                <a:endParaRPr lang="en-US" altLang="en-US" sz="43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445770" indent="-445770" defTabSz="1783080">
                  <a:buNone/>
                  <a:defRPr/>
                </a:pPr>
                <a:r>
                  <a:rPr lang="en-US" altLang="en-US" sz="43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43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</a:t>
                </a:r>
                <a:endParaRPr lang="en-US" altLang="en-US" sz="43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467" name="Rectangle 3">
                <a:extLst>
                  <a:ext uri="{FF2B5EF4-FFF2-40B4-BE49-F238E27FC236}">
                    <a16:creationId xmlns:a16="http://schemas.microsoft.com/office/drawing/2014/main" id="{2B6E442C-BBAF-47EB-ABBC-9C34212E53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533400" y="4038600"/>
                <a:ext cx="23622000" cy="5334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9">
                <a:extLst>
                  <a:ext uri="{FF2B5EF4-FFF2-40B4-BE49-F238E27FC236}">
                    <a16:creationId xmlns:a16="http://schemas.microsoft.com/office/drawing/2014/main" id="{F49F9FB2-EC1C-450A-8BED-9DF35D35D7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4200" y="10664279"/>
                <a:ext cx="1848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en-US" sz="43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altLang="en-US" sz="43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vi-VN" altLang="en-US" sz="43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altLang="en-US" sz="43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altLang="en-US" sz="43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9">
                <a:extLst>
                  <a:ext uri="{FF2B5EF4-FFF2-40B4-BE49-F238E27FC236}">
                    <a16:creationId xmlns:a16="http://schemas.microsoft.com/office/drawing/2014/main" id="{F49F9FB2-EC1C-450A-8BED-9DF35D35D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00" y="10664279"/>
                <a:ext cx="184860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9">
                <a:extLst>
                  <a:ext uri="{FF2B5EF4-FFF2-40B4-BE49-F238E27FC236}">
                    <a16:creationId xmlns:a16="http://schemas.microsoft.com/office/drawing/2014/main" id="{B291AD02-EF80-4FFA-ADB8-F07E17B47F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14843" y="10797004"/>
                <a:ext cx="1848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en-US" sz="43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altLang="en-US" sz="43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vi-VN" altLang="en-US" sz="43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altLang="en-US" sz="43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en-US" altLang="en-US" sz="43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9">
                <a:extLst>
                  <a:ext uri="{FF2B5EF4-FFF2-40B4-BE49-F238E27FC236}">
                    <a16:creationId xmlns:a16="http://schemas.microsoft.com/office/drawing/2014/main" id="{B291AD02-EF80-4FFA-ADB8-F07E17B47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14843" y="10797004"/>
                <a:ext cx="184860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328564-93A4-4B4F-8225-BF3CE593FA68}"/>
                  </a:ext>
                </a:extLst>
              </p:cNvPr>
              <p:cNvSpPr txBox="1"/>
              <p:nvPr/>
            </p:nvSpPr>
            <p:spPr>
              <a:xfrm>
                <a:off x="4038600" y="10127158"/>
                <a:ext cx="1223507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45770" marR="0" lvl="0" indent="-445770" algn="l" defTabSz="178308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altLang="en-US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r>
                        <a:rPr kumimoji="0" lang="vi-VN" altLang="en-US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vi-VN" altLang="en-US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𝒎𝒂𝒙𝒇</m:t>
                      </m:r>
                      <m:d>
                        <m:dPr>
                          <m:ctrlPr>
                            <a:rPr kumimoji="0" lang="vi-VN" altLang="en-US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vi-VN" altLang="en-US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kumimoji="0" lang="vi-VN" altLang="en-US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r>
                        <a:rPr kumimoji="0" lang="vi-VN" altLang="en-US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kumimoji="0" lang="vi-VN" altLang="en-US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vi-VN" altLang="en-US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𝒎𝒊𝒏𝒇</m:t>
                      </m:r>
                      <m:r>
                        <a:rPr kumimoji="0" lang="vi-VN" altLang="en-US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0" lang="vi-VN" altLang="en-US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kumimoji="0" lang="vi-VN" altLang="en-US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0" lang="en-US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328564-93A4-4B4F-8225-BF3CE593F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0127158"/>
                <a:ext cx="1223507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3A26615-3DE5-408B-AA23-DF08DF335D95}"/>
              </a:ext>
            </a:extLst>
          </p:cNvPr>
          <p:cNvSpPr/>
          <p:nvPr/>
        </p:nvSpPr>
        <p:spPr>
          <a:xfrm>
            <a:off x="5410200" y="9829800"/>
            <a:ext cx="9982200" cy="2209800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30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/>
      <p:bldP spid="7" grpId="0"/>
      <p:bldP spid="11" grpId="0"/>
      <p:bldP spid="8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47"/>
          <p:cNvGrpSpPr/>
          <p:nvPr/>
        </p:nvGrpSpPr>
        <p:grpSpPr>
          <a:xfrm>
            <a:off x="6682314" y="2024806"/>
            <a:ext cx="9472086" cy="1303774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711219" cy="960327"/>
              <a:chOff x="739068" y="1515168"/>
              <a:chExt cx="87112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595980"/>
                <a:ext cx="7317556" cy="571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HOẠT ĐỘNG LUYỆN TẬP</a:t>
                </a: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152400" y="3810000"/>
            <a:ext cx="22661566" cy="212365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6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6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6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6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7391400"/>
            <a:ext cx="19507200" cy="17081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5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10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10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BẢNG BIẾN THIÊN</a:t>
            </a: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10138" y="10621745"/>
            <a:ext cx="23177833" cy="2713255"/>
            <a:chOff x="1205494" y="6818875"/>
            <a:chExt cx="22139783" cy="509464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473406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818875"/>
              <a:ext cx="3448729" cy="1560353"/>
              <a:chOff x="1205494" y="6818875"/>
              <a:chExt cx="3448729" cy="156035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380210" y="6038340"/>
                <a:ext cx="1238615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12655" y="6818875"/>
                <a:ext cx="2641568" cy="1560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2277831"/>
            <a:ext cx="23391942" cy="834391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398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733800" y="2405688"/>
                <a:ext cx="19870990" cy="10095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tục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Khẳng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đây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2.</a:t>
                </a:r>
              </a:p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1. </a:t>
                </a:r>
              </a:p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– 1.</a:t>
                </a:r>
              </a:p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D.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1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-1.  </a:t>
                </a:r>
              </a:p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vi-VN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405688"/>
                <a:ext cx="19870990" cy="10095071"/>
              </a:xfrm>
              <a:prstGeom prst="rect">
                <a:avLst/>
              </a:prstGeom>
              <a:blipFill rotWithShape="1">
                <a:blip r:embed="rId4"/>
                <a:stretch>
                  <a:fillRect l="-1227" t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470843" y="11542372"/>
                <a:ext cx="13676960" cy="954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bảng biến thiên ta có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  <m:lim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lim>
                    </m:limLow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43" y="11542372"/>
                <a:ext cx="13676960" cy="954428"/>
              </a:xfrm>
              <a:prstGeom prst="rect">
                <a:avLst/>
              </a:prstGeom>
              <a:blipFill rotWithShape="1">
                <a:blip r:embed="rId5"/>
                <a:stretch>
                  <a:fillRect l="-1738" t="-13376" b="-7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404232"/>
            <a:ext cx="9372600" cy="313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Oval 43"/>
          <p:cNvSpPr/>
          <p:nvPr/>
        </p:nvSpPr>
        <p:spPr>
          <a:xfrm>
            <a:off x="5480647" y="75380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1093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" grpId="0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10138" y="10621745"/>
            <a:ext cx="23177833" cy="2975221"/>
            <a:chOff x="1205494" y="6818875"/>
            <a:chExt cx="22139783" cy="558653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522595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818875"/>
              <a:ext cx="3448729" cy="1560353"/>
              <a:chOff x="1205494" y="6818875"/>
              <a:chExt cx="3448729" cy="156035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380210" y="6038340"/>
                <a:ext cx="1238615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12655" y="6818875"/>
                <a:ext cx="2641568" cy="1560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2277831"/>
            <a:ext cx="23391942" cy="834391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398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733800" y="2405688"/>
                <a:ext cx="19870990" cy="10095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tục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Khẳng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đây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cực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	B.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cực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tiểu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1.</a:t>
                </a:r>
              </a:p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	C.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0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-1.</a:t>
                </a:r>
              </a:p>
              <a:p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	D.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cực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đại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x = 0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cực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tiểu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x = 1.</a:t>
                </a:r>
              </a:p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vi-VN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405688"/>
                <a:ext cx="19870990" cy="10095071"/>
              </a:xfrm>
              <a:prstGeom prst="rect">
                <a:avLst/>
              </a:prstGeom>
              <a:blipFill rotWithShape="1">
                <a:blip r:embed="rId4"/>
                <a:stretch>
                  <a:fillRect l="-1227" t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BÀI TẬP TRẮC NGHIỆM</a:t>
                </a:r>
              </a:p>
            </p:txBody>
          </p:sp>
        </p:grp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788" y="3410260"/>
            <a:ext cx="9093412" cy="339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886666" y="11486108"/>
            <a:ext cx="16401334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A sai vì hàm số có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điểm cực trị.</a:t>
            </a: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B sai vì hàm số có giá trị cực tiểu bằng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1.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C sai vì hàm số không có giá trị lớn nhất và giá trị nhỏ nhất trên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44" name="Oval 43"/>
          <p:cNvSpPr/>
          <p:nvPr/>
        </p:nvSpPr>
        <p:spPr>
          <a:xfrm>
            <a:off x="5638800" y="954919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2571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96029" y="2277831"/>
            <a:ext cx="23391942" cy="6866170"/>
            <a:chOff x="992187" y="2564544"/>
            <a:chExt cx="22353091" cy="3376185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27372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290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733800" y="2405688"/>
                <a:ext cx="19870990" cy="1627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tục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5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/>
                      </a:rPr>
                      <m:t>7) 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405688"/>
                <a:ext cx="19870990" cy="1627690"/>
              </a:xfrm>
              <a:prstGeom prst="rect">
                <a:avLst/>
              </a:prstGeom>
              <a:blipFill>
                <a:blip r:embed="rId3"/>
                <a:stretch>
                  <a:fillRect l="-1227" t="-7491" b="-16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BÀI TẬP TRẮC NGHIỆM</a:t>
                </a:r>
              </a:p>
            </p:txBody>
          </p:sp>
        </p:grp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928" y="3317935"/>
            <a:ext cx="8901862" cy="330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182007" y="4278683"/>
                <a:ext cx="13676960" cy="1042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𝑖𝑛</m:t>
                        </m:r>
                      </m:e>
                      <m:lim>
                        <m:r>
                          <a:rPr lang="en-US" b="0" i="1" smtClean="0">
                            <a:latin typeface="Cambria Math"/>
                          </a:rPr>
                          <m:t>[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7)</m:t>
                        </m:r>
                      </m:lim>
                    </m:limLow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không đạt giá trị lớn nhất trên [-5;7)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007" y="4278683"/>
                <a:ext cx="13676960" cy="1042017"/>
              </a:xfrm>
              <a:prstGeom prst="rect">
                <a:avLst/>
              </a:prstGeom>
              <a:blipFill>
                <a:blip r:embed="rId5"/>
                <a:stretch>
                  <a:fillRect l="-1783" t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182007" y="5513601"/>
                <a:ext cx="13676960" cy="1042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𝑎𝑥</m:t>
                        </m:r>
                      </m:e>
                      <m:lim>
                        <m:r>
                          <a:rPr lang="en-US" b="0" i="1" smtClean="0">
                            <a:latin typeface="Cambria Math"/>
                          </a:rPr>
                          <m:t>[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7)</m:t>
                        </m:r>
                      </m:lim>
                    </m:limLow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6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lim>
                        <m:r>
                          <a:rPr lang="en-US" b="0" i="1" smtClean="0">
                            <a:latin typeface="Cambria Math"/>
                          </a:rPr>
                          <m:t>[−5;7)</m:t>
                        </m:r>
                      </m:lim>
                    </m:limLow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007" y="5513601"/>
                <a:ext cx="13676960" cy="1042017"/>
              </a:xfrm>
              <a:prstGeom prst="rect">
                <a:avLst/>
              </a:prstGeom>
              <a:blipFill>
                <a:blip r:embed="rId6"/>
                <a:stretch>
                  <a:fillRect l="-1783" t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226405" y="6684882"/>
                <a:ext cx="13676960" cy="1042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𝑎𝑥</m:t>
                        </m:r>
                      </m:e>
                      <m:lim>
                        <m:r>
                          <a:rPr lang="en-US" b="0" i="1" smtClean="0">
                            <a:latin typeface="Cambria Math"/>
                          </a:rPr>
                          <m:t>[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7)</m:t>
                        </m:r>
                      </m:lim>
                    </m:limLow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9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lim>
                        <m:r>
                          <a:rPr lang="en-US" b="0" i="1" smtClean="0">
                            <a:latin typeface="Cambria Math"/>
                          </a:rPr>
                          <m:t>[−5;7)</m:t>
                        </m:r>
                      </m:lim>
                    </m:limLow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405" y="6684882"/>
                <a:ext cx="13676960" cy="1042017"/>
              </a:xfrm>
              <a:prstGeom prst="rect">
                <a:avLst/>
              </a:prstGeom>
              <a:blipFill>
                <a:blip r:embed="rId7"/>
                <a:stretch>
                  <a:fillRect l="-1738" t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374029" y="7910943"/>
                <a:ext cx="13676960" cy="1042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𝑎𝑥</m:t>
                        </m:r>
                      </m:e>
                      <m:lim>
                        <m:r>
                          <a:rPr lang="en-US" b="0" i="1" smtClean="0">
                            <a:latin typeface="Cambria Math"/>
                          </a:rPr>
                          <m:t>[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7)</m:t>
                        </m:r>
                      </m:lim>
                    </m:limLow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9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lim>
                        <m:r>
                          <a:rPr lang="en-US" b="0" i="1" smtClean="0">
                            <a:latin typeface="Cambria Math"/>
                          </a:rPr>
                          <m:t>[−5;7)</m:t>
                        </m:r>
                      </m:lim>
                    </m:limLow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29" y="7910943"/>
                <a:ext cx="13676960" cy="1042017"/>
              </a:xfrm>
              <a:prstGeom prst="rect">
                <a:avLst/>
              </a:prstGeom>
              <a:blipFill>
                <a:blip r:embed="rId8"/>
                <a:stretch>
                  <a:fillRect l="-1738" t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CA1FB2BB-23D2-4EFF-B1EA-08FE90451C3F}"/>
              </a:ext>
            </a:extLst>
          </p:cNvPr>
          <p:cNvGrpSpPr/>
          <p:nvPr/>
        </p:nvGrpSpPr>
        <p:grpSpPr>
          <a:xfrm>
            <a:off x="496029" y="9401307"/>
            <a:ext cx="23177833" cy="4184191"/>
            <a:chOff x="1205494" y="6789411"/>
            <a:chExt cx="22139783" cy="3776520"/>
          </a:xfrm>
        </p:grpSpPr>
        <p:sp>
          <p:nvSpPr>
            <p:cNvPr id="40" name="Rounded Rectangle 124">
              <a:extLst>
                <a:ext uri="{FF2B5EF4-FFF2-40B4-BE49-F238E27FC236}">
                  <a16:creationId xmlns:a16="http://schemas.microsoft.com/office/drawing/2014/main" id="{8AC4E76D-1929-4604-BBDE-7F6352E01257}"/>
                </a:ext>
              </a:extLst>
            </p:cNvPr>
            <p:cNvSpPr/>
            <p:nvPr/>
          </p:nvSpPr>
          <p:spPr>
            <a:xfrm>
              <a:off x="1209586" y="6789411"/>
              <a:ext cx="22135691" cy="377652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E54F277-04B7-4993-A081-E3A0E6A7AC9B}"/>
                </a:ext>
              </a:extLst>
            </p:cNvPr>
            <p:cNvGrpSpPr/>
            <p:nvPr/>
          </p:nvGrpSpPr>
          <p:grpSpPr>
            <a:xfrm>
              <a:off x="1205494" y="6818875"/>
              <a:ext cx="3448729" cy="839584"/>
              <a:chOff x="1205494" y="6818875"/>
              <a:chExt cx="3448729" cy="839584"/>
            </a:xfrm>
          </p:grpSpPr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A97916D3-0F21-45E7-8BA5-E9E797EE8E8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79209" y="5739341"/>
                <a:ext cx="64061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AAD3F10-9952-4B05-845F-098DCB0AD8F0}"/>
                  </a:ext>
                </a:extLst>
              </p:cNvPr>
              <p:cNvSpPr txBox="1"/>
              <p:nvPr/>
            </p:nvSpPr>
            <p:spPr>
              <a:xfrm>
                <a:off x="2012655" y="6818875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Round Diagonal Corner Rectangle 128">
                <a:extLst>
                  <a:ext uri="{FF2B5EF4-FFF2-40B4-BE49-F238E27FC236}">
                    <a16:creationId xmlns:a16="http://schemas.microsoft.com/office/drawing/2014/main" id="{A8B82091-BF71-45E5-AB81-D6B56411F0BB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63613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id="{2AA57635-57A6-470B-9DF5-6B54677A22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6417F1C-233C-4E6F-9F33-C101A6513762}"/>
                  </a:ext>
                </a:extLst>
              </p:cNvPr>
              <p:cNvSpPr/>
              <p:nvPr/>
            </p:nvSpPr>
            <p:spPr>
              <a:xfrm>
                <a:off x="5077583" y="9773104"/>
                <a:ext cx="17360782" cy="3690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Dựa vào BBT ta thấy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vi-VN" b="0" i="1"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lim>
                        <m:d>
                          <m:dPr>
                            <m:begChr m:val="[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  <m:r>
                              <a:rPr lang="vi-VN" b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vi-VN" b="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lim>
                    </m:limLow>
                    <m:r>
                      <a:rPr lang="vi-VN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vi-VN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vi-VN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vi-VN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9,∀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b="0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r>
                                  <a:rPr lang="vi-VN" b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vi-VN" b="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d>
                          </m:e>
                          <m:e>
                            <m:limLow>
                              <m:limLowPr>
                                <m:ctrlPr>
                                  <a:rPr lang="en-US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b="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b="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b="0" i="1">
                                    <a:solidFill>
                                      <a:schemeClr val="accent5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solidFill>
                                          <a:schemeClr val="accent5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lim>
                            </m:limLow>
                            <m:r>
                              <a:rPr lang="nl-NL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nl-NL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nl-NL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b="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)=9</m:t>
                            </m:r>
                          </m:e>
                        </m:eqArr>
                      </m:e>
                    </m:d>
                    <m:r>
                      <a:rPr lang="vi-VN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b="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b="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7∉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−5;7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vi-VN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không tồn tại</a:t>
                </a:r>
                <a:r>
                  <a:rPr lang="en-US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−5;7</m:t>
                        </m:r>
                      </m:e>
                    </m:d>
                  </m:oMath>
                </a14:m>
                <a:r>
                  <a:rPr lang="en-US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>
                    <a:latin typeface="+mj-lt"/>
                  </a:rPr>
                  <a:t> </a:t>
                </a:r>
                <a:endParaRPr lang="en-US" i="1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hàm số không tồn tại GTLN trên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1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vi-VN" b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b="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vi-VN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6417F1C-233C-4E6F-9F33-C101A65137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583" y="9773104"/>
                <a:ext cx="17360782" cy="3690113"/>
              </a:xfrm>
              <a:prstGeom prst="rect">
                <a:avLst/>
              </a:prstGeom>
              <a:blipFill>
                <a:blip r:embed="rId9"/>
                <a:stretch>
                  <a:fillRect l="-1404" r="-913" b="-6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102765C2-0F4E-47EB-AE7A-B7EB8CF1EE34}"/>
              </a:ext>
            </a:extLst>
          </p:cNvPr>
          <p:cNvSpPr/>
          <p:nvPr/>
        </p:nvSpPr>
        <p:spPr>
          <a:xfrm>
            <a:off x="823406" y="428678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2137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7" grpId="0"/>
      <p:bldP spid="76" grpId="0"/>
      <p:bldP spid="78" grpId="0"/>
      <p:bldP spid="80" grpId="0"/>
      <p:bldP spid="46" grpId="0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47"/>
          <p:cNvGrpSpPr/>
          <p:nvPr/>
        </p:nvGrpSpPr>
        <p:grpSpPr>
          <a:xfrm>
            <a:off x="5539952" y="2024808"/>
            <a:ext cx="10614448" cy="1099392"/>
            <a:chOff x="739068" y="1515168"/>
            <a:chExt cx="9473319" cy="1099535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1099535"/>
              <a:chOff x="739068" y="1515168"/>
              <a:chExt cx="8177919" cy="1099535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845262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3124200" y="7391400"/>
            <a:ext cx="16992600" cy="17081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5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105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10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ĐỒ THỊ HÀM SỐ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8DDE17-EB4A-4514-8C1E-016CCE351BC9}"/>
              </a:ext>
            </a:extLst>
          </p:cNvPr>
          <p:cNvSpPr txBox="1"/>
          <p:nvPr/>
        </p:nvSpPr>
        <p:spPr>
          <a:xfrm>
            <a:off x="152400" y="3810000"/>
            <a:ext cx="22661566" cy="212365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6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6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6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6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15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5409</TotalTime>
  <Words>3298</Words>
  <Application>Microsoft Office PowerPoint</Application>
  <PresentationFormat>Custom</PresentationFormat>
  <Paragraphs>389</Paragraphs>
  <Slides>31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AvantGarde-Demi</vt:lpstr>
      <vt:lpstr>Calibri</vt:lpstr>
      <vt:lpstr>Cambria Math</vt:lpstr>
      <vt:lpstr>Chu Van An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2. Quy tắc tìm GTLN, GTNN của hàm số trên một đoạn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517</cp:revision>
  <dcterms:created xsi:type="dcterms:W3CDTF">2013-08-31T11:42:51Z</dcterms:created>
  <dcterms:modified xsi:type="dcterms:W3CDTF">2021-08-26T07:19:45Z</dcterms:modified>
</cp:coreProperties>
</file>