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429" r:id="rId3"/>
    <p:sldId id="432" r:id="rId4"/>
    <p:sldId id="433" r:id="rId5"/>
    <p:sldId id="434" r:id="rId6"/>
    <p:sldId id="436" r:id="rId7"/>
    <p:sldId id="435" r:id="rId8"/>
    <p:sldId id="437" r:id="rId9"/>
    <p:sldId id="438" r:id="rId10"/>
    <p:sldId id="439" r:id="rId11"/>
    <p:sldId id="440" r:id="rId12"/>
    <p:sldId id="519" r:id="rId13"/>
    <p:sldId id="444" r:id="rId14"/>
    <p:sldId id="443" r:id="rId15"/>
    <p:sldId id="442" r:id="rId16"/>
    <p:sldId id="441" r:id="rId17"/>
    <p:sldId id="445" r:id="rId18"/>
    <p:sldId id="446" r:id="rId19"/>
    <p:sldId id="447" r:id="rId20"/>
    <p:sldId id="449" r:id="rId21"/>
    <p:sldId id="448" r:id="rId22"/>
    <p:sldId id="450" r:id="rId23"/>
    <p:sldId id="451" r:id="rId24"/>
    <p:sldId id="452" r:id="rId25"/>
    <p:sldId id="453" r:id="rId26"/>
    <p:sldId id="458" r:id="rId27"/>
    <p:sldId id="457" r:id="rId28"/>
    <p:sldId id="456" r:id="rId29"/>
    <p:sldId id="455" r:id="rId30"/>
    <p:sldId id="454" r:id="rId31"/>
    <p:sldId id="459" r:id="rId32"/>
    <p:sldId id="460" r:id="rId33"/>
    <p:sldId id="461" r:id="rId34"/>
    <p:sldId id="462" r:id="rId35"/>
    <p:sldId id="463" r:id="rId36"/>
    <p:sldId id="464" r:id="rId37"/>
    <p:sldId id="465" r:id="rId38"/>
    <p:sldId id="466" r:id="rId39"/>
    <p:sldId id="467" r:id="rId40"/>
    <p:sldId id="468" r:id="rId41"/>
    <p:sldId id="469" r:id="rId42"/>
    <p:sldId id="470" r:id="rId43"/>
    <p:sldId id="471" r:id="rId44"/>
    <p:sldId id="472" r:id="rId45"/>
    <p:sldId id="473" r:id="rId46"/>
    <p:sldId id="474" r:id="rId47"/>
    <p:sldId id="475" r:id="rId48"/>
    <p:sldId id="476" r:id="rId49"/>
    <p:sldId id="477" r:id="rId50"/>
    <p:sldId id="478" r:id="rId51"/>
    <p:sldId id="479" r:id="rId52"/>
    <p:sldId id="480" r:id="rId53"/>
    <p:sldId id="481" r:id="rId54"/>
    <p:sldId id="482" r:id="rId55"/>
    <p:sldId id="483" r:id="rId56"/>
    <p:sldId id="484" r:id="rId57"/>
    <p:sldId id="485" r:id="rId58"/>
    <p:sldId id="486" r:id="rId59"/>
    <p:sldId id="487" r:id="rId60"/>
    <p:sldId id="488" r:id="rId61"/>
    <p:sldId id="489" r:id="rId62"/>
    <p:sldId id="490" r:id="rId63"/>
    <p:sldId id="491" r:id="rId64"/>
    <p:sldId id="492" r:id="rId65"/>
    <p:sldId id="493" r:id="rId66"/>
    <p:sldId id="494" r:id="rId67"/>
    <p:sldId id="495" r:id="rId68"/>
    <p:sldId id="496" r:id="rId69"/>
    <p:sldId id="497" r:id="rId70"/>
    <p:sldId id="498" r:id="rId71"/>
    <p:sldId id="499" r:id="rId72"/>
    <p:sldId id="500" r:id="rId73"/>
    <p:sldId id="501" r:id="rId74"/>
    <p:sldId id="502" r:id="rId75"/>
    <p:sldId id="506" r:id="rId76"/>
    <p:sldId id="507" r:id="rId77"/>
    <p:sldId id="508" r:id="rId78"/>
    <p:sldId id="509" r:id="rId79"/>
    <p:sldId id="510" r:id="rId80"/>
    <p:sldId id="511" r:id="rId81"/>
    <p:sldId id="512" r:id="rId82"/>
    <p:sldId id="513" r:id="rId83"/>
    <p:sldId id="514" r:id="rId84"/>
    <p:sldId id="515" r:id="rId85"/>
    <p:sldId id="516" r:id="rId86"/>
    <p:sldId id="517" r:id="rId87"/>
    <p:sldId id="518" r:id="rId88"/>
    <p:sldId id="431" r:id="rId8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5" autoAdjust="0"/>
    <p:restoredTop sz="94576" autoAdjust="0"/>
  </p:normalViewPr>
  <p:slideViewPr>
    <p:cSldViewPr>
      <p:cViewPr varScale="1">
        <p:scale>
          <a:sx n="65" d="100"/>
          <a:sy n="65" d="100"/>
        </p:scale>
        <p:origin x="1316"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48BAE0-9A3E-491B-8715-CF151C9D4DB8}" type="datetimeFigureOut">
              <a:rPr lang="en-US" smtClean="0"/>
              <a:pPr/>
              <a:t>20/9/2023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48BAE0-9A3E-491B-8715-CF151C9D4DB8}" type="datetimeFigureOut">
              <a:rPr lang="en-US" smtClean="0"/>
              <a:pPr/>
              <a:t>20/9/2023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48BAE0-9A3E-491B-8715-CF151C9D4DB8}" type="datetimeFigureOut">
              <a:rPr lang="en-US" smtClean="0"/>
              <a:pPr/>
              <a:t>20/9/2023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48BAE0-9A3E-491B-8715-CF151C9D4DB8}" type="datetimeFigureOut">
              <a:rPr lang="en-US" smtClean="0"/>
              <a:pPr/>
              <a:t>20/9/2023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48BAE0-9A3E-491B-8715-CF151C9D4DB8}" type="datetimeFigureOut">
              <a:rPr lang="en-US" smtClean="0"/>
              <a:pPr/>
              <a:t>20/9/2023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048BAE0-9A3E-491B-8715-CF151C9D4DB8}" type="datetimeFigureOut">
              <a:rPr lang="en-US" smtClean="0"/>
              <a:pPr/>
              <a:t>20/9/2023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048BAE0-9A3E-491B-8715-CF151C9D4DB8}" type="datetimeFigureOut">
              <a:rPr lang="en-US" smtClean="0"/>
              <a:pPr/>
              <a:t>20/9/2023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48BAE0-9A3E-491B-8715-CF151C9D4DB8}" type="datetimeFigureOut">
              <a:rPr lang="en-US" smtClean="0"/>
              <a:pPr/>
              <a:t>20/9/2023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48BAE0-9A3E-491B-8715-CF151C9D4DB8}" type="datetimeFigureOut">
              <a:rPr lang="en-US" smtClean="0"/>
              <a:pPr/>
              <a:t>20/9/2023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48BAE0-9A3E-491B-8715-CF151C9D4DB8}" type="datetimeFigureOut">
              <a:rPr lang="en-US" smtClean="0"/>
              <a:pPr/>
              <a:t>20/9/2023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48BAE0-9A3E-491B-8715-CF151C9D4DB8}" type="datetimeFigureOut">
              <a:rPr lang="en-US" smtClean="0"/>
              <a:pPr/>
              <a:t>20/9/2023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8BAE0-9A3E-491B-8715-CF151C9D4DB8}" type="datetimeFigureOut">
              <a:rPr lang="en-US" smtClean="0"/>
              <a:pPr/>
              <a:t>20/9/2023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3A10A3-C627-4ED3-AD96-7B0F692832C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tieuhoc.daytot.vn/"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9" name="TextBox 24"/>
          <p:cNvSpPr txBox="1">
            <a:spLocks noChangeArrowheads="1"/>
          </p:cNvSpPr>
          <p:nvPr/>
        </p:nvSpPr>
        <p:spPr bwMode="auto">
          <a:xfrm>
            <a:off x="381000" y="2057400"/>
            <a:ext cx="8610600" cy="1200329"/>
          </a:xfrm>
          <a:prstGeom prst="rect">
            <a:avLst/>
          </a:prstGeom>
          <a:noFill/>
          <a:ln w="9525">
            <a:noFill/>
            <a:miter lim="800000"/>
            <a:headEnd/>
            <a:tailEnd/>
          </a:ln>
        </p:spPr>
        <p:txBody>
          <a:bodyPr>
            <a:spAutoFit/>
          </a:bodyPr>
          <a:lstStyle/>
          <a:p>
            <a:pPr algn="ctr"/>
            <a:r>
              <a:rPr lang="en-US" sz="3600" b="1" dirty="0" smtClean="0">
                <a:solidFill>
                  <a:srgbClr val="002060"/>
                </a:solidFill>
                <a:latin typeface="Times New Roman" pitchFamily="18" charset="0"/>
                <a:cs typeface="Times New Roman" pitchFamily="18" charset="0"/>
              </a:rPr>
              <a:t>ÔN TẬP TIẾNG VIỆT HỌC KÌ I</a:t>
            </a:r>
          </a:p>
          <a:p>
            <a:pPr algn="ctr"/>
            <a:r>
              <a:rPr lang="en-US" sz="3600" b="1" dirty="0" smtClean="0">
                <a:solidFill>
                  <a:srgbClr val="002060"/>
                </a:solidFill>
                <a:latin typeface="Times New Roman" pitchFamily="18" charset="0"/>
                <a:cs typeface="Times New Roman" pitchFamily="18" charset="0"/>
              </a:rPr>
              <a:t>BỘ KẾT NỐI TRI THỨC NGỮ VĂN 6</a:t>
            </a:r>
            <a:endParaRPr lang="en-US" sz="3600" b="1" dirty="0">
              <a:solidFill>
                <a:srgbClr val="00206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audio>
              <p:cMediaNode>
                <p:cTn id="15"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1: </a:t>
            </a:r>
            <a:r>
              <a:rPr lang="nl-NL" sz="2000" b="1" dirty="0" smtClean="0">
                <a:solidFill>
                  <a:srgbClr val="FF0000"/>
                </a:solidFill>
                <a:latin typeface="Times New Roman" pitchFamily="18" charset="0"/>
                <a:cs typeface="Times New Roman" pitchFamily="18" charset="0"/>
              </a:rPr>
              <a:t>THỰC HÀNH TIẾNG VIỆT:</a:t>
            </a:r>
            <a:r>
              <a:rPr lang="vi-VN" sz="2000" b="1" dirty="0" smtClean="0">
                <a:solidFill>
                  <a:srgbClr val="FF0000"/>
                </a:solidFill>
                <a:latin typeface="Times New Roman" pitchFamily="18" charset="0"/>
                <a:cs typeface="Times New Roman" pitchFamily="18" charset="0"/>
              </a:rPr>
              <a:t> TỪ ĐƠN, TỪ PHỨC, SO SÁNH</a:t>
            </a:r>
            <a:endParaRPr lang="en-US" sz="2000" dirty="0" smtClean="0">
              <a:solidFill>
                <a:srgbClr val="FF0000"/>
              </a:solidFill>
              <a:latin typeface="Times New Roman" pitchFamily="18" charset="0"/>
              <a:cs typeface="Times New Roman" pitchFamily="18" charset="0"/>
            </a:endParaRPr>
          </a:p>
          <a:p>
            <a:pPr algn="ctr"/>
            <a:endParaRPr lang="en-US" sz="2000" b="1"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381000"/>
            <a:ext cx="9144000" cy="2616101"/>
          </a:xfrm>
          <a:prstGeom prst="rect">
            <a:avLst/>
          </a:prstGeom>
          <a:noFill/>
        </p:spPr>
        <p:txBody>
          <a:bodyPr wrap="square" rtlCol="0">
            <a:spAutoFit/>
          </a:bodyPr>
          <a:lstStyle/>
          <a:p>
            <a:pPr algn="just"/>
            <a:r>
              <a:rPr lang="nl-NL" sz="2400" b="1" dirty="0" smtClean="0">
                <a:latin typeface="Times New Roman" pitchFamily="18" charset="0"/>
                <a:cs typeface="Times New Roman" pitchFamily="18" charset="0"/>
              </a:rPr>
              <a:t>Bài tập </a:t>
            </a:r>
            <a:r>
              <a:rPr lang="nl-NL" sz="2400" b="1" dirty="0" smtClean="0">
                <a:latin typeface="Times New Roman" pitchFamily="18" charset="0"/>
                <a:cs typeface="Times New Roman" pitchFamily="18" charset="0"/>
              </a:rPr>
              <a:t>5:</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Tìm từ đơn đơn từ phức trong câu sau của Bác Hồ:</a:t>
            </a:r>
            <a:endParaRPr lang="en-US" sz="2400" dirty="0" smtClean="0">
              <a:latin typeface="Times New Roman" pitchFamily="18" charset="0"/>
              <a:cs typeface="Times New Roman" pitchFamily="18" charset="0"/>
            </a:endParaRPr>
          </a:p>
          <a:p>
            <a:pPr algn="just"/>
            <a:r>
              <a:rPr lang="vi-VN" sz="2400" i="1" dirty="0" smtClean="0">
                <a:latin typeface="Times New Roman" pitchFamily="18" charset="0"/>
                <a:cs typeface="Times New Roman" pitchFamily="18" charset="0"/>
              </a:rPr>
              <a:t>Tôi chỉ có một ham muốn, ham muốn tột bậc là làm sao cho nước ta được độc lập, đồng bào ta ai cũng có cơm ăn, áo mặc, ai cũng được học hành. </a:t>
            </a:r>
            <a:endParaRPr lang="en-US" sz="2400"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							</a:t>
            </a:r>
            <a:r>
              <a:rPr lang="vi-VN" sz="2400" i="1" dirty="0" smtClean="0">
                <a:latin typeface="Times New Roman" pitchFamily="18" charset="0"/>
                <a:cs typeface="Times New Roman" pitchFamily="18" charset="0"/>
              </a:rPr>
              <a:t>(Hồ Chí Minh)</a:t>
            </a:r>
            <a:endParaRPr lang="en-US" sz="24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
        <p:nvSpPr>
          <p:cNvPr id="5" name="TextBox 4"/>
          <p:cNvSpPr txBox="1"/>
          <p:nvPr/>
        </p:nvSpPr>
        <p:spPr>
          <a:xfrm>
            <a:off x="0" y="2895600"/>
            <a:ext cx="8915400" cy="2215991"/>
          </a:xfrm>
          <a:prstGeom prst="rect">
            <a:avLst/>
          </a:prstGeom>
          <a:noFill/>
        </p:spPr>
        <p:txBody>
          <a:bodyPr wrap="square" rtlCol="0">
            <a:spAutoFit/>
          </a:bodyPr>
          <a:lstStyle/>
          <a:p>
            <a:pPr algn="ctr"/>
            <a:r>
              <a:rPr lang="vi-VN" sz="2400" b="1" dirty="0" smtClean="0">
                <a:latin typeface="Times New Roman" pitchFamily="18" charset="0"/>
                <a:cs typeface="Times New Roman" pitchFamily="18" charset="0"/>
              </a:rPr>
              <a:t>* Gợi ý trả lời</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 Các từ đơn</a:t>
            </a:r>
            <a:r>
              <a:rPr lang="vi-VN" sz="2400" b="1"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 </a:t>
            </a:r>
            <a:r>
              <a:rPr lang="vi-VN" sz="2400" b="1" i="1" dirty="0" smtClean="0">
                <a:solidFill>
                  <a:srgbClr val="0070C0"/>
                </a:solidFill>
                <a:latin typeface="Times New Roman" pitchFamily="18" charset="0"/>
                <a:cs typeface="Times New Roman" pitchFamily="18" charset="0"/>
              </a:rPr>
              <a:t>Tôi</a:t>
            </a:r>
            <a:r>
              <a:rPr lang="vi-VN" sz="2400" b="1" i="1" dirty="0" smtClean="0">
                <a:solidFill>
                  <a:srgbClr val="0070C0"/>
                </a:solidFill>
                <a:latin typeface="Times New Roman" pitchFamily="18" charset="0"/>
                <a:cs typeface="Times New Roman" pitchFamily="18" charset="0"/>
              </a:rPr>
              <a:t>, chỉ, có</a:t>
            </a:r>
            <a:r>
              <a:rPr lang="vi-VN" sz="2400" b="1" i="1" dirty="0" smtClean="0">
                <a:solidFill>
                  <a:srgbClr val="0070C0"/>
                </a:solidFill>
                <a:latin typeface="Times New Roman" pitchFamily="18" charset="0"/>
                <a:cs typeface="Times New Roman" pitchFamily="18" charset="0"/>
              </a:rPr>
              <a:t>,</a:t>
            </a:r>
            <a:r>
              <a:rPr lang="en-US" sz="2400" b="1" i="1" dirty="0" smtClean="0">
                <a:solidFill>
                  <a:srgbClr val="0070C0"/>
                </a:solidFill>
                <a:latin typeface="Times New Roman" pitchFamily="18" charset="0"/>
                <a:cs typeface="Times New Roman" pitchFamily="18" charset="0"/>
              </a:rPr>
              <a:t> </a:t>
            </a:r>
            <a:r>
              <a:rPr lang="en-US" sz="2400" b="1" i="1" dirty="0" err="1" smtClean="0">
                <a:solidFill>
                  <a:srgbClr val="0070C0"/>
                </a:solidFill>
                <a:latin typeface="Times New Roman" pitchFamily="18" charset="0"/>
                <a:cs typeface="Times New Roman" pitchFamily="18" charset="0"/>
              </a:rPr>
              <a:t>một</a:t>
            </a:r>
            <a:r>
              <a:rPr lang="en-US" sz="2400" b="1" i="1" dirty="0" smtClean="0">
                <a:solidFill>
                  <a:srgbClr val="0070C0"/>
                </a:solidFill>
                <a:latin typeface="Times New Roman" pitchFamily="18" charset="0"/>
                <a:cs typeface="Times New Roman" pitchFamily="18" charset="0"/>
              </a:rPr>
              <a:t>,</a:t>
            </a:r>
            <a:r>
              <a:rPr lang="vi-VN" sz="2400" b="1" i="1" dirty="0" smtClean="0">
                <a:solidFill>
                  <a:srgbClr val="0070C0"/>
                </a:solidFill>
                <a:latin typeface="Times New Roman" pitchFamily="18" charset="0"/>
                <a:cs typeface="Times New Roman" pitchFamily="18" charset="0"/>
              </a:rPr>
              <a:t> </a:t>
            </a:r>
            <a:r>
              <a:rPr lang="vi-VN" sz="2400" b="1" i="1" dirty="0" smtClean="0">
                <a:solidFill>
                  <a:srgbClr val="0070C0"/>
                </a:solidFill>
                <a:latin typeface="Times New Roman" pitchFamily="18" charset="0"/>
                <a:cs typeface="Times New Roman" pitchFamily="18" charset="0"/>
              </a:rPr>
              <a:t>là, cho, </a:t>
            </a:r>
            <a:r>
              <a:rPr lang="vi-VN" sz="2400" b="1" i="1" dirty="0" smtClean="0">
                <a:solidFill>
                  <a:srgbClr val="0070C0"/>
                </a:solidFill>
                <a:latin typeface="Times New Roman" pitchFamily="18" charset="0"/>
                <a:cs typeface="Times New Roman" pitchFamily="18" charset="0"/>
              </a:rPr>
              <a:t>nước</a:t>
            </a:r>
            <a:r>
              <a:rPr lang="vi-VN" sz="2400" b="1" i="1" dirty="0" smtClean="0">
                <a:solidFill>
                  <a:srgbClr val="0070C0"/>
                </a:solidFill>
                <a:latin typeface="Times New Roman" pitchFamily="18" charset="0"/>
                <a:cs typeface="Times New Roman" pitchFamily="18" charset="0"/>
              </a:rPr>
              <a:t>,  ta,  được, ta,  ai, cũng, có, cơm, ăn, áo, mặc, ai, cũng, </a:t>
            </a:r>
            <a:r>
              <a:rPr lang="vi-VN" sz="2400" b="1" i="1" dirty="0" smtClean="0">
                <a:solidFill>
                  <a:srgbClr val="0070C0"/>
                </a:solidFill>
                <a:latin typeface="Times New Roman" pitchFamily="18" charset="0"/>
                <a:cs typeface="Times New Roman" pitchFamily="18" charset="0"/>
              </a:rPr>
              <a:t>được</a:t>
            </a:r>
            <a:r>
              <a:rPr lang="en-US" sz="2400" b="1" i="1" dirty="0" smtClean="0">
                <a:solidFill>
                  <a:srgbClr val="0070C0"/>
                </a:solidFill>
                <a:latin typeface="Times New Roman" pitchFamily="18" charset="0"/>
                <a:cs typeface="Times New Roman" pitchFamily="18" charset="0"/>
              </a:rPr>
              <a:t>.</a:t>
            </a:r>
            <a:endParaRPr lang="en-US" sz="2400" b="1" dirty="0" smtClean="0">
              <a:solidFill>
                <a:srgbClr val="0070C0"/>
              </a:solidFill>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 Các từ phức:</a:t>
            </a:r>
            <a:r>
              <a:rPr lang="vi-VN" sz="2400" i="1" dirty="0" smtClean="0">
                <a:latin typeface="Times New Roman" pitchFamily="18" charset="0"/>
                <a:cs typeface="Times New Roman" pitchFamily="18" charset="0"/>
              </a:rPr>
              <a:t> </a:t>
            </a:r>
            <a:r>
              <a:rPr lang="vi-VN" sz="2400" b="1" i="1" dirty="0" smtClean="0">
                <a:solidFill>
                  <a:srgbClr val="C00000"/>
                </a:solidFill>
                <a:latin typeface="Times New Roman" pitchFamily="18" charset="0"/>
                <a:cs typeface="Times New Roman" pitchFamily="18" charset="0"/>
              </a:rPr>
              <a:t>ham </a:t>
            </a:r>
            <a:r>
              <a:rPr lang="vi-VN" sz="2400" b="1" i="1" dirty="0" smtClean="0">
                <a:solidFill>
                  <a:srgbClr val="C00000"/>
                </a:solidFill>
                <a:latin typeface="Times New Roman" pitchFamily="18" charset="0"/>
                <a:cs typeface="Times New Roman" pitchFamily="18" charset="0"/>
              </a:rPr>
              <a:t>muốn, ham muốn, tột bậc, làm sao, độc </a:t>
            </a:r>
            <a:r>
              <a:rPr lang="vi-VN" sz="2400" b="1" i="1" dirty="0" smtClean="0">
                <a:solidFill>
                  <a:srgbClr val="C00000"/>
                </a:solidFill>
                <a:latin typeface="Times New Roman" pitchFamily="18" charset="0"/>
                <a:cs typeface="Times New Roman" pitchFamily="18" charset="0"/>
              </a:rPr>
              <a:t>lập, </a:t>
            </a:r>
            <a:r>
              <a:rPr lang="vi-VN" sz="2400" b="1" i="1" dirty="0" smtClean="0">
                <a:solidFill>
                  <a:srgbClr val="C00000"/>
                </a:solidFill>
                <a:latin typeface="Times New Roman" pitchFamily="18" charset="0"/>
                <a:cs typeface="Times New Roman" pitchFamily="18" charset="0"/>
              </a:rPr>
              <a:t>đồng bào, học hành.</a:t>
            </a:r>
            <a:endParaRPr lang="en-US" sz="2400" b="1" dirty="0" smtClean="0">
              <a:solidFill>
                <a:srgbClr val="C00000"/>
              </a:solidFill>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ox(in)">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1: </a:t>
            </a:r>
            <a:r>
              <a:rPr lang="nl-NL" sz="2000" b="1" dirty="0" smtClean="0">
                <a:solidFill>
                  <a:srgbClr val="FF0000"/>
                </a:solidFill>
                <a:latin typeface="Times New Roman" pitchFamily="18" charset="0"/>
                <a:cs typeface="Times New Roman" pitchFamily="18" charset="0"/>
              </a:rPr>
              <a:t>THỰC HÀNH TIẾNG VIỆT:</a:t>
            </a:r>
            <a:r>
              <a:rPr lang="vi-VN" sz="2000" b="1" dirty="0" smtClean="0">
                <a:solidFill>
                  <a:srgbClr val="FF0000"/>
                </a:solidFill>
                <a:latin typeface="Times New Roman" pitchFamily="18" charset="0"/>
                <a:cs typeface="Times New Roman" pitchFamily="18" charset="0"/>
              </a:rPr>
              <a:t> TỪ ĐƠN, TỪ PHỨC, SO SÁNH</a:t>
            </a:r>
            <a:endParaRPr lang="en-US" sz="2000" dirty="0" smtClean="0">
              <a:solidFill>
                <a:srgbClr val="FF0000"/>
              </a:solidFill>
              <a:latin typeface="Times New Roman" pitchFamily="18" charset="0"/>
              <a:cs typeface="Times New Roman" pitchFamily="18" charset="0"/>
            </a:endParaRPr>
          </a:p>
          <a:p>
            <a:pPr algn="ctr"/>
            <a:endParaRPr lang="en-US" sz="2000" b="1"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381000"/>
            <a:ext cx="9144000" cy="2616101"/>
          </a:xfrm>
          <a:prstGeom prst="rect">
            <a:avLst/>
          </a:prstGeom>
          <a:noFill/>
        </p:spPr>
        <p:txBody>
          <a:bodyPr wrap="square" rtlCol="0">
            <a:spAutoFit/>
          </a:bodyPr>
          <a:lstStyle/>
          <a:p>
            <a:pPr algn="just"/>
            <a:r>
              <a:rPr lang="vi-VN" sz="2400" b="1" dirty="0" smtClean="0">
                <a:latin typeface="Times New Roman" pitchFamily="18" charset="0"/>
                <a:cs typeface="Times New Roman" pitchFamily="18" charset="0"/>
              </a:rPr>
              <a:t>Bài tập </a:t>
            </a:r>
            <a:r>
              <a:rPr lang="en-US" sz="2400" b="1" dirty="0" smtClean="0">
                <a:latin typeface="Times New Roman" pitchFamily="18" charset="0"/>
                <a:cs typeface="Times New Roman" pitchFamily="18" charset="0"/>
              </a:rPr>
              <a:t>6</a:t>
            </a:r>
            <a:r>
              <a:rPr lang="vi-VN"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Trong các từ </a:t>
            </a:r>
            <a:r>
              <a:rPr lang="vi-VN" sz="2400" b="1" dirty="0" smtClean="0">
                <a:latin typeface="Times New Roman" pitchFamily="18" charset="0"/>
                <a:cs typeface="Times New Roman" pitchFamily="18" charset="0"/>
              </a:rPr>
              <a:t>sau</a:t>
            </a:r>
            <a:r>
              <a:rPr lang="en-US" sz="2400" b="1" dirty="0" smtClean="0">
                <a:latin typeface="Times New Roman" pitchFamily="18" charset="0"/>
                <a:cs typeface="Times New Roman" pitchFamily="18" charset="0"/>
              </a:rPr>
              <a:t>,</a:t>
            </a:r>
            <a:r>
              <a:rPr lang="vi-VN" sz="2400" b="1" dirty="0" smtClean="0">
                <a:latin typeface="Times New Roman" pitchFamily="18" charset="0"/>
                <a:cs typeface="Times New Roman" pitchFamily="18" charset="0"/>
              </a:rPr>
              <a:t> </a:t>
            </a:r>
            <a:r>
              <a:rPr lang="vi-VN" sz="2400" b="1" dirty="0" smtClean="0">
                <a:latin typeface="Times New Roman" pitchFamily="18" charset="0"/>
                <a:cs typeface="Times New Roman" pitchFamily="18" charset="0"/>
              </a:rPr>
              <a:t>từ nào là từ ghép, từ nào là từ láy: </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vi-VN" sz="2400" b="1" i="1" dirty="0" smtClean="0">
                <a:solidFill>
                  <a:srgbClr val="C00000"/>
                </a:solidFill>
                <a:latin typeface="Times New Roman" pitchFamily="18" charset="0"/>
                <a:cs typeface="Times New Roman" pitchFamily="18" charset="0"/>
              </a:rPr>
              <a:t>thanh thản,  hiền hậu, run rẩy , lấp ló, đất đá, hân hạnh,  cỏ cây,  khúc khuỷu, </a:t>
            </a:r>
            <a:r>
              <a:rPr lang="vi-VN" sz="2400" b="1" i="1" dirty="0" smtClean="0">
                <a:solidFill>
                  <a:srgbClr val="C00000"/>
                </a:solidFill>
                <a:latin typeface="Times New Roman" pitchFamily="18" charset="0"/>
                <a:cs typeface="Times New Roman" pitchFamily="18" charset="0"/>
              </a:rPr>
              <a:t>thăm </a:t>
            </a:r>
            <a:r>
              <a:rPr lang="vi-VN" sz="2400" b="1" i="1" dirty="0" smtClean="0">
                <a:solidFill>
                  <a:srgbClr val="C00000"/>
                </a:solidFill>
                <a:latin typeface="Times New Roman" pitchFamily="18" charset="0"/>
                <a:cs typeface="Times New Roman" pitchFamily="18" charset="0"/>
              </a:rPr>
              <a:t>thẳm, </a:t>
            </a:r>
            <a:r>
              <a:rPr lang="vi-VN" sz="2400" b="1" i="1" dirty="0" smtClean="0">
                <a:solidFill>
                  <a:srgbClr val="C00000"/>
                </a:solidFill>
                <a:latin typeface="Times New Roman" pitchFamily="18" charset="0"/>
                <a:cs typeface="Times New Roman" pitchFamily="18" charset="0"/>
              </a:rPr>
              <a:t>xinh </a:t>
            </a:r>
            <a:r>
              <a:rPr lang="vi-VN" sz="2400" b="1" i="1" dirty="0" smtClean="0">
                <a:solidFill>
                  <a:srgbClr val="C00000"/>
                </a:solidFill>
                <a:latin typeface="Times New Roman" pitchFamily="18" charset="0"/>
                <a:cs typeface="Times New Roman" pitchFamily="18" charset="0"/>
              </a:rPr>
              <a:t>xắn, xa xưa, </a:t>
            </a:r>
            <a:r>
              <a:rPr lang="en-US" sz="2400" b="1" i="1" dirty="0" smtClean="0">
                <a:solidFill>
                  <a:srgbClr val="C00000"/>
                </a:solidFill>
                <a:latin typeface="Times New Roman" pitchFamily="18" charset="0"/>
                <a:cs typeface="Times New Roman" pitchFamily="18" charset="0"/>
              </a:rPr>
              <a:t>đ</a:t>
            </a:r>
            <a:r>
              <a:rPr lang="vi-VN" sz="2400" b="1" i="1" dirty="0" smtClean="0">
                <a:solidFill>
                  <a:srgbClr val="C00000"/>
                </a:solidFill>
                <a:latin typeface="Times New Roman" pitchFamily="18" charset="0"/>
                <a:cs typeface="Times New Roman" pitchFamily="18" charset="0"/>
              </a:rPr>
              <a:t>i </a:t>
            </a:r>
            <a:r>
              <a:rPr lang="vi-VN" sz="2400" b="1" i="1" dirty="0" smtClean="0">
                <a:solidFill>
                  <a:srgbClr val="C00000"/>
                </a:solidFill>
                <a:latin typeface="Times New Roman" pitchFamily="18" charset="0"/>
                <a:cs typeface="Times New Roman" pitchFamily="18" charset="0"/>
              </a:rPr>
              <a:t>đứng, đối đáp, </a:t>
            </a:r>
            <a:r>
              <a:rPr lang="vi-VN" sz="2400" b="1" i="1" dirty="0" smtClean="0">
                <a:solidFill>
                  <a:srgbClr val="C00000"/>
                </a:solidFill>
                <a:latin typeface="Times New Roman" pitchFamily="18" charset="0"/>
                <a:cs typeface="Times New Roman" pitchFamily="18" charset="0"/>
              </a:rPr>
              <a:t>đủng </a:t>
            </a:r>
            <a:r>
              <a:rPr lang="vi-VN" sz="2400" b="1" i="1" dirty="0" smtClean="0">
                <a:solidFill>
                  <a:srgbClr val="C00000"/>
                </a:solidFill>
                <a:latin typeface="Times New Roman" pitchFamily="18" charset="0"/>
                <a:cs typeface="Times New Roman" pitchFamily="18" charset="0"/>
              </a:rPr>
              <a:t>đỉnh, </a:t>
            </a:r>
            <a:r>
              <a:rPr lang="vi-VN" sz="2400" b="1" i="1" dirty="0" smtClean="0">
                <a:solidFill>
                  <a:srgbClr val="C00000"/>
                </a:solidFill>
                <a:latin typeface="Times New Roman" pitchFamily="18" charset="0"/>
                <a:cs typeface="Times New Roman" pitchFamily="18" charset="0"/>
              </a:rPr>
              <a:t>buôn </a:t>
            </a:r>
            <a:r>
              <a:rPr lang="vi-VN" sz="2400" b="1" i="1" dirty="0" smtClean="0">
                <a:solidFill>
                  <a:srgbClr val="C00000"/>
                </a:solidFill>
                <a:latin typeface="Times New Roman" pitchFamily="18" charset="0"/>
                <a:cs typeface="Times New Roman" pitchFamily="18" charset="0"/>
              </a:rPr>
              <a:t>bán,  mộng mơ,  mỏng mảnh,  </a:t>
            </a:r>
            <a:r>
              <a:rPr lang="vi-VN" sz="2400" b="1" i="1" dirty="0" smtClean="0">
                <a:solidFill>
                  <a:srgbClr val="C00000"/>
                </a:solidFill>
                <a:latin typeface="Times New Roman" pitchFamily="18" charset="0"/>
                <a:cs typeface="Times New Roman" pitchFamily="18" charset="0"/>
              </a:rPr>
              <a:t>may </a:t>
            </a:r>
            <a:r>
              <a:rPr lang="vi-VN" sz="2400" b="1" i="1" dirty="0" smtClean="0">
                <a:solidFill>
                  <a:srgbClr val="C00000"/>
                </a:solidFill>
                <a:latin typeface="Times New Roman" pitchFamily="18" charset="0"/>
                <a:cs typeface="Times New Roman" pitchFamily="18" charset="0"/>
              </a:rPr>
              <a:t>mặc,  ngổn ngang,  mơ mộng,  </a:t>
            </a:r>
            <a:r>
              <a:rPr lang="vi-VN" sz="2400" b="1" i="1" dirty="0" smtClean="0">
                <a:solidFill>
                  <a:srgbClr val="C00000"/>
                </a:solidFill>
                <a:latin typeface="Times New Roman" pitchFamily="18" charset="0"/>
                <a:cs typeface="Times New Roman" pitchFamily="18" charset="0"/>
              </a:rPr>
              <a:t>loắt </a:t>
            </a:r>
            <a:r>
              <a:rPr lang="vi-VN" sz="2400" b="1" i="1" dirty="0" smtClean="0">
                <a:solidFill>
                  <a:srgbClr val="C00000"/>
                </a:solidFill>
                <a:latin typeface="Times New Roman" pitchFamily="18" charset="0"/>
                <a:cs typeface="Times New Roman" pitchFamily="18" charset="0"/>
              </a:rPr>
              <a:t>choắt,  nghênh nghênh, mênh mông,  xa lạ</a:t>
            </a:r>
            <a:endParaRPr lang="en-US" sz="2400" b="1" i="1" dirty="0" smtClean="0">
              <a:solidFill>
                <a:srgbClr val="C00000"/>
              </a:solidFill>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
        <p:nvSpPr>
          <p:cNvPr id="5" name="TextBox 4"/>
          <p:cNvSpPr txBox="1"/>
          <p:nvPr/>
        </p:nvSpPr>
        <p:spPr>
          <a:xfrm>
            <a:off x="0" y="2971800"/>
            <a:ext cx="9144000" cy="2585323"/>
          </a:xfrm>
          <a:prstGeom prst="rect">
            <a:avLst/>
          </a:prstGeom>
          <a:noFill/>
        </p:spPr>
        <p:txBody>
          <a:bodyPr wrap="square" rtlCol="0">
            <a:spAutoFit/>
          </a:bodyPr>
          <a:lstStyle/>
          <a:p>
            <a:pPr algn="ctr"/>
            <a:r>
              <a:rPr lang="vi-VN" sz="2400" b="1" dirty="0" smtClean="0">
                <a:latin typeface="Times New Roman" pitchFamily="18" charset="0"/>
                <a:cs typeface="Times New Roman" pitchFamily="18" charset="0"/>
              </a:rPr>
              <a:t>* Gợi ý trả lời</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Các từ ghép:</a:t>
            </a:r>
            <a:r>
              <a:rPr lang="en-US" sz="2400" b="1"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thanh thản,</a:t>
            </a: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hiền hậu,  đất đá, cỏ cây,  xa xưa, đi đứng,  </a:t>
            </a:r>
            <a:r>
              <a:rPr lang="vi-VN" sz="2400" dirty="0" smtClean="0">
                <a:latin typeface="Times New Roman" pitchFamily="18" charset="0"/>
                <a:cs typeface="Times New Roman" pitchFamily="18" charset="0"/>
              </a:rPr>
              <a:t>đối </a:t>
            </a:r>
            <a:r>
              <a:rPr lang="vi-VN" sz="2400" dirty="0" smtClean="0">
                <a:latin typeface="Times New Roman" pitchFamily="18" charset="0"/>
                <a:cs typeface="Times New Roman" pitchFamily="18" charset="0"/>
              </a:rPr>
              <a:t>đáp, buôn bán, mộng mơ, mỏng mảnh, </a:t>
            </a:r>
            <a:r>
              <a:rPr lang="vi-VN" sz="2400" dirty="0" smtClean="0">
                <a:latin typeface="Times New Roman" pitchFamily="18" charset="0"/>
                <a:cs typeface="Times New Roman" pitchFamily="18" charset="0"/>
              </a:rPr>
              <a:t>may </a:t>
            </a:r>
            <a:r>
              <a:rPr lang="vi-VN" sz="2400" dirty="0" smtClean="0">
                <a:latin typeface="Times New Roman" pitchFamily="18" charset="0"/>
                <a:cs typeface="Times New Roman" pitchFamily="18" charset="0"/>
              </a:rPr>
              <a:t>mặc</a:t>
            </a:r>
            <a:r>
              <a:rPr lang="vi-VN"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xa </a:t>
            </a:r>
            <a:r>
              <a:rPr lang="vi-VN" sz="2400" dirty="0" smtClean="0">
                <a:latin typeface="Times New Roman" pitchFamily="18" charset="0"/>
                <a:cs typeface="Times New Roman" pitchFamily="18" charset="0"/>
              </a:rPr>
              <a:t>lạ, mơ mộng, hân hạnh</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 Các  từ láy:</a:t>
            </a:r>
            <a:r>
              <a:rPr lang="en-US" sz="2400" b="1"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run rẩy, lấp ló, khúc khuỷu, xinh xắn, </a:t>
            </a:r>
            <a:r>
              <a:rPr lang="vi-VN" sz="2400" dirty="0" smtClean="0">
                <a:latin typeface="Times New Roman" pitchFamily="18" charset="0"/>
                <a:cs typeface="Times New Roman" pitchFamily="18" charset="0"/>
              </a:rPr>
              <a:t>thăm </a:t>
            </a:r>
            <a:r>
              <a:rPr lang="vi-VN" sz="2400" dirty="0" smtClean="0">
                <a:latin typeface="Times New Roman" pitchFamily="18" charset="0"/>
                <a:cs typeface="Times New Roman" pitchFamily="18" charset="0"/>
              </a:rPr>
              <a:t>thẳm,</a:t>
            </a: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đủng đỉnh,  ngổn ngang, loắt  choắt,  nghênh nghênh, mênh mông</a:t>
            </a:r>
            <a:r>
              <a:rPr lang="en-US" sz="2400" dirty="0" smtClean="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ox(in)">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230562"/>
          </a:xfrm>
        </p:spPr>
        <p:txBody>
          <a:bodyPr>
            <a:normAutofit/>
          </a:bodyPr>
          <a:lstStyle/>
          <a:p>
            <a:pPr algn="just"/>
            <a:r>
              <a:rPr lang="en-US" b="1" dirty="0" err="1" smtClean="0">
                <a:solidFill>
                  <a:srgbClr val="C00000"/>
                </a:solidFill>
              </a:rPr>
              <a:t>Bài</a:t>
            </a:r>
            <a:r>
              <a:rPr lang="en-US" b="1" dirty="0" smtClean="0">
                <a:solidFill>
                  <a:srgbClr val="C00000"/>
                </a:solidFill>
              </a:rPr>
              <a:t> </a:t>
            </a:r>
            <a:r>
              <a:rPr lang="en-US" b="1" dirty="0" err="1" smtClean="0">
                <a:solidFill>
                  <a:srgbClr val="C00000"/>
                </a:solidFill>
              </a:rPr>
              <a:t>tập</a:t>
            </a:r>
            <a:r>
              <a:rPr lang="en-US" b="1" dirty="0" smtClean="0">
                <a:solidFill>
                  <a:srgbClr val="C00000"/>
                </a:solidFill>
              </a:rPr>
              <a:t> 7: </a:t>
            </a:r>
            <a:r>
              <a:rPr lang="en-US" b="1" dirty="0" err="1" smtClean="0"/>
              <a:t>Viết</a:t>
            </a:r>
            <a:r>
              <a:rPr lang="en-US" b="1" dirty="0" smtClean="0"/>
              <a:t> </a:t>
            </a:r>
            <a:r>
              <a:rPr lang="en-US" b="1" dirty="0" err="1" smtClean="0"/>
              <a:t>đoạn</a:t>
            </a:r>
            <a:r>
              <a:rPr lang="en-US" b="1" dirty="0" smtClean="0"/>
              <a:t> </a:t>
            </a:r>
            <a:r>
              <a:rPr lang="en-US" b="1" dirty="0" err="1" smtClean="0"/>
              <a:t>văn</a:t>
            </a:r>
            <a:r>
              <a:rPr lang="en-US" b="1" dirty="0" smtClean="0"/>
              <a:t> (</a:t>
            </a:r>
            <a:r>
              <a:rPr lang="en-US" b="1" dirty="0" err="1" smtClean="0"/>
              <a:t>từ</a:t>
            </a:r>
            <a:r>
              <a:rPr lang="en-US" b="1" dirty="0" smtClean="0"/>
              <a:t> 7 </a:t>
            </a:r>
            <a:r>
              <a:rPr lang="en-US" b="1" dirty="0" err="1" smtClean="0"/>
              <a:t>đến</a:t>
            </a:r>
            <a:r>
              <a:rPr lang="en-US" b="1" dirty="0" smtClean="0"/>
              <a:t> 10 </a:t>
            </a:r>
            <a:r>
              <a:rPr lang="en-US" b="1" dirty="0" err="1" smtClean="0"/>
              <a:t>câu</a:t>
            </a:r>
            <a:r>
              <a:rPr lang="en-US" b="1" dirty="0" smtClean="0"/>
              <a:t>, </a:t>
            </a:r>
            <a:r>
              <a:rPr lang="en-US" b="1" dirty="0" err="1" smtClean="0"/>
              <a:t>tự</a:t>
            </a:r>
            <a:r>
              <a:rPr lang="en-US" b="1" dirty="0" smtClean="0"/>
              <a:t> </a:t>
            </a:r>
            <a:r>
              <a:rPr lang="en-US" b="1" dirty="0" err="1" smtClean="0"/>
              <a:t>chọn</a:t>
            </a:r>
            <a:r>
              <a:rPr lang="en-US" b="1" dirty="0" smtClean="0"/>
              <a:t> </a:t>
            </a:r>
            <a:r>
              <a:rPr lang="en-US" b="1" dirty="0" err="1" smtClean="0"/>
              <a:t>chủ</a:t>
            </a:r>
            <a:r>
              <a:rPr lang="en-US" b="1" dirty="0" smtClean="0"/>
              <a:t> </a:t>
            </a:r>
            <a:r>
              <a:rPr lang="en-US" b="1" dirty="0" err="1" smtClean="0"/>
              <a:t>đề</a:t>
            </a:r>
            <a:r>
              <a:rPr lang="en-US" b="1" dirty="0" smtClean="0"/>
              <a:t>) </a:t>
            </a:r>
            <a:r>
              <a:rPr lang="en-US" b="1" dirty="0" err="1" smtClean="0"/>
              <a:t>có</a:t>
            </a:r>
            <a:r>
              <a:rPr lang="en-US" b="1" dirty="0" smtClean="0"/>
              <a:t> </a:t>
            </a:r>
            <a:r>
              <a:rPr lang="en-US" b="1" dirty="0" err="1" smtClean="0"/>
              <a:t>sử</a:t>
            </a:r>
            <a:r>
              <a:rPr lang="en-US" b="1" dirty="0" smtClean="0"/>
              <a:t> </a:t>
            </a:r>
            <a:r>
              <a:rPr lang="en-US" b="1" dirty="0" err="1" smtClean="0"/>
              <a:t>dụng</a:t>
            </a:r>
            <a:r>
              <a:rPr lang="en-US" b="1" dirty="0" smtClean="0"/>
              <a:t> </a:t>
            </a:r>
            <a:r>
              <a:rPr lang="en-US" b="1" dirty="0" err="1" smtClean="0"/>
              <a:t>ít</a:t>
            </a:r>
            <a:r>
              <a:rPr lang="en-US" b="1" dirty="0" smtClean="0"/>
              <a:t> </a:t>
            </a:r>
            <a:r>
              <a:rPr lang="en-US" b="1" dirty="0" err="1" smtClean="0"/>
              <a:t>nhất</a:t>
            </a:r>
            <a:r>
              <a:rPr lang="en-US" b="1" dirty="0" smtClean="0"/>
              <a:t> 5 </a:t>
            </a:r>
            <a:r>
              <a:rPr lang="en-US" b="1" dirty="0" err="1" smtClean="0"/>
              <a:t>từ</a:t>
            </a:r>
            <a:r>
              <a:rPr lang="en-US" b="1" dirty="0" smtClean="0"/>
              <a:t> </a:t>
            </a:r>
            <a:r>
              <a:rPr lang="en-US" b="1" dirty="0" err="1" smtClean="0"/>
              <a:t>láy</a:t>
            </a:r>
            <a:r>
              <a:rPr lang="en-US" b="1" dirty="0" smtClean="0"/>
              <a:t> 4 </a:t>
            </a:r>
            <a:r>
              <a:rPr lang="en-US" b="1" dirty="0" err="1" smtClean="0"/>
              <a:t>từ</a:t>
            </a:r>
            <a:r>
              <a:rPr lang="en-US" b="1" dirty="0" smtClean="0"/>
              <a:t> </a:t>
            </a:r>
            <a:r>
              <a:rPr lang="en-US" b="1" dirty="0" err="1" smtClean="0"/>
              <a:t>ghép</a:t>
            </a:r>
            <a:r>
              <a:rPr lang="en-US" b="1" dirty="0" smtClean="0"/>
              <a:t> </a:t>
            </a:r>
            <a:r>
              <a:rPr lang="en-US" b="1" dirty="0" err="1" smtClean="0"/>
              <a:t>đẳng</a:t>
            </a:r>
            <a:r>
              <a:rPr lang="en-US" b="1" dirty="0" smtClean="0"/>
              <a:t> </a:t>
            </a:r>
            <a:r>
              <a:rPr lang="en-US" b="1" dirty="0" err="1" smtClean="0"/>
              <a:t>lập</a:t>
            </a:r>
            <a:r>
              <a:rPr lang="en-US" b="1" dirty="0" smtClean="0"/>
              <a:t>, 4 </a:t>
            </a:r>
            <a:r>
              <a:rPr lang="en-US" b="1" dirty="0" err="1" smtClean="0"/>
              <a:t>từ</a:t>
            </a:r>
            <a:r>
              <a:rPr lang="en-US" b="1" dirty="0" smtClean="0"/>
              <a:t> </a:t>
            </a:r>
            <a:r>
              <a:rPr lang="en-US" b="1" dirty="0" err="1" smtClean="0"/>
              <a:t>ghép</a:t>
            </a:r>
            <a:r>
              <a:rPr lang="en-US" b="1" dirty="0" smtClean="0"/>
              <a:t> </a:t>
            </a:r>
            <a:r>
              <a:rPr lang="en-US" b="1" dirty="0" err="1" smtClean="0"/>
              <a:t>chính</a:t>
            </a:r>
            <a:r>
              <a:rPr lang="en-US" b="1" dirty="0" smtClean="0"/>
              <a:t> </a:t>
            </a:r>
            <a:r>
              <a:rPr lang="en-US" b="1" dirty="0" err="1" smtClean="0"/>
              <a:t>phụ</a:t>
            </a:r>
            <a:r>
              <a:rPr lang="en-US" b="1" dirty="0" smtClean="0"/>
              <a:t>.</a:t>
            </a:r>
            <a:endParaRPr lang="en-US" b="1" dirty="0"/>
          </a:p>
        </p:txBody>
      </p:sp>
    </p:spTree>
    <p:extLst>
      <p:ext uri="{BB962C8B-B14F-4D97-AF65-F5344CB8AC3E}">
        <p14:creationId xmlns:p14="http://schemas.microsoft.com/office/powerpoint/2010/main" val="23048407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1: </a:t>
            </a:r>
            <a:r>
              <a:rPr lang="nl-NL" sz="2000" b="1" dirty="0" smtClean="0">
                <a:solidFill>
                  <a:srgbClr val="FF0000"/>
                </a:solidFill>
                <a:latin typeface="Times New Roman" pitchFamily="18" charset="0"/>
                <a:cs typeface="Times New Roman" pitchFamily="18" charset="0"/>
              </a:rPr>
              <a:t>THỰC HÀNH TIẾNG VIỆT:</a:t>
            </a:r>
            <a:r>
              <a:rPr lang="vi-VN" sz="2000" b="1" dirty="0" smtClean="0">
                <a:solidFill>
                  <a:srgbClr val="FF0000"/>
                </a:solidFill>
                <a:latin typeface="Times New Roman" pitchFamily="18" charset="0"/>
                <a:cs typeface="Times New Roman" pitchFamily="18" charset="0"/>
              </a:rPr>
              <a:t> TỪ ĐƠN, TỪ PHỨC, SO SÁNH</a:t>
            </a:r>
            <a:endParaRPr lang="en-US" sz="2000" dirty="0" smtClean="0">
              <a:solidFill>
                <a:srgbClr val="FF0000"/>
              </a:solidFill>
              <a:latin typeface="Times New Roman" pitchFamily="18" charset="0"/>
              <a:cs typeface="Times New Roman" pitchFamily="18" charset="0"/>
            </a:endParaRPr>
          </a:p>
          <a:p>
            <a:pPr algn="ctr"/>
            <a:endParaRPr lang="en-US" sz="2000" b="1"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381000"/>
            <a:ext cx="9144000" cy="6309420"/>
          </a:xfrm>
          <a:prstGeom prst="rect">
            <a:avLst/>
          </a:prstGeom>
          <a:noFill/>
        </p:spPr>
        <p:txBody>
          <a:bodyPr wrap="square" rtlCol="0">
            <a:spAutoFit/>
          </a:bodyPr>
          <a:lstStyle/>
          <a:p>
            <a:pPr algn="just"/>
            <a:r>
              <a:rPr lang="vi-VN" sz="2400" b="1" dirty="0" smtClean="0">
                <a:latin typeface="Times New Roman" pitchFamily="18" charset="0"/>
                <a:cs typeface="Times New Roman" pitchFamily="18" charset="0"/>
              </a:rPr>
              <a:t>2. Bài tập về Nghĩa của từ ngữ</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Bài tập 1:</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Nghèo: có rất ít tiền của, không đủ để đáp ứng những yêu cầu tối thiểu của đời sống vật chất. Trong văn bản, nghèo sức được hiểu là sức khỏe yếu kém, yếu đuối, nhútnhát.</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Mưa dầm sùi sụt: tiếng mưa nhỏ những kéo dài, rả rích. Trong văn bản này, điệu hát mưa dầm sùi sụt được hiểu là điệu hát kéo dài xen lẫn chút buồn bã. </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Bài tập 2:  </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Ăn xôi ở thì: Nó không được </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học hành, lại không nhà không cửa, giờ chỉ tính chuyện tạm bợ trước mắt, ăn xổi ở thì cho qua thángnày. </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Tắt lửa tối đèn: Chúng ta phải yêu thương nhau phòng khi tối lửa tắt đèn cónhau.</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Hôi như cú mèo: Chú mày hôi như cú mèo, ta nào chịu</a:t>
            </a: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được.</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1: </a:t>
            </a:r>
            <a:r>
              <a:rPr lang="nl-NL" sz="2000" b="1" dirty="0" smtClean="0">
                <a:solidFill>
                  <a:srgbClr val="FF0000"/>
                </a:solidFill>
                <a:latin typeface="Times New Roman" pitchFamily="18" charset="0"/>
                <a:cs typeface="Times New Roman" pitchFamily="18" charset="0"/>
              </a:rPr>
              <a:t>THỰC HÀNH TIẾNG VIỆT:</a:t>
            </a:r>
            <a:r>
              <a:rPr lang="vi-VN" sz="2000" b="1" dirty="0" smtClean="0">
                <a:solidFill>
                  <a:srgbClr val="FF0000"/>
                </a:solidFill>
                <a:latin typeface="Times New Roman" pitchFamily="18" charset="0"/>
                <a:cs typeface="Times New Roman" pitchFamily="18" charset="0"/>
              </a:rPr>
              <a:t> TỪ ĐƠN, TỪ PHỨC, SO SÁNH</a:t>
            </a:r>
            <a:endParaRPr lang="en-US" sz="2000" dirty="0" smtClean="0">
              <a:solidFill>
                <a:srgbClr val="FF0000"/>
              </a:solidFill>
              <a:latin typeface="Times New Roman" pitchFamily="18" charset="0"/>
              <a:cs typeface="Times New Roman" pitchFamily="18" charset="0"/>
            </a:endParaRPr>
          </a:p>
          <a:p>
            <a:pPr algn="ctr"/>
            <a:endParaRPr lang="en-US" sz="2000" b="1"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381000"/>
            <a:ext cx="9144000" cy="6370975"/>
          </a:xfrm>
          <a:prstGeom prst="rect">
            <a:avLst/>
          </a:prstGeom>
          <a:noFill/>
        </p:spPr>
        <p:txBody>
          <a:bodyPr wrap="square" rtlCol="0">
            <a:spAutoFit/>
          </a:bodyPr>
          <a:lstStyle/>
          <a:p>
            <a:pPr algn="just"/>
            <a:r>
              <a:rPr lang="vi-VN" sz="2400" b="1" dirty="0" smtClean="0">
                <a:latin typeface="Times New Roman" pitchFamily="18" charset="0"/>
                <a:cs typeface="Times New Roman" pitchFamily="18" charset="0"/>
              </a:rPr>
              <a:t>Bài tập 3:</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Những ngọn cỏ gãy rạp, y như có nhát dao vừa lia</a:t>
            </a: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qua.</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Hai cái răng đen nhánh lúc nào cũng nhai ngoàm ngoạp như 2 lưỡi liềm máy làm</a:t>
            </a: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việc.</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Cái chàng Dế Choắt, người gầy gò và dài lêu nghêu như một gã nghiện thuốcphiện.</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Đã thanh niên rồi mà cánh chỉ ngắn củn đến giữa lưng, hở cả mạng sườn như người cởi trần mặc áo gi-lê.</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Chú mày hôi như cú mèo thế này, ta nào chịu</a:t>
            </a: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được.</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Đến khi định thần lại, chị mới trợn tròn mắt, giương cánh lên, như sắp đánhnhau.</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Mỏ Cốc như cái dùi sắt, chọc xuyên cả</a:t>
            </a: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đất.</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Như đã hả cơn tức, chị Cốc đứng rỉa lông cánh một lát nữa rồi lại bay là xuống đầm nước, không chút để ý cănh đau khổ vừa gây</a:t>
            </a: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ra.</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gũi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1: </a:t>
            </a:r>
            <a:r>
              <a:rPr lang="nl-NL" sz="2000" b="1" dirty="0" smtClean="0">
                <a:solidFill>
                  <a:srgbClr val="FF0000"/>
                </a:solidFill>
                <a:latin typeface="Times New Roman" pitchFamily="18" charset="0"/>
                <a:cs typeface="Times New Roman" pitchFamily="18" charset="0"/>
              </a:rPr>
              <a:t>THỰC HÀNH TIẾNG VIỆT:</a:t>
            </a:r>
            <a:r>
              <a:rPr lang="vi-VN" sz="2000" b="1" dirty="0" smtClean="0">
                <a:solidFill>
                  <a:srgbClr val="FF0000"/>
                </a:solidFill>
                <a:latin typeface="Times New Roman" pitchFamily="18" charset="0"/>
                <a:cs typeface="Times New Roman" pitchFamily="18" charset="0"/>
              </a:rPr>
              <a:t> TỪ ĐƠN, TỪ PHỨC, SO SÁNH</a:t>
            </a:r>
            <a:endParaRPr lang="en-US" sz="2000" dirty="0" smtClean="0">
              <a:solidFill>
                <a:srgbClr val="FF0000"/>
              </a:solidFill>
              <a:latin typeface="Times New Roman" pitchFamily="18" charset="0"/>
              <a:cs typeface="Times New Roman" pitchFamily="18" charset="0"/>
            </a:endParaRPr>
          </a:p>
          <a:p>
            <a:pPr algn="ctr"/>
            <a:endParaRPr lang="en-US" sz="2000" b="1"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533400"/>
            <a:ext cx="9144000" cy="5970865"/>
          </a:xfrm>
          <a:prstGeom prst="rect">
            <a:avLst/>
          </a:prstGeom>
          <a:noFill/>
        </p:spPr>
        <p:txBody>
          <a:bodyPr wrap="square" rtlCol="0">
            <a:spAutoFit/>
          </a:bodyPr>
          <a:lstStyle/>
          <a:p>
            <a:r>
              <a:rPr lang="nl-NL" sz="2800" b="1" dirty="0" smtClean="0">
                <a:latin typeface="Times New Roman" pitchFamily="18" charset="0"/>
                <a:cs typeface="Times New Roman" pitchFamily="18" charset="0"/>
              </a:rPr>
              <a:t>3. Ôn tập biện pháp tu từ so sánh.</a:t>
            </a:r>
            <a:endParaRPr lang="en-US" sz="2800" dirty="0" smtClean="0">
              <a:latin typeface="Times New Roman" pitchFamily="18" charset="0"/>
              <a:cs typeface="Times New Roman" pitchFamily="18" charset="0"/>
            </a:endParaRPr>
          </a:p>
          <a:p>
            <a:r>
              <a:rPr lang="nl-NL" sz="2800" b="1" dirty="0" smtClean="0">
                <a:latin typeface="Times New Roman" pitchFamily="18" charset="0"/>
                <a:cs typeface="Times New Roman" pitchFamily="18" charset="0"/>
              </a:rPr>
              <a:t>  1.Bài tập 1: Chỉ ra và phân tích các biện pháp tu từ trong các câu sau:</a:t>
            </a:r>
            <a:endParaRPr lang="en-US" sz="2800" dirty="0" smtClean="0">
              <a:latin typeface="Times New Roman" pitchFamily="18" charset="0"/>
              <a:cs typeface="Times New Roman" pitchFamily="18" charset="0"/>
            </a:endParaRPr>
          </a:p>
          <a:p>
            <a:r>
              <a:rPr lang="nl-NL" sz="2800" i="1" dirty="0" smtClean="0">
                <a:latin typeface="Times New Roman" pitchFamily="18" charset="0"/>
                <a:cs typeface="Times New Roman" pitchFamily="18" charset="0"/>
              </a:rPr>
              <a:t> a.                            "Những ngôi sao thức ngoài kia</a:t>
            </a:r>
            <a:endParaRPr lang="en-US" sz="2800" i="1" dirty="0" smtClean="0">
              <a:latin typeface="Times New Roman" pitchFamily="18" charset="0"/>
              <a:cs typeface="Times New Roman" pitchFamily="18" charset="0"/>
            </a:endParaRPr>
          </a:p>
          <a:p>
            <a:r>
              <a:rPr lang="nl-NL" sz="2800" dirty="0" smtClean="0">
                <a:latin typeface="Times New Roman" pitchFamily="18" charset="0"/>
                <a:cs typeface="Times New Roman" pitchFamily="18" charset="0"/>
              </a:rPr>
              <a:t>Chẳng bằng mẹ đã thức vì chúng con</a:t>
            </a:r>
            <a:endParaRPr lang="en-US" sz="2800" dirty="0" smtClean="0">
              <a:latin typeface="Times New Roman" pitchFamily="18" charset="0"/>
              <a:cs typeface="Times New Roman" pitchFamily="18" charset="0"/>
            </a:endParaRPr>
          </a:p>
          <a:p>
            <a:r>
              <a:rPr lang="nl-NL" sz="2800" dirty="0" smtClean="0">
                <a:latin typeface="Times New Roman" pitchFamily="18" charset="0"/>
                <a:cs typeface="Times New Roman" pitchFamily="18" charset="0"/>
              </a:rPr>
              <a:t>Đêm nay con ngủ giấc tròn</a:t>
            </a:r>
            <a:endParaRPr lang="en-US" sz="2800" dirty="0" smtClean="0">
              <a:latin typeface="Times New Roman" pitchFamily="18" charset="0"/>
              <a:cs typeface="Times New Roman" pitchFamily="18" charset="0"/>
            </a:endParaRPr>
          </a:p>
          <a:p>
            <a:r>
              <a:rPr lang="nl-NL" sz="2800" i="1" dirty="0" smtClean="0">
                <a:latin typeface="Times New Roman" pitchFamily="18" charset="0"/>
                <a:cs typeface="Times New Roman" pitchFamily="18" charset="0"/>
              </a:rPr>
              <a:t>                                Mẹ là ngọn gió của con suốt đời.</a:t>
            </a:r>
            <a:endParaRPr lang="en-US" sz="2800" i="1" dirty="0" smtClean="0">
              <a:latin typeface="Times New Roman" pitchFamily="18" charset="0"/>
              <a:cs typeface="Times New Roman" pitchFamily="18" charset="0"/>
            </a:endParaRPr>
          </a:p>
          <a:p>
            <a:r>
              <a:rPr lang="nl-NL" sz="2800" i="1" dirty="0" smtClean="0">
                <a:latin typeface="Times New Roman" pitchFamily="18" charset="0"/>
                <a:cs typeface="Times New Roman" pitchFamily="18" charset="0"/>
              </a:rPr>
              <a:t>                            			    (Mẹ - Trần Quốc Minh)</a:t>
            </a:r>
            <a:endParaRPr lang="en-US" sz="2800" dirty="0" smtClean="0">
              <a:latin typeface="Times New Roman" pitchFamily="18" charset="0"/>
              <a:cs typeface="Times New Roman" pitchFamily="18" charset="0"/>
            </a:endParaRPr>
          </a:p>
          <a:p>
            <a:r>
              <a:rPr lang="nl-NL" sz="2800" dirty="0" smtClean="0">
                <a:latin typeface="Times New Roman" pitchFamily="18" charset="0"/>
                <a:cs typeface="Times New Roman" pitchFamily="18" charset="0"/>
              </a:rPr>
              <a:t>b.                                       </a:t>
            </a:r>
            <a:r>
              <a:rPr lang="nl-NL" sz="2800" i="1" dirty="0" smtClean="0">
                <a:latin typeface="Times New Roman" pitchFamily="18" charset="0"/>
                <a:cs typeface="Times New Roman" pitchFamily="18" charset="0"/>
              </a:rPr>
              <a:t>Công cha như núi ngất trời,</a:t>
            </a:r>
            <a:r>
              <a:rPr lang="nl-NL" sz="2800" dirty="0" smtClean="0">
                <a:latin typeface="Times New Roman" pitchFamily="18" charset="0"/>
                <a:cs typeface="Times New Roman" pitchFamily="18" charset="0"/>
              </a:rPr>
              <a:t/>
            </a:r>
            <a:br>
              <a:rPr lang="nl-NL" sz="2800" dirty="0" smtClean="0">
                <a:latin typeface="Times New Roman" pitchFamily="18" charset="0"/>
                <a:cs typeface="Times New Roman" pitchFamily="18" charset="0"/>
              </a:rPr>
            </a:br>
            <a:r>
              <a:rPr lang="nl-NL" sz="2800" dirty="0" smtClean="0">
                <a:latin typeface="Times New Roman" pitchFamily="18" charset="0"/>
                <a:cs typeface="Times New Roman" pitchFamily="18" charset="0"/>
              </a:rPr>
              <a:t>                                   </a:t>
            </a:r>
            <a:r>
              <a:rPr lang="nl-NL" sz="2800" i="1" dirty="0" smtClean="0">
                <a:latin typeface="Times New Roman" pitchFamily="18" charset="0"/>
                <a:cs typeface="Times New Roman" pitchFamily="18" charset="0"/>
              </a:rPr>
              <a:t>Nghĩa mẹ như nước ở ngoài Biển Đông.</a:t>
            </a:r>
            <a:r>
              <a:rPr lang="nl-NL" sz="2800" dirty="0" smtClean="0">
                <a:latin typeface="Times New Roman" pitchFamily="18" charset="0"/>
                <a:cs typeface="Times New Roman" pitchFamily="18" charset="0"/>
              </a:rPr>
              <a:t/>
            </a:r>
            <a:br>
              <a:rPr lang="nl-NL" sz="2800" dirty="0" smtClean="0">
                <a:latin typeface="Times New Roman" pitchFamily="18" charset="0"/>
                <a:cs typeface="Times New Roman" pitchFamily="18" charset="0"/>
              </a:rPr>
            </a:br>
            <a:r>
              <a:rPr lang="nl-NL" sz="2800" dirty="0" smtClean="0">
                <a:latin typeface="Times New Roman" pitchFamily="18" charset="0"/>
                <a:cs typeface="Times New Roman" pitchFamily="18" charset="0"/>
              </a:rPr>
              <a:t>                                           </a:t>
            </a:r>
            <a:r>
              <a:rPr lang="nl-NL" sz="2800" i="1" dirty="0" smtClean="0">
                <a:latin typeface="Times New Roman" pitchFamily="18" charset="0"/>
                <a:cs typeface="Times New Roman" pitchFamily="18" charset="0"/>
              </a:rPr>
              <a:t>Núi cao biển rộng mênh mông,</a:t>
            </a:r>
            <a:r>
              <a:rPr lang="nl-NL" sz="2800" dirty="0" smtClean="0">
                <a:latin typeface="Times New Roman" pitchFamily="18" charset="0"/>
                <a:cs typeface="Times New Roman" pitchFamily="18" charset="0"/>
              </a:rPr>
              <a:t/>
            </a:r>
            <a:br>
              <a:rPr lang="nl-NL" sz="2800" dirty="0" smtClean="0">
                <a:latin typeface="Times New Roman" pitchFamily="18" charset="0"/>
                <a:cs typeface="Times New Roman" pitchFamily="18" charset="0"/>
              </a:rPr>
            </a:br>
            <a:r>
              <a:rPr lang="nl-NL" sz="2800" dirty="0" smtClean="0">
                <a:latin typeface="Times New Roman" pitchFamily="18" charset="0"/>
                <a:cs typeface="Times New Roman" pitchFamily="18" charset="0"/>
              </a:rPr>
              <a:t>                                     </a:t>
            </a:r>
            <a:r>
              <a:rPr lang="nl-NL" sz="2800" i="1" dirty="0" smtClean="0">
                <a:latin typeface="Times New Roman" pitchFamily="18" charset="0"/>
                <a:cs typeface="Times New Roman" pitchFamily="18" charset="0"/>
              </a:rPr>
              <a:t>Cù lao chín chữ ghi lòng con ơi!</a:t>
            </a:r>
            <a:endParaRPr lang="en-US" sz="2800" dirty="0" smtClean="0">
              <a:latin typeface="Times New Roman" pitchFamily="18" charset="0"/>
              <a:cs typeface="Times New Roman" pitchFamily="18" charset="0"/>
            </a:endParaRPr>
          </a:p>
          <a:p>
            <a:r>
              <a:rPr lang="nl-NL" sz="2800" i="1" dirty="0" smtClean="0">
                <a:latin typeface="Times New Roman" pitchFamily="18" charset="0"/>
                <a:cs typeface="Times New Roman" pitchFamily="18" charset="0"/>
              </a:rPr>
              <a:t>          					   </a:t>
            </a:r>
            <a:r>
              <a:rPr lang="pt-BR" sz="2800" i="1" dirty="0" smtClean="0">
                <a:latin typeface="Times New Roman" pitchFamily="18" charset="0"/>
                <a:cs typeface="Times New Roman" pitchFamily="18" charset="0"/>
              </a:rPr>
              <a:t>(Ca dao)</a:t>
            </a:r>
            <a:endParaRPr lang="en-US" sz="28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1: </a:t>
            </a:r>
            <a:r>
              <a:rPr lang="nl-NL" sz="2000" b="1" dirty="0" smtClean="0">
                <a:solidFill>
                  <a:srgbClr val="FF0000"/>
                </a:solidFill>
                <a:latin typeface="Times New Roman" pitchFamily="18" charset="0"/>
                <a:cs typeface="Times New Roman" pitchFamily="18" charset="0"/>
              </a:rPr>
              <a:t>THỰC HÀNH TIẾNG VIỆT:</a:t>
            </a:r>
            <a:r>
              <a:rPr lang="vi-VN" sz="2000" b="1" dirty="0" smtClean="0">
                <a:solidFill>
                  <a:srgbClr val="FF0000"/>
                </a:solidFill>
                <a:latin typeface="Times New Roman" pitchFamily="18" charset="0"/>
                <a:cs typeface="Times New Roman" pitchFamily="18" charset="0"/>
              </a:rPr>
              <a:t> TỪ ĐƠN, TỪ PHỨC, SO SÁNH</a:t>
            </a:r>
            <a:endParaRPr lang="en-US" sz="2000" dirty="0" smtClean="0">
              <a:solidFill>
                <a:srgbClr val="FF0000"/>
              </a:solidFill>
              <a:latin typeface="Times New Roman" pitchFamily="18" charset="0"/>
              <a:cs typeface="Times New Roman" pitchFamily="18" charset="0"/>
            </a:endParaRPr>
          </a:p>
          <a:p>
            <a:pPr algn="ctr"/>
            <a:endParaRPr lang="en-US" sz="2000" b="1"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381000"/>
            <a:ext cx="9144000" cy="6494085"/>
          </a:xfrm>
          <a:prstGeom prst="rect">
            <a:avLst/>
          </a:prstGeom>
          <a:noFill/>
        </p:spPr>
        <p:txBody>
          <a:bodyPr wrap="square" rtlCol="0">
            <a:spAutoFit/>
          </a:bodyPr>
          <a:lstStyle/>
          <a:p>
            <a:pPr algn="ctr"/>
            <a:r>
              <a:rPr lang="pt-BR" sz="2000" b="1" dirty="0" smtClean="0">
                <a:latin typeface="Times New Roman" pitchFamily="18" charset="0"/>
                <a:cs typeface="Times New Roman" pitchFamily="18" charset="0"/>
              </a:rPr>
              <a:t>Gợi ý trả lời</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a. - Phép so sánh:</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Những ngôi sao thức - mẹ thức: Những ngôi sao thức suốt đêm nhưng cũng không bằng mẹ đã thức vì cả cuộc đời của con, sự hi sinh thầm lặng.</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Mẹ - ngọn gió: Mẹ là nơi mát mẻ, yên bình của con suốt đời.</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Tác dụng: Tác giả sử dụng biện pháp so sánh để thể hiện:</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 Ca ngợi tấm lòng yêu thương, sự hi sinh thầm lặng của người mẹ đối với người con </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Tác giả bày tỏ lòng biết ơn, yêu kính với mẹ.</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Làm cho câu thơ sinh động, gợi hình, gợi cảm.</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b.</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Phép</a:t>
            </a:r>
            <a:r>
              <a:rPr lang="en-US" sz="2000" dirty="0" smtClean="0">
                <a:latin typeface="Times New Roman" pitchFamily="18" charset="0"/>
                <a:cs typeface="Times New Roman" pitchFamily="18" charset="0"/>
              </a:rPr>
              <a:t> so </a:t>
            </a:r>
            <a:r>
              <a:rPr lang="en-US" sz="2000" dirty="0" err="1" smtClean="0">
                <a:latin typeface="Times New Roman" pitchFamily="18" charset="0"/>
                <a:cs typeface="Times New Roman" pitchFamily="18" charset="0"/>
              </a:rPr>
              <a:t>sánh</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a:t>
            </a:r>
            <a:r>
              <a:rPr lang="en-US" sz="2000" i="1" dirty="0" err="1" smtClean="0">
                <a:latin typeface="Times New Roman" pitchFamily="18" charset="0"/>
                <a:cs typeface="Times New Roman" pitchFamily="18" charset="0"/>
              </a:rPr>
              <a:t>Công</a:t>
            </a:r>
            <a:r>
              <a:rPr lang="en-US" sz="2000" i="1" dirty="0" smtClean="0">
                <a:latin typeface="Times New Roman" pitchFamily="18" charset="0"/>
                <a:cs typeface="Times New Roman" pitchFamily="18" charset="0"/>
              </a:rPr>
              <a:t> cha” so </a:t>
            </a:r>
            <a:r>
              <a:rPr lang="en-US" sz="2000" i="1" dirty="0" err="1" smtClean="0">
                <a:latin typeface="Times New Roman" pitchFamily="18" charset="0"/>
                <a:cs typeface="Times New Roman" pitchFamily="18" charset="0"/>
              </a:rPr>
              <a:t>sánh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với</a:t>
            </a:r>
            <a:r>
              <a:rPr lang="en-US" sz="2000" i="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Núi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trời</a:t>
            </a:r>
            <a:r>
              <a:rPr lang="en-US" sz="20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a:t>
            </a:r>
            <a:r>
              <a:rPr lang="en-US" sz="2000" i="1" dirty="0" err="1" smtClean="0">
                <a:latin typeface="Times New Roman" pitchFamily="18" charset="0"/>
                <a:cs typeface="Times New Roman" pitchFamily="18" charset="0"/>
              </a:rPr>
              <a:t>nghĩa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so </a:t>
            </a:r>
            <a:r>
              <a:rPr lang="en-US" sz="2000" dirty="0" err="1" smtClean="0">
                <a:latin typeface="Times New Roman" pitchFamily="18" charset="0"/>
                <a:cs typeface="Times New Roman" pitchFamily="18" charset="0"/>
              </a:rPr>
              <a:t>sánh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ngoài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Đông</a:t>
            </a:r>
            <a:r>
              <a:rPr lang="en-US" sz="20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pháp</a:t>
            </a:r>
            <a:r>
              <a:rPr lang="en-US" sz="2000" dirty="0" smtClean="0">
                <a:latin typeface="Times New Roman" pitchFamily="18" charset="0"/>
                <a:cs typeface="Times New Roman" pitchFamily="18" charset="0"/>
              </a:rPr>
              <a:t> so </a:t>
            </a:r>
            <a:r>
              <a:rPr lang="en-US" sz="2000" dirty="0" err="1" smtClean="0">
                <a:latin typeface="Times New Roman" pitchFamily="18" charset="0"/>
                <a:cs typeface="Times New Roman" pitchFamily="18" charset="0"/>
              </a:rPr>
              <a:t>sánh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ảnh</a:t>
            </a:r>
            <a:r>
              <a:rPr lang="en-US" sz="2000" dirty="0" smtClean="0">
                <a:latin typeface="Times New Roman" pitchFamily="18" charset="0"/>
                <a:cs typeface="Times New Roman" pitchFamily="18" charset="0"/>
              </a:rPr>
              <a:t> so </a:t>
            </a:r>
            <a:r>
              <a:rPr lang="en-US" sz="2000" dirty="0" err="1" smtClean="0">
                <a:latin typeface="Times New Roman" pitchFamily="18" charset="0"/>
                <a:cs typeface="Times New Roman" pitchFamily="18" charset="0"/>
              </a:rPr>
              <a:t>sánh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cái</a:t>
            </a:r>
            <a:r>
              <a:rPr lang="en-US" sz="2000" dirty="0" smtClean="0">
                <a:latin typeface="Times New Roman" pitchFamily="18" charset="0"/>
                <a:cs typeface="Times New Roman" pitchFamily="18" charset="0"/>
              </a:rPr>
              <a:t> to </a:t>
            </a:r>
            <a:r>
              <a:rPr lang="en-US" sz="2000" dirty="0" err="1" smtClean="0">
                <a:latin typeface="Times New Roman" pitchFamily="18" charset="0"/>
                <a:cs typeface="Times New Roman" pitchFamily="18" charset="0"/>
              </a:rPr>
              <a:t>lớn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mênh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vĩnh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so </a:t>
            </a:r>
            <a:r>
              <a:rPr lang="en-US" sz="2000" dirty="0" err="1" smtClean="0">
                <a:latin typeface="Times New Roman" pitchFamily="18" charset="0"/>
                <a:cs typeface="Times New Roman" pitchFamily="18" charset="0"/>
              </a:rPr>
              <a:t>sánh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lao</a:t>
            </a:r>
            <a:r>
              <a:rPr lang="en-US" sz="2000" dirty="0" smtClean="0">
                <a:latin typeface="Times New Roman" pitchFamily="18" charset="0"/>
                <a:cs typeface="Times New Roman" pitchFamily="18" charset="0"/>
              </a:rPr>
              <a:t> cha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bao</a:t>
            </a:r>
            <a:r>
              <a:rPr lang="en-US" sz="2000" dirty="0" smtClean="0">
                <a:latin typeface="Times New Roman" pitchFamily="18" charset="0"/>
                <a:cs typeface="Times New Roman" pitchFamily="18" charset="0"/>
              </a:rPr>
              <a:t> la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cha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cái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ca </a:t>
            </a:r>
            <a:r>
              <a:rPr lang="en-US" sz="2000" dirty="0" err="1" smtClean="0">
                <a:latin typeface="Times New Roman" pitchFamily="18" charset="0"/>
                <a:cs typeface="Times New Roman" pitchFamily="18" charset="0"/>
              </a:rPr>
              <a:t>dao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còn</a:t>
            </a:r>
            <a:r>
              <a:rPr lang="en-US" sz="2000" dirty="0" smtClean="0">
                <a:latin typeface="Times New Roman" pitchFamily="18" charset="0"/>
                <a:cs typeface="Times New Roman" pitchFamily="18" charset="0"/>
              </a:rPr>
              <a:t> ca </a:t>
            </a:r>
            <a:r>
              <a:rPr lang="en-US" sz="2000" dirty="0" err="1" smtClean="0">
                <a:latin typeface="Times New Roman" pitchFamily="18" charset="0"/>
                <a:cs typeface="Times New Roman" pitchFamily="18" charset="0"/>
              </a:rPr>
              <a:t>ngợi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lao</a:t>
            </a:r>
            <a:r>
              <a:rPr lang="en-US" sz="2000" dirty="0" smtClean="0">
                <a:latin typeface="Times New Roman" pitchFamily="18" charset="0"/>
                <a:cs typeface="Times New Roman" pitchFamily="18" charset="0"/>
              </a:rPr>
              <a:t> to </a:t>
            </a:r>
            <a:r>
              <a:rPr lang="en-US" sz="2000" dirty="0" err="1" smtClean="0">
                <a:latin typeface="Times New Roman" pitchFamily="18" charset="0"/>
                <a:cs typeface="Times New Roman" pitchFamily="18" charset="0"/>
              </a:rPr>
              <a:t>lớn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hi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cha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chúng</a:t>
            </a:r>
            <a:r>
              <a:rPr lang="en-US" sz="2000" dirty="0" smtClean="0">
                <a:latin typeface="Times New Roman" pitchFamily="18" charset="0"/>
                <a:cs typeface="Times New Roman" pitchFamily="18" charset="0"/>
              </a:rPr>
              <a:t> ta.  </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mỗi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hiếu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cha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ox(in)">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box(in)">
                                      <p:cBhvr>
                                        <p:cTn id="67" dur="500"/>
                                        <p:tgtEl>
                                          <p:spTgt spid="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4">
                                            <p:txEl>
                                              <p:pRg st="13" end="13"/>
                                            </p:txEl>
                                          </p:spTgt>
                                        </p:tgtEl>
                                        <p:attrNameLst>
                                          <p:attrName>style.visibility</p:attrName>
                                        </p:attrNameLst>
                                      </p:cBhvr>
                                      <p:to>
                                        <p:strVal val="visible"/>
                                      </p:to>
                                    </p:set>
                                    <p:animEffect transition="in" filter="box(in)">
                                      <p:cBhvr>
                                        <p:cTn id="72" dur="500"/>
                                        <p:tgtEl>
                                          <p:spTgt spid="4">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4">
                                            <p:txEl>
                                              <p:pRg st="14" end="14"/>
                                            </p:txEl>
                                          </p:spTgt>
                                        </p:tgtEl>
                                        <p:attrNameLst>
                                          <p:attrName>style.visibility</p:attrName>
                                        </p:attrNameLst>
                                      </p:cBhvr>
                                      <p:to>
                                        <p:strVal val="visible"/>
                                      </p:to>
                                    </p:set>
                                    <p:animEffect transition="in" filter="box(in)">
                                      <p:cBhvr>
                                        <p:cTn id="77" dur="500"/>
                                        <p:tgtEl>
                                          <p:spTgt spid="4">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nodeType="clickEffect">
                                  <p:stCondLst>
                                    <p:cond delay="0"/>
                                  </p:stCondLst>
                                  <p:childTnLst>
                                    <p:set>
                                      <p:cBhvr>
                                        <p:cTn id="81" dur="1" fill="hold">
                                          <p:stCondLst>
                                            <p:cond delay="0"/>
                                          </p:stCondLst>
                                        </p:cTn>
                                        <p:tgtEl>
                                          <p:spTgt spid="4">
                                            <p:txEl>
                                              <p:pRg st="15" end="15"/>
                                            </p:txEl>
                                          </p:spTgt>
                                        </p:tgtEl>
                                        <p:attrNameLst>
                                          <p:attrName>style.visibility</p:attrName>
                                        </p:attrNameLst>
                                      </p:cBhvr>
                                      <p:to>
                                        <p:strVal val="visible"/>
                                      </p:to>
                                    </p:set>
                                    <p:animEffect transition="in" filter="box(in)">
                                      <p:cBhvr>
                                        <p:cTn id="82" dur="500"/>
                                        <p:tgtEl>
                                          <p:spTgt spid="4">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2: </a:t>
            </a:r>
            <a:r>
              <a:rPr lang="nl-NL" sz="2000" b="1" dirty="0" smtClean="0">
                <a:solidFill>
                  <a:srgbClr val="FF0000"/>
                </a:solidFill>
                <a:latin typeface="Times New Roman" pitchFamily="18" charset="0"/>
                <a:cs typeface="Times New Roman" pitchFamily="18" charset="0"/>
              </a:rPr>
              <a:t>THỰC HÀNH TIẾNG VIỆT CÁC BIỆN PHÁP TU TỪ: SO SÁNH, </a:t>
            </a:r>
            <a:endParaRPr lang="en-US" sz="2000" dirty="0" smtClean="0">
              <a:solidFill>
                <a:srgbClr val="FF0000"/>
              </a:solidFill>
              <a:latin typeface="Times New Roman" pitchFamily="18" charset="0"/>
              <a:cs typeface="Times New Roman" pitchFamily="18" charset="0"/>
            </a:endParaRPr>
          </a:p>
          <a:p>
            <a:pPr algn="ctr"/>
            <a:r>
              <a:rPr lang="nl-NL" sz="2000" b="1" dirty="0" smtClean="0">
                <a:solidFill>
                  <a:srgbClr val="FF0000"/>
                </a:solidFill>
                <a:latin typeface="Times New Roman" pitchFamily="18" charset="0"/>
                <a:cs typeface="Times New Roman" pitchFamily="18" charset="0"/>
              </a:rPr>
              <a:t>NHÂN HÓA,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8991600" cy="6338709"/>
          </a:xfrm>
          <a:prstGeom prst="rect">
            <a:avLst/>
          </a:prstGeom>
          <a:noFill/>
        </p:spPr>
        <p:txBody>
          <a:bodyPr wrap="square" rtlCol="0">
            <a:spAutoFit/>
          </a:bodyPr>
          <a:lstStyle/>
          <a:p>
            <a:r>
              <a:rPr lang="nl-NL" b="1" dirty="0" smtClean="0">
                <a:latin typeface="Times New Roman" pitchFamily="18" charset="0"/>
                <a:cs typeface="Times New Roman" pitchFamily="18" charset="0"/>
              </a:rPr>
              <a:t>I. Lí thuyết</a:t>
            </a:r>
            <a:endParaRPr lang="en-US" dirty="0" smtClean="0">
              <a:latin typeface="Times New Roman" pitchFamily="18" charset="0"/>
              <a:cs typeface="Times New Roman" pitchFamily="18" charset="0"/>
            </a:endParaRPr>
          </a:p>
          <a:p>
            <a:r>
              <a:rPr lang="nl-NL" b="1" dirty="0" smtClean="0">
                <a:latin typeface="Times New Roman" pitchFamily="18" charset="0"/>
                <a:cs typeface="Times New Roman" pitchFamily="18" charset="0"/>
              </a:rPr>
              <a:t>1. So sánh</a:t>
            </a:r>
            <a:endParaRPr lang="en-US" dirty="0" smtClean="0">
              <a:latin typeface="Times New Roman" pitchFamily="18" charset="0"/>
              <a:cs typeface="Times New Roman" pitchFamily="18" charset="0"/>
            </a:endParaRPr>
          </a:p>
          <a:p>
            <a:r>
              <a:rPr lang="nl-NL" dirty="0" smtClean="0">
                <a:latin typeface="Times New Roman" pitchFamily="18" charset="0"/>
                <a:cs typeface="Times New Roman" pitchFamily="18" charset="0"/>
              </a:rPr>
              <a:t>- So sánh là đối chiếu sự vật, sự việc này với sự vật, sự việc khác có nét tương đồng để làm tăng sức gợi hình, gợi cảm cho sự diễn đạt.</a:t>
            </a:r>
            <a:endParaRPr lang="en-US" dirty="0" smtClean="0">
              <a:latin typeface="Times New Roman" pitchFamily="18" charset="0"/>
              <a:cs typeface="Times New Roman" pitchFamily="18" charset="0"/>
            </a:endParaRPr>
          </a:p>
          <a:p>
            <a:r>
              <a:rPr lang="nl-NL" dirty="0" smtClean="0">
                <a:latin typeface="Times New Roman" pitchFamily="18" charset="0"/>
                <a:cs typeface="Times New Roman" pitchFamily="18" charset="0"/>
              </a:rPr>
              <a:t>- Ví dụ: Mặt trời xuống biển như hòn lửa</a:t>
            </a:r>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b.</a:t>
            </a:r>
            <a:r>
              <a:rPr lang="nl-NL" b="1" dirty="0" smtClean="0">
                <a:latin typeface="Times New Roman" pitchFamily="18" charset="0"/>
                <a:cs typeface="Times New Roman" pitchFamily="18" charset="0"/>
              </a:rPr>
              <a:t> Cấu tạo của phép so sánh.  </a:t>
            </a:r>
            <a:endParaRPr lang="en-US" dirty="0" smtClean="0">
              <a:latin typeface="Times New Roman" pitchFamily="18" charset="0"/>
              <a:cs typeface="Times New Roman" pitchFamily="18" charset="0"/>
            </a:endParaRPr>
          </a:p>
          <a:p>
            <a:r>
              <a:rPr lang="nl-NL" dirty="0" smtClean="0">
                <a:latin typeface="Times New Roman" pitchFamily="18" charset="0"/>
                <a:cs typeface="Times New Roman" pitchFamily="18" charset="0"/>
              </a:rPr>
              <a:t>Mô hình cấu tạo đầy đủ của phép so sánh gồm:</a:t>
            </a:r>
            <a:endParaRPr lang="en-US" dirty="0" smtClean="0">
              <a:latin typeface="Times New Roman" pitchFamily="18" charset="0"/>
              <a:cs typeface="Times New Roman" pitchFamily="18" charset="0"/>
            </a:endParaRPr>
          </a:p>
          <a:p>
            <a:r>
              <a:rPr lang="nl-NL" dirty="0" smtClean="0">
                <a:latin typeface="Times New Roman" pitchFamily="18" charset="0"/>
                <a:cs typeface="Times New Roman" pitchFamily="18" charset="0"/>
              </a:rPr>
              <a:t>- Vế A: Nêu tên sự vật, sự việc được so sánh.  </a:t>
            </a:r>
            <a:endParaRPr lang="en-US" dirty="0" smtClean="0">
              <a:latin typeface="Times New Roman" pitchFamily="18" charset="0"/>
              <a:cs typeface="Times New Roman" pitchFamily="18" charset="0"/>
            </a:endParaRPr>
          </a:p>
          <a:p>
            <a:r>
              <a:rPr lang="nl-NL" dirty="0" smtClean="0">
                <a:latin typeface="Times New Roman" pitchFamily="18" charset="0"/>
                <a:cs typeface="Times New Roman" pitchFamily="18" charset="0"/>
              </a:rPr>
              <a:t>- Vế B: Nêu sự vật, sự việc dùng để so sánh.  </a:t>
            </a:r>
            <a:endParaRPr lang="en-US" dirty="0" smtClean="0">
              <a:latin typeface="Times New Roman" pitchFamily="18" charset="0"/>
              <a:cs typeface="Times New Roman" pitchFamily="18" charset="0"/>
            </a:endParaRPr>
          </a:p>
          <a:p>
            <a:r>
              <a:rPr lang="nl-NL" dirty="0" smtClean="0">
                <a:latin typeface="Times New Roman" pitchFamily="18" charset="0"/>
                <a:cs typeface="Times New Roman" pitchFamily="18" charset="0"/>
              </a:rPr>
              <a:t>- Từ chỉ phương diện so sánh.  </a:t>
            </a:r>
            <a:endParaRPr lang="en-US" dirty="0" smtClean="0">
              <a:latin typeface="Times New Roman" pitchFamily="18" charset="0"/>
              <a:cs typeface="Times New Roman" pitchFamily="18" charset="0"/>
            </a:endParaRPr>
          </a:p>
          <a:p>
            <a:r>
              <a:rPr lang="nl-NL" dirty="0" smtClean="0">
                <a:latin typeface="Times New Roman" pitchFamily="18" charset="0"/>
                <a:cs typeface="Times New Roman" pitchFamily="18" charset="0"/>
              </a:rPr>
              <a:t>- Từ so sánh.  </a:t>
            </a:r>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c. </a:t>
            </a:r>
            <a:r>
              <a:rPr lang="nl-NL" b="1" dirty="0" smtClean="0">
                <a:latin typeface="Times New Roman" pitchFamily="18" charset="0"/>
                <a:cs typeface="Times New Roman" pitchFamily="18" charset="0"/>
              </a:rPr>
              <a:t>Các kiểu so sánh</a:t>
            </a:r>
            <a:endParaRPr lang="en-US" dirty="0" smtClean="0">
              <a:latin typeface="Times New Roman" pitchFamily="18" charset="0"/>
              <a:cs typeface="Times New Roman" pitchFamily="18" charset="0"/>
            </a:endParaRPr>
          </a:p>
          <a:p>
            <a:r>
              <a:rPr lang="nl-NL" dirty="0" smtClean="0">
                <a:latin typeface="Times New Roman" pitchFamily="18" charset="0"/>
                <a:cs typeface="Times New Roman" pitchFamily="18" charset="0"/>
              </a:rPr>
              <a:t>- Có 2 kiểu so sánh cơ bản:</a:t>
            </a:r>
            <a:endParaRPr lang="en-US" dirty="0" smtClean="0">
              <a:latin typeface="Times New Roman" pitchFamily="18" charset="0"/>
              <a:cs typeface="Times New Roman" pitchFamily="18" charset="0"/>
            </a:endParaRPr>
          </a:p>
          <a:p>
            <a:r>
              <a:rPr lang="nl-NL" dirty="0" smtClean="0">
                <a:latin typeface="Times New Roman" pitchFamily="18" charset="0"/>
                <a:cs typeface="Times New Roman" pitchFamily="18" charset="0"/>
              </a:rPr>
              <a:t>+ Ngang bằng: Như, tựa, ý nhủ, như là bao nhiêu - bấy nhiêu,.  .  .  </a:t>
            </a:r>
            <a:endParaRPr lang="en-US" dirty="0" smtClean="0">
              <a:latin typeface="Times New Roman" pitchFamily="18" charset="0"/>
              <a:cs typeface="Times New Roman" pitchFamily="18" charset="0"/>
            </a:endParaRPr>
          </a:p>
          <a:p>
            <a:r>
              <a:rPr lang="nl-NL" dirty="0" smtClean="0">
                <a:latin typeface="Times New Roman" pitchFamily="18" charset="0"/>
                <a:cs typeface="Times New Roman" pitchFamily="18" charset="0"/>
              </a:rPr>
              <a:t>+ Không ngang bằng: Chẳng bằng, chưa bằng, hơn là.  .  .  </a:t>
            </a:r>
            <a:endParaRPr lang="en-US" dirty="0" smtClean="0">
              <a:latin typeface="Times New Roman" pitchFamily="18" charset="0"/>
              <a:cs typeface="Times New Roman" pitchFamily="18" charset="0"/>
            </a:endParaRPr>
          </a:p>
          <a:p>
            <a:r>
              <a:rPr lang="nl-NL" dirty="0" smtClean="0">
                <a:latin typeface="Times New Roman" pitchFamily="18" charset="0"/>
                <a:cs typeface="Times New Roman" pitchFamily="18" charset="0"/>
              </a:rPr>
              <a:t>Vd: </a:t>
            </a:r>
            <a:endParaRPr lang="en-US" dirty="0" smtClean="0">
              <a:latin typeface="Times New Roman" pitchFamily="18" charset="0"/>
              <a:cs typeface="Times New Roman" pitchFamily="18" charset="0"/>
            </a:endParaRPr>
          </a:p>
          <a:p>
            <a:r>
              <a:rPr lang="nl-NL" dirty="0" smtClean="0">
                <a:latin typeface="Times New Roman" pitchFamily="18" charset="0"/>
                <a:cs typeface="Times New Roman" pitchFamily="18" charset="0"/>
              </a:rPr>
              <a:t>- Quê hương là chùm khế ngọt</a:t>
            </a:r>
            <a:endParaRPr lang="en-US" dirty="0" smtClean="0">
              <a:latin typeface="Times New Roman" pitchFamily="18" charset="0"/>
              <a:cs typeface="Times New Roman" pitchFamily="18" charset="0"/>
            </a:endParaRPr>
          </a:p>
          <a:p>
            <a:r>
              <a:rPr lang="nl-NL" dirty="0" smtClean="0">
                <a:latin typeface="Times New Roman" pitchFamily="18" charset="0"/>
                <a:cs typeface="Times New Roman" pitchFamily="18" charset="0"/>
              </a:rPr>
              <a:t>- Chiếc áo này rách hơn là chiếc áo kia.  </a:t>
            </a:r>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d</a:t>
            </a:r>
            <a:r>
              <a:rPr lang="nl-NL" b="1" dirty="0" smtClean="0">
                <a:latin typeface="Times New Roman" pitchFamily="18" charset="0"/>
                <a:cs typeface="Times New Roman" pitchFamily="18" charset="0"/>
              </a:rPr>
              <a:t>. Tác dụng của phép so sánh.  </a:t>
            </a:r>
            <a:endParaRPr lang="en-US" dirty="0" smtClean="0">
              <a:latin typeface="Times New Roman" pitchFamily="18" charset="0"/>
              <a:cs typeface="Times New Roman" pitchFamily="18" charset="0"/>
            </a:endParaRPr>
          </a:p>
          <a:p>
            <a:r>
              <a:rPr lang="nl-NL" dirty="0" smtClean="0">
                <a:latin typeface="Times New Roman" pitchFamily="18" charset="0"/>
                <a:cs typeface="Times New Roman" pitchFamily="18" charset="0"/>
              </a:rPr>
              <a:t>- Tác dụng của phép tu từ so sánh: Vừa có tác dụng gợi hình giúp cho việc miêu tả sự vật, sự việc được cụ thể, sinh động, vừa có tác dụng biểu hiện tư tưởng, tình cảm sâu sắc.  </a:t>
            </a:r>
            <a:endParaRPr lang="en-US"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2: </a:t>
            </a:r>
            <a:r>
              <a:rPr lang="nl-NL" sz="2000" b="1" dirty="0" smtClean="0">
                <a:solidFill>
                  <a:srgbClr val="FF0000"/>
                </a:solidFill>
                <a:latin typeface="Times New Roman" pitchFamily="18" charset="0"/>
                <a:cs typeface="Times New Roman" pitchFamily="18" charset="0"/>
              </a:rPr>
              <a:t>THỰC HÀNH TIẾNG VIỆT CÁC BIỆN PHÁP TU TỪ: SO SÁNH, </a:t>
            </a:r>
            <a:endParaRPr lang="en-US" sz="2000" dirty="0" smtClean="0">
              <a:solidFill>
                <a:srgbClr val="FF0000"/>
              </a:solidFill>
              <a:latin typeface="Times New Roman" pitchFamily="18" charset="0"/>
              <a:cs typeface="Times New Roman" pitchFamily="18" charset="0"/>
            </a:endParaRPr>
          </a:p>
          <a:p>
            <a:pPr algn="ctr"/>
            <a:r>
              <a:rPr lang="nl-NL" sz="2000" b="1" dirty="0" smtClean="0">
                <a:solidFill>
                  <a:srgbClr val="FF0000"/>
                </a:solidFill>
                <a:latin typeface="Times New Roman" pitchFamily="18" charset="0"/>
                <a:cs typeface="Times New Roman" pitchFamily="18" charset="0"/>
              </a:rPr>
              <a:t>NHÂN HÓA,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8991600" cy="6001643"/>
          </a:xfrm>
          <a:prstGeom prst="rect">
            <a:avLst/>
          </a:prstGeom>
          <a:noFill/>
        </p:spPr>
        <p:txBody>
          <a:bodyPr wrap="square" rtlCol="0">
            <a:spAutoFit/>
          </a:bodyPr>
          <a:lstStyle/>
          <a:p>
            <a:pPr algn="just"/>
            <a:r>
              <a:rPr lang="nl-NL" sz="2400" b="1" dirty="0" smtClean="0">
                <a:latin typeface="Times New Roman" pitchFamily="18" charset="0"/>
                <a:cs typeface="Times New Roman" pitchFamily="18" charset="0"/>
              </a:rPr>
              <a:t>2. Nhân hóa</a:t>
            </a:r>
            <a:endParaRPr lang="en-US" sz="2400" dirty="0" smtClean="0">
              <a:latin typeface="Times New Roman" pitchFamily="18" charset="0"/>
              <a:cs typeface="Times New Roman" pitchFamily="18" charset="0"/>
            </a:endParaRPr>
          </a:p>
          <a:p>
            <a:pPr algn="just"/>
            <a:r>
              <a:rPr lang="pl-PL" sz="2400" b="1" dirty="0" smtClean="0">
                <a:latin typeface="Times New Roman" pitchFamily="18" charset="0"/>
                <a:cs typeface="Times New Roman" pitchFamily="18" charset="0"/>
              </a:rPr>
              <a:t>a.  Khái niệm</a:t>
            </a:r>
            <a:r>
              <a:rPr lang="pl-PL" sz="2400" dirty="0" smtClean="0">
                <a:latin typeface="Times New Roman" pitchFamily="18" charset="0"/>
                <a:cs typeface="Times New Roman" pitchFamily="18" charset="0"/>
              </a:rPr>
              <a:t> là cách gọi, tả con vật, cây cối, đồ vật, hiện tượng thiên nhiên bằng những từ ngữ được dùng để gọi hoặc tả con người.  </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-Ví dụ: Sóng đã cài then đêm sập cửa</a:t>
            </a:r>
            <a:endParaRPr lang="en-US" sz="2400" dirty="0" smtClean="0">
              <a:latin typeface="Times New Roman" pitchFamily="18" charset="0"/>
              <a:cs typeface="Times New Roman" pitchFamily="18" charset="0"/>
            </a:endParaRPr>
          </a:p>
          <a:p>
            <a:pPr algn="just"/>
            <a:r>
              <a:rPr lang="pl-PL" sz="2400" b="1" dirty="0" smtClean="0">
                <a:latin typeface="Times New Roman" pitchFamily="18" charset="0"/>
                <a:cs typeface="Times New Roman" pitchFamily="18" charset="0"/>
              </a:rPr>
              <a:t>b.  Tác dụng</a:t>
            </a:r>
            <a:r>
              <a:rPr lang="pl-PL" sz="2400" dirty="0" smtClean="0">
                <a:latin typeface="Times New Roman" pitchFamily="18" charset="0"/>
                <a:cs typeface="Times New Roman" pitchFamily="18" charset="0"/>
              </a:rPr>
              <a:t>: làm cho đồ vật, cây cối thiên nhiên trở nên gần gũi với con người - diễn đạt sinh động cụ thể gợi cảm.  </a:t>
            </a:r>
            <a:endParaRPr lang="en-US" sz="2400" dirty="0" smtClean="0">
              <a:latin typeface="Times New Roman" pitchFamily="18" charset="0"/>
              <a:cs typeface="Times New Roman" pitchFamily="18" charset="0"/>
            </a:endParaRPr>
          </a:p>
          <a:p>
            <a:pPr algn="just"/>
            <a:r>
              <a:rPr lang="pl-PL" sz="2400" b="1" dirty="0" smtClean="0">
                <a:latin typeface="Times New Roman" pitchFamily="18" charset="0"/>
                <a:cs typeface="Times New Roman" pitchFamily="18" charset="0"/>
              </a:rPr>
              <a:t>3.   Các kiểu nhân hoá</a:t>
            </a:r>
            <a:endParaRPr lang="en-US" sz="2400" dirty="0" smtClean="0">
              <a:latin typeface="Times New Roman" pitchFamily="18" charset="0"/>
              <a:cs typeface="Times New Roman" pitchFamily="18" charset="0"/>
            </a:endParaRPr>
          </a:p>
          <a:p>
            <a:pPr algn="just"/>
            <a:r>
              <a:rPr lang="pl-PL" sz="2400" dirty="0" smtClean="0">
                <a:latin typeface="Times New Roman" pitchFamily="18" charset="0"/>
                <a:cs typeface="Times New Roman" pitchFamily="18" charset="0"/>
              </a:rPr>
              <a:t>+ Gọi vật bằng những từ vốn gọi người: Lão miệng, cô mắt...  </a:t>
            </a:r>
            <a:endParaRPr lang="en-US" sz="2400" dirty="0" smtClean="0">
              <a:latin typeface="Times New Roman" pitchFamily="18" charset="0"/>
              <a:cs typeface="Times New Roman" pitchFamily="18" charset="0"/>
            </a:endParaRPr>
          </a:p>
          <a:p>
            <a:pPr algn="just"/>
            <a:r>
              <a:rPr lang="pl-PL" sz="2400" dirty="0" smtClean="0">
                <a:latin typeface="Times New Roman" pitchFamily="18" charset="0"/>
                <a:cs typeface="Times New Roman" pitchFamily="18" charset="0"/>
              </a:rPr>
              <a:t>+ Dùng những từ chỉ hoạt động tính chất của con người để chỉ hoạt động, tính chất của vật, của thiên nhiên; Sông gầy, đê choãi chân ra...  </a:t>
            </a:r>
            <a:endParaRPr lang="en-US" sz="2400" dirty="0" smtClean="0">
              <a:latin typeface="Times New Roman" pitchFamily="18" charset="0"/>
              <a:cs typeface="Times New Roman" pitchFamily="18" charset="0"/>
            </a:endParaRPr>
          </a:p>
          <a:p>
            <a:pPr algn="just"/>
            <a:r>
              <a:rPr lang="pl-PL" sz="2400" dirty="0" smtClean="0">
                <a:latin typeface="Times New Roman" pitchFamily="18" charset="0"/>
                <a:cs typeface="Times New Roman" pitchFamily="18" charset="0"/>
              </a:rPr>
              <a:t>+ Trò chuyện xưng hô với vật như với người.  </a:t>
            </a:r>
            <a:endParaRPr lang="en-US" sz="2400" dirty="0" smtClean="0">
              <a:latin typeface="Times New Roman" pitchFamily="18" charset="0"/>
              <a:cs typeface="Times New Roman" pitchFamily="18" charset="0"/>
            </a:endParaRPr>
          </a:p>
          <a:p>
            <a:pPr marL="2063750" algn="just"/>
            <a:r>
              <a:rPr lang="pl-PL" sz="2400" i="1" dirty="0" smtClean="0">
                <a:latin typeface="Times New Roman" pitchFamily="18" charset="0"/>
                <a:cs typeface="Times New Roman" pitchFamily="18" charset="0"/>
              </a:rPr>
              <a:t> Khăn thương nhớ ai</a:t>
            </a:r>
            <a:endParaRPr lang="en-US" sz="2400" dirty="0" smtClean="0">
              <a:latin typeface="Times New Roman" pitchFamily="18" charset="0"/>
              <a:cs typeface="Times New Roman" pitchFamily="18" charset="0"/>
            </a:endParaRPr>
          </a:p>
          <a:p>
            <a:pPr marL="2063750" algn="just"/>
            <a:r>
              <a:rPr lang="pl-PL" sz="2400" i="1" dirty="0" smtClean="0">
                <a:latin typeface="Times New Roman" pitchFamily="18" charset="0"/>
                <a:cs typeface="Times New Roman" pitchFamily="18" charset="0"/>
              </a:rPr>
              <a:t> Khăn rơi xuống đất?</a:t>
            </a:r>
            <a:endParaRPr lang="en-US" sz="2400" dirty="0" smtClean="0">
              <a:latin typeface="Times New Roman" pitchFamily="18" charset="0"/>
              <a:cs typeface="Times New Roman" pitchFamily="18" charset="0"/>
            </a:endParaRPr>
          </a:p>
          <a:p>
            <a:pPr marL="2063750" algn="just"/>
            <a:r>
              <a:rPr lang="pl-PL" sz="2400" i="1" dirty="0" smtClean="0">
                <a:latin typeface="Times New Roman" pitchFamily="18" charset="0"/>
                <a:cs typeface="Times New Roman" pitchFamily="18" charset="0"/>
              </a:rPr>
              <a:t> Khăn thương nhớ ai</a:t>
            </a:r>
            <a:endParaRPr lang="en-US" sz="2400" dirty="0" smtClean="0">
              <a:latin typeface="Times New Roman" pitchFamily="18" charset="0"/>
              <a:cs typeface="Times New Roman" pitchFamily="18" charset="0"/>
            </a:endParaRPr>
          </a:p>
          <a:p>
            <a:pPr marL="2063750" algn="just"/>
            <a:r>
              <a:rPr lang="fr-FR" sz="2400" i="1" dirty="0" err="1" smtClean="0">
                <a:latin typeface="Times New Roman" pitchFamily="18" charset="0"/>
                <a:cs typeface="Times New Roman" pitchFamily="18" charset="0"/>
              </a:rPr>
              <a:t>Khăn</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vắt</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lên</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vai</a:t>
            </a:r>
            <a:r>
              <a:rPr lang="fr-FR"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2: </a:t>
            </a:r>
            <a:r>
              <a:rPr lang="nl-NL" sz="2000" b="1" dirty="0" smtClean="0">
                <a:solidFill>
                  <a:srgbClr val="FF0000"/>
                </a:solidFill>
                <a:latin typeface="Times New Roman" pitchFamily="18" charset="0"/>
                <a:cs typeface="Times New Roman" pitchFamily="18" charset="0"/>
              </a:rPr>
              <a:t>THỰC HÀNH TIẾNG VIỆT CÁC BIỆN PHÁP TU TỪ: SO SÁNH, </a:t>
            </a:r>
            <a:endParaRPr lang="en-US" sz="2000" dirty="0" smtClean="0">
              <a:solidFill>
                <a:srgbClr val="FF0000"/>
              </a:solidFill>
              <a:latin typeface="Times New Roman" pitchFamily="18" charset="0"/>
              <a:cs typeface="Times New Roman" pitchFamily="18" charset="0"/>
            </a:endParaRPr>
          </a:p>
          <a:p>
            <a:pPr algn="ctr"/>
            <a:r>
              <a:rPr lang="nl-NL" sz="2000" b="1" dirty="0" smtClean="0">
                <a:solidFill>
                  <a:srgbClr val="FF0000"/>
                </a:solidFill>
                <a:latin typeface="Times New Roman" pitchFamily="18" charset="0"/>
                <a:cs typeface="Times New Roman" pitchFamily="18" charset="0"/>
              </a:rPr>
              <a:t>NHÂN HÓA,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8991600" cy="4832092"/>
          </a:xfrm>
          <a:prstGeom prst="rect">
            <a:avLst/>
          </a:prstGeom>
          <a:noFill/>
        </p:spPr>
        <p:txBody>
          <a:bodyPr wrap="square" rtlCol="0">
            <a:spAutoFit/>
          </a:bodyPr>
          <a:lstStyle/>
          <a:p>
            <a:pPr algn="just"/>
            <a:r>
              <a:rPr lang="pl-PL" sz="2800" b="1" dirty="0" smtClean="0">
                <a:latin typeface="Times New Roman" pitchFamily="18" charset="0"/>
                <a:cs typeface="Times New Roman" pitchFamily="18" charset="0"/>
              </a:rPr>
              <a:t>3. Điệp ngữ</a:t>
            </a:r>
            <a:endParaRPr lang="en-US" sz="2800" dirty="0" smtClean="0">
              <a:latin typeface="Times New Roman" pitchFamily="18" charset="0"/>
              <a:cs typeface="Times New Roman" pitchFamily="18" charset="0"/>
            </a:endParaRPr>
          </a:p>
          <a:p>
            <a:pPr algn="just"/>
            <a:r>
              <a:rPr lang="pl-PL" sz="2800" dirty="0" smtClean="0">
                <a:latin typeface="Times New Roman" pitchFamily="18" charset="0"/>
                <a:cs typeface="Times New Roman" pitchFamily="18" charset="0"/>
              </a:rPr>
              <a:t>- </a:t>
            </a:r>
            <a:r>
              <a:rPr lang="pl-PL" sz="2800" i="1" dirty="0" smtClean="0">
                <a:latin typeface="Times New Roman" pitchFamily="18" charset="0"/>
                <a:cs typeface="Times New Roman" pitchFamily="18" charset="0"/>
              </a:rPr>
              <a:t>Điệp ngữ</a:t>
            </a:r>
            <a:r>
              <a:rPr lang="pl-PL" sz="2800" dirty="0" smtClean="0">
                <a:latin typeface="Times New Roman" pitchFamily="18" charset="0"/>
                <a:cs typeface="Times New Roman" pitchFamily="18" charset="0"/>
              </a:rPr>
              <a:t> là biện pháp tu từ lặp lại một từ ngữ (đôi khi cả một câu) để làm nổi bật ý muốn nhấn mạnh.</a:t>
            </a:r>
            <a:endParaRPr lang="en-US" sz="2800" dirty="0" smtClean="0">
              <a:latin typeface="Times New Roman" pitchFamily="18" charset="0"/>
              <a:cs typeface="Times New Roman" pitchFamily="18" charset="0"/>
            </a:endParaRPr>
          </a:p>
          <a:p>
            <a:pPr algn="just"/>
            <a:r>
              <a:rPr lang="pl-PL" sz="2800" b="1" dirty="0" smtClean="0">
                <a:latin typeface="Times New Roman" pitchFamily="18" charset="0"/>
                <a:cs typeface="Times New Roman" pitchFamily="18" charset="0"/>
              </a:rPr>
              <a:t>- Điệp ngữ có 3 dạng:</a:t>
            </a:r>
            <a:endParaRPr lang="en-US" sz="2800" dirty="0" smtClean="0">
              <a:latin typeface="Times New Roman" pitchFamily="18" charset="0"/>
              <a:cs typeface="Times New Roman" pitchFamily="18" charset="0"/>
            </a:endParaRPr>
          </a:p>
          <a:p>
            <a:pPr algn="just"/>
            <a:r>
              <a:rPr lang="pl-PL" sz="2800" dirty="0" smtClean="0">
                <a:latin typeface="Times New Roman" pitchFamily="18" charset="0"/>
                <a:cs typeface="Times New Roman" pitchFamily="18" charset="0"/>
              </a:rPr>
              <a:t>+ Điệp ngữ nối tiếp: là các từ ngữ được điệp liên tiếp nhau, tạo ấn tượng mới mẻ, có tính chất tăng tiến.</a:t>
            </a:r>
            <a:endParaRPr lang="en-US" sz="2800" dirty="0" smtClean="0">
              <a:latin typeface="Times New Roman" pitchFamily="18" charset="0"/>
              <a:cs typeface="Times New Roman" pitchFamily="18" charset="0"/>
            </a:endParaRPr>
          </a:p>
          <a:p>
            <a:pPr algn="just"/>
            <a:r>
              <a:rPr lang="pl-PL" sz="2800" dirty="0" smtClean="0">
                <a:latin typeface="Times New Roman" pitchFamily="18" charset="0"/>
                <a:cs typeface="Times New Roman" pitchFamily="18" charset="0"/>
              </a:rPr>
              <a:t>+ Điệp ngữ cách quãng</a:t>
            </a:r>
            <a:endParaRPr lang="en-US" sz="2800" dirty="0" smtClean="0">
              <a:latin typeface="Times New Roman" pitchFamily="18" charset="0"/>
              <a:cs typeface="Times New Roman" pitchFamily="18" charset="0"/>
            </a:endParaRPr>
          </a:p>
          <a:p>
            <a:pPr algn="just"/>
            <a:r>
              <a:rPr lang="pl-PL" sz="2800" dirty="0" smtClean="0">
                <a:latin typeface="Times New Roman" pitchFamily="18" charset="0"/>
                <a:cs typeface="Times New Roman" pitchFamily="18" charset="0"/>
              </a:rPr>
              <a:t>+ Điệp ngữ chuyển tiếp (điệp ngữ vòng)</a:t>
            </a:r>
            <a:endParaRPr lang="en-US" sz="2800" dirty="0" smtClean="0">
              <a:latin typeface="Times New Roman" pitchFamily="18" charset="0"/>
              <a:cs typeface="Times New Roman" pitchFamily="18" charset="0"/>
            </a:endParaRPr>
          </a:p>
          <a:p>
            <a:pPr algn="just"/>
            <a:r>
              <a:rPr lang="pl-PL" sz="2800" dirty="0" smtClean="0">
                <a:latin typeface="Times New Roman" pitchFamily="18" charset="0"/>
                <a:cs typeface="Times New Roman" pitchFamily="18" charset="0"/>
              </a:rPr>
              <a:t>Ví dụ: Một bầy gà mà bươi trong bếp</a:t>
            </a:r>
            <a:endParaRPr lang="en-US" sz="2800" dirty="0" smtClean="0">
              <a:latin typeface="Times New Roman" pitchFamily="18" charset="0"/>
              <a:cs typeface="Times New Roman" pitchFamily="18" charset="0"/>
            </a:endParaRPr>
          </a:p>
          <a:p>
            <a:pPr algn="just"/>
            <a:r>
              <a:rPr lang="en-US" sz="2800" dirty="0" err="1" smtClean="0">
                <a:latin typeface="Times New Roman" pitchFamily="18" charset="0"/>
                <a:cs typeface="Times New Roman" pitchFamily="18" charset="0"/>
              </a:rPr>
              <a:t>Chết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ba</a:t>
            </a:r>
            <a:r>
              <a:rPr lang="en-US" sz="2800" dirty="0" smtClean="0">
                <a:latin typeface="Times New Roman" pitchFamily="18" charset="0"/>
                <a:cs typeface="Times New Roman" pitchFamily="18" charset="0"/>
              </a:rPr>
              <a:t> con </a:t>
            </a:r>
            <a:r>
              <a:rPr lang="en-US" sz="2800" dirty="0" err="1" smtClean="0">
                <a:latin typeface="Times New Roman" pitchFamily="18" charset="0"/>
                <a:cs typeface="Times New Roman" pitchFamily="18" charset="0"/>
              </a:rPr>
              <a:t>hỏi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còn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mấy</a:t>
            </a:r>
            <a:r>
              <a:rPr lang="en-US" sz="2800" dirty="0" smtClean="0">
                <a:latin typeface="Times New Roman" pitchFamily="18" charset="0"/>
                <a:cs typeface="Times New Roman" pitchFamily="18" charset="0"/>
              </a:rPr>
              <a:t> con</a:t>
            </a: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1: </a:t>
            </a:r>
            <a:r>
              <a:rPr lang="nl-NL" sz="2000" b="1" dirty="0" smtClean="0">
                <a:solidFill>
                  <a:srgbClr val="FF0000"/>
                </a:solidFill>
                <a:latin typeface="Times New Roman" pitchFamily="18" charset="0"/>
                <a:cs typeface="Times New Roman" pitchFamily="18" charset="0"/>
              </a:rPr>
              <a:t>THỰC HÀNH TIẾNG VIỆT:</a:t>
            </a:r>
            <a:r>
              <a:rPr lang="vi-VN" sz="2000" b="1" dirty="0" smtClean="0">
                <a:solidFill>
                  <a:srgbClr val="FF0000"/>
                </a:solidFill>
                <a:latin typeface="Times New Roman" pitchFamily="18" charset="0"/>
                <a:cs typeface="Times New Roman" pitchFamily="18" charset="0"/>
              </a:rPr>
              <a:t> TỪ ĐƠN, TỪ PHỨC, SO SÁNH</a:t>
            </a:r>
            <a:endParaRPr lang="en-US" sz="2000" dirty="0" smtClean="0">
              <a:solidFill>
                <a:srgbClr val="FF0000"/>
              </a:solidFill>
              <a:latin typeface="Times New Roman" pitchFamily="18" charset="0"/>
              <a:cs typeface="Times New Roman" pitchFamily="18" charset="0"/>
            </a:endParaRPr>
          </a:p>
          <a:p>
            <a:pPr algn="ctr"/>
            <a:endParaRPr lang="en-US" sz="2000" b="1"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381000"/>
            <a:ext cx="9144000" cy="5940088"/>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I. LÍ THUYẾT</a:t>
            </a:r>
            <a:endParaRPr lang="en-US" sz="2000" dirty="0" smtClean="0">
              <a:latin typeface="Times New Roman" pitchFamily="18" charset="0"/>
              <a:cs typeface="Times New Roman" pitchFamily="18" charset="0"/>
            </a:endParaRPr>
          </a:p>
          <a:p>
            <a:r>
              <a:rPr lang="it-IT" sz="2000" b="1" dirty="0" smtClean="0">
                <a:latin typeface="Times New Roman" pitchFamily="18" charset="0"/>
                <a:cs typeface="Times New Roman" pitchFamily="18" charset="0"/>
              </a:rPr>
              <a:t>1. Nhắc lại kiến thức về từ đơn, từ phức (từ ghép, từ láy)</a:t>
            </a:r>
            <a:endParaRPr lang="en-US" sz="2000" dirty="0" smtClean="0">
              <a:latin typeface="Times New Roman" pitchFamily="18" charset="0"/>
              <a:cs typeface="Times New Roman" pitchFamily="18" charset="0"/>
            </a:endParaRPr>
          </a:p>
          <a:p>
            <a:r>
              <a:rPr lang="it-IT" sz="2000" dirty="0" smtClean="0">
                <a:latin typeface="Times New Roman" pitchFamily="18" charset="0"/>
                <a:cs typeface="Times New Roman" pitchFamily="18" charset="0"/>
              </a:rPr>
              <a:t>*</a:t>
            </a:r>
            <a:r>
              <a:rPr lang="it-IT" sz="2000" b="1" dirty="0" smtClean="0">
                <a:latin typeface="Times New Roman" pitchFamily="18" charset="0"/>
                <a:cs typeface="Times New Roman" pitchFamily="18" charset="0"/>
              </a:rPr>
              <a:t>Từ đơn</a:t>
            </a:r>
            <a:r>
              <a:rPr lang="it-IT" sz="2000" dirty="0" smtClean="0">
                <a:latin typeface="Times New Roman" pitchFamily="18" charset="0"/>
                <a:cs typeface="Times New Roman" pitchFamily="18" charset="0"/>
              </a:rPr>
              <a:t> là từ được cấu tạo bởi chỉ một tiếng. </a:t>
            </a:r>
            <a:br>
              <a:rPr lang="it-IT"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VD: </a:t>
            </a:r>
            <a:r>
              <a:rPr lang="en-US" sz="2000" dirty="0" err="1" smtClean="0">
                <a:latin typeface="Times New Roman" pitchFamily="18" charset="0"/>
                <a:cs typeface="Times New Roman" pitchFamily="18" charset="0"/>
              </a:rPr>
              <a:t>sách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bút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gỗ</a:t>
            </a:r>
            <a:r>
              <a:rPr lang="en-US" sz="2000" dirty="0" smtClean="0">
                <a:latin typeface="Times New Roman" pitchFamily="18" charset="0"/>
                <a:cs typeface="Times New Roman" pitchFamily="18" charset="0"/>
              </a:rPr>
              <a:t>....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Từ</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VD: </a:t>
            </a:r>
            <a:r>
              <a:rPr lang="en-US" sz="2000" dirty="0" err="1" smtClean="0">
                <a:latin typeface="Times New Roman" pitchFamily="18" charset="0"/>
                <a:cs typeface="Times New Roman" pitchFamily="18" charset="0"/>
              </a:rPr>
              <a:t>xe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gỗ</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lấp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lánh</a:t>
            </a:r>
            <a:r>
              <a:rPr lang="en-US" sz="2000" dirty="0" smtClean="0">
                <a:latin typeface="Times New Roman" pitchFamily="18" charset="0"/>
                <a:cs typeface="Times New Roman" pitchFamily="18" charset="0"/>
              </a:rPr>
              <a:t>...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Phân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biệt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các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loại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từ</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đựoc</a:t>
            </a:r>
            <a:r>
              <a:rPr lang="en-US" sz="2000" dirty="0" smtClean="0">
                <a:latin typeface="Times New Roman" pitchFamily="18" charset="0"/>
                <a:cs typeface="Times New Roman" pitchFamily="18" charset="0"/>
              </a:rPr>
              <a:t> chia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loại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t</a:t>
            </a:r>
            <a:r>
              <a:rPr lang="en-US" sz="2000" dirty="0" err="1" smtClean="0">
                <a:latin typeface="Times New Roman" pitchFamily="18" charset="0"/>
                <a:cs typeface="Times New Roman" pitchFamily="18" charset="0"/>
              </a:rPr>
              <a: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ghép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t</a:t>
            </a:r>
            <a:r>
              <a:rPr lang="en-US" sz="2000" dirty="0" err="1" smtClean="0">
                <a:latin typeface="Times New Roman" pitchFamily="18" charset="0"/>
                <a:cs typeface="Times New Roman" pitchFamily="18" charset="0"/>
              </a:rPr>
              <a: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láy</a:t>
            </a:r>
            <a:r>
              <a:rPr lang="en-US" sz="2000" dirty="0" smtClean="0">
                <a:latin typeface="Times New Roman" pitchFamily="18" charset="0"/>
                <a:cs typeface="Times New Roman" pitchFamily="18" charset="0"/>
              </a:rPr>
              <a:t>.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Từ</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ghép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giữa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mặt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br>
              <a:rPr lang="en-US" sz="2000" dirty="0" smtClean="0">
                <a:latin typeface="Times New Roman" pitchFamily="18" charset="0"/>
                <a:cs typeface="Times New Roman" pitchFamily="18" charset="0"/>
              </a:rPr>
            </a:br>
            <a:r>
              <a:rPr lang="en-US" sz="2000" dirty="0" err="1" smtClean="0">
                <a:latin typeface="Times New Roman" pitchFamily="18" charset="0"/>
                <a:cs typeface="Times New Roman" pitchFamily="18" charset="0"/>
              </a:rPr>
              <a:t>Căn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mặt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giữa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ghép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ta chia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loại</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từ</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ghép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đẳng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lập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từ</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ghép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chính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phụ</a:t>
            </a:r>
            <a:r>
              <a:rPr lang="en-US" sz="2000" i="1" dirty="0" smtClean="0">
                <a:latin typeface="Times New Roman" pitchFamily="18" charset="0"/>
                <a:cs typeface="Times New Roman" pitchFamily="18" charset="0"/>
              </a:rPr>
              <a:t> </a:t>
            </a:r>
            <a:br>
              <a:rPr lang="en-US" sz="2000" i="1"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VD: </a:t>
            </a:r>
            <a:r>
              <a:rPr lang="en-US" sz="2000" dirty="0" err="1" smtClean="0">
                <a:latin typeface="Times New Roman" pitchFamily="18" charset="0"/>
                <a:cs typeface="Times New Roman" pitchFamily="18" charset="0"/>
              </a:rPr>
              <a:t>sách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ghép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lập</a:t>
            </a:r>
            <a:r>
              <a:rPr lang="en-US" sz="2000" dirty="0" smtClean="0">
                <a:latin typeface="Times New Roman" pitchFamily="18" charset="0"/>
                <a:cs typeface="Times New Roman" pitchFamily="18" charset="0"/>
              </a:rPr>
              <a:t>) </a:t>
            </a:r>
            <a:br>
              <a:rPr lang="en-US" sz="2000" dirty="0" smtClean="0">
                <a:latin typeface="Times New Roman" pitchFamily="18" charset="0"/>
                <a:cs typeface="Times New Roman" pitchFamily="18" charset="0"/>
              </a:rPr>
            </a:br>
            <a:r>
              <a:rPr lang="en-US" sz="2000" dirty="0" err="1" smtClean="0">
                <a:latin typeface="Times New Roman" pitchFamily="18" charset="0"/>
                <a:cs typeface="Times New Roman" pitchFamily="18" charset="0"/>
              </a:rPr>
              <a:t>Xe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lốp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ghép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phụ</a:t>
            </a:r>
            <a:r>
              <a:rPr lang="en-US" sz="2000" dirty="0" smtClean="0">
                <a:latin typeface="Times New Roman" pitchFamily="18" charset="0"/>
                <a:cs typeface="Times New Roman" pitchFamily="18" charset="0"/>
              </a:rPr>
              <a:t>)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Từ</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láy</a:t>
            </a:r>
            <a:r>
              <a:rPr lang="en-US" sz="2000" b="1"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bởi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giữa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mặt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láy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láy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gốc</a:t>
            </a:r>
            <a:r>
              <a:rPr lang="en-US" sz="2000" dirty="0" smtClean="0">
                <a:latin typeface="Times New Roman" pitchFamily="18" charset="0"/>
                <a:cs typeface="Times New Roman" pitchFamily="18" charset="0"/>
              </a:rPr>
              <a:t>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VD: Lung </a:t>
            </a:r>
            <a:r>
              <a:rPr lang="en-US" sz="2000" dirty="0" err="1" smtClean="0">
                <a:latin typeface="Times New Roman" pitchFamily="18" charset="0"/>
                <a:cs typeface="Times New Roman" pitchFamily="18" charset="0"/>
              </a:rPr>
              <a:t>linh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đỏ</a:t>
            </a:r>
            <a:r>
              <a:rPr lang="en-US" sz="2000" dirty="0" smtClean="0">
                <a:latin typeface="Times New Roman" pitchFamily="18" charset="0"/>
                <a:cs typeface="Times New Roman" pitchFamily="18" charset="0"/>
              </a:rPr>
              <a:t>.. </a:t>
            </a:r>
            <a:br>
              <a:rPr lang="en-US" sz="2000" dirty="0" smtClean="0">
                <a:latin typeface="Times New Roman" pitchFamily="18" charset="0"/>
                <a:cs typeface="Times New Roman" pitchFamily="18" charset="0"/>
              </a:rPr>
            </a:b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láy</a:t>
            </a:r>
            <a:r>
              <a:rPr lang="en-US" sz="2000" dirty="0" smtClean="0">
                <a:latin typeface="Times New Roman" pitchFamily="18" charset="0"/>
                <a:cs typeface="Times New Roman" pitchFamily="18" charset="0"/>
              </a:rPr>
              <a:t> chia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loại</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Láy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bộ</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phận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láy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láy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láy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toàn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bộ</a:t>
            </a:r>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ox(in)">
                                      <p:cBhvr>
                                        <p:cTn id="10" dur="500"/>
                                        <p:tgtEl>
                                          <p:spTgt spid="4">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ox(in)">
                                      <p:cBhvr>
                                        <p:cTn id="13"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2: </a:t>
            </a:r>
            <a:r>
              <a:rPr lang="nl-NL" sz="2000" b="1" dirty="0" smtClean="0">
                <a:solidFill>
                  <a:srgbClr val="FF0000"/>
                </a:solidFill>
                <a:latin typeface="Times New Roman" pitchFamily="18" charset="0"/>
                <a:cs typeface="Times New Roman" pitchFamily="18" charset="0"/>
              </a:rPr>
              <a:t>THỰC HÀNH TIẾNG VIỆT CÁC BIỆN PHÁP TU TỪ: SO SÁNH, </a:t>
            </a:r>
            <a:endParaRPr lang="en-US" sz="2000" dirty="0" smtClean="0">
              <a:solidFill>
                <a:srgbClr val="FF0000"/>
              </a:solidFill>
              <a:latin typeface="Times New Roman" pitchFamily="18" charset="0"/>
              <a:cs typeface="Times New Roman" pitchFamily="18" charset="0"/>
            </a:endParaRPr>
          </a:p>
          <a:p>
            <a:pPr algn="ctr"/>
            <a:r>
              <a:rPr lang="nl-NL" sz="2000" b="1" dirty="0" smtClean="0">
                <a:solidFill>
                  <a:srgbClr val="FF0000"/>
                </a:solidFill>
                <a:latin typeface="Times New Roman" pitchFamily="18" charset="0"/>
                <a:cs typeface="Times New Roman" pitchFamily="18" charset="0"/>
              </a:rPr>
              <a:t>NHÂN HÓA,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8991600" cy="5693866"/>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4. </a:t>
            </a:r>
            <a:r>
              <a:rPr lang="en-US" sz="2800" b="1" dirty="0" err="1" smtClean="0">
                <a:latin typeface="Times New Roman" pitchFamily="18" charset="0"/>
                <a:cs typeface="Times New Roman" pitchFamily="18" charset="0"/>
              </a:rPr>
              <a:t>Dấu</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ngoặc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kép</a:t>
            </a:r>
            <a:r>
              <a:rPr lang="en-US" sz="2800" b="1"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Dấu</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được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dùng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để</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đánh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dấu</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lời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dẫn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trực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tiếp</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là</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dấu</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ngoặc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kép</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HS </a:t>
            </a:r>
            <a:r>
              <a:rPr lang="en-US" sz="2800" dirty="0" err="1" smtClean="0">
                <a:latin typeface="Times New Roman" pitchFamily="18" charset="0"/>
                <a:cs typeface="Times New Roman" pitchFamily="18" charset="0"/>
              </a:rPr>
              <a:t>theo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dõi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lại</a:t>
            </a:r>
            <a:r>
              <a:rPr lang="en-US" sz="2800" dirty="0" smtClean="0">
                <a:latin typeface="Times New Roman" pitchFamily="18" charset="0"/>
                <a:cs typeface="Times New Roman" pitchFamily="18" charset="0"/>
              </a:rPr>
              <a:t> VB “</a:t>
            </a:r>
            <a:r>
              <a:rPr lang="en-US" sz="2800" dirty="0" err="1" smtClean="0">
                <a:latin typeface="Times New Roman" pitchFamily="18" charset="0"/>
                <a:cs typeface="Times New Roman" pitchFamily="18" charset="0"/>
              </a:rPr>
              <a:t>Mây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sóng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phát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hiện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dụng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dấu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ngoặc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kép</a:t>
            </a:r>
            <a:r>
              <a:rPr lang="en-US" sz="2800" dirty="0" smtClean="0">
                <a:latin typeface="Times New Roman" pitchFamily="18" charset="0"/>
                <a:cs typeface="Times New Roman" pitchFamily="18" charset="0"/>
              </a:rPr>
              <a:t>.</a:t>
            </a:r>
          </a:p>
          <a:p>
            <a:r>
              <a:rPr lang="en-US" sz="2800" b="1" dirty="0" smtClean="0">
                <a:latin typeface="Times New Roman" pitchFamily="18" charset="0"/>
                <a:cs typeface="Times New Roman" pitchFamily="18" charset="0"/>
              </a:rPr>
              <a:t>5. </a:t>
            </a:r>
            <a:r>
              <a:rPr lang="en-US" sz="2800" b="1" dirty="0" err="1" smtClean="0">
                <a:latin typeface="Times New Roman" pitchFamily="18" charset="0"/>
                <a:cs typeface="Times New Roman" pitchFamily="18" charset="0"/>
              </a:rPr>
              <a:t>Đại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từ</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Bài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này</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chỉ</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dừng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lại</a:t>
            </a:r>
            <a:r>
              <a:rPr lang="en-US" sz="2800" b="1" dirty="0" smtClean="0">
                <a:latin typeface="Times New Roman" pitchFamily="18" charset="0"/>
                <a:cs typeface="Times New Roman" pitchFamily="18" charset="0"/>
              </a:rPr>
              <a:t> ở </a:t>
            </a:r>
            <a:r>
              <a:rPr lang="en-US" sz="2800" b="1" dirty="0" err="1" smtClean="0">
                <a:latin typeface="Times New Roman" pitchFamily="18" charset="0"/>
                <a:cs typeface="Times New Roman" pitchFamily="18" charset="0"/>
              </a:rPr>
              <a:t>đại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từ</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xưng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hô</a:t>
            </a:r>
            <a:r>
              <a:rPr lang="en-US" sz="2800" b="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r>
              <a:rPr lang="en-US" sz="2800" b="1" dirty="0" err="1" smtClean="0">
                <a:latin typeface="Times New Roman" pitchFamily="18" charset="0"/>
                <a:cs typeface="Times New Roman" pitchFamily="18" charset="0"/>
              </a:rPr>
              <a:t>Đại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xưng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hô</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hiện</a:t>
            </a:r>
            <a:r>
              <a:rPr lang="en-US" sz="2800" dirty="0" smtClean="0">
                <a:latin typeface="Times New Roman" pitchFamily="18" charset="0"/>
                <a:cs typeface="Times New Roman" pitchFamily="18" charset="0"/>
              </a:rPr>
              <a:t> ở 3 </a:t>
            </a:r>
            <a:r>
              <a:rPr lang="en-US" sz="2800" dirty="0" err="1" smtClean="0">
                <a:latin typeface="Times New Roman" pitchFamily="18" charset="0"/>
                <a:cs typeface="Times New Roman" pitchFamily="18" charset="0"/>
              </a:rPr>
              <a:t>ngôi</a:t>
            </a:r>
            <a:r>
              <a:rPr lang="en-US" sz="2800" dirty="0" smtClean="0">
                <a:latin typeface="Times New Roman" pitchFamily="18" charset="0"/>
                <a:cs typeface="Times New Roman" pitchFamily="18" charset="0"/>
              </a:rPr>
              <a:t>:</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a:t>
            </a:r>
            <a:r>
              <a:rPr lang="en-US" sz="2800" dirty="0" err="1" smtClean="0">
                <a:latin typeface="Times New Roman" pitchFamily="18" charset="0"/>
                <a:cs typeface="Times New Roman" pitchFamily="18" charset="0"/>
              </a:rPr>
              <a:t>Chỉ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ngôi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thứ</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nói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tôi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tớ</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chúng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tôi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chúng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ta</a:t>
            </a:r>
            <a:r>
              <a:rPr lang="en-US" sz="2800" dirty="0" smtClean="0">
                <a:latin typeface="Times New Roman" pitchFamily="18" charset="0"/>
                <a:cs typeface="Times New Roman" pitchFamily="18" charset="0"/>
              </a:rPr>
              <a:t>,...</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ngôi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thứ</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hai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nghe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mày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cậu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cậu</a:t>
            </a:r>
            <a:r>
              <a:rPr lang="en-US" sz="2800" dirty="0" smtClean="0">
                <a:latin typeface="Times New Roman" pitchFamily="18" charset="0"/>
                <a:cs typeface="Times New Roman" pitchFamily="18" charset="0"/>
              </a:rPr>
              <a:t>,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ngôi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thứ</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2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ở </a:t>
            </a:r>
            <a:r>
              <a:rPr lang="en-US" sz="2800" dirty="0" err="1" smtClean="0">
                <a:latin typeface="Times New Roman" pitchFamily="18" charset="0"/>
                <a:cs typeface="Times New Roman" pitchFamily="18" charset="0"/>
              </a:rPr>
              <a:t>ngôi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thứ</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thứ</a:t>
            </a:r>
            <a:r>
              <a:rPr lang="en-US" sz="2800" dirty="0" smtClean="0">
                <a:latin typeface="Times New Roman" pitchFamily="18" charset="0"/>
                <a:cs typeface="Times New Roman" pitchFamily="18" charset="0"/>
              </a:rPr>
              <a:t> 2 </a:t>
            </a:r>
            <a:r>
              <a:rPr lang="en-US" sz="2800" dirty="0" err="1" smtClean="0">
                <a:latin typeface="Times New Roman" pitchFamily="18" charset="0"/>
                <a:cs typeface="Times New Roman" pitchFamily="18" charset="0"/>
              </a:rPr>
              <a:t>nói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họ</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hắn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bọn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họ</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chúng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nó</a:t>
            </a:r>
            <a:r>
              <a:rPr lang="en-US" sz="2800"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hlinkClick r:id="rId2"/>
              </a:rPr>
              <a:t>...</a:t>
            </a:r>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2: </a:t>
            </a:r>
            <a:r>
              <a:rPr lang="nl-NL" sz="2000" b="1" dirty="0" smtClean="0">
                <a:solidFill>
                  <a:srgbClr val="FF0000"/>
                </a:solidFill>
                <a:latin typeface="Times New Roman" pitchFamily="18" charset="0"/>
                <a:cs typeface="Times New Roman" pitchFamily="18" charset="0"/>
              </a:rPr>
              <a:t>THỰC HÀNH TIẾNG VIỆT CÁC BIỆN PHÁP TU TỪ: SO SÁNH, </a:t>
            </a:r>
            <a:endParaRPr lang="en-US" sz="2000" dirty="0" smtClean="0">
              <a:solidFill>
                <a:srgbClr val="FF0000"/>
              </a:solidFill>
              <a:latin typeface="Times New Roman" pitchFamily="18" charset="0"/>
              <a:cs typeface="Times New Roman" pitchFamily="18" charset="0"/>
            </a:endParaRPr>
          </a:p>
          <a:p>
            <a:pPr algn="ctr"/>
            <a:r>
              <a:rPr lang="nl-NL" sz="2000" b="1" dirty="0" smtClean="0">
                <a:solidFill>
                  <a:srgbClr val="FF0000"/>
                </a:solidFill>
                <a:latin typeface="Times New Roman" pitchFamily="18" charset="0"/>
                <a:cs typeface="Times New Roman" pitchFamily="18" charset="0"/>
              </a:rPr>
              <a:t>NHÂN HÓA,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8991600" cy="1846659"/>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II. </a:t>
            </a:r>
            <a:r>
              <a:rPr lang="en-US" sz="2400" b="1" dirty="0" err="1" smtClean="0">
                <a:latin typeface="Times New Roman" pitchFamily="18" charset="0"/>
                <a:cs typeface="Times New Roman" pitchFamily="18" charset="0"/>
              </a:rPr>
              <a:t>Luyện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tập</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1:  </a:t>
            </a:r>
            <a:r>
              <a:rPr lang="nl-NL" sz="2400" dirty="0" smtClean="0">
                <a:latin typeface="Times New Roman" pitchFamily="18" charset="0"/>
                <a:cs typeface="Times New Roman" pitchFamily="18" charset="0"/>
              </a:rPr>
              <a:t>Tìm những câu văn có sử dụng phép so sánh trong các bài </a:t>
            </a:r>
            <a:r>
              <a:rPr lang="nl-NL" sz="2400" i="1" dirty="0" smtClean="0">
                <a:latin typeface="Times New Roman" pitchFamily="18" charset="0"/>
                <a:cs typeface="Times New Roman" pitchFamily="18" charset="0"/>
              </a:rPr>
              <a:t>Bài học đường đời đầu tiên</a:t>
            </a:r>
            <a:r>
              <a:rPr lang="en-US" sz="2400" i="1" dirty="0" smtClean="0">
                <a:latin typeface="Times New Roman" pitchFamily="18" charset="0"/>
                <a:cs typeface="Times New Roman" pitchFamily="18" charset="0"/>
              </a:rPr>
              <a:t>. </a:t>
            </a:r>
            <a:r>
              <a:rPr lang="nl-NL" sz="2400" dirty="0" smtClean="0">
                <a:latin typeface="Times New Roman" pitchFamily="18" charset="0"/>
                <a:cs typeface="Times New Roman" pitchFamily="18" charset="0"/>
              </a:rPr>
              <a:t>Cho biết tác dụng của việc sử dụng phép so sánh trong văn bản trên.  </a:t>
            </a:r>
            <a:endParaRPr lang="en-US" sz="2400" dirty="0" smtClean="0">
              <a:latin typeface="Times New Roman" pitchFamily="18" charset="0"/>
              <a:cs typeface="Times New Roman" pitchFamily="18" charset="0"/>
            </a:endParaRPr>
          </a:p>
          <a:p>
            <a:endParaRPr lang="en-US" dirty="0"/>
          </a:p>
        </p:txBody>
      </p:sp>
      <p:sp>
        <p:nvSpPr>
          <p:cNvPr id="4" name="TextBox 3"/>
          <p:cNvSpPr txBox="1"/>
          <p:nvPr/>
        </p:nvSpPr>
        <p:spPr>
          <a:xfrm>
            <a:off x="0" y="2209800"/>
            <a:ext cx="9144000" cy="5262979"/>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Hướng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dẫn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làm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bài</a:t>
            </a:r>
            <a:endParaRPr lang="en-US" sz="2400" dirty="0" smtClean="0">
              <a:latin typeface="Times New Roman" pitchFamily="18" charset="0"/>
              <a:cs typeface="Times New Roman" pitchFamily="18" charset="0"/>
            </a:endParaRPr>
          </a:p>
          <a:p>
            <a:r>
              <a:rPr lang="nl-NL" sz="2400" dirty="0" smtClean="0">
                <a:latin typeface="Times New Roman" pitchFamily="18" charset="0"/>
                <a:cs typeface="Times New Roman" pitchFamily="18" charset="0"/>
              </a:rPr>
              <a:t>- Những câu có sử dụng phép so sánh trong bài </a:t>
            </a:r>
            <a:r>
              <a:rPr lang="nl-NL" sz="2400" i="1" dirty="0" smtClean="0">
                <a:latin typeface="Times New Roman" pitchFamily="18" charset="0"/>
                <a:cs typeface="Times New Roman" pitchFamily="18" charset="0"/>
              </a:rPr>
              <a:t>Bài học đường đời đầu tiên</a:t>
            </a:r>
            <a:r>
              <a:rPr lang="nl-NL"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r>
              <a:rPr lang="nl-NL" sz="2400" dirty="0" smtClean="0">
                <a:latin typeface="Times New Roman" pitchFamily="18" charset="0"/>
                <a:cs typeface="Times New Roman" pitchFamily="18" charset="0"/>
              </a:rPr>
              <a:t>+ Những ngọn cỏ gẫy rạp, y như có nhát dao vừa lia qua.  </a:t>
            </a:r>
            <a:endParaRPr lang="en-US" sz="2400" dirty="0" smtClean="0">
              <a:latin typeface="Times New Roman" pitchFamily="18" charset="0"/>
              <a:cs typeface="Times New Roman" pitchFamily="18" charset="0"/>
            </a:endParaRPr>
          </a:p>
          <a:p>
            <a:r>
              <a:rPr lang="nl-NL" sz="2400" dirty="0" smtClean="0">
                <a:latin typeface="Times New Roman" pitchFamily="18" charset="0"/>
                <a:cs typeface="Times New Roman" pitchFamily="18" charset="0"/>
              </a:rPr>
              <a:t>+ Hai cái răng đen nhánh lúc nào cũng nhai ngoàm ngoạp như hai lưỡi liềm máy làm việc.  </a:t>
            </a:r>
            <a:endParaRPr lang="en-US" sz="2400" dirty="0" smtClean="0">
              <a:latin typeface="Times New Roman" pitchFamily="18" charset="0"/>
              <a:cs typeface="Times New Roman" pitchFamily="18" charset="0"/>
            </a:endParaRPr>
          </a:p>
          <a:p>
            <a:r>
              <a:rPr lang="nl-NL" sz="2400" dirty="0" smtClean="0">
                <a:latin typeface="Times New Roman" pitchFamily="18" charset="0"/>
                <a:cs typeface="Times New Roman" pitchFamily="18" charset="0"/>
              </a:rPr>
              <a:t>+ Cái chàng dế Choắt người gầy gò và dài lêu nghêu như một gã nghiện thuốc phiện.  </a:t>
            </a:r>
            <a:endParaRPr lang="en-US" sz="2400" dirty="0" smtClean="0">
              <a:latin typeface="Times New Roman" pitchFamily="18" charset="0"/>
              <a:cs typeface="Times New Roman" pitchFamily="18" charset="0"/>
            </a:endParaRPr>
          </a:p>
          <a:p>
            <a:r>
              <a:rPr lang="nl-NL" sz="2400" dirty="0" smtClean="0">
                <a:latin typeface="Times New Roman" pitchFamily="18" charset="0"/>
                <a:cs typeface="Times New Roman" pitchFamily="18" charset="0"/>
              </a:rPr>
              <a:t>+ Đã thanh niên rồi mà cánh chỉ ngắn củn như người cởi trần mặc áo gi-lê.  </a:t>
            </a:r>
            <a:endParaRPr lang="en-US" sz="2400" dirty="0" smtClean="0">
              <a:latin typeface="Times New Roman" pitchFamily="18" charset="0"/>
              <a:cs typeface="Times New Roman" pitchFamily="18" charset="0"/>
            </a:endParaRPr>
          </a:p>
          <a:p>
            <a:r>
              <a:rPr lang="nl-NL" sz="2400" dirty="0" smtClean="0">
                <a:latin typeface="Times New Roman" pitchFamily="18" charset="0"/>
                <a:cs typeface="Times New Roman" pitchFamily="18" charset="0"/>
              </a:rPr>
              <a:t>+ Mỏ cốc như cái dùi sắt, chọc xuyên cả đất</a:t>
            </a:r>
            <a:endParaRPr lang="en-US" sz="2400" dirty="0" smtClean="0">
              <a:latin typeface="Times New Roman" pitchFamily="18" charset="0"/>
              <a:cs typeface="Times New Roman" pitchFamily="18" charset="0"/>
            </a:endParaRPr>
          </a:p>
          <a:p>
            <a:r>
              <a:rPr lang="nl-NL" sz="2400" dirty="0" smtClean="0">
                <a:latin typeface="Times New Roman" pitchFamily="18" charset="0"/>
                <a:cs typeface="Times New Roman" pitchFamily="18" charset="0"/>
              </a:rPr>
              <a:t>- Tác dụng: Miêu tả một cách sinh động hình dáng, tính cách của thế giới loài vật. </a:t>
            </a: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2: </a:t>
            </a:r>
            <a:r>
              <a:rPr lang="nl-NL" sz="2000" b="1" dirty="0" smtClean="0">
                <a:solidFill>
                  <a:srgbClr val="FF0000"/>
                </a:solidFill>
                <a:latin typeface="Times New Roman" pitchFamily="18" charset="0"/>
                <a:cs typeface="Times New Roman" pitchFamily="18" charset="0"/>
              </a:rPr>
              <a:t>THỰC HÀNH TIẾNG VIỆT CÁC BIỆN PHÁP TU TỪ: SO SÁNH, </a:t>
            </a:r>
            <a:endParaRPr lang="en-US" sz="2000" dirty="0" smtClean="0">
              <a:solidFill>
                <a:srgbClr val="FF0000"/>
              </a:solidFill>
              <a:latin typeface="Times New Roman" pitchFamily="18" charset="0"/>
              <a:cs typeface="Times New Roman" pitchFamily="18" charset="0"/>
            </a:endParaRPr>
          </a:p>
          <a:p>
            <a:pPr algn="ctr"/>
            <a:r>
              <a:rPr lang="nl-NL" sz="2000" b="1" dirty="0" smtClean="0">
                <a:solidFill>
                  <a:srgbClr val="FF0000"/>
                </a:solidFill>
                <a:latin typeface="Times New Roman" pitchFamily="18" charset="0"/>
                <a:cs typeface="Times New Roman" pitchFamily="18" charset="0"/>
              </a:rPr>
              <a:t>NHÂN HÓA,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8991600" cy="5262979"/>
          </a:xfrm>
          <a:prstGeom prst="rect">
            <a:avLst/>
          </a:prstGeom>
          <a:noFill/>
        </p:spPr>
        <p:txBody>
          <a:bodyPr wrap="square" rtlCol="0">
            <a:spAutoFit/>
          </a:bodyPr>
          <a:lstStyle/>
          <a:p>
            <a:r>
              <a:rPr lang="nl-NL" sz="2800" b="1" dirty="0" smtClean="0">
                <a:latin typeface="Times New Roman" pitchFamily="18" charset="0"/>
                <a:cs typeface="Times New Roman" pitchFamily="18" charset="0"/>
              </a:rPr>
              <a:t>Bài 2:</a:t>
            </a:r>
            <a:r>
              <a:rPr lang="nl-NL" sz="2800" dirty="0" smtClean="0">
                <a:latin typeface="Times New Roman" pitchFamily="18" charset="0"/>
                <a:cs typeface="Times New Roman" pitchFamily="18" charset="0"/>
              </a:rPr>
              <a:t> Chỉ ra và cho biết tác dụng của phép tu từ so sánh trong những câu sau:</a:t>
            </a:r>
            <a:endParaRPr lang="en-US" sz="2800" dirty="0" smtClean="0">
              <a:latin typeface="Times New Roman" pitchFamily="18" charset="0"/>
              <a:cs typeface="Times New Roman" pitchFamily="18" charset="0"/>
            </a:endParaRPr>
          </a:p>
          <a:p>
            <a:r>
              <a:rPr lang="nl-NL" sz="2800" dirty="0" smtClean="0">
                <a:latin typeface="Times New Roman" pitchFamily="18" charset="0"/>
                <a:cs typeface="Times New Roman" pitchFamily="18" charset="0"/>
              </a:rPr>
              <a:t>a.  </a:t>
            </a:r>
            <a:endParaRPr lang="en-US" sz="2800" dirty="0" smtClean="0">
              <a:latin typeface="Times New Roman" pitchFamily="18" charset="0"/>
              <a:cs typeface="Times New Roman" pitchFamily="18" charset="0"/>
            </a:endParaRPr>
          </a:p>
          <a:p>
            <a:pPr marL="1939925"/>
            <a:r>
              <a:rPr lang="nl-NL" sz="2800" i="1" dirty="0" smtClean="0">
                <a:latin typeface="Times New Roman" pitchFamily="18" charset="0"/>
                <a:cs typeface="Times New Roman" pitchFamily="18" charset="0"/>
              </a:rPr>
              <a:t> “Chiếc thuyền nhẹ hăng như con tuấn mã</a:t>
            </a:r>
            <a:endParaRPr lang="en-US" sz="2800" dirty="0" smtClean="0">
              <a:latin typeface="Times New Roman" pitchFamily="18" charset="0"/>
              <a:cs typeface="Times New Roman" pitchFamily="18" charset="0"/>
            </a:endParaRPr>
          </a:p>
          <a:p>
            <a:pPr marL="1939925"/>
            <a:r>
              <a:rPr lang="nl-NL" sz="2800" i="1" dirty="0" smtClean="0">
                <a:latin typeface="Times New Roman" pitchFamily="18" charset="0"/>
                <a:cs typeface="Times New Roman" pitchFamily="18" charset="0"/>
              </a:rPr>
              <a:t>Phăng mái chèo mạnh mẽ vượt trường giang</a:t>
            </a:r>
            <a:endParaRPr lang="en-US" sz="2800" dirty="0" smtClean="0">
              <a:latin typeface="Times New Roman" pitchFamily="18" charset="0"/>
              <a:cs typeface="Times New Roman" pitchFamily="18" charset="0"/>
            </a:endParaRPr>
          </a:p>
          <a:p>
            <a:pPr marL="1939925"/>
            <a:r>
              <a:rPr lang="nl-NL" sz="2800" i="1" dirty="0" smtClean="0">
                <a:latin typeface="Times New Roman" pitchFamily="18" charset="0"/>
                <a:cs typeface="Times New Roman" pitchFamily="18" charset="0"/>
              </a:rPr>
              <a:t>Cánh buồm giương to như mảnh hồn làng</a:t>
            </a:r>
            <a:endParaRPr lang="en-US" sz="2800" dirty="0" smtClean="0">
              <a:latin typeface="Times New Roman" pitchFamily="18" charset="0"/>
              <a:cs typeface="Times New Roman" pitchFamily="18" charset="0"/>
            </a:endParaRPr>
          </a:p>
          <a:p>
            <a:pPr marL="1939925"/>
            <a:r>
              <a:rPr lang="nl-NL" sz="2800" i="1" dirty="0" smtClean="0">
                <a:latin typeface="Times New Roman" pitchFamily="18" charset="0"/>
                <a:cs typeface="Times New Roman" pitchFamily="18" charset="0"/>
              </a:rPr>
              <a:t>Rướn thân trắng bao la thâu góp gió”</a:t>
            </a:r>
            <a:endParaRPr lang="en-US" sz="2800" dirty="0" smtClean="0">
              <a:latin typeface="Times New Roman" pitchFamily="18" charset="0"/>
              <a:cs typeface="Times New Roman" pitchFamily="18" charset="0"/>
            </a:endParaRPr>
          </a:p>
          <a:p>
            <a:r>
              <a:rPr lang="nl-NL" sz="2800" dirty="0" smtClean="0">
                <a:latin typeface="Times New Roman" pitchFamily="18" charset="0"/>
                <a:cs typeface="Times New Roman" pitchFamily="18" charset="0"/>
              </a:rPr>
              <a:t>     						</a:t>
            </a:r>
            <a:r>
              <a:rPr lang="nl-NL" sz="2800" i="1" dirty="0" smtClean="0">
                <a:latin typeface="Times New Roman" pitchFamily="18" charset="0"/>
                <a:cs typeface="Times New Roman" pitchFamily="18" charset="0"/>
              </a:rPr>
              <a:t>(Quê hương, Tế Hanh)</a:t>
            </a:r>
            <a:endParaRPr lang="en-US" sz="2800" dirty="0" smtClean="0">
              <a:latin typeface="Times New Roman" pitchFamily="18" charset="0"/>
              <a:cs typeface="Times New Roman" pitchFamily="18" charset="0"/>
            </a:endParaRPr>
          </a:p>
          <a:p>
            <a:r>
              <a:rPr lang="nl-NL" sz="2800" dirty="0" smtClean="0">
                <a:latin typeface="Times New Roman" pitchFamily="18" charset="0"/>
                <a:cs typeface="Times New Roman" pitchFamily="18" charset="0"/>
              </a:rPr>
              <a:t>b.   			</a:t>
            </a:r>
            <a:r>
              <a:rPr lang="nl-NL" sz="2800" i="1" dirty="0" smtClean="0">
                <a:latin typeface="Times New Roman" pitchFamily="18" charset="0"/>
                <a:cs typeface="Times New Roman" pitchFamily="18" charset="0"/>
              </a:rPr>
              <a:t>Cày đồng đang buổi ban trưa</a:t>
            </a:r>
            <a:endParaRPr lang="en-US" sz="2800" dirty="0" smtClean="0">
              <a:latin typeface="Times New Roman" pitchFamily="18" charset="0"/>
              <a:cs typeface="Times New Roman" pitchFamily="18" charset="0"/>
            </a:endParaRPr>
          </a:p>
          <a:p>
            <a:r>
              <a:rPr lang="nl-NL" sz="2800" i="1" dirty="0" smtClean="0">
                <a:latin typeface="Times New Roman" pitchFamily="18" charset="0"/>
                <a:cs typeface="Times New Roman" pitchFamily="18" charset="0"/>
              </a:rPr>
              <a:t>			Mồ hôi thánh thót như mưa ruộng cày</a:t>
            </a:r>
            <a:endParaRPr lang="en-US" sz="2800" dirty="0" smtClean="0">
              <a:latin typeface="Times New Roman" pitchFamily="18" charset="0"/>
              <a:cs typeface="Times New Roman" pitchFamily="18" charset="0"/>
            </a:endParaRPr>
          </a:p>
          <a:p>
            <a:r>
              <a:rPr lang="nl-NL" sz="2800" i="1" dirty="0" smtClean="0">
                <a:latin typeface="Times New Roman" pitchFamily="18" charset="0"/>
                <a:cs typeface="Times New Roman" pitchFamily="18" charset="0"/>
              </a:rPr>
              <a:t>						(Ca dao)</a:t>
            </a:r>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2: </a:t>
            </a:r>
            <a:r>
              <a:rPr lang="nl-NL" sz="2000" b="1" dirty="0" smtClean="0">
                <a:solidFill>
                  <a:srgbClr val="FF0000"/>
                </a:solidFill>
                <a:latin typeface="Times New Roman" pitchFamily="18" charset="0"/>
                <a:cs typeface="Times New Roman" pitchFamily="18" charset="0"/>
              </a:rPr>
              <a:t>THỰC HÀNH TIẾNG VIỆT CÁC BIỆN PHÁP TU TỪ: SO SÁNH, </a:t>
            </a:r>
            <a:endParaRPr lang="en-US" sz="2000" dirty="0" smtClean="0">
              <a:solidFill>
                <a:srgbClr val="FF0000"/>
              </a:solidFill>
              <a:latin typeface="Times New Roman" pitchFamily="18" charset="0"/>
              <a:cs typeface="Times New Roman" pitchFamily="18" charset="0"/>
            </a:endParaRPr>
          </a:p>
          <a:p>
            <a:pPr algn="ctr"/>
            <a:r>
              <a:rPr lang="nl-NL" sz="2000" b="1" dirty="0" smtClean="0">
                <a:solidFill>
                  <a:srgbClr val="FF0000"/>
                </a:solidFill>
                <a:latin typeface="Times New Roman" pitchFamily="18" charset="0"/>
                <a:cs typeface="Times New Roman" pitchFamily="18" charset="0"/>
              </a:rPr>
              <a:t>NHÂN HÓA,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8991600" cy="6001643"/>
          </a:xfrm>
          <a:prstGeom prst="rect">
            <a:avLst/>
          </a:prstGeom>
          <a:noFill/>
        </p:spPr>
        <p:txBody>
          <a:bodyPr wrap="square" rtlCol="0">
            <a:spAutoFit/>
          </a:bodyPr>
          <a:lstStyle/>
          <a:p>
            <a:pPr algn="ctr"/>
            <a:r>
              <a:rPr lang="nl-NL" sz="2400" b="1" dirty="0" smtClean="0">
                <a:latin typeface="Times New Roman" pitchFamily="18" charset="0"/>
                <a:cs typeface="Times New Roman" pitchFamily="18" charset="0"/>
              </a:rPr>
              <a:t>Hướng dẫn làm bài</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a.  </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Phép so sánh: </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a:t>
            </a:r>
            <a:r>
              <a:rPr lang="nl-NL" sz="2400" i="1" dirty="0" smtClean="0">
                <a:latin typeface="Times New Roman" pitchFamily="18" charset="0"/>
                <a:cs typeface="Times New Roman" pitchFamily="18" charset="0"/>
              </a:rPr>
              <a:t>Chiếc thuyền nhẹ hăng như con tuấn mã</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a:t>
            </a:r>
            <a:r>
              <a:rPr lang="nl-NL" sz="2400" i="1" dirty="0" smtClean="0">
                <a:latin typeface="Times New Roman" pitchFamily="18" charset="0"/>
                <a:cs typeface="Times New Roman" pitchFamily="18" charset="0"/>
              </a:rPr>
              <a:t>Cánh buồm giương to như mảnh hồn làng</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Tác dụng: Khắc họa một cách sống động bức tranh lao động đầy hứng khởi và dạt dào sức sống với cảnh đoàn thuyền đánh cá ra khơi căng tràn khí thế; thể hiện tình yêu quê hương thắm thiết, ca ngợi nhiệt tình lao động của những người dân chài lưới.  </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b.  </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Phép so sánh: </a:t>
            </a:r>
            <a:r>
              <a:rPr lang="nl-NL" sz="2400" i="1" dirty="0" smtClean="0">
                <a:latin typeface="Times New Roman" pitchFamily="18" charset="0"/>
                <a:cs typeface="Times New Roman" pitchFamily="18" charset="0"/>
              </a:rPr>
              <a:t>Mồ hôi thánh thót như mưa ruộng cày</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Tác dụng: diễn tả nỗi vất vả, cực nhọc của người nông dân cày ruộng lúc ban trưa.   Đồng thời qua đó, tác giả dân gian muốn ca ngợi thành quả lao động của họ và nhắc nhở chúng ta phải biết quý trọng thành quả lao động đó.  </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ox(in)">
                                      <p:cBhvr>
                                        <p:cTn id="25" dur="500"/>
                                        <p:tgtEl>
                                          <p:spTgt spid="5">
                                            <p:txEl>
                                              <p:pRg st="6" end="6"/>
                                            </p:txEl>
                                          </p:spTgt>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ox(in)">
                                      <p:cBhvr>
                                        <p:cTn id="28" dur="500"/>
                                        <p:tgtEl>
                                          <p:spTgt spid="5">
                                            <p:txEl>
                                              <p:pRg st="7" end="7"/>
                                            </p:txEl>
                                          </p:spTgt>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ox(in)">
                                      <p:cBhvr>
                                        <p:cTn id="31" dur="500"/>
                                        <p:tgtEl>
                                          <p:spTgt spid="5">
                                            <p:txEl>
                                              <p:pRg st="8" end="8"/>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nodeType="clickEffect">
                                  <p:stCondLst>
                                    <p:cond delay="0"/>
                                  </p:stCondLst>
                                  <p:childTnLst>
                                    <p:set>
                                      <p:cBhvr>
                                        <p:cTn id="35" dur="1" fill="hold">
                                          <p:stCondLst>
                                            <p:cond delay="0"/>
                                          </p:stCondLst>
                                        </p:cTn>
                                        <p:tgtEl>
                                          <p:spTgt spid="5">
                                            <p:txEl>
                                              <p:pRg st="0" end="0"/>
                                            </p:txEl>
                                          </p:spTgt>
                                        </p:tgtEl>
                                        <p:attrNameLst>
                                          <p:attrName>style.visibility</p:attrName>
                                        </p:attrNameLst>
                                      </p:cBhvr>
                                      <p:to>
                                        <p:strVal val="visible"/>
                                      </p:to>
                                    </p:set>
                                    <p:animEffect transition="in" filter="box(in)">
                                      <p:cBhvr>
                                        <p:cTn id="36" dur="500"/>
                                        <p:tgtEl>
                                          <p:spTgt spid="5">
                                            <p:txEl>
                                              <p:pRg st="0" end="0"/>
                                            </p:txEl>
                                          </p:spTgt>
                                        </p:tgtEl>
                                      </p:cBhvr>
                                    </p:animEffect>
                                  </p:childTnLst>
                                </p:cTn>
                              </p:par>
                              <p:par>
                                <p:cTn id="37" presetID="4" presetClass="entr" presetSubtype="16" fill="hold" nodeType="withEffect">
                                  <p:stCondLst>
                                    <p:cond delay="0"/>
                                  </p:stCondLst>
                                  <p:childTnLst>
                                    <p:set>
                                      <p:cBhvr>
                                        <p:cTn id="38" dur="1" fill="hold">
                                          <p:stCondLst>
                                            <p:cond delay="0"/>
                                          </p:stCondLst>
                                        </p:cTn>
                                        <p:tgtEl>
                                          <p:spTgt spid="5">
                                            <p:txEl>
                                              <p:pRg st="1" end="1"/>
                                            </p:txEl>
                                          </p:spTgt>
                                        </p:tgtEl>
                                        <p:attrNameLst>
                                          <p:attrName>style.visibility</p:attrName>
                                        </p:attrNameLst>
                                      </p:cBhvr>
                                      <p:to>
                                        <p:strVal val="visible"/>
                                      </p:to>
                                    </p:set>
                                    <p:animEffect transition="in" filter="box(in)">
                                      <p:cBhvr>
                                        <p:cTn id="39" dur="500"/>
                                        <p:tgtEl>
                                          <p:spTgt spid="5">
                                            <p:txEl>
                                              <p:pRg st="1" end="1"/>
                                            </p:txEl>
                                          </p:spTgt>
                                        </p:tgtEl>
                                      </p:cBhvr>
                                    </p:animEffect>
                                  </p:childTnLst>
                                </p:cTn>
                              </p:par>
                              <p:par>
                                <p:cTn id="40" presetID="4" presetClass="entr" presetSubtype="16" fill="hold" nodeType="withEffect">
                                  <p:stCondLst>
                                    <p:cond delay="0"/>
                                  </p:stCondLst>
                                  <p:childTnLst>
                                    <p:set>
                                      <p:cBhvr>
                                        <p:cTn id="41" dur="1" fill="hold">
                                          <p:stCondLst>
                                            <p:cond delay="0"/>
                                          </p:stCondLst>
                                        </p:cTn>
                                        <p:tgtEl>
                                          <p:spTgt spid="5">
                                            <p:txEl>
                                              <p:pRg st="2" end="2"/>
                                            </p:txEl>
                                          </p:spTgt>
                                        </p:tgtEl>
                                        <p:attrNameLst>
                                          <p:attrName>style.visibility</p:attrName>
                                        </p:attrNameLst>
                                      </p:cBhvr>
                                      <p:to>
                                        <p:strVal val="visible"/>
                                      </p:to>
                                    </p:set>
                                    <p:animEffect transition="in" filter="box(in)">
                                      <p:cBhvr>
                                        <p:cTn id="42" dur="500"/>
                                        <p:tgtEl>
                                          <p:spTgt spid="5">
                                            <p:txEl>
                                              <p:pRg st="2" end="2"/>
                                            </p:txEl>
                                          </p:spTgt>
                                        </p:tgtEl>
                                      </p:cBhvr>
                                    </p:animEffect>
                                  </p:childTnLst>
                                </p:cTn>
                              </p:par>
                              <p:par>
                                <p:cTn id="43" presetID="4" presetClass="entr" presetSubtype="16" fill="hold" nodeType="withEffect">
                                  <p:stCondLst>
                                    <p:cond delay="0"/>
                                  </p:stCondLst>
                                  <p:childTnLst>
                                    <p:set>
                                      <p:cBhvr>
                                        <p:cTn id="44" dur="1" fill="hold">
                                          <p:stCondLst>
                                            <p:cond delay="0"/>
                                          </p:stCondLst>
                                        </p:cTn>
                                        <p:tgtEl>
                                          <p:spTgt spid="5">
                                            <p:txEl>
                                              <p:pRg st="3" end="3"/>
                                            </p:txEl>
                                          </p:spTgt>
                                        </p:tgtEl>
                                        <p:attrNameLst>
                                          <p:attrName>style.visibility</p:attrName>
                                        </p:attrNameLst>
                                      </p:cBhvr>
                                      <p:to>
                                        <p:strVal val="visible"/>
                                      </p:to>
                                    </p:set>
                                    <p:animEffect transition="in" filter="box(in)">
                                      <p:cBhvr>
                                        <p:cTn id="45" dur="500"/>
                                        <p:tgtEl>
                                          <p:spTgt spid="5">
                                            <p:txEl>
                                              <p:pRg st="3" end="3"/>
                                            </p:txEl>
                                          </p:spTgt>
                                        </p:tgtEl>
                                      </p:cBhvr>
                                    </p:animEffect>
                                  </p:childTnLst>
                                </p:cTn>
                              </p:par>
                              <p:par>
                                <p:cTn id="46" presetID="4" presetClass="entr" presetSubtype="16" fill="hold" nodeType="withEffect">
                                  <p:stCondLst>
                                    <p:cond delay="0"/>
                                  </p:stCondLst>
                                  <p:childTnLst>
                                    <p:set>
                                      <p:cBhvr>
                                        <p:cTn id="47" dur="1" fill="hold">
                                          <p:stCondLst>
                                            <p:cond delay="0"/>
                                          </p:stCondLst>
                                        </p:cTn>
                                        <p:tgtEl>
                                          <p:spTgt spid="5">
                                            <p:txEl>
                                              <p:pRg st="4" end="4"/>
                                            </p:txEl>
                                          </p:spTgt>
                                        </p:tgtEl>
                                        <p:attrNameLst>
                                          <p:attrName>style.visibility</p:attrName>
                                        </p:attrNameLst>
                                      </p:cBhvr>
                                      <p:to>
                                        <p:strVal val="visible"/>
                                      </p:to>
                                    </p:set>
                                    <p:animEffect transition="in" filter="box(in)">
                                      <p:cBhvr>
                                        <p:cTn id="48" dur="500"/>
                                        <p:tgtEl>
                                          <p:spTgt spid="5">
                                            <p:txEl>
                                              <p:pRg st="4" end="4"/>
                                            </p:txEl>
                                          </p:spTgt>
                                        </p:tgtEl>
                                      </p:cBhvr>
                                    </p:animEffect>
                                  </p:childTnLst>
                                </p:cTn>
                              </p:par>
                              <p:par>
                                <p:cTn id="49" presetID="4" presetClass="entr" presetSubtype="16" fill="hold" nodeType="withEffect">
                                  <p:stCondLst>
                                    <p:cond delay="0"/>
                                  </p:stCondLst>
                                  <p:childTnLst>
                                    <p:set>
                                      <p:cBhvr>
                                        <p:cTn id="50" dur="1" fill="hold">
                                          <p:stCondLst>
                                            <p:cond delay="0"/>
                                          </p:stCondLst>
                                        </p:cTn>
                                        <p:tgtEl>
                                          <p:spTgt spid="5">
                                            <p:txEl>
                                              <p:pRg st="5" end="5"/>
                                            </p:txEl>
                                          </p:spTgt>
                                        </p:tgtEl>
                                        <p:attrNameLst>
                                          <p:attrName>style.visibility</p:attrName>
                                        </p:attrNameLst>
                                      </p:cBhvr>
                                      <p:to>
                                        <p:strVal val="visible"/>
                                      </p:to>
                                    </p:set>
                                    <p:animEffect transition="in" filter="box(in)">
                                      <p:cBhvr>
                                        <p:cTn id="51" dur="500"/>
                                        <p:tgtEl>
                                          <p:spTgt spid="5">
                                            <p:txEl>
                                              <p:pRg st="5" end="5"/>
                                            </p:txEl>
                                          </p:spTgt>
                                        </p:tgtEl>
                                      </p:cBhvr>
                                    </p:animEffect>
                                  </p:childTnLst>
                                </p:cTn>
                              </p:par>
                              <p:par>
                                <p:cTn id="52" presetID="4" presetClass="entr" presetSubtype="16" fill="hold" nodeType="withEffect">
                                  <p:stCondLst>
                                    <p:cond delay="0"/>
                                  </p:stCondLst>
                                  <p:childTnLst>
                                    <p:set>
                                      <p:cBhvr>
                                        <p:cTn id="53" dur="1" fill="hold">
                                          <p:stCondLst>
                                            <p:cond delay="0"/>
                                          </p:stCondLst>
                                        </p:cTn>
                                        <p:tgtEl>
                                          <p:spTgt spid="5">
                                            <p:txEl>
                                              <p:pRg st="6" end="6"/>
                                            </p:txEl>
                                          </p:spTgt>
                                        </p:tgtEl>
                                        <p:attrNameLst>
                                          <p:attrName>style.visibility</p:attrName>
                                        </p:attrNameLst>
                                      </p:cBhvr>
                                      <p:to>
                                        <p:strVal val="visible"/>
                                      </p:to>
                                    </p:set>
                                    <p:animEffect transition="in" filter="box(in)">
                                      <p:cBhvr>
                                        <p:cTn id="54" dur="500"/>
                                        <p:tgtEl>
                                          <p:spTgt spid="5">
                                            <p:txEl>
                                              <p:pRg st="6" end="6"/>
                                            </p:txEl>
                                          </p:spTgt>
                                        </p:tgtEl>
                                      </p:cBhvr>
                                    </p:animEffect>
                                  </p:childTnLst>
                                </p:cTn>
                              </p:par>
                              <p:par>
                                <p:cTn id="55" presetID="4" presetClass="entr" presetSubtype="16" fill="hold" nodeType="withEffect">
                                  <p:stCondLst>
                                    <p:cond delay="0"/>
                                  </p:stCondLst>
                                  <p:childTnLst>
                                    <p:set>
                                      <p:cBhvr>
                                        <p:cTn id="56" dur="1" fill="hold">
                                          <p:stCondLst>
                                            <p:cond delay="0"/>
                                          </p:stCondLst>
                                        </p:cTn>
                                        <p:tgtEl>
                                          <p:spTgt spid="5">
                                            <p:txEl>
                                              <p:pRg st="7" end="7"/>
                                            </p:txEl>
                                          </p:spTgt>
                                        </p:tgtEl>
                                        <p:attrNameLst>
                                          <p:attrName>style.visibility</p:attrName>
                                        </p:attrNameLst>
                                      </p:cBhvr>
                                      <p:to>
                                        <p:strVal val="visible"/>
                                      </p:to>
                                    </p:set>
                                    <p:animEffect transition="in" filter="box(in)">
                                      <p:cBhvr>
                                        <p:cTn id="57" dur="500"/>
                                        <p:tgtEl>
                                          <p:spTgt spid="5">
                                            <p:txEl>
                                              <p:pRg st="7" end="7"/>
                                            </p:txEl>
                                          </p:spTgt>
                                        </p:tgtEl>
                                      </p:cBhvr>
                                    </p:animEffect>
                                  </p:childTnLst>
                                </p:cTn>
                              </p:par>
                              <p:par>
                                <p:cTn id="58" presetID="4" presetClass="entr" presetSubtype="16" fill="hold" nodeType="withEffect">
                                  <p:stCondLst>
                                    <p:cond delay="0"/>
                                  </p:stCondLst>
                                  <p:childTnLst>
                                    <p:set>
                                      <p:cBhvr>
                                        <p:cTn id="59" dur="1" fill="hold">
                                          <p:stCondLst>
                                            <p:cond delay="0"/>
                                          </p:stCondLst>
                                        </p:cTn>
                                        <p:tgtEl>
                                          <p:spTgt spid="5">
                                            <p:txEl>
                                              <p:pRg st="8" end="8"/>
                                            </p:txEl>
                                          </p:spTgt>
                                        </p:tgtEl>
                                        <p:attrNameLst>
                                          <p:attrName>style.visibility</p:attrName>
                                        </p:attrNameLst>
                                      </p:cBhvr>
                                      <p:to>
                                        <p:strVal val="visible"/>
                                      </p:to>
                                    </p:set>
                                    <p:animEffect transition="in" filter="box(in)">
                                      <p:cBhvr>
                                        <p:cTn id="60"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2: </a:t>
            </a:r>
            <a:r>
              <a:rPr lang="nl-NL" sz="2000" b="1" dirty="0" smtClean="0">
                <a:solidFill>
                  <a:srgbClr val="FF0000"/>
                </a:solidFill>
                <a:latin typeface="Times New Roman" pitchFamily="18" charset="0"/>
                <a:cs typeface="Times New Roman" pitchFamily="18" charset="0"/>
              </a:rPr>
              <a:t>THỰC HÀNH TIẾNG VIỆT CÁC BIỆN PHÁP TU TỪ: SO SÁNH, </a:t>
            </a:r>
            <a:endParaRPr lang="en-US" sz="2000" dirty="0" smtClean="0">
              <a:solidFill>
                <a:srgbClr val="FF0000"/>
              </a:solidFill>
              <a:latin typeface="Times New Roman" pitchFamily="18" charset="0"/>
              <a:cs typeface="Times New Roman" pitchFamily="18" charset="0"/>
            </a:endParaRPr>
          </a:p>
          <a:p>
            <a:pPr algn="ctr"/>
            <a:r>
              <a:rPr lang="nl-NL" sz="2000" b="1" dirty="0" smtClean="0">
                <a:solidFill>
                  <a:srgbClr val="FF0000"/>
                </a:solidFill>
                <a:latin typeface="Times New Roman" pitchFamily="18" charset="0"/>
                <a:cs typeface="Times New Roman" pitchFamily="18" charset="0"/>
              </a:rPr>
              <a:t>NHÂN HÓA,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8991600" cy="3108543"/>
          </a:xfrm>
          <a:prstGeom prst="rect">
            <a:avLst/>
          </a:prstGeom>
          <a:noFill/>
        </p:spPr>
        <p:txBody>
          <a:bodyPr wrap="square" rtlCol="0">
            <a:spAutoFit/>
          </a:bodyPr>
          <a:lstStyle/>
          <a:p>
            <a:pPr algn="ctr"/>
            <a:r>
              <a:rPr lang="pt-BR" sz="2800" b="1" dirty="0" smtClean="0">
                <a:latin typeface="Times New Roman" pitchFamily="18" charset="0"/>
                <a:cs typeface="Times New Roman" pitchFamily="18" charset="0"/>
              </a:rPr>
              <a:t>Hướng dẫn làm bài</a:t>
            </a:r>
            <a:endParaRPr lang="en-US" sz="2800" dirty="0" smtClean="0">
              <a:latin typeface="Times New Roman" pitchFamily="18" charset="0"/>
              <a:cs typeface="Times New Roman" pitchFamily="18" charset="0"/>
            </a:endParaRPr>
          </a:p>
          <a:p>
            <a:pPr algn="just"/>
            <a:r>
              <a:rPr lang="pt-BR" sz="2800" dirty="0" smtClean="0">
                <a:latin typeface="Times New Roman" pitchFamily="18" charset="0"/>
                <a:cs typeface="Times New Roman" pitchFamily="18" charset="0"/>
              </a:rPr>
              <a:t>a. Điệp ngữ “mưa”: Điệp ngữ cách quãng.</a:t>
            </a:r>
            <a:endParaRPr lang="en-US" sz="2800" dirty="0" smtClean="0">
              <a:latin typeface="Times New Roman" pitchFamily="18" charset="0"/>
              <a:cs typeface="Times New Roman" pitchFamily="18" charset="0"/>
            </a:endParaRPr>
          </a:p>
          <a:p>
            <a:pPr algn="just"/>
            <a:r>
              <a:rPr lang="pt-BR" sz="2800" dirty="0" smtClean="0">
                <a:latin typeface="Times New Roman" pitchFamily="18" charset="0"/>
                <a:cs typeface="Times New Roman" pitchFamily="18" charset="0"/>
              </a:rPr>
              <a:t>b. Điệp ngữ “mai sau”: Điệp ngữ nối tiếp</a:t>
            </a:r>
            <a:endParaRPr lang="en-US" sz="2800" dirty="0" smtClean="0">
              <a:latin typeface="Times New Roman" pitchFamily="18" charset="0"/>
              <a:cs typeface="Times New Roman" pitchFamily="18" charset="0"/>
            </a:endParaRPr>
          </a:p>
          <a:p>
            <a:pPr algn="just"/>
            <a:r>
              <a:rPr lang="pt-BR" sz="2800" dirty="0" smtClean="0">
                <a:latin typeface="Times New Roman" pitchFamily="18" charset="0"/>
                <a:cs typeface="Times New Roman" pitchFamily="18" charset="0"/>
              </a:rPr>
              <a:t>c. Điệp ngữ “nụ tầm xuân”: Điệp ngữ chuyển tiếp (điệp ngữ vòng).</a:t>
            </a:r>
            <a:endParaRPr lang="en-US" sz="2800" dirty="0" smtClean="0">
              <a:latin typeface="Times New Roman" pitchFamily="18" charset="0"/>
              <a:cs typeface="Times New Roman" pitchFamily="18" charset="0"/>
            </a:endParaRPr>
          </a:p>
          <a:p>
            <a:pPr algn="just"/>
            <a:r>
              <a:rPr lang="pt-BR" sz="2800" b="1"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2: </a:t>
            </a:r>
            <a:r>
              <a:rPr lang="nl-NL" sz="2000" b="1" dirty="0" smtClean="0">
                <a:solidFill>
                  <a:srgbClr val="FF0000"/>
                </a:solidFill>
                <a:latin typeface="Times New Roman" pitchFamily="18" charset="0"/>
                <a:cs typeface="Times New Roman" pitchFamily="18" charset="0"/>
              </a:rPr>
              <a:t>THỰC HÀNH TIẾNG VIỆT CÁC BIỆN PHÁP TU TỪ: SO SÁNH, </a:t>
            </a:r>
            <a:endParaRPr lang="en-US" sz="2000" dirty="0" smtClean="0">
              <a:solidFill>
                <a:srgbClr val="FF0000"/>
              </a:solidFill>
              <a:latin typeface="Times New Roman" pitchFamily="18" charset="0"/>
              <a:cs typeface="Times New Roman" pitchFamily="18" charset="0"/>
            </a:endParaRPr>
          </a:p>
          <a:p>
            <a:pPr algn="ctr"/>
            <a:r>
              <a:rPr lang="nl-NL" sz="2000" b="1" dirty="0" smtClean="0">
                <a:solidFill>
                  <a:srgbClr val="FF0000"/>
                </a:solidFill>
                <a:latin typeface="Times New Roman" pitchFamily="18" charset="0"/>
                <a:cs typeface="Times New Roman" pitchFamily="18" charset="0"/>
              </a:rPr>
              <a:t>NHÂN HÓA,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8991600" cy="5632311"/>
          </a:xfrm>
          <a:prstGeom prst="rect">
            <a:avLst/>
          </a:prstGeom>
          <a:noFill/>
        </p:spPr>
        <p:txBody>
          <a:bodyPr wrap="square" rtlCol="0">
            <a:spAutoFit/>
          </a:bodyPr>
          <a:lstStyle/>
          <a:p>
            <a:r>
              <a:rPr lang="pt-BR" sz="2400" b="1" dirty="0" smtClean="0">
                <a:latin typeface="Times New Roman" pitchFamily="18" charset="0"/>
                <a:cs typeface="Times New Roman" pitchFamily="18" charset="0"/>
              </a:rPr>
              <a:t>Bài 6:</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Chỉ ra biện pháp tu từ được sử dụng trong đoạn thơ và hiệu quả diễn đạt của nó.</a:t>
            </a:r>
            <a:endParaRPr lang="en-US" sz="2400" dirty="0" smtClean="0">
              <a:latin typeface="Times New Roman" pitchFamily="18" charset="0"/>
              <a:cs typeface="Times New Roman" pitchFamily="18" charset="0"/>
            </a:endParaRPr>
          </a:p>
          <a:p>
            <a:r>
              <a:rPr lang="pt-BR" sz="2400" i="1" dirty="0" smtClean="0">
                <a:latin typeface="Times New Roman" pitchFamily="18" charset="0"/>
                <a:cs typeface="Times New Roman" pitchFamily="18" charset="0"/>
              </a:rPr>
              <a:t>a. Tiếng suối trong như tiếng hát xa</a:t>
            </a:r>
            <a:endParaRPr lang="en-US" sz="2400" dirty="0" smtClean="0">
              <a:latin typeface="Times New Roman" pitchFamily="18" charset="0"/>
              <a:cs typeface="Times New Roman" pitchFamily="18" charset="0"/>
            </a:endParaRPr>
          </a:p>
          <a:p>
            <a:r>
              <a:rPr lang="pt-BR" sz="2400" i="1" dirty="0" smtClean="0">
                <a:latin typeface="Times New Roman" pitchFamily="18" charset="0"/>
                <a:cs typeface="Times New Roman" pitchFamily="18" charset="0"/>
              </a:rPr>
              <a:t>Trăng lồng cổ thụ bóng lồng hoa.</a:t>
            </a:r>
            <a:endParaRPr lang="en-US" sz="2400" dirty="0" smtClean="0">
              <a:latin typeface="Times New Roman" pitchFamily="18" charset="0"/>
              <a:cs typeface="Times New Roman" pitchFamily="18" charset="0"/>
            </a:endParaRPr>
          </a:p>
          <a:p>
            <a:r>
              <a:rPr lang="pt-BR" sz="2400" i="1" dirty="0" smtClean="0">
                <a:latin typeface="Times New Roman" pitchFamily="18" charset="0"/>
                <a:cs typeface="Times New Roman" pitchFamily="18" charset="0"/>
              </a:rPr>
              <a:t>                                                                        ( Cảnh khuya - Hồ Chí Minh)</a:t>
            </a:r>
            <a:endParaRPr lang="en-US" sz="2400" dirty="0" smtClean="0">
              <a:latin typeface="Times New Roman" pitchFamily="18" charset="0"/>
              <a:cs typeface="Times New Roman" pitchFamily="18" charset="0"/>
            </a:endParaRPr>
          </a:p>
          <a:p>
            <a:r>
              <a:rPr lang="pt-BR" sz="2400" i="1" dirty="0" smtClean="0">
                <a:latin typeface="Times New Roman" pitchFamily="18" charset="0"/>
                <a:cs typeface="Times New Roman" pitchFamily="18" charset="0"/>
              </a:rPr>
              <a:t>b.            “Cháu chiến đấu hôm nay</a:t>
            </a:r>
            <a:endParaRPr lang="en-US" sz="2400" dirty="0" smtClean="0">
              <a:latin typeface="Times New Roman" pitchFamily="18" charset="0"/>
              <a:cs typeface="Times New Roman" pitchFamily="18" charset="0"/>
            </a:endParaRPr>
          </a:p>
          <a:p>
            <a:r>
              <a:rPr lang="pt-BR" sz="2400" i="1" dirty="0" smtClean="0">
                <a:latin typeface="Times New Roman" pitchFamily="18" charset="0"/>
                <a:cs typeface="Times New Roman" pitchFamily="18" charset="0"/>
              </a:rPr>
              <a:t>                  Vì lòng yêu Tổ quốc</a:t>
            </a:r>
            <a:endParaRPr lang="en-US" sz="2400" dirty="0" smtClean="0">
              <a:latin typeface="Times New Roman" pitchFamily="18" charset="0"/>
              <a:cs typeface="Times New Roman" pitchFamily="18" charset="0"/>
            </a:endParaRPr>
          </a:p>
          <a:p>
            <a:r>
              <a:rPr lang="pt-BR" sz="2400" i="1" dirty="0" smtClean="0">
                <a:latin typeface="Times New Roman" pitchFamily="18" charset="0"/>
                <a:cs typeface="Times New Roman" pitchFamily="18" charset="0"/>
              </a:rPr>
              <a:t>                 Vì xóm làng thân thuộc</a:t>
            </a:r>
            <a:endParaRPr lang="en-US" sz="2400" dirty="0" smtClean="0">
              <a:latin typeface="Times New Roman" pitchFamily="18" charset="0"/>
              <a:cs typeface="Times New Roman" pitchFamily="18" charset="0"/>
            </a:endParaRPr>
          </a:p>
          <a:p>
            <a:r>
              <a:rPr lang="pt-BR" sz="2400" i="1" dirty="0" smtClean="0">
                <a:latin typeface="Times New Roman" pitchFamily="18" charset="0"/>
                <a:cs typeface="Times New Roman" pitchFamily="18" charset="0"/>
              </a:rPr>
              <a:t>                 Bà ơi cũng vì bà</a:t>
            </a:r>
            <a:endParaRPr lang="en-US" sz="2400" dirty="0" smtClean="0">
              <a:latin typeface="Times New Roman" pitchFamily="18" charset="0"/>
              <a:cs typeface="Times New Roman" pitchFamily="18" charset="0"/>
            </a:endParaRPr>
          </a:p>
          <a:p>
            <a:r>
              <a:rPr lang="pt-BR" sz="2400" i="1" dirty="0" smtClean="0">
                <a:latin typeface="Times New Roman" pitchFamily="18" charset="0"/>
                <a:cs typeface="Times New Roman" pitchFamily="18" charset="0"/>
              </a:rPr>
              <a:t>                  Vì tiếng gà cục tác</a:t>
            </a:r>
            <a:endParaRPr lang="en-US" sz="2400" dirty="0" smtClean="0">
              <a:latin typeface="Times New Roman" pitchFamily="18" charset="0"/>
              <a:cs typeface="Times New Roman" pitchFamily="18" charset="0"/>
            </a:endParaRPr>
          </a:p>
          <a:p>
            <a:r>
              <a:rPr lang="pt-BR" sz="2400" i="1" dirty="0" smtClean="0">
                <a:latin typeface="Times New Roman" pitchFamily="18" charset="0"/>
                <a:cs typeface="Times New Roman" pitchFamily="18" charset="0"/>
              </a:rPr>
              <a:t>                  Ổ trứng hồng tuổi thơ”</a:t>
            </a:r>
            <a:endParaRPr lang="en-US" sz="2400" dirty="0" smtClean="0">
              <a:latin typeface="Times New Roman" pitchFamily="18" charset="0"/>
              <a:cs typeface="Times New Roman" pitchFamily="18" charset="0"/>
            </a:endParaRPr>
          </a:p>
          <a:p>
            <a:r>
              <a:rPr lang="pt-BR" sz="2400" i="1" dirty="0" smtClean="0">
                <a:latin typeface="Times New Roman" pitchFamily="18" charset="0"/>
                <a:cs typeface="Times New Roman" pitchFamily="18" charset="0"/>
              </a:rPr>
              <a:t>                                             ( Tiếng gà trưa – Xuân Quỳnh)</a:t>
            </a: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0" end="0"/>
                                            </p:txEl>
                                          </p:spTgt>
                                        </p:tgtEl>
                                        <p:attrNameLst>
                                          <p:attrName>style.visibility</p:attrName>
                                        </p:attrNameLst>
                                      </p:cBhvr>
                                      <p:to>
                                        <p:strVal val="visible"/>
                                      </p:to>
                                    </p:set>
                                    <p:animEffect transition="in" filter="box(in)">
                                      <p:cBhvr>
                                        <p:cTn id="67" dur="500"/>
                                        <p:tgtEl>
                                          <p:spTgt spid="5">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5">
                                            <p:txEl>
                                              <p:pRg st="1" end="1"/>
                                            </p:txEl>
                                          </p:spTgt>
                                        </p:tgtEl>
                                        <p:attrNameLst>
                                          <p:attrName>style.visibility</p:attrName>
                                        </p:attrNameLst>
                                      </p:cBhvr>
                                      <p:to>
                                        <p:strVal val="visible"/>
                                      </p:to>
                                    </p:set>
                                    <p:animEffect transition="in" filter="box(in)">
                                      <p:cBhvr>
                                        <p:cTn id="72" dur="500"/>
                                        <p:tgtEl>
                                          <p:spTgt spid="5">
                                            <p:txEl>
                                              <p:pRg st="1" end="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5">
                                            <p:txEl>
                                              <p:pRg st="2" end="2"/>
                                            </p:txEl>
                                          </p:spTgt>
                                        </p:tgtEl>
                                        <p:attrNameLst>
                                          <p:attrName>style.visibility</p:attrName>
                                        </p:attrNameLst>
                                      </p:cBhvr>
                                      <p:to>
                                        <p:strVal val="visible"/>
                                      </p:to>
                                    </p:set>
                                    <p:animEffect transition="in" filter="box(in)">
                                      <p:cBhvr>
                                        <p:cTn id="77" dur="500"/>
                                        <p:tgtEl>
                                          <p:spTgt spid="5">
                                            <p:txEl>
                                              <p:pRg st="2" end="2"/>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nodeType="clickEffect">
                                  <p:stCondLst>
                                    <p:cond delay="0"/>
                                  </p:stCondLst>
                                  <p:childTnLst>
                                    <p:set>
                                      <p:cBhvr>
                                        <p:cTn id="81" dur="1" fill="hold">
                                          <p:stCondLst>
                                            <p:cond delay="0"/>
                                          </p:stCondLst>
                                        </p:cTn>
                                        <p:tgtEl>
                                          <p:spTgt spid="5">
                                            <p:txEl>
                                              <p:pRg st="3" end="3"/>
                                            </p:txEl>
                                          </p:spTgt>
                                        </p:tgtEl>
                                        <p:attrNameLst>
                                          <p:attrName>style.visibility</p:attrName>
                                        </p:attrNameLst>
                                      </p:cBhvr>
                                      <p:to>
                                        <p:strVal val="visible"/>
                                      </p:to>
                                    </p:set>
                                    <p:animEffect transition="in" filter="box(in)">
                                      <p:cBhvr>
                                        <p:cTn id="82" dur="500"/>
                                        <p:tgtEl>
                                          <p:spTgt spid="5">
                                            <p:txEl>
                                              <p:pRg st="3" end="3"/>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nodeType="clickEffect">
                                  <p:stCondLst>
                                    <p:cond delay="0"/>
                                  </p:stCondLst>
                                  <p:childTnLst>
                                    <p:set>
                                      <p:cBhvr>
                                        <p:cTn id="86" dur="1" fill="hold">
                                          <p:stCondLst>
                                            <p:cond delay="0"/>
                                          </p:stCondLst>
                                        </p:cTn>
                                        <p:tgtEl>
                                          <p:spTgt spid="5">
                                            <p:txEl>
                                              <p:pRg st="4" end="4"/>
                                            </p:txEl>
                                          </p:spTgt>
                                        </p:tgtEl>
                                        <p:attrNameLst>
                                          <p:attrName>style.visibility</p:attrName>
                                        </p:attrNameLst>
                                      </p:cBhvr>
                                      <p:to>
                                        <p:strVal val="visible"/>
                                      </p:to>
                                    </p:set>
                                    <p:animEffect transition="in" filter="box(in)">
                                      <p:cBhvr>
                                        <p:cTn id="87" dur="500"/>
                                        <p:tgtEl>
                                          <p:spTgt spid="5">
                                            <p:txEl>
                                              <p:pRg st="4" end="4"/>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4" presetClass="entr" presetSubtype="16" fill="hold" nodeType="clickEffect">
                                  <p:stCondLst>
                                    <p:cond delay="0"/>
                                  </p:stCondLst>
                                  <p:childTnLst>
                                    <p:set>
                                      <p:cBhvr>
                                        <p:cTn id="91" dur="1" fill="hold">
                                          <p:stCondLst>
                                            <p:cond delay="0"/>
                                          </p:stCondLst>
                                        </p:cTn>
                                        <p:tgtEl>
                                          <p:spTgt spid="5">
                                            <p:txEl>
                                              <p:pRg st="5" end="5"/>
                                            </p:txEl>
                                          </p:spTgt>
                                        </p:tgtEl>
                                        <p:attrNameLst>
                                          <p:attrName>style.visibility</p:attrName>
                                        </p:attrNameLst>
                                      </p:cBhvr>
                                      <p:to>
                                        <p:strVal val="visible"/>
                                      </p:to>
                                    </p:set>
                                    <p:animEffect transition="in" filter="box(in)">
                                      <p:cBhvr>
                                        <p:cTn id="92" dur="500"/>
                                        <p:tgtEl>
                                          <p:spTgt spid="5">
                                            <p:txEl>
                                              <p:pRg st="5" end="5"/>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4" presetClass="entr" presetSubtype="16" fill="hold" nodeType="clickEffect">
                                  <p:stCondLst>
                                    <p:cond delay="0"/>
                                  </p:stCondLst>
                                  <p:childTnLst>
                                    <p:set>
                                      <p:cBhvr>
                                        <p:cTn id="96" dur="1" fill="hold">
                                          <p:stCondLst>
                                            <p:cond delay="0"/>
                                          </p:stCondLst>
                                        </p:cTn>
                                        <p:tgtEl>
                                          <p:spTgt spid="5">
                                            <p:txEl>
                                              <p:pRg st="6" end="6"/>
                                            </p:txEl>
                                          </p:spTgt>
                                        </p:tgtEl>
                                        <p:attrNameLst>
                                          <p:attrName>style.visibility</p:attrName>
                                        </p:attrNameLst>
                                      </p:cBhvr>
                                      <p:to>
                                        <p:strVal val="visible"/>
                                      </p:to>
                                    </p:set>
                                    <p:animEffect transition="in" filter="box(in)">
                                      <p:cBhvr>
                                        <p:cTn id="97" dur="500"/>
                                        <p:tgtEl>
                                          <p:spTgt spid="5">
                                            <p:txEl>
                                              <p:pRg st="6" end="6"/>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4" presetClass="entr" presetSubtype="16" fill="hold" nodeType="clickEffect">
                                  <p:stCondLst>
                                    <p:cond delay="0"/>
                                  </p:stCondLst>
                                  <p:childTnLst>
                                    <p:set>
                                      <p:cBhvr>
                                        <p:cTn id="101" dur="1" fill="hold">
                                          <p:stCondLst>
                                            <p:cond delay="0"/>
                                          </p:stCondLst>
                                        </p:cTn>
                                        <p:tgtEl>
                                          <p:spTgt spid="5">
                                            <p:txEl>
                                              <p:pRg st="7" end="7"/>
                                            </p:txEl>
                                          </p:spTgt>
                                        </p:tgtEl>
                                        <p:attrNameLst>
                                          <p:attrName>style.visibility</p:attrName>
                                        </p:attrNameLst>
                                      </p:cBhvr>
                                      <p:to>
                                        <p:strVal val="visible"/>
                                      </p:to>
                                    </p:set>
                                    <p:animEffect transition="in" filter="box(in)">
                                      <p:cBhvr>
                                        <p:cTn id="102" dur="500"/>
                                        <p:tgtEl>
                                          <p:spTgt spid="5">
                                            <p:txEl>
                                              <p:pRg st="7" end="7"/>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4" presetClass="entr" presetSubtype="16" fill="hold" nodeType="clickEffect">
                                  <p:stCondLst>
                                    <p:cond delay="0"/>
                                  </p:stCondLst>
                                  <p:childTnLst>
                                    <p:set>
                                      <p:cBhvr>
                                        <p:cTn id="106" dur="1" fill="hold">
                                          <p:stCondLst>
                                            <p:cond delay="0"/>
                                          </p:stCondLst>
                                        </p:cTn>
                                        <p:tgtEl>
                                          <p:spTgt spid="5">
                                            <p:txEl>
                                              <p:pRg st="8" end="8"/>
                                            </p:txEl>
                                          </p:spTgt>
                                        </p:tgtEl>
                                        <p:attrNameLst>
                                          <p:attrName>style.visibility</p:attrName>
                                        </p:attrNameLst>
                                      </p:cBhvr>
                                      <p:to>
                                        <p:strVal val="visible"/>
                                      </p:to>
                                    </p:set>
                                    <p:animEffect transition="in" filter="box(in)">
                                      <p:cBhvr>
                                        <p:cTn id="107" dur="500"/>
                                        <p:tgtEl>
                                          <p:spTgt spid="5">
                                            <p:txEl>
                                              <p:pRg st="8" end="8"/>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4" presetClass="entr" presetSubtype="16" fill="hold" nodeType="clickEffect">
                                  <p:stCondLst>
                                    <p:cond delay="0"/>
                                  </p:stCondLst>
                                  <p:childTnLst>
                                    <p:set>
                                      <p:cBhvr>
                                        <p:cTn id="111" dur="1" fill="hold">
                                          <p:stCondLst>
                                            <p:cond delay="0"/>
                                          </p:stCondLst>
                                        </p:cTn>
                                        <p:tgtEl>
                                          <p:spTgt spid="5">
                                            <p:txEl>
                                              <p:pRg st="9" end="9"/>
                                            </p:txEl>
                                          </p:spTgt>
                                        </p:tgtEl>
                                        <p:attrNameLst>
                                          <p:attrName>style.visibility</p:attrName>
                                        </p:attrNameLst>
                                      </p:cBhvr>
                                      <p:to>
                                        <p:strVal val="visible"/>
                                      </p:to>
                                    </p:set>
                                    <p:animEffect transition="in" filter="box(in)">
                                      <p:cBhvr>
                                        <p:cTn id="112" dur="500"/>
                                        <p:tgtEl>
                                          <p:spTgt spid="5">
                                            <p:txEl>
                                              <p:pRg st="9" end="9"/>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4" presetClass="entr" presetSubtype="16" fill="hold" nodeType="clickEffect">
                                  <p:stCondLst>
                                    <p:cond delay="0"/>
                                  </p:stCondLst>
                                  <p:childTnLst>
                                    <p:set>
                                      <p:cBhvr>
                                        <p:cTn id="116" dur="1" fill="hold">
                                          <p:stCondLst>
                                            <p:cond delay="0"/>
                                          </p:stCondLst>
                                        </p:cTn>
                                        <p:tgtEl>
                                          <p:spTgt spid="5">
                                            <p:txEl>
                                              <p:pRg st="10" end="10"/>
                                            </p:txEl>
                                          </p:spTgt>
                                        </p:tgtEl>
                                        <p:attrNameLst>
                                          <p:attrName>style.visibility</p:attrName>
                                        </p:attrNameLst>
                                      </p:cBhvr>
                                      <p:to>
                                        <p:strVal val="visible"/>
                                      </p:to>
                                    </p:set>
                                    <p:animEffect transition="in" filter="box(in)">
                                      <p:cBhvr>
                                        <p:cTn id="117" dur="500"/>
                                        <p:tgtEl>
                                          <p:spTgt spid="5">
                                            <p:txEl>
                                              <p:pRg st="10" end="10"/>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4" presetClass="entr" presetSubtype="16" fill="hold" nodeType="clickEffect">
                                  <p:stCondLst>
                                    <p:cond delay="0"/>
                                  </p:stCondLst>
                                  <p:childTnLst>
                                    <p:set>
                                      <p:cBhvr>
                                        <p:cTn id="121" dur="1" fill="hold">
                                          <p:stCondLst>
                                            <p:cond delay="0"/>
                                          </p:stCondLst>
                                        </p:cTn>
                                        <p:tgtEl>
                                          <p:spTgt spid="5">
                                            <p:txEl>
                                              <p:pRg st="11" end="11"/>
                                            </p:txEl>
                                          </p:spTgt>
                                        </p:tgtEl>
                                        <p:attrNameLst>
                                          <p:attrName>style.visibility</p:attrName>
                                        </p:attrNameLst>
                                      </p:cBhvr>
                                      <p:to>
                                        <p:strVal val="visible"/>
                                      </p:to>
                                    </p:set>
                                    <p:animEffect transition="in" filter="box(in)">
                                      <p:cBhvr>
                                        <p:cTn id="12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2: </a:t>
            </a:r>
            <a:r>
              <a:rPr lang="nl-NL" sz="2000" b="1" dirty="0" smtClean="0">
                <a:solidFill>
                  <a:srgbClr val="FF0000"/>
                </a:solidFill>
                <a:latin typeface="Times New Roman" pitchFamily="18" charset="0"/>
                <a:cs typeface="Times New Roman" pitchFamily="18" charset="0"/>
              </a:rPr>
              <a:t>THỰC HÀNH TIẾNG VIỆT CÁC BIỆN PHÁP TU TỪ: SO SÁNH, </a:t>
            </a:r>
            <a:endParaRPr lang="en-US" sz="2000" dirty="0" smtClean="0">
              <a:solidFill>
                <a:srgbClr val="FF0000"/>
              </a:solidFill>
              <a:latin typeface="Times New Roman" pitchFamily="18" charset="0"/>
              <a:cs typeface="Times New Roman" pitchFamily="18" charset="0"/>
            </a:endParaRPr>
          </a:p>
          <a:p>
            <a:pPr algn="ctr"/>
            <a:r>
              <a:rPr lang="nl-NL" sz="2000" b="1" dirty="0" smtClean="0">
                <a:solidFill>
                  <a:srgbClr val="FF0000"/>
                </a:solidFill>
                <a:latin typeface="Times New Roman" pitchFamily="18" charset="0"/>
                <a:cs typeface="Times New Roman" pitchFamily="18" charset="0"/>
              </a:rPr>
              <a:t>NHÂN HÓA,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8991600" cy="6370975"/>
          </a:xfrm>
          <a:prstGeom prst="rect">
            <a:avLst/>
          </a:prstGeom>
          <a:noFill/>
        </p:spPr>
        <p:txBody>
          <a:bodyPr wrap="square" rtlCol="0">
            <a:spAutoFit/>
          </a:bodyPr>
          <a:lstStyle/>
          <a:p>
            <a:pPr algn="ctr"/>
            <a:r>
              <a:rPr lang="pt-BR" sz="2400" b="1" dirty="0" smtClean="0">
                <a:latin typeface="Times New Roman" pitchFamily="18" charset="0"/>
                <a:cs typeface="Times New Roman" pitchFamily="18" charset="0"/>
              </a:rPr>
              <a:t>Hướng dẫn làm bài</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a. Điệp từ: Từ “</a:t>
            </a:r>
            <a:r>
              <a:rPr lang="pt-BR" sz="2400" i="1" dirty="0" smtClean="0">
                <a:latin typeface="Times New Roman" pitchFamily="18" charset="0"/>
                <a:cs typeface="Times New Roman" pitchFamily="18" charset="0"/>
              </a:rPr>
              <a:t>lồng”</a:t>
            </a:r>
            <a:r>
              <a:rPr lang="pt-BR" sz="2400" dirty="0" smtClean="0">
                <a:latin typeface="Times New Roman" pitchFamily="18" charset="0"/>
                <a:cs typeface="Times New Roman" pitchFamily="18" charset="0"/>
              </a:rPr>
              <a:t> được nhắc lại 2 lần trong một câu thơ: “</a:t>
            </a:r>
            <a:r>
              <a:rPr lang="pt-BR" sz="2400" i="1" dirty="0" smtClean="0">
                <a:latin typeface="Times New Roman" pitchFamily="18" charset="0"/>
                <a:cs typeface="Times New Roman" pitchFamily="18" charset="0"/>
              </a:rPr>
              <a:t>Trăng lồng cổ thụ bóng lồng hoa”.</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Giúp ta hình dung: ánh trăng lồng vào cổ thụ, bóng cổ thụ lồng vào những bông hoa hay ánh trăng lồng vào cổ thụ, bóng cổ thụ in hình xuống mặt đất như những bông hoa xinh xắn tạo nên bức tranh trăng lung linh, huyền ảo.</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Điệp từ “lồng” có tác dụng làm cho cảnh vật đan lồng vào nhau tạo nên bức tranh nhiều tầng lớp, đường nét, hình khối lung linh ánh sáng. Nét đậm là dáng hình cổ thụ trên cao lấp lánh ánh sáng, nét nhạt là bóng cây là lung linh xao động trên mặt đất.</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Điệp từ lồng còn có tác dụng, làm cho ba vật thể (Trăng, cổ thụ, hoa) vốn dĩ cách xa nhau đan cài quấn quýt, hoà quyện vào nhau, soi sáng cho nhau rất hữu tình.</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Qua đó cho thấy tâm hồn nhà thơ- tâm hồn thi sĩ nhạy cảm với cái đẹp và có tình yêu thiên nhiên say đắm.</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Effect transition="in" filter="box(in)">
                                      <p:cBhvr>
                                        <p:cTn id="37" dur="500"/>
                                        <p:tgtEl>
                                          <p:spTgt spid="5">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1" end="1"/>
                                            </p:txEl>
                                          </p:spTgt>
                                        </p:tgtEl>
                                        <p:attrNameLst>
                                          <p:attrName>style.visibility</p:attrName>
                                        </p:attrNameLst>
                                      </p:cBhvr>
                                      <p:to>
                                        <p:strVal val="visible"/>
                                      </p:to>
                                    </p:set>
                                    <p:animEffect transition="in" filter="box(in)">
                                      <p:cBhvr>
                                        <p:cTn id="42" dur="500"/>
                                        <p:tgtEl>
                                          <p:spTgt spid="5">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2" end="2"/>
                                            </p:txEl>
                                          </p:spTgt>
                                        </p:tgtEl>
                                        <p:attrNameLst>
                                          <p:attrName>style.visibility</p:attrName>
                                        </p:attrNameLst>
                                      </p:cBhvr>
                                      <p:to>
                                        <p:strVal val="visible"/>
                                      </p:to>
                                    </p:set>
                                    <p:animEffect transition="in" filter="box(in)">
                                      <p:cBhvr>
                                        <p:cTn id="47" dur="500"/>
                                        <p:tgtEl>
                                          <p:spTgt spid="5">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3" end="3"/>
                                            </p:txEl>
                                          </p:spTgt>
                                        </p:tgtEl>
                                        <p:attrNameLst>
                                          <p:attrName>style.visibility</p:attrName>
                                        </p:attrNameLst>
                                      </p:cBhvr>
                                      <p:to>
                                        <p:strVal val="visible"/>
                                      </p:to>
                                    </p:set>
                                    <p:animEffect transition="in" filter="box(in)">
                                      <p:cBhvr>
                                        <p:cTn id="52" dur="500"/>
                                        <p:tgtEl>
                                          <p:spTgt spid="5">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4" end="4"/>
                                            </p:txEl>
                                          </p:spTgt>
                                        </p:tgtEl>
                                        <p:attrNameLst>
                                          <p:attrName>style.visibility</p:attrName>
                                        </p:attrNameLst>
                                      </p:cBhvr>
                                      <p:to>
                                        <p:strVal val="visible"/>
                                      </p:to>
                                    </p:set>
                                    <p:animEffect transition="in" filter="box(in)">
                                      <p:cBhvr>
                                        <p:cTn id="57" dur="500"/>
                                        <p:tgtEl>
                                          <p:spTgt spid="5">
                                            <p:txEl>
                                              <p:pRg st="4" end="4"/>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5" end="5"/>
                                            </p:txEl>
                                          </p:spTgt>
                                        </p:tgtEl>
                                        <p:attrNameLst>
                                          <p:attrName>style.visibility</p:attrName>
                                        </p:attrNameLst>
                                      </p:cBhvr>
                                      <p:to>
                                        <p:strVal val="visible"/>
                                      </p:to>
                                    </p:set>
                                    <p:animEffect transition="in" filter="box(in)">
                                      <p:cBhvr>
                                        <p:cTn id="6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2: </a:t>
            </a:r>
            <a:r>
              <a:rPr lang="nl-NL" sz="2000" b="1" dirty="0" smtClean="0">
                <a:solidFill>
                  <a:srgbClr val="FF0000"/>
                </a:solidFill>
                <a:latin typeface="Times New Roman" pitchFamily="18" charset="0"/>
                <a:cs typeface="Times New Roman" pitchFamily="18" charset="0"/>
              </a:rPr>
              <a:t>THỰC HÀNH TIẾNG VIỆT CÁC BIỆN PHÁP TU TỪ: SO SÁNH, </a:t>
            </a:r>
            <a:endParaRPr lang="en-US" sz="2000" dirty="0" smtClean="0">
              <a:solidFill>
                <a:srgbClr val="FF0000"/>
              </a:solidFill>
              <a:latin typeface="Times New Roman" pitchFamily="18" charset="0"/>
              <a:cs typeface="Times New Roman" pitchFamily="18" charset="0"/>
            </a:endParaRPr>
          </a:p>
          <a:p>
            <a:pPr algn="ctr"/>
            <a:r>
              <a:rPr lang="nl-NL" sz="2000" b="1" dirty="0" smtClean="0">
                <a:solidFill>
                  <a:srgbClr val="FF0000"/>
                </a:solidFill>
                <a:latin typeface="Times New Roman" pitchFamily="18" charset="0"/>
                <a:cs typeface="Times New Roman" pitchFamily="18" charset="0"/>
              </a:rPr>
              <a:t>NHÂN HÓA,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8991600" cy="6370975"/>
          </a:xfrm>
          <a:prstGeom prst="rect">
            <a:avLst/>
          </a:prstGeom>
          <a:noFill/>
        </p:spPr>
        <p:txBody>
          <a:bodyPr wrap="square" rtlCol="0">
            <a:spAutoFit/>
          </a:bodyPr>
          <a:lstStyle/>
          <a:p>
            <a:pPr algn="just"/>
            <a:r>
              <a:rPr lang="pt-BR" sz="2400" dirty="0" smtClean="0">
                <a:latin typeface="Times New Roman" pitchFamily="18" charset="0"/>
                <a:cs typeface="Times New Roman" pitchFamily="18" charset="0"/>
              </a:rPr>
              <a:t>b. Biện pháp tu từ được sử dụng: điệp ngữ.</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-Điệp từ “vì” được nhắc lại 4 lần chủ yếu là đầu mỗi dòng thơ.</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Tác dụng: </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Nhấn mạnh những lí do cầm súng của người chiến sĩ: rất lớn lao cao cả nhưng cũng rất bình thường, giản dị.</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Làm nổi bật, khắc sâu mối quan hệ giữa các tình cảm đó, tình yêu Tổ quốc bắt nguồn từ những điều bình thường, giản dị: tình cảm dành cho người thân ruột thịt, những kỉ niệm bình dị của tuổi thơ. Những tình cảm đó là cội nguồn sâu xa của tình yêu tổ quốc, làm ch tình yêu tổ quốc nồng nàn hơn, tha thiết hơn trong trái tim người chiến sĩ.</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Diễn tả tình yêu tổ quốc thiết tha, cháy bỏng, thôi thúc người chiến sĩ cầm chắc tay súng, chiến thắng kẻ thù. </a:t>
            </a:r>
            <a:r>
              <a:rPr lang="vi-VN" sz="2400" dirty="0" smtClean="0">
                <a:latin typeface="Times New Roman" pitchFamily="18" charset="0"/>
                <a:cs typeface="Times New Roman" pitchFamily="18" charset="0"/>
              </a:rPr>
              <a:t>Tài liệu của Phương Nhung</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Góp thêm một định nghĩa về tình yêu Tổ quốc đơn sơ, giản dị mà sâu sắc.</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=&gt; Mục đích chiến đấu cao cả của người chiến sĩ là lẽ sống cao đẹp của cả dân tộc ta thời đại đánh Mĩ anh hùng.</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0" end="0"/>
                                            </p:txEl>
                                          </p:spTgt>
                                        </p:tgtEl>
                                        <p:attrNameLst>
                                          <p:attrName>style.visibility</p:attrName>
                                        </p:attrNameLst>
                                      </p:cBhvr>
                                      <p:to>
                                        <p:strVal val="visible"/>
                                      </p:to>
                                    </p:set>
                                    <p:animEffect transition="in" filter="box(in)">
                                      <p:cBhvr>
                                        <p:cTn id="47" dur="500"/>
                                        <p:tgtEl>
                                          <p:spTgt spid="5">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1" end="1"/>
                                            </p:txEl>
                                          </p:spTgt>
                                        </p:tgtEl>
                                        <p:attrNameLst>
                                          <p:attrName>style.visibility</p:attrName>
                                        </p:attrNameLst>
                                      </p:cBhvr>
                                      <p:to>
                                        <p:strVal val="visible"/>
                                      </p:to>
                                    </p:set>
                                    <p:animEffect transition="in" filter="box(in)">
                                      <p:cBhvr>
                                        <p:cTn id="52" dur="500"/>
                                        <p:tgtEl>
                                          <p:spTgt spid="5">
                                            <p:txEl>
                                              <p:pRg st="1" end="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2" end="2"/>
                                            </p:txEl>
                                          </p:spTgt>
                                        </p:tgtEl>
                                        <p:attrNameLst>
                                          <p:attrName>style.visibility</p:attrName>
                                        </p:attrNameLst>
                                      </p:cBhvr>
                                      <p:to>
                                        <p:strVal val="visible"/>
                                      </p:to>
                                    </p:set>
                                    <p:animEffect transition="in" filter="box(in)">
                                      <p:cBhvr>
                                        <p:cTn id="57" dur="500"/>
                                        <p:tgtEl>
                                          <p:spTgt spid="5">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3" end="3"/>
                                            </p:txEl>
                                          </p:spTgt>
                                        </p:tgtEl>
                                        <p:attrNameLst>
                                          <p:attrName>style.visibility</p:attrName>
                                        </p:attrNameLst>
                                      </p:cBhvr>
                                      <p:to>
                                        <p:strVal val="visible"/>
                                      </p:to>
                                    </p:set>
                                    <p:animEffect transition="in" filter="box(in)">
                                      <p:cBhvr>
                                        <p:cTn id="62" dur="500"/>
                                        <p:tgtEl>
                                          <p:spTgt spid="5">
                                            <p:txEl>
                                              <p:pRg st="3" end="3"/>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4" end="4"/>
                                            </p:txEl>
                                          </p:spTgt>
                                        </p:tgtEl>
                                        <p:attrNameLst>
                                          <p:attrName>style.visibility</p:attrName>
                                        </p:attrNameLst>
                                      </p:cBhvr>
                                      <p:to>
                                        <p:strVal val="visible"/>
                                      </p:to>
                                    </p:set>
                                    <p:animEffect transition="in" filter="box(in)">
                                      <p:cBhvr>
                                        <p:cTn id="67" dur="500"/>
                                        <p:tgtEl>
                                          <p:spTgt spid="5">
                                            <p:txEl>
                                              <p:pRg st="4" end="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5">
                                            <p:txEl>
                                              <p:pRg st="5" end="5"/>
                                            </p:txEl>
                                          </p:spTgt>
                                        </p:tgtEl>
                                        <p:attrNameLst>
                                          <p:attrName>style.visibility</p:attrName>
                                        </p:attrNameLst>
                                      </p:cBhvr>
                                      <p:to>
                                        <p:strVal val="visible"/>
                                      </p:to>
                                    </p:set>
                                    <p:animEffect transition="in" filter="box(in)">
                                      <p:cBhvr>
                                        <p:cTn id="72" dur="500"/>
                                        <p:tgtEl>
                                          <p:spTgt spid="5">
                                            <p:txEl>
                                              <p:pRg st="5" end="5"/>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5">
                                            <p:txEl>
                                              <p:pRg st="6" end="6"/>
                                            </p:txEl>
                                          </p:spTgt>
                                        </p:tgtEl>
                                        <p:attrNameLst>
                                          <p:attrName>style.visibility</p:attrName>
                                        </p:attrNameLst>
                                      </p:cBhvr>
                                      <p:to>
                                        <p:strVal val="visible"/>
                                      </p:to>
                                    </p:set>
                                    <p:animEffect transition="in" filter="box(in)">
                                      <p:cBhvr>
                                        <p:cTn id="77" dur="500"/>
                                        <p:tgtEl>
                                          <p:spTgt spid="5">
                                            <p:txEl>
                                              <p:pRg st="6" end="6"/>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nodeType="clickEffect">
                                  <p:stCondLst>
                                    <p:cond delay="0"/>
                                  </p:stCondLst>
                                  <p:childTnLst>
                                    <p:set>
                                      <p:cBhvr>
                                        <p:cTn id="81" dur="1" fill="hold">
                                          <p:stCondLst>
                                            <p:cond delay="0"/>
                                          </p:stCondLst>
                                        </p:cTn>
                                        <p:tgtEl>
                                          <p:spTgt spid="5">
                                            <p:txEl>
                                              <p:pRg st="7" end="7"/>
                                            </p:txEl>
                                          </p:spTgt>
                                        </p:tgtEl>
                                        <p:attrNameLst>
                                          <p:attrName>style.visibility</p:attrName>
                                        </p:attrNameLst>
                                      </p:cBhvr>
                                      <p:to>
                                        <p:strVal val="visible"/>
                                      </p:to>
                                    </p:set>
                                    <p:animEffect transition="in" filter="box(in)">
                                      <p:cBhvr>
                                        <p:cTn id="8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2: </a:t>
            </a:r>
            <a:r>
              <a:rPr lang="nl-NL" sz="2000" b="1" dirty="0" smtClean="0">
                <a:solidFill>
                  <a:srgbClr val="FF0000"/>
                </a:solidFill>
                <a:latin typeface="Times New Roman" pitchFamily="18" charset="0"/>
                <a:cs typeface="Times New Roman" pitchFamily="18" charset="0"/>
              </a:rPr>
              <a:t>THỰC HÀNH TIẾNG VIỆT CÁC BIỆN PHÁP TU TỪ: SO SÁNH, </a:t>
            </a:r>
            <a:endParaRPr lang="en-US" sz="2000" dirty="0" smtClean="0">
              <a:solidFill>
                <a:srgbClr val="FF0000"/>
              </a:solidFill>
              <a:latin typeface="Times New Roman" pitchFamily="18" charset="0"/>
              <a:cs typeface="Times New Roman" pitchFamily="18" charset="0"/>
            </a:endParaRPr>
          </a:p>
          <a:p>
            <a:pPr algn="ctr"/>
            <a:r>
              <a:rPr lang="nl-NL" sz="2000" b="1" dirty="0" smtClean="0">
                <a:solidFill>
                  <a:srgbClr val="FF0000"/>
                </a:solidFill>
                <a:latin typeface="Times New Roman" pitchFamily="18" charset="0"/>
                <a:cs typeface="Times New Roman" pitchFamily="18" charset="0"/>
              </a:rPr>
              <a:t>NHÂN HÓA,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8991600" cy="3785652"/>
          </a:xfrm>
          <a:prstGeom prst="rect">
            <a:avLst/>
          </a:prstGeom>
          <a:noFill/>
        </p:spPr>
        <p:txBody>
          <a:bodyPr wrap="square" rtlCol="0">
            <a:spAutoFit/>
          </a:bodyPr>
          <a:lstStyle/>
          <a:p>
            <a:r>
              <a:rPr lang="pt-BR" sz="2400" b="1" dirty="0" smtClean="0">
                <a:latin typeface="Times New Roman" pitchFamily="18" charset="0"/>
                <a:cs typeface="Times New Roman" pitchFamily="18" charset="0"/>
              </a:rPr>
              <a:t>B. LUYỆN TẬP ẨN DỤ</a:t>
            </a:r>
            <a:endParaRPr lang="en-US" sz="2400" dirty="0" smtClean="0">
              <a:latin typeface="Times New Roman" pitchFamily="18" charset="0"/>
              <a:cs typeface="Times New Roman" pitchFamily="18" charset="0"/>
            </a:endParaRPr>
          </a:p>
          <a:p>
            <a:r>
              <a:rPr lang="pt-BR" sz="2400" b="1" dirty="0" smtClean="0">
                <a:latin typeface="Times New Roman" pitchFamily="18" charset="0"/>
                <a:cs typeface="Times New Roman" pitchFamily="18" charset="0"/>
              </a:rPr>
              <a:t>Bài tập 1</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Chỉ ra các ẩn dụ và nêu ý nghĩa ẩn dụ trong các câu ca dao, câu thơ sau:</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a.     </a:t>
            </a:r>
            <a:r>
              <a:rPr lang="pt-BR" sz="2400" i="1" dirty="0" smtClean="0">
                <a:latin typeface="Times New Roman" pitchFamily="18" charset="0"/>
                <a:cs typeface="Times New Roman" pitchFamily="18" charset="0"/>
              </a:rPr>
              <a:t>Trăm năm đành lỗi hẹn hò</a:t>
            </a:r>
            <a:endParaRPr lang="en-US" sz="2400" dirty="0" smtClean="0">
              <a:latin typeface="Times New Roman" pitchFamily="18" charset="0"/>
              <a:cs typeface="Times New Roman" pitchFamily="18" charset="0"/>
            </a:endParaRPr>
          </a:p>
          <a:p>
            <a:r>
              <a:rPr lang="pt-BR" sz="2400" i="1" dirty="0" smtClean="0">
                <a:latin typeface="Times New Roman" pitchFamily="18" charset="0"/>
                <a:cs typeface="Times New Roman" pitchFamily="18" charset="0"/>
              </a:rPr>
              <a:t>Cây đa bến cũ con đò khác đ­ưa.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b.   </a:t>
            </a:r>
            <a:r>
              <a:rPr lang="es-ES_tradnl" sz="2400" i="1"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Ơi</a:t>
            </a:r>
            <a:r>
              <a:rPr lang="en-US" sz="2400" i="1" dirty="0" smtClean="0">
                <a:latin typeface="Times New Roman" pitchFamily="18" charset="0"/>
                <a:cs typeface="Times New Roman" pitchFamily="18" charset="0"/>
              </a:rPr>
              <a:t> con </a:t>
            </a:r>
            <a:r>
              <a:rPr lang="en-US" sz="2400" i="1" dirty="0" err="1" smtClean="0">
                <a:latin typeface="Times New Roman" pitchFamily="18" charset="0"/>
                <a:cs typeface="Times New Roman" pitchFamily="18" charset="0"/>
              </a:rPr>
              <a:t>chim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chiền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chiện</a:t>
            </a:r>
            <a:endParaRPr lang="en-US" sz="2400" dirty="0" smtClean="0">
              <a:latin typeface="Times New Roman" pitchFamily="18" charset="0"/>
              <a:cs typeface="Times New Roman" pitchFamily="18" charset="0"/>
            </a:endParaRPr>
          </a:p>
          <a:p>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Hót</a:t>
            </a:r>
            <a:r>
              <a:rPr lang="en-US" sz="2400" i="1" dirty="0" smtClean="0">
                <a:latin typeface="Times New Roman" pitchFamily="18" charset="0"/>
                <a:cs typeface="Times New Roman" pitchFamily="18" charset="0"/>
              </a:rPr>
              <a:t> chi </a:t>
            </a:r>
            <a:r>
              <a:rPr lang="en-US" sz="2400" i="1" dirty="0" err="1" smtClean="0">
                <a:latin typeface="Times New Roman" pitchFamily="18" charset="0"/>
                <a:cs typeface="Times New Roman" pitchFamily="18" charset="0"/>
              </a:rPr>
              <a:t>mà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vang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trời</a:t>
            </a:r>
            <a:endParaRPr lang="en-US" sz="2400" dirty="0" smtClean="0">
              <a:latin typeface="Times New Roman" pitchFamily="18" charset="0"/>
              <a:cs typeface="Times New Roman" pitchFamily="18" charset="0"/>
            </a:endParaRPr>
          </a:p>
          <a:p>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Từng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giọt</a:t>
            </a:r>
            <a:r>
              <a:rPr lang="en-US" sz="2400" i="1" dirty="0" smtClean="0">
                <a:latin typeface="Times New Roman" pitchFamily="18" charset="0"/>
                <a:cs typeface="Times New Roman" pitchFamily="18" charset="0"/>
              </a:rPr>
              <a:t> long </a:t>
            </a:r>
            <a:r>
              <a:rPr lang="en-US" sz="2400" i="1" dirty="0" err="1" smtClean="0">
                <a:latin typeface="Times New Roman" pitchFamily="18" charset="0"/>
                <a:cs typeface="Times New Roman" pitchFamily="18" charset="0"/>
              </a:rPr>
              <a:t>lanh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rơi</a:t>
            </a:r>
            <a:endParaRPr lang="en-US" sz="2400" dirty="0" smtClean="0">
              <a:latin typeface="Times New Roman" pitchFamily="18" charset="0"/>
              <a:cs typeface="Times New Roman" pitchFamily="18" charset="0"/>
            </a:endParaRPr>
          </a:p>
          <a:p>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đ­ưa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tay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hứng</a:t>
            </a:r>
            <a:r>
              <a:rPr lang="en-US" sz="2400" i="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0" end="0"/>
                                            </p:txEl>
                                          </p:spTgt>
                                        </p:tgtEl>
                                        <p:attrNameLst>
                                          <p:attrName>style.visibility</p:attrName>
                                        </p:attrNameLst>
                                      </p:cBhvr>
                                      <p:to>
                                        <p:strVal val="visible"/>
                                      </p:to>
                                    </p:set>
                                    <p:animEffect transition="in" filter="box(in)">
                                      <p:cBhvr>
                                        <p:cTn id="52" dur="500"/>
                                        <p:tgtEl>
                                          <p:spTgt spid="5">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 end="1"/>
                                            </p:txEl>
                                          </p:spTgt>
                                        </p:tgtEl>
                                        <p:attrNameLst>
                                          <p:attrName>style.visibility</p:attrName>
                                        </p:attrNameLst>
                                      </p:cBhvr>
                                      <p:to>
                                        <p:strVal val="visible"/>
                                      </p:to>
                                    </p:set>
                                    <p:animEffect transition="in" filter="box(in)">
                                      <p:cBhvr>
                                        <p:cTn id="57" dur="500"/>
                                        <p:tgtEl>
                                          <p:spTgt spid="5">
                                            <p:txEl>
                                              <p:pRg st="1" end="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2" end="2"/>
                                            </p:txEl>
                                          </p:spTgt>
                                        </p:tgtEl>
                                        <p:attrNameLst>
                                          <p:attrName>style.visibility</p:attrName>
                                        </p:attrNameLst>
                                      </p:cBhvr>
                                      <p:to>
                                        <p:strVal val="visible"/>
                                      </p:to>
                                    </p:set>
                                    <p:animEffect transition="in" filter="box(in)">
                                      <p:cBhvr>
                                        <p:cTn id="62" dur="500"/>
                                        <p:tgtEl>
                                          <p:spTgt spid="5">
                                            <p:txEl>
                                              <p:pRg st="2" end="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3" end="3"/>
                                            </p:txEl>
                                          </p:spTgt>
                                        </p:tgtEl>
                                        <p:attrNameLst>
                                          <p:attrName>style.visibility</p:attrName>
                                        </p:attrNameLst>
                                      </p:cBhvr>
                                      <p:to>
                                        <p:strVal val="visible"/>
                                      </p:to>
                                    </p:set>
                                    <p:animEffect transition="in" filter="box(in)">
                                      <p:cBhvr>
                                        <p:cTn id="67" dur="500"/>
                                        <p:tgtEl>
                                          <p:spTgt spid="5">
                                            <p:txEl>
                                              <p:pRg st="3" end="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5">
                                            <p:txEl>
                                              <p:pRg st="4" end="4"/>
                                            </p:txEl>
                                          </p:spTgt>
                                        </p:tgtEl>
                                        <p:attrNameLst>
                                          <p:attrName>style.visibility</p:attrName>
                                        </p:attrNameLst>
                                      </p:cBhvr>
                                      <p:to>
                                        <p:strVal val="visible"/>
                                      </p:to>
                                    </p:set>
                                    <p:animEffect transition="in" filter="box(in)">
                                      <p:cBhvr>
                                        <p:cTn id="72" dur="500"/>
                                        <p:tgtEl>
                                          <p:spTgt spid="5">
                                            <p:txEl>
                                              <p:pRg st="4" end="4"/>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5">
                                            <p:txEl>
                                              <p:pRg st="5" end="5"/>
                                            </p:txEl>
                                          </p:spTgt>
                                        </p:tgtEl>
                                        <p:attrNameLst>
                                          <p:attrName>style.visibility</p:attrName>
                                        </p:attrNameLst>
                                      </p:cBhvr>
                                      <p:to>
                                        <p:strVal val="visible"/>
                                      </p:to>
                                    </p:set>
                                    <p:animEffect transition="in" filter="box(in)">
                                      <p:cBhvr>
                                        <p:cTn id="77" dur="500"/>
                                        <p:tgtEl>
                                          <p:spTgt spid="5">
                                            <p:txEl>
                                              <p:pRg st="5" end="5"/>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nodeType="clickEffect">
                                  <p:stCondLst>
                                    <p:cond delay="0"/>
                                  </p:stCondLst>
                                  <p:childTnLst>
                                    <p:set>
                                      <p:cBhvr>
                                        <p:cTn id="81" dur="1" fill="hold">
                                          <p:stCondLst>
                                            <p:cond delay="0"/>
                                          </p:stCondLst>
                                        </p:cTn>
                                        <p:tgtEl>
                                          <p:spTgt spid="5">
                                            <p:txEl>
                                              <p:pRg st="6" end="6"/>
                                            </p:txEl>
                                          </p:spTgt>
                                        </p:tgtEl>
                                        <p:attrNameLst>
                                          <p:attrName>style.visibility</p:attrName>
                                        </p:attrNameLst>
                                      </p:cBhvr>
                                      <p:to>
                                        <p:strVal val="visible"/>
                                      </p:to>
                                    </p:set>
                                    <p:animEffect transition="in" filter="box(in)">
                                      <p:cBhvr>
                                        <p:cTn id="82" dur="500"/>
                                        <p:tgtEl>
                                          <p:spTgt spid="5">
                                            <p:txEl>
                                              <p:pRg st="6" end="6"/>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nodeType="clickEffect">
                                  <p:stCondLst>
                                    <p:cond delay="0"/>
                                  </p:stCondLst>
                                  <p:childTnLst>
                                    <p:set>
                                      <p:cBhvr>
                                        <p:cTn id="86" dur="1" fill="hold">
                                          <p:stCondLst>
                                            <p:cond delay="0"/>
                                          </p:stCondLst>
                                        </p:cTn>
                                        <p:tgtEl>
                                          <p:spTgt spid="5">
                                            <p:txEl>
                                              <p:pRg st="7" end="7"/>
                                            </p:txEl>
                                          </p:spTgt>
                                        </p:tgtEl>
                                        <p:attrNameLst>
                                          <p:attrName>style.visibility</p:attrName>
                                        </p:attrNameLst>
                                      </p:cBhvr>
                                      <p:to>
                                        <p:strVal val="visible"/>
                                      </p:to>
                                    </p:set>
                                    <p:animEffect transition="in" filter="box(in)">
                                      <p:cBhvr>
                                        <p:cTn id="87" dur="500"/>
                                        <p:tgtEl>
                                          <p:spTgt spid="5">
                                            <p:txEl>
                                              <p:pRg st="7" end="7"/>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4" presetClass="entr" presetSubtype="16" fill="hold" nodeType="clickEffect">
                                  <p:stCondLst>
                                    <p:cond delay="0"/>
                                  </p:stCondLst>
                                  <p:childTnLst>
                                    <p:set>
                                      <p:cBhvr>
                                        <p:cTn id="91" dur="1" fill="hold">
                                          <p:stCondLst>
                                            <p:cond delay="0"/>
                                          </p:stCondLst>
                                        </p:cTn>
                                        <p:tgtEl>
                                          <p:spTgt spid="5">
                                            <p:txEl>
                                              <p:pRg st="8" end="8"/>
                                            </p:txEl>
                                          </p:spTgt>
                                        </p:tgtEl>
                                        <p:attrNameLst>
                                          <p:attrName>style.visibility</p:attrName>
                                        </p:attrNameLst>
                                      </p:cBhvr>
                                      <p:to>
                                        <p:strVal val="visible"/>
                                      </p:to>
                                    </p:set>
                                    <p:animEffect transition="in" filter="box(in)">
                                      <p:cBhvr>
                                        <p:cTn id="92"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2: </a:t>
            </a:r>
            <a:r>
              <a:rPr lang="nl-NL" sz="2000" b="1" dirty="0" smtClean="0">
                <a:solidFill>
                  <a:srgbClr val="FF0000"/>
                </a:solidFill>
                <a:latin typeface="Times New Roman" pitchFamily="18" charset="0"/>
                <a:cs typeface="Times New Roman" pitchFamily="18" charset="0"/>
              </a:rPr>
              <a:t>THỰC HÀNH TIẾNG VIỆT CÁC BIỆN PHÁP TU TỪ: SO SÁNH, </a:t>
            </a:r>
            <a:endParaRPr lang="en-US" sz="2000" dirty="0" smtClean="0">
              <a:solidFill>
                <a:srgbClr val="FF0000"/>
              </a:solidFill>
              <a:latin typeface="Times New Roman" pitchFamily="18" charset="0"/>
              <a:cs typeface="Times New Roman" pitchFamily="18" charset="0"/>
            </a:endParaRPr>
          </a:p>
          <a:p>
            <a:pPr algn="ctr"/>
            <a:r>
              <a:rPr lang="nl-NL" sz="2000" b="1" dirty="0" smtClean="0">
                <a:solidFill>
                  <a:srgbClr val="FF0000"/>
                </a:solidFill>
                <a:latin typeface="Times New Roman" pitchFamily="18" charset="0"/>
                <a:cs typeface="Times New Roman" pitchFamily="18" charset="0"/>
              </a:rPr>
              <a:t>NHÂN HÓA,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8991600" cy="4154984"/>
          </a:xfrm>
          <a:prstGeom prst="rect">
            <a:avLst/>
          </a:prstGeom>
          <a:noFill/>
        </p:spPr>
        <p:txBody>
          <a:bodyPr wrap="square" rtlCol="0">
            <a:spAutoFit/>
          </a:bodyPr>
          <a:lstStyle/>
          <a:p>
            <a:pPr algn="ctr"/>
            <a:r>
              <a:rPr lang="it-IT" sz="2400" b="1" dirty="0" smtClean="0">
                <a:latin typeface="Times New Roman" pitchFamily="18" charset="0"/>
                <a:cs typeface="Times New Roman" pitchFamily="18" charset="0"/>
              </a:rPr>
              <a:t>Hướng dẫn làm bài</a:t>
            </a:r>
            <a:endParaRPr lang="en-US" sz="2400" dirty="0" smtClean="0">
              <a:latin typeface="Times New Roman" pitchFamily="18" charset="0"/>
              <a:cs typeface="Times New Roman" pitchFamily="18" charset="0"/>
            </a:endParaRPr>
          </a:p>
          <a:p>
            <a:pPr algn="just"/>
            <a:r>
              <a:rPr lang="it-IT" sz="2400" dirty="0" smtClean="0">
                <a:latin typeface="Times New Roman" pitchFamily="18" charset="0"/>
                <a:cs typeface="Times New Roman" pitchFamily="18" charset="0"/>
              </a:rPr>
              <a:t>a.  </a:t>
            </a:r>
            <a:r>
              <a:rPr lang="it-IT" sz="2400" i="1" dirty="0" smtClean="0">
                <a:latin typeface="Times New Roman" pitchFamily="18" charset="0"/>
                <a:cs typeface="Times New Roman" pitchFamily="18" charset="0"/>
              </a:rPr>
              <a:t>Cây đa bến cũ</a:t>
            </a:r>
            <a:r>
              <a:rPr lang="it-IT" sz="2400" dirty="0" smtClean="0">
                <a:latin typeface="Times New Roman" pitchFamily="18" charset="0"/>
                <a:cs typeface="Times New Roman" pitchFamily="18" charset="0"/>
              </a:rPr>
              <a:t>- những kỷ niệm đẹp</a:t>
            </a:r>
            <a:endParaRPr lang="en-US" sz="2400" dirty="0" smtClean="0">
              <a:latin typeface="Times New Roman" pitchFamily="18" charset="0"/>
              <a:cs typeface="Times New Roman" pitchFamily="18" charset="0"/>
            </a:endParaRPr>
          </a:p>
          <a:p>
            <a:pPr algn="just"/>
            <a:r>
              <a:rPr lang="it-IT" sz="2400" i="1" dirty="0" smtClean="0">
                <a:latin typeface="Times New Roman" pitchFamily="18" charset="0"/>
                <a:cs typeface="Times New Roman" pitchFamily="18" charset="0"/>
              </a:rPr>
              <a:t>Con đò khác đ­ưa</a:t>
            </a:r>
            <a:r>
              <a:rPr lang="it-IT" sz="2400" dirty="0" smtClean="0">
                <a:latin typeface="Times New Roman" pitchFamily="18" charset="0"/>
                <a:cs typeface="Times New Roman" pitchFamily="18" charset="0"/>
              </a:rPr>
              <a:t>- cô gái đã đi lấy ngư­ời con trai khác làm chồng- đã thay đổi, xa nhau</a:t>
            </a:r>
            <a:r>
              <a:rPr lang="it-IT"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it-IT" sz="2400" i="1" dirty="0" smtClean="0">
                <a:latin typeface="Times New Roman" pitchFamily="18" charset="0"/>
                <a:cs typeface="Times New Roman" pitchFamily="18" charset="0"/>
              </a:rPr>
              <a:t>(Tác giả dân gian đã chọn được hình ảnh ẩn dụ đẹp,quen thuộc, gợi nhớ diễn đạt được một lời oán trách kín đáo).  </a:t>
            </a:r>
            <a:endParaRPr lang="en-US" sz="2400" dirty="0" smtClean="0">
              <a:latin typeface="Times New Roman" pitchFamily="18" charset="0"/>
              <a:cs typeface="Times New Roman" pitchFamily="18" charset="0"/>
            </a:endParaRPr>
          </a:p>
          <a:p>
            <a:pPr algn="just"/>
            <a:r>
              <a:rPr lang="it-IT" sz="2400" dirty="0" smtClean="0">
                <a:latin typeface="Times New Roman" pitchFamily="18" charset="0"/>
                <a:cs typeface="Times New Roman" pitchFamily="18" charset="0"/>
              </a:rPr>
              <a:t>b.   </a:t>
            </a:r>
            <a:r>
              <a:rPr lang="it-IT" sz="2400" i="1" dirty="0" smtClean="0">
                <a:latin typeface="Times New Roman" pitchFamily="18" charset="0"/>
                <a:cs typeface="Times New Roman" pitchFamily="18" charset="0"/>
              </a:rPr>
              <a:t>Giọt</a:t>
            </a:r>
            <a:r>
              <a:rPr lang="it-IT" sz="2400" dirty="0" smtClean="0">
                <a:latin typeface="Times New Roman" pitchFamily="18" charset="0"/>
                <a:cs typeface="Times New Roman" pitchFamily="18" charset="0"/>
              </a:rPr>
              <a:t> (tiếng hót- chuyển đổi cảm giác )- ca ngợi cái đẹp của sáng xuân cũng là cái đẹp của cuộc đời, cuộc sống.  </a:t>
            </a:r>
            <a:endParaRPr lang="en-US" sz="2400" dirty="0" smtClean="0">
              <a:latin typeface="Times New Roman" pitchFamily="18" charset="0"/>
              <a:cs typeface="Times New Roman" pitchFamily="18" charset="0"/>
            </a:endParaRPr>
          </a:p>
          <a:p>
            <a:pPr algn="just"/>
            <a:r>
              <a:rPr lang="it-IT" sz="2400" i="1" dirty="0" smtClean="0">
                <a:latin typeface="Times New Roman" pitchFamily="18" charset="0"/>
                <a:cs typeface="Times New Roman" pitchFamily="18" charset="0"/>
              </a:rPr>
              <a:t>hứng</a:t>
            </a:r>
            <a:r>
              <a:rPr lang="it-IT" sz="2400" dirty="0" smtClean="0">
                <a:latin typeface="Times New Roman" pitchFamily="18" charset="0"/>
                <a:cs typeface="Times New Roman" pitchFamily="18" charset="0"/>
              </a:rPr>
              <a:t> (tiếng hót- chuyển đổi cảm giác )- sự thừa hưởng một cách trân trọng những thành quả cách mạng</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Effect transition="in" filter="box(in)">
                                      <p:cBhvr>
                                        <p:cTn id="37" dur="500"/>
                                        <p:tgtEl>
                                          <p:spTgt spid="5">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1" end="1"/>
                                            </p:txEl>
                                          </p:spTgt>
                                        </p:tgtEl>
                                        <p:attrNameLst>
                                          <p:attrName>style.visibility</p:attrName>
                                        </p:attrNameLst>
                                      </p:cBhvr>
                                      <p:to>
                                        <p:strVal val="visible"/>
                                      </p:to>
                                    </p:set>
                                    <p:animEffect transition="in" filter="box(in)">
                                      <p:cBhvr>
                                        <p:cTn id="42" dur="500"/>
                                        <p:tgtEl>
                                          <p:spTgt spid="5">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2" end="2"/>
                                            </p:txEl>
                                          </p:spTgt>
                                        </p:tgtEl>
                                        <p:attrNameLst>
                                          <p:attrName>style.visibility</p:attrName>
                                        </p:attrNameLst>
                                      </p:cBhvr>
                                      <p:to>
                                        <p:strVal val="visible"/>
                                      </p:to>
                                    </p:set>
                                    <p:animEffect transition="in" filter="box(in)">
                                      <p:cBhvr>
                                        <p:cTn id="47" dur="500"/>
                                        <p:tgtEl>
                                          <p:spTgt spid="5">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3" end="3"/>
                                            </p:txEl>
                                          </p:spTgt>
                                        </p:tgtEl>
                                        <p:attrNameLst>
                                          <p:attrName>style.visibility</p:attrName>
                                        </p:attrNameLst>
                                      </p:cBhvr>
                                      <p:to>
                                        <p:strVal val="visible"/>
                                      </p:to>
                                    </p:set>
                                    <p:animEffect transition="in" filter="box(in)">
                                      <p:cBhvr>
                                        <p:cTn id="52" dur="500"/>
                                        <p:tgtEl>
                                          <p:spTgt spid="5">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4" end="4"/>
                                            </p:txEl>
                                          </p:spTgt>
                                        </p:tgtEl>
                                        <p:attrNameLst>
                                          <p:attrName>style.visibility</p:attrName>
                                        </p:attrNameLst>
                                      </p:cBhvr>
                                      <p:to>
                                        <p:strVal val="visible"/>
                                      </p:to>
                                    </p:set>
                                    <p:animEffect transition="in" filter="box(in)">
                                      <p:cBhvr>
                                        <p:cTn id="57" dur="500"/>
                                        <p:tgtEl>
                                          <p:spTgt spid="5">
                                            <p:txEl>
                                              <p:pRg st="4" end="4"/>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5" end="5"/>
                                            </p:txEl>
                                          </p:spTgt>
                                        </p:tgtEl>
                                        <p:attrNameLst>
                                          <p:attrName>style.visibility</p:attrName>
                                        </p:attrNameLst>
                                      </p:cBhvr>
                                      <p:to>
                                        <p:strVal val="visible"/>
                                      </p:to>
                                    </p:set>
                                    <p:animEffect transition="in" filter="box(in)">
                                      <p:cBhvr>
                                        <p:cTn id="6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1: </a:t>
            </a:r>
            <a:r>
              <a:rPr lang="nl-NL" sz="2000" b="1" dirty="0" smtClean="0">
                <a:solidFill>
                  <a:srgbClr val="FF0000"/>
                </a:solidFill>
                <a:latin typeface="Times New Roman" pitchFamily="18" charset="0"/>
                <a:cs typeface="Times New Roman" pitchFamily="18" charset="0"/>
              </a:rPr>
              <a:t>THỰC HÀNH TIẾNG VIỆT:</a:t>
            </a:r>
            <a:r>
              <a:rPr lang="vi-VN" sz="2000" b="1" dirty="0" smtClean="0">
                <a:solidFill>
                  <a:srgbClr val="FF0000"/>
                </a:solidFill>
                <a:latin typeface="Times New Roman" pitchFamily="18" charset="0"/>
                <a:cs typeface="Times New Roman" pitchFamily="18" charset="0"/>
              </a:rPr>
              <a:t> TỪ ĐƠN, TỪ PHỨC, SO SÁNH</a:t>
            </a:r>
            <a:endParaRPr lang="en-US" sz="2000" dirty="0" smtClean="0">
              <a:solidFill>
                <a:srgbClr val="FF0000"/>
              </a:solidFill>
              <a:latin typeface="Times New Roman" pitchFamily="18" charset="0"/>
              <a:cs typeface="Times New Roman" pitchFamily="18" charset="0"/>
            </a:endParaRPr>
          </a:p>
          <a:p>
            <a:pPr algn="ctr"/>
            <a:endParaRPr lang="en-US" sz="2000" b="1"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381000"/>
            <a:ext cx="9144000" cy="769441"/>
          </a:xfrm>
          <a:prstGeom prst="rect">
            <a:avLst/>
          </a:prstGeom>
          <a:noFill/>
        </p:spPr>
        <p:txBody>
          <a:bodyPr wrap="square" rtlCol="0">
            <a:spAutoFit/>
          </a:bodyPr>
          <a:lstStyle/>
          <a:p>
            <a:r>
              <a:rPr lang="nl-NL" sz="2400" b="1" dirty="0" smtClean="0">
                <a:latin typeface="Times New Roman" pitchFamily="18" charset="0"/>
                <a:cs typeface="Times New Roman" pitchFamily="18" charset="0"/>
              </a:rPr>
              <a:t>a. Cách phân biệt từ ghép và từ láy:</a:t>
            </a:r>
            <a:endParaRPr lang="en-US" sz="24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304800" y="990600"/>
          <a:ext cx="8686800" cy="5181601"/>
        </p:xfrm>
        <a:graphic>
          <a:graphicData uri="http://schemas.openxmlformats.org/drawingml/2006/table">
            <a:tbl>
              <a:tblPr/>
              <a:tblGrid>
                <a:gridCol w="3931570">
                  <a:extLst>
                    <a:ext uri="{9D8B030D-6E8A-4147-A177-3AD203B41FA5}">
                      <a16:colId xmlns:a16="http://schemas.microsoft.com/office/drawing/2014/main" val="20000"/>
                    </a:ext>
                  </a:extLst>
                </a:gridCol>
                <a:gridCol w="4755230">
                  <a:extLst>
                    <a:ext uri="{9D8B030D-6E8A-4147-A177-3AD203B41FA5}">
                      <a16:colId xmlns:a16="http://schemas.microsoft.com/office/drawing/2014/main" val="20001"/>
                    </a:ext>
                  </a:extLst>
                </a:gridCol>
              </a:tblGrid>
              <a:tr h="1852271">
                <a:tc>
                  <a:txBody>
                    <a:bodyPr/>
                    <a:lstStyle/>
                    <a:p>
                      <a:pPr marL="0" marR="0" algn="just">
                        <a:lnSpc>
                          <a:spcPct val="115000"/>
                        </a:lnSpc>
                        <a:spcBef>
                          <a:spcPts val="0"/>
                        </a:spcBef>
                        <a:spcAft>
                          <a:spcPts val="0"/>
                        </a:spcAft>
                        <a:tabLst>
                          <a:tab pos="1783080" algn="l"/>
                        </a:tabLst>
                      </a:pPr>
                      <a:r>
                        <a:rPr lang="nl-NL" sz="1800" b="1" dirty="0">
                          <a:latin typeface="Times New Roman"/>
                          <a:ea typeface="SimSun"/>
                          <a:cs typeface="Times New Roman"/>
                        </a:rPr>
                        <a:t>Từ ghép: </a:t>
                      </a:r>
                      <a:r>
                        <a:rPr lang="nl-NL" sz="1800" dirty="0">
                          <a:latin typeface="Times New Roman"/>
                          <a:ea typeface="SimSun"/>
                          <a:cs typeface="Times New Roman"/>
                        </a:rPr>
                        <a:t>2 tiếng đều có nghĩa và có quan hệ với nhau về nghĩa. Ví dụ: </a:t>
                      </a:r>
                      <a:r>
                        <a:rPr lang="nl-NL" sz="1800" i="1" dirty="0">
                          <a:latin typeface="Times New Roman"/>
                          <a:ea typeface="SimSun"/>
                          <a:cs typeface="Times New Roman"/>
                        </a:rPr>
                        <a:t>học tập, tốt bụng</a:t>
                      </a:r>
                      <a:r>
                        <a:rPr lang="nl-NL" sz="1800" dirty="0">
                          <a:latin typeface="Times New Roman"/>
                          <a:ea typeface="SimSun"/>
                          <a:cs typeface="Times New Roman"/>
                        </a:rPr>
                        <a:t>…</a:t>
                      </a:r>
                      <a:endParaRPr lang="en-US" sz="1100" dirty="0">
                        <a:latin typeface="Calibri"/>
                        <a:ea typeface="SimSun"/>
                        <a:cs typeface="Times New Roman"/>
                      </a:endParaRP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tabLst>
                          <a:tab pos="1783080" algn="l"/>
                        </a:tabLst>
                      </a:pPr>
                      <a:r>
                        <a:rPr lang="nl-NL" sz="1800" b="1">
                          <a:latin typeface="Times New Roman"/>
                          <a:ea typeface="SimSun"/>
                          <a:cs typeface="Times New Roman"/>
                        </a:rPr>
                        <a:t>Từ láy: </a:t>
                      </a:r>
                      <a:r>
                        <a:rPr lang="nl-NL" sz="1800">
                          <a:latin typeface="Times New Roman"/>
                          <a:ea typeface="SimSun"/>
                          <a:cs typeface="Times New Roman"/>
                        </a:rPr>
                        <a:t>chỉ có 1 tiếng có nghĩa hoặc không tiếng nào có nghĩa; không có quan hệ về nghĩa, chỉ có quan hệ âm thanh (giống nhau hoàn toàn hoặc giống nhau 1 bộ phận của tiếng) Ví dụ: </a:t>
                      </a:r>
                      <a:r>
                        <a:rPr lang="nl-NL" sz="1800" i="1">
                          <a:latin typeface="Times New Roman"/>
                          <a:ea typeface="SimSun"/>
                          <a:cs typeface="Times New Roman"/>
                        </a:rPr>
                        <a:t>mềm mại, xinh xắn,…</a:t>
                      </a:r>
                      <a:endParaRPr lang="en-US" sz="1100">
                        <a:latin typeface="Calibri"/>
                        <a:ea typeface="SimSun"/>
                        <a:cs typeface="Times New Roman"/>
                      </a:endParaRP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52271">
                <a:tc gridSpan="2">
                  <a:txBody>
                    <a:bodyPr/>
                    <a:lstStyle/>
                    <a:p>
                      <a:pPr marL="0" marR="0" algn="just">
                        <a:lnSpc>
                          <a:spcPct val="115000"/>
                        </a:lnSpc>
                        <a:spcBef>
                          <a:spcPts val="0"/>
                        </a:spcBef>
                        <a:spcAft>
                          <a:spcPts val="0"/>
                        </a:spcAft>
                        <a:tabLst>
                          <a:tab pos="1783080" algn="l"/>
                        </a:tabLst>
                      </a:pPr>
                      <a:r>
                        <a:rPr lang="nl-NL" sz="1800" dirty="0">
                          <a:latin typeface="Times New Roman"/>
                          <a:ea typeface="SimSun"/>
                          <a:cs typeface="Times New Roman"/>
                        </a:rPr>
                        <a:t>Các từ phức có các tiếng giống nhau sẽ là từ ghép nếu:</a:t>
                      </a:r>
                      <a:endParaRPr lang="en-US" sz="1100" dirty="0">
                        <a:latin typeface="Calibri"/>
                        <a:ea typeface="SimSun"/>
                        <a:cs typeface="Times New Roman"/>
                      </a:endParaRPr>
                    </a:p>
                    <a:p>
                      <a:pPr marL="0" marR="0">
                        <a:lnSpc>
                          <a:spcPct val="115000"/>
                        </a:lnSpc>
                        <a:spcBef>
                          <a:spcPts val="0"/>
                        </a:spcBef>
                        <a:spcAft>
                          <a:spcPts val="0"/>
                        </a:spcAft>
                      </a:pPr>
                      <a:r>
                        <a:rPr lang="nl-NL" sz="1800" dirty="0">
                          <a:latin typeface="Times New Roman"/>
                          <a:ea typeface="SimSun"/>
                          <a:cs typeface="Times New Roman"/>
                        </a:rPr>
                        <a:t>- Cả hai tiếng đều có nghĩa: </a:t>
                      </a:r>
                      <a:r>
                        <a:rPr lang="nl-NL" sz="1800" i="1" dirty="0">
                          <a:latin typeface="Times New Roman"/>
                          <a:ea typeface="SimSun"/>
                          <a:cs typeface="Times New Roman"/>
                        </a:rPr>
                        <a:t>tươi tốt, non nước, đi đứng…</a:t>
                      </a:r>
                      <a:endParaRPr lang="en-US" sz="1100" dirty="0">
                        <a:latin typeface="Calibri"/>
                        <a:ea typeface="SimSun"/>
                        <a:cs typeface="Times New Roman"/>
                      </a:endParaRPr>
                    </a:p>
                    <a:p>
                      <a:pPr marL="0" marR="0">
                        <a:lnSpc>
                          <a:spcPct val="115000"/>
                        </a:lnSpc>
                        <a:spcBef>
                          <a:spcPts val="0"/>
                        </a:spcBef>
                        <a:spcAft>
                          <a:spcPts val="0"/>
                        </a:spcAft>
                      </a:pPr>
                      <a:r>
                        <a:rPr lang="nl-NL" sz="1800" dirty="0">
                          <a:latin typeface="Times New Roman"/>
                          <a:ea typeface="SimSun"/>
                          <a:cs typeface="Times New Roman"/>
                        </a:rPr>
                        <a:t>- Các từ gốc Hán: </a:t>
                      </a:r>
                      <a:r>
                        <a:rPr lang="nl-NL" sz="1800" i="1" dirty="0">
                          <a:latin typeface="Times New Roman"/>
                          <a:ea typeface="SimSun"/>
                          <a:cs typeface="Times New Roman"/>
                        </a:rPr>
                        <a:t>cần mẫn, tham lam, bảo bối, chân chính, trang trọng…</a:t>
                      </a:r>
                      <a:endParaRPr lang="en-US" sz="1100" dirty="0">
                        <a:latin typeface="Calibri"/>
                        <a:ea typeface="SimSun"/>
                        <a:cs typeface="Times New Roman"/>
                      </a:endParaRPr>
                    </a:p>
                    <a:p>
                      <a:pPr marL="0" marR="0">
                        <a:lnSpc>
                          <a:spcPct val="115000"/>
                        </a:lnSpc>
                        <a:spcBef>
                          <a:spcPts val="0"/>
                        </a:spcBef>
                        <a:spcAft>
                          <a:spcPts val="0"/>
                        </a:spcAft>
                      </a:pPr>
                      <a:r>
                        <a:rPr lang="nl-NL" sz="1800" dirty="0">
                          <a:latin typeface="Times New Roman"/>
                          <a:ea typeface="SimSun"/>
                          <a:cs typeface="Times New Roman"/>
                        </a:rPr>
                        <a:t>- Danh từ: </a:t>
                      </a:r>
                      <a:r>
                        <a:rPr lang="nl-NL" sz="1800" i="1" dirty="0">
                          <a:latin typeface="Times New Roman"/>
                          <a:ea typeface="SimSun"/>
                          <a:cs typeface="Times New Roman"/>
                        </a:rPr>
                        <a:t>bình minh, hoàng hôn,</a:t>
                      </a:r>
                      <a:r>
                        <a:rPr lang="nl-NL" sz="1800" dirty="0">
                          <a:latin typeface="Times New Roman"/>
                          <a:ea typeface="SimSun"/>
                          <a:cs typeface="Times New Roman"/>
                        </a:rPr>
                        <a:t>…</a:t>
                      </a:r>
                      <a:endParaRPr lang="en-US" sz="1100" dirty="0">
                        <a:latin typeface="Calibri"/>
                        <a:ea typeface="SimSun"/>
                        <a:cs typeface="Times New Roman"/>
                      </a:endParaRPr>
                    </a:p>
                    <a:p>
                      <a:pPr marL="0" marR="0">
                        <a:lnSpc>
                          <a:spcPct val="115000"/>
                        </a:lnSpc>
                        <a:spcBef>
                          <a:spcPts val="0"/>
                        </a:spcBef>
                        <a:spcAft>
                          <a:spcPts val="0"/>
                        </a:spcAft>
                      </a:pPr>
                      <a:r>
                        <a:rPr lang="nl-NL" sz="1800" dirty="0">
                          <a:latin typeface="Times New Roman"/>
                          <a:ea typeface="SimSun"/>
                          <a:cs typeface="Times New Roman"/>
                        </a:rPr>
                        <a:t>- Từ đơn đa âm tiết (danh từ): </a:t>
                      </a:r>
                      <a:r>
                        <a:rPr lang="nl-NL" sz="1800" i="1" dirty="0">
                          <a:latin typeface="Times New Roman"/>
                          <a:ea typeface="SimSun"/>
                          <a:cs typeface="Times New Roman"/>
                        </a:rPr>
                        <a:t>chuồn chuồn, ba ba, đu đủ, thằn lằn…</a:t>
                      </a:r>
                      <a:endParaRPr lang="en-US" sz="1100" dirty="0">
                        <a:latin typeface="Calibri"/>
                        <a:ea typeface="SimSun"/>
                        <a:cs typeface="Times New Roman"/>
                      </a:endParaRP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1"/>
                  </a:ext>
                </a:extLst>
              </a:tr>
              <a:tr h="1477059">
                <a:tc gridSpan="2">
                  <a:txBody>
                    <a:bodyPr/>
                    <a:lstStyle/>
                    <a:p>
                      <a:pPr marL="0" marR="0" algn="just">
                        <a:lnSpc>
                          <a:spcPct val="115000"/>
                        </a:lnSpc>
                        <a:spcBef>
                          <a:spcPts val="0"/>
                        </a:spcBef>
                        <a:spcAft>
                          <a:spcPts val="0"/>
                        </a:spcAft>
                      </a:pPr>
                      <a:r>
                        <a:rPr lang="nl-NL" sz="1800" dirty="0">
                          <a:latin typeface="Times New Roman"/>
                          <a:ea typeface="SimSun"/>
                          <a:cs typeface="Times New Roman"/>
                        </a:rPr>
                        <a:t>Các từ có một tiếng có nghĩa và một tiếng không có nghĩa nhưng các tiếng trong từ được biểu hiện trên chữ viết không có phụ âm đầu thì cũng xếp vào nhóm từ láy (láy vắng khuyết phụ âm đầu).</a:t>
                      </a:r>
                      <a:endParaRPr lang="en-US" sz="1100" dirty="0">
                        <a:latin typeface="Calibri"/>
                        <a:ea typeface="SimSun"/>
                        <a:cs typeface="Times New Roman"/>
                      </a:endParaRPr>
                    </a:p>
                    <a:p>
                      <a:pPr marL="0" marR="0" indent="457200" algn="just">
                        <a:lnSpc>
                          <a:spcPct val="115000"/>
                        </a:lnSpc>
                        <a:spcBef>
                          <a:spcPts val="0"/>
                        </a:spcBef>
                        <a:spcAft>
                          <a:spcPts val="0"/>
                        </a:spcAft>
                      </a:pPr>
                      <a:r>
                        <a:rPr lang="nl-NL" sz="1800" dirty="0">
                          <a:latin typeface="Times New Roman"/>
                          <a:ea typeface="SimSun"/>
                          <a:cs typeface="Times New Roman"/>
                        </a:rPr>
                        <a:t>VD: </a:t>
                      </a:r>
                      <a:r>
                        <a:rPr lang="nl-NL" sz="1800" i="1" dirty="0">
                          <a:latin typeface="Times New Roman"/>
                          <a:ea typeface="SimSun"/>
                          <a:cs typeface="Times New Roman"/>
                        </a:rPr>
                        <a:t>ồn ào, ầm ĩ, ấm áp, im ắng, ao ước, yếu ớt</a:t>
                      </a:r>
                      <a:r>
                        <a:rPr lang="nl-NL" sz="1800" dirty="0">
                          <a:latin typeface="Times New Roman"/>
                          <a:ea typeface="SimSun"/>
                          <a:cs typeface="Times New Roman"/>
                        </a:rPr>
                        <a:t>,…</a:t>
                      </a:r>
                      <a:endParaRPr lang="en-US" sz="1100" dirty="0">
                        <a:latin typeface="Calibri"/>
                        <a:ea typeface="SimSun"/>
                        <a:cs typeface="Times New Roman"/>
                      </a:endParaRP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2: </a:t>
            </a:r>
            <a:r>
              <a:rPr lang="nl-NL" sz="2000" b="1" dirty="0" smtClean="0">
                <a:solidFill>
                  <a:srgbClr val="FF0000"/>
                </a:solidFill>
                <a:latin typeface="Times New Roman" pitchFamily="18" charset="0"/>
                <a:cs typeface="Times New Roman" pitchFamily="18" charset="0"/>
              </a:rPr>
              <a:t>THỰC HÀNH TIẾNG VIỆT CÁC BIỆN PHÁP TU TỪ: SO SÁNH, </a:t>
            </a:r>
            <a:endParaRPr lang="en-US" sz="2000" dirty="0" smtClean="0">
              <a:solidFill>
                <a:srgbClr val="FF0000"/>
              </a:solidFill>
              <a:latin typeface="Times New Roman" pitchFamily="18" charset="0"/>
              <a:cs typeface="Times New Roman" pitchFamily="18" charset="0"/>
            </a:endParaRPr>
          </a:p>
          <a:p>
            <a:pPr algn="ctr"/>
            <a:r>
              <a:rPr lang="nl-NL" sz="2000" b="1" dirty="0" smtClean="0">
                <a:solidFill>
                  <a:srgbClr val="FF0000"/>
                </a:solidFill>
                <a:latin typeface="Times New Roman" pitchFamily="18" charset="0"/>
                <a:cs typeface="Times New Roman" pitchFamily="18" charset="0"/>
              </a:rPr>
              <a:t>NHÂN HÓA,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8991600" cy="2308324"/>
          </a:xfrm>
          <a:prstGeom prst="rect">
            <a:avLst/>
          </a:prstGeom>
          <a:noFill/>
        </p:spPr>
        <p:txBody>
          <a:bodyPr wrap="square" rtlCol="0">
            <a:spAutoFit/>
          </a:bodyPr>
          <a:lstStyle/>
          <a:p>
            <a:r>
              <a:rPr lang="nb-NO" sz="2400" b="1" dirty="0" smtClean="0">
                <a:latin typeface="Times New Roman" pitchFamily="18" charset="0"/>
                <a:cs typeface="Times New Roman" pitchFamily="18" charset="0"/>
              </a:rPr>
              <a:t>Bài tập </a:t>
            </a:r>
            <a:r>
              <a:rPr lang="it-IT" sz="2400" b="1" dirty="0" smtClean="0">
                <a:latin typeface="Times New Roman" pitchFamily="18" charset="0"/>
                <a:cs typeface="Times New Roman" pitchFamily="18" charset="0"/>
              </a:rPr>
              <a:t>2</a:t>
            </a:r>
            <a:endParaRPr lang="en-US" sz="2400" dirty="0" smtClean="0">
              <a:latin typeface="Times New Roman" pitchFamily="18" charset="0"/>
              <a:cs typeface="Times New Roman" pitchFamily="18" charset="0"/>
            </a:endParaRPr>
          </a:p>
          <a:p>
            <a:r>
              <a:rPr lang="es-ES_tradnl" sz="2400" dirty="0" err="1" smtClean="0">
                <a:latin typeface="Times New Roman" pitchFamily="18" charset="0"/>
                <a:cs typeface="Times New Roman" pitchFamily="18" charset="0"/>
              </a:rPr>
              <a:t>Xác</a:t>
            </a:r>
            <a:r>
              <a:rPr lang="es-ES_tradnl" sz="2400" dirty="0" smtClean="0">
                <a:latin typeface="Times New Roman" pitchFamily="18" charset="0"/>
                <a:cs typeface="Times New Roman" pitchFamily="18" charset="0"/>
              </a:rPr>
              <a:t> </a:t>
            </a:r>
            <a:r>
              <a:rPr lang="es-ES_tradnl" sz="2400" dirty="0" err="1" smtClean="0">
                <a:latin typeface="Times New Roman" pitchFamily="18" charset="0"/>
                <a:cs typeface="Times New Roman" pitchFamily="18" charset="0"/>
              </a:rPr>
              <a:t>định</a:t>
            </a:r>
            <a:r>
              <a:rPr lang="es-ES_tradnl" sz="2400" dirty="0" smtClean="0">
                <a:latin typeface="Times New Roman" pitchFamily="18" charset="0"/>
                <a:cs typeface="Times New Roman" pitchFamily="18" charset="0"/>
              </a:rPr>
              <a:t> </a:t>
            </a:r>
            <a:r>
              <a:rPr lang="es-ES_tradnl" sz="2400" dirty="0" err="1" smtClean="0">
                <a:latin typeface="Times New Roman" pitchFamily="18" charset="0"/>
                <a:cs typeface="Times New Roman" pitchFamily="18" charset="0"/>
              </a:rPr>
              <a:t>phép</a:t>
            </a:r>
            <a:r>
              <a:rPr lang="es-ES_tradnl" sz="2400" dirty="0" smtClean="0">
                <a:latin typeface="Times New Roman" pitchFamily="18" charset="0"/>
                <a:cs typeface="Times New Roman" pitchFamily="18" charset="0"/>
              </a:rPr>
              <a:t> tu </a:t>
            </a:r>
            <a:r>
              <a:rPr lang="es-ES_tradnl" sz="2400" dirty="0" err="1" smtClean="0">
                <a:latin typeface="Times New Roman" pitchFamily="18" charset="0"/>
                <a:cs typeface="Times New Roman" pitchFamily="18" charset="0"/>
              </a:rPr>
              <a:t>từ</a:t>
            </a:r>
            <a:r>
              <a:rPr lang="es-ES_tradnl" sz="2400" dirty="0" smtClean="0">
                <a:latin typeface="Times New Roman" pitchFamily="18" charset="0"/>
                <a:cs typeface="Times New Roman" pitchFamily="18" charset="0"/>
              </a:rPr>
              <a:t> </a:t>
            </a:r>
            <a:r>
              <a:rPr lang="es-ES_tradnl" sz="2400" dirty="0" err="1" smtClean="0">
                <a:latin typeface="Times New Roman" pitchFamily="18" charset="0"/>
                <a:cs typeface="Times New Roman" pitchFamily="18" charset="0"/>
              </a:rPr>
              <a:t>ẩn</a:t>
            </a:r>
            <a:r>
              <a:rPr lang="es-ES_tradnl" sz="2400" dirty="0" smtClean="0">
                <a:latin typeface="Times New Roman" pitchFamily="18" charset="0"/>
                <a:cs typeface="Times New Roman" pitchFamily="18" charset="0"/>
              </a:rPr>
              <a:t> </a:t>
            </a:r>
            <a:r>
              <a:rPr lang="es-ES_tradnl" sz="2400" dirty="0" err="1" smtClean="0">
                <a:latin typeface="Times New Roman" pitchFamily="18" charset="0"/>
                <a:cs typeface="Times New Roman" pitchFamily="18" charset="0"/>
              </a:rPr>
              <a:t>dụ</a:t>
            </a:r>
            <a:r>
              <a:rPr lang="es-ES_tradnl" sz="2400" dirty="0" smtClean="0">
                <a:latin typeface="Times New Roman" pitchFamily="18" charset="0"/>
                <a:cs typeface="Times New Roman" pitchFamily="18" charset="0"/>
              </a:rPr>
              <a:t> </a:t>
            </a:r>
            <a:r>
              <a:rPr lang="es-ES_tradnl" sz="2400" dirty="0" err="1" smtClean="0">
                <a:latin typeface="Times New Roman" pitchFamily="18" charset="0"/>
                <a:cs typeface="Times New Roman" pitchFamily="18" charset="0"/>
              </a:rPr>
              <a:t>được</a:t>
            </a:r>
            <a:r>
              <a:rPr lang="es-ES_tradnl" sz="2400" dirty="0" smtClean="0">
                <a:latin typeface="Times New Roman" pitchFamily="18" charset="0"/>
                <a:cs typeface="Times New Roman" pitchFamily="18" charset="0"/>
              </a:rPr>
              <a:t> </a:t>
            </a:r>
            <a:r>
              <a:rPr lang="es-ES_tradnl" sz="2400" dirty="0" err="1" smtClean="0">
                <a:latin typeface="Times New Roman" pitchFamily="18" charset="0"/>
                <a:cs typeface="Times New Roman" pitchFamily="18" charset="0"/>
              </a:rPr>
              <a:t>sử</a:t>
            </a:r>
            <a:r>
              <a:rPr lang="es-ES_tradnl" sz="2400" dirty="0" smtClean="0">
                <a:latin typeface="Times New Roman" pitchFamily="18" charset="0"/>
                <a:cs typeface="Times New Roman" pitchFamily="18" charset="0"/>
              </a:rPr>
              <a:t> </a:t>
            </a:r>
            <a:r>
              <a:rPr lang="es-ES_tradnl" sz="2400" dirty="0" err="1" smtClean="0">
                <a:latin typeface="Times New Roman" pitchFamily="18" charset="0"/>
                <a:cs typeface="Times New Roman" pitchFamily="18" charset="0"/>
              </a:rPr>
              <a:t>dụng</a:t>
            </a:r>
            <a:r>
              <a:rPr lang="es-ES_tradnl" sz="2400" dirty="0" smtClean="0">
                <a:latin typeface="Times New Roman" pitchFamily="18" charset="0"/>
                <a:cs typeface="Times New Roman" pitchFamily="18" charset="0"/>
              </a:rPr>
              <a:t> </a:t>
            </a:r>
            <a:r>
              <a:rPr lang="es-ES_tradnl" sz="2400" dirty="0" err="1" smtClean="0">
                <a:latin typeface="Times New Roman" pitchFamily="18" charset="0"/>
                <a:cs typeface="Times New Roman" pitchFamily="18" charset="0"/>
              </a:rPr>
              <a:t>trong</a:t>
            </a:r>
            <a:r>
              <a:rPr lang="es-ES_tradnl" sz="2400" dirty="0" smtClean="0">
                <a:latin typeface="Times New Roman" pitchFamily="18" charset="0"/>
                <a:cs typeface="Times New Roman" pitchFamily="18" charset="0"/>
              </a:rPr>
              <a:t> </a:t>
            </a:r>
            <a:r>
              <a:rPr lang="es-ES_tradnl" sz="2400" dirty="0" err="1" smtClean="0">
                <a:latin typeface="Times New Roman" pitchFamily="18" charset="0"/>
                <a:cs typeface="Times New Roman" pitchFamily="18" charset="0"/>
              </a:rPr>
              <a:t>các</a:t>
            </a:r>
            <a:r>
              <a:rPr lang="es-ES_tradnl" sz="2400" dirty="0" smtClean="0">
                <a:latin typeface="Times New Roman" pitchFamily="18" charset="0"/>
                <a:cs typeface="Times New Roman" pitchFamily="18" charset="0"/>
              </a:rPr>
              <a:t> </a:t>
            </a:r>
            <a:r>
              <a:rPr lang="es-ES_tradnl" sz="2400" dirty="0" err="1" smtClean="0">
                <a:latin typeface="Times New Roman" pitchFamily="18" charset="0"/>
                <a:cs typeface="Times New Roman" pitchFamily="18" charset="0"/>
              </a:rPr>
              <a:t>câu</a:t>
            </a:r>
            <a:r>
              <a:rPr lang="es-ES_tradnl" sz="2400" dirty="0" smtClean="0">
                <a:latin typeface="Times New Roman" pitchFamily="18" charset="0"/>
                <a:cs typeface="Times New Roman" pitchFamily="18" charset="0"/>
              </a:rPr>
              <a:t> </a:t>
            </a:r>
            <a:r>
              <a:rPr lang="es-ES_tradnl" sz="2400" dirty="0" err="1" smtClean="0">
                <a:latin typeface="Times New Roman" pitchFamily="18" charset="0"/>
                <a:cs typeface="Times New Roman" pitchFamily="18" charset="0"/>
              </a:rPr>
              <a:t>dưới</a:t>
            </a:r>
            <a:r>
              <a:rPr lang="es-ES_tradnl" sz="2400" dirty="0" smtClean="0">
                <a:latin typeface="Times New Roman" pitchFamily="18" charset="0"/>
                <a:cs typeface="Times New Roman" pitchFamily="18" charset="0"/>
              </a:rPr>
              <a:t> </a:t>
            </a:r>
            <a:r>
              <a:rPr lang="es-ES_tradnl" sz="2400" dirty="0" err="1" smtClean="0">
                <a:latin typeface="Times New Roman" pitchFamily="18" charset="0"/>
                <a:cs typeface="Times New Roman" pitchFamily="18" charset="0"/>
              </a:rPr>
              <a:t>đây</a:t>
            </a:r>
            <a:r>
              <a:rPr lang="es-ES_tradnl" sz="2400" dirty="0" smtClean="0">
                <a:latin typeface="Times New Roman" pitchFamily="18" charset="0"/>
                <a:cs typeface="Times New Roman" pitchFamily="18" charset="0"/>
              </a:rPr>
              <a:t>.   </a:t>
            </a:r>
            <a:r>
              <a:rPr lang="es-ES_tradnl" sz="2400" dirty="0" err="1" smtClean="0">
                <a:latin typeface="Times New Roman" pitchFamily="18" charset="0"/>
                <a:cs typeface="Times New Roman" pitchFamily="18" charset="0"/>
              </a:rPr>
              <a:t>Rút</a:t>
            </a:r>
            <a:r>
              <a:rPr lang="es-ES_tradnl" sz="2400" dirty="0" smtClean="0">
                <a:latin typeface="Times New Roman" pitchFamily="18" charset="0"/>
                <a:cs typeface="Times New Roman" pitchFamily="18" charset="0"/>
              </a:rPr>
              <a:t> </a:t>
            </a:r>
            <a:r>
              <a:rPr lang="es-ES_tradnl" sz="2400" dirty="0" err="1" smtClean="0">
                <a:latin typeface="Times New Roman" pitchFamily="18" charset="0"/>
                <a:cs typeface="Times New Roman" pitchFamily="18" charset="0"/>
              </a:rPr>
              <a:t>ra</a:t>
            </a:r>
            <a:r>
              <a:rPr lang="es-ES_tradnl" sz="2400" dirty="0" smtClean="0">
                <a:latin typeface="Times New Roman" pitchFamily="18" charset="0"/>
                <a:cs typeface="Times New Roman" pitchFamily="18" charset="0"/>
              </a:rPr>
              <a:t> </a:t>
            </a:r>
            <a:r>
              <a:rPr lang="es-ES_tradnl" sz="2400" dirty="0" err="1" smtClean="0">
                <a:latin typeface="Times New Roman" pitchFamily="18" charset="0"/>
                <a:cs typeface="Times New Roman" pitchFamily="18" charset="0"/>
              </a:rPr>
              <a:t>bài</a:t>
            </a:r>
            <a:r>
              <a:rPr lang="es-ES_tradnl" sz="2400" dirty="0" smtClean="0">
                <a:latin typeface="Times New Roman" pitchFamily="18" charset="0"/>
                <a:cs typeface="Times New Roman" pitchFamily="18" charset="0"/>
              </a:rPr>
              <a:t> </a:t>
            </a:r>
            <a:r>
              <a:rPr lang="es-ES_tradnl" sz="2400" dirty="0" err="1" smtClean="0">
                <a:latin typeface="Times New Roman" pitchFamily="18" charset="0"/>
                <a:cs typeface="Times New Roman" pitchFamily="18" charset="0"/>
              </a:rPr>
              <a:t>học</a:t>
            </a:r>
            <a:r>
              <a:rPr lang="es-ES_tradnl" sz="2400" dirty="0" smtClean="0">
                <a:latin typeface="Times New Roman" pitchFamily="18" charset="0"/>
                <a:cs typeface="Times New Roman" pitchFamily="18" charset="0"/>
              </a:rPr>
              <a:t> </a:t>
            </a:r>
            <a:r>
              <a:rPr lang="es-ES_tradnl" sz="2400" dirty="0" err="1" smtClean="0">
                <a:latin typeface="Times New Roman" pitchFamily="18" charset="0"/>
                <a:cs typeface="Times New Roman" pitchFamily="18" charset="0"/>
              </a:rPr>
              <a:t>được</a:t>
            </a:r>
            <a:r>
              <a:rPr lang="es-ES_tradnl" sz="2400" dirty="0" smtClean="0">
                <a:latin typeface="Times New Roman" pitchFamily="18" charset="0"/>
                <a:cs typeface="Times New Roman" pitchFamily="18" charset="0"/>
              </a:rPr>
              <a:t> </a:t>
            </a:r>
            <a:r>
              <a:rPr lang="es-ES_tradnl" sz="2400" dirty="0" err="1" smtClean="0">
                <a:latin typeface="Times New Roman" pitchFamily="18" charset="0"/>
                <a:cs typeface="Times New Roman" pitchFamily="18" charset="0"/>
              </a:rPr>
              <a:t>gửi</a:t>
            </a:r>
            <a:r>
              <a:rPr lang="es-ES_tradnl" sz="2400" dirty="0" smtClean="0">
                <a:latin typeface="Times New Roman" pitchFamily="18" charset="0"/>
                <a:cs typeface="Times New Roman" pitchFamily="18" charset="0"/>
              </a:rPr>
              <a:t> </a:t>
            </a:r>
            <a:r>
              <a:rPr lang="es-ES_tradnl" sz="2400" dirty="0" err="1" smtClean="0">
                <a:latin typeface="Times New Roman" pitchFamily="18" charset="0"/>
                <a:cs typeface="Times New Roman" pitchFamily="18" charset="0"/>
              </a:rPr>
              <a:t>gắm</a:t>
            </a:r>
            <a:r>
              <a:rPr lang="es-ES_tradnl" sz="2400" dirty="0" smtClean="0">
                <a:latin typeface="Times New Roman" pitchFamily="18" charset="0"/>
                <a:cs typeface="Times New Roman" pitchFamily="18" charset="0"/>
              </a:rPr>
              <a:t> qua </a:t>
            </a:r>
            <a:r>
              <a:rPr lang="es-ES_tradnl" sz="2400" dirty="0" err="1" smtClean="0">
                <a:latin typeface="Times New Roman" pitchFamily="18" charset="0"/>
                <a:cs typeface="Times New Roman" pitchFamily="18" charset="0"/>
              </a:rPr>
              <a:t>các</a:t>
            </a:r>
            <a:r>
              <a:rPr lang="es-ES_tradnl" sz="2400" dirty="0" smtClean="0">
                <a:latin typeface="Times New Roman" pitchFamily="18" charset="0"/>
                <a:cs typeface="Times New Roman" pitchFamily="18" charset="0"/>
              </a:rPr>
              <a:t> </a:t>
            </a:r>
            <a:r>
              <a:rPr lang="es-ES_tradnl" sz="2400" dirty="0" err="1" smtClean="0">
                <a:latin typeface="Times New Roman" pitchFamily="18" charset="0"/>
                <a:cs typeface="Times New Roman" pitchFamily="18" charset="0"/>
              </a:rPr>
              <a:t>hình</a:t>
            </a:r>
            <a:r>
              <a:rPr lang="es-ES_tradnl" sz="2400" dirty="0" smtClean="0">
                <a:latin typeface="Times New Roman" pitchFamily="18" charset="0"/>
                <a:cs typeface="Times New Roman" pitchFamily="18" charset="0"/>
              </a:rPr>
              <a:t> </a:t>
            </a:r>
            <a:r>
              <a:rPr lang="es-ES_tradnl" sz="2400" dirty="0" err="1" smtClean="0">
                <a:latin typeface="Times New Roman" pitchFamily="18" charset="0"/>
                <a:cs typeface="Times New Roman" pitchFamily="18" charset="0"/>
              </a:rPr>
              <a:t>ảnh</a:t>
            </a:r>
            <a:r>
              <a:rPr lang="es-ES_tradnl" sz="2400" dirty="0" smtClean="0">
                <a:latin typeface="Times New Roman" pitchFamily="18" charset="0"/>
                <a:cs typeface="Times New Roman" pitchFamily="18" charset="0"/>
              </a:rPr>
              <a:t> </a:t>
            </a:r>
            <a:r>
              <a:rPr lang="es-ES_tradnl" sz="2400" dirty="0" err="1" smtClean="0">
                <a:latin typeface="Times New Roman" pitchFamily="18" charset="0"/>
                <a:cs typeface="Times New Roman" pitchFamily="18" charset="0"/>
              </a:rPr>
              <a:t>ẩn</a:t>
            </a:r>
            <a:r>
              <a:rPr lang="es-ES_tradnl" sz="2400" dirty="0" smtClean="0">
                <a:latin typeface="Times New Roman" pitchFamily="18" charset="0"/>
                <a:cs typeface="Times New Roman" pitchFamily="18" charset="0"/>
              </a:rPr>
              <a:t> </a:t>
            </a:r>
            <a:r>
              <a:rPr lang="es-ES_tradnl" sz="2400" dirty="0" err="1" smtClean="0">
                <a:latin typeface="Times New Roman" pitchFamily="18" charset="0"/>
                <a:cs typeface="Times New Roman" pitchFamily="18" charset="0"/>
              </a:rPr>
              <a:t>dụ</a:t>
            </a:r>
            <a:r>
              <a:rPr lang="es-ES_tradnl" sz="2400" dirty="0" smtClean="0">
                <a:latin typeface="Times New Roman" pitchFamily="18" charset="0"/>
                <a:cs typeface="Times New Roman" pitchFamily="18" charset="0"/>
              </a:rPr>
              <a:t> </a:t>
            </a:r>
            <a:r>
              <a:rPr lang="es-ES_tradnl" sz="2400" dirty="0" err="1" smtClean="0">
                <a:latin typeface="Times New Roman" pitchFamily="18" charset="0"/>
                <a:cs typeface="Times New Roman" pitchFamily="18" charset="0"/>
              </a:rPr>
              <a:t>đó</a:t>
            </a:r>
            <a:endParaRPr lang="en-US" sz="2400" dirty="0" smtClean="0">
              <a:latin typeface="Times New Roman" pitchFamily="18" charset="0"/>
              <a:cs typeface="Times New Roman" pitchFamily="18" charset="0"/>
            </a:endParaRPr>
          </a:p>
          <a:p>
            <a:r>
              <a:rPr lang="nb-NO" sz="2400" dirty="0" smtClean="0">
                <a:latin typeface="Times New Roman" pitchFamily="18" charset="0"/>
                <a:cs typeface="Times New Roman" pitchFamily="18" charset="0"/>
              </a:rPr>
              <a:t>a, Ăn quả nhớ kẻ trồng cây</a:t>
            </a:r>
            <a:endParaRPr lang="en-US" sz="2400" dirty="0" smtClean="0">
              <a:latin typeface="Times New Roman" pitchFamily="18" charset="0"/>
              <a:cs typeface="Times New Roman" pitchFamily="18" charset="0"/>
            </a:endParaRPr>
          </a:p>
          <a:p>
            <a:r>
              <a:rPr lang="nb-NO" sz="2400" dirty="0" smtClean="0">
                <a:latin typeface="Times New Roman" pitchFamily="18" charset="0"/>
                <a:cs typeface="Times New Roman" pitchFamily="18" charset="0"/>
              </a:rPr>
              <a:t>b, Gần mực thì đen, gần đèn thì sáng</a:t>
            </a: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
        <p:nvSpPr>
          <p:cNvPr id="6" name="TextBox 5"/>
          <p:cNvSpPr txBox="1"/>
          <p:nvPr/>
        </p:nvSpPr>
        <p:spPr>
          <a:xfrm>
            <a:off x="0" y="2590800"/>
            <a:ext cx="9144000" cy="3785652"/>
          </a:xfrm>
          <a:prstGeom prst="rect">
            <a:avLst/>
          </a:prstGeom>
          <a:noFill/>
        </p:spPr>
        <p:txBody>
          <a:bodyPr wrap="square" rtlCol="0">
            <a:spAutoFit/>
          </a:bodyPr>
          <a:lstStyle/>
          <a:p>
            <a:pPr algn="ctr"/>
            <a:r>
              <a:rPr lang="nb-NO" sz="2000" b="1" dirty="0" smtClean="0">
                <a:latin typeface="Times New Roman" pitchFamily="18" charset="0"/>
                <a:cs typeface="Times New Roman" pitchFamily="18" charset="0"/>
              </a:rPr>
              <a:t>Hướng dẫn làm bài</a:t>
            </a:r>
            <a:endParaRPr lang="en-US" sz="2000" dirty="0" smtClean="0">
              <a:latin typeface="Times New Roman" pitchFamily="18" charset="0"/>
              <a:cs typeface="Times New Roman" pitchFamily="18" charset="0"/>
            </a:endParaRPr>
          </a:p>
          <a:p>
            <a:r>
              <a:rPr lang="nb-NO" sz="2000" dirty="0" smtClean="0">
                <a:latin typeface="Times New Roman" pitchFamily="18" charset="0"/>
                <a:cs typeface="Times New Roman" pitchFamily="18" charset="0"/>
              </a:rPr>
              <a:t>a, ăn quả nhớ kẻ trồng cây</a:t>
            </a:r>
            <a:endParaRPr lang="en-US" sz="2000" dirty="0" smtClean="0">
              <a:latin typeface="Times New Roman" pitchFamily="18" charset="0"/>
              <a:cs typeface="Times New Roman" pitchFamily="18" charset="0"/>
            </a:endParaRPr>
          </a:p>
          <a:p>
            <a:r>
              <a:rPr lang="nb-NO" sz="2000" dirty="0" smtClean="0">
                <a:latin typeface="Times New Roman" pitchFamily="18" charset="0"/>
                <a:cs typeface="Times New Roman" pitchFamily="18" charset="0"/>
              </a:rPr>
              <a:t>ăn quả: tương đồng cách thức với sự hưởng thụ thành quả lao động</a:t>
            </a:r>
            <a:endParaRPr lang="en-US" sz="2000" dirty="0" smtClean="0">
              <a:latin typeface="Times New Roman" pitchFamily="18" charset="0"/>
              <a:cs typeface="Times New Roman" pitchFamily="18" charset="0"/>
            </a:endParaRPr>
          </a:p>
          <a:p>
            <a:r>
              <a:rPr lang="nb-NO" sz="2000" dirty="0" smtClean="0">
                <a:latin typeface="Times New Roman" pitchFamily="18" charset="0"/>
                <a:cs typeface="Times New Roman" pitchFamily="18" charset="0"/>
              </a:rPr>
              <a:t>Kẻ trồng cây: Tương đồng phẩm chất với người lao động</a:t>
            </a:r>
            <a:endParaRPr lang="en-US" sz="2000" dirty="0" smtClean="0">
              <a:latin typeface="Times New Roman" pitchFamily="18" charset="0"/>
              <a:cs typeface="Times New Roman" pitchFamily="18" charset="0"/>
            </a:endParaRPr>
          </a:p>
          <a:p>
            <a:r>
              <a:rPr lang="it-IT" sz="2000" dirty="0" smtClean="0">
                <a:latin typeface="Times New Roman" pitchFamily="18" charset="0"/>
                <a:cs typeface="Times New Roman" pitchFamily="18" charset="0"/>
                <a:sym typeface="Symbol"/>
              </a:rPr>
              <a:t></a:t>
            </a:r>
            <a:r>
              <a:rPr lang="nb-NO" sz="2000" dirty="0" smtClean="0">
                <a:latin typeface="Times New Roman" pitchFamily="18" charset="0"/>
                <a:cs typeface="Times New Roman" pitchFamily="18" charset="0"/>
              </a:rPr>
              <a:t> Bài học: khuyên chúng ta khi hưởng thụ thành quả phải nhơ đến công lao người lao động đã vất vả tạo ra thành quả</a:t>
            </a:r>
            <a:endParaRPr lang="en-US" sz="2000" dirty="0" smtClean="0">
              <a:latin typeface="Times New Roman" pitchFamily="18" charset="0"/>
              <a:cs typeface="Times New Roman" pitchFamily="18" charset="0"/>
            </a:endParaRPr>
          </a:p>
          <a:p>
            <a:r>
              <a:rPr lang="nb-NO" sz="2000" dirty="0" smtClean="0">
                <a:latin typeface="Times New Roman" pitchFamily="18" charset="0"/>
                <a:cs typeface="Times New Roman" pitchFamily="18" charset="0"/>
              </a:rPr>
              <a:t>b, Gần mực thì đen, gần đèn thì sáng</a:t>
            </a:r>
            <a:endParaRPr lang="en-US" sz="2000" dirty="0" smtClean="0">
              <a:latin typeface="Times New Roman" pitchFamily="18" charset="0"/>
              <a:cs typeface="Times New Roman" pitchFamily="18" charset="0"/>
            </a:endParaRPr>
          </a:p>
          <a:p>
            <a:r>
              <a:rPr lang="nb-NO" sz="2000" dirty="0" smtClean="0">
                <a:latin typeface="Times New Roman" pitchFamily="18" charset="0"/>
                <a:cs typeface="Times New Roman" pitchFamily="18" charset="0"/>
              </a:rPr>
              <a:t>- Mực đen có nét tương đồng về phẩm chất với cái xấu</a:t>
            </a:r>
            <a:endParaRPr lang="en-US" sz="2000" dirty="0" smtClean="0">
              <a:latin typeface="Times New Roman" pitchFamily="18" charset="0"/>
              <a:cs typeface="Times New Roman" pitchFamily="18" charset="0"/>
            </a:endParaRPr>
          </a:p>
          <a:p>
            <a:r>
              <a:rPr lang="nb-NO" sz="2000" dirty="0" smtClean="0">
                <a:latin typeface="Times New Roman" pitchFamily="18" charset="0"/>
                <a:cs typeface="Times New Roman" pitchFamily="18" charset="0"/>
              </a:rPr>
              <a:t>- Đèn sáng có nét tương đồng về phẩm chất vơi cái tốt cái hay.  </a:t>
            </a:r>
            <a:endParaRPr lang="en-US" sz="2000" dirty="0" smtClean="0">
              <a:latin typeface="Times New Roman" pitchFamily="18" charset="0"/>
              <a:cs typeface="Times New Roman" pitchFamily="18" charset="0"/>
            </a:endParaRPr>
          </a:p>
          <a:p>
            <a:r>
              <a:rPr lang="it-IT" sz="2000" dirty="0" smtClean="0">
                <a:latin typeface="Times New Roman" pitchFamily="18" charset="0"/>
                <a:cs typeface="Times New Roman" pitchFamily="18" charset="0"/>
                <a:sym typeface="Symbol"/>
              </a:rPr>
              <a:t></a:t>
            </a:r>
            <a:r>
              <a:rPr lang="nb-NO" sz="2000" dirty="0" smtClean="0">
                <a:latin typeface="Times New Roman" pitchFamily="18" charset="0"/>
                <a:cs typeface="Times New Roman" pitchFamily="18" charset="0"/>
              </a:rPr>
              <a:t> Bài học: Khuyên chúng ta nên biết lựa chọn môi trường sống, lựa chọn bạn bè để có thể học hỏi được những điều tốt, tránh xa điều xấu.  </a:t>
            </a:r>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box(in)">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box(in)">
                                      <p:cBhvr>
                                        <p:cTn id="32" dur="500"/>
                                        <p:tgtEl>
                                          <p:spTgt spid="5">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2" end="2"/>
                                            </p:txEl>
                                          </p:spTgt>
                                        </p:tgtEl>
                                        <p:attrNameLst>
                                          <p:attrName>style.visibility</p:attrName>
                                        </p:attrNameLst>
                                      </p:cBhvr>
                                      <p:to>
                                        <p:strVal val="visible"/>
                                      </p:to>
                                    </p:set>
                                    <p:animEffect transition="in" filter="box(in)">
                                      <p:cBhvr>
                                        <p:cTn id="37" dur="500"/>
                                        <p:tgtEl>
                                          <p:spTgt spid="5">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3" end="3"/>
                                            </p:txEl>
                                          </p:spTgt>
                                        </p:tgtEl>
                                        <p:attrNameLst>
                                          <p:attrName>style.visibility</p:attrName>
                                        </p:attrNameLst>
                                      </p:cBhvr>
                                      <p:to>
                                        <p:strVal val="visible"/>
                                      </p:to>
                                    </p:set>
                                    <p:animEffect transition="in" filter="box(in)">
                                      <p:cBhvr>
                                        <p:cTn id="42" dur="500"/>
                                        <p:tgtEl>
                                          <p:spTgt spid="5">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0" end="0"/>
                                            </p:txEl>
                                          </p:spTgt>
                                        </p:tgtEl>
                                        <p:attrNameLst>
                                          <p:attrName>style.visibility</p:attrName>
                                        </p:attrNameLst>
                                      </p:cBhvr>
                                      <p:to>
                                        <p:strVal val="visible"/>
                                      </p:to>
                                    </p:set>
                                    <p:animEffect transition="in" filter="box(in)">
                                      <p:cBhvr>
                                        <p:cTn id="47" dur="500"/>
                                        <p:tgtEl>
                                          <p:spTgt spid="6">
                                            <p:txEl>
                                              <p:pRg st="0" end="0"/>
                                            </p:txEl>
                                          </p:spTgt>
                                        </p:tgtEl>
                                      </p:cBhvr>
                                    </p:animEffect>
                                  </p:childTnLst>
                                </p:cTn>
                              </p:par>
                              <p:par>
                                <p:cTn id="48" presetID="4" presetClass="entr" presetSubtype="16" fill="hold" nodeType="withEffect">
                                  <p:stCondLst>
                                    <p:cond delay="0"/>
                                  </p:stCondLst>
                                  <p:childTnLst>
                                    <p:set>
                                      <p:cBhvr>
                                        <p:cTn id="49" dur="1" fill="hold">
                                          <p:stCondLst>
                                            <p:cond delay="0"/>
                                          </p:stCondLst>
                                        </p:cTn>
                                        <p:tgtEl>
                                          <p:spTgt spid="6">
                                            <p:txEl>
                                              <p:pRg st="1" end="1"/>
                                            </p:txEl>
                                          </p:spTgt>
                                        </p:tgtEl>
                                        <p:attrNameLst>
                                          <p:attrName>style.visibility</p:attrName>
                                        </p:attrNameLst>
                                      </p:cBhvr>
                                      <p:to>
                                        <p:strVal val="visible"/>
                                      </p:to>
                                    </p:set>
                                    <p:animEffect transition="in" filter="box(in)">
                                      <p:cBhvr>
                                        <p:cTn id="50" dur="500"/>
                                        <p:tgtEl>
                                          <p:spTgt spid="6">
                                            <p:txEl>
                                              <p:pRg st="1" end="1"/>
                                            </p:txEl>
                                          </p:spTgt>
                                        </p:tgtEl>
                                      </p:cBhvr>
                                    </p:animEffect>
                                  </p:childTnLst>
                                </p:cTn>
                              </p:par>
                              <p:par>
                                <p:cTn id="51" presetID="4" presetClass="entr" presetSubtype="16" fill="hold" nodeType="withEffect">
                                  <p:stCondLst>
                                    <p:cond delay="0"/>
                                  </p:stCondLst>
                                  <p:childTnLst>
                                    <p:set>
                                      <p:cBhvr>
                                        <p:cTn id="52" dur="1" fill="hold">
                                          <p:stCondLst>
                                            <p:cond delay="0"/>
                                          </p:stCondLst>
                                        </p:cTn>
                                        <p:tgtEl>
                                          <p:spTgt spid="6">
                                            <p:txEl>
                                              <p:pRg st="2" end="2"/>
                                            </p:txEl>
                                          </p:spTgt>
                                        </p:tgtEl>
                                        <p:attrNameLst>
                                          <p:attrName>style.visibility</p:attrName>
                                        </p:attrNameLst>
                                      </p:cBhvr>
                                      <p:to>
                                        <p:strVal val="visible"/>
                                      </p:to>
                                    </p:set>
                                    <p:animEffect transition="in" filter="box(in)">
                                      <p:cBhvr>
                                        <p:cTn id="53" dur="500"/>
                                        <p:tgtEl>
                                          <p:spTgt spid="6">
                                            <p:txEl>
                                              <p:pRg st="2" end="2"/>
                                            </p:txEl>
                                          </p:spTgt>
                                        </p:tgtEl>
                                      </p:cBhvr>
                                    </p:animEffect>
                                  </p:childTnLst>
                                </p:cTn>
                              </p:par>
                              <p:par>
                                <p:cTn id="54" presetID="4" presetClass="entr" presetSubtype="16" fill="hold" nodeType="withEffect">
                                  <p:stCondLst>
                                    <p:cond delay="0"/>
                                  </p:stCondLst>
                                  <p:childTnLst>
                                    <p:set>
                                      <p:cBhvr>
                                        <p:cTn id="55" dur="1" fill="hold">
                                          <p:stCondLst>
                                            <p:cond delay="0"/>
                                          </p:stCondLst>
                                        </p:cTn>
                                        <p:tgtEl>
                                          <p:spTgt spid="6">
                                            <p:txEl>
                                              <p:pRg st="3" end="3"/>
                                            </p:txEl>
                                          </p:spTgt>
                                        </p:tgtEl>
                                        <p:attrNameLst>
                                          <p:attrName>style.visibility</p:attrName>
                                        </p:attrNameLst>
                                      </p:cBhvr>
                                      <p:to>
                                        <p:strVal val="visible"/>
                                      </p:to>
                                    </p:set>
                                    <p:animEffect transition="in" filter="box(in)">
                                      <p:cBhvr>
                                        <p:cTn id="56" dur="500"/>
                                        <p:tgtEl>
                                          <p:spTgt spid="6">
                                            <p:txEl>
                                              <p:pRg st="3" end="3"/>
                                            </p:txEl>
                                          </p:spTgt>
                                        </p:tgtEl>
                                      </p:cBhvr>
                                    </p:animEffect>
                                  </p:childTnLst>
                                </p:cTn>
                              </p:par>
                              <p:par>
                                <p:cTn id="57" presetID="4" presetClass="entr" presetSubtype="16" fill="hold" nodeType="withEffect">
                                  <p:stCondLst>
                                    <p:cond delay="0"/>
                                  </p:stCondLst>
                                  <p:childTnLst>
                                    <p:set>
                                      <p:cBhvr>
                                        <p:cTn id="58" dur="1" fill="hold">
                                          <p:stCondLst>
                                            <p:cond delay="0"/>
                                          </p:stCondLst>
                                        </p:cTn>
                                        <p:tgtEl>
                                          <p:spTgt spid="6">
                                            <p:txEl>
                                              <p:pRg st="4" end="4"/>
                                            </p:txEl>
                                          </p:spTgt>
                                        </p:tgtEl>
                                        <p:attrNameLst>
                                          <p:attrName>style.visibility</p:attrName>
                                        </p:attrNameLst>
                                      </p:cBhvr>
                                      <p:to>
                                        <p:strVal val="visible"/>
                                      </p:to>
                                    </p:set>
                                    <p:animEffect transition="in" filter="box(in)">
                                      <p:cBhvr>
                                        <p:cTn id="59" dur="500"/>
                                        <p:tgtEl>
                                          <p:spTgt spid="6">
                                            <p:txEl>
                                              <p:pRg st="4" end="4"/>
                                            </p:txEl>
                                          </p:spTgt>
                                        </p:tgtEl>
                                      </p:cBhvr>
                                    </p:animEffect>
                                  </p:childTnLst>
                                </p:cTn>
                              </p:par>
                              <p:par>
                                <p:cTn id="60" presetID="4" presetClass="entr" presetSubtype="16" fill="hold" nodeType="withEffect">
                                  <p:stCondLst>
                                    <p:cond delay="0"/>
                                  </p:stCondLst>
                                  <p:childTnLst>
                                    <p:set>
                                      <p:cBhvr>
                                        <p:cTn id="61" dur="1" fill="hold">
                                          <p:stCondLst>
                                            <p:cond delay="0"/>
                                          </p:stCondLst>
                                        </p:cTn>
                                        <p:tgtEl>
                                          <p:spTgt spid="6">
                                            <p:txEl>
                                              <p:pRg st="5" end="5"/>
                                            </p:txEl>
                                          </p:spTgt>
                                        </p:tgtEl>
                                        <p:attrNameLst>
                                          <p:attrName>style.visibility</p:attrName>
                                        </p:attrNameLst>
                                      </p:cBhvr>
                                      <p:to>
                                        <p:strVal val="visible"/>
                                      </p:to>
                                    </p:set>
                                    <p:animEffect transition="in" filter="box(in)">
                                      <p:cBhvr>
                                        <p:cTn id="62" dur="500"/>
                                        <p:tgtEl>
                                          <p:spTgt spid="6">
                                            <p:txEl>
                                              <p:pRg st="5" end="5"/>
                                            </p:txEl>
                                          </p:spTgt>
                                        </p:tgtEl>
                                      </p:cBhvr>
                                    </p:animEffect>
                                  </p:childTnLst>
                                </p:cTn>
                              </p:par>
                              <p:par>
                                <p:cTn id="63" presetID="4" presetClass="entr" presetSubtype="16" fill="hold" nodeType="withEffect">
                                  <p:stCondLst>
                                    <p:cond delay="0"/>
                                  </p:stCondLst>
                                  <p:childTnLst>
                                    <p:set>
                                      <p:cBhvr>
                                        <p:cTn id="64" dur="1" fill="hold">
                                          <p:stCondLst>
                                            <p:cond delay="0"/>
                                          </p:stCondLst>
                                        </p:cTn>
                                        <p:tgtEl>
                                          <p:spTgt spid="6">
                                            <p:txEl>
                                              <p:pRg st="6" end="6"/>
                                            </p:txEl>
                                          </p:spTgt>
                                        </p:tgtEl>
                                        <p:attrNameLst>
                                          <p:attrName>style.visibility</p:attrName>
                                        </p:attrNameLst>
                                      </p:cBhvr>
                                      <p:to>
                                        <p:strVal val="visible"/>
                                      </p:to>
                                    </p:set>
                                    <p:animEffect transition="in" filter="box(in)">
                                      <p:cBhvr>
                                        <p:cTn id="65" dur="500"/>
                                        <p:tgtEl>
                                          <p:spTgt spid="6">
                                            <p:txEl>
                                              <p:pRg st="6" end="6"/>
                                            </p:txEl>
                                          </p:spTgt>
                                        </p:tgtEl>
                                      </p:cBhvr>
                                    </p:animEffect>
                                  </p:childTnLst>
                                </p:cTn>
                              </p:par>
                              <p:par>
                                <p:cTn id="66" presetID="4" presetClass="entr" presetSubtype="16" fill="hold" nodeType="withEffect">
                                  <p:stCondLst>
                                    <p:cond delay="0"/>
                                  </p:stCondLst>
                                  <p:childTnLst>
                                    <p:set>
                                      <p:cBhvr>
                                        <p:cTn id="67" dur="1" fill="hold">
                                          <p:stCondLst>
                                            <p:cond delay="0"/>
                                          </p:stCondLst>
                                        </p:cTn>
                                        <p:tgtEl>
                                          <p:spTgt spid="6">
                                            <p:txEl>
                                              <p:pRg st="7" end="7"/>
                                            </p:txEl>
                                          </p:spTgt>
                                        </p:tgtEl>
                                        <p:attrNameLst>
                                          <p:attrName>style.visibility</p:attrName>
                                        </p:attrNameLst>
                                      </p:cBhvr>
                                      <p:to>
                                        <p:strVal val="visible"/>
                                      </p:to>
                                    </p:set>
                                    <p:animEffect transition="in" filter="box(in)">
                                      <p:cBhvr>
                                        <p:cTn id="68" dur="500"/>
                                        <p:tgtEl>
                                          <p:spTgt spid="6">
                                            <p:txEl>
                                              <p:pRg st="7" end="7"/>
                                            </p:txEl>
                                          </p:spTgt>
                                        </p:tgtEl>
                                      </p:cBhvr>
                                    </p:animEffect>
                                  </p:childTnLst>
                                </p:cTn>
                              </p:par>
                              <p:par>
                                <p:cTn id="69" presetID="4" presetClass="entr" presetSubtype="16" fill="hold" nodeType="withEffect">
                                  <p:stCondLst>
                                    <p:cond delay="0"/>
                                  </p:stCondLst>
                                  <p:childTnLst>
                                    <p:set>
                                      <p:cBhvr>
                                        <p:cTn id="70" dur="1" fill="hold">
                                          <p:stCondLst>
                                            <p:cond delay="0"/>
                                          </p:stCondLst>
                                        </p:cTn>
                                        <p:tgtEl>
                                          <p:spTgt spid="6">
                                            <p:txEl>
                                              <p:pRg st="8" end="8"/>
                                            </p:txEl>
                                          </p:spTgt>
                                        </p:tgtEl>
                                        <p:attrNameLst>
                                          <p:attrName>style.visibility</p:attrName>
                                        </p:attrNameLst>
                                      </p:cBhvr>
                                      <p:to>
                                        <p:strVal val="visible"/>
                                      </p:to>
                                    </p:set>
                                    <p:animEffect transition="in" filter="box(in)">
                                      <p:cBhvr>
                                        <p:cTn id="71"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2: </a:t>
            </a:r>
            <a:r>
              <a:rPr lang="nl-NL" sz="2000" b="1" dirty="0" smtClean="0">
                <a:solidFill>
                  <a:srgbClr val="FF0000"/>
                </a:solidFill>
                <a:latin typeface="Times New Roman" pitchFamily="18" charset="0"/>
                <a:cs typeface="Times New Roman" pitchFamily="18" charset="0"/>
              </a:rPr>
              <a:t>THỰC HÀNH TIẾNG VIỆT CÁC BIỆN PHÁP TU TỪ: SO SÁNH, </a:t>
            </a:r>
            <a:endParaRPr lang="en-US" sz="2000" dirty="0" smtClean="0">
              <a:solidFill>
                <a:srgbClr val="FF0000"/>
              </a:solidFill>
              <a:latin typeface="Times New Roman" pitchFamily="18" charset="0"/>
              <a:cs typeface="Times New Roman" pitchFamily="18" charset="0"/>
            </a:endParaRPr>
          </a:p>
          <a:p>
            <a:pPr algn="ctr"/>
            <a:r>
              <a:rPr lang="nl-NL" sz="2000" b="1" dirty="0" smtClean="0">
                <a:solidFill>
                  <a:srgbClr val="FF0000"/>
                </a:solidFill>
                <a:latin typeface="Times New Roman" pitchFamily="18" charset="0"/>
                <a:cs typeface="Times New Roman" pitchFamily="18" charset="0"/>
              </a:rPr>
              <a:t>NHÂN HÓA,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8991600" cy="2677656"/>
          </a:xfrm>
          <a:prstGeom prst="rect">
            <a:avLst/>
          </a:prstGeom>
          <a:noFill/>
        </p:spPr>
        <p:txBody>
          <a:bodyPr wrap="square" rtlCol="0">
            <a:spAutoFit/>
          </a:bodyPr>
          <a:lstStyle/>
          <a:p>
            <a:pPr algn="just"/>
            <a:r>
              <a:rPr lang="nb-NO" sz="2400" b="1" dirty="0" smtClean="0">
                <a:latin typeface="Times New Roman" pitchFamily="18" charset="0"/>
                <a:cs typeface="Times New Roman" pitchFamily="18" charset="0"/>
              </a:rPr>
              <a:t>Bài tập 3:</a:t>
            </a:r>
            <a:endParaRPr lang="en-US" sz="2400" dirty="0" smtClean="0">
              <a:latin typeface="Times New Roman" pitchFamily="18" charset="0"/>
              <a:cs typeface="Times New Roman" pitchFamily="18" charset="0"/>
            </a:endParaRPr>
          </a:p>
          <a:p>
            <a:pPr algn="just"/>
            <a:r>
              <a:rPr lang="nb-NO" sz="2400" b="1" dirty="0" smtClean="0">
                <a:latin typeface="Times New Roman" pitchFamily="18" charset="0"/>
                <a:cs typeface="Times New Roman" pitchFamily="18" charset="0"/>
              </a:rPr>
              <a:t>Trong bài thơ “Thương vợ” nhà thơ Tú Xương có viết: </a:t>
            </a:r>
            <a:endParaRPr lang="en-US" sz="2400" dirty="0" smtClean="0">
              <a:latin typeface="Times New Roman" pitchFamily="18" charset="0"/>
              <a:cs typeface="Times New Roman" pitchFamily="18" charset="0"/>
            </a:endParaRPr>
          </a:p>
          <a:p>
            <a:pPr algn="just"/>
            <a:r>
              <a:rPr lang="nb-NO" sz="2400" i="1" dirty="0" smtClean="0">
                <a:latin typeface="Times New Roman" pitchFamily="18" charset="0"/>
                <a:cs typeface="Times New Roman" pitchFamily="18" charset="0"/>
              </a:rPr>
              <a:t>     “Lặn lội thân cò khi quãng vắng </a:t>
            </a:r>
            <a:endParaRPr lang="en-US" sz="2400" dirty="0" smtClean="0">
              <a:latin typeface="Times New Roman" pitchFamily="18" charset="0"/>
              <a:cs typeface="Times New Roman" pitchFamily="18" charset="0"/>
            </a:endParaRPr>
          </a:p>
          <a:p>
            <a:pPr algn="just"/>
            <a:r>
              <a:rPr lang="nb-NO" sz="2400" i="1" dirty="0" smtClean="0">
                <a:latin typeface="Times New Roman" pitchFamily="18" charset="0"/>
                <a:cs typeface="Times New Roman" pitchFamily="18" charset="0"/>
              </a:rPr>
              <a:t>Eo sèo mặt nước buổi đò đông…”</a:t>
            </a:r>
            <a:endParaRPr lang="en-US" sz="2400" dirty="0" smtClean="0">
              <a:latin typeface="Times New Roman" pitchFamily="18" charset="0"/>
              <a:cs typeface="Times New Roman" pitchFamily="18" charset="0"/>
            </a:endParaRPr>
          </a:p>
          <a:p>
            <a:pPr algn="just"/>
            <a:r>
              <a:rPr lang="nb-NO" sz="2400" dirty="0" smtClean="0">
                <a:latin typeface="Times New Roman" pitchFamily="18" charset="0"/>
                <a:cs typeface="Times New Roman" pitchFamily="18" charset="0"/>
              </a:rPr>
              <a:t>Em hãy chỉ ra và phân tích tác dụng của phép ẩn dụ trong hai câu thơ  trên.   </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7" name="TextBox 6"/>
          <p:cNvSpPr txBox="1"/>
          <p:nvPr/>
        </p:nvSpPr>
        <p:spPr>
          <a:xfrm>
            <a:off x="0" y="3200400"/>
            <a:ext cx="8991600" cy="3046988"/>
          </a:xfrm>
          <a:prstGeom prst="rect">
            <a:avLst/>
          </a:prstGeom>
          <a:noFill/>
        </p:spPr>
        <p:txBody>
          <a:bodyPr wrap="square" rtlCol="0">
            <a:spAutoFit/>
          </a:bodyPr>
          <a:lstStyle/>
          <a:p>
            <a:pPr algn="ctr"/>
            <a:r>
              <a:rPr lang="nb-NO" sz="2400" b="1" dirty="0" smtClean="0">
                <a:latin typeface="Times New Roman" pitchFamily="18" charset="0"/>
                <a:cs typeface="Times New Roman" pitchFamily="18" charset="0"/>
              </a:rPr>
              <a:t>Hướng dẫn làm bài</a:t>
            </a:r>
            <a:endParaRPr lang="en-US" sz="2400" dirty="0" smtClean="0">
              <a:latin typeface="Times New Roman" pitchFamily="18" charset="0"/>
              <a:cs typeface="Times New Roman" pitchFamily="18" charset="0"/>
            </a:endParaRPr>
          </a:p>
          <a:p>
            <a:pPr algn="just"/>
            <a:r>
              <a:rPr lang="nb-NO" sz="2400" dirty="0" smtClean="0">
                <a:latin typeface="Times New Roman" pitchFamily="18" charset="0"/>
                <a:cs typeface="Times New Roman" pitchFamily="18" charset="0"/>
              </a:rPr>
              <a:t>Trong câu thơ nhà thơ Tú Xương đã sử dụng phép ẩn dụ “thân cò” để nói về người vợ của mình - bà Tú. Mượn hình ảnh “con cò, cái cò” trong ca dao, nhà thơ đã cải hoá thành “thân cò nói lên rất hay cuộc đời vất vả, đức tính chịu thương chịu khó của bà Tú với tất cả lòng khâm phục, biết ơn, đồng thời làm cho ngôn ngữ thơ đậm đà màu sắc ca dao, dân ca.  </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box(in)">
                                      <p:cBhvr>
                                        <p:cTn id="32" dur="5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1" end="1"/>
                                            </p:txEl>
                                          </p:spTgt>
                                        </p:tgtEl>
                                        <p:attrNameLst>
                                          <p:attrName>style.visibility</p:attrName>
                                        </p:attrNameLst>
                                      </p:cBhvr>
                                      <p:to>
                                        <p:strVal val="visible"/>
                                      </p:to>
                                    </p:set>
                                    <p:animEffect transition="in" filter="box(in)">
                                      <p:cBhvr>
                                        <p:cTn id="37" dur="500"/>
                                        <p:tgtEl>
                                          <p:spTgt spid="5">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2" end="2"/>
                                            </p:txEl>
                                          </p:spTgt>
                                        </p:tgtEl>
                                        <p:attrNameLst>
                                          <p:attrName>style.visibility</p:attrName>
                                        </p:attrNameLst>
                                      </p:cBhvr>
                                      <p:to>
                                        <p:strVal val="visible"/>
                                      </p:to>
                                    </p:set>
                                    <p:animEffect transition="in" filter="box(in)">
                                      <p:cBhvr>
                                        <p:cTn id="42" dur="500"/>
                                        <p:tgtEl>
                                          <p:spTgt spid="5">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3" end="3"/>
                                            </p:txEl>
                                          </p:spTgt>
                                        </p:tgtEl>
                                        <p:attrNameLst>
                                          <p:attrName>style.visibility</p:attrName>
                                        </p:attrNameLst>
                                      </p:cBhvr>
                                      <p:to>
                                        <p:strVal val="visible"/>
                                      </p:to>
                                    </p:set>
                                    <p:animEffect transition="in" filter="box(in)">
                                      <p:cBhvr>
                                        <p:cTn id="47" dur="500"/>
                                        <p:tgtEl>
                                          <p:spTgt spid="5">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4" end="4"/>
                                            </p:txEl>
                                          </p:spTgt>
                                        </p:tgtEl>
                                        <p:attrNameLst>
                                          <p:attrName>style.visibility</p:attrName>
                                        </p:attrNameLst>
                                      </p:cBhvr>
                                      <p:to>
                                        <p:strVal val="visible"/>
                                      </p:to>
                                    </p:set>
                                    <p:animEffect transition="in" filter="box(in)">
                                      <p:cBhvr>
                                        <p:cTn id="52" dur="500"/>
                                        <p:tgtEl>
                                          <p:spTgt spid="5">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7">
                                            <p:txEl>
                                              <p:pRg st="0" end="0"/>
                                            </p:txEl>
                                          </p:spTgt>
                                        </p:tgtEl>
                                        <p:attrNameLst>
                                          <p:attrName>style.visibility</p:attrName>
                                        </p:attrNameLst>
                                      </p:cBhvr>
                                      <p:to>
                                        <p:strVal val="visible"/>
                                      </p:to>
                                    </p:set>
                                    <p:animEffect transition="in" filter="box(in)">
                                      <p:cBhvr>
                                        <p:cTn id="57" dur="500"/>
                                        <p:tgtEl>
                                          <p:spTgt spid="7">
                                            <p:txEl>
                                              <p:pRg st="0" end="0"/>
                                            </p:txEl>
                                          </p:spTgt>
                                        </p:tgtEl>
                                      </p:cBhvr>
                                    </p:animEffect>
                                  </p:childTnLst>
                                </p:cTn>
                              </p:par>
                              <p:par>
                                <p:cTn id="58" presetID="4" presetClass="entr" presetSubtype="16" fill="hold" nodeType="withEffect">
                                  <p:stCondLst>
                                    <p:cond delay="0"/>
                                  </p:stCondLst>
                                  <p:childTnLst>
                                    <p:set>
                                      <p:cBhvr>
                                        <p:cTn id="59" dur="1" fill="hold">
                                          <p:stCondLst>
                                            <p:cond delay="0"/>
                                          </p:stCondLst>
                                        </p:cTn>
                                        <p:tgtEl>
                                          <p:spTgt spid="7">
                                            <p:txEl>
                                              <p:pRg st="1" end="1"/>
                                            </p:txEl>
                                          </p:spTgt>
                                        </p:tgtEl>
                                        <p:attrNameLst>
                                          <p:attrName>style.visibility</p:attrName>
                                        </p:attrNameLst>
                                      </p:cBhvr>
                                      <p:to>
                                        <p:strVal val="visible"/>
                                      </p:to>
                                    </p:set>
                                    <p:animEffect transition="in" filter="box(in)">
                                      <p:cBhvr>
                                        <p:cTn id="60"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2: </a:t>
            </a:r>
            <a:r>
              <a:rPr lang="nl-NL" sz="2000" b="1" dirty="0" smtClean="0">
                <a:solidFill>
                  <a:srgbClr val="FF0000"/>
                </a:solidFill>
                <a:latin typeface="Times New Roman" pitchFamily="18" charset="0"/>
                <a:cs typeface="Times New Roman" pitchFamily="18" charset="0"/>
              </a:rPr>
              <a:t>THỰC HÀNH TIẾNG VIỆT CÁC BIỆN PHÁP TU TỪ: SO SÁNH, </a:t>
            </a:r>
            <a:endParaRPr lang="en-US" sz="2000" dirty="0" smtClean="0">
              <a:solidFill>
                <a:srgbClr val="FF0000"/>
              </a:solidFill>
              <a:latin typeface="Times New Roman" pitchFamily="18" charset="0"/>
              <a:cs typeface="Times New Roman" pitchFamily="18" charset="0"/>
            </a:endParaRPr>
          </a:p>
          <a:p>
            <a:pPr algn="ctr"/>
            <a:r>
              <a:rPr lang="nl-NL" sz="2000" b="1" dirty="0" smtClean="0">
                <a:solidFill>
                  <a:srgbClr val="FF0000"/>
                </a:solidFill>
                <a:latin typeface="Times New Roman" pitchFamily="18" charset="0"/>
                <a:cs typeface="Times New Roman" pitchFamily="18" charset="0"/>
              </a:rPr>
              <a:t>NHÂN HÓA,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8991600" cy="2308324"/>
          </a:xfrm>
          <a:prstGeom prst="rect">
            <a:avLst/>
          </a:prstGeom>
          <a:noFill/>
        </p:spPr>
        <p:txBody>
          <a:bodyPr wrap="square" rtlCol="0">
            <a:spAutoFit/>
          </a:bodyPr>
          <a:lstStyle/>
          <a:p>
            <a:r>
              <a:rPr lang="nb-NO" sz="2400" b="1" dirty="0" smtClean="0">
                <a:latin typeface="Times New Roman" pitchFamily="18" charset="0"/>
                <a:cs typeface="Times New Roman" pitchFamily="18" charset="0"/>
              </a:rPr>
              <a:t>Bài tập 4:</a:t>
            </a:r>
            <a:endParaRPr lang="en-US" sz="2400" dirty="0" smtClean="0">
              <a:latin typeface="Times New Roman" pitchFamily="18" charset="0"/>
              <a:cs typeface="Times New Roman" pitchFamily="18" charset="0"/>
            </a:endParaRPr>
          </a:p>
          <a:p>
            <a:r>
              <a:rPr lang="nb-NO" sz="2400" dirty="0" smtClean="0">
                <a:latin typeface="Times New Roman" pitchFamily="18" charset="0"/>
                <a:cs typeface="Times New Roman" pitchFamily="18" charset="0"/>
              </a:rPr>
              <a:t>Trong lời ăn tiếng nói hàng ngày, chúng ta thường nói:</a:t>
            </a:r>
            <a:endParaRPr lang="en-US" sz="2400" dirty="0" smtClean="0">
              <a:latin typeface="Times New Roman" pitchFamily="18" charset="0"/>
              <a:cs typeface="Times New Roman" pitchFamily="18" charset="0"/>
            </a:endParaRPr>
          </a:p>
          <a:p>
            <a:r>
              <a:rPr lang="nb-NO" sz="2400" i="1" dirty="0" smtClean="0">
                <a:latin typeface="Times New Roman" pitchFamily="18" charset="0"/>
                <a:cs typeface="Times New Roman" pitchFamily="18" charset="0"/>
              </a:rPr>
              <a:t>- Nói ngọt lọt đến xương.  </a:t>
            </a:r>
            <a:endParaRPr lang="en-US" sz="2400" dirty="0" smtClean="0">
              <a:latin typeface="Times New Roman" pitchFamily="18" charset="0"/>
              <a:cs typeface="Times New Roman" pitchFamily="18" charset="0"/>
            </a:endParaRPr>
          </a:p>
          <a:p>
            <a:r>
              <a:rPr lang="nb-NO" sz="2400" i="1" dirty="0" smtClean="0">
                <a:latin typeface="Times New Roman" pitchFamily="18" charset="0"/>
                <a:cs typeface="Times New Roman" pitchFamily="18" charset="0"/>
              </a:rPr>
              <a:t>  - Nói nặng quá…</a:t>
            </a:r>
            <a:endParaRPr lang="en-US" sz="2400" dirty="0" smtClean="0">
              <a:latin typeface="Times New Roman" pitchFamily="18" charset="0"/>
              <a:cs typeface="Times New Roman" pitchFamily="18" charset="0"/>
            </a:endParaRPr>
          </a:p>
          <a:p>
            <a:r>
              <a:rPr lang="nb-NO" sz="2400" dirty="0" smtClean="0">
                <a:latin typeface="Times New Roman" pitchFamily="18" charset="0"/>
                <a:cs typeface="Times New Roman" pitchFamily="18" charset="0"/>
              </a:rPr>
              <a:t>Đây là ẩn dụ thuộc kiểu nào? Hãy tìm thêm một số ví dụ tương tự.  </a:t>
            </a: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
        <p:nvSpPr>
          <p:cNvPr id="6" name="TextBox 5"/>
          <p:cNvSpPr txBox="1"/>
          <p:nvPr/>
        </p:nvSpPr>
        <p:spPr>
          <a:xfrm>
            <a:off x="0" y="2895600"/>
            <a:ext cx="9144000" cy="3416320"/>
          </a:xfrm>
          <a:prstGeom prst="rect">
            <a:avLst/>
          </a:prstGeom>
          <a:noFill/>
        </p:spPr>
        <p:txBody>
          <a:bodyPr wrap="square" rtlCol="0">
            <a:spAutoFit/>
          </a:bodyPr>
          <a:lstStyle/>
          <a:p>
            <a:pPr algn="ctr"/>
            <a:r>
              <a:rPr lang="nb-NO" sz="2400" b="1" dirty="0" smtClean="0">
                <a:latin typeface="Times New Roman" pitchFamily="18" charset="0"/>
                <a:cs typeface="Times New Roman" pitchFamily="18" charset="0"/>
              </a:rPr>
              <a:t>Hướng dẫn làm bài</a:t>
            </a:r>
            <a:endParaRPr lang="en-US" sz="2400" dirty="0" smtClean="0">
              <a:latin typeface="Times New Roman" pitchFamily="18" charset="0"/>
              <a:cs typeface="Times New Roman" pitchFamily="18" charset="0"/>
            </a:endParaRPr>
          </a:p>
          <a:p>
            <a:r>
              <a:rPr lang="nb-NO" sz="2400" dirty="0" smtClean="0">
                <a:latin typeface="Times New Roman" pitchFamily="18" charset="0"/>
                <a:cs typeface="Times New Roman" pitchFamily="18" charset="0"/>
              </a:rPr>
              <a:t> Đây là những ẩn dụ chuyển đổi cảm giác – lấy những từ chỉ cảm giác của giác quan này để chỉ cảm giác của giác quan khác.  </a:t>
            </a:r>
            <a:endParaRPr lang="en-US" sz="2400" dirty="0" smtClean="0">
              <a:latin typeface="Times New Roman" pitchFamily="18" charset="0"/>
              <a:cs typeface="Times New Roman" pitchFamily="18" charset="0"/>
            </a:endParaRPr>
          </a:p>
          <a:p>
            <a:r>
              <a:rPr lang="nb-NO" sz="2400" dirty="0" smtClean="0">
                <a:latin typeface="Times New Roman" pitchFamily="18" charset="0"/>
                <a:cs typeface="Times New Roman" pitchFamily="18" charset="0"/>
              </a:rPr>
              <a:t>“ngọt” : vị giác =&gt; thính giác.  </a:t>
            </a:r>
            <a:endParaRPr lang="en-US" sz="2400" dirty="0" smtClean="0">
              <a:latin typeface="Times New Roman" pitchFamily="18" charset="0"/>
              <a:cs typeface="Times New Roman" pitchFamily="18" charset="0"/>
            </a:endParaRPr>
          </a:p>
          <a:p>
            <a:r>
              <a:rPr lang="nb-NO" sz="2400" dirty="0" smtClean="0">
                <a:latin typeface="Times New Roman" pitchFamily="18" charset="0"/>
                <a:cs typeface="Times New Roman" pitchFamily="18" charset="0"/>
              </a:rPr>
              <a:t>VD: - Giọng chua, giọng ấm, giọng nhạt…</a:t>
            </a:r>
            <a:endParaRPr lang="en-US" sz="2400" dirty="0" smtClean="0">
              <a:latin typeface="Times New Roman" pitchFamily="18" charset="0"/>
              <a:cs typeface="Times New Roman" pitchFamily="18" charset="0"/>
            </a:endParaRPr>
          </a:p>
          <a:p>
            <a:r>
              <a:rPr lang="nb-NO" sz="2400" dirty="0" smtClean="0">
                <a:latin typeface="Times New Roman" pitchFamily="18" charset="0"/>
                <a:cs typeface="Times New Roman" pitchFamily="18" charset="0"/>
              </a:rPr>
              <a:t>- nói nhẹ, nói sắc, nói đau…</a:t>
            </a:r>
            <a:endParaRPr lang="en-US" sz="2400" dirty="0" smtClean="0">
              <a:latin typeface="Times New Roman" pitchFamily="18" charset="0"/>
              <a:cs typeface="Times New Roman" pitchFamily="18" charset="0"/>
            </a:endParaRPr>
          </a:p>
          <a:p>
            <a:r>
              <a:rPr lang="nb-NO" sz="2400" dirty="0" smtClean="0">
                <a:latin typeface="Times New Roman" pitchFamily="18" charset="0"/>
                <a:cs typeface="Times New Roman" pitchFamily="18" charset="0"/>
              </a:rPr>
              <a:t>        - màu mát, màu nóng, màu lạnh, màu ấm…</a:t>
            </a:r>
            <a:endParaRPr lang="en-US" sz="2400" dirty="0" smtClean="0">
              <a:latin typeface="Times New Roman" pitchFamily="18" charset="0"/>
              <a:cs typeface="Times New Roman" pitchFamily="18" charset="0"/>
            </a:endParaRPr>
          </a:p>
          <a:p>
            <a:r>
              <a:rPr lang="nb-NO" sz="2400" dirty="0" smtClean="0">
                <a:latin typeface="Times New Roman" pitchFamily="18" charset="0"/>
                <a:cs typeface="Times New Roman" pitchFamily="18" charset="0"/>
              </a:rPr>
              <a:t>- thấy lạnh,…</a:t>
            </a: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box(in)">
                                      <p:cBhvr>
                                        <p:cTn id="32" dur="5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1" end="1"/>
                                            </p:txEl>
                                          </p:spTgt>
                                        </p:tgtEl>
                                        <p:attrNameLst>
                                          <p:attrName>style.visibility</p:attrName>
                                        </p:attrNameLst>
                                      </p:cBhvr>
                                      <p:to>
                                        <p:strVal val="visible"/>
                                      </p:to>
                                    </p:set>
                                    <p:animEffect transition="in" filter="box(in)">
                                      <p:cBhvr>
                                        <p:cTn id="37" dur="500"/>
                                        <p:tgtEl>
                                          <p:spTgt spid="5">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2" end="2"/>
                                            </p:txEl>
                                          </p:spTgt>
                                        </p:tgtEl>
                                        <p:attrNameLst>
                                          <p:attrName>style.visibility</p:attrName>
                                        </p:attrNameLst>
                                      </p:cBhvr>
                                      <p:to>
                                        <p:strVal val="visible"/>
                                      </p:to>
                                    </p:set>
                                    <p:animEffect transition="in" filter="box(in)">
                                      <p:cBhvr>
                                        <p:cTn id="42" dur="500"/>
                                        <p:tgtEl>
                                          <p:spTgt spid="5">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3" end="3"/>
                                            </p:txEl>
                                          </p:spTgt>
                                        </p:tgtEl>
                                        <p:attrNameLst>
                                          <p:attrName>style.visibility</p:attrName>
                                        </p:attrNameLst>
                                      </p:cBhvr>
                                      <p:to>
                                        <p:strVal val="visible"/>
                                      </p:to>
                                    </p:set>
                                    <p:animEffect transition="in" filter="box(in)">
                                      <p:cBhvr>
                                        <p:cTn id="47" dur="500"/>
                                        <p:tgtEl>
                                          <p:spTgt spid="5">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4" end="4"/>
                                            </p:txEl>
                                          </p:spTgt>
                                        </p:tgtEl>
                                        <p:attrNameLst>
                                          <p:attrName>style.visibility</p:attrName>
                                        </p:attrNameLst>
                                      </p:cBhvr>
                                      <p:to>
                                        <p:strVal val="visible"/>
                                      </p:to>
                                    </p:set>
                                    <p:animEffect transition="in" filter="box(in)">
                                      <p:cBhvr>
                                        <p:cTn id="52" dur="500"/>
                                        <p:tgtEl>
                                          <p:spTgt spid="5">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
                                            <p:txEl>
                                              <p:pRg st="0" end="0"/>
                                            </p:txEl>
                                          </p:spTgt>
                                        </p:tgtEl>
                                        <p:attrNameLst>
                                          <p:attrName>style.visibility</p:attrName>
                                        </p:attrNameLst>
                                      </p:cBhvr>
                                      <p:to>
                                        <p:strVal val="visible"/>
                                      </p:to>
                                    </p:set>
                                    <p:animEffect transition="in" filter="box(in)">
                                      <p:cBhvr>
                                        <p:cTn id="57" dur="500"/>
                                        <p:tgtEl>
                                          <p:spTgt spid="6">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6">
                                            <p:txEl>
                                              <p:pRg st="1" end="1"/>
                                            </p:txEl>
                                          </p:spTgt>
                                        </p:tgtEl>
                                        <p:attrNameLst>
                                          <p:attrName>style.visibility</p:attrName>
                                        </p:attrNameLst>
                                      </p:cBhvr>
                                      <p:to>
                                        <p:strVal val="visible"/>
                                      </p:to>
                                    </p:set>
                                    <p:animEffect transition="in" filter="box(in)">
                                      <p:cBhvr>
                                        <p:cTn id="62" dur="500"/>
                                        <p:tgtEl>
                                          <p:spTgt spid="6">
                                            <p:txEl>
                                              <p:pRg st="1" end="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6">
                                            <p:txEl>
                                              <p:pRg st="2" end="2"/>
                                            </p:txEl>
                                          </p:spTgt>
                                        </p:tgtEl>
                                        <p:attrNameLst>
                                          <p:attrName>style.visibility</p:attrName>
                                        </p:attrNameLst>
                                      </p:cBhvr>
                                      <p:to>
                                        <p:strVal val="visible"/>
                                      </p:to>
                                    </p:set>
                                    <p:animEffect transition="in" filter="box(in)">
                                      <p:cBhvr>
                                        <p:cTn id="67" dur="500"/>
                                        <p:tgtEl>
                                          <p:spTgt spid="6">
                                            <p:txEl>
                                              <p:pRg st="2" end="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6">
                                            <p:txEl>
                                              <p:pRg st="3" end="3"/>
                                            </p:txEl>
                                          </p:spTgt>
                                        </p:tgtEl>
                                        <p:attrNameLst>
                                          <p:attrName>style.visibility</p:attrName>
                                        </p:attrNameLst>
                                      </p:cBhvr>
                                      <p:to>
                                        <p:strVal val="visible"/>
                                      </p:to>
                                    </p:set>
                                    <p:animEffect transition="in" filter="box(in)">
                                      <p:cBhvr>
                                        <p:cTn id="72" dur="500"/>
                                        <p:tgtEl>
                                          <p:spTgt spid="6">
                                            <p:txEl>
                                              <p:pRg st="3" end="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6">
                                            <p:txEl>
                                              <p:pRg st="4" end="4"/>
                                            </p:txEl>
                                          </p:spTgt>
                                        </p:tgtEl>
                                        <p:attrNameLst>
                                          <p:attrName>style.visibility</p:attrName>
                                        </p:attrNameLst>
                                      </p:cBhvr>
                                      <p:to>
                                        <p:strVal val="visible"/>
                                      </p:to>
                                    </p:set>
                                    <p:animEffect transition="in" filter="box(in)">
                                      <p:cBhvr>
                                        <p:cTn id="77" dur="500"/>
                                        <p:tgtEl>
                                          <p:spTgt spid="6">
                                            <p:txEl>
                                              <p:pRg st="4" end="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nodeType="clickEffect">
                                  <p:stCondLst>
                                    <p:cond delay="0"/>
                                  </p:stCondLst>
                                  <p:childTnLst>
                                    <p:set>
                                      <p:cBhvr>
                                        <p:cTn id="81" dur="1" fill="hold">
                                          <p:stCondLst>
                                            <p:cond delay="0"/>
                                          </p:stCondLst>
                                        </p:cTn>
                                        <p:tgtEl>
                                          <p:spTgt spid="6">
                                            <p:txEl>
                                              <p:pRg st="5" end="5"/>
                                            </p:txEl>
                                          </p:spTgt>
                                        </p:tgtEl>
                                        <p:attrNameLst>
                                          <p:attrName>style.visibility</p:attrName>
                                        </p:attrNameLst>
                                      </p:cBhvr>
                                      <p:to>
                                        <p:strVal val="visible"/>
                                      </p:to>
                                    </p:set>
                                    <p:animEffect transition="in" filter="box(in)">
                                      <p:cBhvr>
                                        <p:cTn id="82" dur="500"/>
                                        <p:tgtEl>
                                          <p:spTgt spid="6">
                                            <p:txEl>
                                              <p:pRg st="5" end="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nodeType="clickEffect">
                                  <p:stCondLst>
                                    <p:cond delay="0"/>
                                  </p:stCondLst>
                                  <p:childTnLst>
                                    <p:set>
                                      <p:cBhvr>
                                        <p:cTn id="86" dur="1" fill="hold">
                                          <p:stCondLst>
                                            <p:cond delay="0"/>
                                          </p:stCondLst>
                                        </p:cTn>
                                        <p:tgtEl>
                                          <p:spTgt spid="6">
                                            <p:txEl>
                                              <p:pRg st="6" end="6"/>
                                            </p:txEl>
                                          </p:spTgt>
                                        </p:tgtEl>
                                        <p:attrNameLst>
                                          <p:attrName>style.visibility</p:attrName>
                                        </p:attrNameLst>
                                      </p:cBhvr>
                                      <p:to>
                                        <p:strVal val="visible"/>
                                      </p:to>
                                    </p:set>
                                    <p:animEffect transition="in" filter="box(in)">
                                      <p:cBhvr>
                                        <p:cTn id="8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2: </a:t>
            </a:r>
            <a:r>
              <a:rPr lang="nl-NL" sz="2000" b="1" dirty="0" smtClean="0">
                <a:solidFill>
                  <a:srgbClr val="FF0000"/>
                </a:solidFill>
                <a:latin typeface="Times New Roman" pitchFamily="18" charset="0"/>
                <a:cs typeface="Times New Roman" pitchFamily="18" charset="0"/>
              </a:rPr>
              <a:t>THỰC HÀNH TIẾNG VIỆT CÁC BIỆN PHÁP TU TỪ: SO SÁNH, </a:t>
            </a:r>
            <a:endParaRPr lang="en-US" sz="2000" dirty="0" smtClean="0">
              <a:solidFill>
                <a:srgbClr val="FF0000"/>
              </a:solidFill>
              <a:latin typeface="Times New Roman" pitchFamily="18" charset="0"/>
              <a:cs typeface="Times New Roman" pitchFamily="18" charset="0"/>
            </a:endParaRPr>
          </a:p>
          <a:p>
            <a:pPr algn="ctr"/>
            <a:r>
              <a:rPr lang="nl-NL" sz="2000" b="1" dirty="0" smtClean="0">
                <a:solidFill>
                  <a:srgbClr val="FF0000"/>
                </a:solidFill>
                <a:latin typeface="Times New Roman" pitchFamily="18" charset="0"/>
                <a:cs typeface="Times New Roman" pitchFamily="18" charset="0"/>
              </a:rPr>
              <a:t>NHÂN HÓA,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8991600" cy="2308324"/>
          </a:xfrm>
          <a:prstGeom prst="rect">
            <a:avLst/>
          </a:prstGeom>
          <a:noFill/>
        </p:spPr>
        <p:txBody>
          <a:bodyPr wrap="square" rtlCol="0">
            <a:spAutoFit/>
          </a:bodyPr>
          <a:lstStyle/>
          <a:p>
            <a:pPr algn="just"/>
            <a:r>
              <a:rPr lang="nb-NO" sz="2400" b="1" dirty="0" smtClean="0">
                <a:latin typeface="Times New Roman" pitchFamily="18" charset="0"/>
                <a:cs typeface="Times New Roman" pitchFamily="18" charset="0"/>
              </a:rPr>
              <a:t>Bài tập 5</a:t>
            </a:r>
            <a:r>
              <a:rPr lang="nb-NO"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nb-NO" sz="2400" b="1" dirty="0" smtClean="0">
                <a:latin typeface="Times New Roman" pitchFamily="18" charset="0"/>
                <a:cs typeface="Times New Roman" pitchFamily="18" charset="0"/>
              </a:rPr>
              <a:t>Thay thế các từ ngữ in đậm bằng những ẩn dụ thích hợp:</a:t>
            </a:r>
            <a:endParaRPr lang="en-US" sz="2400" dirty="0" smtClean="0">
              <a:latin typeface="Times New Roman" pitchFamily="18" charset="0"/>
              <a:cs typeface="Times New Roman" pitchFamily="18" charset="0"/>
            </a:endParaRPr>
          </a:p>
          <a:p>
            <a:pPr algn="just"/>
            <a:r>
              <a:rPr lang="nb-NO" sz="2400" dirty="0" smtClean="0">
                <a:latin typeface="Times New Roman" pitchFamily="18" charset="0"/>
                <a:cs typeface="Times New Roman" pitchFamily="18" charset="0"/>
              </a:rPr>
              <a:t> a.   Trong ánh hoàng hôn, những nương sắn </a:t>
            </a:r>
            <a:r>
              <a:rPr lang="nb-NO" sz="2400" b="1" dirty="0" smtClean="0">
                <a:latin typeface="Times New Roman" pitchFamily="18" charset="0"/>
                <a:cs typeface="Times New Roman" pitchFamily="18" charset="0"/>
              </a:rPr>
              <a:t>với </a:t>
            </a:r>
            <a:r>
              <a:rPr lang="nb-NO" sz="2400" dirty="0" smtClean="0">
                <a:latin typeface="Times New Roman" pitchFamily="18" charset="0"/>
                <a:cs typeface="Times New Roman" pitchFamily="18" charset="0"/>
              </a:rPr>
              <a:t>màu nắng vàng lộng lẫy </a:t>
            </a:r>
            <a:r>
              <a:rPr lang="nb-NO" sz="2400" b="1" dirty="0" smtClean="0">
                <a:latin typeface="Times New Roman" pitchFamily="18" charset="0"/>
                <a:cs typeface="Times New Roman" pitchFamily="18" charset="0"/>
              </a:rPr>
              <a:t>có</a:t>
            </a:r>
            <a:r>
              <a:rPr lang="nb-NO" sz="2400" dirty="0" smtClean="0">
                <a:latin typeface="Times New Roman" pitchFamily="18" charset="0"/>
                <a:cs typeface="Times New Roman" pitchFamily="18" charset="0"/>
              </a:rPr>
              <a:t> trên khắp các sườn đồi.  </a:t>
            </a:r>
            <a:endParaRPr lang="en-US" sz="2400" dirty="0" smtClean="0">
              <a:latin typeface="Times New Roman" pitchFamily="18" charset="0"/>
              <a:cs typeface="Times New Roman" pitchFamily="18" charset="0"/>
            </a:endParaRPr>
          </a:p>
          <a:p>
            <a:pPr algn="just"/>
            <a:r>
              <a:rPr lang="nb-NO" sz="2400" dirty="0" smtClean="0">
                <a:latin typeface="Times New Roman" pitchFamily="18" charset="0"/>
                <a:cs typeface="Times New Roman" pitchFamily="18" charset="0"/>
              </a:rPr>
              <a:t>b.   Trong đôi mắt sâu thẳm của ông, tôi thấy </a:t>
            </a:r>
            <a:r>
              <a:rPr lang="nb-NO" sz="2400" b="1" dirty="0" smtClean="0">
                <a:latin typeface="Times New Roman" pitchFamily="18" charset="0"/>
                <a:cs typeface="Times New Roman" pitchFamily="18" charset="0"/>
              </a:rPr>
              <a:t>có </a:t>
            </a:r>
            <a:r>
              <a:rPr lang="nb-NO" sz="2400" dirty="0" smtClean="0">
                <a:latin typeface="Times New Roman" pitchFamily="18" charset="0"/>
                <a:cs typeface="Times New Roman" pitchFamily="18" charset="0"/>
              </a:rPr>
              <a:t> một niềm hi vọng.  </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6" name="TextBox 5"/>
          <p:cNvSpPr txBox="1"/>
          <p:nvPr/>
        </p:nvSpPr>
        <p:spPr>
          <a:xfrm>
            <a:off x="0" y="3124200"/>
            <a:ext cx="9144000" cy="1877437"/>
          </a:xfrm>
          <a:prstGeom prst="rect">
            <a:avLst/>
          </a:prstGeom>
          <a:noFill/>
        </p:spPr>
        <p:txBody>
          <a:bodyPr wrap="square" rtlCol="0">
            <a:spAutoFit/>
          </a:bodyPr>
          <a:lstStyle/>
          <a:p>
            <a:pPr algn="ctr"/>
            <a:r>
              <a:rPr lang="nb-NO" sz="2400" b="1" dirty="0" smtClean="0">
                <a:latin typeface="Times New Roman" pitchFamily="18" charset="0"/>
                <a:cs typeface="Times New Roman" pitchFamily="18" charset="0"/>
              </a:rPr>
              <a:t>Hướng dẫn làm bài</a:t>
            </a:r>
            <a:endParaRPr lang="en-US" sz="2400" dirty="0" smtClean="0">
              <a:latin typeface="Times New Roman" pitchFamily="18" charset="0"/>
              <a:cs typeface="Times New Roman" pitchFamily="18" charset="0"/>
            </a:endParaRPr>
          </a:p>
          <a:p>
            <a:r>
              <a:rPr lang="nb-NO" sz="2400" dirty="0" smtClean="0">
                <a:latin typeface="Times New Roman" pitchFamily="18" charset="0"/>
                <a:cs typeface="Times New Roman" pitchFamily="18" charset="0"/>
              </a:rPr>
              <a:t>a.   Từ “với” = “nhuộm màu nắng vàng”</a:t>
            </a:r>
            <a:endParaRPr lang="en-US" sz="2400" dirty="0" smtClean="0">
              <a:latin typeface="Times New Roman" pitchFamily="18" charset="0"/>
              <a:cs typeface="Times New Roman" pitchFamily="18" charset="0"/>
            </a:endParaRPr>
          </a:p>
          <a:p>
            <a:r>
              <a:rPr lang="nb-NO" sz="2400" dirty="0" smtClean="0">
                <a:latin typeface="Times New Roman" pitchFamily="18" charset="0"/>
                <a:cs typeface="Times New Roman" pitchFamily="18" charset="0"/>
              </a:rPr>
              <a:t>     Từ “ có” =  “nằm trải dài ”</a:t>
            </a:r>
            <a:endParaRPr lang="en-US" sz="2400" dirty="0" smtClean="0">
              <a:latin typeface="Times New Roman" pitchFamily="18" charset="0"/>
              <a:cs typeface="Times New Roman" pitchFamily="18" charset="0"/>
            </a:endParaRPr>
          </a:p>
          <a:p>
            <a:r>
              <a:rPr lang="nb-NO" sz="2400" dirty="0" smtClean="0">
                <a:latin typeface="Times New Roman" pitchFamily="18" charset="0"/>
                <a:cs typeface="Times New Roman" pitchFamily="18" charset="0"/>
              </a:rPr>
              <a:t>b.   Từ “có”= sáng lên, ánh lên,  loé lên…</a:t>
            </a:r>
            <a:endParaRPr lang="en-US" sz="24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box(in)">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box(in)">
                                      <p:cBhvr>
                                        <p:cTn id="32" dur="500"/>
                                        <p:tgtEl>
                                          <p:spTgt spid="5">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2" end="2"/>
                                            </p:txEl>
                                          </p:spTgt>
                                        </p:tgtEl>
                                        <p:attrNameLst>
                                          <p:attrName>style.visibility</p:attrName>
                                        </p:attrNameLst>
                                      </p:cBhvr>
                                      <p:to>
                                        <p:strVal val="visible"/>
                                      </p:to>
                                    </p:set>
                                    <p:animEffect transition="in" filter="box(in)">
                                      <p:cBhvr>
                                        <p:cTn id="37" dur="500"/>
                                        <p:tgtEl>
                                          <p:spTgt spid="5">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3" end="3"/>
                                            </p:txEl>
                                          </p:spTgt>
                                        </p:tgtEl>
                                        <p:attrNameLst>
                                          <p:attrName>style.visibility</p:attrName>
                                        </p:attrNameLst>
                                      </p:cBhvr>
                                      <p:to>
                                        <p:strVal val="visible"/>
                                      </p:to>
                                    </p:set>
                                    <p:animEffect transition="in" filter="box(in)">
                                      <p:cBhvr>
                                        <p:cTn id="42" dur="500"/>
                                        <p:tgtEl>
                                          <p:spTgt spid="5">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0" end="0"/>
                                            </p:txEl>
                                          </p:spTgt>
                                        </p:tgtEl>
                                        <p:attrNameLst>
                                          <p:attrName>style.visibility</p:attrName>
                                        </p:attrNameLst>
                                      </p:cBhvr>
                                      <p:to>
                                        <p:strVal val="visible"/>
                                      </p:to>
                                    </p:set>
                                    <p:animEffect transition="in" filter="box(in)">
                                      <p:cBhvr>
                                        <p:cTn id="47" dur="500"/>
                                        <p:tgtEl>
                                          <p:spTgt spid="6">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1" end="1"/>
                                            </p:txEl>
                                          </p:spTgt>
                                        </p:tgtEl>
                                        <p:attrNameLst>
                                          <p:attrName>style.visibility</p:attrName>
                                        </p:attrNameLst>
                                      </p:cBhvr>
                                      <p:to>
                                        <p:strVal val="visible"/>
                                      </p:to>
                                    </p:set>
                                    <p:animEffect transition="in" filter="box(in)">
                                      <p:cBhvr>
                                        <p:cTn id="52" dur="500"/>
                                        <p:tgtEl>
                                          <p:spTgt spid="6">
                                            <p:txEl>
                                              <p:pRg st="1" end="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
                                            <p:txEl>
                                              <p:pRg st="2" end="2"/>
                                            </p:txEl>
                                          </p:spTgt>
                                        </p:tgtEl>
                                        <p:attrNameLst>
                                          <p:attrName>style.visibility</p:attrName>
                                        </p:attrNameLst>
                                      </p:cBhvr>
                                      <p:to>
                                        <p:strVal val="visible"/>
                                      </p:to>
                                    </p:set>
                                    <p:animEffect transition="in" filter="box(in)">
                                      <p:cBhvr>
                                        <p:cTn id="57" dur="500"/>
                                        <p:tgtEl>
                                          <p:spTgt spid="6">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6">
                                            <p:txEl>
                                              <p:pRg st="3" end="3"/>
                                            </p:txEl>
                                          </p:spTgt>
                                        </p:tgtEl>
                                        <p:attrNameLst>
                                          <p:attrName>style.visibility</p:attrName>
                                        </p:attrNameLst>
                                      </p:cBhvr>
                                      <p:to>
                                        <p:strVal val="visible"/>
                                      </p:to>
                                    </p:set>
                                    <p:animEffect transition="in" filter="box(in)">
                                      <p:cBhvr>
                                        <p:cTn id="6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a:t>
            </a:r>
            <a:r>
              <a:rPr lang="nl-NL" b="1" dirty="0" smtClean="0">
                <a:solidFill>
                  <a:srgbClr val="FF0000"/>
                </a:solidFill>
                <a:latin typeface="Times New Roman" pitchFamily="18" charset="0"/>
                <a:cs typeface="Times New Roman" pitchFamily="18" charset="0"/>
              </a:rPr>
              <a:t>THỰC HÀNH TIẾNG VIỆT MỞ RỘNG THÀNH PHẦN CHÍNH BẰNG CỤM TỪ: CỤM DANH TỪ, CỤM ĐỘNG TỪ, CỤM TÍNH TỪ</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152400" y="609600"/>
            <a:ext cx="8991600" cy="6247864"/>
          </a:xfrm>
          <a:prstGeom prst="rect">
            <a:avLst/>
          </a:prstGeom>
          <a:noFill/>
        </p:spPr>
        <p:txBody>
          <a:bodyPr wrap="square" rtlCol="0">
            <a:spAutoFit/>
          </a:bodyPr>
          <a:lstStyle/>
          <a:p>
            <a:pPr algn="just"/>
            <a:r>
              <a:rPr lang="fr-FR" sz="2000" b="1" dirty="0" smtClean="0">
                <a:latin typeface="Times New Roman" pitchFamily="18" charset="0"/>
                <a:cs typeface="Times New Roman" pitchFamily="18" charset="0"/>
              </a:rPr>
              <a:t>I. LÍ THUYẾT </a:t>
            </a:r>
            <a:endParaRPr lang="en-US" sz="2000" dirty="0" smtClean="0">
              <a:latin typeface="Times New Roman" pitchFamily="18" charset="0"/>
              <a:cs typeface="Times New Roman" pitchFamily="18" charset="0"/>
            </a:endParaRPr>
          </a:p>
          <a:p>
            <a:pPr algn="just"/>
            <a:r>
              <a:rPr lang="fr-FR" sz="2000" b="1" dirty="0" smtClean="0">
                <a:latin typeface="Times New Roman" pitchFamily="18" charset="0"/>
                <a:cs typeface="Times New Roman" pitchFamily="18" charset="0"/>
              </a:rPr>
              <a:t> 1. </a:t>
            </a:r>
            <a:r>
              <a:rPr lang="fr-FR" sz="2000" b="1" dirty="0" err="1" smtClean="0">
                <a:latin typeface="Times New Roman" pitchFamily="18" charset="0"/>
                <a:cs typeface="Times New Roman" pitchFamily="18" charset="0"/>
              </a:rPr>
              <a:t>Vai</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trò</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của</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việc</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mở</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rộng</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thành</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phần</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chính</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bằng</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cụm</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từ</a:t>
            </a:r>
            <a:r>
              <a:rPr lang="fr-FR"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fr-FR" sz="2000" b="1"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Thành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phần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chính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của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câu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có</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thể</a:t>
            </a:r>
            <a:r>
              <a:rPr lang="fr-FR" sz="2000" dirty="0" smtClean="0">
                <a:latin typeface="Times New Roman" pitchFamily="18" charset="0"/>
                <a:cs typeface="Times New Roman" pitchFamily="18" charset="0"/>
              </a:rPr>
              <a:t> là </a:t>
            </a:r>
            <a:r>
              <a:rPr lang="fr-FR" sz="2000" dirty="0" err="1" smtClean="0">
                <a:latin typeface="Times New Roman" pitchFamily="18" charset="0"/>
                <a:cs typeface="Times New Roman" pitchFamily="18" charset="0"/>
              </a:rPr>
              <a:t>một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từ</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hoặc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một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cụm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từ</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 </a:t>
            </a:r>
            <a:r>
              <a:rPr lang="fr-FR" sz="2000" dirty="0" err="1" smtClean="0">
                <a:latin typeface="Times New Roman" pitchFamily="18" charset="0"/>
                <a:cs typeface="Times New Roman" pitchFamily="18" charset="0"/>
              </a:rPr>
              <a:t>Dùng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cụm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từ</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làm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thành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phần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chính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của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câu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cung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cấp</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được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nhiều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thông</a:t>
            </a:r>
            <a:r>
              <a:rPr lang="fr-FR" sz="2000" dirty="0" smtClean="0">
                <a:latin typeface="Times New Roman" pitchFamily="18" charset="0"/>
                <a:cs typeface="Times New Roman" pitchFamily="18" charset="0"/>
              </a:rPr>
              <a:t> tin </a:t>
            </a:r>
            <a:r>
              <a:rPr lang="fr-FR" sz="2000" dirty="0" err="1" smtClean="0">
                <a:latin typeface="Times New Roman" pitchFamily="18" charset="0"/>
                <a:cs typeface="Times New Roman" pitchFamily="18" charset="0"/>
              </a:rPr>
              <a:t>hơn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cho</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người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đọc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người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nghe</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fr-FR" sz="2000" b="1" dirty="0" smtClean="0">
                <a:latin typeface="Times New Roman" pitchFamily="18" charset="0"/>
                <a:cs typeface="Times New Roman" pitchFamily="18" charset="0"/>
              </a:rPr>
              <a:t> 2. </a:t>
            </a:r>
            <a:r>
              <a:rPr lang="fr-FR" sz="2000" b="1" dirty="0" err="1" smtClean="0">
                <a:latin typeface="Times New Roman" pitchFamily="18" charset="0"/>
                <a:cs typeface="Times New Roman" pitchFamily="18" charset="0"/>
              </a:rPr>
              <a:t>Các</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loại</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cụm</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từ</a:t>
            </a:r>
            <a:r>
              <a:rPr lang="fr-FR"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fontAlgn="base"/>
            <a:r>
              <a:rPr lang="fr-FR" sz="2000" dirty="0" smtClean="0">
                <a:latin typeface="Times New Roman" pitchFamily="18" charset="0"/>
                <a:cs typeface="Times New Roman" pitchFamily="18" charset="0"/>
              </a:rPr>
              <a:t> </a:t>
            </a:r>
            <a:r>
              <a:rPr lang="fr-FR" sz="2000" b="1" dirty="0" smtClean="0">
                <a:latin typeface="Times New Roman" pitchFamily="18" charset="0"/>
                <a:cs typeface="Times New Roman" pitchFamily="18" charset="0"/>
              </a:rPr>
              <a:t>a. </a:t>
            </a:r>
            <a:r>
              <a:rPr lang="fr-FR" sz="2000" b="1" dirty="0" err="1" smtClean="0">
                <a:latin typeface="Times New Roman" pitchFamily="18" charset="0"/>
                <a:cs typeface="Times New Roman" pitchFamily="18" charset="0"/>
              </a:rPr>
              <a:t>Cụm</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danh</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từ</a:t>
            </a:r>
            <a:endParaRPr lang="en-US" sz="2000" dirty="0" smtClean="0">
              <a:latin typeface="Times New Roman" pitchFamily="18" charset="0"/>
              <a:cs typeface="Times New Roman" pitchFamily="18" charset="0"/>
            </a:endParaRPr>
          </a:p>
          <a:p>
            <a:pPr algn="just" fontAlgn="base"/>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Cụm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danh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từ</a:t>
            </a:r>
            <a:r>
              <a:rPr lang="fr-FR" sz="2000" dirty="0" smtClean="0">
                <a:latin typeface="Times New Roman" pitchFamily="18" charset="0"/>
                <a:cs typeface="Times New Roman" pitchFamily="18" charset="0"/>
              </a:rPr>
              <a:t> là </a:t>
            </a:r>
            <a:r>
              <a:rPr lang="fr-FR" sz="2000" dirty="0" err="1" smtClean="0">
                <a:latin typeface="Times New Roman" pitchFamily="18" charset="0"/>
                <a:cs typeface="Times New Roman" pitchFamily="18" charset="0"/>
              </a:rPr>
              <a:t>tổ</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hợp</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từ</a:t>
            </a:r>
            <a:r>
              <a:rPr lang="fr-FR" sz="2000" dirty="0" smtClean="0">
                <a:latin typeface="Times New Roman" pitchFamily="18" charset="0"/>
                <a:cs typeface="Times New Roman" pitchFamily="18" charset="0"/>
              </a:rPr>
              <a:t> do </a:t>
            </a:r>
            <a:r>
              <a:rPr lang="fr-FR" sz="2000" dirty="0" err="1" smtClean="0">
                <a:latin typeface="Times New Roman" pitchFamily="18" charset="0"/>
                <a:cs typeface="Times New Roman" pitchFamily="18" charset="0"/>
              </a:rPr>
              <a:t>danh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từ</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kết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hợp</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vói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một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số</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từ</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ngữ</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phụ</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thuộc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nó</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tạo</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thành</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fontAlgn="base"/>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Cấu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tạo</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của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cụm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danh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từ</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có</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đầy</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đủ</a:t>
            </a:r>
            <a:r>
              <a:rPr lang="fr-FR" sz="2000" dirty="0" smtClean="0">
                <a:latin typeface="Times New Roman" pitchFamily="18" charset="0"/>
                <a:cs typeface="Times New Roman" pitchFamily="18" charset="0"/>
              </a:rPr>
              <a:t> 3 </a:t>
            </a:r>
            <a:r>
              <a:rPr lang="fr-FR" sz="2000" dirty="0" err="1" smtClean="0">
                <a:latin typeface="Times New Roman" pitchFamily="18" charset="0"/>
                <a:cs typeface="Times New Roman" pitchFamily="18" charset="0"/>
              </a:rPr>
              <a:t>bộ</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phận</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Các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từ</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đứng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trước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danh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từ</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trung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tâm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thường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thể</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hiện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số</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lượng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sự</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vật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mà</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danh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từ</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trung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tâm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thể</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hiện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Ví</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dụ</a:t>
            </a:r>
            <a:r>
              <a:rPr lang="fr-FR" sz="2000"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các</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những</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một</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tất</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cả</a:t>
            </a:r>
            <a:r>
              <a:rPr lang="fr-FR"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fontAlgn="base"/>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chính</a:t>
            </a:r>
            <a:r>
              <a:rPr lang="en-US" sz="2000" dirty="0" smtClean="0">
                <a:latin typeface="Times New Roman" pitchFamily="18" charset="0"/>
                <a:cs typeface="Times New Roman" pitchFamily="18" charset="0"/>
              </a:rPr>
              <a:t>.</a:t>
            </a:r>
          </a:p>
          <a:p>
            <a:pPr algn="just" fontAlgn="base"/>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ngữ</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gian</a:t>
            </a:r>
            <a:r>
              <a:rPr lang="en-US" sz="2000" dirty="0" smtClean="0">
                <a:latin typeface="Times New Roman" pitchFamily="18" charset="0"/>
                <a:cs typeface="Times New Roman" pitchFamily="18" charset="0"/>
              </a:rPr>
              <a:t> hay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gian</a:t>
            </a:r>
            <a:r>
              <a:rPr lang="en-US" sz="2000" dirty="0" smtClean="0">
                <a:latin typeface="Times New Roman" pitchFamily="18" charset="0"/>
                <a:cs typeface="Times New Roman" pitchFamily="18" charset="0"/>
              </a:rPr>
              <a:t>.</a:t>
            </a:r>
          </a:p>
          <a:p>
            <a:pPr algn="just" fontAlgn="base"/>
            <a:r>
              <a:rPr lang="en-US" sz="2000" dirty="0" err="1" smtClean="0">
                <a:latin typeface="Times New Roman" pitchFamily="18" charset="0"/>
                <a:cs typeface="Times New Roman" pitchFamily="18" charset="0"/>
              </a:rPr>
              <a:t>Ví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những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bài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hát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về</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mẹ</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ấy</a:t>
            </a:r>
            <a:endParaRPr lang="en-US" sz="2000" dirty="0" smtClean="0">
              <a:latin typeface="Times New Roman" pitchFamily="18" charset="0"/>
              <a:cs typeface="Times New Roman" pitchFamily="18" charset="0"/>
            </a:endParaRPr>
          </a:p>
          <a:p>
            <a:pPr algn="just" fontAlgn="base"/>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PT</a:t>
            </a:r>
          </a:p>
          <a:p>
            <a:pPr algn="just" fontAlgn="base"/>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bài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hát</a:t>
            </a:r>
            <a:r>
              <a:rPr lang="en-US" sz="2000" i="1"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PTT</a:t>
            </a:r>
          </a:p>
          <a:p>
            <a:pPr algn="just" fontAlgn="base"/>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về</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mẹ</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ấy</a:t>
            </a:r>
            <a:r>
              <a:rPr lang="en-US" sz="2000" i="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PS</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ox(in)">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box(in)">
                                      <p:cBhvr>
                                        <p:cTn id="57" dur="500"/>
                                        <p:tgtEl>
                                          <p:spTgt spid="6">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6">
                                            <p:txEl>
                                              <p:pRg st="11" end="11"/>
                                            </p:txEl>
                                          </p:spTgt>
                                        </p:tgtEl>
                                        <p:attrNameLst>
                                          <p:attrName>style.visibility</p:attrName>
                                        </p:attrNameLst>
                                      </p:cBhvr>
                                      <p:to>
                                        <p:strVal val="visible"/>
                                      </p:to>
                                    </p:set>
                                    <p:animEffect transition="in" filter="box(in)">
                                      <p:cBhvr>
                                        <p:cTn id="62" dur="500"/>
                                        <p:tgtEl>
                                          <p:spTgt spid="6">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6">
                                            <p:txEl>
                                              <p:pRg st="12" end="12"/>
                                            </p:txEl>
                                          </p:spTgt>
                                        </p:tgtEl>
                                        <p:attrNameLst>
                                          <p:attrName>style.visibility</p:attrName>
                                        </p:attrNameLst>
                                      </p:cBhvr>
                                      <p:to>
                                        <p:strVal val="visible"/>
                                      </p:to>
                                    </p:set>
                                    <p:animEffect transition="in" filter="box(in)">
                                      <p:cBhvr>
                                        <p:cTn id="67" dur="500"/>
                                        <p:tgtEl>
                                          <p:spTgt spid="6">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6">
                                            <p:txEl>
                                              <p:pRg st="13" end="13"/>
                                            </p:txEl>
                                          </p:spTgt>
                                        </p:tgtEl>
                                        <p:attrNameLst>
                                          <p:attrName>style.visibility</p:attrName>
                                        </p:attrNameLst>
                                      </p:cBhvr>
                                      <p:to>
                                        <p:strVal val="visible"/>
                                      </p:to>
                                    </p:set>
                                    <p:animEffect transition="in" filter="box(in)">
                                      <p:cBhvr>
                                        <p:cTn id="72" dur="500"/>
                                        <p:tgtEl>
                                          <p:spTgt spid="6">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6">
                                            <p:txEl>
                                              <p:pRg st="14" end="14"/>
                                            </p:txEl>
                                          </p:spTgt>
                                        </p:tgtEl>
                                        <p:attrNameLst>
                                          <p:attrName>style.visibility</p:attrName>
                                        </p:attrNameLst>
                                      </p:cBhvr>
                                      <p:to>
                                        <p:strVal val="visible"/>
                                      </p:to>
                                    </p:set>
                                    <p:animEffect transition="in" filter="box(in)">
                                      <p:cBhvr>
                                        <p:cTn id="77" dur="500"/>
                                        <p:tgtEl>
                                          <p:spTgt spid="6">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a:t>
            </a:r>
            <a:r>
              <a:rPr lang="nl-NL" b="1" dirty="0" smtClean="0">
                <a:solidFill>
                  <a:srgbClr val="FF0000"/>
                </a:solidFill>
                <a:latin typeface="Times New Roman" pitchFamily="18" charset="0"/>
                <a:cs typeface="Times New Roman" pitchFamily="18" charset="0"/>
              </a:rPr>
              <a:t>THỰC HÀNH TIẾNG VIỆT MỞ RỘNG THÀNH PHẦN CHÍNH BẰNG CỤM TỪ: CỤM DANH TỪ, CỤM ĐỘNG TỪ, CỤM TÍNH TỪ</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152400" y="609600"/>
            <a:ext cx="8991600" cy="5632311"/>
          </a:xfrm>
          <a:prstGeom prst="rect">
            <a:avLst/>
          </a:prstGeom>
          <a:noFill/>
        </p:spPr>
        <p:txBody>
          <a:bodyPr wrap="square" rtlCol="0">
            <a:spAutoFit/>
          </a:bodyPr>
          <a:lstStyle/>
          <a:p>
            <a:pPr algn="just" fontAlgn="base"/>
            <a:r>
              <a:rPr lang="en-US" sz="2400" b="1" dirty="0" smtClean="0">
                <a:latin typeface="Times New Roman" pitchFamily="18" charset="0"/>
                <a:cs typeface="Times New Roman" pitchFamily="18" charset="0"/>
              </a:rPr>
              <a:t>b. </a:t>
            </a:r>
            <a:r>
              <a:rPr lang="en-US" sz="2400" b="1" dirty="0" err="1" smtClean="0">
                <a:latin typeface="Times New Roman" pitchFamily="18" charset="0"/>
                <a:cs typeface="Times New Roman" pitchFamily="18" charset="0"/>
              </a:rPr>
              <a:t>Cụm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động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từ</a:t>
            </a:r>
            <a:endParaRPr lang="en-US" sz="2400" dirty="0" smtClean="0">
              <a:latin typeface="Times New Roman" pitchFamily="18" charset="0"/>
              <a:cs typeface="Times New Roman" pitchFamily="18" charset="0"/>
            </a:endParaRPr>
          </a:p>
          <a:p>
            <a:pPr algn="just" fontAlgn="base"/>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loại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do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a:t>
            </a:r>
          </a:p>
          <a:p>
            <a:pPr algn="just" fontAlgn="base"/>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đủ</a:t>
            </a:r>
            <a:r>
              <a:rPr lang="en-US" sz="2400" dirty="0" smtClean="0">
                <a:latin typeface="Times New Roman" pitchFamily="18" charset="0"/>
                <a:cs typeface="Times New Roman" pitchFamily="18" charset="0"/>
              </a:rPr>
              <a:t> 3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phận</a:t>
            </a:r>
            <a:r>
              <a:rPr lang="en-US" sz="2400" dirty="0" smtClean="0">
                <a:latin typeface="Times New Roman" pitchFamily="18" charset="0"/>
                <a:cs typeface="Times New Roman" pitchFamily="18" charset="0"/>
              </a:rPr>
              <a:t>:</a:t>
            </a:r>
          </a:p>
          <a:p>
            <a:pPr algn="just" fontAlgn="base"/>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bổ</a:t>
            </a:r>
            <a:r>
              <a:rPr lang="en-US" sz="2400" dirty="0" smtClean="0">
                <a:latin typeface="Times New Roman" pitchFamily="18" charset="0"/>
                <a:cs typeface="Times New Roman" pitchFamily="18" charset="0"/>
              </a:rPr>
              <a:t> sung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thòi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khẳng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a:t>
            </a:r>
          </a:p>
          <a:p>
            <a:pPr algn="just" fontAlgn="base"/>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a:t>
            </a:r>
          </a:p>
          <a:p>
            <a:pPr algn="just" fontAlgn="base"/>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bổ</a:t>
            </a:r>
            <a:r>
              <a:rPr lang="en-US" sz="2400" dirty="0" smtClean="0">
                <a:latin typeface="Times New Roman" pitchFamily="18" charset="0"/>
                <a:cs typeface="Times New Roman" pitchFamily="18" charset="0"/>
              </a:rPr>
              <a:t> sung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chi </a:t>
            </a:r>
            <a:r>
              <a:rPr lang="en-US" sz="2400" dirty="0" err="1" smtClean="0">
                <a:latin typeface="Times New Roman" pitchFamily="18" charset="0"/>
                <a:cs typeface="Times New Roman" pitchFamily="18" charset="0"/>
              </a:rPr>
              <a:t>tiết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hướng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tiện</a:t>
            </a:r>
            <a:r>
              <a:rPr lang="en-US" sz="2400" dirty="0" smtClean="0">
                <a:latin typeface="Times New Roman" pitchFamily="18" charset="0"/>
                <a:cs typeface="Times New Roman" pitchFamily="18" charset="0"/>
              </a:rPr>
              <a:t>,…</a:t>
            </a:r>
          </a:p>
          <a:p>
            <a:pPr algn="just" fontAlgn="base"/>
            <a:r>
              <a:rPr lang="en-US" sz="2400" dirty="0" err="1" smtClean="0">
                <a:latin typeface="Times New Roman" pitchFamily="18" charset="0"/>
                <a:cs typeface="Times New Roman" pitchFamily="18" charset="0"/>
              </a:rPr>
              <a:t>Ví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a:t>
            </a: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đang</a:t>
            </a:r>
            <a:r>
              <a:rPr lang="en-US" sz="2400" i="1"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đùa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nghịch</a:t>
            </a:r>
            <a:r>
              <a:rPr lang="en-US" sz="2400" i="1" dirty="0" smtClean="0">
                <a:latin typeface="Times New Roman" pitchFamily="18" charset="0"/>
                <a:cs typeface="Times New Roman" pitchFamily="18" charset="0"/>
              </a:rPr>
              <a:t> /ở </a:t>
            </a:r>
            <a:r>
              <a:rPr lang="en-US" sz="2400" i="1" dirty="0" err="1" smtClean="0">
                <a:latin typeface="Times New Roman" pitchFamily="18" charset="0"/>
                <a:cs typeface="Times New Roman" pitchFamily="18" charset="0"/>
              </a:rPr>
              <a:t>sau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nhà</a:t>
            </a:r>
            <a:endParaRPr lang="en-US" sz="2400" dirty="0" smtClean="0">
              <a:latin typeface="Times New Roman" pitchFamily="18" charset="0"/>
              <a:cs typeface="Times New Roman" pitchFamily="18" charset="0"/>
            </a:endParaRPr>
          </a:p>
          <a:p>
            <a:pPr algn="just" fontAlgn="base"/>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Đang</a:t>
            </a:r>
            <a:r>
              <a:rPr lang="en-US" sz="2400" dirty="0" smtClean="0">
                <a:latin typeface="Times New Roman" pitchFamily="18" charset="0"/>
                <a:cs typeface="Times New Roman" pitchFamily="18" charset="0"/>
              </a:rPr>
              <a:t>: PT</a:t>
            </a:r>
          </a:p>
          <a:p>
            <a:pPr algn="just" fontAlgn="base"/>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đùa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nghịch</a:t>
            </a:r>
            <a:r>
              <a:rPr lang="en-US" sz="2400" dirty="0" smtClean="0">
                <a:latin typeface="Times New Roman" pitchFamily="18" charset="0"/>
                <a:cs typeface="Times New Roman" pitchFamily="18" charset="0"/>
              </a:rPr>
              <a:t>: PTT</a:t>
            </a:r>
          </a:p>
          <a:p>
            <a:pPr algn="just" fontAlgn="base"/>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ở </a:t>
            </a:r>
            <a:r>
              <a:rPr lang="en-US" sz="2400" i="1" dirty="0" err="1" smtClean="0">
                <a:latin typeface="Times New Roman" pitchFamily="18" charset="0"/>
                <a:cs typeface="Times New Roman" pitchFamily="18" charset="0"/>
              </a:rPr>
              <a:t>sau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nhà</a:t>
            </a:r>
            <a:r>
              <a:rPr lang="en-US" sz="2400" i="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PS</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ox(in)">
                                      <p:cBhvr>
                                        <p:cTn id="52"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a:t>
            </a:r>
            <a:r>
              <a:rPr lang="nl-NL" b="1" dirty="0" smtClean="0">
                <a:solidFill>
                  <a:srgbClr val="FF0000"/>
                </a:solidFill>
                <a:latin typeface="Times New Roman" pitchFamily="18" charset="0"/>
                <a:cs typeface="Times New Roman" pitchFamily="18" charset="0"/>
              </a:rPr>
              <a:t>THỰC HÀNH TIẾNG VIỆT MỞ RỘNG THÀNH PHẦN CHÍNH BẰNG CỤM TỪ: CỤM DANH TỪ, CỤM ĐỘNG TỪ, CỤM TÍNH TỪ</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152400" y="609600"/>
            <a:ext cx="8991600" cy="5632311"/>
          </a:xfrm>
          <a:prstGeom prst="rect">
            <a:avLst/>
          </a:prstGeom>
          <a:noFill/>
        </p:spPr>
        <p:txBody>
          <a:bodyPr wrap="square" rtlCol="0">
            <a:spAutoFit/>
          </a:bodyPr>
          <a:lstStyle/>
          <a:p>
            <a:pPr algn="just" fontAlgn="base"/>
            <a:r>
              <a:rPr lang="en-US" sz="2400" b="1" dirty="0" smtClean="0">
                <a:latin typeface="Times New Roman" pitchFamily="18" charset="0"/>
                <a:cs typeface="Times New Roman" pitchFamily="18" charset="0"/>
              </a:rPr>
              <a:t>c. </a:t>
            </a:r>
            <a:r>
              <a:rPr lang="en-US" sz="2400" b="1" dirty="0" err="1" smtClean="0">
                <a:latin typeface="Times New Roman" pitchFamily="18" charset="0"/>
                <a:cs typeface="Times New Roman" pitchFamily="18" charset="0"/>
              </a:rPr>
              <a:t>Cụm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tính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từ</a:t>
            </a:r>
            <a:endParaRPr lang="en-US" sz="2400" dirty="0" smtClean="0">
              <a:latin typeface="Times New Roman" pitchFamily="18" charset="0"/>
              <a:cs typeface="Times New Roman" pitchFamily="18" charset="0"/>
            </a:endParaRPr>
          </a:p>
          <a:p>
            <a:pPr algn="just" fontAlgn="base"/>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loại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do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a:t>
            </a:r>
          </a:p>
          <a:p>
            <a:pPr algn="just" fontAlgn="base"/>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đủ</a:t>
            </a:r>
            <a:r>
              <a:rPr lang="en-US" sz="2400" dirty="0" smtClean="0">
                <a:latin typeface="Times New Roman" pitchFamily="18" charset="0"/>
                <a:cs typeface="Times New Roman" pitchFamily="18" charset="0"/>
              </a:rPr>
              <a:t> 3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phận</a:t>
            </a:r>
            <a:r>
              <a:rPr lang="en-US" sz="2400" dirty="0" smtClean="0">
                <a:latin typeface="Times New Roman" pitchFamily="18" charset="0"/>
                <a:cs typeface="Times New Roman" pitchFamily="18" charset="0"/>
              </a:rPr>
              <a:t>:</a:t>
            </a:r>
          </a:p>
          <a:p>
            <a:pPr algn="just" fontAlgn="base"/>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khẳng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chất</a:t>
            </a:r>
            <a:r>
              <a:rPr lang="en-US" sz="2400" dirty="0" smtClean="0">
                <a:latin typeface="Times New Roman" pitchFamily="18" charset="0"/>
                <a:cs typeface="Times New Roman" pitchFamily="18" charset="0"/>
              </a:rPr>
              <a:t>;…</a:t>
            </a:r>
          </a:p>
          <a:p>
            <a:pPr algn="just" fontAlgn="base"/>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a:t>
            </a:r>
          </a:p>
          <a:p>
            <a:pPr algn="just" fontAlgn="base"/>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so </a:t>
            </a:r>
            <a:r>
              <a:rPr lang="en-US" sz="2400" dirty="0" err="1" smtClean="0">
                <a:latin typeface="Times New Roman" pitchFamily="18" charset="0"/>
                <a:cs typeface="Times New Roman" pitchFamily="18" charset="0"/>
              </a:rPr>
              <a:t>sánh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phạm</a:t>
            </a:r>
            <a:r>
              <a:rPr lang="en-US" sz="2400" dirty="0" smtClean="0">
                <a:latin typeface="Times New Roman" pitchFamily="18" charset="0"/>
                <a:cs typeface="Times New Roman" pitchFamily="18" charset="0"/>
              </a:rPr>
              <a:t> vi hay </a:t>
            </a:r>
            <a:r>
              <a:rPr lang="en-US" sz="2400" dirty="0" err="1" smtClean="0">
                <a:latin typeface="Times New Roman" pitchFamily="18" charset="0"/>
                <a:cs typeface="Times New Roman" pitchFamily="18" charset="0"/>
              </a:rPr>
              <a:t>nguyên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chất</a:t>
            </a:r>
            <a:r>
              <a:rPr lang="en-US" sz="2400" dirty="0" smtClean="0">
                <a:latin typeface="Times New Roman" pitchFamily="18" charset="0"/>
                <a:cs typeface="Times New Roman" pitchFamily="18" charset="0"/>
              </a:rPr>
              <a:t>;.. .</a:t>
            </a:r>
          </a:p>
          <a:p>
            <a:pPr algn="just" fontAlgn="base"/>
            <a:r>
              <a:rPr lang="en-US" sz="2400" dirty="0" err="1" smtClean="0">
                <a:latin typeface="Times New Roman" pitchFamily="18" charset="0"/>
                <a:cs typeface="Times New Roman" pitchFamily="18" charset="0"/>
              </a:rPr>
              <a:t>Ví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a:t>
            </a: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vẫn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đang</a:t>
            </a:r>
            <a:r>
              <a:rPr lang="en-US" sz="2400" i="1"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trẻ</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niên</a:t>
            </a:r>
            <a:endParaRPr lang="en-US" sz="2400" dirty="0" smtClean="0">
              <a:latin typeface="Times New Roman" pitchFamily="18" charset="0"/>
              <a:cs typeface="Times New Roman" pitchFamily="18" charset="0"/>
            </a:endParaRPr>
          </a:p>
          <a:p>
            <a:pPr algn="just" fontAlgn="base"/>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Vẫn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đang</a:t>
            </a:r>
            <a:r>
              <a:rPr lang="en-US" sz="2400" dirty="0" smtClean="0">
                <a:latin typeface="Times New Roman" pitchFamily="18" charset="0"/>
                <a:cs typeface="Times New Roman" pitchFamily="18" charset="0"/>
              </a:rPr>
              <a:t>: PT</a:t>
            </a:r>
          </a:p>
          <a:p>
            <a:pPr algn="just" fontAlgn="base"/>
            <a:r>
              <a:rPr lang="en-US" sz="2400"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trẻ</a:t>
            </a:r>
            <a:r>
              <a:rPr lang="en-US" sz="2400" dirty="0" smtClean="0">
                <a:latin typeface="Times New Roman" pitchFamily="18" charset="0"/>
                <a:cs typeface="Times New Roman" pitchFamily="18" charset="0"/>
              </a:rPr>
              <a:t>: PTT</a:t>
            </a:r>
          </a:p>
          <a:p>
            <a:pPr algn="just" fontAlgn="base"/>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niên</a:t>
            </a:r>
            <a:r>
              <a:rPr lang="en-US" sz="2400" dirty="0" smtClean="0">
                <a:latin typeface="Times New Roman" pitchFamily="18" charset="0"/>
                <a:cs typeface="Times New Roman" pitchFamily="18" charset="0"/>
              </a:rPr>
              <a:t>: PS</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ox(in)">
                                      <p:cBhvr>
                                        <p:cTn id="52"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a:t>
            </a:r>
            <a:r>
              <a:rPr lang="nl-NL" b="1" dirty="0" smtClean="0">
                <a:solidFill>
                  <a:srgbClr val="FF0000"/>
                </a:solidFill>
                <a:latin typeface="Times New Roman" pitchFamily="18" charset="0"/>
                <a:cs typeface="Times New Roman" pitchFamily="18" charset="0"/>
              </a:rPr>
              <a:t>THỰC HÀNH TIẾNG VIỆT MỞ RỘNG THÀNH PHẦN CHÍNH BẰNG CỤM TỪ: CỤM DANH TỪ, CỤM ĐỘNG TỪ, CỤM TÍNH TỪ</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152400" y="609600"/>
            <a:ext cx="8991600" cy="5262979"/>
          </a:xfrm>
          <a:prstGeom prst="rect">
            <a:avLst/>
          </a:prstGeom>
          <a:noFill/>
        </p:spPr>
        <p:txBody>
          <a:bodyPr wrap="square" rtlCol="0">
            <a:spAutoFit/>
          </a:bodyPr>
          <a:lstStyle/>
          <a:p>
            <a:pPr algn="just" fontAlgn="base"/>
            <a:r>
              <a:rPr lang="en-US" sz="2400" b="1" dirty="0" smtClean="0">
                <a:latin typeface="Times New Roman" pitchFamily="18" charset="0"/>
                <a:cs typeface="Times New Roman" pitchFamily="18" charset="0"/>
              </a:rPr>
              <a:t>d. </a:t>
            </a:r>
            <a:r>
              <a:rPr lang="en-US" sz="2400" b="1" dirty="0" err="1" smtClean="0">
                <a:latin typeface="Times New Roman" pitchFamily="18" charset="0"/>
                <a:cs typeface="Times New Roman" pitchFamily="18" charset="0"/>
              </a:rPr>
              <a:t>Lưu</a:t>
            </a:r>
            <a:r>
              <a:rPr lang="en-US" sz="2400" b="1" dirty="0" smtClean="0">
                <a:latin typeface="Times New Roman" pitchFamily="18" charset="0"/>
                <a:cs typeface="Times New Roman" pitchFamily="18" charset="0"/>
              </a:rPr>
              <a:t> ý:</a:t>
            </a:r>
            <a:endParaRPr lang="en-US" sz="2400" dirty="0" smtClean="0">
              <a:latin typeface="Times New Roman" pitchFamily="18" charset="0"/>
              <a:cs typeface="Times New Roman" pitchFamily="18" charset="0"/>
            </a:endParaRPr>
          </a:p>
          <a:p>
            <a:pPr algn="just" fontAlgn="base"/>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gồm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a:t>
            </a:r>
          </a:p>
          <a:p>
            <a:pPr algn="just" fontAlgn="base"/>
            <a:r>
              <a:rPr lang="en-US" sz="2400" dirty="0" err="1" smtClean="0">
                <a:latin typeface="Times New Roman" pitchFamily="18" charset="0"/>
                <a:cs typeface="Times New Roman" pitchFamily="18" charset="0"/>
              </a:rPr>
              <a:t>Ví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a:t>
            </a:r>
            <a:r>
              <a:rPr lang="en-US" sz="2400" dirty="0" smtClean="0">
                <a:latin typeface="Times New Roman" pitchFamily="18" charset="0"/>
                <a:cs typeface="Times New Roman" pitchFamily="18" charset="0"/>
              </a:rPr>
              <a:t>: + </a:t>
            </a:r>
            <a:r>
              <a:rPr lang="en-US" sz="2400" i="1" dirty="0" err="1" smtClean="0">
                <a:latin typeface="Times New Roman" pitchFamily="18" charset="0"/>
                <a:cs typeface="Times New Roman" pitchFamily="18" charset="0"/>
              </a:rPr>
              <a:t>rộng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mênh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gồm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phận</a:t>
            </a:r>
            <a:r>
              <a:rPr lang="en-US" sz="2400" dirty="0" smtClean="0">
                <a:latin typeface="Times New Roman" pitchFamily="18" charset="0"/>
                <a:cs typeface="Times New Roman" pitchFamily="18" charset="0"/>
              </a:rPr>
              <a:t>: PTT </a:t>
            </a:r>
            <a:r>
              <a:rPr lang="en-US" sz="2400" i="1"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rộng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PS (</a:t>
            </a:r>
            <a:r>
              <a:rPr lang="en-US" sz="2400" i="1" dirty="0" err="1" smtClean="0">
                <a:latin typeface="Times New Roman" pitchFamily="18" charset="0"/>
                <a:cs typeface="Times New Roman" pitchFamily="18" charset="0"/>
              </a:rPr>
              <a:t>mênh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mông</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fontAlgn="base"/>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đạp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các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ngọn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cỏ</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gồm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phận</a:t>
            </a:r>
            <a:r>
              <a:rPr lang="en-US" sz="2400" dirty="0" smtClean="0">
                <a:latin typeface="Times New Roman" pitchFamily="18" charset="0"/>
                <a:cs typeface="Times New Roman" pitchFamily="18" charset="0"/>
              </a:rPr>
              <a:t>: PTT </a:t>
            </a:r>
            <a:r>
              <a:rPr lang="en-US" sz="2400" i="1"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đạp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PS (</a:t>
            </a:r>
            <a:r>
              <a:rPr lang="en-US" sz="2400" i="1" dirty="0" err="1" smtClean="0">
                <a:latin typeface="Times New Roman" pitchFamily="18" charset="0"/>
                <a:cs typeface="Times New Roman" pitchFamily="18" charset="0"/>
              </a:rPr>
              <a:t>vào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các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ngọn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cỏ</a:t>
            </a:r>
            <a:r>
              <a:rPr lang="en-US" sz="2400" dirty="0" smtClean="0">
                <a:latin typeface="Times New Roman" pitchFamily="18" charset="0"/>
                <a:cs typeface="Times New Roman" pitchFamily="18" charset="0"/>
              </a:rPr>
              <a:t>).</a:t>
            </a:r>
          </a:p>
          <a:p>
            <a:pPr algn="just" fontAlgn="base"/>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gồm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phận</a:t>
            </a:r>
            <a:r>
              <a:rPr lang="en-US" sz="2400" dirty="0" smtClean="0">
                <a:latin typeface="Times New Roman" pitchFamily="18" charset="0"/>
                <a:cs typeface="Times New Roman" pitchFamily="18" charset="0"/>
              </a:rPr>
              <a:t>: PT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PTT (</a:t>
            </a:r>
            <a:r>
              <a:rPr lang="en-US" sz="2400" dirty="0" err="1" smtClean="0">
                <a:latin typeface="Times New Roman" pitchFamily="18" charset="0"/>
                <a:cs typeface="Times New Roman" pitchFamily="18" charset="0"/>
              </a:rPr>
              <a:t>cánh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Tài liệu của Phương Nhung 0794862058</a:t>
            </a:r>
            <a:endParaRPr lang="en-US" sz="2400" dirty="0" smtClean="0">
              <a:latin typeface="Times New Roman" pitchFamily="18" charset="0"/>
              <a:cs typeface="Times New Roman" pitchFamily="18" charset="0"/>
            </a:endParaRPr>
          </a:p>
          <a:p>
            <a:pPr algn="just" fontAlgn="base"/>
            <a:r>
              <a:rPr lang="vi-VN" sz="2400" dirty="0" smtClean="0">
                <a:latin typeface="Times New Roman" pitchFamily="18" charset="0"/>
                <a:cs typeface="Times New Roman" pitchFamily="18" charset="0"/>
              </a:rPr>
              <a:t>– Các cụm danh từ, cụm tính từ, cụm động từ có ý nghĩa đầy đủ hơn và có cấu tạo phức tạp hơn, nhưng hoạt động trong câu như những từ loại chính.</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a:t>
            </a:r>
            <a:r>
              <a:rPr lang="nl-NL" b="1" dirty="0" smtClean="0">
                <a:solidFill>
                  <a:srgbClr val="FF0000"/>
                </a:solidFill>
                <a:latin typeface="Times New Roman" pitchFamily="18" charset="0"/>
                <a:cs typeface="Times New Roman" pitchFamily="18" charset="0"/>
              </a:rPr>
              <a:t>THỰC HÀNH TIẾNG VIỆT MỞ RỘNG THÀNH PHẦN CHÍNH BẰNG CỤM TỪ: CỤM DANH TỪ, CỤM ĐỘNG TỪ, CỤM TÍNH TỪ</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152400" y="609600"/>
            <a:ext cx="8991600" cy="5262979"/>
          </a:xfrm>
          <a:prstGeom prst="rect">
            <a:avLst/>
          </a:prstGeom>
          <a:noFill/>
        </p:spPr>
        <p:txBody>
          <a:bodyPr wrap="square" rtlCol="0">
            <a:spAutoFit/>
          </a:bodyPr>
          <a:lstStyle/>
          <a:p>
            <a:pPr algn="just" fontAlgn="base"/>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1. </a:t>
            </a:r>
            <a:r>
              <a:rPr lang="en-US" sz="2400" dirty="0" err="1" smtClean="0">
                <a:latin typeface="Times New Roman" pitchFamily="18" charset="0"/>
                <a:cs typeface="Times New Roman" pitchFamily="18" charset="0"/>
              </a:rPr>
              <a:t>Đọc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cầu</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dưới</a:t>
            </a:r>
            <a:r>
              <a:rPr lang="en-US" sz="2400" dirty="0" smtClean="0">
                <a:latin typeface="Times New Roman" pitchFamily="18" charset="0"/>
                <a:cs typeface="Times New Roman" pitchFamily="18" charset="0"/>
              </a:rPr>
              <a:t>:</a:t>
            </a:r>
          </a:p>
          <a:p>
            <a:pPr algn="just" fontAlgn="base"/>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hôm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hai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trai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đến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cầu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hôn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ở </a:t>
            </a:r>
            <a:r>
              <a:rPr lang="en-US" sz="2400" i="1" dirty="0" err="1" smtClean="0">
                <a:latin typeface="Times New Roman" pitchFamily="18" charset="0"/>
                <a:cs typeface="Times New Roman" pitchFamily="18" charset="0"/>
              </a:rPr>
              <a:t>vùng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núi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Tản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Viên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tài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vẫy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tay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về</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phía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phía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nổi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cồn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bãi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vẫy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tay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về</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phía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tây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phía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tây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mọc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từng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dãy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núi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đồi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gọi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Son </a:t>
            </a:r>
            <a:r>
              <a:rPr lang="en-US" sz="2400" i="1" dirty="0" err="1" smtClean="0">
                <a:latin typeface="Times New Roman" pitchFamily="18" charset="0"/>
                <a:cs typeface="Times New Roman" pitchFamily="18" charset="0"/>
              </a:rPr>
              <a:t>Tinh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ở </a:t>
            </a:r>
            <a:r>
              <a:rPr lang="en-US" sz="2400" i="1" dirty="0" err="1" smtClean="0">
                <a:latin typeface="Times New Roman" pitchFamily="18" charset="0"/>
                <a:cs typeface="Times New Roman" pitchFamily="18" charset="0"/>
              </a:rPr>
              <a:t>miền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biển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tài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năng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cũng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kém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gọi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đến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hô</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mưa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mưa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về</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gọi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Thuỷ</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Tinh</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fontAlgn="base"/>
            <a:r>
              <a:rPr lang="en-US" sz="2400" i="1"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Thuỷ</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Tinh</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fontAlgn="base"/>
            <a:r>
              <a:rPr lang="en-US" sz="2400" dirty="0" smtClean="0">
                <a:latin typeface="Times New Roman" pitchFamily="18" charset="0"/>
                <a:cs typeface="Times New Roman" pitchFamily="18" charset="0"/>
              </a:rPr>
              <a:t>a. </a:t>
            </a:r>
            <a:r>
              <a:rPr lang="en-US" sz="2400" dirty="0" err="1" smtClean="0">
                <a:latin typeface="Times New Roman" pitchFamily="18" charset="0"/>
                <a:cs typeface="Times New Roman" pitchFamily="18" charset="0"/>
              </a:rPr>
              <a:t>Hãy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a:t>
            </a:r>
          </a:p>
          <a:p>
            <a:pPr algn="just" fontAlgn="base"/>
            <a:r>
              <a:rPr lang="en-US" sz="2400" dirty="0" smtClean="0">
                <a:latin typeface="Times New Roman" pitchFamily="18" charset="0"/>
                <a:cs typeface="Times New Roman" pitchFamily="18" charset="0"/>
              </a:rPr>
              <a:t>b. </a:t>
            </a:r>
            <a:r>
              <a:rPr lang="en-US" sz="2400" dirty="0" err="1" smtClean="0">
                <a:latin typeface="Times New Roman" pitchFamily="18" charset="0"/>
                <a:cs typeface="Times New Roman" pitchFamily="18" charset="0"/>
              </a:rPr>
              <a:t>Đặt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chuyển</a:t>
            </a:r>
            <a:r>
              <a:rPr lang="en-US" sz="2400" dirty="0" smtClean="0">
                <a:latin typeface="Times New Roman" pitchFamily="18" charset="0"/>
                <a:cs typeface="Times New Roman" pitchFamily="18" charset="0"/>
              </a:rPr>
              <a:t>.</a:t>
            </a:r>
          </a:p>
          <a:p>
            <a:pPr algn="just" fontAlgn="base"/>
            <a:r>
              <a:rPr lang="en-US" sz="2400" dirty="0" smtClean="0">
                <a:latin typeface="Times New Roman" pitchFamily="18" charset="0"/>
                <a:cs typeface="Times New Roman" pitchFamily="18" charset="0"/>
              </a:rPr>
              <a:t>c. </a:t>
            </a:r>
            <a:r>
              <a:rPr lang="en-US" sz="2400" dirty="0" err="1" smtClean="0">
                <a:latin typeface="Times New Roman" pitchFamily="18" charset="0"/>
                <a:cs typeface="Times New Roman" pitchFamily="18" charset="0"/>
              </a:rPr>
              <a:t>Hãy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triển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ấy</a:t>
            </a:r>
            <a:r>
              <a:rPr lang="en-US" sz="2400" dirty="0" smtClean="0">
                <a:latin typeface="Times New Roman" pitchFamily="18" charset="0"/>
                <a:cs typeface="Times New Roman" pitchFamily="18" charset="0"/>
              </a:rPr>
              <a:t>.</a:t>
            </a:r>
          </a:p>
          <a:p>
            <a:pPr algn="just" fontAlgn="base"/>
            <a:r>
              <a:rPr lang="en-US" sz="2400" dirty="0" smtClean="0">
                <a:latin typeface="Times New Roman" pitchFamily="18" charset="0"/>
                <a:cs typeface="Times New Roman" pitchFamily="18" charset="0"/>
              </a:rPr>
              <a:t>d. </a:t>
            </a:r>
            <a:r>
              <a:rPr lang="en-US" sz="2400" dirty="0" err="1" smtClean="0">
                <a:latin typeface="Times New Roman" pitchFamily="18" charset="0"/>
                <a:cs typeface="Times New Roman" pitchFamily="18" charset="0"/>
              </a:rPr>
              <a:t>Cụm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vẫy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phía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loại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a:t>
            </a:r>
            <a:r>
              <a:rPr lang="nl-NL" b="1" dirty="0" smtClean="0">
                <a:solidFill>
                  <a:srgbClr val="FF0000"/>
                </a:solidFill>
                <a:latin typeface="Times New Roman" pitchFamily="18" charset="0"/>
                <a:cs typeface="Times New Roman" pitchFamily="18" charset="0"/>
              </a:rPr>
              <a:t>THỰC HÀNH TIẾNG VIỆT MỞ RỘNG THÀNH PHẦN CHÍNH BẰNG CỤM TỪ: CỤM DANH TỪ, CỤM ĐỘNG TỪ, CỤM TÍNH TỪ</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152400" y="609600"/>
            <a:ext cx="8991600" cy="4524315"/>
          </a:xfrm>
          <a:prstGeom prst="rect">
            <a:avLst/>
          </a:prstGeom>
          <a:noFill/>
        </p:spPr>
        <p:txBody>
          <a:bodyPr wrap="square" rtlCol="0">
            <a:spAutoFit/>
          </a:bodyPr>
          <a:lstStyle/>
          <a:p>
            <a:pPr algn="ctr" fontAlgn="base"/>
            <a:r>
              <a:rPr lang="vi-VN" sz="2400" b="1" dirty="0" smtClean="0">
                <a:latin typeface="+mj-lt"/>
              </a:rPr>
              <a:t>Gợi ý trả lời</a:t>
            </a:r>
            <a:endParaRPr lang="en-US" sz="2400" dirty="0" smtClean="0">
              <a:latin typeface="+mj-lt"/>
            </a:endParaRPr>
          </a:p>
          <a:p>
            <a:pPr algn="just" fontAlgn="base"/>
            <a:r>
              <a:rPr lang="vi-VN" sz="2400" b="1" dirty="0" smtClean="0">
                <a:latin typeface="+mj-lt"/>
              </a:rPr>
              <a:t>1. </a:t>
            </a:r>
            <a:r>
              <a:rPr lang="vi-VN" sz="2400" dirty="0" smtClean="0">
                <a:latin typeface="+mj-lt"/>
              </a:rPr>
              <a:t>a. Giải nghĩa từ tay: là một bộ phận của cơ’thể dùng để cầm nắm. Từ tay trong đoạn văn được dùng vói nghĩa gốc.</a:t>
            </a:r>
            <a:endParaRPr lang="en-US" sz="2400" dirty="0" smtClean="0">
              <a:latin typeface="+mj-lt"/>
            </a:endParaRPr>
          </a:p>
          <a:p>
            <a:pPr algn="just" fontAlgn="base"/>
            <a:r>
              <a:rPr lang="vi-VN" sz="2400" dirty="0" smtClean="0">
                <a:latin typeface="+mj-lt"/>
              </a:rPr>
              <a:t>b. Đặt câu có từ tay được dùng vói nghĩa chuyển.</a:t>
            </a:r>
            <a:endParaRPr lang="en-US" sz="2400" dirty="0" smtClean="0">
              <a:latin typeface="+mj-lt"/>
            </a:endParaRPr>
          </a:p>
          <a:p>
            <a:pPr algn="just" fontAlgn="base"/>
            <a:r>
              <a:rPr lang="vi-VN" sz="2400" dirty="0" smtClean="0">
                <a:latin typeface="+mj-lt"/>
              </a:rPr>
              <a:t>Ví dụ: Cô ấy có tay nghề rất giỏi.</a:t>
            </a:r>
            <a:endParaRPr lang="en-US" sz="2400" dirty="0" smtClean="0">
              <a:latin typeface="+mj-lt"/>
            </a:endParaRPr>
          </a:p>
          <a:p>
            <a:pPr algn="just" fontAlgn="base"/>
            <a:r>
              <a:rPr lang="vi-VN" sz="2400" dirty="0" smtClean="0">
                <a:latin typeface="+mj-lt"/>
              </a:rPr>
              <a:t>c. Phát triển từ tay thành một cụm danh từ có đầy đủ các thành phần:</a:t>
            </a:r>
            <a:endParaRPr lang="en-US" sz="2400" dirty="0" smtClean="0">
              <a:latin typeface="+mj-lt"/>
            </a:endParaRPr>
          </a:p>
          <a:p>
            <a:pPr algn="just" fontAlgn="base"/>
            <a:r>
              <a:rPr lang="vi-VN" sz="2400" dirty="0" smtClean="0">
                <a:latin typeface="+mj-lt"/>
              </a:rPr>
              <a:t>Ví dụ: Tất cả những/ cánh tay/ mạnh mẽ ấy</a:t>
            </a:r>
            <a:endParaRPr lang="en-US" sz="2400" dirty="0" smtClean="0">
              <a:latin typeface="+mj-lt"/>
            </a:endParaRPr>
          </a:p>
          <a:p>
            <a:pPr algn="just" fontAlgn="base"/>
            <a:r>
              <a:rPr lang="vi-VN" sz="2400" dirty="0" smtClean="0">
                <a:latin typeface="+mj-lt"/>
              </a:rPr>
              <a:t>+ Tất cả những: PT</a:t>
            </a:r>
            <a:endParaRPr lang="en-US" sz="2400" dirty="0" smtClean="0">
              <a:latin typeface="+mj-lt"/>
            </a:endParaRPr>
          </a:p>
          <a:p>
            <a:pPr algn="just" fontAlgn="base"/>
            <a:r>
              <a:rPr lang="vi-VN" sz="2400" dirty="0" smtClean="0">
                <a:latin typeface="+mj-lt"/>
              </a:rPr>
              <a:t>+cánh tay: PTT</a:t>
            </a:r>
            <a:endParaRPr lang="en-US" sz="2400" dirty="0" smtClean="0">
              <a:latin typeface="+mj-lt"/>
            </a:endParaRPr>
          </a:p>
          <a:p>
            <a:pPr algn="just" fontAlgn="base"/>
            <a:r>
              <a:rPr lang="vi-VN" sz="2400" dirty="0" smtClean="0">
                <a:latin typeface="+mj-lt"/>
              </a:rPr>
              <a:t>+ mạnh mẽ ấy: PS</a:t>
            </a:r>
            <a:endParaRPr lang="en-US" sz="2400" dirty="0" smtClean="0">
              <a:latin typeface="+mj-lt"/>
            </a:endParaRPr>
          </a:p>
          <a:p>
            <a:pPr algn="just" fontAlgn="base"/>
            <a:r>
              <a:rPr lang="vi-VN" sz="2400" dirty="0" smtClean="0">
                <a:latin typeface="+mj-lt"/>
              </a:rPr>
              <a:t>d. Cụm từ vẫy tay về phía đông thuộc loại cụm động từ.</a:t>
            </a:r>
            <a:endParaRPr lang="en-US" sz="2400" dirty="0" smtClean="0">
              <a:latin typeface="+mj-lt"/>
            </a:endParaRPr>
          </a:p>
          <a:p>
            <a:pPr algn="just"/>
            <a:endParaRPr lang="en-US" sz="2400" dirty="0">
              <a:latin typeface="+mj-lt"/>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ox(in)">
                                      <p:cBhvr>
                                        <p:cTn id="52"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1: </a:t>
            </a:r>
            <a:r>
              <a:rPr lang="nl-NL" sz="2000" b="1" dirty="0" smtClean="0">
                <a:solidFill>
                  <a:srgbClr val="FF0000"/>
                </a:solidFill>
                <a:latin typeface="Times New Roman" pitchFamily="18" charset="0"/>
                <a:cs typeface="Times New Roman" pitchFamily="18" charset="0"/>
              </a:rPr>
              <a:t>THỰC HÀNH TIẾNG VIỆT:</a:t>
            </a:r>
            <a:r>
              <a:rPr lang="vi-VN" sz="2000" b="1" dirty="0" smtClean="0">
                <a:solidFill>
                  <a:srgbClr val="FF0000"/>
                </a:solidFill>
                <a:latin typeface="Times New Roman" pitchFamily="18" charset="0"/>
                <a:cs typeface="Times New Roman" pitchFamily="18" charset="0"/>
              </a:rPr>
              <a:t> TỪ ĐƠN, TỪ PHỨC, SO SÁNH</a:t>
            </a:r>
            <a:endParaRPr lang="en-US" sz="2000" dirty="0" smtClean="0">
              <a:solidFill>
                <a:srgbClr val="FF0000"/>
              </a:solidFill>
              <a:latin typeface="Times New Roman" pitchFamily="18" charset="0"/>
              <a:cs typeface="Times New Roman" pitchFamily="18" charset="0"/>
            </a:endParaRPr>
          </a:p>
          <a:p>
            <a:pPr algn="ctr"/>
            <a:endParaRPr lang="en-US" sz="2000" b="1"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381000"/>
            <a:ext cx="9144000" cy="769441"/>
          </a:xfrm>
          <a:prstGeom prst="rect">
            <a:avLst/>
          </a:prstGeom>
          <a:noFill/>
        </p:spPr>
        <p:txBody>
          <a:bodyPr wrap="square" rtlCol="0">
            <a:spAutoFit/>
          </a:bodyPr>
          <a:lstStyle/>
          <a:p>
            <a:r>
              <a:rPr lang="nl-NL" sz="2400" b="1" dirty="0" smtClean="0">
                <a:latin typeface="Times New Roman" pitchFamily="18" charset="0"/>
                <a:cs typeface="Times New Roman" pitchFamily="18" charset="0"/>
              </a:rPr>
              <a:t>b. Cách phân biệt từ ghép đẳng lập và từ ghép chính phụ</a:t>
            </a:r>
            <a:endParaRPr lang="en-US" sz="24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152400" y="990600"/>
          <a:ext cx="8686800" cy="3785616"/>
        </p:xfrm>
        <a:graphic>
          <a:graphicData uri="http://schemas.openxmlformats.org/drawingml/2006/table">
            <a:tbl>
              <a:tblPr/>
              <a:tblGrid>
                <a:gridCol w="43434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tblGrid>
              <a:tr h="3419856">
                <a:tc>
                  <a:txBody>
                    <a:bodyPr/>
                    <a:lstStyle/>
                    <a:p>
                      <a:pPr marL="0" marR="0" algn="just">
                        <a:lnSpc>
                          <a:spcPct val="115000"/>
                        </a:lnSpc>
                        <a:spcBef>
                          <a:spcPts val="0"/>
                        </a:spcBef>
                        <a:spcAft>
                          <a:spcPts val="0"/>
                        </a:spcAft>
                        <a:tabLst>
                          <a:tab pos="1783080" algn="l"/>
                        </a:tabLst>
                      </a:pPr>
                      <a:r>
                        <a:rPr lang="nl-NL" sz="2400" b="1" dirty="0">
                          <a:latin typeface="Times New Roman"/>
                          <a:ea typeface="SimSun"/>
                          <a:cs typeface="Times New Roman"/>
                        </a:rPr>
                        <a:t>Từ ghép đẳng lập</a:t>
                      </a:r>
                      <a:endParaRPr lang="en-US" sz="1400" dirty="0">
                        <a:latin typeface="Calibri"/>
                        <a:ea typeface="SimSun"/>
                        <a:cs typeface="Times New Roman"/>
                      </a:endParaRPr>
                    </a:p>
                    <a:p>
                      <a:pPr marL="0" marR="0" algn="just">
                        <a:lnSpc>
                          <a:spcPct val="115000"/>
                        </a:lnSpc>
                        <a:spcBef>
                          <a:spcPts val="0"/>
                        </a:spcBef>
                        <a:spcAft>
                          <a:spcPts val="0"/>
                        </a:spcAft>
                        <a:tabLst>
                          <a:tab pos="1783080" algn="l"/>
                        </a:tabLst>
                      </a:pPr>
                      <a:r>
                        <a:rPr lang="nl-NL" sz="2400" dirty="0">
                          <a:latin typeface="Times New Roman"/>
                          <a:ea typeface="SimSun"/>
                          <a:cs typeface="Times New Roman"/>
                        </a:rPr>
                        <a:t>Có tiếng chính và tiếng phụ, tiếng chính thường chỉ loại lớn và đứng trước, tiếng phụ chỉ đặc điểm để phân loại lớn và đứng sau; nghĩa của cả từ thường hẹp hơn nghĩa của tiếng chính.</a:t>
                      </a:r>
                      <a:endParaRPr lang="en-US" sz="1400" dirty="0">
                        <a:latin typeface="Calibri"/>
                        <a:ea typeface="SimSun"/>
                        <a:cs typeface="Times New Roman"/>
                      </a:endParaRPr>
                    </a:p>
                    <a:p>
                      <a:pPr marL="0" marR="0" algn="just">
                        <a:lnSpc>
                          <a:spcPct val="115000"/>
                        </a:lnSpc>
                        <a:spcBef>
                          <a:spcPts val="0"/>
                        </a:spcBef>
                        <a:spcAft>
                          <a:spcPts val="0"/>
                        </a:spcAft>
                        <a:tabLst>
                          <a:tab pos="1783080" algn="l"/>
                        </a:tabLst>
                      </a:pPr>
                      <a:r>
                        <a:rPr lang="nl-NL" sz="2400" dirty="0">
                          <a:latin typeface="Times New Roman"/>
                          <a:ea typeface="SimSun"/>
                          <a:cs typeface="Times New Roman"/>
                        </a:rPr>
                        <a:t>VD</a:t>
                      </a:r>
                      <a:r>
                        <a:rPr lang="nl-NL" sz="2400" i="1" dirty="0">
                          <a:latin typeface="Times New Roman"/>
                          <a:ea typeface="SimSun"/>
                          <a:cs typeface="Times New Roman"/>
                        </a:rPr>
                        <a:t>: xe đạp, đỏ sậm, bà ngoại, hoa hồng</a:t>
                      </a:r>
                      <a:r>
                        <a:rPr lang="nl-NL" sz="2400" dirty="0">
                          <a:latin typeface="Times New Roman"/>
                          <a:ea typeface="SimSun"/>
                          <a:cs typeface="Times New Roman"/>
                        </a:rPr>
                        <a:t>…</a:t>
                      </a:r>
                      <a:endParaRPr lang="en-US" sz="14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tabLst>
                          <a:tab pos="1783080" algn="l"/>
                        </a:tabLst>
                      </a:pPr>
                      <a:r>
                        <a:rPr lang="nl-NL" sz="2400" b="1" dirty="0">
                          <a:latin typeface="Times New Roman"/>
                          <a:ea typeface="SimSun"/>
                          <a:cs typeface="Times New Roman"/>
                        </a:rPr>
                        <a:t>Từ ghép chính phụ</a:t>
                      </a:r>
                      <a:endParaRPr lang="en-US" sz="1400" dirty="0">
                        <a:latin typeface="Calibri"/>
                        <a:ea typeface="SimSun"/>
                        <a:cs typeface="Times New Roman"/>
                      </a:endParaRPr>
                    </a:p>
                    <a:p>
                      <a:pPr marL="0" marR="0" algn="just">
                        <a:lnSpc>
                          <a:spcPct val="115000"/>
                        </a:lnSpc>
                        <a:spcBef>
                          <a:spcPts val="0"/>
                        </a:spcBef>
                        <a:spcAft>
                          <a:spcPts val="0"/>
                        </a:spcAft>
                        <a:tabLst>
                          <a:tab pos="1783080" algn="l"/>
                        </a:tabLst>
                      </a:pPr>
                      <a:r>
                        <a:rPr lang="nl-NL" sz="2400" dirty="0">
                          <a:latin typeface="Times New Roman"/>
                          <a:ea typeface="SimSun"/>
                          <a:cs typeface="Times New Roman"/>
                        </a:rPr>
                        <a:t>Không có tiếng nào chính, tiếng nào phụ; nghĩa của cả từ thường khái quát hơn nghĩa của các tiếng tạo ra nó.</a:t>
                      </a:r>
                      <a:endParaRPr lang="en-US" sz="1400" dirty="0">
                        <a:latin typeface="Calibri"/>
                        <a:ea typeface="SimSun"/>
                        <a:cs typeface="Times New Roman"/>
                      </a:endParaRPr>
                    </a:p>
                    <a:p>
                      <a:pPr marL="0" marR="0" algn="just">
                        <a:lnSpc>
                          <a:spcPct val="115000"/>
                        </a:lnSpc>
                        <a:spcBef>
                          <a:spcPts val="0"/>
                        </a:spcBef>
                        <a:spcAft>
                          <a:spcPts val="0"/>
                        </a:spcAft>
                        <a:tabLst>
                          <a:tab pos="1783080" algn="l"/>
                        </a:tabLst>
                      </a:pPr>
                      <a:r>
                        <a:rPr lang="nl-NL" sz="2400" dirty="0">
                          <a:latin typeface="Times New Roman"/>
                          <a:ea typeface="SimSun"/>
                          <a:cs typeface="Times New Roman"/>
                        </a:rPr>
                        <a:t>VD: </a:t>
                      </a:r>
                      <a:r>
                        <a:rPr lang="nl-NL" sz="2400" i="1" dirty="0">
                          <a:latin typeface="Times New Roman"/>
                          <a:ea typeface="SimSun"/>
                          <a:cs typeface="Times New Roman"/>
                        </a:rPr>
                        <a:t>nhà cửa, quần áo, ăn uống, tốt đẹp…</a:t>
                      </a:r>
                      <a:endParaRPr lang="en-US" sz="14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a:t>
            </a:r>
            <a:r>
              <a:rPr lang="nl-NL" b="1" dirty="0" smtClean="0">
                <a:solidFill>
                  <a:srgbClr val="FF0000"/>
                </a:solidFill>
                <a:latin typeface="Times New Roman" pitchFamily="18" charset="0"/>
                <a:cs typeface="Times New Roman" pitchFamily="18" charset="0"/>
              </a:rPr>
              <a:t>THỰC HÀNH TIẾNG VIỆT MỞ RỘNG THÀNH PHẦN CHÍNH BẰNG CỤM TỪ: CỤM DANH TỪ, CỤM ĐỘNG TỪ, CỤM TÍNH TỪ</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152400" y="609600"/>
            <a:ext cx="8991600" cy="3046988"/>
          </a:xfrm>
          <a:prstGeom prst="rect">
            <a:avLst/>
          </a:prstGeom>
          <a:noFill/>
        </p:spPr>
        <p:txBody>
          <a:bodyPr wrap="square" rtlCol="0">
            <a:spAutoFit/>
          </a:bodyPr>
          <a:lstStyle/>
          <a:p>
            <a:pPr algn="just" fontAlgn="base"/>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2. </a:t>
            </a:r>
            <a:r>
              <a:rPr lang="en-US" sz="2400" dirty="0" smtClean="0">
                <a:latin typeface="Times New Roman" pitchFamily="18" charset="0"/>
                <a:cs typeface="Times New Roman" pitchFamily="18" charset="0"/>
              </a:rPr>
              <a:t>Cho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a:t>
            </a:r>
          </a:p>
          <a:p>
            <a:pPr algn="just" fontAlgn="base"/>
            <a:r>
              <a:rPr lang="en-US" sz="2400" i="1" dirty="0" err="1" smtClean="0">
                <a:latin typeface="Times New Roman" pitchFamily="18" charset="0"/>
                <a:cs typeface="Times New Roman" pitchFamily="18" charset="0"/>
              </a:rPr>
              <a:t>Khi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cậu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bé</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vừa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lớn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thì</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mẹ</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chết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Cậu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sống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lủi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thủi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ưong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túp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lều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cũ</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dựng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dưới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gốc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tài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chỉ</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lưỡi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búa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của</a:t>
            </a:r>
            <a:r>
              <a:rPr lang="en-US" sz="2400" i="1" dirty="0" smtClean="0">
                <a:latin typeface="Times New Roman" pitchFamily="18" charset="0"/>
                <a:cs typeface="Times New Roman" pitchFamily="18" charset="0"/>
              </a:rPr>
              <a:t> cha </a:t>
            </a:r>
            <a:r>
              <a:rPr lang="en-US" sz="2400" i="1" dirty="0" err="1" smtClean="0">
                <a:latin typeface="Times New Roman" pitchFamily="18" charset="0"/>
                <a:cs typeface="Times New Roman" pitchFamily="18" charset="0"/>
              </a:rPr>
              <a:t>để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gọi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cậu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Thạch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Năm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Thạch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bắt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đầu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biết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búa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Ngọc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Hoàng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thiên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xuống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dạy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đủ</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các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môn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võ</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nghệ</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mọi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phép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thông</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fontAlgn="base"/>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Thạch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Sanh</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a:t>
            </a:r>
            <a:r>
              <a:rPr lang="nl-NL" b="1" dirty="0" smtClean="0">
                <a:solidFill>
                  <a:srgbClr val="FF0000"/>
                </a:solidFill>
                <a:latin typeface="Times New Roman" pitchFamily="18" charset="0"/>
                <a:cs typeface="Times New Roman" pitchFamily="18" charset="0"/>
              </a:rPr>
              <a:t>THỰC HÀNH TIẾNG VIỆT MỞ RỘNG THÀNH PHẦN CHÍNH BẰNG CỤM TỪ: CỤM DANH TỪ, CỤM ĐỘNG TỪ, CỤM TÍNH TỪ</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152400" y="609600"/>
            <a:ext cx="8991600" cy="5632311"/>
          </a:xfrm>
          <a:prstGeom prst="rect">
            <a:avLst/>
          </a:prstGeom>
          <a:noFill/>
        </p:spPr>
        <p:txBody>
          <a:bodyPr wrap="square" rtlCol="0">
            <a:spAutoFit/>
          </a:bodyPr>
          <a:lstStyle/>
          <a:p>
            <a:pPr fontAlgn="base"/>
            <a:r>
              <a:rPr lang="vi-VN" sz="2400" b="1" dirty="0" smtClean="0">
                <a:latin typeface="Times New Roman" pitchFamily="18" charset="0"/>
                <a:cs typeface="Times New Roman" pitchFamily="18" charset="0"/>
              </a:rPr>
              <a:t>2. </a:t>
            </a:r>
            <a:r>
              <a:rPr lang="vi-VN" sz="2400" dirty="0" smtClean="0">
                <a:latin typeface="Times New Roman" pitchFamily="18" charset="0"/>
                <a:cs typeface="Times New Roman" pitchFamily="18" charset="0"/>
              </a:rPr>
              <a:t>a. Ví dụ một số cụm danh từ, HS tự tìm và phân tích cấu tạo các cụm danh từ còn lại.</a:t>
            </a:r>
            <a:endParaRPr lang="en-US" sz="2400" dirty="0" smtClean="0">
              <a:latin typeface="Times New Roman" pitchFamily="18" charset="0"/>
              <a:cs typeface="Times New Roman" pitchFamily="18" charset="0"/>
            </a:endParaRPr>
          </a:p>
          <a:p>
            <a:pPr fontAlgn="base"/>
            <a:r>
              <a:rPr lang="vi-VN" sz="2400" dirty="0" smtClean="0">
                <a:latin typeface="Times New Roman" pitchFamily="18" charset="0"/>
                <a:cs typeface="Times New Roman" pitchFamily="18" charset="0"/>
              </a:rPr>
              <a:t>- một/ túp lều/ cũ </a:t>
            </a:r>
            <a:endParaRPr lang="en-US" sz="2400" dirty="0" smtClean="0">
              <a:latin typeface="Times New Roman" pitchFamily="18" charset="0"/>
              <a:cs typeface="Times New Roman" pitchFamily="18" charset="0"/>
            </a:endParaRPr>
          </a:p>
          <a:p>
            <a:pPr fontAlgn="base"/>
            <a:r>
              <a:rPr lang="vi-VN" sz="2400" dirty="0" smtClean="0">
                <a:latin typeface="Times New Roman" pitchFamily="18" charset="0"/>
                <a:cs typeface="Times New Roman" pitchFamily="18" charset="0"/>
              </a:rPr>
              <a:t>+ một: PT</a:t>
            </a:r>
            <a:endParaRPr lang="en-US" sz="2400" dirty="0" smtClean="0">
              <a:latin typeface="Times New Roman" pitchFamily="18" charset="0"/>
              <a:cs typeface="Times New Roman" pitchFamily="18" charset="0"/>
            </a:endParaRPr>
          </a:p>
          <a:p>
            <a:pPr fontAlgn="base"/>
            <a:r>
              <a:rPr lang="vi-VN" sz="2400" dirty="0" smtClean="0">
                <a:latin typeface="Times New Roman" pitchFamily="18" charset="0"/>
                <a:cs typeface="Times New Roman" pitchFamily="18" charset="0"/>
              </a:rPr>
              <a:t>+ túp lều: PTT</a:t>
            </a:r>
            <a:endParaRPr lang="en-US" sz="2400" dirty="0" smtClean="0">
              <a:latin typeface="Times New Roman" pitchFamily="18" charset="0"/>
              <a:cs typeface="Times New Roman" pitchFamily="18" charset="0"/>
            </a:endParaRPr>
          </a:p>
          <a:p>
            <a:pPr fontAlgn="base"/>
            <a:r>
              <a:rPr lang="vi-VN" sz="2400" dirty="0" smtClean="0">
                <a:latin typeface="Times New Roman" pitchFamily="18" charset="0"/>
                <a:cs typeface="Times New Roman" pitchFamily="18" charset="0"/>
              </a:rPr>
              <a:t>+cũ: PS</a:t>
            </a:r>
            <a:endParaRPr lang="en-US" sz="2400" dirty="0" smtClean="0">
              <a:latin typeface="Times New Roman" pitchFamily="18" charset="0"/>
              <a:cs typeface="Times New Roman" pitchFamily="18" charset="0"/>
            </a:endParaRPr>
          </a:p>
          <a:p>
            <a:pPr fontAlgn="base"/>
            <a:r>
              <a:rPr lang="vi-VN" sz="2400" dirty="0" smtClean="0">
                <a:latin typeface="Times New Roman" pitchFamily="18" charset="0"/>
                <a:cs typeface="Times New Roman" pitchFamily="18" charset="0"/>
              </a:rPr>
              <a:t>Ví dụ một số cụm động từ, HS tự tìm và phân tích cấu tạo các cụm động từ còn lại.</a:t>
            </a:r>
            <a:endParaRPr lang="en-US" sz="2400" dirty="0" smtClean="0">
              <a:latin typeface="Times New Roman" pitchFamily="18" charset="0"/>
              <a:cs typeface="Times New Roman" pitchFamily="18" charset="0"/>
            </a:endParaRPr>
          </a:p>
          <a:p>
            <a:pPr fontAlgn="base"/>
            <a:r>
              <a:rPr lang="en-US" sz="2400" dirty="0" smtClean="0">
                <a:latin typeface="Times New Roman" pitchFamily="18" charset="0"/>
                <a:cs typeface="Times New Roman" pitchFamily="18" charset="0"/>
              </a:rPr>
              <a:t>-</a:t>
            </a:r>
            <a:r>
              <a:rPr lang="vi-VN" sz="2400" dirty="0" smtClean="0">
                <a:latin typeface="Times New Roman" pitchFamily="18" charset="0"/>
                <a:cs typeface="Times New Roman" pitchFamily="18" charset="0"/>
              </a:rPr>
              <a:t> vừa/khôn lớn</a:t>
            </a:r>
            <a:endParaRPr lang="en-US" sz="2400" dirty="0" smtClean="0">
              <a:latin typeface="Times New Roman" pitchFamily="18" charset="0"/>
              <a:cs typeface="Times New Roman" pitchFamily="18" charset="0"/>
            </a:endParaRPr>
          </a:p>
          <a:p>
            <a:pPr fontAlgn="base"/>
            <a:r>
              <a:rPr lang="vi-VN" sz="2400" dirty="0" smtClean="0">
                <a:latin typeface="Times New Roman" pitchFamily="18" charset="0"/>
                <a:cs typeface="Times New Roman" pitchFamily="18" charset="0"/>
              </a:rPr>
              <a:t>+ vừa: PT</a:t>
            </a:r>
            <a:endParaRPr lang="en-US" sz="2400" dirty="0" smtClean="0">
              <a:latin typeface="Times New Roman" pitchFamily="18" charset="0"/>
              <a:cs typeface="Times New Roman" pitchFamily="18" charset="0"/>
            </a:endParaRPr>
          </a:p>
          <a:p>
            <a:pPr fontAlgn="base"/>
            <a:r>
              <a:rPr lang="vi-VN" sz="2400" dirty="0" smtClean="0">
                <a:latin typeface="Times New Roman" pitchFamily="18" charset="0"/>
                <a:cs typeface="Times New Roman" pitchFamily="18" charset="0"/>
              </a:rPr>
              <a:t>+ khôn lớn: PTT</a:t>
            </a:r>
            <a:endParaRPr lang="en-US" sz="2400" dirty="0" smtClean="0">
              <a:latin typeface="Times New Roman" pitchFamily="18" charset="0"/>
              <a:cs typeface="Times New Roman" pitchFamily="18" charset="0"/>
            </a:endParaRPr>
          </a:p>
          <a:p>
            <a:pPr fontAlgn="base"/>
            <a:r>
              <a:rPr lang="en-US" sz="2400" dirty="0" smtClean="0">
                <a:latin typeface="Times New Roman" pitchFamily="18" charset="0"/>
                <a:cs typeface="Times New Roman" pitchFamily="18" charset="0"/>
              </a:rPr>
              <a:t>-</a:t>
            </a:r>
            <a:r>
              <a:rPr lang="vi-VN" sz="2400" dirty="0" smtClean="0">
                <a:latin typeface="Times New Roman" pitchFamily="18" charset="0"/>
                <a:cs typeface="Times New Roman" pitchFamily="18" charset="0"/>
              </a:rPr>
              <a:t> sống/ lủi thủi</a:t>
            </a:r>
            <a:endParaRPr lang="en-US" sz="2400" dirty="0" smtClean="0">
              <a:latin typeface="Times New Roman" pitchFamily="18" charset="0"/>
              <a:cs typeface="Times New Roman" pitchFamily="18" charset="0"/>
            </a:endParaRPr>
          </a:p>
          <a:p>
            <a:pPr fontAlgn="base"/>
            <a:r>
              <a:rPr lang="vi-VN" sz="2400" dirty="0" smtClean="0">
                <a:latin typeface="Times New Roman" pitchFamily="18" charset="0"/>
                <a:cs typeface="Times New Roman" pitchFamily="18" charset="0"/>
              </a:rPr>
              <a:t>+ sống: PT</a:t>
            </a:r>
            <a:endParaRPr lang="en-US" sz="2400" dirty="0" smtClean="0">
              <a:latin typeface="Times New Roman" pitchFamily="18" charset="0"/>
              <a:cs typeface="Times New Roman" pitchFamily="18" charset="0"/>
            </a:endParaRPr>
          </a:p>
          <a:p>
            <a:pPr fontAlgn="base"/>
            <a:r>
              <a:rPr lang="vi-VN" sz="2400" dirty="0" smtClean="0">
                <a:latin typeface="Times New Roman" pitchFamily="18" charset="0"/>
                <a:cs typeface="Times New Roman" pitchFamily="18" charset="0"/>
              </a:rPr>
              <a:t>+ lủi thủi: PS</a:t>
            </a:r>
            <a:endParaRPr lang="en-US" sz="2400" dirty="0" smtClean="0">
              <a:latin typeface="Times New Roman" pitchFamily="18" charset="0"/>
              <a:cs typeface="Times New Roman" pitchFamily="18" charset="0"/>
            </a:endParaRPr>
          </a:p>
          <a:p>
            <a:pPr algn="just"/>
            <a:endParaRPr lang="en-US" sz="2400" dirty="0">
              <a:latin typeface="+mj-lt"/>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ox(in)">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box(in)">
                                      <p:cBhvr>
                                        <p:cTn id="57" dur="500"/>
                                        <p:tgtEl>
                                          <p:spTgt spid="6">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6">
                                            <p:txEl>
                                              <p:pRg st="11" end="11"/>
                                            </p:txEl>
                                          </p:spTgt>
                                        </p:tgtEl>
                                        <p:attrNameLst>
                                          <p:attrName>style.visibility</p:attrName>
                                        </p:attrNameLst>
                                      </p:cBhvr>
                                      <p:to>
                                        <p:strVal val="visible"/>
                                      </p:to>
                                    </p:set>
                                    <p:animEffect transition="in" filter="box(in)">
                                      <p:cBhvr>
                                        <p:cTn id="62" dur="500"/>
                                        <p:tgtEl>
                                          <p:spTgt spid="6">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a:t>
            </a:r>
            <a:r>
              <a:rPr lang="nl-NL" b="1" dirty="0" smtClean="0">
                <a:solidFill>
                  <a:srgbClr val="FF0000"/>
                </a:solidFill>
                <a:latin typeface="Times New Roman" pitchFamily="18" charset="0"/>
                <a:cs typeface="Times New Roman" pitchFamily="18" charset="0"/>
              </a:rPr>
              <a:t>THỰC HÀNH TIẾNG VIỆT MỞ RỘNG THÀNH PHẦN CHÍNH BẰNG CỤM TỪ: CỤM DANH TỪ, CỤM ĐỘNG TỪ, CỤM TÍNH TỪ</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152400" y="609600"/>
            <a:ext cx="8991600" cy="3785652"/>
          </a:xfrm>
          <a:prstGeom prst="rect">
            <a:avLst/>
          </a:prstGeom>
          <a:noFill/>
        </p:spPr>
        <p:txBody>
          <a:bodyPr wrap="square" rtlCol="0">
            <a:spAutoFit/>
          </a:bodyPr>
          <a:lstStyle/>
          <a:p>
            <a:pPr algn="just" fontAlgn="base"/>
            <a:r>
              <a:rPr lang="en-US" sz="2400" b="1" dirty="0" smtClean="0">
                <a:latin typeface="Times New Roman" pitchFamily="18" charset="0"/>
                <a:cs typeface="Times New Roman" pitchFamily="18" charset="0"/>
              </a:rPr>
              <a:t>3. </a:t>
            </a:r>
            <a:r>
              <a:rPr lang="en-US" sz="2400" dirty="0" smtClean="0">
                <a:latin typeface="Times New Roman" pitchFamily="18" charset="0"/>
                <a:cs typeface="Times New Roman" pitchFamily="18" charset="0"/>
              </a:rPr>
              <a:t>Cho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a:t>
            </a:r>
          </a:p>
          <a:p>
            <a:pPr algn="just" fontAlgn="base"/>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Vua</a:t>
            </a:r>
            <a:r>
              <a:rPr lang="en-US" sz="2400" i="1" dirty="0" smtClean="0">
                <a:latin typeface="Times New Roman" pitchFamily="18" charset="0"/>
                <a:cs typeface="Times New Roman" pitchFamily="18" charset="0"/>
              </a:rPr>
              <a:t> cha </a:t>
            </a:r>
            <a:r>
              <a:rPr lang="en-US" sz="2400" i="1" dirty="0" err="1" smtClean="0">
                <a:latin typeface="Times New Roman" pitchFamily="18" charset="0"/>
                <a:cs typeface="Times New Roman" pitchFamily="18" charset="0"/>
              </a:rPr>
              <a:t>xem</a:t>
            </a:r>
            <a:r>
              <a:rPr lang="en-US" sz="2400" i="1" dirty="0" smtClean="0">
                <a:latin typeface="Times New Roman" pitchFamily="18" charset="0"/>
                <a:cs typeface="Times New Roman" pitchFamily="18" charset="0"/>
              </a:rPr>
              <a:t> qua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lượt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rồi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dừng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chồng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bánh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của</a:t>
            </a:r>
            <a:r>
              <a:rPr lang="en-US" sz="2400" i="1" dirty="0" smtClean="0">
                <a:latin typeface="Times New Roman" pitchFamily="18" charset="0"/>
                <a:cs typeface="Times New Roman" pitchFamily="18" charset="0"/>
              </a:rPr>
              <a:t> Lang </a:t>
            </a:r>
            <a:r>
              <a:rPr lang="en-US" sz="2400" i="1" dirty="0" err="1" smtClean="0">
                <a:latin typeface="Times New Roman" pitchFamily="18" charset="0"/>
                <a:cs typeface="Times New Roman" pitchFamily="18" charset="0"/>
              </a:rPr>
              <a:t>Liêu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vừa</a:t>
            </a:r>
            <a:r>
              <a:rPr lang="en-US" sz="2400" i="1" dirty="0" smtClean="0">
                <a:latin typeface="Times New Roman" pitchFamily="18" charset="0"/>
                <a:cs typeface="Times New Roman" pitchFamily="18" charset="0"/>
              </a:rPr>
              <a:t> ý, </a:t>
            </a:r>
            <a:r>
              <a:rPr lang="en-US" sz="2400" i="1" dirty="0" err="1" smtClean="0">
                <a:latin typeface="Times New Roman" pitchFamily="18" charset="0"/>
                <a:cs typeface="Times New Roman" pitchFamily="18" charset="0"/>
              </a:rPr>
              <a:t>bèn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gọi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hỏi</a:t>
            </a:r>
            <a:r>
              <a:rPr lang="en-US" sz="2400" i="1" dirty="0" smtClean="0">
                <a:latin typeface="Times New Roman" pitchFamily="18" charset="0"/>
                <a:cs typeface="Times New Roman" pitchFamily="18" charset="0"/>
              </a:rPr>
              <a:t>. Lang </a:t>
            </a:r>
            <a:r>
              <a:rPr lang="en-US" sz="2400" i="1" dirty="0" err="1" smtClean="0">
                <a:latin typeface="Times New Roman" pitchFamily="18" charset="0"/>
                <a:cs typeface="Times New Roman" pitchFamily="18" charset="0"/>
              </a:rPr>
              <a:t>Liêu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đem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giấc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gặp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Vua</a:t>
            </a:r>
            <a:r>
              <a:rPr lang="en-US" sz="2400" i="1" dirty="0" smtClean="0">
                <a:latin typeface="Times New Roman" pitchFamily="18" charset="0"/>
                <a:cs typeface="Times New Roman" pitchFamily="18" charset="0"/>
              </a:rPr>
              <a:t> cha </a:t>
            </a:r>
            <a:r>
              <a:rPr lang="en-US" sz="2400" i="1" dirty="0" err="1" smtClean="0">
                <a:latin typeface="Times New Roman" pitchFamily="18" charset="0"/>
                <a:cs typeface="Times New Roman" pitchFamily="18" charset="0"/>
              </a:rPr>
              <a:t>ngẫm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nghĩ</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lâu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rồi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chọn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hai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thứ</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bánh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đem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tế</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vương</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fontAlgn="base"/>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Bánh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giầy</a:t>
            </a:r>
            <a:r>
              <a:rPr lang="en-US" sz="2400" dirty="0" smtClean="0">
                <a:latin typeface="Times New Roman" pitchFamily="18" charset="0"/>
                <a:cs typeface="Times New Roman" pitchFamily="18" charset="0"/>
              </a:rPr>
              <a:t>)</a:t>
            </a:r>
          </a:p>
          <a:p>
            <a:pPr algn="just" fontAlgn="base"/>
            <a:r>
              <a:rPr lang="en-US" sz="2400" dirty="0" smtClean="0">
                <a:latin typeface="Times New Roman" pitchFamily="18" charset="0"/>
                <a:cs typeface="Times New Roman" pitchFamily="18" charset="0"/>
              </a:rPr>
              <a:t>a. </a:t>
            </a:r>
            <a:r>
              <a:rPr lang="en-US" sz="2400" dirty="0" err="1" smtClean="0">
                <a:latin typeface="Times New Roman" pitchFamily="18" charset="0"/>
                <a:cs typeface="Times New Roman" pitchFamily="18" charset="0"/>
              </a:rPr>
              <a:t>Tìm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a:t>
            </a:r>
          </a:p>
          <a:p>
            <a:pPr algn="just" fontAlgn="base"/>
            <a:r>
              <a:rPr lang="en-US" sz="2400" dirty="0" smtClean="0">
                <a:latin typeface="Times New Roman" pitchFamily="18" charset="0"/>
                <a:cs typeface="Times New Roman" pitchFamily="18" charset="0"/>
              </a:rPr>
              <a:t>b. </a:t>
            </a:r>
            <a:r>
              <a:rPr lang="en-US" sz="2400" dirty="0" err="1" smtClean="0">
                <a:latin typeface="Times New Roman" pitchFamily="18" charset="0"/>
                <a:cs typeface="Times New Roman" pitchFamily="18" charset="0"/>
              </a:rPr>
              <a:t>Xác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loại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vừa</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Phát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triển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
        <p:nvSpPr>
          <p:cNvPr id="4" name="TextBox 3"/>
          <p:cNvSpPr txBox="1"/>
          <p:nvPr/>
        </p:nvSpPr>
        <p:spPr>
          <a:xfrm>
            <a:off x="0" y="4191000"/>
            <a:ext cx="9144000" cy="2246769"/>
          </a:xfrm>
          <a:prstGeom prst="rect">
            <a:avLst/>
          </a:prstGeom>
          <a:noFill/>
        </p:spPr>
        <p:txBody>
          <a:bodyPr wrap="square" rtlCol="0">
            <a:spAutoFit/>
          </a:bodyPr>
          <a:lstStyle/>
          <a:p>
            <a:pPr algn="ctr" fontAlgn="base"/>
            <a:r>
              <a:rPr lang="en-US" sz="2800" b="1" dirty="0" err="1" smtClean="0">
                <a:latin typeface="Times New Roman" pitchFamily="18" charset="0"/>
                <a:cs typeface="Times New Roman" pitchFamily="18" charset="0"/>
              </a:rPr>
              <a:t>Gợi</a:t>
            </a:r>
            <a:r>
              <a:rPr lang="en-US" sz="2800" b="1" dirty="0" smtClean="0">
                <a:latin typeface="Times New Roman" pitchFamily="18" charset="0"/>
                <a:cs typeface="Times New Roman" pitchFamily="18" charset="0"/>
              </a:rPr>
              <a:t> ý </a:t>
            </a:r>
            <a:r>
              <a:rPr lang="en-US" sz="2800" b="1" dirty="0" err="1" smtClean="0">
                <a:latin typeface="Times New Roman" pitchFamily="18" charset="0"/>
                <a:cs typeface="Times New Roman" pitchFamily="18" charset="0"/>
              </a:rPr>
              <a:t>trả</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lời</a:t>
            </a:r>
            <a:endParaRPr lang="en-US" sz="2800" b="1" dirty="0" smtClean="0">
              <a:latin typeface="Times New Roman" pitchFamily="18" charset="0"/>
              <a:cs typeface="Times New Roman" pitchFamily="18" charset="0"/>
            </a:endParaRPr>
          </a:p>
          <a:p>
            <a:pPr fontAlgn="base"/>
            <a:r>
              <a:rPr lang="vi-VN" sz="2800" b="1" dirty="0" smtClean="0">
                <a:latin typeface="Times New Roman" pitchFamily="18" charset="0"/>
                <a:cs typeface="Times New Roman" pitchFamily="18" charset="0"/>
              </a:rPr>
              <a:t>Bài 3. </a:t>
            </a:r>
            <a:r>
              <a:rPr lang="vi-VN" sz="2800" dirty="0" smtClean="0">
                <a:latin typeface="Times New Roman" pitchFamily="18" charset="0"/>
                <a:cs typeface="Times New Roman" pitchFamily="18" charset="0"/>
              </a:rPr>
              <a:t>a. Tham khảo phần gợi ý 2.a).</a:t>
            </a:r>
            <a:endParaRPr lang="en-US" sz="2800" dirty="0" smtClean="0">
              <a:latin typeface="Times New Roman" pitchFamily="18" charset="0"/>
              <a:cs typeface="Times New Roman" pitchFamily="18" charset="0"/>
            </a:endParaRPr>
          </a:p>
          <a:p>
            <a:pPr fontAlgn="base"/>
            <a:r>
              <a:rPr lang="en-US" sz="2800" dirty="0" smtClean="0">
                <a:latin typeface="Times New Roman" pitchFamily="18" charset="0"/>
                <a:cs typeface="Times New Roman" pitchFamily="18" charset="0"/>
              </a:rPr>
              <a:t>b.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loại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vừa</a:t>
            </a:r>
            <a:r>
              <a:rPr lang="en-US" sz="2800" dirty="0" smtClean="0">
                <a:latin typeface="Times New Roman" pitchFamily="18" charset="0"/>
                <a:cs typeface="Times New Roman" pitchFamily="18" charset="0"/>
              </a:rPr>
              <a:t> ý: </a:t>
            </a:r>
            <a:r>
              <a:rPr lang="en-US" sz="2800" dirty="0" err="1" smtClean="0">
                <a:latin typeface="Times New Roman" pitchFamily="18" charset="0"/>
                <a:cs typeface="Times New Roman" pitchFamily="18" charset="0"/>
              </a:rPr>
              <a:t>tính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a:t>
            </a:r>
          </a:p>
          <a:p>
            <a:pPr fontAlgn="base"/>
            <a:r>
              <a:rPr lang="en-US" sz="2800" dirty="0" err="1" smtClean="0">
                <a:latin typeface="Times New Roman" pitchFamily="18" charset="0"/>
                <a:cs typeface="Times New Roman" pitchFamily="18" charset="0"/>
              </a:rPr>
              <a:t>Phát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triển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vừa</a:t>
            </a:r>
            <a:r>
              <a:rPr lang="en-US" sz="2800" dirty="0" smtClean="0">
                <a:latin typeface="Times New Roman" pitchFamily="18" charset="0"/>
                <a:cs typeface="Times New Roman" pitchFamily="18" charset="0"/>
              </a:rPr>
              <a:t> ý </a:t>
            </a:r>
            <a:r>
              <a:rPr lang="en-US" sz="2800" dirty="0" err="1" smtClean="0">
                <a:latin typeface="Times New Roman" pitchFamily="18" charset="0"/>
                <a:cs typeface="Times New Roman" pitchFamily="18" charset="0"/>
              </a:rPr>
              <a:t>thành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cụm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dụ</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vừa</a:t>
            </a:r>
            <a:r>
              <a:rPr lang="en-US" sz="2800" dirty="0" smtClean="0">
                <a:latin typeface="Times New Roman" pitchFamily="18" charset="0"/>
                <a:cs typeface="Times New Roman" pitchFamily="18" charset="0"/>
              </a:rPr>
              <a:t> ý.</a:t>
            </a:r>
          </a:p>
          <a:p>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box(in)">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a:t>
            </a:r>
            <a:r>
              <a:rPr lang="nl-NL" b="1" dirty="0" smtClean="0">
                <a:solidFill>
                  <a:srgbClr val="FF0000"/>
                </a:solidFill>
                <a:latin typeface="Times New Roman" pitchFamily="18" charset="0"/>
                <a:cs typeface="Times New Roman" pitchFamily="18" charset="0"/>
              </a:rPr>
              <a:t>THỰC HÀNH TIẾNG VIỆT MỞ RỘNG THÀNH PHẦN CHÍNH BẰNG CỤM TỪ: CỤM DANH TỪ, CỤM ĐỘNG TỪ, CỤM TÍNH TỪ</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838200"/>
            <a:ext cx="9144000" cy="4893647"/>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tập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nhà</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Tìm cụm danh từ trong các câu sau :</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i="1" dirty="0" smtClean="0">
                <a:latin typeface="Times New Roman" pitchFamily="18" charset="0"/>
                <a:cs typeface="Times New Roman" pitchFamily="18" charset="0"/>
              </a:rPr>
              <a:t>a.  </a:t>
            </a:r>
            <a:r>
              <a:rPr lang="vi-VN" sz="2400" i="1" dirty="0" smtClean="0">
                <a:latin typeface="Times New Roman" pitchFamily="18" charset="0"/>
                <a:cs typeface="Times New Roman" pitchFamily="18" charset="0"/>
              </a:rPr>
              <a:t>Ngày xưa, ở đất Lạc Việt, cứ như bây giờ là Bắc Bộ nước ta, có một vị thần thuộc nòi r</a:t>
            </a:r>
            <a:r>
              <a:rPr lang="en-US" sz="2400" i="1" dirty="0" smtClean="0">
                <a:latin typeface="Times New Roman" pitchFamily="18" charset="0"/>
                <a:cs typeface="Times New Roman" pitchFamily="18" charset="0"/>
              </a:rPr>
              <a:t>ồ</a:t>
            </a:r>
            <a:r>
              <a:rPr lang="vi-VN" sz="2400" i="1" dirty="0" smtClean="0">
                <a:latin typeface="Times New Roman" pitchFamily="18" charset="0"/>
                <a:cs typeface="Times New Roman" pitchFamily="18" charset="0"/>
              </a:rPr>
              <a:t>ng, con trai </a:t>
            </a:r>
            <a:r>
              <a:rPr lang="en-US" sz="2400" i="1" dirty="0" err="1" smtClean="0">
                <a:latin typeface="Times New Roman" pitchFamily="18" charset="0"/>
                <a:cs typeface="Times New Roman" pitchFamily="18" charset="0"/>
              </a:rPr>
              <a:t>thần</a:t>
            </a:r>
            <a:r>
              <a:rPr lang="en-US" sz="2400" i="1" dirty="0" smtClean="0">
                <a:latin typeface="Times New Roman" pitchFamily="18" charset="0"/>
                <a:cs typeface="Times New Roman" pitchFamily="18" charset="0"/>
              </a:rPr>
              <a:t> </a:t>
            </a:r>
            <a:r>
              <a:rPr lang="vi-VN" sz="2400" i="1" dirty="0" smtClean="0">
                <a:latin typeface="Times New Roman" pitchFamily="18" charset="0"/>
                <a:cs typeface="Times New Roman" pitchFamily="18" charset="0"/>
              </a:rPr>
              <a:t>Long N</a:t>
            </a:r>
            <a:r>
              <a:rPr lang="en-US" sz="2400" i="1" dirty="0" smtClean="0">
                <a:latin typeface="Times New Roman" pitchFamily="18" charset="0"/>
                <a:cs typeface="Times New Roman" pitchFamily="18" charset="0"/>
              </a:rPr>
              <a:t>ữ</a:t>
            </a:r>
            <a:r>
              <a:rPr lang="vi-VN" sz="2400" i="1" dirty="0" smtClean="0">
                <a:latin typeface="Times New Roman" pitchFamily="18" charset="0"/>
                <a:cs typeface="Times New Roman" pitchFamily="18" charset="0"/>
              </a:rPr>
              <a:t>ĩ, tên là Lạc Long Qu</a:t>
            </a:r>
            <a:r>
              <a:rPr lang="en-US" sz="2400" i="1" dirty="0" smtClean="0">
                <a:latin typeface="Times New Roman" pitchFamily="18" charset="0"/>
                <a:cs typeface="Times New Roman" pitchFamily="18" charset="0"/>
              </a:rPr>
              <a:t>â</a:t>
            </a:r>
            <a:r>
              <a:rPr lang="vi-VN" sz="2400" i="1" dirty="0" smtClean="0">
                <a:latin typeface="Times New Roman" pitchFamily="18" charset="0"/>
                <a:cs typeface="Times New Roman" pitchFamily="18" charset="0"/>
              </a:rPr>
              <a:t>n.</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vi-VN" sz="2400" i="1" dirty="0" smtClean="0">
                <a:latin typeface="Times New Roman" pitchFamily="18" charset="0"/>
                <a:cs typeface="Times New Roman" pitchFamily="18" charset="0"/>
              </a:rPr>
              <a:t>                                                               (Con Rồng cháu Tiên)</a:t>
            </a:r>
            <a:r>
              <a:rPr lang="vi-VN" sz="2400" dirty="0" smtClean="0">
                <a:latin typeface="Times New Roman" pitchFamily="18" charset="0"/>
                <a:cs typeface="Times New Roman" pitchFamily="18" charset="0"/>
              </a:rPr>
              <a:t/>
            </a:r>
            <a:br>
              <a:rPr lang="vi-VN" sz="2400" dirty="0" smtClean="0">
                <a:latin typeface="Times New Roman" pitchFamily="18" charset="0"/>
                <a:cs typeface="Times New Roman" pitchFamily="18" charset="0"/>
              </a:rPr>
            </a:br>
            <a:r>
              <a:rPr lang="vi-VN" sz="2400" i="1" dirty="0" smtClean="0">
                <a:latin typeface="Times New Roman" pitchFamily="18" charset="0"/>
                <a:cs typeface="Times New Roman" pitchFamily="18" charset="0"/>
              </a:rPr>
              <a:t>b.  Bấy giờ ở vùng núi cao phương Bắc, có nàng Âu Cơ thuộc dòng họ Thần Nông, xinh đẹp tuyệt trần.</a:t>
            </a:r>
            <a:r>
              <a:rPr lang="vi-VN" sz="2400" dirty="0" smtClean="0">
                <a:latin typeface="Times New Roman" pitchFamily="18" charset="0"/>
                <a:cs typeface="Times New Roman" pitchFamily="18" charset="0"/>
              </a:rPr>
              <a:t/>
            </a:r>
            <a:br>
              <a:rPr lang="vi-VN" sz="2400" dirty="0" smtClean="0">
                <a:latin typeface="Times New Roman" pitchFamily="18" charset="0"/>
                <a:cs typeface="Times New Roman" pitchFamily="18" charset="0"/>
              </a:rPr>
            </a:br>
            <a:r>
              <a:rPr lang="vi-VN" sz="2400" i="1" dirty="0" smtClean="0">
                <a:latin typeface="Times New Roman" pitchFamily="18" charset="0"/>
                <a:cs typeface="Times New Roman" pitchFamily="18" charset="0"/>
              </a:rPr>
              <a:t>                                                           (Con Rồng cháu Tiên)</a:t>
            </a:r>
            <a:r>
              <a:rPr lang="vi-VN" sz="2400" dirty="0" smtClean="0">
                <a:latin typeface="Times New Roman" pitchFamily="18" charset="0"/>
                <a:cs typeface="Times New Roman" pitchFamily="18" charset="0"/>
              </a:rPr>
              <a:t/>
            </a:r>
            <a:br>
              <a:rPr lang="vi-VN" sz="2400" dirty="0" smtClean="0">
                <a:latin typeface="Times New Roman" pitchFamily="18" charset="0"/>
                <a:cs typeface="Times New Roman" pitchFamily="18" charset="0"/>
              </a:rPr>
            </a:br>
            <a:r>
              <a:rPr lang="vi-VN" sz="2400" i="1" dirty="0" smtClean="0">
                <a:latin typeface="Times New Roman" pitchFamily="18" charset="0"/>
                <a:cs typeface="Times New Roman" pitchFamily="18" charset="0"/>
              </a:rPr>
              <a:t>c. Chú bé vùng dậy, vươn vai một cái bỗng biến thành một tráng sĩ mình cao hơn trượng, oai phong lẫm liệt.</a:t>
            </a:r>
            <a:r>
              <a:rPr lang="vi-VN" sz="2400" dirty="0" smtClean="0">
                <a:latin typeface="Times New Roman" pitchFamily="18" charset="0"/>
                <a:cs typeface="Times New Roman" pitchFamily="18" charset="0"/>
              </a:rPr>
              <a:t/>
            </a:r>
            <a:br>
              <a:rPr lang="vi-VN" sz="2400" dirty="0" smtClean="0">
                <a:latin typeface="Times New Roman" pitchFamily="18" charset="0"/>
                <a:cs typeface="Times New Roman" pitchFamily="18" charset="0"/>
              </a:rPr>
            </a:br>
            <a:r>
              <a:rPr lang="vi-VN" sz="2400" i="1" dirty="0" smtClean="0">
                <a:latin typeface="Times New Roman" pitchFamily="18" charset="0"/>
                <a:cs typeface="Times New Roman" pitchFamily="18" charset="0"/>
              </a:rPr>
              <a:t>                                                               (Thánh Gióng)</a:t>
            </a:r>
            <a:r>
              <a:rPr lang="vi-VN" sz="2400" dirty="0" smtClean="0">
                <a:latin typeface="Times New Roman" pitchFamily="18" charset="0"/>
                <a:cs typeface="Times New Roman" pitchFamily="18" charset="0"/>
              </a:rPr>
              <a:t/>
            </a:r>
            <a:br>
              <a:rPr lang="vi-VN" sz="2400" dirty="0" smtClean="0">
                <a:latin typeface="Times New Roman" pitchFamily="18" charset="0"/>
                <a:cs typeface="Times New Roman" pitchFamily="18" charset="0"/>
              </a:rPr>
            </a:br>
            <a:r>
              <a:rPr lang="vi-VN" sz="2400" i="1" dirty="0" smtClean="0">
                <a:latin typeface="Times New Roman" pitchFamily="18" charset="0"/>
                <a:cs typeface="Times New Roman" pitchFamily="18" charset="0"/>
              </a:rPr>
              <a:t>d. Chẳng bao lâu, tôi đã trở thành một chàng dế thanh niên cường tráng.</a:t>
            </a:r>
            <a:r>
              <a:rPr lang="vi-VN" sz="2400" dirty="0" smtClean="0">
                <a:latin typeface="Times New Roman" pitchFamily="18" charset="0"/>
                <a:cs typeface="Times New Roman" pitchFamily="18" charset="0"/>
              </a:rPr>
              <a:t/>
            </a:r>
            <a:br>
              <a:rPr lang="vi-VN" sz="2400" dirty="0" smtClean="0">
                <a:latin typeface="Times New Roman" pitchFamily="18" charset="0"/>
                <a:cs typeface="Times New Roman" pitchFamily="18" charset="0"/>
              </a:rPr>
            </a:br>
            <a:r>
              <a:rPr lang="vi-VN" sz="2400" dirty="0" smtClean="0">
                <a:latin typeface="Times New Roman" pitchFamily="18" charset="0"/>
                <a:cs typeface="Times New Roman" pitchFamily="18" charset="0"/>
              </a:rPr>
              <a:t>                                                                  (Tô Hoài)</a:t>
            </a: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a:t>
            </a:r>
            <a:r>
              <a:rPr lang="nl-NL" b="1" dirty="0" smtClean="0">
                <a:solidFill>
                  <a:srgbClr val="FF0000"/>
                </a:solidFill>
                <a:latin typeface="Times New Roman" pitchFamily="18" charset="0"/>
                <a:cs typeface="Times New Roman" pitchFamily="18" charset="0"/>
              </a:rPr>
              <a:t>THỰC HÀNH TIẾNG VIỆT MỞ RỘNG THÀNH PHẦN CHÍNH BẰNG CỤM TỪ: CỤM DANH TỪ, CỤM ĐỘNG TỪ, CỤM TÍNH TỪ</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609600"/>
            <a:ext cx="9144000" cy="5940088"/>
          </a:xfrm>
          <a:prstGeom prst="rect">
            <a:avLst/>
          </a:prstGeom>
          <a:noFill/>
        </p:spPr>
        <p:txBody>
          <a:bodyPr wrap="square" rtlCol="0">
            <a:spAutoFit/>
          </a:bodyPr>
          <a:lstStyle/>
          <a:p>
            <a:r>
              <a:rPr lang="vi-VN" sz="2000" b="1" dirty="0" smtClean="0">
                <a:latin typeface="Times New Roman" pitchFamily="18" charset="0"/>
                <a:cs typeface="Times New Roman" pitchFamily="18" charset="0"/>
              </a:rPr>
              <a:t>2. Cho đoạn trích sau dây :</a:t>
            </a:r>
            <a:br>
              <a:rPr lang="vi-VN" sz="2000" b="1" dirty="0" smtClean="0">
                <a:latin typeface="Times New Roman" pitchFamily="18" charset="0"/>
                <a:cs typeface="Times New Roman" pitchFamily="18" charset="0"/>
              </a:rPr>
            </a:br>
            <a:r>
              <a:rPr lang="vi-VN" sz="2000" dirty="0" smtClean="0">
                <a:latin typeface="Times New Roman" pitchFamily="18" charset="0"/>
                <a:cs typeface="Times New Roman" pitchFamily="18" charset="0"/>
              </a:rPr>
              <a:t>a. "Một hôm, Mã Lương vẽ con cò trắng không mắt. Vì một chút sơ ý, em đánh rơi một giọt mực xuống bức tranh. Giọt mực rơi đúng chỗ mắt cò. Thế là cò mở mắt, xoè cánh, bay đi. Chuyện làm chấn dộng cả thị trấn. Mấy kẻ mách lẻo đến tố giác với nhà vua. Vua phải triệu thần đến đón Mã Lương về kinh đô. Mã Lương không muốn đi, nhưng bọn họ tìm đủ cách dụ dỗ, doạ nạt để bắt em về hoàng cung". Tài liệu của Phương Nhung 0794862058</a:t>
            </a:r>
            <a:br>
              <a:rPr lang="vi-VN" sz="2000" dirty="0" smtClean="0">
                <a:latin typeface="Times New Roman" pitchFamily="18" charset="0"/>
                <a:cs typeface="Times New Roman" pitchFamily="18" charset="0"/>
              </a:rPr>
            </a:br>
            <a:r>
              <a:rPr lang="vi-VN" sz="2000" i="1" dirty="0" smtClean="0">
                <a:latin typeface="Times New Roman" pitchFamily="18" charset="0"/>
                <a:cs typeface="Times New Roman" pitchFamily="18" charset="0"/>
              </a:rPr>
              <a:t>                                                                     (Cây bút thần)</a:t>
            </a:r>
            <a:r>
              <a:rPr lang="vi-VN" sz="2000" dirty="0" smtClean="0">
                <a:latin typeface="Times New Roman" pitchFamily="18" charset="0"/>
                <a:cs typeface="Times New Roman" pitchFamily="18" charset="0"/>
              </a:rPr>
              <a:t/>
            </a:r>
            <a:br>
              <a:rPr lang="vi-VN" sz="2000" dirty="0" smtClean="0">
                <a:latin typeface="Times New Roman" pitchFamily="18" charset="0"/>
                <a:cs typeface="Times New Roman" pitchFamily="18" charset="0"/>
              </a:rPr>
            </a:br>
            <a:r>
              <a:rPr lang="vi-VN" sz="2000" dirty="0" smtClean="0">
                <a:latin typeface="Times New Roman" pitchFamily="18" charset="0"/>
                <a:cs typeface="Times New Roman" pitchFamily="18" charset="0"/>
              </a:rPr>
              <a:t>b. "Vua có công chúa vừa đến tuổi lấy chồng. Hoàng tử nhiều nước sai sứ đến hỏi công chúa làm vợ nhưng không ai vừa ý nàng. Nhà vua phải mở một hội lớn cho hoàng lử các nước và con trai trong thiên hạ tới dự, để công chúa trên lầu cao ném quả cầu may : hễ quà cầu rơi trúng người nào, công chúa sẽ lấy người ấy làm chồng. Khi công chúa sắp sửa ném quả cầu, bỗng nàng bị một con đại bàng khổng lồ cắp di. Đại bàng bay qua túp lều của Thạch Sanh. Trông thấy nó, Thạch Sanh liền dùng cung tên vàng bắn theo".</a:t>
            </a:r>
            <a:br>
              <a:rPr lang="vi-VN" sz="2000" dirty="0" smtClean="0">
                <a:latin typeface="Times New Roman" pitchFamily="18" charset="0"/>
                <a:cs typeface="Times New Roman" pitchFamily="18" charset="0"/>
              </a:rPr>
            </a:br>
            <a:r>
              <a:rPr lang="vi-VN" sz="2000" i="1" dirty="0" smtClean="0">
                <a:latin typeface="Times New Roman" pitchFamily="18" charset="0"/>
                <a:cs typeface="Times New Roman" pitchFamily="18" charset="0"/>
              </a:rPr>
              <a:t>                                                                     (Thạch Sanh)</a:t>
            </a:r>
            <a:r>
              <a:rPr lang="vi-VN" sz="2000" dirty="0" smtClean="0">
                <a:latin typeface="Times New Roman" pitchFamily="18" charset="0"/>
                <a:cs typeface="Times New Roman" pitchFamily="18" charset="0"/>
              </a:rPr>
              <a:t/>
            </a:r>
            <a:br>
              <a:rPr lang="vi-VN" sz="2000" dirty="0" smtClean="0">
                <a:latin typeface="Times New Roman" pitchFamily="18" charset="0"/>
                <a:cs typeface="Times New Roman" pitchFamily="18" charset="0"/>
              </a:rPr>
            </a:br>
            <a:r>
              <a:rPr lang="vi-VN" sz="2000" dirty="0" smtClean="0">
                <a:latin typeface="Times New Roman" pitchFamily="18" charset="0"/>
                <a:cs typeface="Times New Roman" pitchFamily="18" charset="0"/>
              </a:rPr>
              <a:t> - Tìm các danh từ trong đoạn trích.</a:t>
            </a:r>
            <a:br>
              <a:rPr lang="vi-VN" sz="2000" dirty="0" smtClean="0">
                <a:latin typeface="Times New Roman" pitchFamily="18" charset="0"/>
                <a:cs typeface="Times New Roman" pitchFamily="18" charset="0"/>
              </a:rPr>
            </a:br>
            <a:r>
              <a:rPr lang="vi-VN" sz="2000" dirty="0" smtClean="0">
                <a:latin typeface="Times New Roman" pitchFamily="18" charset="0"/>
                <a:cs typeface="Times New Roman" pitchFamily="18" charset="0"/>
              </a:rPr>
              <a:t>-  Điền các cụm danh từ đã tìm dược vào mô hình cụm danh từ. Các cụm danh từ em vừa tìm được có đầy đủ các phần không ?</a:t>
            </a:r>
            <a:br>
              <a:rPr lang="vi-VN" sz="2000" dirty="0" smtClean="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4: </a:t>
            </a:r>
            <a:r>
              <a:rPr lang="nl-NL" sz="2000" b="1" dirty="0" smtClean="0">
                <a:solidFill>
                  <a:srgbClr val="FF0000"/>
                </a:solidFill>
                <a:latin typeface="Times New Roman" pitchFamily="18" charset="0"/>
                <a:cs typeface="Times New Roman" pitchFamily="18" charset="0"/>
              </a:rPr>
              <a:t>THỰC HÀNH TIẾNG VIỆT</a:t>
            </a:r>
            <a:r>
              <a:rPr lang="en-US" sz="2000" b="1" dirty="0" smtClean="0">
                <a:solidFill>
                  <a:srgbClr val="FF0000"/>
                </a:solidFill>
                <a:latin typeface="Times New Roman" pitchFamily="18" charset="0"/>
                <a:cs typeface="Times New Roman" pitchFamily="18" charset="0"/>
              </a:rPr>
              <a:t> TỪ ĐỒNG ÂM, TỪ ĐA NGHĨA, BIỆN PHÁP TU TỪ HOÁN DỤ</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5324535"/>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1. </a:t>
            </a:r>
            <a:r>
              <a:rPr lang="en-US" sz="2000" b="1" dirty="0" err="1" smtClean="0">
                <a:latin typeface="Times New Roman" pitchFamily="18" charset="0"/>
                <a:cs typeface="Times New Roman" pitchFamily="18" charset="0"/>
              </a:rPr>
              <a:t>Từ</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nghĩa</a:t>
            </a:r>
            <a:r>
              <a:rPr lang="en-US" sz="2000" b="1"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hay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a:t>
            </a:r>
          </a:p>
          <a:p>
            <a:r>
              <a:rPr lang="en-US" sz="2000" b="1" dirty="0" err="1" smtClean="0">
                <a:latin typeface="Times New Roman" pitchFamily="18" charset="0"/>
                <a:cs typeface="Times New Roman" pitchFamily="18" charset="0"/>
              </a:rPr>
              <a:t>Ví</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dụ</a:t>
            </a:r>
            <a:r>
              <a:rPr lang="en-US" sz="2000" b="1"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hơn</a:t>
            </a:r>
            <a:r>
              <a:rPr lang="en-US" sz="2000" dirty="0" smtClean="0">
                <a:latin typeface="Times New Roman" pitchFamily="18" charset="0"/>
                <a:cs typeface="Times New Roman" pitchFamily="18" charset="0"/>
              </a:rPr>
              <a:t> 10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 a) </a:t>
            </a:r>
            <a:r>
              <a:rPr lang="en-US" sz="2000" i="1" dirty="0" err="1" smtClean="0">
                <a:latin typeface="Times New Roman" pitchFamily="18" charset="0"/>
                <a:cs typeface="Times New Roman" pitchFamily="18" charset="0"/>
              </a:rPr>
              <a:t>đưa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thức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cơ</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thể</a:t>
            </a:r>
            <a:r>
              <a:rPr lang="en-US" sz="2000" i="1" dirty="0" smtClean="0">
                <a:latin typeface="Times New Roman" pitchFamily="18" charset="0"/>
                <a:cs typeface="Times New Roman" pitchFamily="18" charset="0"/>
              </a:rPr>
              <a:t> qua </a:t>
            </a:r>
            <a:r>
              <a:rPr lang="en-US" sz="2000" i="1" dirty="0" err="1" smtClean="0">
                <a:latin typeface="Times New Roman" pitchFamily="18" charset="0"/>
                <a:cs typeface="Times New Roman" pitchFamily="18" charset="0"/>
              </a:rPr>
              <a:t>miệng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cơm</a:t>
            </a:r>
            <a:r>
              <a:rPr lang="en-US" sz="2000" i="1" dirty="0" smtClean="0">
                <a:latin typeface="Times New Roman" pitchFamily="18" charset="0"/>
                <a:cs typeface="Times New Roman" pitchFamily="18" charset="0"/>
              </a:rPr>
              <a:t>); b)</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uống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nhân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dịp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gì</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Tết</a:t>
            </a:r>
            <a:r>
              <a:rPr lang="en-US" sz="2000" i="1" dirty="0" smtClean="0">
                <a:latin typeface="Times New Roman" pitchFamily="18" charset="0"/>
                <a:cs typeface="Times New Roman" pitchFamily="18" charset="0"/>
              </a:rPr>
              <a:t>); c) </a:t>
            </a:r>
            <a:r>
              <a:rPr lang="en-US" sz="2000" i="1" dirty="0" err="1" smtClean="0">
                <a:latin typeface="Times New Roman" pitchFamily="18" charset="0"/>
                <a:cs typeface="Times New Roman" pitchFamily="18" charset="0"/>
              </a:rPr>
              <a:t>máy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móc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phương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tiện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giao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tiếp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nhận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nhiên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liệu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tàu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ăn</a:t>
            </a:r>
            <a:r>
              <a:rPr lang="en-US" sz="2000" i="1" dirty="0" smtClean="0">
                <a:latin typeface="Times New Roman" pitchFamily="18" charset="0"/>
                <a:cs typeface="Times New Roman" pitchFamily="18" charset="0"/>
              </a:rPr>
              <a:t> than);...</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Từ</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đồng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âm</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Ví</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dụ</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kết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vị</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ngọt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ngọt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như</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đường</a:t>
            </a:r>
            <a:r>
              <a:rPr lang="en-US" sz="2000" i="1"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đường</a:t>
            </a:r>
            <a:r>
              <a:rPr lang="en-US" sz="2000" i="1"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lối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được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tạo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để</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nối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các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đường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đến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trường</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mỗi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dựa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ngữ</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hợp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cố</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dùng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theo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chữ</a:t>
            </a:r>
            <a:r>
              <a:rPr lang="en-US" sz="2000" dirty="0" smtClean="0">
                <a:latin typeface="Times New Roman" pitchFamily="18" charset="0"/>
                <a:cs typeface="Times New Roman" pitchFamily="18" charset="0"/>
              </a:rPr>
              <a:t>.</a:t>
            </a:r>
          </a:p>
          <a:p>
            <a:r>
              <a:rPr lang="en-US" sz="2000" b="1" dirty="0" err="1" smtClean="0">
                <a:latin typeface="Times New Roman" pitchFamily="18" charset="0"/>
                <a:cs typeface="Times New Roman" pitchFamily="18" charset="0"/>
              </a:rPr>
              <a:t>Ví</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ca </a:t>
            </a:r>
            <a:r>
              <a:rPr lang="en-US" sz="2000" dirty="0" err="1" smtClean="0">
                <a:latin typeface="Times New Roman" pitchFamily="18" charset="0"/>
                <a:cs typeface="Times New Roman" pitchFamily="18" charset="0"/>
              </a:rPr>
              <a:t>dao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cố</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dùng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theo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chồng</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lợi</a:t>
            </a:r>
            <a:r>
              <a:rPr lang="en-US" sz="2000" i="1"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gieo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rằng</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lợi</a:t>
            </a:r>
            <a:r>
              <a:rPr lang="en-US" sz="2000" i="1"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còn</a:t>
            </a:r>
            <a:r>
              <a:rPr lang="en-US" sz="2000" dirty="0" smtClean="0">
                <a:latin typeface="Times New Roman" pitchFamily="18" charset="0"/>
                <a:cs typeface="Times New Roman" pitchFamily="18" charset="0"/>
              </a:rPr>
              <a:t>".</a:t>
            </a: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ox(in)">
                                      <p:cBhvr>
                                        <p:cTn id="25"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4: </a:t>
            </a:r>
            <a:r>
              <a:rPr lang="nl-NL" sz="2000" b="1" dirty="0" smtClean="0">
                <a:solidFill>
                  <a:srgbClr val="FF0000"/>
                </a:solidFill>
                <a:latin typeface="Times New Roman" pitchFamily="18" charset="0"/>
                <a:cs typeface="Times New Roman" pitchFamily="18" charset="0"/>
              </a:rPr>
              <a:t>THỰC HÀNH TIẾNG VIỆT</a:t>
            </a:r>
            <a:r>
              <a:rPr lang="en-US" sz="2000" b="1" dirty="0" smtClean="0">
                <a:solidFill>
                  <a:srgbClr val="FF0000"/>
                </a:solidFill>
                <a:latin typeface="Times New Roman" pitchFamily="18" charset="0"/>
                <a:cs typeface="Times New Roman" pitchFamily="18" charset="0"/>
              </a:rPr>
              <a:t> TỪ ĐỒNG ÂM, TỪ ĐA NGHĨA, BIỆN PHÁP TU TỪ HOÁN DỤ</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5632311"/>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Phân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biệt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từ</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đồng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âm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từ</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nghĩa</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a:t>
            </a:r>
            <a:r>
              <a:rPr lang="en-US" sz="2400" b="1" dirty="0" err="1" smtClean="0">
                <a:latin typeface="Times New Roman" pitchFamily="18" charset="0"/>
                <a:cs typeface="Times New Roman" pitchFamily="18" charset="0"/>
              </a:rPr>
              <a:t>Giống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đọc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a:t>
            </a:r>
            <a:r>
              <a:rPr lang="en-US" sz="2400" b="1" dirty="0" err="1" smtClean="0">
                <a:latin typeface="Times New Roman" pitchFamily="18" charset="0"/>
                <a:cs typeface="Times New Roman" pitchFamily="18" charset="0"/>
              </a:rPr>
              <a:t>Khác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a:t>
            </a:r>
          </a:p>
          <a:p>
            <a:pPr algn="just"/>
            <a:r>
              <a:rPr lang="en-US" sz="2400" i="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a:t>
            </a:r>
          </a:p>
          <a:p>
            <a:pPr algn="just"/>
            <a:r>
              <a:rPr lang="en-US" sz="2400" dirty="0" err="1" smtClean="0">
                <a:latin typeface="Times New Roman" pitchFamily="18" charset="0"/>
                <a:cs typeface="Times New Roman" pitchFamily="18" charset="0"/>
              </a:rPr>
              <a:t>Ví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a:t>
            </a:r>
            <a:r>
              <a:rPr lang="en-US" sz="2400" dirty="0" smtClean="0">
                <a:latin typeface="Times New Roman" pitchFamily="18" charset="0"/>
                <a:cs typeface="Times New Roman" pitchFamily="18" charset="0"/>
              </a:rPr>
              <a:t>:</a:t>
            </a:r>
          </a:p>
          <a:p>
            <a:pPr algn="just"/>
            <a:r>
              <a:rPr lang="en-US" sz="2400" dirty="0" err="1" smtClean="0">
                <a:latin typeface="Times New Roman" pitchFamily="18" charset="0"/>
                <a:cs typeface="Times New Roman" pitchFamily="18" charset="0"/>
              </a:rPr>
              <a:t>Cô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chín</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chín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a:t>
            </a:r>
          </a:p>
          <a:p>
            <a:pPr algn="just"/>
            <a:r>
              <a:rPr lang="en-US" sz="2400" dirty="0" err="1" smtClean="0">
                <a:latin typeface="Times New Roman" pitchFamily="18" charset="0"/>
                <a:cs typeface="Times New Roman" pitchFamily="18" charset="0"/>
              </a:rPr>
              <a:t>Cánh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lúa</a:t>
            </a:r>
            <a:r>
              <a:rPr lang="en-US" sz="2400"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chín</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chín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lúa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hoạch</a:t>
            </a:r>
            <a:r>
              <a:rPr lang="en-US" sz="2400" dirty="0" smtClean="0">
                <a:latin typeface="Times New Roman" pitchFamily="18" charset="0"/>
                <a:cs typeface="Times New Roman" pitchFamily="18" charset="0"/>
              </a:rPr>
              <a:t>).</a:t>
            </a:r>
          </a:p>
          <a:p>
            <a:pPr lvl="0" algn="just"/>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chuyển</a:t>
            </a:r>
            <a:r>
              <a:rPr lang="en-US" sz="2400" dirty="0" smtClean="0">
                <a:latin typeface="Times New Roman" pitchFamily="18" charset="0"/>
                <a:cs typeface="Times New Roman" pitchFamily="18" charset="0"/>
              </a:rPr>
              <a:t>.</a:t>
            </a:r>
          </a:p>
          <a:p>
            <a:pPr algn="just"/>
            <a:r>
              <a:rPr lang="en-US" sz="2400" dirty="0" err="1" smtClean="0">
                <a:latin typeface="Times New Roman" pitchFamily="18" charset="0"/>
                <a:cs typeface="Times New Roman" pitchFamily="18" charset="0"/>
              </a:rPr>
              <a:t>Ví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a:t>
            </a:r>
            <a:r>
              <a:rPr lang="en-US" sz="2400" dirty="0" smtClean="0">
                <a:latin typeface="Times New Roman" pitchFamily="18" charset="0"/>
                <a:cs typeface="Times New Roman" pitchFamily="18" charset="0"/>
              </a:rPr>
              <a:t>:</a:t>
            </a:r>
          </a:p>
          <a:p>
            <a:pPr algn="just"/>
            <a:r>
              <a:rPr lang="en-US" sz="2400" dirty="0" err="1" smtClean="0">
                <a:latin typeface="Times New Roman" pitchFamily="18" charset="0"/>
                <a:cs typeface="Times New Roman" pitchFamily="18" charset="0"/>
              </a:rPr>
              <a:t>Cánh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lúa</a:t>
            </a:r>
            <a:r>
              <a:rPr lang="en-US" sz="2400"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chín</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gốc</a:t>
            </a:r>
            <a:r>
              <a:rPr lang="en-US" sz="2400" dirty="0" smtClean="0">
                <a:latin typeface="Times New Roman" pitchFamily="18" charset="0"/>
                <a:cs typeface="Times New Roman" pitchFamily="18" charset="0"/>
              </a:rPr>
              <a:t>).</a:t>
            </a:r>
          </a:p>
          <a:p>
            <a:pPr algn="just"/>
            <a:r>
              <a:rPr lang="en-US" sz="2400" dirty="0" err="1" smtClean="0">
                <a:latin typeface="Times New Roman" pitchFamily="18" charset="0"/>
                <a:cs typeface="Times New Roman" pitchFamily="18" charset="0"/>
              </a:rPr>
              <a:t>Hãy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chín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chín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chắc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chắn</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GV </a:t>
            </a:r>
            <a:r>
              <a:rPr lang="en-US" sz="2400" dirty="0" err="1" smtClean="0">
                <a:latin typeface="Times New Roman" pitchFamily="18" charset="0"/>
                <a:cs typeface="Times New Roman" pitchFamily="18" charset="0"/>
              </a:rPr>
              <a:t>lưu</a:t>
            </a:r>
            <a:r>
              <a:rPr lang="en-US" sz="2400" dirty="0" smtClean="0">
                <a:latin typeface="Times New Roman" pitchFamily="18" charset="0"/>
                <a:cs typeface="Times New Roman" pitchFamily="18" charset="0"/>
              </a:rPr>
              <a:t> ý:</a:t>
            </a:r>
          </a:p>
          <a:p>
            <a:pPr algn="just"/>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vỏ</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 do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chẳng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4: </a:t>
            </a:r>
            <a:r>
              <a:rPr lang="nl-NL" sz="2000" b="1" dirty="0" smtClean="0">
                <a:solidFill>
                  <a:srgbClr val="FF0000"/>
                </a:solidFill>
                <a:latin typeface="Times New Roman" pitchFamily="18" charset="0"/>
                <a:cs typeface="Times New Roman" pitchFamily="18" charset="0"/>
              </a:rPr>
              <a:t>THỰC HÀNH TIẾNG VIỆT</a:t>
            </a:r>
            <a:r>
              <a:rPr lang="en-US" sz="2000" b="1" dirty="0" smtClean="0">
                <a:solidFill>
                  <a:srgbClr val="FF0000"/>
                </a:solidFill>
                <a:latin typeface="Times New Roman" pitchFamily="18" charset="0"/>
                <a:cs typeface="Times New Roman" pitchFamily="18" charset="0"/>
              </a:rPr>
              <a:t> TỪ ĐỒNG ÂM, TỪ ĐA NGHĨA, BIỆN PHÁP TU TỪ HOÁN DỤ</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6001643"/>
          </a:xfrm>
          <a:prstGeom prst="rect">
            <a:avLst/>
          </a:prstGeom>
          <a:noFill/>
        </p:spPr>
        <p:txBody>
          <a:bodyPr wrap="square" rtlCol="0">
            <a:spAutoFit/>
          </a:bodyPr>
          <a:lstStyle/>
          <a:p>
            <a:pPr algn="just"/>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gốc</a:t>
            </a:r>
            <a:r>
              <a:rPr lang="en-US" sz="2400" dirty="0" smtClean="0">
                <a:latin typeface="Times New Roman" pitchFamily="18" charset="0"/>
                <a:cs typeface="Times New Roman" pitchFamily="18" charset="0"/>
              </a:rPr>
              <a:t>.</a:t>
            </a:r>
          </a:p>
          <a:p>
            <a:pPr algn="just"/>
            <a:r>
              <a:rPr lang="en-US" sz="2400" b="1" dirty="0" smtClean="0">
                <a:latin typeface="Times New Roman" pitchFamily="18" charset="0"/>
                <a:cs typeface="Times New Roman" pitchFamily="18" charset="0"/>
              </a:rPr>
              <a:t>3. </a:t>
            </a:r>
            <a:r>
              <a:rPr lang="en-US" sz="2400" b="1" dirty="0" err="1" smtClean="0">
                <a:latin typeface="Times New Roman" pitchFamily="18" charset="0"/>
                <a:cs typeface="Times New Roman" pitchFamily="18" charset="0"/>
              </a:rPr>
              <a:t>Biện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pháp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từ</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hoán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dụ</a:t>
            </a:r>
            <a:endParaRPr lang="en-US" sz="2400" dirty="0" smtClean="0">
              <a:latin typeface="Times New Roman" pitchFamily="18" charset="0"/>
              <a:cs typeface="Times New Roman" pitchFamily="18" charset="0"/>
            </a:endParaRPr>
          </a:p>
          <a:p>
            <a:pPr algn="just"/>
            <a:r>
              <a:rPr lang="en-US" sz="2400" dirty="0" err="1" smtClean="0">
                <a:latin typeface="Times New Roman" pitchFamily="18" charset="0"/>
                <a:cs typeface="Times New Roman" pitchFamily="18" charset="0"/>
              </a:rPr>
              <a:t>Hoán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gũi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nhằm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đạt</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4 </a:t>
            </a:r>
            <a:r>
              <a:rPr lang="en-US" sz="2400" dirty="0" err="1" smtClean="0">
                <a:latin typeface="Times New Roman" pitchFamily="18" charset="0"/>
                <a:cs typeface="Times New Roman" pitchFamily="18" charset="0"/>
              </a:rPr>
              <a:t>kiểu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gặp</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đựng</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trừu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a. </a:t>
            </a:r>
            <a:r>
              <a:rPr lang="en-US" sz="2400" dirty="0" err="1" smtClean="0">
                <a:latin typeface="Times New Roman" pitchFamily="18" charset="0"/>
                <a:cs typeface="Times New Roman" pitchFamily="18" charset="0"/>
              </a:rPr>
              <a:t>Suốt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lọt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chiếc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nhắm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mắt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xuôi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nằm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chiếc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thủy</a:t>
            </a:r>
            <a:r>
              <a:rPr lang="en-US" sz="2400" dirty="0" smtClean="0">
                <a:latin typeface="Times New Roman" pitchFamily="18" charset="0"/>
                <a:cs typeface="Times New Roman" pitchFamily="18" charset="0"/>
              </a:rPr>
              <a:t>.</a:t>
            </a:r>
          </a:p>
          <a:p>
            <a:pPr algn="just"/>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Hình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ảnh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hoán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dụ</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Nhắm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mắt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xuôi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tay</a:t>
            </a:r>
            <a:r>
              <a:rPr lang="en-US" sz="2400" i="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chết</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4: </a:t>
            </a:r>
            <a:r>
              <a:rPr lang="nl-NL" sz="2000" b="1" dirty="0" smtClean="0">
                <a:solidFill>
                  <a:srgbClr val="FF0000"/>
                </a:solidFill>
                <a:latin typeface="Times New Roman" pitchFamily="18" charset="0"/>
                <a:cs typeface="Times New Roman" pitchFamily="18" charset="0"/>
              </a:rPr>
              <a:t>THỰC HÀNH TIẾNG VIỆT</a:t>
            </a:r>
            <a:r>
              <a:rPr lang="en-US" sz="2000" b="1" dirty="0" smtClean="0">
                <a:solidFill>
                  <a:srgbClr val="FF0000"/>
                </a:solidFill>
                <a:latin typeface="Times New Roman" pitchFamily="18" charset="0"/>
                <a:cs typeface="Times New Roman" pitchFamily="18" charset="0"/>
              </a:rPr>
              <a:t> TỪ ĐỒNG ÂM, TỪ ĐA NGHĨA, BIỆN PHÁP TU TỪ HOÁN DỤ</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4893647"/>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b. </a:t>
            </a:r>
            <a:r>
              <a:rPr lang="en-US" sz="2400" dirty="0" err="1" smtClean="0">
                <a:latin typeface="Times New Roman" pitchFamily="18" charset="0"/>
                <a:cs typeface="Times New Roman" pitchFamily="18" charset="0"/>
              </a:rPr>
              <a:t>Tre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giữ</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mái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tranh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giữ</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đồng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lúa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chín</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i="1" dirty="0" err="1" smtClean="0">
                <a:latin typeface="Times New Roman" pitchFamily="18" charset="0"/>
                <a:cs typeface="Times New Roman" pitchFamily="18" charset="0"/>
              </a:rPr>
              <a:t>Hình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ảnh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hoán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dụ</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đồng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lúa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ruộng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chung</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c. </a:t>
            </a:r>
            <a:r>
              <a:rPr lang="en-US" sz="2400" dirty="0" err="1" smtClean="0">
                <a:latin typeface="Times New Roman" pitchFamily="18" charset="0"/>
                <a:cs typeface="Times New Roman" pitchFamily="18" charset="0"/>
              </a:rPr>
              <a:t>Thị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thơm</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Chăm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cửa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endParaRPr lang="en-US" sz="2400" dirty="0" smtClean="0">
              <a:latin typeface="Times New Roman" pitchFamily="18" charset="0"/>
              <a:cs typeface="Times New Roman" pitchFamily="18" charset="0"/>
            </a:endParaRPr>
          </a:p>
          <a:p>
            <a:pPr algn="just"/>
            <a:r>
              <a:rPr lang="en-US" sz="2400" i="1" dirty="0" err="1" smtClean="0">
                <a:latin typeface="Times New Roman" pitchFamily="18" charset="0"/>
                <a:cs typeface="Times New Roman" pitchFamily="18" charset="0"/>
              </a:rPr>
              <a:t>Hình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ảnh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hoán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dụ</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Áo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cơm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cửa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tốt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đẹp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tốt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hưởng</a:t>
            </a:r>
            <a:r>
              <a:rPr lang="en-US" sz="2400" dirty="0" smtClean="0">
                <a:latin typeface="Times New Roman" pitchFamily="18" charset="0"/>
                <a:cs typeface="Times New Roman" pitchFamily="18" charset="0"/>
              </a:rPr>
              <a:t>.</a:t>
            </a:r>
          </a:p>
          <a:p>
            <a:pPr algn="just"/>
            <a:r>
              <a:rPr lang="en-US" sz="2400" b="1" dirty="0" smtClean="0">
                <a:latin typeface="Times New Roman" pitchFamily="18" charset="0"/>
                <a:cs typeface="Times New Roman" pitchFamily="18" charset="0"/>
              </a:rPr>
              <a:t>4. </a:t>
            </a:r>
            <a:r>
              <a:rPr lang="en-US" sz="2400" b="1" dirty="0" err="1" smtClean="0">
                <a:latin typeface="Times New Roman" pitchFamily="18" charset="0"/>
                <a:cs typeface="Times New Roman" pitchFamily="18" charset="0"/>
              </a:rPr>
              <a:t>Thành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ngữ</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tương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chỉnh</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Muốn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a:t>
            </a:r>
          </a:p>
          <a:p>
            <a:pPr algn="just"/>
            <a:r>
              <a:rPr lang="en-US" sz="2400" b="1"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giúp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cao</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4: </a:t>
            </a:r>
            <a:r>
              <a:rPr lang="nl-NL" sz="2000" b="1" dirty="0" smtClean="0">
                <a:solidFill>
                  <a:srgbClr val="FF0000"/>
                </a:solidFill>
                <a:latin typeface="Times New Roman" pitchFamily="18" charset="0"/>
                <a:cs typeface="Times New Roman" pitchFamily="18" charset="0"/>
              </a:rPr>
              <a:t>THỰC HÀNH TIẾNG VIỆT</a:t>
            </a:r>
            <a:r>
              <a:rPr lang="en-US" sz="2000" b="1" dirty="0" smtClean="0">
                <a:solidFill>
                  <a:srgbClr val="FF0000"/>
                </a:solidFill>
                <a:latin typeface="Times New Roman" pitchFamily="18" charset="0"/>
                <a:cs typeface="Times New Roman" pitchFamily="18" charset="0"/>
              </a:rPr>
              <a:t> TỪ ĐỒNG ÂM, TỪ ĐA NGHĨA, BIỆN PHÁP TU TỪ HOÁN DỤ</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2246769"/>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1. </a:t>
            </a:r>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tập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từ</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đồng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âm</a:t>
            </a:r>
            <a:endParaRPr lang="en-US" sz="2400" dirty="0" smtClean="0">
              <a:latin typeface="Times New Roman" pitchFamily="18" charset="0"/>
              <a:cs typeface="Times New Roman" pitchFamily="18" charset="0"/>
            </a:endParaRPr>
          </a:p>
          <a:p>
            <a:r>
              <a:rPr lang="en-US" sz="2400" b="1" u="sng" dirty="0" err="1" smtClean="0">
                <a:latin typeface="Times New Roman" pitchFamily="18" charset="0"/>
                <a:cs typeface="Times New Roman" pitchFamily="18" charset="0"/>
              </a:rPr>
              <a:t>Bài</a:t>
            </a:r>
            <a:r>
              <a:rPr lang="en-US" sz="2400" b="1" u="sng" dirty="0" smtClean="0">
                <a:latin typeface="Times New Roman" pitchFamily="18" charset="0"/>
                <a:cs typeface="Times New Roman" pitchFamily="18" charset="0"/>
              </a:rPr>
              <a:t> 1</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Phân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biệt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nghĩa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của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những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từ</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đồng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âm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trong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các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cụm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từ</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sau</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a. </a:t>
            </a:r>
            <a:r>
              <a:rPr lang="en-US" sz="2400" dirty="0" err="1" smtClean="0">
                <a:latin typeface="Times New Roman" pitchFamily="18" charset="0"/>
                <a:cs typeface="Times New Roman" pitchFamily="18" charset="0"/>
              </a:rPr>
              <a:t>Cánh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nghìn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b. </a:t>
            </a:r>
            <a:r>
              <a:rPr lang="en-US" sz="2400" dirty="0" err="1" smtClean="0">
                <a:latin typeface="Times New Roman" pitchFamily="18" charset="0"/>
                <a:cs typeface="Times New Roman" pitchFamily="18" charset="0"/>
              </a:rPr>
              <a:t>Hòn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đá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bóng</a:t>
            </a:r>
            <a:r>
              <a:rPr lang="en-US" sz="2400" dirty="0" smtClean="0">
                <a:latin typeface="Times New Roman" pitchFamily="18" charset="0"/>
                <a:cs typeface="Times New Roman" pitchFamily="18" charset="0"/>
              </a:rPr>
              <a:t>.</a:t>
            </a:r>
          </a:p>
          <a:p>
            <a:r>
              <a:rPr lang="pt-BR" sz="2400" dirty="0" smtClean="0">
                <a:latin typeface="Times New Roman" pitchFamily="18" charset="0"/>
                <a:cs typeface="Times New Roman" pitchFamily="18" charset="0"/>
              </a:rPr>
              <a:t>c. Ba và má – ba tuổi.</a:t>
            </a:r>
            <a:endParaRPr lang="en-US" sz="24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
        <p:nvSpPr>
          <p:cNvPr id="4" name="TextBox 3"/>
          <p:cNvSpPr txBox="1"/>
          <p:nvPr/>
        </p:nvSpPr>
        <p:spPr>
          <a:xfrm>
            <a:off x="0" y="2667000"/>
            <a:ext cx="9144000" cy="4339650"/>
          </a:xfrm>
          <a:prstGeom prst="rect">
            <a:avLst/>
          </a:prstGeom>
          <a:noFill/>
        </p:spPr>
        <p:txBody>
          <a:bodyPr wrap="square" rtlCol="0">
            <a:spAutoFit/>
          </a:bodyPr>
          <a:lstStyle/>
          <a:p>
            <a:pPr algn="ctr"/>
            <a:r>
              <a:rPr lang="pt-BR" sz="2000" b="1" dirty="0" smtClean="0">
                <a:latin typeface="Times New Roman" pitchFamily="18" charset="0"/>
                <a:cs typeface="Times New Roman" pitchFamily="18" charset="0"/>
              </a:rPr>
              <a:t>Gợi ý trả lời</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a. Cánh đồng – tượng đồng – một nghìn đồng.</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Cánh đồng: đồng là khoảng đất rộng và bằng phẳng, dùng để cày cấy và trồng trọt.</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Tượng đồng: đồng là kim loại màu đỏ, dễ dát mỏng và kéo sợi, thường dùng làm dây điện.</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Một nghìn đồng: đồng là đơn vị tiền tệ của Việt Nam..</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b. Hòn đá – đá bóng.</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Hòn đá: đá là chất rắn cấu tạo nên vỏ trái đất, kết thành từng hòn, từng tảng.</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Đá bóng: đá là hành động đưa nhanh chân và hất mạnh bóng cho ra xa hoặc đưa bóng vào khung thành đối phương.</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c. Ba và má – ba tuổi.</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Ba và má: ba là bố (thầy, tía) người sinh ra và nuôi dưỡng mình.</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Ba tuổi: ba là số tiếp theo sau số 2 trong dãy số tự nhiên.</a:t>
            </a:r>
            <a:endParaRPr lang="en-US" sz="2000" dirty="0" smtClean="0">
              <a:latin typeface="Times New Roman" pitchFamily="18" charset="0"/>
              <a:cs typeface="Times New Roman" pitchFamily="18" charset="0"/>
            </a:endParaRPr>
          </a:p>
          <a:p>
            <a:pPr algn="just"/>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0" end="0"/>
                                            </p:txEl>
                                          </p:spTgt>
                                        </p:tgtEl>
                                        <p:attrNameLst>
                                          <p:attrName>style.visibility</p:attrName>
                                        </p:attrNameLst>
                                      </p:cBhvr>
                                      <p:to>
                                        <p:strVal val="visible"/>
                                      </p:to>
                                    </p:set>
                                    <p:animEffect transition="in" filter="box(in)">
                                      <p:cBhvr>
                                        <p:cTn id="32" dur="500"/>
                                        <p:tgtEl>
                                          <p:spTgt spid="4">
                                            <p:txEl>
                                              <p:pRg st="0" end="0"/>
                                            </p:txEl>
                                          </p:spTgt>
                                        </p:tgtEl>
                                      </p:cBhvr>
                                    </p:animEffect>
                                  </p:childTnLst>
                                </p:cTn>
                              </p:par>
                              <p:par>
                                <p:cTn id="33" presetID="4" presetClass="entr" presetSubtype="16" fill="hold" nodeType="withEffect">
                                  <p:stCondLst>
                                    <p:cond delay="0"/>
                                  </p:stCondLst>
                                  <p:childTnLst>
                                    <p:set>
                                      <p:cBhvr>
                                        <p:cTn id="34" dur="1" fill="hold">
                                          <p:stCondLst>
                                            <p:cond delay="0"/>
                                          </p:stCondLst>
                                        </p:cTn>
                                        <p:tgtEl>
                                          <p:spTgt spid="4">
                                            <p:txEl>
                                              <p:pRg st="1" end="1"/>
                                            </p:txEl>
                                          </p:spTgt>
                                        </p:tgtEl>
                                        <p:attrNameLst>
                                          <p:attrName>style.visibility</p:attrName>
                                        </p:attrNameLst>
                                      </p:cBhvr>
                                      <p:to>
                                        <p:strVal val="visible"/>
                                      </p:to>
                                    </p:set>
                                    <p:animEffect transition="in" filter="box(in)">
                                      <p:cBhvr>
                                        <p:cTn id="35" dur="500"/>
                                        <p:tgtEl>
                                          <p:spTgt spid="4">
                                            <p:txEl>
                                              <p:pRg st="1" end="1"/>
                                            </p:txEl>
                                          </p:spTgt>
                                        </p:tgtEl>
                                      </p:cBhvr>
                                    </p:animEffect>
                                  </p:childTnLst>
                                </p:cTn>
                              </p:par>
                              <p:par>
                                <p:cTn id="36" presetID="4" presetClass="entr" presetSubtype="16" fill="hold" nodeType="withEffect">
                                  <p:stCondLst>
                                    <p:cond delay="0"/>
                                  </p:stCondLst>
                                  <p:childTnLst>
                                    <p:set>
                                      <p:cBhvr>
                                        <p:cTn id="37" dur="1" fill="hold">
                                          <p:stCondLst>
                                            <p:cond delay="0"/>
                                          </p:stCondLst>
                                        </p:cTn>
                                        <p:tgtEl>
                                          <p:spTgt spid="4">
                                            <p:txEl>
                                              <p:pRg st="2" end="2"/>
                                            </p:txEl>
                                          </p:spTgt>
                                        </p:tgtEl>
                                        <p:attrNameLst>
                                          <p:attrName>style.visibility</p:attrName>
                                        </p:attrNameLst>
                                      </p:cBhvr>
                                      <p:to>
                                        <p:strVal val="visible"/>
                                      </p:to>
                                    </p:set>
                                    <p:animEffect transition="in" filter="box(in)">
                                      <p:cBhvr>
                                        <p:cTn id="38" dur="500"/>
                                        <p:tgtEl>
                                          <p:spTgt spid="4">
                                            <p:txEl>
                                              <p:pRg st="2" end="2"/>
                                            </p:txEl>
                                          </p:spTgt>
                                        </p:tgtEl>
                                      </p:cBhvr>
                                    </p:animEffect>
                                  </p:childTnLst>
                                </p:cTn>
                              </p:par>
                              <p:par>
                                <p:cTn id="39" presetID="4" presetClass="entr" presetSubtype="16" fill="hold" nodeType="withEffect">
                                  <p:stCondLst>
                                    <p:cond delay="0"/>
                                  </p:stCondLst>
                                  <p:childTnLst>
                                    <p:set>
                                      <p:cBhvr>
                                        <p:cTn id="40" dur="1" fill="hold">
                                          <p:stCondLst>
                                            <p:cond delay="0"/>
                                          </p:stCondLst>
                                        </p:cTn>
                                        <p:tgtEl>
                                          <p:spTgt spid="4">
                                            <p:txEl>
                                              <p:pRg st="3" end="3"/>
                                            </p:txEl>
                                          </p:spTgt>
                                        </p:tgtEl>
                                        <p:attrNameLst>
                                          <p:attrName>style.visibility</p:attrName>
                                        </p:attrNameLst>
                                      </p:cBhvr>
                                      <p:to>
                                        <p:strVal val="visible"/>
                                      </p:to>
                                    </p:set>
                                    <p:animEffect transition="in" filter="box(in)">
                                      <p:cBhvr>
                                        <p:cTn id="41" dur="500"/>
                                        <p:tgtEl>
                                          <p:spTgt spid="4">
                                            <p:txEl>
                                              <p:pRg st="3" end="3"/>
                                            </p:txEl>
                                          </p:spTgt>
                                        </p:tgtEl>
                                      </p:cBhvr>
                                    </p:animEffect>
                                  </p:childTnLst>
                                </p:cTn>
                              </p:par>
                              <p:par>
                                <p:cTn id="42" presetID="4" presetClass="entr" presetSubtype="16" fill="hold" nodeType="withEffect">
                                  <p:stCondLst>
                                    <p:cond delay="0"/>
                                  </p:stCondLst>
                                  <p:childTnLst>
                                    <p:set>
                                      <p:cBhvr>
                                        <p:cTn id="43" dur="1" fill="hold">
                                          <p:stCondLst>
                                            <p:cond delay="0"/>
                                          </p:stCondLst>
                                        </p:cTn>
                                        <p:tgtEl>
                                          <p:spTgt spid="4">
                                            <p:txEl>
                                              <p:pRg st="4" end="4"/>
                                            </p:txEl>
                                          </p:spTgt>
                                        </p:tgtEl>
                                        <p:attrNameLst>
                                          <p:attrName>style.visibility</p:attrName>
                                        </p:attrNameLst>
                                      </p:cBhvr>
                                      <p:to>
                                        <p:strVal val="visible"/>
                                      </p:to>
                                    </p:set>
                                    <p:animEffect transition="in" filter="box(in)">
                                      <p:cBhvr>
                                        <p:cTn id="44" dur="500"/>
                                        <p:tgtEl>
                                          <p:spTgt spid="4">
                                            <p:txEl>
                                              <p:pRg st="4" end="4"/>
                                            </p:txEl>
                                          </p:spTgt>
                                        </p:tgtEl>
                                      </p:cBhvr>
                                    </p:animEffect>
                                  </p:childTnLst>
                                </p:cTn>
                              </p:par>
                              <p:par>
                                <p:cTn id="45" presetID="4" presetClass="entr" presetSubtype="16" fill="hold" nodeType="withEffect">
                                  <p:stCondLst>
                                    <p:cond delay="0"/>
                                  </p:stCondLst>
                                  <p:childTnLst>
                                    <p:set>
                                      <p:cBhvr>
                                        <p:cTn id="46" dur="1" fill="hold">
                                          <p:stCondLst>
                                            <p:cond delay="0"/>
                                          </p:stCondLst>
                                        </p:cTn>
                                        <p:tgtEl>
                                          <p:spTgt spid="4">
                                            <p:txEl>
                                              <p:pRg st="5" end="5"/>
                                            </p:txEl>
                                          </p:spTgt>
                                        </p:tgtEl>
                                        <p:attrNameLst>
                                          <p:attrName>style.visibility</p:attrName>
                                        </p:attrNameLst>
                                      </p:cBhvr>
                                      <p:to>
                                        <p:strVal val="visible"/>
                                      </p:to>
                                    </p:set>
                                    <p:animEffect transition="in" filter="box(in)">
                                      <p:cBhvr>
                                        <p:cTn id="47" dur="500"/>
                                        <p:tgtEl>
                                          <p:spTgt spid="4">
                                            <p:txEl>
                                              <p:pRg st="5" end="5"/>
                                            </p:txEl>
                                          </p:spTgt>
                                        </p:tgtEl>
                                      </p:cBhvr>
                                    </p:animEffect>
                                  </p:childTnLst>
                                </p:cTn>
                              </p:par>
                              <p:par>
                                <p:cTn id="48" presetID="4" presetClass="entr" presetSubtype="16" fill="hold" nodeType="withEffect">
                                  <p:stCondLst>
                                    <p:cond delay="0"/>
                                  </p:stCondLst>
                                  <p:childTnLst>
                                    <p:set>
                                      <p:cBhvr>
                                        <p:cTn id="49" dur="1" fill="hold">
                                          <p:stCondLst>
                                            <p:cond delay="0"/>
                                          </p:stCondLst>
                                        </p:cTn>
                                        <p:tgtEl>
                                          <p:spTgt spid="4">
                                            <p:txEl>
                                              <p:pRg st="6" end="6"/>
                                            </p:txEl>
                                          </p:spTgt>
                                        </p:tgtEl>
                                        <p:attrNameLst>
                                          <p:attrName>style.visibility</p:attrName>
                                        </p:attrNameLst>
                                      </p:cBhvr>
                                      <p:to>
                                        <p:strVal val="visible"/>
                                      </p:to>
                                    </p:set>
                                    <p:animEffect transition="in" filter="box(in)">
                                      <p:cBhvr>
                                        <p:cTn id="50" dur="500"/>
                                        <p:tgtEl>
                                          <p:spTgt spid="4">
                                            <p:txEl>
                                              <p:pRg st="6" end="6"/>
                                            </p:txEl>
                                          </p:spTgt>
                                        </p:tgtEl>
                                      </p:cBhvr>
                                    </p:animEffect>
                                  </p:childTnLst>
                                </p:cTn>
                              </p:par>
                              <p:par>
                                <p:cTn id="51" presetID="4" presetClass="entr" presetSubtype="16" fill="hold" nodeType="withEffect">
                                  <p:stCondLst>
                                    <p:cond delay="0"/>
                                  </p:stCondLst>
                                  <p:childTnLst>
                                    <p:set>
                                      <p:cBhvr>
                                        <p:cTn id="52" dur="1" fill="hold">
                                          <p:stCondLst>
                                            <p:cond delay="0"/>
                                          </p:stCondLst>
                                        </p:cTn>
                                        <p:tgtEl>
                                          <p:spTgt spid="4">
                                            <p:txEl>
                                              <p:pRg st="7" end="7"/>
                                            </p:txEl>
                                          </p:spTgt>
                                        </p:tgtEl>
                                        <p:attrNameLst>
                                          <p:attrName>style.visibility</p:attrName>
                                        </p:attrNameLst>
                                      </p:cBhvr>
                                      <p:to>
                                        <p:strVal val="visible"/>
                                      </p:to>
                                    </p:set>
                                    <p:animEffect transition="in" filter="box(in)">
                                      <p:cBhvr>
                                        <p:cTn id="53" dur="500"/>
                                        <p:tgtEl>
                                          <p:spTgt spid="4">
                                            <p:txEl>
                                              <p:pRg st="7" end="7"/>
                                            </p:txEl>
                                          </p:spTgt>
                                        </p:tgtEl>
                                      </p:cBhvr>
                                    </p:animEffect>
                                  </p:childTnLst>
                                </p:cTn>
                              </p:par>
                              <p:par>
                                <p:cTn id="54" presetID="4" presetClass="entr" presetSubtype="16" fill="hold" nodeType="withEffect">
                                  <p:stCondLst>
                                    <p:cond delay="0"/>
                                  </p:stCondLst>
                                  <p:childTnLst>
                                    <p:set>
                                      <p:cBhvr>
                                        <p:cTn id="55" dur="1" fill="hold">
                                          <p:stCondLst>
                                            <p:cond delay="0"/>
                                          </p:stCondLst>
                                        </p:cTn>
                                        <p:tgtEl>
                                          <p:spTgt spid="4">
                                            <p:txEl>
                                              <p:pRg st="8" end="8"/>
                                            </p:txEl>
                                          </p:spTgt>
                                        </p:tgtEl>
                                        <p:attrNameLst>
                                          <p:attrName>style.visibility</p:attrName>
                                        </p:attrNameLst>
                                      </p:cBhvr>
                                      <p:to>
                                        <p:strVal val="visible"/>
                                      </p:to>
                                    </p:set>
                                    <p:animEffect transition="in" filter="box(in)">
                                      <p:cBhvr>
                                        <p:cTn id="56" dur="500"/>
                                        <p:tgtEl>
                                          <p:spTgt spid="4">
                                            <p:txEl>
                                              <p:pRg st="8" end="8"/>
                                            </p:txEl>
                                          </p:spTgt>
                                        </p:tgtEl>
                                      </p:cBhvr>
                                    </p:animEffect>
                                  </p:childTnLst>
                                </p:cTn>
                              </p:par>
                              <p:par>
                                <p:cTn id="57" presetID="4" presetClass="entr" presetSubtype="16" fill="hold" nodeType="withEffect">
                                  <p:stCondLst>
                                    <p:cond delay="0"/>
                                  </p:stCondLst>
                                  <p:childTnLst>
                                    <p:set>
                                      <p:cBhvr>
                                        <p:cTn id="58" dur="1" fill="hold">
                                          <p:stCondLst>
                                            <p:cond delay="0"/>
                                          </p:stCondLst>
                                        </p:cTn>
                                        <p:tgtEl>
                                          <p:spTgt spid="4">
                                            <p:txEl>
                                              <p:pRg st="9" end="9"/>
                                            </p:txEl>
                                          </p:spTgt>
                                        </p:tgtEl>
                                        <p:attrNameLst>
                                          <p:attrName>style.visibility</p:attrName>
                                        </p:attrNameLst>
                                      </p:cBhvr>
                                      <p:to>
                                        <p:strVal val="visible"/>
                                      </p:to>
                                    </p:set>
                                    <p:animEffect transition="in" filter="box(in)">
                                      <p:cBhvr>
                                        <p:cTn id="59" dur="500"/>
                                        <p:tgtEl>
                                          <p:spTgt spid="4">
                                            <p:txEl>
                                              <p:pRg st="9" end="9"/>
                                            </p:txEl>
                                          </p:spTgt>
                                        </p:tgtEl>
                                      </p:cBhvr>
                                    </p:animEffect>
                                  </p:childTnLst>
                                </p:cTn>
                              </p:par>
                              <p:par>
                                <p:cTn id="60" presetID="4" presetClass="entr" presetSubtype="16" fill="hold" nodeType="withEffect">
                                  <p:stCondLst>
                                    <p:cond delay="0"/>
                                  </p:stCondLst>
                                  <p:childTnLst>
                                    <p:set>
                                      <p:cBhvr>
                                        <p:cTn id="61" dur="1" fill="hold">
                                          <p:stCondLst>
                                            <p:cond delay="0"/>
                                          </p:stCondLst>
                                        </p:cTn>
                                        <p:tgtEl>
                                          <p:spTgt spid="4">
                                            <p:txEl>
                                              <p:pRg st="10" end="10"/>
                                            </p:txEl>
                                          </p:spTgt>
                                        </p:tgtEl>
                                        <p:attrNameLst>
                                          <p:attrName>style.visibility</p:attrName>
                                        </p:attrNameLst>
                                      </p:cBhvr>
                                      <p:to>
                                        <p:strVal val="visible"/>
                                      </p:to>
                                    </p:set>
                                    <p:animEffect transition="in" filter="box(in)">
                                      <p:cBhvr>
                                        <p:cTn id="62"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1: </a:t>
            </a:r>
            <a:r>
              <a:rPr lang="nl-NL" sz="2000" b="1" dirty="0" smtClean="0">
                <a:solidFill>
                  <a:srgbClr val="FF0000"/>
                </a:solidFill>
                <a:latin typeface="Times New Roman" pitchFamily="18" charset="0"/>
                <a:cs typeface="Times New Roman" pitchFamily="18" charset="0"/>
              </a:rPr>
              <a:t>THỰC HÀNH TIẾNG VIỆT:</a:t>
            </a:r>
            <a:r>
              <a:rPr lang="vi-VN" sz="2000" b="1" dirty="0" smtClean="0">
                <a:solidFill>
                  <a:srgbClr val="FF0000"/>
                </a:solidFill>
                <a:latin typeface="Times New Roman" pitchFamily="18" charset="0"/>
                <a:cs typeface="Times New Roman" pitchFamily="18" charset="0"/>
              </a:rPr>
              <a:t> TỪ ĐƠN, TỪ PHỨC, SO SÁNH</a:t>
            </a:r>
            <a:endParaRPr lang="en-US" sz="2000" dirty="0" smtClean="0">
              <a:solidFill>
                <a:srgbClr val="FF0000"/>
              </a:solidFill>
              <a:latin typeface="Times New Roman" pitchFamily="18" charset="0"/>
              <a:cs typeface="Times New Roman" pitchFamily="18" charset="0"/>
            </a:endParaRPr>
          </a:p>
          <a:p>
            <a:pPr algn="ctr"/>
            <a:endParaRPr lang="en-US" sz="2000" b="1"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381000"/>
            <a:ext cx="9144000" cy="2985433"/>
          </a:xfrm>
          <a:prstGeom prst="rect">
            <a:avLst/>
          </a:prstGeom>
          <a:noFill/>
        </p:spPr>
        <p:txBody>
          <a:bodyPr wrap="square" rtlCol="0">
            <a:spAutoFit/>
          </a:bodyPr>
          <a:lstStyle/>
          <a:p>
            <a:pPr algn="just"/>
            <a:r>
              <a:rPr lang="nl-NL" sz="2400" b="1" dirty="0" smtClean="0">
                <a:latin typeface="Times New Roman" pitchFamily="18" charset="0"/>
                <a:cs typeface="Times New Roman" pitchFamily="18" charset="0"/>
              </a:rPr>
              <a:t>II. Thực hành Tiếng Việt</a:t>
            </a:r>
            <a:endParaRPr lang="en-US" sz="24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Bài 1: Tìm từ đơn, từ phức trong đoạn văn sau:</a:t>
            </a:r>
            <a:endParaRPr lang="en-US" sz="2400" dirty="0" smtClean="0">
              <a:latin typeface="Times New Roman" pitchFamily="18" charset="0"/>
              <a:cs typeface="Times New Roman" pitchFamily="18" charset="0"/>
            </a:endParaRPr>
          </a:p>
          <a:p>
            <a:pPr algn="just"/>
            <a:r>
              <a:rPr lang="nl-NL" sz="2400" i="1" dirty="0" smtClean="0">
                <a:latin typeface="Times New Roman" pitchFamily="18" charset="0"/>
                <a:cs typeface="Times New Roman" pitchFamily="18" charset="0"/>
              </a:rPr>
              <a:t>Chú bé vùng dậy, vươn vai một cái bỗng biến thành một tráng sĩ mình cao hơn trượng, oai phong lẫm liệt. Tráng sĩ bước lên vỗ vào mông ngựa. Ngựa hí dài mấy tiếng vang dội. Tráng sĩ mặc áo giáp, cẩm roi, nhảy lên mình ngựa. </a:t>
            </a:r>
            <a:endParaRPr lang="en-US" sz="2400" dirty="0" smtClean="0">
              <a:latin typeface="Times New Roman" pitchFamily="18" charset="0"/>
              <a:cs typeface="Times New Roman" pitchFamily="18" charset="0"/>
            </a:endParaRPr>
          </a:p>
          <a:p>
            <a:pPr algn="just"/>
            <a:r>
              <a:rPr lang="nl-NL" sz="2400" i="1"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Thánh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Gióng</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304799" y="3429001"/>
          <a:ext cx="8229601" cy="3200399"/>
        </p:xfrm>
        <a:graphic>
          <a:graphicData uri="http://schemas.openxmlformats.org/drawingml/2006/table">
            <a:tbl>
              <a:tblPr/>
              <a:tblGrid>
                <a:gridCol w="4407644">
                  <a:extLst>
                    <a:ext uri="{9D8B030D-6E8A-4147-A177-3AD203B41FA5}">
                      <a16:colId xmlns:a16="http://schemas.microsoft.com/office/drawing/2014/main" val="20000"/>
                    </a:ext>
                  </a:extLst>
                </a:gridCol>
                <a:gridCol w="1951483">
                  <a:extLst>
                    <a:ext uri="{9D8B030D-6E8A-4147-A177-3AD203B41FA5}">
                      <a16:colId xmlns:a16="http://schemas.microsoft.com/office/drawing/2014/main" val="20001"/>
                    </a:ext>
                  </a:extLst>
                </a:gridCol>
                <a:gridCol w="1870474">
                  <a:extLst>
                    <a:ext uri="{9D8B030D-6E8A-4147-A177-3AD203B41FA5}">
                      <a16:colId xmlns:a16="http://schemas.microsoft.com/office/drawing/2014/main" val="20002"/>
                    </a:ext>
                  </a:extLst>
                </a:gridCol>
              </a:tblGrid>
              <a:tr h="507025">
                <a:tc rowSpan="2">
                  <a:txBody>
                    <a:bodyPr/>
                    <a:lstStyle/>
                    <a:p>
                      <a:pPr marL="457200" marR="0" algn="just">
                        <a:lnSpc>
                          <a:spcPct val="115000"/>
                        </a:lnSpc>
                      </a:pPr>
                      <a:endParaRPr lang="en-US" sz="1400" dirty="0">
                        <a:latin typeface="Calibri"/>
                        <a:ea typeface="Times New Roman"/>
                        <a:cs typeface="Times New Roman"/>
                      </a:endParaRPr>
                    </a:p>
                    <a:p>
                      <a:pPr marL="457200" marR="0" algn="just">
                        <a:lnSpc>
                          <a:spcPct val="115000"/>
                        </a:lnSpc>
                      </a:pPr>
                      <a:r>
                        <a:rPr lang="vi-VN" sz="2000" b="1" dirty="0">
                          <a:latin typeface="Times New Roman"/>
                          <a:ea typeface="Times New Roman"/>
                          <a:cs typeface="Times New Roman"/>
                        </a:rPr>
                        <a:t>Từ đơn</a:t>
                      </a:r>
                      <a:endParaRPr lang="en-US" sz="1400" dirty="0">
                        <a:latin typeface="Calibri"/>
                        <a:ea typeface="Times New Roman"/>
                        <a:cs typeface="Times New Roman"/>
                      </a:endParaRPr>
                    </a:p>
                  </a:txBody>
                  <a:tcPr marL="64832" marR="648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457200" marR="0" algn="just">
                        <a:lnSpc>
                          <a:spcPct val="115000"/>
                        </a:lnSpc>
                      </a:pPr>
                      <a:r>
                        <a:rPr lang="vi-VN" sz="2000" b="1">
                          <a:latin typeface="Times New Roman"/>
                          <a:ea typeface="Times New Roman"/>
                          <a:cs typeface="Times New Roman"/>
                        </a:rPr>
                        <a:t>Từ phức</a:t>
                      </a:r>
                      <a:endParaRPr lang="en-US" sz="1400">
                        <a:latin typeface="Calibri"/>
                        <a:ea typeface="Times New Roman"/>
                        <a:cs typeface="Times New Roman"/>
                      </a:endParaRPr>
                    </a:p>
                  </a:txBody>
                  <a:tcPr marL="64832" marR="648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665274">
                <a:tc vMerge="1">
                  <a:txBody>
                    <a:bodyPr/>
                    <a:lstStyle/>
                    <a:p>
                      <a:endParaRPr lang="en-US"/>
                    </a:p>
                  </a:txBody>
                  <a:tcPr/>
                </a:tc>
                <a:tc>
                  <a:txBody>
                    <a:bodyPr/>
                    <a:lstStyle/>
                    <a:p>
                      <a:pPr marL="0" marR="0" algn="just">
                        <a:lnSpc>
                          <a:spcPct val="115000"/>
                        </a:lnSpc>
                      </a:pPr>
                      <a:r>
                        <a:rPr lang="vi-VN" sz="2000" b="1" dirty="0">
                          <a:latin typeface="Times New Roman"/>
                          <a:ea typeface="Times New Roman"/>
                          <a:cs typeface="Times New Roman"/>
                        </a:rPr>
                        <a:t>Từ ghép</a:t>
                      </a:r>
                      <a:endParaRPr lang="en-US" sz="1400" dirty="0">
                        <a:latin typeface="Calibri"/>
                        <a:ea typeface="Times New Roman"/>
                        <a:cs typeface="Times New Roman"/>
                      </a:endParaRPr>
                    </a:p>
                  </a:txBody>
                  <a:tcPr marL="64832" marR="648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pPr>
                      <a:r>
                        <a:rPr lang="vi-VN" sz="2000" b="1">
                          <a:latin typeface="Times New Roman"/>
                          <a:ea typeface="Times New Roman"/>
                          <a:cs typeface="Times New Roman"/>
                        </a:rPr>
                        <a:t>Từ láy</a:t>
                      </a:r>
                      <a:endParaRPr lang="en-US" sz="1400">
                        <a:latin typeface="Calibri"/>
                        <a:ea typeface="Times New Roman"/>
                        <a:cs typeface="Times New Roman"/>
                      </a:endParaRPr>
                    </a:p>
                  </a:txBody>
                  <a:tcPr marL="64832" marR="648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028100">
                <a:tc>
                  <a:txBody>
                    <a:bodyPr/>
                    <a:lstStyle/>
                    <a:p>
                      <a:pPr marL="0" marR="0">
                        <a:lnSpc>
                          <a:spcPct val="115000"/>
                        </a:lnSpc>
                      </a:pPr>
                      <a:r>
                        <a:rPr lang="en-US" sz="2000" dirty="0" err="1">
                          <a:latin typeface="Times New Roman"/>
                          <a:ea typeface="Times New Roman"/>
                          <a:cs typeface="Times New Roman"/>
                        </a:rPr>
                        <a:t>vùng</a:t>
                      </a:r>
                      <a:r>
                        <a:rPr lang="en-US" sz="2000" dirty="0">
                          <a:latin typeface="Times New Roman"/>
                          <a:ea typeface="Times New Roman"/>
                          <a:cs typeface="Times New Roman"/>
                        </a:rPr>
                        <a:t>, </a:t>
                      </a:r>
                      <a:r>
                        <a:rPr lang="en-US" sz="2000" dirty="0" err="1">
                          <a:latin typeface="Times New Roman"/>
                          <a:ea typeface="Times New Roman"/>
                          <a:cs typeface="Times New Roman"/>
                        </a:rPr>
                        <a:t>dậy</a:t>
                      </a:r>
                      <a:r>
                        <a:rPr lang="en-US" sz="2000" dirty="0">
                          <a:latin typeface="Times New Roman"/>
                          <a:ea typeface="Times New Roman"/>
                          <a:cs typeface="Times New Roman"/>
                        </a:rPr>
                        <a:t>, </a:t>
                      </a:r>
                      <a:r>
                        <a:rPr lang="en-US" sz="2000" dirty="0" err="1">
                          <a:latin typeface="Times New Roman"/>
                          <a:ea typeface="Times New Roman"/>
                          <a:cs typeface="Times New Roman"/>
                        </a:rPr>
                        <a:t>một</a:t>
                      </a:r>
                      <a:r>
                        <a:rPr lang="en-US" sz="2000" dirty="0">
                          <a:latin typeface="Times New Roman"/>
                          <a:ea typeface="Times New Roman"/>
                          <a:cs typeface="Times New Roman"/>
                        </a:rPr>
                        <a:t>, </a:t>
                      </a:r>
                      <a:r>
                        <a:rPr lang="en-US" sz="2000" dirty="0" err="1">
                          <a:latin typeface="Times New Roman"/>
                          <a:ea typeface="Times New Roman"/>
                          <a:cs typeface="Times New Roman"/>
                        </a:rPr>
                        <a:t>cái</a:t>
                      </a:r>
                      <a:r>
                        <a:rPr lang="en-US" sz="2000" dirty="0">
                          <a:latin typeface="Times New Roman"/>
                          <a:ea typeface="Times New Roman"/>
                          <a:cs typeface="Times New Roman"/>
                        </a:rPr>
                        <a:t>, </a:t>
                      </a:r>
                      <a:r>
                        <a:rPr lang="en-US" sz="2000" dirty="0" err="1">
                          <a:latin typeface="Times New Roman"/>
                          <a:ea typeface="Times New Roman"/>
                          <a:cs typeface="Times New Roman"/>
                        </a:rPr>
                        <a:t>bỗng</a:t>
                      </a:r>
                      <a:r>
                        <a:rPr lang="en-US" sz="2000" dirty="0">
                          <a:latin typeface="Times New Roman"/>
                          <a:ea typeface="Times New Roman"/>
                          <a:cs typeface="Times New Roman"/>
                        </a:rPr>
                        <a:t>, </a:t>
                      </a:r>
                      <a:r>
                        <a:rPr lang="en-US" sz="2000" dirty="0" err="1">
                          <a:latin typeface="Times New Roman"/>
                          <a:ea typeface="Times New Roman"/>
                          <a:cs typeface="Times New Roman"/>
                        </a:rPr>
                        <a:t>biến</a:t>
                      </a:r>
                      <a:r>
                        <a:rPr lang="en-US" sz="2000" dirty="0">
                          <a:latin typeface="Times New Roman"/>
                          <a:ea typeface="Times New Roman"/>
                          <a:cs typeface="Times New Roman"/>
                        </a:rPr>
                        <a:t>, </a:t>
                      </a:r>
                      <a:r>
                        <a:rPr lang="en-US" sz="2000" dirty="0" err="1">
                          <a:latin typeface="Times New Roman"/>
                          <a:ea typeface="Times New Roman"/>
                          <a:cs typeface="Times New Roman"/>
                        </a:rPr>
                        <a:t>thành</a:t>
                      </a:r>
                      <a:r>
                        <a:rPr lang="en-US" sz="2000" dirty="0">
                          <a:latin typeface="Times New Roman"/>
                          <a:ea typeface="Times New Roman"/>
                          <a:cs typeface="Times New Roman"/>
                        </a:rPr>
                        <a:t>, </a:t>
                      </a:r>
                      <a:r>
                        <a:rPr lang="en-US" sz="2000" dirty="0" err="1">
                          <a:latin typeface="Times New Roman"/>
                          <a:ea typeface="Times New Roman"/>
                          <a:cs typeface="Times New Roman"/>
                        </a:rPr>
                        <a:t>một</a:t>
                      </a:r>
                      <a:r>
                        <a:rPr lang="en-US" sz="2000" dirty="0">
                          <a:latin typeface="Times New Roman"/>
                          <a:ea typeface="Times New Roman"/>
                          <a:cs typeface="Times New Roman"/>
                        </a:rPr>
                        <a:t>, </a:t>
                      </a:r>
                      <a:r>
                        <a:rPr lang="en-US" sz="2000" dirty="0" err="1">
                          <a:latin typeface="Times New Roman"/>
                          <a:ea typeface="Times New Roman"/>
                          <a:cs typeface="Times New Roman"/>
                        </a:rPr>
                        <a:t>mình</a:t>
                      </a:r>
                      <a:r>
                        <a:rPr lang="en-US" sz="2000" dirty="0">
                          <a:latin typeface="Times New Roman"/>
                          <a:ea typeface="Times New Roman"/>
                          <a:cs typeface="Times New Roman"/>
                        </a:rPr>
                        <a:t>, </a:t>
                      </a:r>
                      <a:r>
                        <a:rPr lang="en-US" sz="2000" dirty="0" err="1">
                          <a:latin typeface="Times New Roman"/>
                          <a:ea typeface="Times New Roman"/>
                          <a:cs typeface="Times New Roman"/>
                        </a:rPr>
                        <a:t>cao</a:t>
                      </a:r>
                      <a:r>
                        <a:rPr lang="en-US" sz="2000" dirty="0">
                          <a:latin typeface="Times New Roman"/>
                          <a:ea typeface="Times New Roman"/>
                          <a:cs typeface="Times New Roman"/>
                        </a:rPr>
                        <a:t>, </a:t>
                      </a:r>
                      <a:r>
                        <a:rPr lang="en-US" sz="2000" dirty="0" err="1">
                          <a:latin typeface="Times New Roman"/>
                          <a:ea typeface="Times New Roman"/>
                          <a:cs typeface="Times New Roman"/>
                        </a:rPr>
                        <a:t>hơn</a:t>
                      </a:r>
                      <a:r>
                        <a:rPr lang="en-US" sz="2000" dirty="0">
                          <a:latin typeface="Times New Roman"/>
                          <a:ea typeface="Times New Roman"/>
                          <a:cs typeface="Times New Roman"/>
                        </a:rPr>
                        <a:t>, </a:t>
                      </a:r>
                      <a:r>
                        <a:rPr lang="en-US" sz="2000" dirty="0" err="1">
                          <a:latin typeface="Times New Roman"/>
                          <a:ea typeface="Times New Roman"/>
                          <a:cs typeface="Times New Roman"/>
                        </a:rPr>
                        <a:t>trượng</a:t>
                      </a:r>
                      <a:r>
                        <a:rPr lang="en-US" sz="2000" dirty="0">
                          <a:latin typeface="Times New Roman"/>
                          <a:ea typeface="Times New Roman"/>
                          <a:cs typeface="Times New Roman"/>
                        </a:rPr>
                        <a:t>, </a:t>
                      </a:r>
                      <a:r>
                        <a:rPr lang="en-US" sz="2000" dirty="0" err="1">
                          <a:latin typeface="Times New Roman"/>
                          <a:ea typeface="Times New Roman"/>
                          <a:cs typeface="Times New Roman"/>
                        </a:rPr>
                        <a:t>bước</a:t>
                      </a:r>
                      <a:r>
                        <a:rPr lang="en-US" sz="2000" dirty="0">
                          <a:latin typeface="Times New Roman"/>
                          <a:ea typeface="Times New Roman"/>
                          <a:cs typeface="Times New Roman"/>
                        </a:rPr>
                        <a:t>, </a:t>
                      </a:r>
                      <a:r>
                        <a:rPr lang="en-US" sz="2000" dirty="0" err="1">
                          <a:latin typeface="Times New Roman"/>
                          <a:ea typeface="Times New Roman"/>
                          <a:cs typeface="Times New Roman"/>
                        </a:rPr>
                        <a:t>lên</a:t>
                      </a:r>
                      <a:r>
                        <a:rPr lang="en-US" sz="2000" dirty="0">
                          <a:latin typeface="Times New Roman"/>
                          <a:ea typeface="Times New Roman"/>
                          <a:cs typeface="Times New Roman"/>
                        </a:rPr>
                        <a:t>, </a:t>
                      </a:r>
                      <a:r>
                        <a:rPr lang="en-US" sz="2000" dirty="0" err="1">
                          <a:latin typeface="Times New Roman"/>
                          <a:ea typeface="Times New Roman"/>
                          <a:cs typeface="Times New Roman"/>
                        </a:rPr>
                        <a:t>vỗ</a:t>
                      </a:r>
                      <a:r>
                        <a:rPr lang="en-US" sz="2000" dirty="0">
                          <a:latin typeface="Times New Roman"/>
                          <a:ea typeface="Times New Roman"/>
                          <a:cs typeface="Times New Roman"/>
                        </a:rPr>
                        <a:t>, </a:t>
                      </a:r>
                      <a:r>
                        <a:rPr lang="en-US" sz="2000" dirty="0" err="1">
                          <a:latin typeface="Times New Roman"/>
                          <a:ea typeface="Times New Roman"/>
                          <a:cs typeface="Times New Roman"/>
                        </a:rPr>
                        <a:t>vào</a:t>
                      </a:r>
                      <a:r>
                        <a:rPr lang="en-US" sz="2000" dirty="0">
                          <a:latin typeface="Times New Roman"/>
                          <a:ea typeface="Times New Roman"/>
                          <a:cs typeface="Times New Roman"/>
                        </a:rPr>
                        <a:t>, </a:t>
                      </a:r>
                      <a:r>
                        <a:rPr lang="en-US" sz="2000" dirty="0" err="1">
                          <a:latin typeface="Times New Roman"/>
                          <a:ea typeface="Times New Roman"/>
                          <a:cs typeface="Times New Roman"/>
                        </a:rPr>
                        <a:t>ngựa</a:t>
                      </a:r>
                      <a:r>
                        <a:rPr lang="en-US" sz="2000" dirty="0">
                          <a:latin typeface="Times New Roman"/>
                          <a:ea typeface="Times New Roman"/>
                          <a:cs typeface="Times New Roman"/>
                        </a:rPr>
                        <a:t>, </a:t>
                      </a:r>
                      <a:r>
                        <a:rPr lang="en-US" sz="2000" dirty="0" err="1">
                          <a:latin typeface="Times New Roman"/>
                          <a:ea typeface="Times New Roman"/>
                          <a:cs typeface="Times New Roman"/>
                        </a:rPr>
                        <a:t>hí</a:t>
                      </a:r>
                      <a:r>
                        <a:rPr lang="en-US" sz="2000" dirty="0">
                          <a:latin typeface="Times New Roman"/>
                          <a:ea typeface="Times New Roman"/>
                          <a:cs typeface="Times New Roman"/>
                        </a:rPr>
                        <a:t>, </a:t>
                      </a:r>
                      <a:r>
                        <a:rPr lang="en-US" sz="2000" dirty="0" err="1">
                          <a:latin typeface="Times New Roman"/>
                          <a:ea typeface="Times New Roman"/>
                          <a:cs typeface="Times New Roman"/>
                        </a:rPr>
                        <a:t>dài</a:t>
                      </a:r>
                      <a:r>
                        <a:rPr lang="en-US" sz="2000" dirty="0">
                          <a:latin typeface="Times New Roman"/>
                          <a:ea typeface="Times New Roman"/>
                          <a:cs typeface="Times New Roman"/>
                        </a:rPr>
                        <a:t>, </a:t>
                      </a:r>
                      <a:r>
                        <a:rPr lang="en-US" sz="2000" dirty="0" err="1">
                          <a:latin typeface="Times New Roman"/>
                          <a:ea typeface="Times New Roman"/>
                          <a:cs typeface="Times New Roman"/>
                        </a:rPr>
                        <a:t>mấy</a:t>
                      </a:r>
                      <a:r>
                        <a:rPr lang="en-US" sz="2000" dirty="0">
                          <a:latin typeface="Times New Roman"/>
                          <a:ea typeface="Times New Roman"/>
                          <a:cs typeface="Times New Roman"/>
                        </a:rPr>
                        <a:t>, </a:t>
                      </a:r>
                      <a:r>
                        <a:rPr lang="en-US" sz="2000" dirty="0" err="1">
                          <a:latin typeface="Times New Roman"/>
                          <a:ea typeface="Times New Roman"/>
                          <a:cs typeface="Times New Roman"/>
                        </a:rPr>
                        <a:t>tiếng</a:t>
                      </a:r>
                      <a:r>
                        <a:rPr lang="en-US" sz="2000" dirty="0">
                          <a:latin typeface="Times New Roman"/>
                          <a:ea typeface="Times New Roman"/>
                          <a:cs typeface="Times New Roman"/>
                        </a:rPr>
                        <a:t>, </a:t>
                      </a:r>
                      <a:r>
                        <a:rPr lang="en-US" sz="2000" dirty="0" err="1">
                          <a:latin typeface="Times New Roman"/>
                          <a:ea typeface="Times New Roman"/>
                          <a:cs typeface="Times New Roman"/>
                        </a:rPr>
                        <a:t>mặc</a:t>
                      </a:r>
                      <a:r>
                        <a:rPr lang="en-US" sz="2000" dirty="0">
                          <a:latin typeface="Times New Roman"/>
                          <a:ea typeface="Times New Roman"/>
                          <a:cs typeface="Times New Roman"/>
                        </a:rPr>
                        <a:t>, </a:t>
                      </a:r>
                      <a:r>
                        <a:rPr lang="en-US" sz="2000" dirty="0" err="1">
                          <a:latin typeface="Times New Roman"/>
                          <a:ea typeface="Times New Roman"/>
                          <a:cs typeface="Times New Roman"/>
                        </a:rPr>
                        <a:t>cầm</a:t>
                      </a:r>
                      <a:r>
                        <a:rPr lang="en-US" sz="2000" dirty="0">
                          <a:latin typeface="Times New Roman"/>
                          <a:ea typeface="Times New Roman"/>
                          <a:cs typeface="Times New Roman"/>
                        </a:rPr>
                        <a:t>, </a:t>
                      </a:r>
                      <a:r>
                        <a:rPr lang="en-US" sz="2000" dirty="0" err="1">
                          <a:latin typeface="Times New Roman"/>
                          <a:ea typeface="Times New Roman"/>
                          <a:cs typeface="Times New Roman"/>
                        </a:rPr>
                        <a:t>roi</a:t>
                      </a:r>
                      <a:r>
                        <a:rPr lang="en-US" sz="2000" dirty="0">
                          <a:latin typeface="Times New Roman"/>
                          <a:ea typeface="Times New Roman"/>
                          <a:cs typeface="Times New Roman"/>
                        </a:rPr>
                        <a:t>, </a:t>
                      </a:r>
                      <a:r>
                        <a:rPr lang="en-US" sz="2000" dirty="0" err="1">
                          <a:latin typeface="Times New Roman"/>
                          <a:ea typeface="Times New Roman"/>
                          <a:cs typeface="Times New Roman"/>
                        </a:rPr>
                        <a:t>nhảy</a:t>
                      </a:r>
                      <a:r>
                        <a:rPr lang="en-US" sz="2000" dirty="0">
                          <a:latin typeface="Times New Roman"/>
                          <a:ea typeface="Times New Roman"/>
                          <a:cs typeface="Times New Roman"/>
                        </a:rPr>
                        <a:t>, </a:t>
                      </a:r>
                      <a:r>
                        <a:rPr lang="en-US" sz="2000" dirty="0" err="1">
                          <a:latin typeface="Times New Roman"/>
                          <a:ea typeface="Times New Roman"/>
                          <a:cs typeface="Times New Roman"/>
                        </a:rPr>
                        <a:t>lên</a:t>
                      </a:r>
                      <a:r>
                        <a:rPr lang="en-US" sz="2000" dirty="0">
                          <a:latin typeface="Times New Roman"/>
                          <a:ea typeface="Times New Roman"/>
                          <a:cs typeface="Times New Roman"/>
                        </a:rPr>
                        <a:t>, </a:t>
                      </a:r>
                      <a:r>
                        <a:rPr lang="en-US" sz="2000" dirty="0" err="1">
                          <a:latin typeface="Times New Roman"/>
                          <a:ea typeface="Times New Roman"/>
                          <a:cs typeface="Times New Roman"/>
                        </a:rPr>
                        <a:t>mình</a:t>
                      </a:r>
                      <a:r>
                        <a:rPr lang="en-US" sz="2000" dirty="0">
                          <a:latin typeface="Times New Roman"/>
                          <a:ea typeface="Times New Roman"/>
                          <a:cs typeface="Times New Roman"/>
                        </a:rPr>
                        <a:t>, </a:t>
                      </a:r>
                      <a:r>
                        <a:rPr lang="en-US" sz="2000" dirty="0" err="1">
                          <a:latin typeface="Times New Roman"/>
                          <a:ea typeface="Times New Roman"/>
                          <a:cs typeface="Times New Roman"/>
                        </a:rPr>
                        <a:t>ngựa</a:t>
                      </a:r>
                      <a:endParaRPr lang="en-US" sz="1400" dirty="0">
                        <a:latin typeface="Calibri"/>
                        <a:ea typeface="Times New Roman"/>
                        <a:cs typeface="Times New Roman"/>
                      </a:endParaRPr>
                    </a:p>
                  </a:txBody>
                  <a:tcPr marL="64832" marR="648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pPr>
                      <a:r>
                        <a:rPr lang="en-US" sz="2000" dirty="0" err="1">
                          <a:latin typeface="Times New Roman"/>
                          <a:ea typeface="Times New Roman"/>
                          <a:cs typeface="Times New Roman"/>
                        </a:rPr>
                        <a:t>Chú</a:t>
                      </a:r>
                      <a:r>
                        <a:rPr lang="en-US" sz="2000" dirty="0">
                          <a:latin typeface="Times New Roman"/>
                          <a:ea typeface="Times New Roman"/>
                          <a:cs typeface="Times New Roman"/>
                        </a:rPr>
                        <a:t> </a:t>
                      </a:r>
                      <a:r>
                        <a:rPr lang="en-US" sz="2000" dirty="0" err="1">
                          <a:latin typeface="Times New Roman"/>
                          <a:ea typeface="Times New Roman"/>
                          <a:cs typeface="Times New Roman"/>
                        </a:rPr>
                        <a:t>bé</a:t>
                      </a:r>
                      <a:r>
                        <a:rPr lang="en-US" sz="2000" dirty="0">
                          <a:latin typeface="Times New Roman"/>
                          <a:ea typeface="Times New Roman"/>
                          <a:cs typeface="Times New Roman"/>
                        </a:rPr>
                        <a:t>, </a:t>
                      </a:r>
                      <a:r>
                        <a:rPr lang="en-US" sz="2000" dirty="0" err="1">
                          <a:latin typeface="Times New Roman"/>
                          <a:ea typeface="Times New Roman"/>
                          <a:cs typeface="Times New Roman"/>
                        </a:rPr>
                        <a:t>tráng</a:t>
                      </a:r>
                      <a:r>
                        <a:rPr lang="en-US" sz="2000" dirty="0">
                          <a:latin typeface="Times New Roman"/>
                          <a:ea typeface="Times New Roman"/>
                          <a:cs typeface="Times New Roman"/>
                        </a:rPr>
                        <a:t> </a:t>
                      </a:r>
                      <a:r>
                        <a:rPr lang="en-US" sz="2000" dirty="0" err="1">
                          <a:latin typeface="Times New Roman"/>
                          <a:ea typeface="Times New Roman"/>
                          <a:cs typeface="Times New Roman"/>
                        </a:rPr>
                        <a:t>sĩ</a:t>
                      </a:r>
                      <a:r>
                        <a:rPr lang="en-US" sz="2000" dirty="0">
                          <a:latin typeface="Times New Roman"/>
                          <a:ea typeface="Times New Roman"/>
                          <a:cs typeface="Times New Roman"/>
                        </a:rPr>
                        <a:t>, </a:t>
                      </a:r>
                      <a:r>
                        <a:rPr lang="en-US" sz="2000" dirty="0" err="1">
                          <a:latin typeface="Times New Roman"/>
                          <a:ea typeface="Times New Roman"/>
                          <a:cs typeface="Times New Roman"/>
                        </a:rPr>
                        <a:t>oai</a:t>
                      </a:r>
                      <a:r>
                        <a:rPr lang="en-US" sz="2000" dirty="0">
                          <a:latin typeface="Times New Roman"/>
                          <a:ea typeface="Times New Roman"/>
                          <a:cs typeface="Times New Roman"/>
                        </a:rPr>
                        <a:t> </a:t>
                      </a:r>
                      <a:r>
                        <a:rPr lang="en-US" sz="2000" dirty="0" err="1">
                          <a:latin typeface="Times New Roman"/>
                          <a:ea typeface="Times New Roman"/>
                          <a:cs typeface="Times New Roman"/>
                        </a:rPr>
                        <a:t>phong</a:t>
                      </a:r>
                      <a:r>
                        <a:rPr lang="en-US" sz="2000" dirty="0">
                          <a:latin typeface="Times New Roman"/>
                          <a:ea typeface="Times New Roman"/>
                          <a:cs typeface="Times New Roman"/>
                        </a:rPr>
                        <a:t>, </a:t>
                      </a:r>
                      <a:r>
                        <a:rPr lang="en-US" sz="2000" dirty="0" err="1">
                          <a:latin typeface="Times New Roman"/>
                          <a:ea typeface="Times New Roman"/>
                          <a:cs typeface="Times New Roman"/>
                        </a:rPr>
                        <a:t>vang</a:t>
                      </a:r>
                      <a:r>
                        <a:rPr lang="en-US" sz="2000" dirty="0">
                          <a:latin typeface="Times New Roman"/>
                          <a:ea typeface="Times New Roman"/>
                          <a:cs typeface="Times New Roman"/>
                        </a:rPr>
                        <a:t> </a:t>
                      </a:r>
                      <a:r>
                        <a:rPr lang="en-US" sz="2000" dirty="0" err="1">
                          <a:latin typeface="Times New Roman"/>
                          <a:ea typeface="Times New Roman"/>
                          <a:cs typeface="Times New Roman"/>
                        </a:rPr>
                        <a:t>dội</a:t>
                      </a:r>
                      <a:r>
                        <a:rPr lang="en-US" sz="2000" dirty="0">
                          <a:latin typeface="Times New Roman"/>
                          <a:ea typeface="Times New Roman"/>
                          <a:cs typeface="Times New Roman"/>
                        </a:rPr>
                        <a:t>, </a:t>
                      </a:r>
                      <a:r>
                        <a:rPr lang="en-US" sz="2000" dirty="0" err="1">
                          <a:latin typeface="Times New Roman"/>
                          <a:ea typeface="Times New Roman"/>
                          <a:cs typeface="Times New Roman"/>
                        </a:rPr>
                        <a:t>áo</a:t>
                      </a:r>
                      <a:r>
                        <a:rPr lang="en-US" sz="2000" dirty="0">
                          <a:latin typeface="Times New Roman"/>
                          <a:ea typeface="Times New Roman"/>
                          <a:cs typeface="Times New Roman"/>
                        </a:rPr>
                        <a:t> </a:t>
                      </a:r>
                      <a:r>
                        <a:rPr lang="en-US" sz="2000" dirty="0" err="1">
                          <a:latin typeface="Times New Roman"/>
                          <a:ea typeface="Times New Roman"/>
                          <a:cs typeface="Times New Roman"/>
                        </a:rPr>
                        <a:t>giáp</a:t>
                      </a:r>
                      <a:r>
                        <a:rPr lang="en-US" sz="2000" dirty="0">
                          <a:latin typeface="Times New Roman"/>
                          <a:ea typeface="Times New Roman"/>
                          <a:cs typeface="Times New Roman"/>
                        </a:rPr>
                        <a:t>.</a:t>
                      </a:r>
                      <a:endParaRPr lang="en-US" sz="1400" dirty="0">
                        <a:latin typeface="Calibri"/>
                        <a:ea typeface="Times New Roman"/>
                        <a:cs typeface="Times New Roman"/>
                      </a:endParaRPr>
                    </a:p>
                  </a:txBody>
                  <a:tcPr marL="64832" marR="648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60020">
                        <a:lnSpc>
                          <a:spcPct val="115000"/>
                        </a:lnSpc>
                      </a:pPr>
                      <a:r>
                        <a:rPr lang="vi-VN" sz="2000" dirty="0">
                          <a:latin typeface="Times New Roman"/>
                          <a:ea typeface="Times New Roman"/>
                          <a:cs typeface="Times New Roman"/>
                        </a:rPr>
                        <a:t> lẫm liệt</a:t>
                      </a:r>
                      <a:endParaRPr lang="en-US" sz="1400" dirty="0">
                        <a:latin typeface="Calibri"/>
                        <a:ea typeface="Times New Roman"/>
                        <a:cs typeface="Times New Roman"/>
                      </a:endParaRPr>
                    </a:p>
                  </a:txBody>
                  <a:tcPr marL="64832" marR="648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6" name="TextBox 5"/>
          <p:cNvSpPr txBox="1"/>
          <p:nvPr/>
        </p:nvSpPr>
        <p:spPr>
          <a:xfrm>
            <a:off x="0" y="2971800"/>
            <a:ext cx="8153400" cy="461665"/>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endParaRPr lang="en-US" sz="24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box(in)">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box(in)">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4: </a:t>
            </a:r>
            <a:r>
              <a:rPr lang="nl-NL" sz="2000" b="1" dirty="0" smtClean="0">
                <a:solidFill>
                  <a:srgbClr val="FF0000"/>
                </a:solidFill>
                <a:latin typeface="Times New Roman" pitchFamily="18" charset="0"/>
                <a:cs typeface="Times New Roman" pitchFamily="18" charset="0"/>
              </a:rPr>
              <a:t>THỰC HÀNH TIẾNG VIỆT</a:t>
            </a:r>
            <a:r>
              <a:rPr lang="en-US" sz="2000" b="1" dirty="0" smtClean="0">
                <a:solidFill>
                  <a:srgbClr val="FF0000"/>
                </a:solidFill>
                <a:latin typeface="Times New Roman" pitchFamily="18" charset="0"/>
                <a:cs typeface="Times New Roman" pitchFamily="18" charset="0"/>
              </a:rPr>
              <a:t> TỪ ĐỒNG ÂM, TỪ ĐA NGHĨA, BIỆN PHÁP TU TỪ HOÁN DỤ</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3416320"/>
          </a:xfrm>
          <a:prstGeom prst="rect">
            <a:avLst/>
          </a:prstGeom>
          <a:noFill/>
        </p:spPr>
        <p:txBody>
          <a:bodyPr wrap="square" rtlCol="0">
            <a:spAutoFit/>
          </a:bodyPr>
          <a:lstStyle/>
          <a:p>
            <a:pPr algn="just"/>
            <a:r>
              <a:rPr lang="pt-BR" sz="2400" b="1" dirty="0" smtClean="0">
                <a:latin typeface="Times New Roman" pitchFamily="18" charset="0"/>
                <a:cs typeface="Times New Roman" pitchFamily="18" charset="0"/>
              </a:rPr>
              <a:t>Bài 2:</a:t>
            </a:r>
            <a:r>
              <a:rPr lang="pt-BR" sz="2400" dirty="0" smtClean="0">
                <a:latin typeface="Times New Roman" pitchFamily="18" charset="0"/>
                <a:cs typeface="Times New Roman" pitchFamily="18" charset="0"/>
              </a:rPr>
              <a:t> </a:t>
            </a:r>
            <a:r>
              <a:rPr lang="pt-BR" sz="2400" b="1" dirty="0" smtClean="0">
                <a:latin typeface="Times New Roman" pitchFamily="18" charset="0"/>
                <a:cs typeface="Times New Roman" pitchFamily="18" charset="0"/>
              </a:rPr>
              <a:t> Đặt câu để phân biệt các từ đồng âm bàn, cờ, nước.</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Bàn (bàn: đồ dùng bằng gỗ có mặt phẳng và chân đứng; </a:t>
            </a:r>
            <a:r>
              <a:rPr lang="pt-BR" sz="2400" i="1" dirty="0" smtClean="0">
                <a:latin typeface="Times New Roman" pitchFamily="18" charset="0"/>
                <a:cs typeface="Times New Roman" pitchFamily="18" charset="0"/>
              </a:rPr>
              <a:t>bàn</a:t>
            </a:r>
            <a:r>
              <a:rPr lang="pt-BR" sz="2400" dirty="0" smtClean="0">
                <a:latin typeface="Times New Roman" pitchFamily="18" charset="0"/>
                <a:cs typeface="Times New Roman" pitchFamily="18" charset="0"/>
              </a:rPr>
              <a:t>: trao đổi ý kiến).</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Cờ (cờ: vật làm bằng vải lụa, có kích cỡ, màu sắc nhất định, tượng trưng cho một quốc gia hay một tổ chức nào đó; cờ: trò chơi thể thao, đi các quân theo những kẻ ô nhất định).</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Nước (</a:t>
            </a:r>
            <a:r>
              <a:rPr lang="pt-BR" sz="2400" i="1" dirty="0" smtClean="0">
                <a:latin typeface="Times New Roman" pitchFamily="18" charset="0"/>
                <a:cs typeface="Times New Roman" pitchFamily="18" charset="0"/>
              </a:rPr>
              <a:t>nước</a:t>
            </a:r>
            <a:r>
              <a:rPr lang="pt-BR" sz="2400" dirty="0" smtClean="0">
                <a:latin typeface="Times New Roman" pitchFamily="18" charset="0"/>
                <a:cs typeface="Times New Roman" pitchFamily="18" charset="0"/>
              </a:rPr>
              <a:t>: chất lỏng, không màu, không mùi, không vị; nước: vùng đất có nhiều người hay nhiều dân tộc cùng sinh sống).</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4: </a:t>
            </a:r>
            <a:r>
              <a:rPr lang="nl-NL" sz="2000" b="1" dirty="0" smtClean="0">
                <a:solidFill>
                  <a:srgbClr val="FF0000"/>
                </a:solidFill>
                <a:latin typeface="Times New Roman" pitchFamily="18" charset="0"/>
                <a:cs typeface="Times New Roman" pitchFamily="18" charset="0"/>
              </a:rPr>
              <a:t>THỰC HÀNH TIẾNG VIỆT</a:t>
            </a:r>
            <a:r>
              <a:rPr lang="en-US" sz="2000" b="1" dirty="0" smtClean="0">
                <a:solidFill>
                  <a:srgbClr val="FF0000"/>
                </a:solidFill>
                <a:latin typeface="Times New Roman" pitchFamily="18" charset="0"/>
                <a:cs typeface="Times New Roman" pitchFamily="18" charset="0"/>
              </a:rPr>
              <a:t> TỪ ĐỒNG ÂM, TỪ ĐA NGHĨA, BIỆN PHÁP TU TỪ HOÁN DỤ</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5632311"/>
          </a:xfrm>
          <a:prstGeom prst="rect">
            <a:avLst/>
          </a:prstGeom>
          <a:noFill/>
        </p:spPr>
        <p:txBody>
          <a:bodyPr wrap="square" rtlCol="0">
            <a:spAutoFit/>
          </a:bodyPr>
          <a:lstStyle/>
          <a:p>
            <a:pPr algn="ctr"/>
            <a:r>
              <a:rPr lang="pt-BR" sz="2400" b="1" dirty="0" smtClean="0">
                <a:latin typeface="Times New Roman" pitchFamily="18" charset="0"/>
                <a:cs typeface="Times New Roman" pitchFamily="18" charset="0"/>
              </a:rPr>
              <a:t>Gợi ý trả lời</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Bàn (bàn: đồ dùng bằng gỗ có mặt phẳng và chân đứng; </a:t>
            </a:r>
            <a:r>
              <a:rPr lang="pt-BR" sz="2400" i="1" dirty="0" smtClean="0">
                <a:latin typeface="Times New Roman" pitchFamily="18" charset="0"/>
                <a:cs typeface="Times New Roman" pitchFamily="18" charset="0"/>
              </a:rPr>
              <a:t>bàn</a:t>
            </a:r>
            <a:r>
              <a:rPr lang="pt-BR" sz="2400" dirty="0" smtClean="0">
                <a:latin typeface="Times New Roman" pitchFamily="18" charset="0"/>
                <a:cs typeface="Times New Roman" pitchFamily="18" charset="0"/>
              </a:rPr>
              <a:t>: trao đổi ý kiến).</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Hôm qua, bố em mua một bộ</a:t>
            </a:r>
            <a:r>
              <a:rPr lang="pt-BR" sz="2400" i="1" dirty="0" smtClean="0">
                <a:latin typeface="Times New Roman" pitchFamily="18" charset="0"/>
                <a:cs typeface="Times New Roman" pitchFamily="18" charset="0"/>
              </a:rPr>
              <a:t> bàn</a:t>
            </a:r>
            <a:r>
              <a:rPr lang="pt-BR" sz="2400" dirty="0" smtClean="0">
                <a:latin typeface="Times New Roman" pitchFamily="18" charset="0"/>
                <a:cs typeface="Times New Roman" pitchFamily="18" charset="0"/>
              </a:rPr>
              <a:t> ghế rất đẹp.</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Tổ em đang bàn về việc giúp bạn Lan học tốt môn Toán.</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Cờ (cờ: vật làm bằng vải lụa, có kích cỡ, màu sắc nhất định, tượng trưng cho một quốc gia hay một tổ chức nào đó; cờ: trò chơi thể thao, đi các quân theo những kẻ ô nhất định).</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Ngoài phố, </a:t>
            </a:r>
            <a:r>
              <a:rPr lang="pt-BR" sz="2400" i="1" dirty="0" smtClean="0">
                <a:latin typeface="Times New Roman" pitchFamily="18" charset="0"/>
                <a:cs typeface="Times New Roman" pitchFamily="18" charset="0"/>
              </a:rPr>
              <a:t>cờ</a:t>
            </a:r>
            <a:r>
              <a:rPr lang="pt-BR" sz="2400" dirty="0" smtClean="0">
                <a:latin typeface="Times New Roman" pitchFamily="18" charset="0"/>
                <a:cs typeface="Times New Roman" pitchFamily="18" charset="0"/>
              </a:rPr>
              <a:t> được treo đỏ đường.</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Chị Lan giành được giải Nhất môn </a:t>
            </a:r>
            <a:r>
              <a:rPr lang="pt-BR" sz="2400" i="1" dirty="0" smtClean="0">
                <a:latin typeface="Times New Roman" pitchFamily="18" charset="0"/>
                <a:cs typeface="Times New Roman" pitchFamily="18" charset="0"/>
              </a:rPr>
              <a:t>cờ</a:t>
            </a:r>
            <a:r>
              <a:rPr lang="pt-BR" sz="2400" dirty="0" smtClean="0">
                <a:latin typeface="Times New Roman" pitchFamily="18" charset="0"/>
                <a:cs typeface="Times New Roman" pitchFamily="18" charset="0"/>
              </a:rPr>
              <a:t> vua thành phố.</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Nước (</a:t>
            </a:r>
            <a:r>
              <a:rPr lang="pt-BR" sz="2400" i="1" dirty="0" smtClean="0">
                <a:latin typeface="Times New Roman" pitchFamily="18" charset="0"/>
                <a:cs typeface="Times New Roman" pitchFamily="18" charset="0"/>
              </a:rPr>
              <a:t>nước</a:t>
            </a:r>
            <a:r>
              <a:rPr lang="pt-BR" sz="2400" dirty="0" smtClean="0">
                <a:latin typeface="Times New Roman" pitchFamily="18" charset="0"/>
                <a:cs typeface="Times New Roman" pitchFamily="18" charset="0"/>
              </a:rPr>
              <a:t>: chất lỏng, không màu, không mùi, không vị; nước: vùng đất có nhiều người hay nhiều dân tộc cùng sinh sống).</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a:t>
            </a:r>
            <a:r>
              <a:rPr lang="pt-BR" sz="2400" i="1" dirty="0" smtClean="0">
                <a:latin typeface="Times New Roman" pitchFamily="18" charset="0"/>
                <a:cs typeface="Times New Roman" pitchFamily="18" charset="0"/>
              </a:rPr>
              <a:t>Nước</a:t>
            </a:r>
            <a:r>
              <a:rPr lang="pt-BR" sz="2400" dirty="0" smtClean="0">
                <a:latin typeface="Times New Roman" pitchFamily="18" charset="0"/>
                <a:cs typeface="Times New Roman" pitchFamily="18" charset="0"/>
              </a:rPr>
              <a:t> là nguồn tài nguyên vô cùng quý giá.</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a:t>
            </a:r>
            <a:r>
              <a:rPr lang="pt-BR" sz="2400" i="1" dirty="0" smtClean="0">
                <a:latin typeface="Times New Roman" pitchFamily="18" charset="0"/>
                <a:cs typeface="Times New Roman" pitchFamily="18" charset="0"/>
              </a:rPr>
              <a:t> Nước</a:t>
            </a:r>
            <a:r>
              <a:rPr lang="pt-BR" sz="2400" dirty="0" smtClean="0">
                <a:latin typeface="Times New Roman" pitchFamily="18" charset="0"/>
                <a:cs typeface="Times New Roman" pitchFamily="18" charset="0"/>
              </a:rPr>
              <a:t> ta đang trong thời kì công nghiệp hóa, hiện đại hóa.</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4: </a:t>
            </a:r>
            <a:r>
              <a:rPr lang="nl-NL" sz="2000" b="1" dirty="0" smtClean="0">
                <a:solidFill>
                  <a:srgbClr val="FF0000"/>
                </a:solidFill>
                <a:latin typeface="Times New Roman" pitchFamily="18" charset="0"/>
                <a:cs typeface="Times New Roman" pitchFamily="18" charset="0"/>
              </a:rPr>
              <a:t>THỰC HÀNH TIẾNG VIỆT</a:t>
            </a:r>
            <a:r>
              <a:rPr lang="en-US" sz="2000" b="1" dirty="0" smtClean="0">
                <a:solidFill>
                  <a:srgbClr val="FF0000"/>
                </a:solidFill>
                <a:latin typeface="Times New Roman" pitchFamily="18" charset="0"/>
                <a:cs typeface="Times New Roman" pitchFamily="18" charset="0"/>
              </a:rPr>
              <a:t> TỪ ĐỒNG ÂM, TỪ ĐA NGHĨA, BIỆN PHÁP TU TỪ HOÁN DỤ</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4524315"/>
          </a:xfrm>
          <a:prstGeom prst="rect">
            <a:avLst/>
          </a:prstGeom>
          <a:noFill/>
        </p:spPr>
        <p:txBody>
          <a:bodyPr wrap="square" rtlCol="0">
            <a:spAutoFit/>
          </a:bodyPr>
          <a:lstStyle/>
          <a:p>
            <a:r>
              <a:rPr lang="pt-BR" sz="2400" b="1" dirty="0" smtClean="0">
                <a:latin typeface="Times New Roman" pitchFamily="18" charset="0"/>
                <a:cs typeface="Times New Roman" pitchFamily="18" charset="0"/>
              </a:rPr>
              <a:t>Bài 3: </a:t>
            </a:r>
            <a:r>
              <a:rPr lang="pt-BR" sz="2400" dirty="0" smtClean="0">
                <a:latin typeface="Times New Roman" pitchFamily="18" charset="0"/>
                <a:cs typeface="Times New Roman" pitchFamily="18" charset="0"/>
              </a:rPr>
              <a:t>Trong các trường hợp sau (đối với các từ in đậm), trường hợp nào thuộc hiện tượng đồng âm, trường hợp nào thuộc hiện tượng nhiều nghĩa ? Tại sao ?</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          a. - Mỗi bữa nó ăn 3 bát cơm.</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          - Xe này ăn xăng quá.</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          b. Con kiến bò đĩa thịt bò.</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          c. Con ruồi đậu mâm xôi đậu.</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          d. - Câu cá</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          - Câu thơ</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          d. Chạy từ nhà đến trường.</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          - Chạy tiền.</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4: </a:t>
            </a:r>
            <a:r>
              <a:rPr lang="nl-NL" sz="2000" b="1" dirty="0" smtClean="0">
                <a:solidFill>
                  <a:srgbClr val="FF0000"/>
                </a:solidFill>
                <a:latin typeface="Times New Roman" pitchFamily="18" charset="0"/>
                <a:cs typeface="Times New Roman" pitchFamily="18" charset="0"/>
              </a:rPr>
              <a:t>THỰC HÀNH TIẾNG VIỆT</a:t>
            </a:r>
            <a:r>
              <a:rPr lang="en-US" sz="2000" b="1" dirty="0" smtClean="0">
                <a:solidFill>
                  <a:srgbClr val="FF0000"/>
                </a:solidFill>
                <a:latin typeface="Times New Roman" pitchFamily="18" charset="0"/>
                <a:cs typeface="Times New Roman" pitchFamily="18" charset="0"/>
              </a:rPr>
              <a:t> TỪ ĐỒNG ÂM, TỪ ĐA NGHĨA, BIỆN PHÁP TU TỪ HOÁN DỤ</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1200329"/>
          </a:xfrm>
          <a:prstGeom prst="rect">
            <a:avLst/>
          </a:prstGeom>
          <a:noFill/>
        </p:spPr>
        <p:txBody>
          <a:bodyPr wrap="square" rtlCol="0">
            <a:spAutoFit/>
          </a:bodyPr>
          <a:lstStyle/>
          <a:p>
            <a:pPr algn="ctr"/>
            <a:r>
              <a:rPr lang="pt-BR" sz="2400" b="1" dirty="0" smtClean="0">
                <a:latin typeface="Times New Roman" pitchFamily="18" charset="0"/>
                <a:cs typeface="Times New Roman" pitchFamily="18" charset="0"/>
              </a:rPr>
              <a:t>Gợi ý trả lời</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Hiện tượng nhiều nghĩa và đồng âm phân biệt nhau như sau:</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228599" y="1752600"/>
          <a:ext cx="8686802" cy="2316480"/>
        </p:xfrm>
        <a:graphic>
          <a:graphicData uri="http://schemas.openxmlformats.org/drawingml/2006/table">
            <a:tbl>
              <a:tblPr/>
              <a:tblGrid>
                <a:gridCol w="1738787">
                  <a:extLst>
                    <a:ext uri="{9D8B030D-6E8A-4147-A177-3AD203B41FA5}">
                      <a16:colId xmlns:a16="http://schemas.microsoft.com/office/drawing/2014/main" val="20000"/>
                    </a:ext>
                  </a:extLst>
                </a:gridCol>
                <a:gridCol w="3537285">
                  <a:extLst>
                    <a:ext uri="{9D8B030D-6E8A-4147-A177-3AD203B41FA5}">
                      <a16:colId xmlns:a16="http://schemas.microsoft.com/office/drawing/2014/main" val="20001"/>
                    </a:ext>
                  </a:extLst>
                </a:gridCol>
                <a:gridCol w="3410730">
                  <a:extLst>
                    <a:ext uri="{9D8B030D-6E8A-4147-A177-3AD203B41FA5}">
                      <a16:colId xmlns:a16="http://schemas.microsoft.com/office/drawing/2014/main" val="20002"/>
                    </a:ext>
                  </a:extLst>
                </a:gridCol>
              </a:tblGrid>
              <a:tr h="386080">
                <a:tc>
                  <a:txBody>
                    <a:bodyPr/>
                    <a:lstStyle/>
                    <a:p>
                      <a:pPr marL="0" marR="0" algn="just">
                        <a:spcBef>
                          <a:spcPts val="0"/>
                        </a:spcBef>
                        <a:spcAft>
                          <a:spcPts val="0"/>
                        </a:spcAft>
                      </a:pPr>
                      <a:endParaRPr lang="pt-BR" sz="2400" dirty="0">
                        <a:latin typeface="Times New Roman"/>
                        <a:ea typeface="SimSun"/>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err="1">
                          <a:latin typeface="Times New Roman"/>
                          <a:ea typeface="SimSun"/>
                          <a:cs typeface="Times New Roman"/>
                        </a:rPr>
                        <a:t>Hiện</a:t>
                      </a:r>
                      <a:r>
                        <a:rPr lang="en-US" sz="2400" b="1" dirty="0">
                          <a:latin typeface="Times New Roman"/>
                          <a:ea typeface="SimSun"/>
                          <a:cs typeface="Times New Roman"/>
                        </a:rPr>
                        <a:t> </a:t>
                      </a:r>
                      <a:r>
                        <a:rPr lang="en-US" sz="2400" b="1" dirty="0" err="1">
                          <a:latin typeface="Times New Roman"/>
                          <a:ea typeface="SimSun"/>
                          <a:cs typeface="Times New Roman"/>
                        </a:rPr>
                        <a:t>tượng</a:t>
                      </a:r>
                      <a:r>
                        <a:rPr lang="en-US" sz="2400" b="1" dirty="0">
                          <a:latin typeface="Times New Roman"/>
                          <a:ea typeface="SimSun"/>
                          <a:cs typeface="Times New Roman"/>
                        </a:rPr>
                        <a:t> </a:t>
                      </a:r>
                      <a:r>
                        <a:rPr lang="en-US" sz="2400" b="1" dirty="0" err="1">
                          <a:latin typeface="Times New Roman"/>
                          <a:ea typeface="SimSun"/>
                          <a:cs typeface="Times New Roman"/>
                        </a:rPr>
                        <a:t>nhiều</a:t>
                      </a:r>
                      <a:r>
                        <a:rPr lang="en-US" sz="2400" b="1" dirty="0">
                          <a:latin typeface="Times New Roman"/>
                          <a:ea typeface="SimSun"/>
                          <a:cs typeface="Times New Roman"/>
                        </a:rPr>
                        <a:t> </a:t>
                      </a:r>
                      <a:r>
                        <a:rPr lang="en-US" sz="2400" b="1" dirty="0" err="1">
                          <a:latin typeface="Times New Roman"/>
                          <a:ea typeface="SimSun"/>
                          <a:cs typeface="Times New Roman"/>
                        </a:rPr>
                        <a:t>nghĩa</a:t>
                      </a:r>
                      <a:endParaRPr lang="en-US" sz="1400" dirty="0">
                        <a:latin typeface="Calibri"/>
                        <a:ea typeface="SimSun"/>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latin typeface="Times New Roman"/>
                          <a:ea typeface="SimSun"/>
                          <a:cs typeface="Times New Roman"/>
                        </a:rPr>
                        <a:t>Hiện tượng đồng âm</a:t>
                      </a:r>
                      <a:endParaRPr lang="en-US" sz="1400">
                        <a:latin typeface="Calibri"/>
                        <a:ea typeface="SimSun"/>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86080">
                <a:tc>
                  <a:txBody>
                    <a:bodyPr/>
                    <a:lstStyle/>
                    <a:p>
                      <a:pPr marL="0" marR="0" algn="ctr">
                        <a:spcBef>
                          <a:spcPts val="0"/>
                        </a:spcBef>
                        <a:spcAft>
                          <a:spcPts val="0"/>
                        </a:spcAft>
                      </a:pPr>
                      <a:r>
                        <a:rPr lang="en-US" sz="2400" b="1">
                          <a:latin typeface="Times New Roman"/>
                          <a:ea typeface="SimSun"/>
                          <a:cs typeface="Times New Roman"/>
                        </a:rPr>
                        <a:t>Giống nhau</a:t>
                      </a:r>
                      <a:endParaRPr lang="en-US" sz="1400">
                        <a:latin typeface="Calibri"/>
                        <a:ea typeface="SimSun"/>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spcBef>
                          <a:spcPts val="0"/>
                        </a:spcBef>
                        <a:spcAft>
                          <a:spcPts val="0"/>
                        </a:spcAft>
                      </a:pPr>
                      <a:r>
                        <a:rPr lang="en-US" sz="2400" i="1" dirty="0" err="1">
                          <a:latin typeface="Times New Roman"/>
                          <a:ea typeface="SimSun"/>
                          <a:cs typeface="Times New Roman"/>
                        </a:rPr>
                        <a:t>Một</a:t>
                      </a:r>
                      <a:r>
                        <a:rPr lang="en-US" sz="2400" i="1" dirty="0">
                          <a:latin typeface="Times New Roman"/>
                          <a:ea typeface="SimSun"/>
                          <a:cs typeface="Times New Roman"/>
                        </a:rPr>
                        <a:t> </a:t>
                      </a:r>
                      <a:r>
                        <a:rPr lang="en-US" sz="2400" i="1" dirty="0" err="1">
                          <a:latin typeface="Times New Roman"/>
                          <a:ea typeface="SimSun"/>
                          <a:cs typeface="Times New Roman"/>
                        </a:rPr>
                        <a:t>hình</a:t>
                      </a:r>
                      <a:r>
                        <a:rPr lang="en-US" sz="2400" i="1" dirty="0">
                          <a:latin typeface="Times New Roman"/>
                          <a:ea typeface="SimSun"/>
                          <a:cs typeface="Times New Roman"/>
                        </a:rPr>
                        <a:t> </a:t>
                      </a:r>
                      <a:r>
                        <a:rPr lang="en-US" sz="2400" i="1" dirty="0" err="1">
                          <a:latin typeface="Times New Roman"/>
                          <a:ea typeface="SimSun"/>
                          <a:cs typeface="Times New Roman"/>
                        </a:rPr>
                        <a:t>thức</a:t>
                      </a:r>
                      <a:r>
                        <a:rPr lang="en-US" sz="2400" i="1" dirty="0">
                          <a:latin typeface="Times New Roman"/>
                          <a:ea typeface="SimSun"/>
                          <a:cs typeface="Times New Roman"/>
                        </a:rPr>
                        <a:t> </a:t>
                      </a:r>
                      <a:r>
                        <a:rPr lang="en-US" sz="2400" i="1" dirty="0" err="1">
                          <a:latin typeface="Times New Roman"/>
                          <a:ea typeface="SimSun"/>
                          <a:cs typeface="Times New Roman"/>
                        </a:rPr>
                        <a:t>âm</a:t>
                      </a:r>
                      <a:r>
                        <a:rPr lang="en-US" sz="2400" i="1" dirty="0">
                          <a:latin typeface="Times New Roman"/>
                          <a:ea typeface="SimSun"/>
                          <a:cs typeface="Times New Roman"/>
                        </a:rPr>
                        <a:t> </a:t>
                      </a:r>
                      <a:r>
                        <a:rPr lang="en-US" sz="2400" i="1" dirty="0" err="1">
                          <a:latin typeface="Times New Roman"/>
                          <a:ea typeface="SimSun"/>
                          <a:cs typeface="Times New Roman"/>
                        </a:rPr>
                        <a:t>thanh</a:t>
                      </a:r>
                      <a:r>
                        <a:rPr lang="en-US" sz="2400" i="1" dirty="0">
                          <a:latin typeface="Times New Roman"/>
                          <a:ea typeface="SimSun"/>
                          <a:cs typeface="Times New Roman"/>
                        </a:rPr>
                        <a:t> </a:t>
                      </a:r>
                      <a:r>
                        <a:rPr lang="en-US" sz="2400" i="1" dirty="0" err="1">
                          <a:latin typeface="Times New Roman"/>
                          <a:ea typeface="SimSun"/>
                          <a:cs typeface="Times New Roman"/>
                        </a:rPr>
                        <a:t>biểu</a:t>
                      </a:r>
                      <a:r>
                        <a:rPr lang="en-US" sz="2400" i="1" dirty="0">
                          <a:latin typeface="Times New Roman"/>
                          <a:ea typeface="SimSun"/>
                          <a:cs typeface="Times New Roman"/>
                        </a:rPr>
                        <a:t> </a:t>
                      </a:r>
                      <a:r>
                        <a:rPr lang="en-US" sz="2400" i="1" dirty="0" err="1">
                          <a:latin typeface="Times New Roman"/>
                          <a:ea typeface="SimSun"/>
                          <a:cs typeface="Times New Roman"/>
                        </a:rPr>
                        <a:t>thị</a:t>
                      </a:r>
                      <a:r>
                        <a:rPr lang="en-US" sz="2400" i="1" dirty="0">
                          <a:latin typeface="Times New Roman"/>
                          <a:ea typeface="SimSun"/>
                          <a:cs typeface="Times New Roman"/>
                        </a:rPr>
                        <a:t> </a:t>
                      </a:r>
                      <a:r>
                        <a:rPr lang="en-US" sz="2400" i="1" dirty="0" err="1">
                          <a:latin typeface="Times New Roman"/>
                          <a:ea typeface="SimSun"/>
                          <a:cs typeface="Times New Roman"/>
                        </a:rPr>
                        <a:t>nhiều</a:t>
                      </a:r>
                      <a:r>
                        <a:rPr lang="en-US" sz="2400" i="1" dirty="0">
                          <a:latin typeface="Times New Roman"/>
                          <a:ea typeface="SimSun"/>
                          <a:cs typeface="Times New Roman"/>
                        </a:rPr>
                        <a:t> </a:t>
                      </a:r>
                      <a:r>
                        <a:rPr lang="en-US" sz="2400" i="1" dirty="0" err="1">
                          <a:latin typeface="Times New Roman"/>
                          <a:ea typeface="SimSun"/>
                          <a:cs typeface="Times New Roman"/>
                        </a:rPr>
                        <a:t>nghĩa</a:t>
                      </a:r>
                      <a:endParaRPr lang="en-US" sz="1400" dirty="0">
                        <a:latin typeface="Calibri"/>
                        <a:ea typeface="SimSun"/>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1"/>
                  </a:ext>
                </a:extLst>
              </a:tr>
              <a:tr h="1544320">
                <a:tc>
                  <a:txBody>
                    <a:bodyPr/>
                    <a:lstStyle/>
                    <a:p>
                      <a:pPr marL="0" marR="0" algn="ctr">
                        <a:spcBef>
                          <a:spcPts val="0"/>
                        </a:spcBef>
                        <a:spcAft>
                          <a:spcPts val="0"/>
                        </a:spcAft>
                      </a:pPr>
                      <a:r>
                        <a:rPr lang="en-US" sz="2400" b="1">
                          <a:latin typeface="Times New Roman"/>
                          <a:ea typeface="SimSun"/>
                          <a:cs typeface="Times New Roman"/>
                        </a:rPr>
                        <a:t>Khác nhau</a:t>
                      </a:r>
                      <a:endParaRPr lang="en-US" sz="1400">
                        <a:latin typeface="Calibri"/>
                        <a:ea typeface="SimSun"/>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2400" i="1" dirty="0" err="1">
                          <a:latin typeface="Times New Roman"/>
                          <a:ea typeface="SimSun"/>
                          <a:cs typeface="Times New Roman"/>
                        </a:rPr>
                        <a:t>Đó</a:t>
                      </a:r>
                      <a:r>
                        <a:rPr lang="en-US" sz="2400" i="1" dirty="0">
                          <a:latin typeface="Times New Roman"/>
                          <a:ea typeface="SimSun"/>
                          <a:cs typeface="Times New Roman"/>
                        </a:rPr>
                        <a:t> </a:t>
                      </a:r>
                      <a:r>
                        <a:rPr lang="en-US" sz="2400" i="1" dirty="0" err="1">
                          <a:latin typeface="Times New Roman"/>
                          <a:ea typeface="SimSun"/>
                          <a:cs typeface="Times New Roman"/>
                        </a:rPr>
                        <a:t>là</a:t>
                      </a:r>
                      <a:r>
                        <a:rPr lang="en-US" sz="2400" i="1" dirty="0">
                          <a:latin typeface="Times New Roman"/>
                          <a:ea typeface="SimSun"/>
                          <a:cs typeface="Times New Roman"/>
                        </a:rPr>
                        <a:t> </a:t>
                      </a:r>
                      <a:r>
                        <a:rPr lang="en-US" sz="2400" i="1" dirty="0" err="1">
                          <a:latin typeface="Times New Roman"/>
                          <a:ea typeface="SimSun"/>
                          <a:cs typeface="Times New Roman"/>
                        </a:rPr>
                        <a:t>các</a:t>
                      </a:r>
                      <a:r>
                        <a:rPr lang="en-US" sz="2400" i="1" dirty="0">
                          <a:latin typeface="Times New Roman"/>
                          <a:ea typeface="SimSun"/>
                          <a:cs typeface="Times New Roman"/>
                        </a:rPr>
                        <a:t> </a:t>
                      </a:r>
                      <a:r>
                        <a:rPr lang="en-US" sz="2400" i="1" dirty="0" err="1">
                          <a:latin typeface="Times New Roman"/>
                          <a:ea typeface="SimSun"/>
                          <a:cs typeface="Times New Roman"/>
                        </a:rPr>
                        <a:t>nghĩa</a:t>
                      </a:r>
                      <a:r>
                        <a:rPr lang="en-US" sz="2400" i="1" dirty="0">
                          <a:latin typeface="Times New Roman"/>
                          <a:ea typeface="SimSun"/>
                          <a:cs typeface="Times New Roman"/>
                        </a:rPr>
                        <a:t> </a:t>
                      </a:r>
                      <a:r>
                        <a:rPr lang="en-US" sz="2400" i="1" dirty="0" err="1">
                          <a:latin typeface="Times New Roman"/>
                          <a:ea typeface="SimSun"/>
                          <a:cs typeface="Times New Roman"/>
                        </a:rPr>
                        <a:t>của</a:t>
                      </a:r>
                      <a:r>
                        <a:rPr lang="en-US" sz="2400" i="1" dirty="0">
                          <a:latin typeface="Times New Roman"/>
                          <a:ea typeface="SimSun"/>
                          <a:cs typeface="Times New Roman"/>
                        </a:rPr>
                        <a:t> </a:t>
                      </a:r>
                      <a:r>
                        <a:rPr lang="en-US" sz="2400" i="1" dirty="0" err="1">
                          <a:latin typeface="Times New Roman"/>
                          <a:ea typeface="SimSun"/>
                          <a:cs typeface="Times New Roman"/>
                        </a:rPr>
                        <a:t>một</a:t>
                      </a:r>
                      <a:r>
                        <a:rPr lang="en-US" sz="2400" i="1" dirty="0">
                          <a:latin typeface="Times New Roman"/>
                          <a:ea typeface="SimSun"/>
                          <a:cs typeface="Times New Roman"/>
                        </a:rPr>
                        <a:t> </a:t>
                      </a:r>
                      <a:r>
                        <a:rPr lang="en-US" sz="2400" i="1" dirty="0" err="1">
                          <a:latin typeface="Times New Roman"/>
                          <a:ea typeface="SimSun"/>
                          <a:cs typeface="Times New Roman"/>
                        </a:rPr>
                        <a:t>từ</a:t>
                      </a:r>
                      <a:r>
                        <a:rPr lang="en-US" sz="2400" i="1" dirty="0">
                          <a:latin typeface="Times New Roman"/>
                          <a:ea typeface="SimSun"/>
                          <a:cs typeface="Times New Roman"/>
                        </a:rPr>
                        <a:t>. </a:t>
                      </a:r>
                      <a:r>
                        <a:rPr lang="en-US" sz="2400" i="1" dirty="0" err="1">
                          <a:latin typeface="Times New Roman"/>
                          <a:ea typeface="SimSun"/>
                          <a:cs typeface="Times New Roman"/>
                        </a:rPr>
                        <a:t>Các</a:t>
                      </a:r>
                      <a:r>
                        <a:rPr lang="en-US" sz="2400" i="1" dirty="0">
                          <a:latin typeface="Times New Roman"/>
                          <a:ea typeface="SimSun"/>
                          <a:cs typeface="Times New Roman"/>
                        </a:rPr>
                        <a:t> </a:t>
                      </a:r>
                      <a:r>
                        <a:rPr lang="en-US" sz="2400" i="1" dirty="0" err="1">
                          <a:latin typeface="Times New Roman"/>
                          <a:ea typeface="SimSun"/>
                          <a:cs typeface="Times New Roman"/>
                        </a:rPr>
                        <a:t>nghĩa</a:t>
                      </a:r>
                      <a:r>
                        <a:rPr lang="en-US" sz="2400" i="1" dirty="0">
                          <a:latin typeface="Times New Roman"/>
                          <a:ea typeface="SimSun"/>
                          <a:cs typeface="Times New Roman"/>
                        </a:rPr>
                        <a:t> </a:t>
                      </a:r>
                      <a:r>
                        <a:rPr lang="en-US" sz="2400" i="1" dirty="0" err="1">
                          <a:latin typeface="Times New Roman"/>
                          <a:ea typeface="SimSun"/>
                          <a:cs typeface="Times New Roman"/>
                        </a:rPr>
                        <a:t>đó</a:t>
                      </a:r>
                      <a:r>
                        <a:rPr lang="en-US" sz="2400" i="1" dirty="0">
                          <a:latin typeface="Times New Roman"/>
                          <a:ea typeface="SimSun"/>
                          <a:cs typeface="Times New Roman"/>
                        </a:rPr>
                        <a:t> </a:t>
                      </a:r>
                      <a:r>
                        <a:rPr lang="en-US" sz="2400" i="1" dirty="0" err="1">
                          <a:latin typeface="Times New Roman"/>
                          <a:ea typeface="SimSun"/>
                          <a:cs typeface="Times New Roman"/>
                        </a:rPr>
                        <a:t>có</a:t>
                      </a:r>
                      <a:r>
                        <a:rPr lang="en-US" sz="2400" i="1" dirty="0">
                          <a:latin typeface="Times New Roman"/>
                          <a:ea typeface="SimSun"/>
                          <a:cs typeface="Times New Roman"/>
                        </a:rPr>
                        <a:t> </a:t>
                      </a:r>
                      <a:r>
                        <a:rPr lang="en-US" sz="2400" i="1" dirty="0" err="1">
                          <a:latin typeface="Times New Roman"/>
                          <a:ea typeface="SimSun"/>
                          <a:cs typeface="Times New Roman"/>
                        </a:rPr>
                        <a:t>mối</a:t>
                      </a:r>
                      <a:r>
                        <a:rPr lang="en-US" sz="2400" i="1" dirty="0">
                          <a:latin typeface="Times New Roman"/>
                          <a:ea typeface="SimSun"/>
                          <a:cs typeface="Times New Roman"/>
                        </a:rPr>
                        <a:t> </a:t>
                      </a:r>
                      <a:r>
                        <a:rPr lang="en-US" sz="2400" i="1" dirty="0" err="1">
                          <a:latin typeface="Times New Roman"/>
                          <a:ea typeface="SimSun"/>
                          <a:cs typeface="Times New Roman"/>
                        </a:rPr>
                        <a:t>liên</a:t>
                      </a:r>
                      <a:r>
                        <a:rPr lang="en-US" sz="2400" i="1" dirty="0">
                          <a:latin typeface="Times New Roman"/>
                          <a:ea typeface="SimSun"/>
                          <a:cs typeface="Times New Roman"/>
                        </a:rPr>
                        <a:t> </a:t>
                      </a:r>
                      <a:r>
                        <a:rPr lang="en-US" sz="2400" i="1" dirty="0" err="1">
                          <a:latin typeface="Times New Roman"/>
                          <a:ea typeface="SimSun"/>
                          <a:cs typeface="Times New Roman"/>
                        </a:rPr>
                        <a:t>hệ</a:t>
                      </a:r>
                      <a:r>
                        <a:rPr lang="en-US" sz="2400" i="1" dirty="0">
                          <a:latin typeface="Times New Roman"/>
                          <a:ea typeface="SimSun"/>
                          <a:cs typeface="Times New Roman"/>
                        </a:rPr>
                        <a:t> </a:t>
                      </a:r>
                      <a:r>
                        <a:rPr lang="en-US" sz="2400" i="1" dirty="0" err="1">
                          <a:latin typeface="Times New Roman"/>
                          <a:ea typeface="SimSun"/>
                          <a:cs typeface="Times New Roman"/>
                        </a:rPr>
                        <a:t>với</a:t>
                      </a:r>
                      <a:r>
                        <a:rPr lang="en-US" sz="2400" i="1" dirty="0">
                          <a:latin typeface="Times New Roman"/>
                          <a:ea typeface="SimSun"/>
                          <a:cs typeface="Times New Roman"/>
                        </a:rPr>
                        <a:t> </a:t>
                      </a:r>
                      <a:r>
                        <a:rPr lang="en-US" sz="2400" i="1" dirty="0" err="1">
                          <a:latin typeface="Times New Roman"/>
                          <a:ea typeface="SimSun"/>
                          <a:cs typeface="Times New Roman"/>
                        </a:rPr>
                        <a:t>nhau</a:t>
                      </a:r>
                      <a:r>
                        <a:rPr lang="en-US" sz="2400" i="1" dirty="0">
                          <a:latin typeface="Times New Roman"/>
                          <a:ea typeface="SimSun"/>
                          <a:cs typeface="Times New Roman"/>
                        </a:rPr>
                        <a:t>.</a:t>
                      </a:r>
                      <a:endParaRPr lang="en-US" sz="1400" dirty="0">
                        <a:latin typeface="Calibri"/>
                        <a:ea typeface="SimSun"/>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2400" i="1" dirty="0" err="1">
                          <a:latin typeface="Times New Roman"/>
                          <a:ea typeface="SimSun"/>
                          <a:cs typeface="Times New Roman"/>
                        </a:rPr>
                        <a:t>Đó</a:t>
                      </a:r>
                      <a:r>
                        <a:rPr lang="en-US" sz="2400" i="1" dirty="0">
                          <a:latin typeface="Times New Roman"/>
                          <a:ea typeface="SimSun"/>
                          <a:cs typeface="Times New Roman"/>
                        </a:rPr>
                        <a:t> </a:t>
                      </a:r>
                      <a:r>
                        <a:rPr lang="en-US" sz="2400" i="1" dirty="0" err="1">
                          <a:latin typeface="Times New Roman"/>
                          <a:ea typeface="SimSun"/>
                          <a:cs typeface="Times New Roman"/>
                        </a:rPr>
                        <a:t>là</a:t>
                      </a:r>
                      <a:r>
                        <a:rPr lang="en-US" sz="2400" i="1" dirty="0">
                          <a:latin typeface="Times New Roman"/>
                          <a:ea typeface="SimSun"/>
                          <a:cs typeface="Times New Roman"/>
                        </a:rPr>
                        <a:t> </a:t>
                      </a:r>
                      <a:r>
                        <a:rPr lang="en-US" sz="2400" i="1" dirty="0" err="1">
                          <a:latin typeface="Times New Roman"/>
                          <a:ea typeface="SimSun"/>
                          <a:cs typeface="Times New Roman"/>
                        </a:rPr>
                        <a:t>các</a:t>
                      </a:r>
                      <a:r>
                        <a:rPr lang="en-US" sz="2400" i="1" dirty="0">
                          <a:latin typeface="Times New Roman"/>
                          <a:ea typeface="SimSun"/>
                          <a:cs typeface="Times New Roman"/>
                        </a:rPr>
                        <a:t> </a:t>
                      </a:r>
                      <a:r>
                        <a:rPr lang="en-US" sz="2400" i="1" dirty="0" err="1">
                          <a:latin typeface="Times New Roman"/>
                          <a:ea typeface="SimSun"/>
                          <a:cs typeface="Times New Roman"/>
                        </a:rPr>
                        <a:t>nghĩa</a:t>
                      </a:r>
                      <a:r>
                        <a:rPr lang="en-US" sz="2400" i="1" dirty="0">
                          <a:latin typeface="Times New Roman"/>
                          <a:ea typeface="SimSun"/>
                          <a:cs typeface="Times New Roman"/>
                        </a:rPr>
                        <a:t> </a:t>
                      </a:r>
                      <a:r>
                        <a:rPr lang="en-US" sz="2400" i="1" dirty="0" err="1">
                          <a:latin typeface="Times New Roman"/>
                          <a:ea typeface="SimSun"/>
                          <a:cs typeface="Times New Roman"/>
                        </a:rPr>
                        <a:t>của</a:t>
                      </a:r>
                      <a:r>
                        <a:rPr lang="en-US" sz="2400" i="1" dirty="0">
                          <a:latin typeface="Times New Roman"/>
                          <a:ea typeface="SimSun"/>
                          <a:cs typeface="Times New Roman"/>
                        </a:rPr>
                        <a:t> </a:t>
                      </a:r>
                      <a:r>
                        <a:rPr lang="en-US" sz="2400" i="1" dirty="0" err="1">
                          <a:latin typeface="Times New Roman"/>
                          <a:ea typeface="SimSun"/>
                          <a:cs typeface="Times New Roman"/>
                        </a:rPr>
                        <a:t>các</a:t>
                      </a:r>
                      <a:r>
                        <a:rPr lang="en-US" sz="2400" i="1" dirty="0">
                          <a:latin typeface="Times New Roman"/>
                          <a:ea typeface="SimSun"/>
                          <a:cs typeface="Times New Roman"/>
                        </a:rPr>
                        <a:t> </a:t>
                      </a:r>
                      <a:r>
                        <a:rPr lang="en-US" sz="2400" i="1" dirty="0" err="1">
                          <a:latin typeface="Times New Roman"/>
                          <a:ea typeface="SimSun"/>
                          <a:cs typeface="Times New Roman"/>
                        </a:rPr>
                        <a:t>từ</a:t>
                      </a:r>
                      <a:r>
                        <a:rPr lang="en-US" sz="2400" i="1" dirty="0">
                          <a:latin typeface="Times New Roman"/>
                          <a:ea typeface="SimSun"/>
                          <a:cs typeface="Times New Roman"/>
                        </a:rPr>
                        <a:t> </a:t>
                      </a:r>
                      <a:r>
                        <a:rPr lang="en-US" sz="2400" i="1" dirty="0" err="1">
                          <a:latin typeface="Times New Roman"/>
                          <a:ea typeface="SimSun"/>
                          <a:cs typeface="Times New Roman"/>
                        </a:rPr>
                        <a:t>khác</a:t>
                      </a:r>
                      <a:r>
                        <a:rPr lang="en-US" sz="2400" i="1" dirty="0">
                          <a:latin typeface="Times New Roman"/>
                          <a:ea typeface="SimSun"/>
                          <a:cs typeface="Times New Roman"/>
                        </a:rPr>
                        <a:t> </a:t>
                      </a:r>
                      <a:r>
                        <a:rPr lang="en-US" sz="2400" i="1" dirty="0" err="1">
                          <a:latin typeface="Times New Roman"/>
                          <a:ea typeface="SimSun"/>
                          <a:cs typeface="Times New Roman"/>
                        </a:rPr>
                        <a:t>nhau</a:t>
                      </a:r>
                      <a:r>
                        <a:rPr lang="en-US" sz="2400" i="1" dirty="0">
                          <a:latin typeface="Times New Roman"/>
                          <a:ea typeface="SimSun"/>
                          <a:cs typeface="Times New Roman"/>
                        </a:rPr>
                        <a:t>. </a:t>
                      </a:r>
                      <a:r>
                        <a:rPr lang="en-US" sz="2400" i="1" dirty="0" err="1">
                          <a:latin typeface="Times New Roman"/>
                          <a:ea typeface="SimSun"/>
                          <a:cs typeface="Times New Roman"/>
                        </a:rPr>
                        <a:t>Các</a:t>
                      </a:r>
                      <a:r>
                        <a:rPr lang="en-US" sz="2400" i="1" dirty="0">
                          <a:latin typeface="Times New Roman"/>
                          <a:ea typeface="SimSun"/>
                          <a:cs typeface="Times New Roman"/>
                        </a:rPr>
                        <a:t> </a:t>
                      </a:r>
                      <a:r>
                        <a:rPr lang="en-US" sz="2400" i="1" dirty="0" err="1">
                          <a:latin typeface="Times New Roman"/>
                          <a:ea typeface="SimSun"/>
                          <a:cs typeface="Times New Roman"/>
                        </a:rPr>
                        <a:t>nghĩa</a:t>
                      </a:r>
                      <a:r>
                        <a:rPr lang="en-US" sz="2400" i="1" dirty="0">
                          <a:latin typeface="Times New Roman"/>
                          <a:ea typeface="SimSun"/>
                          <a:cs typeface="Times New Roman"/>
                        </a:rPr>
                        <a:t> </a:t>
                      </a:r>
                      <a:r>
                        <a:rPr lang="en-US" sz="2400" i="1" dirty="0" err="1">
                          <a:latin typeface="Times New Roman"/>
                          <a:ea typeface="SimSun"/>
                          <a:cs typeface="Times New Roman"/>
                        </a:rPr>
                        <a:t>đó</a:t>
                      </a:r>
                      <a:r>
                        <a:rPr lang="en-US" sz="2400" i="1" dirty="0">
                          <a:latin typeface="Times New Roman"/>
                          <a:ea typeface="SimSun"/>
                          <a:cs typeface="Times New Roman"/>
                        </a:rPr>
                        <a:t> </a:t>
                      </a:r>
                      <a:r>
                        <a:rPr lang="en-US" sz="2400" i="1" dirty="0" err="1">
                          <a:latin typeface="Times New Roman"/>
                          <a:ea typeface="SimSun"/>
                          <a:cs typeface="Times New Roman"/>
                        </a:rPr>
                        <a:t>không</a:t>
                      </a:r>
                      <a:r>
                        <a:rPr lang="en-US" sz="2400" i="1" dirty="0">
                          <a:latin typeface="Times New Roman"/>
                          <a:ea typeface="SimSun"/>
                          <a:cs typeface="Times New Roman"/>
                        </a:rPr>
                        <a:t> </a:t>
                      </a:r>
                      <a:r>
                        <a:rPr lang="en-US" sz="2400" i="1" dirty="0" err="1">
                          <a:latin typeface="Times New Roman"/>
                          <a:ea typeface="SimSun"/>
                          <a:cs typeface="Times New Roman"/>
                        </a:rPr>
                        <a:t>có</a:t>
                      </a:r>
                      <a:r>
                        <a:rPr lang="en-US" sz="2400" i="1" dirty="0">
                          <a:latin typeface="Times New Roman"/>
                          <a:ea typeface="SimSun"/>
                          <a:cs typeface="Times New Roman"/>
                        </a:rPr>
                        <a:t> </a:t>
                      </a:r>
                      <a:r>
                        <a:rPr lang="en-US" sz="2400" i="1" dirty="0" err="1">
                          <a:latin typeface="Times New Roman"/>
                          <a:ea typeface="SimSun"/>
                          <a:cs typeface="Times New Roman"/>
                        </a:rPr>
                        <a:t>mối</a:t>
                      </a:r>
                      <a:r>
                        <a:rPr lang="en-US" sz="2400" i="1" dirty="0">
                          <a:latin typeface="Times New Roman"/>
                          <a:ea typeface="SimSun"/>
                          <a:cs typeface="Times New Roman"/>
                        </a:rPr>
                        <a:t> </a:t>
                      </a:r>
                      <a:r>
                        <a:rPr lang="en-US" sz="2400" i="1" dirty="0" err="1">
                          <a:latin typeface="Times New Roman"/>
                          <a:ea typeface="SimSun"/>
                          <a:cs typeface="Times New Roman"/>
                        </a:rPr>
                        <a:t>liên</a:t>
                      </a:r>
                      <a:r>
                        <a:rPr lang="en-US" sz="2400" i="1" dirty="0">
                          <a:latin typeface="Times New Roman"/>
                          <a:ea typeface="SimSun"/>
                          <a:cs typeface="Times New Roman"/>
                        </a:rPr>
                        <a:t> </a:t>
                      </a:r>
                      <a:r>
                        <a:rPr lang="en-US" sz="2400" i="1" dirty="0" err="1">
                          <a:latin typeface="Times New Roman"/>
                          <a:ea typeface="SimSun"/>
                          <a:cs typeface="Times New Roman"/>
                        </a:rPr>
                        <a:t>hệ</a:t>
                      </a:r>
                      <a:r>
                        <a:rPr lang="en-US" sz="2400" i="1" dirty="0">
                          <a:latin typeface="Times New Roman"/>
                          <a:ea typeface="SimSun"/>
                          <a:cs typeface="Times New Roman"/>
                        </a:rPr>
                        <a:t> </a:t>
                      </a:r>
                      <a:r>
                        <a:rPr lang="en-US" sz="2400" i="1" dirty="0" err="1">
                          <a:latin typeface="Times New Roman"/>
                          <a:ea typeface="SimSun"/>
                          <a:cs typeface="Times New Roman"/>
                        </a:rPr>
                        <a:t>gì</a:t>
                      </a:r>
                      <a:r>
                        <a:rPr lang="en-US" sz="2400" i="1" dirty="0">
                          <a:latin typeface="Times New Roman"/>
                          <a:ea typeface="SimSun"/>
                          <a:cs typeface="Times New Roman"/>
                        </a:rPr>
                        <a:t> </a:t>
                      </a:r>
                      <a:r>
                        <a:rPr lang="en-US" sz="2400" i="1" dirty="0" err="1">
                          <a:latin typeface="Times New Roman"/>
                          <a:ea typeface="SimSun"/>
                          <a:cs typeface="Times New Roman"/>
                        </a:rPr>
                        <a:t>với</a:t>
                      </a:r>
                      <a:r>
                        <a:rPr lang="en-US" sz="2400" i="1" dirty="0">
                          <a:latin typeface="Times New Roman"/>
                          <a:ea typeface="SimSun"/>
                          <a:cs typeface="Times New Roman"/>
                        </a:rPr>
                        <a:t> </a:t>
                      </a:r>
                      <a:r>
                        <a:rPr lang="en-US" sz="2400" i="1" dirty="0" err="1">
                          <a:latin typeface="Times New Roman"/>
                          <a:ea typeface="SimSun"/>
                          <a:cs typeface="Times New Roman"/>
                        </a:rPr>
                        <a:t>nhau</a:t>
                      </a:r>
                      <a:r>
                        <a:rPr lang="en-US" sz="2400" i="1" dirty="0">
                          <a:latin typeface="Times New Roman"/>
                          <a:ea typeface="SimSun"/>
                          <a:cs typeface="Times New Roman"/>
                        </a:rPr>
                        <a:t>.</a:t>
                      </a:r>
                      <a:endParaRPr lang="en-US" sz="1400" dirty="0">
                        <a:latin typeface="Calibri"/>
                        <a:ea typeface="SimSun"/>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6" name="TextBox 5"/>
          <p:cNvSpPr txBox="1"/>
          <p:nvPr/>
        </p:nvSpPr>
        <p:spPr>
          <a:xfrm>
            <a:off x="228600" y="4572000"/>
            <a:ext cx="8915400" cy="1569660"/>
          </a:xfrm>
          <a:prstGeom prst="rect">
            <a:avLst/>
          </a:prstGeom>
          <a:noFill/>
        </p:spPr>
        <p:txBody>
          <a:bodyPr wrap="square" rtlCol="0">
            <a:spAutoFit/>
          </a:bodyPr>
          <a:lstStyle/>
          <a:p>
            <a:r>
              <a:rPr lang="en-US" sz="2400" dirty="0" err="1" smtClean="0">
                <a:latin typeface="Times New Roman" pitchFamily="18" charset="0"/>
                <a:cs typeface="Times New Roman" pitchFamily="18" charset="0"/>
              </a:rPr>
              <a:t>Dựa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a.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b.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âm</a:t>
            </a:r>
            <a:r>
              <a:rPr lang="en-US" sz="2400" dirty="0" smtClean="0">
                <a:latin typeface="Times New Roman" pitchFamily="18" charset="0"/>
                <a:cs typeface="Times New Roman" pitchFamily="18" charset="0"/>
              </a:rPr>
              <a:t>  c.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âm</a:t>
            </a:r>
            <a:r>
              <a:rPr lang="en-US" sz="2400" dirty="0" smtClean="0">
                <a:latin typeface="Times New Roman" pitchFamily="18" charset="0"/>
                <a:cs typeface="Times New Roman" pitchFamily="18" charset="0"/>
              </a:rPr>
              <a:t>   d.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âm</a:t>
            </a:r>
            <a:r>
              <a:rPr lang="en-US" sz="2400" dirty="0" smtClean="0">
                <a:latin typeface="Times New Roman" pitchFamily="18" charset="0"/>
                <a:cs typeface="Times New Roman" pitchFamily="18" charset="0"/>
              </a:rPr>
              <a:t> đ.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a:t>
            </a:r>
          </a:p>
          <a:p>
            <a:r>
              <a:rPr lang="en-US" sz="2400" b="1"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ox(in)">
                                      <p:cBhvr>
                                        <p:cTn id="17" dur="500"/>
                                        <p:tgtEl>
                                          <p:spTgt spid="5">
                                            <p:txEl>
                                              <p:pRg st="0" end="0"/>
                                            </p:txEl>
                                          </p:spTgt>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animEffect transition="in" filter="box(in)">
                                      <p:cBhvr>
                                        <p:cTn id="20" dur="500"/>
                                        <p:tgtEl>
                                          <p:spTgt spid="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box(in)">
                                      <p:cBhvr>
                                        <p:cTn id="25" dur="5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ntr" presetSubtype="16" fill="hold" nodeType="clickEffect">
                                  <p:stCondLst>
                                    <p:cond delay="0"/>
                                  </p:stCondLst>
                                  <p:childTnLst>
                                    <p:set>
                                      <p:cBhvr>
                                        <p:cTn id="29" dur="1" fill="hold">
                                          <p:stCondLst>
                                            <p:cond delay="0"/>
                                          </p:stCondLst>
                                        </p:cTn>
                                        <p:tgtEl>
                                          <p:spTgt spid="6">
                                            <p:txEl>
                                              <p:pRg st="0" end="0"/>
                                            </p:txEl>
                                          </p:spTgt>
                                        </p:tgtEl>
                                        <p:attrNameLst>
                                          <p:attrName>style.visibility</p:attrName>
                                        </p:attrNameLst>
                                      </p:cBhvr>
                                      <p:to>
                                        <p:strVal val="visible"/>
                                      </p:to>
                                    </p:set>
                                    <p:animEffect transition="in" filter="box(in)">
                                      <p:cBhvr>
                                        <p:cTn id="30" dur="500"/>
                                        <p:tgtEl>
                                          <p:spTgt spid="6">
                                            <p:txEl>
                                              <p:pRg st="0" end="0"/>
                                            </p:txEl>
                                          </p:spTgt>
                                        </p:tgtEl>
                                      </p:cBhvr>
                                    </p:animEffect>
                                  </p:childTnLst>
                                </p:cTn>
                              </p:par>
                              <p:par>
                                <p:cTn id="31" presetID="4" presetClass="entr" presetSubtype="16" fill="hold" nodeType="withEffect">
                                  <p:stCondLst>
                                    <p:cond delay="0"/>
                                  </p:stCondLst>
                                  <p:childTnLst>
                                    <p:set>
                                      <p:cBhvr>
                                        <p:cTn id="32" dur="1" fill="hold">
                                          <p:stCondLst>
                                            <p:cond delay="0"/>
                                          </p:stCondLst>
                                        </p:cTn>
                                        <p:tgtEl>
                                          <p:spTgt spid="6">
                                            <p:txEl>
                                              <p:pRg st="1" end="1"/>
                                            </p:txEl>
                                          </p:spTgt>
                                        </p:tgtEl>
                                        <p:attrNameLst>
                                          <p:attrName>style.visibility</p:attrName>
                                        </p:attrNameLst>
                                      </p:cBhvr>
                                      <p:to>
                                        <p:strVal val="visible"/>
                                      </p:to>
                                    </p:set>
                                    <p:animEffect transition="in" filter="box(in)">
                                      <p:cBhvr>
                                        <p:cTn id="33" dur="500"/>
                                        <p:tgtEl>
                                          <p:spTgt spid="6">
                                            <p:txEl>
                                              <p:pRg st="1" end="1"/>
                                            </p:txEl>
                                          </p:spTgt>
                                        </p:tgtEl>
                                      </p:cBhvr>
                                    </p:animEffect>
                                  </p:childTnLst>
                                </p:cTn>
                              </p:par>
                              <p:par>
                                <p:cTn id="34" presetID="4" presetClass="entr" presetSubtype="16" fill="hold" nodeType="withEffect">
                                  <p:stCondLst>
                                    <p:cond delay="0"/>
                                  </p:stCondLst>
                                  <p:childTnLst>
                                    <p:set>
                                      <p:cBhvr>
                                        <p:cTn id="35" dur="1" fill="hold">
                                          <p:stCondLst>
                                            <p:cond delay="0"/>
                                          </p:stCondLst>
                                        </p:cTn>
                                        <p:tgtEl>
                                          <p:spTgt spid="6">
                                            <p:txEl>
                                              <p:pRg st="2" end="2"/>
                                            </p:txEl>
                                          </p:spTgt>
                                        </p:tgtEl>
                                        <p:attrNameLst>
                                          <p:attrName>style.visibility</p:attrName>
                                        </p:attrNameLst>
                                      </p:cBhvr>
                                      <p:to>
                                        <p:strVal val="visible"/>
                                      </p:to>
                                    </p:set>
                                    <p:animEffect transition="in" filter="box(in)">
                                      <p:cBhvr>
                                        <p:cTn id="36"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4: </a:t>
            </a:r>
            <a:r>
              <a:rPr lang="nl-NL" sz="2000" b="1" dirty="0" smtClean="0">
                <a:solidFill>
                  <a:srgbClr val="FF0000"/>
                </a:solidFill>
                <a:latin typeface="Times New Roman" pitchFamily="18" charset="0"/>
                <a:cs typeface="Times New Roman" pitchFamily="18" charset="0"/>
              </a:rPr>
              <a:t>THỰC HÀNH TIẾNG VIỆT</a:t>
            </a:r>
            <a:r>
              <a:rPr lang="en-US" sz="2000" b="1" dirty="0" smtClean="0">
                <a:solidFill>
                  <a:srgbClr val="FF0000"/>
                </a:solidFill>
                <a:latin typeface="Times New Roman" pitchFamily="18" charset="0"/>
                <a:cs typeface="Times New Roman" pitchFamily="18" charset="0"/>
              </a:rPr>
              <a:t> TỪ ĐỒNG ÂM, TỪ ĐA NGHĨA, BIỆN PHÁP TU TỪ HOÁN DỤ</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2308324"/>
          </a:xfrm>
          <a:prstGeom prst="rect">
            <a:avLst/>
          </a:prstGeom>
          <a:noFill/>
        </p:spPr>
        <p:txBody>
          <a:bodyPr wrap="square" rtlCol="0">
            <a:spAutoFit/>
          </a:bodyPr>
          <a:lstStyle/>
          <a:p>
            <a:r>
              <a:rPr lang="pt-BR" sz="2400" b="1" dirty="0" smtClean="0">
                <a:latin typeface="Times New Roman" pitchFamily="18" charset="0"/>
                <a:cs typeface="Times New Roman" pitchFamily="18" charset="0"/>
              </a:rPr>
              <a:t>Bài 4:</a:t>
            </a:r>
            <a:endParaRPr lang="en-US" sz="2400"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Phân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a. </a:t>
            </a:r>
            <a:r>
              <a:rPr lang="en-US" sz="2400" dirty="0" err="1" smtClean="0">
                <a:latin typeface="Times New Roman" pitchFamily="18" charset="0"/>
                <a:cs typeface="Times New Roman" pitchFamily="18" charset="0"/>
              </a:rPr>
              <a:t>Đậu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tương</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đậu</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Thi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đậu</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b. </a:t>
            </a:r>
            <a:r>
              <a:rPr lang="en-US" sz="2400" dirty="0" err="1" smtClean="0">
                <a:latin typeface="Times New Roman" pitchFamily="18" charset="0"/>
                <a:cs typeface="Times New Roman" pitchFamily="18" charset="0"/>
              </a:rPr>
              <a:t>Bò</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kéo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xe</a:t>
            </a:r>
            <a:r>
              <a:rPr lang="en-US" sz="2400" dirty="0" smtClean="0">
                <a:latin typeface="Times New Roman" pitchFamily="18" charset="0"/>
                <a:cs typeface="Times New Roman" pitchFamily="18" charset="0"/>
              </a:rPr>
              <a:t> – 2 </a:t>
            </a:r>
            <a:r>
              <a:rPr lang="en-US" sz="2400" dirty="0" err="1" smtClean="0">
                <a:latin typeface="Times New Roman" pitchFamily="18" charset="0"/>
                <a:cs typeface="Times New Roman" pitchFamily="18" charset="0"/>
              </a:rPr>
              <a:t>bò</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gạo</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cua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bò</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c. </a:t>
            </a:r>
            <a:r>
              <a:rPr lang="en-US" sz="2400" dirty="0" err="1" smtClean="0">
                <a:latin typeface="Times New Roman" pitchFamily="18" charset="0"/>
                <a:cs typeface="Times New Roman" pitchFamily="18" charset="0"/>
              </a:rPr>
              <a:t>Sợi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chiếu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đường</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vàng</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
        <p:nvSpPr>
          <p:cNvPr id="4" name="TextBox 3"/>
          <p:cNvSpPr txBox="1"/>
          <p:nvPr/>
        </p:nvSpPr>
        <p:spPr>
          <a:xfrm>
            <a:off x="0" y="2667000"/>
            <a:ext cx="9144000" cy="4062651"/>
          </a:xfrm>
          <a:prstGeom prst="rect">
            <a:avLst/>
          </a:prstGeom>
          <a:noFill/>
        </p:spPr>
        <p:txBody>
          <a:bodyPr wrap="square" rtlCol="0">
            <a:spAutoFit/>
          </a:bodyPr>
          <a:lstStyle/>
          <a:p>
            <a:pPr algn="ctr"/>
            <a:r>
              <a:rPr lang="en-US" sz="2000" b="1" dirty="0" err="1" smtClean="0">
                <a:latin typeface="Times New Roman" pitchFamily="18" charset="0"/>
                <a:cs typeface="Times New Roman" pitchFamily="18" charset="0"/>
              </a:rPr>
              <a:t>Gợi</a:t>
            </a:r>
            <a:r>
              <a:rPr lang="en-US" sz="2000" b="1" dirty="0" smtClean="0">
                <a:latin typeface="Times New Roman" pitchFamily="18" charset="0"/>
                <a:cs typeface="Times New Roman" pitchFamily="18" charset="0"/>
              </a:rPr>
              <a:t> ý </a:t>
            </a:r>
            <a:r>
              <a:rPr lang="en-US" sz="2000" b="1" dirty="0" err="1" smtClean="0">
                <a:latin typeface="Times New Roman" pitchFamily="18" charset="0"/>
                <a:cs typeface="Times New Roman" pitchFamily="18" charset="0"/>
              </a:rPr>
              <a:t>trả</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lời</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a. </a:t>
            </a:r>
            <a:r>
              <a:rPr lang="en-US" sz="2000" dirty="0" err="1" smtClean="0">
                <a:latin typeface="Times New Roman" pitchFamily="18" charset="0"/>
                <a:cs typeface="Times New Roman" pitchFamily="18" charset="0"/>
              </a:rPr>
              <a:t>Đậu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đậu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tên</a:t>
            </a:r>
            <a:r>
              <a:rPr lang="en-US" sz="2000" dirty="0" smtClean="0">
                <a:latin typeface="Times New Roman" pitchFamily="18" charset="0"/>
                <a:cs typeface="Times New Roman" pitchFamily="18" charset="0"/>
              </a:rPr>
              <a:t> 1 </a:t>
            </a:r>
            <a:r>
              <a:rPr lang="en-US" sz="2000" dirty="0" err="1" smtClean="0">
                <a:latin typeface="Times New Roman" pitchFamily="18" charset="0"/>
                <a:cs typeface="Times New Roman" pitchFamily="18" charset="0"/>
              </a:rPr>
              <a:t>loại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đậu</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đậu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đậu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mặt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loài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chim</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đậu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đậu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đỗ</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muốn</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b. </a:t>
            </a:r>
            <a:r>
              <a:rPr lang="en-US" sz="2000" dirty="0" err="1" smtClean="0">
                <a:latin typeface="Times New Roman" pitchFamily="18" charset="0"/>
                <a:cs typeface="Times New Roman" pitchFamily="18" charset="0"/>
              </a:rPr>
              <a:t>bò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kéo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bò</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2 </a:t>
            </a:r>
            <a:r>
              <a:rPr lang="en-US" sz="2000" dirty="0" err="1" smtClean="0">
                <a:latin typeface="Times New Roman" pitchFamily="18" charset="0"/>
                <a:cs typeface="Times New Roman" pitchFamily="18" charset="0"/>
              </a:rPr>
              <a:t>bò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đấu</a:t>
            </a:r>
            <a:r>
              <a:rPr lang="en-US" sz="2000" dirty="0" smtClean="0">
                <a:latin typeface="Times New Roman" pitchFamily="18" charset="0"/>
                <a:cs typeface="Times New Roman" pitchFamily="18" charset="0"/>
              </a:rPr>
              <a:t>, long, </a:t>
            </a:r>
            <a:r>
              <a:rPr lang="en-US" sz="2000" dirty="0" err="1" smtClean="0">
                <a:latin typeface="Times New Roman" pitchFamily="18" charset="0"/>
                <a:cs typeface="Times New Roman" pitchFamily="18" charset="0"/>
              </a:rPr>
              <a:t>nắm</a:t>
            </a:r>
            <a:r>
              <a:rPr lang="en-US" sz="2000" dirty="0" smtClean="0">
                <a:latin typeface="Times New Roman" pitchFamily="18" charset="0"/>
                <a:cs typeface="Times New Roman" pitchFamily="18" charset="0"/>
              </a:rPr>
              <a:t>...)</a:t>
            </a:r>
          </a:p>
          <a:p>
            <a:r>
              <a:rPr lang="en-US" sz="2000" dirty="0" err="1" smtClean="0">
                <a:latin typeface="Times New Roman" pitchFamily="18" charset="0"/>
                <a:cs typeface="Times New Roman" pitchFamily="18" charset="0"/>
              </a:rPr>
              <a:t>cua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mặt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chân</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c.</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may </a:t>
            </a:r>
            <a:r>
              <a:rPr lang="en-US" sz="2000" dirty="0" err="1" smtClean="0">
                <a:latin typeface="Times New Roman" pitchFamily="18" charset="0"/>
                <a:cs typeface="Times New Roman" pitchFamily="18" charset="0"/>
              </a:rPr>
              <a:t>vá</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Chiếu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giấy</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hướng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cấp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thông</a:t>
            </a:r>
            <a:r>
              <a:rPr lang="en-US" sz="2000" dirty="0" smtClean="0">
                <a:latin typeface="Times New Roman" pitchFamily="18" charset="0"/>
                <a:cs typeface="Times New Roman" pitchFamily="18" charset="0"/>
              </a:rPr>
              <a:t> tin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vàng</a:t>
            </a:r>
            <a:endParaRPr lang="en-US" sz="20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4: </a:t>
            </a:r>
            <a:r>
              <a:rPr lang="nl-NL" sz="2000" b="1" dirty="0" smtClean="0">
                <a:solidFill>
                  <a:srgbClr val="FF0000"/>
                </a:solidFill>
                <a:latin typeface="Times New Roman" pitchFamily="18" charset="0"/>
                <a:cs typeface="Times New Roman" pitchFamily="18" charset="0"/>
              </a:rPr>
              <a:t>THỰC HÀNH TIẾNG VIỆT</a:t>
            </a:r>
            <a:r>
              <a:rPr lang="en-US" sz="2000" b="1" dirty="0" smtClean="0">
                <a:solidFill>
                  <a:srgbClr val="FF0000"/>
                </a:solidFill>
                <a:latin typeface="Times New Roman" pitchFamily="18" charset="0"/>
                <a:cs typeface="Times New Roman" pitchFamily="18" charset="0"/>
              </a:rPr>
              <a:t> TỪ ĐỒNG ÂM, TỪ ĐA NGHĨA, BIỆN PHÁP TU TỪ HOÁN DỤ</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2308324"/>
          </a:xfrm>
          <a:prstGeom prst="rect">
            <a:avLst/>
          </a:prstGeom>
          <a:noFill/>
        </p:spPr>
        <p:txBody>
          <a:bodyPr wrap="square" rtlCol="0">
            <a:spAutoFit/>
          </a:bodyPr>
          <a:lstStyle/>
          <a:p>
            <a:r>
              <a:rPr lang="pt-BR" sz="2400" b="1" dirty="0" smtClean="0">
                <a:latin typeface="Times New Roman" pitchFamily="18" charset="0"/>
                <a:cs typeface="Times New Roman" pitchFamily="18" charset="0"/>
              </a:rPr>
              <a:t>Bài 8: </a:t>
            </a:r>
            <a:r>
              <a:rPr lang="pt-BR" sz="2400" dirty="0" smtClean="0">
                <a:latin typeface="Times New Roman" pitchFamily="18" charset="0"/>
                <a:cs typeface="Times New Roman" pitchFamily="18" charset="0"/>
              </a:rPr>
              <a:t>Xác định nghĩa của từ </a:t>
            </a:r>
            <a:r>
              <a:rPr lang="pt-BR" sz="2400" b="1" i="1" dirty="0" smtClean="0">
                <a:latin typeface="Times New Roman" pitchFamily="18" charset="0"/>
                <a:cs typeface="Times New Roman" pitchFamily="18" charset="0"/>
              </a:rPr>
              <a:t>chín</a:t>
            </a:r>
            <a:r>
              <a:rPr lang="pt-BR" sz="2400" dirty="0" smtClean="0">
                <a:latin typeface="Times New Roman" pitchFamily="18" charset="0"/>
                <a:cs typeface="Times New Roman" pitchFamily="18" charset="0"/>
              </a:rPr>
              <a:t> trong các câu sau:</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a. Vườn cam </a:t>
            </a:r>
            <a:r>
              <a:rPr lang="pt-BR" sz="2400" b="1" dirty="0" smtClean="0">
                <a:latin typeface="Times New Roman" pitchFamily="18" charset="0"/>
                <a:cs typeface="Times New Roman" pitchFamily="18" charset="0"/>
              </a:rPr>
              <a:t>chín</a:t>
            </a:r>
            <a:r>
              <a:rPr lang="pt-BR" sz="2400" dirty="0" smtClean="0">
                <a:latin typeface="Times New Roman" pitchFamily="18" charset="0"/>
                <a:cs typeface="Times New Roman" pitchFamily="18" charset="0"/>
              </a:rPr>
              <a:t> đỏ.</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b. Trước khi quyết định phải suy nghĩ cho </a:t>
            </a:r>
            <a:r>
              <a:rPr lang="pt-BR" sz="2400" b="1" dirty="0" smtClean="0">
                <a:latin typeface="Times New Roman" pitchFamily="18" charset="0"/>
                <a:cs typeface="Times New Roman" pitchFamily="18" charset="0"/>
              </a:rPr>
              <a:t>chín.</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c. Ngượng </a:t>
            </a:r>
            <a:r>
              <a:rPr lang="pt-BR" sz="2400" b="1" dirty="0" smtClean="0">
                <a:latin typeface="Times New Roman" pitchFamily="18" charset="0"/>
                <a:cs typeface="Times New Roman" pitchFamily="18" charset="0"/>
              </a:rPr>
              <a:t>chín</a:t>
            </a:r>
            <a:r>
              <a:rPr lang="pt-BR" sz="2400" dirty="0" smtClean="0">
                <a:latin typeface="Times New Roman" pitchFamily="18" charset="0"/>
                <a:cs typeface="Times New Roman" pitchFamily="18" charset="0"/>
              </a:rPr>
              <a:t> cả mặt.</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d. Cơm sắp </a:t>
            </a:r>
            <a:r>
              <a:rPr lang="pt-BR" sz="2400" b="1" dirty="0" smtClean="0">
                <a:latin typeface="Times New Roman" pitchFamily="18" charset="0"/>
                <a:cs typeface="Times New Roman" pitchFamily="18" charset="0"/>
              </a:rPr>
              <a:t>chín</a:t>
            </a:r>
            <a:r>
              <a:rPr lang="pt-BR" sz="2400" dirty="0" smtClean="0">
                <a:latin typeface="Times New Roman" pitchFamily="18" charset="0"/>
                <a:cs typeface="Times New Roman" pitchFamily="18" charset="0"/>
              </a:rPr>
              <a:t>, có thể dọn cơm được rồi</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4" name="TextBox 3"/>
          <p:cNvSpPr txBox="1"/>
          <p:nvPr/>
        </p:nvSpPr>
        <p:spPr>
          <a:xfrm>
            <a:off x="0" y="2819400"/>
            <a:ext cx="9144000" cy="2308324"/>
          </a:xfrm>
          <a:prstGeom prst="rect">
            <a:avLst/>
          </a:prstGeom>
          <a:noFill/>
        </p:spPr>
        <p:txBody>
          <a:bodyPr wrap="square" rtlCol="0">
            <a:spAutoFit/>
          </a:bodyPr>
          <a:lstStyle/>
          <a:p>
            <a:pPr algn="ctr"/>
            <a:r>
              <a:rPr lang="pt-BR" sz="2400" b="1" dirty="0" smtClean="0">
                <a:latin typeface="Times New Roman" pitchFamily="18" charset="0"/>
                <a:cs typeface="Times New Roman" pitchFamily="18" charset="0"/>
              </a:rPr>
              <a:t>Gợi ý trả lời</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a. Chín: trạng thái quả, hạt) ở vào giai đoạn phát triển đầy đủ nhất, thường có màu đỏ hoặc vàng, có hương thơm, vị ngon; trái với </a:t>
            </a:r>
            <a:r>
              <a:rPr lang="pt-BR" sz="2400" i="1" dirty="0" smtClean="0">
                <a:latin typeface="Times New Roman" pitchFamily="18" charset="0"/>
                <a:cs typeface="Times New Roman" pitchFamily="18" charset="0"/>
              </a:rPr>
              <a:t>xanh</a:t>
            </a:r>
            <a:r>
              <a:rPr lang="pt-BR"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b. Chín: sự suy nghĩ) ở mức đầy đủ để có được hiệu quả</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c. Chín: (màu da mặt) đỏ ửng lên</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d.  Chín:</a:t>
            </a:r>
            <a:r>
              <a:rPr lang="pt-BR" sz="2400" b="1" dirty="0" smtClean="0">
                <a:latin typeface="Times New Roman" pitchFamily="18" charset="0"/>
                <a:cs typeface="Times New Roman" pitchFamily="18" charset="0"/>
              </a:rPr>
              <a:t> </a:t>
            </a:r>
            <a:r>
              <a:rPr lang="pt-BR" sz="2400" dirty="0" smtClean="0">
                <a:latin typeface="Times New Roman" pitchFamily="18" charset="0"/>
                <a:cs typeface="Times New Roman" pitchFamily="18" charset="0"/>
              </a:rPr>
              <a:t>(thức ăn) được nấu nướng đến mức ăn được; trái với sống</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0" end="0"/>
                                            </p:txEl>
                                          </p:spTgt>
                                        </p:tgtEl>
                                        <p:attrNameLst>
                                          <p:attrName>style.visibility</p:attrName>
                                        </p:attrNameLst>
                                      </p:cBhvr>
                                      <p:to>
                                        <p:strVal val="visible"/>
                                      </p:to>
                                    </p:set>
                                    <p:animEffect transition="in" filter="box(in)">
                                      <p:cBhvr>
                                        <p:cTn id="32" dur="500"/>
                                        <p:tgtEl>
                                          <p:spTgt spid="4">
                                            <p:txEl>
                                              <p:pRg st="0" end="0"/>
                                            </p:txEl>
                                          </p:spTgt>
                                        </p:tgtEl>
                                      </p:cBhvr>
                                    </p:animEffect>
                                  </p:childTnLst>
                                </p:cTn>
                              </p:par>
                              <p:par>
                                <p:cTn id="33" presetID="4" presetClass="entr" presetSubtype="16" fill="hold" nodeType="withEffect">
                                  <p:stCondLst>
                                    <p:cond delay="0"/>
                                  </p:stCondLst>
                                  <p:childTnLst>
                                    <p:set>
                                      <p:cBhvr>
                                        <p:cTn id="34" dur="1" fill="hold">
                                          <p:stCondLst>
                                            <p:cond delay="0"/>
                                          </p:stCondLst>
                                        </p:cTn>
                                        <p:tgtEl>
                                          <p:spTgt spid="4">
                                            <p:txEl>
                                              <p:pRg st="1" end="1"/>
                                            </p:txEl>
                                          </p:spTgt>
                                        </p:tgtEl>
                                        <p:attrNameLst>
                                          <p:attrName>style.visibility</p:attrName>
                                        </p:attrNameLst>
                                      </p:cBhvr>
                                      <p:to>
                                        <p:strVal val="visible"/>
                                      </p:to>
                                    </p:set>
                                    <p:animEffect transition="in" filter="box(in)">
                                      <p:cBhvr>
                                        <p:cTn id="35" dur="500"/>
                                        <p:tgtEl>
                                          <p:spTgt spid="4">
                                            <p:txEl>
                                              <p:pRg st="1" end="1"/>
                                            </p:txEl>
                                          </p:spTgt>
                                        </p:tgtEl>
                                      </p:cBhvr>
                                    </p:animEffect>
                                  </p:childTnLst>
                                </p:cTn>
                              </p:par>
                              <p:par>
                                <p:cTn id="36" presetID="4" presetClass="entr" presetSubtype="16" fill="hold" nodeType="withEffect">
                                  <p:stCondLst>
                                    <p:cond delay="0"/>
                                  </p:stCondLst>
                                  <p:childTnLst>
                                    <p:set>
                                      <p:cBhvr>
                                        <p:cTn id="37" dur="1" fill="hold">
                                          <p:stCondLst>
                                            <p:cond delay="0"/>
                                          </p:stCondLst>
                                        </p:cTn>
                                        <p:tgtEl>
                                          <p:spTgt spid="4">
                                            <p:txEl>
                                              <p:pRg st="2" end="2"/>
                                            </p:txEl>
                                          </p:spTgt>
                                        </p:tgtEl>
                                        <p:attrNameLst>
                                          <p:attrName>style.visibility</p:attrName>
                                        </p:attrNameLst>
                                      </p:cBhvr>
                                      <p:to>
                                        <p:strVal val="visible"/>
                                      </p:to>
                                    </p:set>
                                    <p:animEffect transition="in" filter="box(in)">
                                      <p:cBhvr>
                                        <p:cTn id="38" dur="500"/>
                                        <p:tgtEl>
                                          <p:spTgt spid="4">
                                            <p:txEl>
                                              <p:pRg st="2" end="2"/>
                                            </p:txEl>
                                          </p:spTgt>
                                        </p:tgtEl>
                                      </p:cBhvr>
                                    </p:animEffect>
                                  </p:childTnLst>
                                </p:cTn>
                              </p:par>
                              <p:par>
                                <p:cTn id="39" presetID="4" presetClass="entr" presetSubtype="16" fill="hold" nodeType="withEffect">
                                  <p:stCondLst>
                                    <p:cond delay="0"/>
                                  </p:stCondLst>
                                  <p:childTnLst>
                                    <p:set>
                                      <p:cBhvr>
                                        <p:cTn id="40" dur="1" fill="hold">
                                          <p:stCondLst>
                                            <p:cond delay="0"/>
                                          </p:stCondLst>
                                        </p:cTn>
                                        <p:tgtEl>
                                          <p:spTgt spid="4">
                                            <p:txEl>
                                              <p:pRg st="3" end="3"/>
                                            </p:txEl>
                                          </p:spTgt>
                                        </p:tgtEl>
                                        <p:attrNameLst>
                                          <p:attrName>style.visibility</p:attrName>
                                        </p:attrNameLst>
                                      </p:cBhvr>
                                      <p:to>
                                        <p:strVal val="visible"/>
                                      </p:to>
                                    </p:set>
                                    <p:animEffect transition="in" filter="box(in)">
                                      <p:cBhvr>
                                        <p:cTn id="41" dur="500"/>
                                        <p:tgtEl>
                                          <p:spTgt spid="4">
                                            <p:txEl>
                                              <p:pRg st="3" end="3"/>
                                            </p:txEl>
                                          </p:spTgt>
                                        </p:tgtEl>
                                      </p:cBhvr>
                                    </p:animEffect>
                                  </p:childTnLst>
                                </p:cTn>
                              </p:par>
                              <p:par>
                                <p:cTn id="42" presetID="4" presetClass="entr" presetSubtype="16" fill="hold" nodeType="withEffect">
                                  <p:stCondLst>
                                    <p:cond delay="0"/>
                                  </p:stCondLst>
                                  <p:childTnLst>
                                    <p:set>
                                      <p:cBhvr>
                                        <p:cTn id="43" dur="1" fill="hold">
                                          <p:stCondLst>
                                            <p:cond delay="0"/>
                                          </p:stCondLst>
                                        </p:cTn>
                                        <p:tgtEl>
                                          <p:spTgt spid="4">
                                            <p:txEl>
                                              <p:pRg st="4" end="4"/>
                                            </p:txEl>
                                          </p:spTgt>
                                        </p:tgtEl>
                                        <p:attrNameLst>
                                          <p:attrName>style.visibility</p:attrName>
                                        </p:attrNameLst>
                                      </p:cBhvr>
                                      <p:to>
                                        <p:strVal val="visible"/>
                                      </p:to>
                                    </p:set>
                                    <p:animEffect transition="in" filter="box(in)">
                                      <p:cBhvr>
                                        <p:cTn id="44"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4: </a:t>
            </a:r>
            <a:r>
              <a:rPr lang="nl-NL" sz="2000" b="1" dirty="0" smtClean="0">
                <a:solidFill>
                  <a:srgbClr val="FF0000"/>
                </a:solidFill>
                <a:latin typeface="Times New Roman" pitchFamily="18" charset="0"/>
                <a:cs typeface="Times New Roman" pitchFamily="18" charset="0"/>
              </a:rPr>
              <a:t>THỰC HÀNH TIẾNG VIỆT</a:t>
            </a:r>
            <a:r>
              <a:rPr lang="en-US" sz="2000" b="1" dirty="0" smtClean="0">
                <a:solidFill>
                  <a:srgbClr val="FF0000"/>
                </a:solidFill>
                <a:latin typeface="Times New Roman" pitchFamily="18" charset="0"/>
                <a:cs typeface="Times New Roman" pitchFamily="18" charset="0"/>
              </a:rPr>
              <a:t> TỪ ĐỒNG ÂM, TỪ ĐA NGHĨA, BIỆN PHÁP TU TỪ HOÁN DỤ</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3416320"/>
          </a:xfrm>
          <a:prstGeom prst="rect">
            <a:avLst/>
          </a:prstGeom>
          <a:noFill/>
        </p:spPr>
        <p:txBody>
          <a:bodyPr wrap="square" rtlCol="0">
            <a:spAutoFit/>
          </a:bodyPr>
          <a:lstStyle/>
          <a:p>
            <a:pPr algn="just"/>
            <a:r>
              <a:rPr lang="pt-BR" sz="2400" b="1" dirty="0" smtClean="0">
                <a:latin typeface="Times New Roman" pitchFamily="18" charset="0"/>
                <a:cs typeface="Times New Roman" pitchFamily="18" charset="0"/>
              </a:rPr>
              <a:t>Bài 9: Tìm từ đa nghĩa, từ đồng âm trong những câu dưới đây:</a:t>
            </a:r>
            <a:endParaRPr lang="en-US" sz="2400" dirty="0" smtClean="0">
              <a:latin typeface="Times New Roman" pitchFamily="18" charset="0"/>
              <a:cs typeface="Times New Roman" pitchFamily="18" charset="0"/>
            </a:endParaRPr>
          </a:p>
          <a:p>
            <a:pPr algn="just"/>
            <a:r>
              <a:rPr lang="pt-BR" sz="2400" b="1" dirty="0" smtClean="0">
                <a:latin typeface="Times New Roman" pitchFamily="18" charset="0"/>
                <a:cs typeface="Times New Roman" pitchFamily="18" charset="0"/>
              </a:rPr>
              <a:t>a. Chạy</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Ô tô chạy theo hướng Hà Nội - Hải Phòng.</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Trong mùa dịch Covid 19, nhiều gia đình phải chạy ăn từng bữa.</a:t>
            </a:r>
            <a:endParaRPr lang="en-US" sz="2400" dirty="0" smtClean="0">
              <a:latin typeface="Times New Roman" pitchFamily="18" charset="0"/>
              <a:cs typeface="Times New Roman" pitchFamily="18" charset="0"/>
            </a:endParaRPr>
          </a:p>
          <a:p>
            <a:pPr algn="just"/>
            <a:r>
              <a:rPr lang="pt-BR" sz="2400" b="1" dirty="0" smtClean="0">
                <a:latin typeface="Times New Roman" pitchFamily="18" charset="0"/>
                <a:cs typeface="Times New Roman" pitchFamily="18" charset="0"/>
              </a:rPr>
              <a:t>b. bàn</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Mẹ em mới mua cho em một cái bàn rất đẹp.</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Chúng em bàn nhau đi lao động ngày chủ nhật để giúp đỡ gia đình.</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Nam là cây làm bàn của đội bóng đá lớp tôi.</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4: </a:t>
            </a:r>
            <a:r>
              <a:rPr lang="nl-NL" sz="2000" b="1" dirty="0" smtClean="0">
                <a:solidFill>
                  <a:srgbClr val="FF0000"/>
                </a:solidFill>
                <a:latin typeface="Times New Roman" pitchFamily="18" charset="0"/>
                <a:cs typeface="Times New Roman" pitchFamily="18" charset="0"/>
              </a:rPr>
              <a:t>THỰC HÀNH TIẾNG VIỆT</a:t>
            </a:r>
            <a:r>
              <a:rPr lang="en-US" sz="2000" b="1" dirty="0" smtClean="0">
                <a:solidFill>
                  <a:srgbClr val="FF0000"/>
                </a:solidFill>
                <a:latin typeface="Times New Roman" pitchFamily="18" charset="0"/>
                <a:cs typeface="Times New Roman" pitchFamily="18" charset="0"/>
              </a:rPr>
              <a:t> TỪ ĐỒNG ÂM, TỪ ĐA NGHĨA, BIỆN PHÁP TU TỪ HOÁN DỤ</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838200"/>
            <a:ext cx="9144000" cy="5262979"/>
          </a:xfrm>
          <a:prstGeom prst="rect">
            <a:avLst/>
          </a:prstGeom>
          <a:noFill/>
        </p:spPr>
        <p:txBody>
          <a:bodyPr wrap="square" rtlCol="0">
            <a:spAutoFit/>
          </a:bodyPr>
          <a:lstStyle/>
          <a:p>
            <a:pPr algn="ctr"/>
            <a:r>
              <a:rPr lang="pt-BR" sz="2400" b="1" dirty="0" smtClean="0">
                <a:latin typeface="Times New Roman" pitchFamily="18" charset="0"/>
                <a:cs typeface="Times New Roman" pitchFamily="18" charset="0"/>
              </a:rPr>
              <a:t>Gợi ý trả lời</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a.  Ô tô chạy theo hướng Hà Nội - Hải Phòng.</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chạy: di chuyển từ điểm này đến điểm khác.</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Trong mùa dịch Covid 19, nhiều gia đình phải chạy ăn từng bữa.</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chạy: xoay sở, lo toan trong hoàn cảnh khó khăn.</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b.</a:t>
            </a:r>
            <a:endParaRPr lang="en-US" sz="2400" dirty="0" smtClean="0">
              <a:latin typeface="Times New Roman" pitchFamily="18" charset="0"/>
              <a:cs typeface="Times New Roman" pitchFamily="18" charset="0"/>
            </a:endParaRPr>
          </a:p>
          <a:p>
            <a:pPr algn="just"/>
            <a:r>
              <a:rPr lang="pt-BR" sz="2400" b="1" dirty="0" smtClean="0">
                <a:latin typeface="Times New Roman" pitchFamily="18" charset="0"/>
                <a:cs typeface="Times New Roman" pitchFamily="18" charset="0"/>
              </a:rPr>
              <a:t>-  </a:t>
            </a:r>
            <a:r>
              <a:rPr lang="pt-BR" sz="2400" dirty="0" smtClean="0">
                <a:latin typeface="Times New Roman" pitchFamily="18" charset="0"/>
                <a:cs typeface="Times New Roman" pitchFamily="18" charset="0"/>
              </a:rPr>
              <a:t>Mẹ em mới mua cho em một cái bàn rất đẹp.</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bàn: vật dụng có mặt phẳng, dùng để đặt, để đồ đạc, thức ăn,...</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Chúng em bàn nhau đi lao động ngày chủ nhật để giúp đỡ gia đình.</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bàn: hoạt động thảo luận trong một nhóm người để đi đến kết quả cuối cùng</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Nam là cây làm bàn của đội bóng đá lớp tôi.</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bàn: điểm số, bàn thắng ghi được trong trận bóng</a:t>
            </a:r>
            <a:endParaRPr lang="en-US" sz="2400" dirty="0" smtClean="0">
              <a:latin typeface="Times New Roman" pitchFamily="18" charset="0"/>
              <a:cs typeface="Times New Roman" pitchFamily="18" charset="0"/>
            </a:endParaRPr>
          </a:p>
          <a:p>
            <a:pPr algn="ct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ox(in)">
                                      <p:cBhvr>
                                        <p:cTn id="62"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4: </a:t>
            </a:r>
            <a:r>
              <a:rPr lang="nl-NL" sz="2000" b="1" dirty="0" smtClean="0">
                <a:solidFill>
                  <a:srgbClr val="FF0000"/>
                </a:solidFill>
                <a:latin typeface="Times New Roman" pitchFamily="18" charset="0"/>
                <a:cs typeface="Times New Roman" pitchFamily="18" charset="0"/>
              </a:rPr>
              <a:t>THỰC HÀNH TIẾNG VIỆT</a:t>
            </a:r>
            <a:r>
              <a:rPr lang="en-US" sz="2000" b="1" dirty="0" smtClean="0">
                <a:solidFill>
                  <a:srgbClr val="FF0000"/>
                </a:solidFill>
                <a:latin typeface="Times New Roman" pitchFamily="18" charset="0"/>
                <a:cs typeface="Times New Roman" pitchFamily="18" charset="0"/>
              </a:rPr>
              <a:t> TỪ ĐỒNG ÂM, TỪ ĐA NGHĨA, BIỆN PHÁP TU TỪ HOÁN DỤ</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2246769"/>
          </a:xfrm>
          <a:prstGeom prst="rect">
            <a:avLst/>
          </a:prstGeom>
          <a:noFill/>
        </p:spPr>
        <p:txBody>
          <a:bodyPr wrap="square" rtlCol="0">
            <a:spAutoFit/>
          </a:bodyPr>
          <a:lstStyle/>
          <a:p>
            <a:r>
              <a:rPr lang="pt-BR" sz="2800" b="1" dirty="0" smtClean="0">
                <a:latin typeface="Times New Roman" pitchFamily="18" charset="0"/>
                <a:cs typeface="Times New Roman" pitchFamily="18" charset="0"/>
              </a:rPr>
              <a:t>Bài 10: </a:t>
            </a:r>
            <a:r>
              <a:rPr lang="pt-BR" sz="2800" dirty="0" smtClean="0">
                <a:latin typeface="Times New Roman" pitchFamily="18" charset="0"/>
                <a:cs typeface="Times New Roman" pitchFamily="18" charset="0"/>
              </a:rPr>
              <a:t>Phân biệt nghĩa của những từ đồng âm trong các cụm từ sau:</a:t>
            </a:r>
            <a:endParaRPr lang="en-US" sz="2800" dirty="0" smtClean="0">
              <a:latin typeface="Times New Roman" pitchFamily="18" charset="0"/>
              <a:cs typeface="Times New Roman" pitchFamily="18" charset="0"/>
            </a:endParaRPr>
          </a:p>
          <a:p>
            <a:r>
              <a:rPr lang="pt-BR" sz="2800" dirty="0" smtClean="0">
                <a:latin typeface="Times New Roman" pitchFamily="18" charset="0"/>
                <a:cs typeface="Times New Roman" pitchFamily="18" charset="0"/>
              </a:rPr>
              <a:t>a. Cánh đồng - tượng đồng - một nghìn đồng.</a:t>
            </a:r>
            <a:endParaRPr lang="en-US" sz="2800" dirty="0" smtClean="0">
              <a:latin typeface="Times New Roman" pitchFamily="18" charset="0"/>
              <a:cs typeface="Times New Roman" pitchFamily="18" charset="0"/>
            </a:endParaRPr>
          </a:p>
          <a:p>
            <a:r>
              <a:rPr lang="pt-BR" sz="2800" dirty="0" smtClean="0">
                <a:latin typeface="Times New Roman" pitchFamily="18" charset="0"/>
                <a:cs typeface="Times New Roman" pitchFamily="18" charset="0"/>
              </a:rPr>
              <a:t>b. Hòn đá – đá bóng.</a:t>
            </a:r>
            <a:endParaRPr lang="en-US" sz="2800" dirty="0" smtClean="0">
              <a:latin typeface="Times New Roman" pitchFamily="18" charset="0"/>
              <a:cs typeface="Times New Roman" pitchFamily="18" charset="0"/>
            </a:endParaRPr>
          </a:p>
          <a:p>
            <a:r>
              <a:rPr lang="pt-BR" sz="2800" dirty="0" smtClean="0">
                <a:latin typeface="Times New Roman" pitchFamily="18" charset="0"/>
                <a:cs typeface="Times New Roman" pitchFamily="18" charset="0"/>
              </a:rPr>
              <a:t>c. Ba và má – ba tuổi.</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4: </a:t>
            </a:r>
            <a:r>
              <a:rPr lang="nl-NL" sz="2000" b="1" dirty="0" smtClean="0">
                <a:solidFill>
                  <a:srgbClr val="FF0000"/>
                </a:solidFill>
                <a:latin typeface="Times New Roman" pitchFamily="18" charset="0"/>
                <a:cs typeface="Times New Roman" pitchFamily="18" charset="0"/>
              </a:rPr>
              <a:t>THỰC HÀNH TIẾNG VIỆT</a:t>
            </a:r>
            <a:r>
              <a:rPr lang="en-US" sz="2000" b="1" dirty="0" smtClean="0">
                <a:solidFill>
                  <a:srgbClr val="FF0000"/>
                </a:solidFill>
                <a:latin typeface="Times New Roman" pitchFamily="18" charset="0"/>
                <a:cs typeface="Times New Roman" pitchFamily="18" charset="0"/>
              </a:rPr>
              <a:t> TỪ ĐỒNG ÂM, TỪ ĐA NGHĨA, BIỆN PHÁP TU TỪ HOÁN DỤ</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5632311"/>
          </a:xfrm>
          <a:prstGeom prst="rect">
            <a:avLst/>
          </a:prstGeom>
          <a:noFill/>
        </p:spPr>
        <p:txBody>
          <a:bodyPr wrap="square" rtlCol="0">
            <a:spAutoFit/>
          </a:bodyPr>
          <a:lstStyle/>
          <a:p>
            <a:pPr algn="ctr"/>
            <a:r>
              <a:rPr lang="pt-BR" sz="2400" b="1" dirty="0" smtClean="0">
                <a:latin typeface="Times New Roman" pitchFamily="18" charset="0"/>
                <a:cs typeface="Times New Roman" pitchFamily="18" charset="0"/>
              </a:rPr>
              <a:t>Gợi ý trả lời:</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a. - Cánh đồng: khoảng đất rộng và bằng phẳng, dùng để cày cấy, trồng trọt.</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 Tượng đồng: làm bằng kim loại có màu đỏ, dễ dát mỏng và kéo sợi, thường dùng làm dây  điện và chế hợp kim.</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 Một nghìn đồng: đơn vị tiền Việt Nam.</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b. - Hòn đá: Khoáng vật có thể đặc, rắn, giòn, thường kết thành tảng lớn, hợp phần của vỏ trái đất, dùng lát đường, vật liệu xây dựng nhà cửa, công trình kiến trúc.</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 Đá bóng: đưa nhanh chân và hất mạnh bóng cho xa ra hoặc đưa bóng vào khung thành đối phương.</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c. - Ba và má: bố, cha, thầy, mẹ, u, bầm… - một trong những cách xưng hô đối với người sinh thành ra mình.</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 Ba tuổi: biểu thị số năm sinh sống trên đời là 3.</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1: </a:t>
            </a:r>
            <a:r>
              <a:rPr lang="nl-NL" sz="2000" b="1" dirty="0" smtClean="0">
                <a:solidFill>
                  <a:srgbClr val="FF0000"/>
                </a:solidFill>
                <a:latin typeface="Times New Roman" pitchFamily="18" charset="0"/>
                <a:cs typeface="Times New Roman" pitchFamily="18" charset="0"/>
              </a:rPr>
              <a:t>THỰC HÀNH TIẾNG VIỆT:</a:t>
            </a:r>
            <a:r>
              <a:rPr lang="vi-VN" sz="2000" b="1" dirty="0" smtClean="0">
                <a:solidFill>
                  <a:srgbClr val="FF0000"/>
                </a:solidFill>
                <a:latin typeface="Times New Roman" pitchFamily="18" charset="0"/>
                <a:cs typeface="Times New Roman" pitchFamily="18" charset="0"/>
              </a:rPr>
              <a:t> TỪ ĐƠN, TỪ PHỨC, SO SÁNH</a:t>
            </a:r>
            <a:endParaRPr lang="en-US" sz="2000" dirty="0" smtClean="0">
              <a:solidFill>
                <a:srgbClr val="FF0000"/>
              </a:solidFill>
              <a:latin typeface="Times New Roman" pitchFamily="18" charset="0"/>
              <a:cs typeface="Times New Roman" pitchFamily="18" charset="0"/>
            </a:endParaRPr>
          </a:p>
          <a:p>
            <a:pPr algn="ctr"/>
            <a:endParaRPr lang="en-US" sz="2000" b="1"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381000"/>
            <a:ext cx="9144000" cy="1692771"/>
          </a:xfrm>
          <a:prstGeom prst="rect">
            <a:avLst/>
          </a:prstGeom>
          <a:noFill/>
        </p:spPr>
        <p:txBody>
          <a:bodyPr wrap="square" rtlCol="0">
            <a:spAutoFit/>
          </a:bodyPr>
          <a:lstStyle/>
          <a:p>
            <a:pPr algn="just"/>
            <a:r>
              <a:rPr lang="en-US" sz="2800" b="1" dirty="0" err="1" smtClean="0">
                <a:latin typeface="Times New Roman" pitchFamily="18" charset="0"/>
                <a:cs typeface="Times New Roman" pitchFamily="18" charset="0"/>
              </a:rPr>
              <a:t>Bài</a:t>
            </a:r>
            <a:r>
              <a:rPr lang="en-US" sz="2800" b="1" dirty="0" smtClean="0">
                <a:latin typeface="Times New Roman" pitchFamily="18" charset="0"/>
                <a:cs typeface="Times New Roman" pitchFamily="18" charset="0"/>
              </a:rPr>
              <a:t> 2: </a:t>
            </a:r>
            <a:r>
              <a:rPr lang="en-US" sz="2800" dirty="0" err="1" smtClean="0">
                <a:latin typeface="Times New Roman" pitchFamily="18" charset="0"/>
                <a:cs typeface="Times New Roman" pitchFamily="18" charset="0"/>
              </a:rPr>
              <a:t>Xếp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châm</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chọc</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chậm</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chạp</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mê</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mẩn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mong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ngóng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nhỏ</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nhẹ</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mong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mỏi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phương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hướng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vương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vấn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tươi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tắn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vào</a:t>
            </a:r>
            <a:r>
              <a:rPr lang="en-US" sz="2800" dirty="0" smtClean="0">
                <a:latin typeface="Times New Roman" pitchFamily="18" charset="0"/>
                <a:cs typeface="Times New Roman" pitchFamily="18" charset="0"/>
              </a:rPr>
              <a:t> 2 </a:t>
            </a:r>
            <a:r>
              <a:rPr lang="en-US" sz="2800" dirty="0" err="1" smtClean="0">
                <a:latin typeface="Times New Roman" pitchFamily="18" charset="0"/>
                <a:cs typeface="Times New Roman" pitchFamily="18" charset="0"/>
              </a:rPr>
              <a:t>cột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ghép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láy</a:t>
            </a:r>
            <a:r>
              <a:rPr lang="en-US" sz="2800" dirty="0" smtClean="0">
                <a:latin typeface="Times New Roman" pitchFamily="18" charset="0"/>
                <a:cs typeface="Times New Roman" pitchFamily="18" charset="0"/>
              </a:rPr>
              <a:t>.</a:t>
            </a:r>
          </a:p>
          <a:p>
            <a:endParaRPr lang="en-US" sz="2000" dirty="0">
              <a:latin typeface="Times New Roman" pitchFamily="18" charset="0"/>
              <a:cs typeface="Times New Roman" pitchFamily="18" charset="0"/>
            </a:endParaRPr>
          </a:p>
        </p:txBody>
      </p:sp>
      <p:sp>
        <p:nvSpPr>
          <p:cNvPr id="5" name="TextBox 4"/>
          <p:cNvSpPr txBox="1"/>
          <p:nvPr/>
        </p:nvSpPr>
        <p:spPr>
          <a:xfrm>
            <a:off x="2667000" y="1676400"/>
            <a:ext cx="4191000" cy="800219"/>
          </a:xfrm>
          <a:prstGeom prst="rect">
            <a:avLst/>
          </a:prstGeom>
          <a:noFill/>
        </p:spPr>
        <p:txBody>
          <a:bodyPr wrap="square" rtlCol="0">
            <a:spAutoFit/>
          </a:bodyPr>
          <a:lstStyle/>
          <a:p>
            <a:pPr algn="ctr"/>
            <a:r>
              <a:rPr lang="en-US" sz="2800" b="1" dirty="0" err="1" smtClean="0">
                <a:latin typeface="Times New Roman" pitchFamily="18" charset="0"/>
                <a:cs typeface="Times New Roman" pitchFamily="18" charset="0"/>
              </a:rPr>
              <a:t>Gợi</a:t>
            </a:r>
            <a:r>
              <a:rPr lang="en-US" sz="2800" b="1" dirty="0" smtClean="0">
                <a:latin typeface="Times New Roman" pitchFamily="18" charset="0"/>
                <a:cs typeface="Times New Roman" pitchFamily="18" charset="0"/>
              </a:rPr>
              <a:t> ý </a:t>
            </a:r>
            <a:r>
              <a:rPr lang="en-US" sz="2800" b="1" dirty="0" err="1" smtClean="0">
                <a:latin typeface="Times New Roman" pitchFamily="18" charset="0"/>
                <a:cs typeface="Times New Roman" pitchFamily="18" charset="0"/>
              </a:rPr>
              <a:t>trả</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lời</a:t>
            </a:r>
            <a:endParaRPr lang="en-US" sz="2800" dirty="0" smtClean="0">
              <a:latin typeface="Times New Roman" pitchFamily="18" charset="0"/>
              <a:cs typeface="Times New Roman" pitchFamily="18" charset="0"/>
            </a:endParaRPr>
          </a:p>
          <a:p>
            <a:endParaRPr lang="en-US" dirty="0"/>
          </a:p>
        </p:txBody>
      </p:sp>
      <p:graphicFrame>
        <p:nvGraphicFramePr>
          <p:cNvPr id="6" name="Table 5"/>
          <p:cNvGraphicFramePr>
            <a:graphicFrameLocks noGrp="1"/>
          </p:cNvGraphicFramePr>
          <p:nvPr/>
        </p:nvGraphicFramePr>
        <p:xfrm>
          <a:off x="228600" y="2362200"/>
          <a:ext cx="8534400" cy="2286000"/>
        </p:xfrm>
        <a:graphic>
          <a:graphicData uri="http://schemas.openxmlformats.org/drawingml/2006/table">
            <a:tbl>
              <a:tblPr/>
              <a:tblGrid>
                <a:gridCol w="3912259">
                  <a:extLst>
                    <a:ext uri="{9D8B030D-6E8A-4147-A177-3AD203B41FA5}">
                      <a16:colId xmlns:a16="http://schemas.microsoft.com/office/drawing/2014/main" val="20000"/>
                    </a:ext>
                  </a:extLst>
                </a:gridCol>
                <a:gridCol w="4622141">
                  <a:extLst>
                    <a:ext uri="{9D8B030D-6E8A-4147-A177-3AD203B41FA5}">
                      <a16:colId xmlns:a16="http://schemas.microsoft.com/office/drawing/2014/main" val="20001"/>
                    </a:ext>
                  </a:extLst>
                </a:gridCol>
              </a:tblGrid>
              <a:tr h="826714">
                <a:tc>
                  <a:txBody>
                    <a:bodyPr/>
                    <a:lstStyle/>
                    <a:p>
                      <a:pPr marL="0" marR="0" algn="ctr">
                        <a:lnSpc>
                          <a:spcPct val="115000"/>
                        </a:lnSpc>
                        <a:spcBef>
                          <a:spcPts val="0"/>
                        </a:spcBef>
                        <a:spcAft>
                          <a:spcPts val="0"/>
                        </a:spcAft>
                      </a:pPr>
                      <a:r>
                        <a:rPr lang="en-US" sz="2400" b="1" dirty="0" err="1">
                          <a:solidFill>
                            <a:srgbClr val="0D0D0D"/>
                          </a:solidFill>
                          <a:latin typeface="Times New Roman"/>
                          <a:ea typeface="Times New Roman"/>
                          <a:cs typeface="Times New Roman"/>
                        </a:rPr>
                        <a:t>Từ</a:t>
                      </a:r>
                      <a:r>
                        <a:rPr lang="en-US" sz="2400" b="1" dirty="0">
                          <a:solidFill>
                            <a:srgbClr val="0D0D0D"/>
                          </a:solidFill>
                          <a:latin typeface="Times New Roman"/>
                          <a:ea typeface="Times New Roman"/>
                          <a:cs typeface="Times New Roman"/>
                        </a:rPr>
                        <a:t> </a:t>
                      </a:r>
                      <a:r>
                        <a:rPr lang="en-US" sz="2400" b="1" dirty="0" err="1">
                          <a:solidFill>
                            <a:srgbClr val="0D0D0D"/>
                          </a:solidFill>
                          <a:latin typeface="Times New Roman"/>
                          <a:ea typeface="Times New Roman"/>
                          <a:cs typeface="Times New Roman"/>
                        </a:rPr>
                        <a:t>láy</a:t>
                      </a:r>
                      <a:endParaRPr lang="en-US" sz="1400" dirty="0">
                        <a:latin typeface="Calibri"/>
                        <a:ea typeface="SimSun"/>
                        <a:cs typeface="Times New Roman"/>
                      </a:endParaRPr>
                    </a:p>
                  </a:txBody>
                  <a:tcPr marL="37653" marR="37653" marT="37653" marB="37653" anchor="ctr">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2400" b="1" dirty="0" err="1">
                          <a:solidFill>
                            <a:srgbClr val="0D0D0D"/>
                          </a:solidFill>
                          <a:latin typeface="Times New Roman"/>
                          <a:ea typeface="Times New Roman"/>
                          <a:cs typeface="Times New Roman"/>
                        </a:rPr>
                        <a:t>Từ</a:t>
                      </a:r>
                      <a:r>
                        <a:rPr lang="en-US" sz="2400" b="1" dirty="0">
                          <a:solidFill>
                            <a:srgbClr val="0D0D0D"/>
                          </a:solidFill>
                          <a:latin typeface="Times New Roman"/>
                          <a:ea typeface="Times New Roman"/>
                          <a:cs typeface="Times New Roman"/>
                        </a:rPr>
                        <a:t> </a:t>
                      </a:r>
                      <a:r>
                        <a:rPr lang="en-US" sz="2400" b="1" dirty="0" err="1">
                          <a:solidFill>
                            <a:srgbClr val="0D0D0D"/>
                          </a:solidFill>
                          <a:latin typeface="Times New Roman"/>
                          <a:ea typeface="Times New Roman"/>
                          <a:cs typeface="Times New Roman"/>
                        </a:rPr>
                        <a:t>ghép</a:t>
                      </a:r>
                      <a:endParaRPr lang="en-US" sz="1400" dirty="0">
                        <a:latin typeface="Calibri"/>
                        <a:ea typeface="SimSun"/>
                        <a:cs typeface="Times New Roman"/>
                      </a:endParaRPr>
                    </a:p>
                  </a:txBody>
                  <a:tcPr marL="37653" marR="37653" marT="37653" marB="37653" anchor="ctr">
                    <a:lnL>
                      <a:noFill/>
                    </a:lnL>
                    <a:lnR>
                      <a:noFill/>
                    </a:lnR>
                    <a:lnT>
                      <a:noFill/>
                    </a:lnT>
                    <a:lnB>
                      <a:noFill/>
                    </a:lnB>
                    <a:solidFill>
                      <a:srgbClr val="FFFFFF"/>
                    </a:solidFill>
                  </a:tcPr>
                </a:tc>
                <a:extLst>
                  <a:ext uri="{0D108BD9-81ED-4DB2-BD59-A6C34878D82A}">
                    <a16:rowId xmlns:a16="http://schemas.microsoft.com/office/drawing/2014/main" val="10000"/>
                  </a:ext>
                </a:extLst>
              </a:tr>
              <a:tr h="1459286">
                <a:tc>
                  <a:txBody>
                    <a:bodyPr/>
                    <a:lstStyle/>
                    <a:p>
                      <a:pPr marL="0" marR="0" algn="just">
                        <a:lnSpc>
                          <a:spcPct val="115000"/>
                        </a:lnSpc>
                        <a:spcBef>
                          <a:spcPts val="0"/>
                        </a:spcBef>
                        <a:spcAft>
                          <a:spcPts val="0"/>
                        </a:spcAft>
                      </a:pPr>
                      <a:r>
                        <a:rPr lang="en-US" sz="2400" i="1">
                          <a:solidFill>
                            <a:srgbClr val="0D0D0D"/>
                          </a:solidFill>
                          <a:latin typeface="Times New Roman"/>
                          <a:ea typeface="Times New Roman"/>
                          <a:cs typeface="Times New Roman"/>
                        </a:rPr>
                        <a:t>chậm chạp, mê mẩn, nhỏ nhẹ, mong mỏi, tươi tắn, vương vấn</a:t>
                      </a:r>
                      <a:endParaRPr lang="en-US" sz="1400">
                        <a:latin typeface="Calibri"/>
                        <a:ea typeface="SimSun"/>
                        <a:cs typeface="Times New Roman"/>
                      </a:endParaRPr>
                    </a:p>
                  </a:txBody>
                  <a:tcPr marL="37653" marR="37653" marT="37653" marB="37653" anchor="ctr">
                    <a:lnL>
                      <a:noFill/>
                    </a:lnL>
                    <a:lnR>
                      <a:noFill/>
                    </a:lnR>
                    <a:lnT>
                      <a:noFill/>
                    </a:lnT>
                    <a:lnB>
                      <a:noFill/>
                    </a:lnB>
                    <a:solidFill>
                      <a:srgbClr val="FFFFFF"/>
                    </a:solidFill>
                  </a:tcPr>
                </a:tc>
                <a:tc>
                  <a:txBody>
                    <a:bodyPr/>
                    <a:lstStyle/>
                    <a:p>
                      <a:pPr marL="0" marR="0" algn="just">
                        <a:lnSpc>
                          <a:spcPct val="115000"/>
                        </a:lnSpc>
                        <a:spcBef>
                          <a:spcPts val="0"/>
                        </a:spcBef>
                        <a:spcAft>
                          <a:spcPts val="0"/>
                        </a:spcAft>
                      </a:pPr>
                      <a:r>
                        <a:rPr lang="en-US" sz="2400" i="1" dirty="0" err="1">
                          <a:solidFill>
                            <a:srgbClr val="0D0D0D"/>
                          </a:solidFill>
                          <a:latin typeface="Times New Roman"/>
                          <a:ea typeface="Times New Roman"/>
                          <a:cs typeface="Times New Roman"/>
                        </a:rPr>
                        <a:t>châm</a:t>
                      </a:r>
                      <a:r>
                        <a:rPr lang="en-US" sz="2400" i="1" dirty="0">
                          <a:solidFill>
                            <a:srgbClr val="0D0D0D"/>
                          </a:solidFill>
                          <a:latin typeface="Times New Roman"/>
                          <a:ea typeface="Times New Roman"/>
                          <a:cs typeface="Times New Roman"/>
                        </a:rPr>
                        <a:t> </a:t>
                      </a:r>
                      <a:r>
                        <a:rPr lang="en-US" sz="2400" i="1" dirty="0" err="1">
                          <a:solidFill>
                            <a:srgbClr val="0D0D0D"/>
                          </a:solidFill>
                          <a:latin typeface="Times New Roman"/>
                          <a:ea typeface="Times New Roman"/>
                          <a:cs typeface="Times New Roman"/>
                        </a:rPr>
                        <a:t>chọc</a:t>
                      </a:r>
                      <a:r>
                        <a:rPr lang="en-US" sz="2400" i="1" dirty="0">
                          <a:solidFill>
                            <a:srgbClr val="0D0D0D"/>
                          </a:solidFill>
                          <a:latin typeface="Times New Roman"/>
                          <a:ea typeface="Times New Roman"/>
                          <a:cs typeface="Times New Roman"/>
                        </a:rPr>
                        <a:t>, </a:t>
                      </a:r>
                      <a:r>
                        <a:rPr lang="en-US" sz="2400" i="1" dirty="0" err="1">
                          <a:solidFill>
                            <a:srgbClr val="0D0D0D"/>
                          </a:solidFill>
                          <a:latin typeface="Times New Roman"/>
                          <a:ea typeface="Times New Roman"/>
                          <a:cs typeface="Times New Roman"/>
                        </a:rPr>
                        <a:t>mong</a:t>
                      </a:r>
                      <a:r>
                        <a:rPr lang="en-US" sz="2400" i="1" dirty="0">
                          <a:solidFill>
                            <a:srgbClr val="0D0D0D"/>
                          </a:solidFill>
                          <a:latin typeface="Times New Roman"/>
                          <a:ea typeface="Times New Roman"/>
                          <a:cs typeface="Times New Roman"/>
                        </a:rPr>
                        <a:t> </a:t>
                      </a:r>
                      <a:r>
                        <a:rPr lang="en-US" sz="2400" i="1" dirty="0" err="1">
                          <a:solidFill>
                            <a:srgbClr val="0D0D0D"/>
                          </a:solidFill>
                          <a:latin typeface="Times New Roman"/>
                          <a:ea typeface="Times New Roman"/>
                          <a:cs typeface="Times New Roman"/>
                        </a:rPr>
                        <a:t>ngóng</a:t>
                      </a:r>
                      <a:r>
                        <a:rPr lang="en-US" sz="2400" i="1" dirty="0">
                          <a:solidFill>
                            <a:srgbClr val="0D0D0D"/>
                          </a:solidFill>
                          <a:latin typeface="Times New Roman"/>
                          <a:ea typeface="Times New Roman"/>
                          <a:cs typeface="Times New Roman"/>
                        </a:rPr>
                        <a:t>, </a:t>
                      </a:r>
                      <a:r>
                        <a:rPr lang="en-US" sz="2400" i="1" dirty="0" err="1">
                          <a:solidFill>
                            <a:srgbClr val="0D0D0D"/>
                          </a:solidFill>
                          <a:latin typeface="Times New Roman"/>
                          <a:ea typeface="Times New Roman"/>
                          <a:cs typeface="Times New Roman"/>
                        </a:rPr>
                        <a:t>phương</a:t>
                      </a:r>
                      <a:r>
                        <a:rPr lang="en-US" sz="2400" i="1" dirty="0">
                          <a:solidFill>
                            <a:srgbClr val="0D0D0D"/>
                          </a:solidFill>
                          <a:latin typeface="Times New Roman"/>
                          <a:ea typeface="Times New Roman"/>
                          <a:cs typeface="Times New Roman"/>
                        </a:rPr>
                        <a:t> </a:t>
                      </a:r>
                      <a:r>
                        <a:rPr lang="en-US" sz="2400" i="1" dirty="0" err="1">
                          <a:solidFill>
                            <a:srgbClr val="0D0D0D"/>
                          </a:solidFill>
                          <a:latin typeface="Times New Roman"/>
                          <a:ea typeface="Times New Roman"/>
                          <a:cs typeface="Times New Roman"/>
                        </a:rPr>
                        <a:t>hướng</a:t>
                      </a:r>
                      <a:endParaRPr lang="en-US" sz="1400" dirty="0">
                        <a:latin typeface="Calibri"/>
                        <a:ea typeface="SimSun"/>
                        <a:cs typeface="Times New Roman"/>
                      </a:endParaRPr>
                    </a:p>
                  </a:txBody>
                  <a:tcPr marL="37653" marR="37653" marT="37653" marB="37653"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ox(in)">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ox(in)">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ox(in)">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4: </a:t>
            </a:r>
            <a:r>
              <a:rPr lang="nl-NL" sz="2000" b="1" dirty="0" smtClean="0">
                <a:solidFill>
                  <a:srgbClr val="FF0000"/>
                </a:solidFill>
                <a:latin typeface="Times New Roman" pitchFamily="18" charset="0"/>
                <a:cs typeface="Times New Roman" pitchFamily="18" charset="0"/>
              </a:rPr>
              <a:t>THỰC HÀNH TIẾNG VIỆT</a:t>
            </a:r>
            <a:r>
              <a:rPr lang="en-US" sz="2000" b="1" dirty="0" smtClean="0">
                <a:solidFill>
                  <a:srgbClr val="FF0000"/>
                </a:solidFill>
                <a:latin typeface="Times New Roman" pitchFamily="18" charset="0"/>
                <a:cs typeface="Times New Roman" pitchFamily="18" charset="0"/>
              </a:rPr>
              <a:t> TỪ ĐỒNG ÂM, TỪ ĐA NGHĨA, BIỆN PHÁP TU TỪ HOÁN DỤ</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3785652"/>
          </a:xfrm>
          <a:prstGeom prst="rect">
            <a:avLst/>
          </a:prstGeom>
          <a:noFill/>
        </p:spPr>
        <p:txBody>
          <a:bodyPr wrap="square" rtlCol="0">
            <a:spAutoFit/>
          </a:bodyPr>
          <a:lstStyle/>
          <a:p>
            <a:r>
              <a:rPr lang="pt-BR" sz="2400" b="1" dirty="0" smtClean="0">
                <a:latin typeface="Times New Roman" pitchFamily="18" charset="0"/>
                <a:cs typeface="Times New Roman" pitchFamily="18" charset="0"/>
              </a:rPr>
              <a:t>2. Bài tập về Biện pháp tu từ hoán dụ</a:t>
            </a:r>
            <a:endParaRPr lang="en-US" sz="2400" dirty="0" smtClean="0">
              <a:latin typeface="Times New Roman" pitchFamily="18" charset="0"/>
              <a:cs typeface="Times New Roman" pitchFamily="18" charset="0"/>
            </a:endParaRPr>
          </a:p>
          <a:p>
            <a:pPr fontAlgn="base"/>
            <a:r>
              <a:rPr lang="pt-BR" sz="2400" b="1" dirty="0" smtClean="0">
                <a:latin typeface="Times New Roman" pitchFamily="18" charset="0"/>
                <a:cs typeface="Times New Roman" pitchFamily="18" charset="0"/>
              </a:rPr>
              <a:t> </a:t>
            </a:r>
            <a:r>
              <a:rPr lang="pt-BR" sz="2400" dirty="0" smtClean="0">
                <a:latin typeface="Times New Roman" pitchFamily="18" charset="0"/>
                <a:cs typeface="Times New Roman" pitchFamily="18" charset="0"/>
              </a:rPr>
              <a:t>Cho đoạn thơ sau :</a:t>
            </a:r>
            <a:endParaRPr lang="en-US" sz="2400" dirty="0" smtClean="0">
              <a:latin typeface="Times New Roman" pitchFamily="18" charset="0"/>
              <a:cs typeface="Times New Roman" pitchFamily="18" charset="0"/>
            </a:endParaRPr>
          </a:p>
          <a:p>
            <a:pPr marL="2174875" fontAlgn="base"/>
            <a:r>
              <a:rPr lang="pt-BR" sz="2400" i="1" dirty="0" smtClean="0">
                <a:latin typeface="Times New Roman" pitchFamily="18" charset="0"/>
                <a:cs typeface="Times New Roman" pitchFamily="18" charset="0"/>
              </a:rPr>
              <a:t>Áo nâu liền với áo xanh</a:t>
            </a:r>
            <a:endParaRPr lang="en-US" sz="2400" i="1" dirty="0" smtClean="0">
              <a:latin typeface="Times New Roman" pitchFamily="18" charset="0"/>
              <a:cs typeface="Times New Roman" pitchFamily="18" charset="0"/>
            </a:endParaRPr>
          </a:p>
          <a:p>
            <a:pPr marL="2174875" fontAlgn="base"/>
            <a:r>
              <a:rPr lang="pt-BR" sz="2400" i="1" dirty="0" smtClean="0">
                <a:latin typeface="Times New Roman" pitchFamily="18" charset="0"/>
                <a:cs typeface="Times New Roman" pitchFamily="18" charset="0"/>
              </a:rPr>
              <a:t>Nông thôn cùng với thị thành đứng lên.</a:t>
            </a:r>
            <a:endParaRPr lang="en-US" sz="2400" i="1" dirty="0" smtClean="0">
              <a:latin typeface="Times New Roman" pitchFamily="18" charset="0"/>
              <a:cs typeface="Times New Roman" pitchFamily="18" charset="0"/>
            </a:endParaRPr>
          </a:p>
          <a:p>
            <a:pPr marL="2174875" fontAlgn="base"/>
            <a:r>
              <a:rPr lang="pt-BR" sz="2400" i="1" dirty="0" smtClean="0">
                <a:latin typeface="Times New Roman" pitchFamily="18" charset="0"/>
                <a:cs typeface="Times New Roman" pitchFamily="18" charset="0"/>
              </a:rPr>
              <a:t>				(Tố Hữu)</a:t>
            </a:r>
            <a:endParaRPr lang="en-US" sz="2400" i="1" dirty="0" smtClean="0">
              <a:latin typeface="Times New Roman" pitchFamily="18" charset="0"/>
              <a:cs typeface="Times New Roman" pitchFamily="18" charset="0"/>
            </a:endParaRPr>
          </a:p>
          <a:p>
            <a:pPr fontAlgn="base"/>
            <a:r>
              <a:rPr lang="pt-BR" sz="2400" dirty="0" smtClean="0">
                <a:latin typeface="Times New Roman" pitchFamily="18" charset="0"/>
                <a:cs typeface="Times New Roman" pitchFamily="18" charset="0"/>
              </a:rPr>
              <a:t>a. Trong đoạn thơ trẽn, tác giả đã sử dụng những từ ngữ nào để làm phép hoán dụ ?</a:t>
            </a:r>
            <a:endParaRPr lang="en-US" sz="2400" dirty="0" smtClean="0">
              <a:latin typeface="Times New Roman" pitchFamily="18" charset="0"/>
              <a:cs typeface="Times New Roman" pitchFamily="18" charset="0"/>
            </a:endParaRPr>
          </a:p>
          <a:p>
            <a:pPr fontAlgn="base"/>
            <a:r>
              <a:rPr lang="pt-BR" sz="2400" dirty="0" smtClean="0">
                <a:latin typeface="Times New Roman" pitchFamily="18" charset="0"/>
                <a:cs typeface="Times New Roman" pitchFamily="18" charset="0"/>
              </a:rPr>
              <a:t>b. Phép hoán dụ ở đây nhằm chỉ đối tượng nào ?</a:t>
            </a:r>
            <a:endParaRPr lang="en-US" sz="2400" dirty="0" smtClean="0">
              <a:latin typeface="Times New Roman" pitchFamily="18" charset="0"/>
              <a:cs typeface="Times New Roman" pitchFamily="18" charset="0"/>
            </a:endParaRPr>
          </a:p>
          <a:p>
            <a:pPr fontAlgn="base"/>
            <a:r>
              <a:rPr lang="pt-BR" sz="2400" dirty="0" smtClean="0">
                <a:latin typeface="Times New Roman" pitchFamily="18" charset="0"/>
                <a:cs typeface="Times New Roman" pitchFamily="18" charset="0"/>
              </a:rPr>
              <a:t>c. Tác dụng của các phép hoán dụ trong đoạn thơ.</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4" name="TextBox 3"/>
          <p:cNvSpPr txBox="1"/>
          <p:nvPr/>
        </p:nvSpPr>
        <p:spPr>
          <a:xfrm>
            <a:off x="0" y="4038600"/>
            <a:ext cx="9144000" cy="3046988"/>
          </a:xfrm>
          <a:prstGeom prst="rect">
            <a:avLst/>
          </a:prstGeom>
          <a:noFill/>
        </p:spPr>
        <p:txBody>
          <a:bodyPr wrap="square" rtlCol="0">
            <a:spAutoFit/>
          </a:bodyPr>
          <a:lstStyle/>
          <a:p>
            <a:pPr algn="ctr" fontAlgn="base"/>
            <a:r>
              <a:rPr lang="pt-BR" sz="2400" b="1" dirty="0" smtClean="0">
                <a:latin typeface="Times New Roman" pitchFamily="18" charset="0"/>
                <a:cs typeface="Times New Roman" pitchFamily="18" charset="0"/>
              </a:rPr>
              <a:t>Gợi ý trả lời</a:t>
            </a:r>
            <a:endParaRPr lang="en-US" sz="2400" dirty="0" smtClean="0">
              <a:latin typeface="Times New Roman" pitchFamily="18" charset="0"/>
              <a:cs typeface="Times New Roman" pitchFamily="18" charset="0"/>
            </a:endParaRPr>
          </a:p>
          <a:p>
            <a:pPr algn="just" fontAlgn="base"/>
            <a:r>
              <a:rPr lang="pt-BR" sz="2400" dirty="0" smtClean="0">
                <a:latin typeface="Times New Roman" pitchFamily="18" charset="0"/>
                <a:cs typeface="Times New Roman" pitchFamily="18" charset="0"/>
              </a:rPr>
              <a:t>a. Hình ảnh hoán dụ: “áo xanh” để chỉ công nhân, “Áo nâu” chỉ nông dân (Lấy dấu hiệu để chỉ vật có dấu hiệu)</a:t>
            </a:r>
            <a:endParaRPr lang="en-US" sz="2400" dirty="0" smtClean="0">
              <a:latin typeface="Times New Roman" pitchFamily="18" charset="0"/>
              <a:cs typeface="Times New Roman" pitchFamily="18" charset="0"/>
            </a:endParaRPr>
          </a:p>
          <a:p>
            <a:pPr algn="just" fontAlgn="base"/>
            <a:r>
              <a:rPr lang="pt-BR" sz="2400" dirty="0" smtClean="0">
                <a:latin typeface="Times New Roman" pitchFamily="18" charset="0"/>
                <a:cs typeface="Times New Roman" pitchFamily="18" charset="0"/>
              </a:rPr>
              <a:t>- Hình ảnh hoán dụ “ nông thôn” và “thị thành” cũng đều người nông dân, người công nhân (Lấy vật chứa để chỉ vật bị chứa)</a:t>
            </a:r>
            <a:endParaRPr lang="en-US" sz="2400" dirty="0" smtClean="0">
              <a:latin typeface="Times New Roman" pitchFamily="18" charset="0"/>
              <a:cs typeface="Times New Roman" pitchFamily="18" charset="0"/>
            </a:endParaRPr>
          </a:p>
          <a:p>
            <a:pPr algn="just" fontAlgn="base"/>
            <a:r>
              <a:rPr lang="pt-BR" sz="2400" dirty="0" smtClean="0">
                <a:latin typeface="Times New Roman" pitchFamily="18" charset="0"/>
                <a:cs typeface="Times New Roman" pitchFamily="18" charset="0"/>
              </a:rPr>
              <a:t>b. Tác giả muốn tránh lặp lại, đồng thời thay đổi nhiều tên gọi khác nhau làm cho câu thơ, đoạn thơ sinh động, uyển chuyển.</a:t>
            </a:r>
            <a:endParaRPr lang="en-US" sz="2400" dirty="0" smtClean="0">
              <a:latin typeface="Times New Roman" pitchFamily="18" charset="0"/>
              <a:cs typeface="Times New Roman" pitchFamily="18" charset="0"/>
            </a:endParaRPr>
          </a:p>
          <a:p>
            <a:pPr algn="ct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0" end="0"/>
                                            </p:txEl>
                                          </p:spTgt>
                                        </p:tgtEl>
                                        <p:attrNameLst>
                                          <p:attrName>style.visibility</p:attrName>
                                        </p:attrNameLst>
                                      </p:cBhvr>
                                      <p:to>
                                        <p:strVal val="visible"/>
                                      </p:to>
                                    </p:set>
                                    <p:animEffect transition="in" filter="box(in)">
                                      <p:cBhvr>
                                        <p:cTn id="47" dur="500"/>
                                        <p:tgtEl>
                                          <p:spTgt spid="4">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1" end="1"/>
                                            </p:txEl>
                                          </p:spTgt>
                                        </p:tgtEl>
                                        <p:attrNameLst>
                                          <p:attrName>style.visibility</p:attrName>
                                        </p:attrNameLst>
                                      </p:cBhvr>
                                      <p:to>
                                        <p:strVal val="visible"/>
                                      </p:to>
                                    </p:set>
                                    <p:animEffect transition="in" filter="box(in)">
                                      <p:cBhvr>
                                        <p:cTn id="52" dur="500"/>
                                        <p:tgtEl>
                                          <p:spTgt spid="4">
                                            <p:txEl>
                                              <p:pRg st="1" end="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2" end="2"/>
                                            </p:txEl>
                                          </p:spTgt>
                                        </p:tgtEl>
                                        <p:attrNameLst>
                                          <p:attrName>style.visibility</p:attrName>
                                        </p:attrNameLst>
                                      </p:cBhvr>
                                      <p:to>
                                        <p:strVal val="visible"/>
                                      </p:to>
                                    </p:set>
                                    <p:animEffect transition="in" filter="box(in)">
                                      <p:cBhvr>
                                        <p:cTn id="57" dur="500"/>
                                        <p:tgtEl>
                                          <p:spTgt spid="4">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4">
                                            <p:txEl>
                                              <p:pRg st="3" end="3"/>
                                            </p:txEl>
                                          </p:spTgt>
                                        </p:tgtEl>
                                        <p:attrNameLst>
                                          <p:attrName>style.visibility</p:attrName>
                                        </p:attrNameLst>
                                      </p:cBhvr>
                                      <p:to>
                                        <p:strVal val="visible"/>
                                      </p:to>
                                    </p:set>
                                    <p:animEffect transition="in" filter="box(in)">
                                      <p:cBhvr>
                                        <p:cTn id="6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4: </a:t>
            </a:r>
            <a:r>
              <a:rPr lang="nl-NL" sz="2000" b="1" dirty="0" smtClean="0">
                <a:solidFill>
                  <a:srgbClr val="FF0000"/>
                </a:solidFill>
                <a:latin typeface="Times New Roman" pitchFamily="18" charset="0"/>
                <a:cs typeface="Times New Roman" pitchFamily="18" charset="0"/>
              </a:rPr>
              <a:t>THỰC HÀNH TIẾNG VIỆT</a:t>
            </a:r>
            <a:r>
              <a:rPr lang="en-US" sz="2000" b="1" dirty="0" smtClean="0">
                <a:solidFill>
                  <a:srgbClr val="FF0000"/>
                </a:solidFill>
                <a:latin typeface="Times New Roman" pitchFamily="18" charset="0"/>
                <a:cs typeface="Times New Roman" pitchFamily="18" charset="0"/>
              </a:rPr>
              <a:t> TỪ ĐỒNG ÂM, TỪ ĐA NGHĨA, BIỆN PHÁP TU TỪ HOÁN DỤ</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5693866"/>
          </a:xfrm>
          <a:prstGeom prst="rect">
            <a:avLst/>
          </a:prstGeom>
          <a:noFill/>
        </p:spPr>
        <p:txBody>
          <a:bodyPr wrap="square" rtlCol="0">
            <a:spAutoFit/>
          </a:bodyPr>
          <a:lstStyle/>
          <a:p>
            <a:pPr fontAlgn="base"/>
            <a:r>
              <a:rPr lang="pt-BR" sz="2800" b="1" dirty="0" smtClean="0">
                <a:latin typeface="Times New Roman" pitchFamily="18" charset="0"/>
                <a:cs typeface="Times New Roman" pitchFamily="18" charset="0"/>
              </a:rPr>
              <a:t>Bài 2. </a:t>
            </a:r>
            <a:r>
              <a:rPr lang="pt-BR" sz="2800" dirty="0" smtClean="0">
                <a:latin typeface="Times New Roman" pitchFamily="18" charset="0"/>
                <a:cs typeface="Times New Roman" pitchFamily="18" charset="0"/>
              </a:rPr>
              <a:t>Cho các câu sau đây</a:t>
            </a:r>
            <a:endParaRPr lang="en-US" sz="2800" dirty="0" smtClean="0">
              <a:latin typeface="Times New Roman" pitchFamily="18" charset="0"/>
              <a:cs typeface="Times New Roman" pitchFamily="18" charset="0"/>
            </a:endParaRPr>
          </a:p>
          <a:p>
            <a:pPr marL="1828800" fontAlgn="base"/>
            <a:r>
              <a:rPr lang="en-US" sz="2800" i="1" dirty="0" smtClean="0">
                <a:latin typeface="Times New Roman" pitchFamily="18" charset="0"/>
                <a:cs typeface="Times New Roman" pitchFamily="18" charset="0"/>
              </a:rPr>
              <a:t>-</a:t>
            </a:r>
            <a:r>
              <a:rPr lang="en-US" sz="2800" i="1" dirty="0" err="1" smtClean="0">
                <a:latin typeface="Times New Roman" pitchFamily="18" charset="0"/>
                <a:cs typeface="Times New Roman" pitchFamily="18" charset="0"/>
              </a:rPr>
              <a:t>Tay</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ta</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tay</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búa</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tay</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cày</a:t>
            </a:r>
            <a:r>
              <a:rPr lang="en-US" sz="2800" i="1"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marL="1828800" fontAlgn="base"/>
            <a:r>
              <a:rPr lang="en-US" sz="2800" i="1" dirty="0" err="1" smtClean="0">
                <a:latin typeface="Times New Roman" pitchFamily="18" charset="0"/>
                <a:cs typeface="Times New Roman" pitchFamily="18" charset="0"/>
              </a:rPr>
              <a:t>Tay</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gươm</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tay</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bút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dựng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xây</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nước</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mình</a:t>
            </a:r>
            <a:r>
              <a:rPr lang="en-US" sz="2800" i="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marL="1828800" fontAlgn="base"/>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Tố</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Hữu</a:t>
            </a:r>
            <a:r>
              <a:rPr lang="en-US" sz="2800" i="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marL="1828800" fontAlgn="base"/>
            <a:r>
              <a:rPr lang="en-US" sz="2800" i="1" dirty="0" err="1" smtClean="0">
                <a:latin typeface="Times New Roman" pitchFamily="18" charset="0"/>
                <a:cs typeface="Times New Roman" pitchFamily="18" charset="0"/>
              </a:rPr>
              <a:t>Đứng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lên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thân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cỏ</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thân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rơm</a:t>
            </a:r>
            <a:endParaRPr lang="en-US" sz="2800" dirty="0" smtClean="0">
              <a:latin typeface="Times New Roman" pitchFamily="18" charset="0"/>
              <a:cs typeface="Times New Roman" pitchFamily="18" charset="0"/>
            </a:endParaRPr>
          </a:p>
          <a:p>
            <a:pPr marL="1828800" fontAlgn="base"/>
            <a:r>
              <a:rPr lang="en-US" sz="2800" i="1" dirty="0" err="1" smtClean="0">
                <a:latin typeface="Times New Roman" pitchFamily="18" charset="0"/>
                <a:cs typeface="Times New Roman" pitchFamily="18" charset="0"/>
              </a:rPr>
              <a:t>Búa</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liềm</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không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sợ</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súng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gươm</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bạo</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tàn</a:t>
            </a:r>
            <a:r>
              <a:rPr lang="en-US" sz="2800" i="1"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marL="1828800" fontAlgn="base"/>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Tố</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Hữu</a:t>
            </a:r>
            <a:r>
              <a:rPr lang="en-US" sz="2800" i="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marL="1828800" fontAlgn="base"/>
            <a:r>
              <a:rPr lang="en-US" sz="2800" i="1" dirty="0" err="1" smtClean="0">
                <a:latin typeface="Times New Roman" pitchFamily="18" charset="0"/>
                <a:cs typeface="Times New Roman" pitchFamily="18" charset="0"/>
              </a:rPr>
              <a:t>Xe</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vẫn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chạy</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vì</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miền</a:t>
            </a:r>
            <a:r>
              <a:rPr lang="en-US" sz="2800" i="1" dirty="0" smtClean="0">
                <a:latin typeface="Times New Roman" pitchFamily="18" charset="0"/>
                <a:cs typeface="Times New Roman" pitchFamily="18" charset="0"/>
              </a:rPr>
              <a:t> Nam </a:t>
            </a:r>
            <a:r>
              <a:rPr lang="en-US" sz="2800" i="1" dirty="0" err="1" smtClean="0">
                <a:latin typeface="Times New Roman" pitchFamily="18" charset="0"/>
                <a:cs typeface="Times New Roman" pitchFamily="18" charset="0"/>
              </a:rPr>
              <a:t>phía</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trước</a:t>
            </a:r>
            <a:endParaRPr lang="en-US" sz="2800" dirty="0" smtClean="0">
              <a:latin typeface="Times New Roman" pitchFamily="18" charset="0"/>
              <a:cs typeface="Times New Roman" pitchFamily="18" charset="0"/>
            </a:endParaRPr>
          </a:p>
          <a:p>
            <a:pPr marL="1828800" fontAlgn="base"/>
            <a:r>
              <a:rPr lang="en-US" sz="2800" i="1" dirty="0" err="1" smtClean="0">
                <a:latin typeface="Times New Roman" pitchFamily="18" charset="0"/>
                <a:cs typeface="Times New Roman" pitchFamily="18" charset="0"/>
              </a:rPr>
              <a:t>Chỉ</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cần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trong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xe</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có</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một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trái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tim</a:t>
            </a:r>
            <a:endParaRPr lang="en-US" sz="2800" dirty="0" smtClean="0">
              <a:latin typeface="Times New Roman" pitchFamily="18" charset="0"/>
              <a:cs typeface="Times New Roman" pitchFamily="18" charset="0"/>
            </a:endParaRPr>
          </a:p>
          <a:p>
            <a:pPr fontAlgn="base"/>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Phạm</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Tiến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Duật</a:t>
            </a:r>
            <a:r>
              <a:rPr lang="en-US" sz="2800" i="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fontAlgn="base"/>
            <a:r>
              <a:rPr lang="en-US" sz="2800" dirty="0" smtClean="0">
                <a:latin typeface="Times New Roman" pitchFamily="18" charset="0"/>
                <a:cs typeface="Times New Roman" pitchFamily="18" charset="0"/>
              </a:rPr>
              <a:t>a. </a:t>
            </a:r>
            <a:r>
              <a:rPr lang="en-US" sz="2800" dirty="0" err="1" smtClean="0">
                <a:latin typeface="Times New Roman" pitchFamily="18" charset="0"/>
                <a:cs typeface="Times New Roman" pitchFamily="18" charset="0"/>
              </a:rPr>
              <a:t>Đó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những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dụ</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kiểu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gì</a:t>
            </a:r>
            <a:r>
              <a:rPr lang="en-US" sz="2800" dirty="0" smtClean="0">
                <a:latin typeface="Times New Roman" pitchFamily="18" charset="0"/>
                <a:cs typeface="Times New Roman" pitchFamily="18" charset="0"/>
              </a:rPr>
              <a:t> ?</a:t>
            </a:r>
          </a:p>
          <a:p>
            <a:pPr fontAlgn="base"/>
            <a:r>
              <a:rPr lang="en-US" sz="2800" dirty="0" smtClean="0">
                <a:latin typeface="Times New Roman" pitchFamily="18" charset="0"/>
                <a:cs typeface="Times New Roman" pitchFamily="18" charset="0"/>
              </a:rPr>
              <a:t>b. </a:t>
            </a:r>
            <a:r>
              <a:rPr lang="en-US" sz="2800" dirty="0" err="1" smtClean="0">
                <a:latin typeface="Times New Roman" pitchFamily="18" charset="0"/>
                <a:cs typeface="Times New Roman" pitchFamily="18" charset="0"/>
              </a:rPr>
              <a:t>Cách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dụng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dụ</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như</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vậy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dụng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gì</a:t>
            </a:r>
            <a:r>
              <a:rPr lang="en-US" sz="2800" dirty="0" smtClean="0">
                <a:latin typeface="Times New Roman" pitchFamily="18" charset="0"/>
                <a:cs typeface="Times New Roman" pitchFamily="18" charset="0"/>
              </a:rPr>
              <a:t> ?</a:t>
            </a:r>
          </a:p>
          <a:p>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4: </a:t>
            </a:r>
            <a:r>
              <a:rPr lang="nl-NL" sz="2000" b="1" dirty="0" smtClean="0">
                <a:solidFill>
                  <a:srgbClr val="FF0000"/>
                </a:solidFill>
                <a:latin typeface="Times New Roman" pitchFamily="18" charset="0"/>
                <a:cs typeface="Times New Roman" pitchFamily="18" charset="0"/>
              </a:rPr>
              <a:t>THỰC HÀNH TIẾNG VIỆT</a:t>
            </a:r>
            <a:r>
              <a:rPr lang="en-US" sz="2000" b="1" dirty="0" smtClean="0">
                <a:solidFill>
                  <a:srgbClr val="FF0000"/>
                </a:solidFill>
                <a:latin typeface="Times New Roman" pitchFamily="18" charset="0"/>
                <a:cs typeface="Times New Roman" pitchFamily="18" charset="0"/>
              </a:rPr>
              <a:t> TỪ ĐỒNG ÂM, TỪ ĐA NGHĨA, BIỆN PHÁP TU TỪ HOÁN DỤ</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4893647"/>
          </a:xfrm>
          <a:prstGeom prst="rect">
            <a:avLst/>
          </a:prstGeom>
          <a:noFill/>
        </p:spPr>
        <p:txBody>
          <a:bodyPr wrap="square" rtlCol="0">
            <a:spAutoFit/>
          </a:bodyPr>
          <a:lstStyle/>
          <a:p>
            <a:pPr algn="ctr" fontAlgn="base"/>
            <a:r>
              <a:rPr lang="en-US" sz="2400" b="1" dirty="0" err="1" smtClean="0">
                <a:latin typeface="Times New Roman" pitchFamily="18" charset="0"/>
                <a:cs typeface="Times New Roman" pitchFamily="18" charset="0"/>
              </a:rPr>
              <a:t>Gơi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endParaRPr lang="en-US" sz="2400" dirty="0" smtClean="0">
              <a:latin typeface="Times New Roman" pitchFamily="18" charset="0"/>
              <a:cs typeface="Times New Roman" pitchFamily="18" charset="0"/>
            </a:endParaRPr>
          </a:p>
          <a:p>
            <a:pPr algn="just" fontAlgn="base"/>
            <a:r>
              <a:rPr lang="en-US" sz="2400" dirty="0" smtClean="0">
                <a:latin typeface="Times New Roman" pitchFamily="18" charset="0"/>
                <a:cs typeface="Times New Roman" pitchFamily="18" charset="0"/>
              </a:rPr>
              <a:t>a.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hỏi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giải</a:t>
            </a:r>
            <a:r>
              <a:rPr lang="en-US" sz="2400" dirty="0" smtClean="0">
                <a:latin typeface="Times New Roman" pitchFamily="18" charset="0"/>
                <a:cs typeface="Times New Roman" pitchFamily="18" charset="0"/>
              </a:rPr>
              <a:t>.</a:t>
            </a:r>
          </a:p>
          <a:p>
            <a:pPr algn="just" fontAlgn="base"/>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ai</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giữa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Đây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p>
          <a:p>
            <a:pPr algn="just" fontAlgn="base"/>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Búa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liềm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ai</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Súng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gươm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Đây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 Theo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a:t>
            </a:r>
          </a:p>
          <a:p>
            <a:pPr algn="just" fontAlgn="base"/>
            <a:r>
              <a:rPr lang="en-US" sz="2400" dirty="0" smtClean="0">
                <a:latin typeface="Times New Roman" pitchFamily="18" charset="0"/>
                <a:cs typeface="Times New Roman" pitchFamily="18" charset="0"/>
              </a:rPr>
              <a:t>b. </a:t>
            </a:r>
            <a:r>
              <a:rPr lang="en-US" sz="2400" dirty="0" err="1" smtClean="0">
                <a:latin typeface="Times New Roman" pitchFamily="18" charset="0"/>
                <a:cs typeface="Times New Roman" pitchFamily="18" charset="0"/>
              </a:rPr>
              <a:t>Hoán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a:t>
            </a:r>
            <a:r>
              <a:rPr lang="en-US" sz="2400" dirty="0" smtClean="0">
                <a:latin typeface="Times New Roman" pitchFamily="18" charset="0"/>
                <a:cs typeface="Times New Roman" pitchFamily="18" charset="0"/>
              </a:rPr>
              <a:t>: </a:t>
            </a:r>
          </a:p>
          <a:p>
            <a:pPr algn="just" fontAlgn="base"/>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búa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liềm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Việt</a:t>
            </a:r>
            <a:r>
              <a:rPr lang="en-US" sz="2400" dirty="0" smtClean="0">
                <a:latin typeface="Times New Roman" pitchFamily="18" charset="0"/>
                <a:cs typeface="Times New Roman" pitchFamily="18" charset="0"/>
              </a:rPr>
              <a:t> Nam)</a:t>
            </a:r>
          </a:p>
          <a:p>
            <a:pPr algn="just" fontAlgn="base"/>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gươm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ác</a:t>
            </a:r>
            <a:r>
              <a:rPr lang="en-US" sz="2400" dirty="0" smtClean="0">
                <a:latin typeface="Times New Roman" pitchFamily="18" charset="0"/>
                <a:cs typeface="Times New Roman" pitchFamily="18" charset="0"/>
              </a:rPr>
              <a:t>. </a:t>
            </a:r>
          </a:p>
          <a:p>
            <a:pPr algn="just" fontAlgn="base"/>
            <a:r>
              <a:rPr lang="en-US" sz="2400" dirty="0" smtClean="0">
                <a:latin typeface="Times New Roman" pitchFamily="18" charset="0"/>
                <a:cs typeface="Times New Roman" pitchFamily="18" charset="0"/>
              </a:rPr>
              <a:t>c. </a:t>
            </a:r>
            <a:r>
              <a:rPr lang="en-US" sz="2400" dirty="0" err="1" smtClean="0">
                <a:latin typeface="Times New Roman" pitchFamily="18" charset="0"/>
                <a:cs typeface="Times New Roman" pitchFamily="18" charset="0"/>
              </a:rPr>
              <a:t>Hoán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chí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quyết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huyết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Mỹ</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4: </a:t>
            </a:r>
            <a:r>
              <a:rPr lang="nl-NL" sz="2000" b="1" dirty="0" smtClean="0">
                <a:solidFill>
                  <a:srgbClr val="FF0000"/>
                </a:solidFill>
                <a:latin typeface="Times New Roman" pitchFamily="18" charset="0"/>
                <a:cs typeface="Times New Roman" pitchFamily="18" charset="0"/>
              </a:rPr>
              <a:t>THỰC HÀNH TIẾNG VIỆT</a:t>
            </a:r>
            <a:r>
              <a:rPr lang="en-US" sz="2000" b="1" dirty="0" smtClean="0">
                <a:solidFill>
                  <a:srgbClr val="FF0000"/>
                </a:solidFill>
                <a:latin typeface="Times New Roman" pitchFamily="18" charset="0"/>
                <a:cs typeface="Times New Roman" pitchFamily="18" charset="0"/>
              </a:rPr>
              <a:t> TỪ ĐỒNG ÂM, TỪ ĐA NGHĨA, BIỆN PHÁP TU TỪ HOÁN DỤ</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3108543"/>
          </a:xfrm>
          <a:prstGeom prst="rect">
            <a:avLst/>
          </a:prstGeom>
          <a:noFill/>
        </p:spPr>
        <p:txBody>
          <a:bodyPr wrap="square" rtlCol="0">
            <a:spAutoFit/>
          </a:bodyPr>
          <a:lstStyle/>
          <a:p>
            <a:pPr algn="just"/>
            <a:r>
              <a:rPr lang="en-US" sz="2800" b="1" dirty="0" smtClean="0">
                <a:latin typeface="Times New Roman" pitchFamily="18" charset="0"/>
                <a:cs typeface="Times New Roman" pitchFamily="18" charset="0"/>
              </a:rPr>
              <a:t>3. </a:t>
            </a:r>
            <a:r>
              <a:rPr lang="en-US" sz="2800" b="1" dirty="0" err="1" smtClean="0">
                <a:latin typeface="Times New Roman" pitchFamily="18" charset="0"/>
                <a:cs typeface="Times New Roman" pitchFamily="18" charset="0"/>
              </a:rPr>
              <a:t>Bài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tập</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về</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Thành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ngữ</a:t>
            </a:r>
            <a:endParaRPr lang="en-US" sz="2800" dirty="0" smtClean="0">
              <a:latin typeface="Times New Roman" pitchFamily="18" charset="0"/>
              <a:cs typeface="Times New Roman" pitchFamily="18" charset="0"/>
            </a:endParaRPr>
          </a:p>
          <a:p>
            <a:pPr algn="just"/>
            <a:r>
              <a:rPr lang="en-US" sz="2800" b="1" u="sng" dirty="0" err="1" smtClean="0">
                <a:latin typeface="Times New Roman" pitchFamily="18" charset="0"/>
                <a:cs typeface="Times New Roman" pitchFamily="18" charset="0"/>
              </a:rPr>
              <a:t>Bài</a:t>
            </a:r>
            <a:r>
              <a:rPr lang="en-US" sz="2800" b="1" u="sng" dirty="0" smtClean="0">
                <a:latin typeface="Times New Roman" pitchFamily="18" charset="0"/>
                <a:cs typeface="Times New Roman" pitchFamily="18" charset="0"/>
              </a:rPr>
              <a:t> 1:</a:t>
            </a:r>
            <a:r>
              <a:rPr lang="en-US" sz="2800" b="1" dirty="0" smtClean="0">
                <a:latin typeface="Times New Roman" pitchFamily="18" charset="0"/>
                <a:cs typeface="Times New Roman" pitchFamily="18" charset="0"/>
              </a:rPr>
              <a:t>Tìm </a:t>
            </a:r>
            <a:r>
              <a:rPr lang="en-US" sz="2800" b="1" dirty="0" err="1" smtClean="0">
                <a:latin typeface="Times New Roman" pitchFamily="18" charset="0"/>
                <a:cs typeface="Times New Roman" pitchFamily="18" charset="0"/>
              </a:rPr>
              <a:t>và</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giải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thích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thành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ngữ</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trong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các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sau</a:t>
            </a:r>
            <a:r>
              <a:rPr lang="en-US" sz="2800" b="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r>
              <a:rPr lang="en-US" sz="2800" i="1" dirty="0" smtClean="0">
                <a:latin typeface="Times New Roman" pitchFamily="18" charset="0"/>
                <a:cs typeface="Times New Roman" pitchFamily="18" charset="0"/>
              </a:rPr>
              <a:t>a. </a:t>
            </a:r>
            <a:r>
              <a:rPr lang="en-US" sz="2800" i="1" dirty="0" err="1" smtClean="0">
                <a:latin typeface="Times New Roman" pitchFamily="18" charset="0"/>
                <a:cs typeface="Times New Roman" pitchFamily="18" charset="0"/>
              </a:rPr>
              <a:t>Hai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bên</a:t>
            </a:r>
            <a:r>
              <a:rPr lang="en-US" sz="2800" i="1" dirty="0" smtClean="0">
                <a:latin typeface="Times New Roman" pitchFamily="18" charset="0"/>
                <a:cs typeface="Times New Roman" pitchFamily="18" charset="0"/>
              </a:rPr>
              <a:t> ý </a:t>
            </a:r>
            <a:r>
              <a:rPr lang="en-US" sz="2800" i="1" dirty="0" err="1" smtClean="0">
                <a:latin typeface="Times New Roman" pitchFamily="18" charset="0"/>
                <a:cs typeface="Times New Roman" pitchFamily="18" charset="0"/>
              </a:rPr>
              <a:t>hợp</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tâm</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đầu</a:t>
            </a:r>
            <a:endParaRPr lang="en-US" sz="2800" dirty="0" smtClean="0">
              <a:latin typeface="Times New Roman" pitchFamily="18" charset="0"/>
              <a:cs typeface="Times New Roman" pitchFamily="18" charset="0"/>
            </a:endParaRPr>
          </a:p>
          <a:p>
            <a:pPr algn="just"/>
            <a:r>
              <a:rPr lang="en-US" sz="2800" i="1" dirty="0" err="1" smtClean="0">
                <a:latin typeface="Times New Roman" pitchFamily="18" charset="0"/>
                <a:cs typeface="Times New Roman" pitchFamily="18" charset="0"/>
              </a:rPr>
              <a:t>Khi</a:t>
            </a:r>
            <a:r>
              <a:rPr lang="en-US" sz="2800" i="1" dirty="0" smtClean="0">
                <a:latin typeface="Times New Roman" pitchFamily="18" charset="0"/>
                <a:cs typeface="Times New Roman" pitchFamily="18" charset="0"/>
              </a:rPr>
              <a:t> than </a:t>
            </a:r>
            <a:r>
              <a:rPr lang="en-US" sz="2800" i="1" dirty="0" err="1" smtClean="0">
                <a:latin typeface="Times New Roman" pitchFamily="18" charset="0"/>
                <a:cs typeface="Times New Roman" pitchFamily="18" charset="0"/>
              </a:rPr>
              <a:t>chẳng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lọ</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là</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cầu</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mới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thân</a:t>
            </a:r>
            <a:r>
              <a:rPr lang="en-US" sz="2800" i="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r>
              <a:rPr lang="en-US" sz="2800" i="1" dirty="0" smtClean="0">
                <a:latin typeface="Times New Roman" pitchFamily="18" charset="0"/>
                <a:cs typeface="Times New Roman" pitchFamily="18" charset="0"/>
              </a:rPr>
              <a:t>b. </a:t>
            </a:r>
            <a:r>
              <a:rPr lang="en-US" sz="2800" i="1" dirty="0" err="1" smtClean="0">
                <a:latin typeface="Times New Roman" pitchFamily="18" charset="0"/>
                <a:cs typeface="Times New Roman" pitchFamily="18" charset="0"/>
              </a:rPr>
              <a:t>Pha</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kể</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đầu</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đuôi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cái</a:t>
            </a:r>
            <a:r>
              <a:rPr lang="en-US" sz="2800" i="1" dirty="0" smtClean="0">
                <a:latin typeface="Times New Roman" pitchFamily="18" charset="0"/>
                <a:cs typeface="Times New Roman" pitchFamily="18" charset="0"/>
              </a:rPr>
              <a:t> tai bay </a:t>
            </a:r>
            <a:r>
              <a:rPr lang="en-US" sz="2800" i="1" dirty="0" err="1" smtClean="0">
                <a:latin typeface="Times New Roman" pitchFamily="18" charset="0"/>
                <a:cs typeface="Times New Roman" pitchFamily="18" charset="0"/>
              </a:rPr>
              <a:t>vạ</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gió</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mà</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mình</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vừa</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bị</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cho</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anh</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rể</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nghe</a:t>
            </a:r>
            <a:r>
              <a:rPr lang="en-US" sz="2800" i="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
        <p:nvSpPr>
          <p:cNvPr id="4" name="TextBox 3"/>
          <p:cNvSpPr txBox="1"/>
          <p:nvPr/>
        </p:nvSpPr>
        <p:spPr>
          <a:xfrm>
            <a:off x="0" y="3581400"/>
            <a:ext cx="9144000" cy="2523768"/>
          </a:xfrm>
          <a:prstGeom prst="rect">
            <a:avLst/>
          </a:prstGeom>
          <a:noFill/>
        </p:spPr>
        <p:txBody>
          <a:bodyPr wrap="square" rtlCol="0">
            <a:spAutoFit/>
          </a:bodyPr>
          <a:lstStyle/>
          <a:p>
            <a:pPr algn="ctr"/>
            <a:r>
              <a:rPr lang="en-US" sz="2800" b="1" dirty="0" err="1" smtClean="0">
                <a:latin typeface="Times New Roman" pitchFamily="18" charset="0"/>
                <a:cs typeface="Times New Roman" pitchFamily="18" charset="0"/>
              </a:rPr>
              <a:t>Gợi</a:t>
            </a:r>
            <a:r>
              <a:rPr lang="en-US" sz="2800" b="1" dirty="0" smtClean="0">
                <a:latin typeface="Times New Roman" pitchFamily="18" charset="0"/>
                <a:cs typeface="Times New Roman" pitchFamily="18" charset="0"/>
              </a:rPr>
              <a:t> ý </a:t>
            </a:r>
            <a:r>
              <a:rPr lang="en-US" sz="2800" b="1" dirty="0" err="1" smtClean="0">
                <a:latin typeface="Times New Roman" pitchFamily="18" charset="0"/>
                <a:cs typeface="Times New Roman" pitchFamily="18" charset="0"/>
              </a:rPr>
              <a:t>trả</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lời</a:t>
            </a:r>
            <a:endParaRPr lang="en-US" sz="2800" dirty="0" smtClean="0">
              <a:latin typeface="Times New Roman" pitchFamily="18" charset="0"/>
              <a:cs typeface="Times New Roman" pitchFamily="18" charset="0"/>
            </a:endParaRPr>
          </a:p>
          <a:p>
            <a:pPr algn="just"/>
            <a:r>
              <a:rPr lang="en-US" sz="2800" b="1" dirty="0" smtClean="0">
                <a:latin typeface="Times New Roman" pitchFamily="18" charset="0"/>
                <a:cs typeface="Times New Roman" pitchFamily="18" charset="0"/>
              </a:rPr>
              <a:t>a.</a:t>
            </a:r>
            <a:r>
              <a:rPr lang="en-US" sz="2800" b="1" i="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Ý </a:t>
            </a:r>
            <a:r>
              <a:rPr lang="en-US" sz="2800" dirty="0" err="1" smtClean="0">
                <a:latin typeface="Times New Roman" pitchFamily="18" charset="0"/>
                <a:cs typeface="Times New Roman" pitchFamily="18" charset="0"/>
              </a:rPr>
              <a:t>hợp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tâm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đầu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sự</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hòa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hợp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đồng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lòng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tính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suy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nghĩ</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hai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thường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nói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cảm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trai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gái</a:t>
            </a:r>
            <a:endParaRPr lang="en-US" sz="2800" dirty="0" smtClean="0">
              <a:latin typeface="Times New Roman" pitchFamily="18" charset="0"/>
              <a:cs typeface="Times New Roman" pitchFamily="18" charset="0"/>
            </a:endParaRPr>
          </a:p>
          <a:p>
            <a:pPr algn="just"/>
            <a:r>
              <a:rPr lang="en-US" sz="2800" b="1" dirty="0" err="1" smtClean="0">
                <a:latin typeface="Times New Roman" pitchFamily="18" charset="0"/>
                <a:cs typeface="Times New Roman" pitchFamily="18" charset="0"/>
              </a:rPr>
              <a:t>b.</a:t>
            </a:r>
            <a:r>
              <a:rPr lang="en-US" sz="2800" dirty="0" err="1" smtClean="0">
                <a:latin typeface="Times New Roman" pitchFamily="18" charset="0"/>
                <a:cs typeface="Times New Roman" pitchFamily="18" charset="0"/>
              </a:rPr>
              <a:t>Tai</a:t>
            </a:r>
            <a:r>
              <a:rPr lang="en-US" sz="2800" dirty="0" smtClean="0">
                <a:latin typeface="Times New Roman" pitchFamily="18" charset="0"/>
                <a:cs typeface="Times New Roman" pitchFamily="18" charset="0"/>
              </a:rPr>
              <a:t> bay </a:t>
            </a:r>
            <a:r>
              <a:rPr lang="en-US" sz="2800" dirty="0" err="1" smtClean="0">
                <a:latin typeface="Times New Roman" pitchFamily="18" charset="0"/>
                <a:cs typeface="Times New Roman" pitchFamily="18" charset="0"/>
              </a:rPr>
              <a:t>vạ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điều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không</a:t>
            </a:r>
            <a:r>
              <a:rPr lang="en-US" sz="2800" dirty="0" smtClean="0">
                <a:latin typeface="Times New Roman" pitchFamily="18" charset="0"/>
                <a:cs typeface="Times New Roman" pitchFamily="18" charset="0"/>
              </a:rPr>
              <a:t> may </a:t>
            </a:r>
            <a:r>
              <a:rPr lang="en-US" sz="2800" dirty="0" err="1" smtClean="0">
                <a:latin typeface="Times New Roman" pitchFamily="18" charset="0"/>
                <a:cs typeface="Times New Roman" pitchFamily="18" charset="0"/>
              </a:rPr>
              <a:t>xảy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đến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ngờ</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nguyên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không</a:t>
            </a:r>
            <a:r>
              <a:rPr lang="en-US" sz="2800" dirty="0" smtClean="0">
                <a:latin typeface="Times New Roman" pitchFamily="18" charset="0"/>
                <a:cs typeface="Times New Roman" pitchFamily="18" charset="0"/>
              </a:rPr>
              <a:t> do </a:t>
            </a:r>
            <a:r>
              <a:rPr lang="en-US" sz="2800" dirty="0" err="1" smtClean="0">
                <a:latin typeface="Times New Roman" pitchFamily="18" charset="0"/>
                <a:cs typeface="Times New Roman" pitchFamily="18" charset="0"/>
              </a:rPr>
              <a:t>mình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trực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tiếp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gây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ra</a:t>
            </a:r>
            <a:r>
              <a:rPr lang="en-US" sz="2800" dirty="0" smtClean="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0" end="0"/>
                                            </p:txEl>
                                          </p:spTgt>
                                        </p:tgtEl>
                                        <p:attrNameLst>
                                          <p:attrName>style.visibility</p:attrName>
                                        </p:attrNameLst>
                                      </p:cBhvr>
                                      <p:to>
                                        <p:strVal val="visible"/>
                                      </p:to>
                                    </p:set>
                                    <p:animEffect transition="in" filter="box(in)">
                                      <p:cBhvr>
                                        <p:cTn id="32" dur="500"/>
                                        <p:tgtEl>
                                          <p:spTgt spid="4">
                                            <p:txEl>
                                              <p:pRg st="0" end="0"/>
                                            </p:txEl>
                                          </p:spTgt>
                                        </p:tgtEl>
                                      </p:cBhvr>
                                    </p:animEffect>
                                  </p:childTnLst>
                                </p:cTn>
                              </p:par>
                              <p:par>
                                <p:cTn id="33" presetID="4" presetClass="entr" presetSubtype="16" fill="hold" nodeType="withEffect">
                                  <p:stCondLst>
                                    <p:cond delay="0"/>
                                  </p:stCondLst>
                                  <p:childTnLst>
                                    <p:set>
                                      <p:cBhvr>
                                        <p:cTn id="34" dur="1" fill="hold">
                                          <p:stCondLst>
                                            <p:cond delay="0"/>
                                          </p:stCondLst>
                                        </p:cTn>
                                        <p:tgtEl>
                                          <p:spTgt spid="4">
                                            <p:txEl>
                                              <p:pRg st="1" end="1"/>
                                            </p:txEl>
                                          </p:spTgt>
                                        </p:tgtEl>
                                        <p:attrNameLst>
                                          <p:attrName>style.visibility</p:attrName>
                                        </p:attrNameLst>
                                      </p:cBhvr>
                                      <p:to>
                                        <p:strVal val="visible"/>
                                      </p:to>
                                    </p:set>
                                    <p:animEffect transition="in" filter="box(in)">
                                      <p:cBhvr>
                                        <p:cTn id="35" dur="500"/>
                                        <p:tgtEl>
                                          <p:spTgt spid="4">
                                            <p:txEl>
                                              <p:pRg st="1" end="1"/>
                                            </p:txEl>
                                          </p:spTgt>
                                        </p:tgtEl>
                                      </p:cBhvr>
                                    </p:animEffect>
                                  </p:childTnLst>
                                </p:cTn>
                              </p:par>
                              <p:par>
                                <p:cTn id="36" presetID="4" presetClass="entr" presetSubtype="16" fill="hold" nodeType="withEffect">
                                  <p:stCondLst>
                                    <p:cond delay="0"/>
                                  </p:stCondLst>
                                  <p:childTnLst>
                                    <p:set>
                                      <p:cBhvr>
                                        <p:cTn id="37" dur="1" fill="hold">
                                          <p:stCondLst>
                                            <p:cond delay="0"/>
                                          </p:stCondLst>
                                        </p:cTn>
                                        <p:tgtEl>
                                          <p:spTgt spid="4">
                                            <p:txEl>
                                              <p:pRg st="2" end="2"/>
                                            </p:txEl>
                                          </p:spTgt>
                                        </p:tgtEl>
                                        <p:attrNameLst>
                                          <p:attrName>style.visibility</p:attrName>
                                        </p:attrNameLst>
                                      </p:cBhvr>
                                      <p:to>
                                        <p:strVal val="visible"/>
                                      </p:to>
                                    </p:set>
                                    <p:animEffect transition="in" filter="box(in)">
                                      <p:cBhvr>
                                        <p:cTn id="38"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4: </a:t>
            </a:r>
            <a:r>
              <a:rPr lang="nl-NL" sz="2000" b="1" dirty="0" smtClean="0">
                <a:solidFill>
                  <a:srgbClr val="FF0000"/>
                </a:solidFill>
                <a:latin typeface="Times New Roman" pitchFamily="18" charset="0"/>
                <a:cs typeface="Times New Roman" pitchFamily="18" charset="0"/>
              </a:rPr>
              <a:t>THỰC HÀNH TIẾNG VIỆT</a:t>
            </a:r>
            <a:r>
              <a:rPr lang="en-US" sz="2000" b="1" dirty="0" smtClean="0">
                <a:solidFill>
                  <a:srgbClr val="FF0000"/>
                </a:solidFill>
                <a:latin typeface="Times New Roman" pitchFamily="18" charset="0"/>
                <a:cs typeface="Times New Roman" pitchFamily="18" charset="0"/>
              </a:rPr>
              <a:t> TỪ ĐỒNG ÂM, TỪ ĐA NGHĨA, BIỆN PHÁP TU TỪ HOÁN DỤ</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3108543"/>
          </a:xfrm>
          <a:prstGeom prst="rect">
            <a:avLst/>
          </a:prstGeom>
          <a:noFill/>
        </p:spPr>
        <p:txBody>
          <a:bodyPr wrap="square" rtlCol="0">
            <a:spAutoFit/>
          </a:bodyPr>
          <a:lstStyle/>
          <a:p>
            <a:pPr algn="just"/>
            <a:r>
              <a:rPr lang="en-US" sz="2800" b="1" u="sng" dirty="0" err="1" smtClean="0">
                <a:latin typeface="Times New Roman" pitchFamily="18" charset="0"/>
                <a:cs typeface="Times New Roman" pitchFamily="18" charset="0"/>
              </a:rPr>
              <a:t>Bài</a:t>
            </a:r>
            <a:r>
              <a:rPr lang="en-US" sz="2800" b="1" u="sng" dirty="0" smtClean="0">
                <a:latin typeface="Times New Roman" pitchFamily="18" charset="0"/>
                <a:cs typeface="Times New Roman" pitchFamily="18" charset="0"/>
              </a:rPr>
              <a:t> 2:</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Tìm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những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thành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ngữ</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có</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cấu</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trúc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đối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xứng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trong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các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thành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ngữ</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sau</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đây</a:t>
            </a:r>
            <a:r>
              <a:rPr lang="en-US" sz="2800" b="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Một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nắng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hai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sương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dai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như</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đỉa</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đói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mèo</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mả</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gà</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đồng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miệng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hùm</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gan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sứa</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ruột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để</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ngoài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da</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xanh</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vỏ</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đỏ</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lòng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vào</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sống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ra</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chết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mò</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kim</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đáy</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bể</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thầy</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bói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xem</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voi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quyền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rơm</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vạ</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đá</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đàn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gảy</a:t>
            </a:r>
            <a:r>
              <a:rPr lang="en-US" sz="2800" i="1" dirty="0" smtClean="0">
                <a:latin typeface="Times New Roman" pitchFamily="18" charset="0"/>
                <a:cs typeface="Times New Roman" pitchFamily="18" charset="0"/>
              </a:rPr>
              <a:t> tai </a:t>
            </a:r>
            <a:r>
              <a:rPr lang="en-US" sz="2800" i="1" dirty="0" err="1" smtClean="0">
                <a:latin typeface="Times New Roman" pitchFamily="18" charset="0"/>
                <a:cs typeface="Times New Roman" pitchFamily="18" charset="0"/>
              </a:rPr>
              <a:t>trâu</a:t>
            </a:r>
            <a:r>
              <a:rPr lang="en-US" sz="2800" i="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
        <p:nvSpPr>
          <p:cNvPr id="4" name="TextBox 3"/>
          <p:cNvSpPr txBox="1"/>
          <p:nvPr/>
        </p:nvSpPr>
        <p:spPr>
          <a:xfrm>
            <a:off x="0" y="3581400"/>
            <a:ext cx="9144000" cy="2215991"/>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in </a:t>
            </a:r>
            <a:r>
              <a:rPr lang="en-US" sz="2400" dirty="0" err="1" smtClean="0">
                <a:latin typeface="Times New Roman" pitchFamily="18" charset="0"/>
                <a:cs typeface="Times New Roman" pitchFamily="18" charset="0"/>
              </a:rPr>
              <a:t>đậm</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Một</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nắng</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hai</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sương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dai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đỉa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đói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mèo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đồng</a:t>
            </a:r>
            <a:r>
              <a:rPr lang="en-US" sz="2400"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miệng</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hùm</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gan</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sứa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ruột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ngoài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da</a:t>
            </a:r>
            <a:r>
              <a:rPr lang="en-US" sz="2400"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xanh</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vỏ</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đỏ</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lòng</a:t>
            </a:r>
            <a:r>
              <a:rPr lang="en-US" sz="2400"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vào</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sống</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ra</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chết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mò</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kim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đáy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bói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xem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voi</a:t>
            </a:r>
            <a:r>
              <a:rPr lang="en-US" sz="2400"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quyền</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rơm</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vạ</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đá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đàn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gảy</a:t>
            </a:r>
            <a:r>
              <a:rPr lang="en-US" sz="2400" i="1" dirty="0" smtClean="0">
                <a:latin typeface="Times New Roman" pitchFamily="18" charset="0"/>
                <a:cs typeface="Times New Roman" pitchFamily="18" charset="0"/>
              </a:rPr>
              <a:t> tai </a:t>
            </a:r>
            <a:r>
              <a:rPr lang="en-US" sz="2400" i="1" dirty="0" err="1" smtClean="0">
                <a:latin typeface="Times New Roman" pitchFamily="18" charset="0"/>
                <a:cs typeface="Times New Roman" pitchFamily="18" charset="0"/>
              </a:rPr>
              <a:t>trâu</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ox(in)">
                                      <p:cBhvr>
                                        <p:cTn id="17" dur="500"/>
                                        <p:tgtEl>
                                          <p:spTgt spid="5">
                                            <p:txEl>
                                              <p:pRg st="0" end="0"/>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animEffect transition="in" filter="box(in)">
                                      <p:cBhvr>
                                        <p:cTn id="20" dur="500"/>
                                        <p:tgtEl>
                                          <p:spTgt spid="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box(in)">
                                      <p:cBhvr>
                                        <p:cTn id="25" dur="500"/>
                                        <p:tgtEl>
                                          <p:spTgt spid="4">
                                            <p:txEl>
                                              <p:pRg st="0" end="0"/>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Effect transition="in" filter="box(in)">
                                      <p:cBhvr>
                                        <p:cTn id="28" dur="500"/>
                                        <p:tgtEl>
                                          <p:spTgt spid="4">
                                            <p:txEl>
                                              <p:pRg st="1" end="1"/>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Effect transition="in" filter="box(in)">
                                      <p:cBhvr>
                                        <p:cTn id="31"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4: </a:t>
            </a:r>
            <a:r>
              <a:rPr lang="nl-NL" sz="2000" b="1" dirty="0" smtClean="0">
                <a:solidFill>
                  <a:srgbClr val="FF0000"/>
                </a:solidFill>
                <a:latin typeface="Times New Roman" pitchFamily="18" charset="0"/>
                <a:cs typeface="Times New Roman" pitchFamily="18" charset="0"/>
              </a:rPr>
              <a:t>THỰC HÀNH TIẾNG VIỆT</a:t>
            </a:r>
            <a:r>
              <a:rPr lang="en-US" sz="2000" b="1" dirty="0" smtClean="0">
                <a:solidFill>
                  <a:srgbClr val="FF0000"/>
                </a:solidFill>
                <a:latin typeface="Times New Roman" pitchFamily="18" charset="0"/>
                <a:cs typeface="Times New Roman" pitchFamily="18" charset="0"/>
              </a:rPr>
              <a:t> TỪ ĐỒNG ÂM, TỪ ĐA NGHĨA, BIỆN PHÁP TU TỪ HOÁN DỤ</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3539430"/>
          </a:xfrm>
          <a:prstGeom prst="rect">
            <a:avLst/>
          </a:prstGeom>
          <a:noFill/>
        </p:spPr>
        <p:txBody>
          <a:bodyPr wrap="square" rtlCol="0">
            <a:spAutoFit/>
          </a:bodyPr>
          <a:lstStyle/>
          <a:p>
            <a:pPr fontAlgn="base"/>
            <a:r>
              <a:rPr lang="en-US" sz="2800" b="1" i="1" dirty="0" err="1" smtClean="0">
                <a:latin typeface="Times New Roman" pitchFamily="18" charset="0"/>
                <a:cs typeface="Times New Roman" pitchFamily="18" charset="0"/>
              </a:rPr>
              <a:t>Bài</a:t>
            </a:r>
            <a:r>
              <a:rPr lang="en-US" sz="2800" b="1" i="1" dirty="0" smtClean="0">
                <a:latin typeface="Times New Roman" pitchFamily="18" charset="0"/>
                <a:cs typeface="Times New Roman" pitchFamily="18" charset="0"/>
              </a:rPr>
              <a:t> 4: </a:t>
            </a:r>
            <a:r>
              <a:rPr lang="en-US" sz="2800" i="1" dirty="0" err="1" smtClean="0">
                <a:latin typeface="Times New Roman" pitchFamily="18" charset="0"/>
                <a:cs typeface="Times New Roman" pitchFamily="18" charset="0"/>
              </a:rPr>
              <a:t>Tìm</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và</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giải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nghĩa</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các</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thành</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ngữ</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có</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trong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các</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câu</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sau</a:t>
            </a:r>
            <a:r>
              <a:rPr lang="en-US" sz="2800" i="1"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fontAlgn="base"/>
            <a:r>
              <a:rPr lang="en-US" sz="2800" i="1" dirty="0" smtClean="0">
                <a:latin typeface="Times New Roman" pitchFamily="18" charset="0"/>
                <a:cs typeface="Times New Roman" pitchFamily="18" charset="0"/>
              </a:rPr>
              <a:t>  a. </a:t>
            </a:r>
            <a:r>
              <a:rPr lang="en-US" sz="2800" i="1" dirty="0" err="1" smtClean="0">
                <a:latin typeface="Times New Roman" pitchFamily="18" charset="0"/>
                <a:cs typeface="Times New Roman" pitchFamily="18" charset="0"/>
              </a:rPr>
              <a:t>Rồi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đến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chiều</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tự</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nhiên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chị</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thấy</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máy</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mắt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thì</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ðâm</a:t>
            </a:r>
            <a:r>
              <a:rPr lang="en-US" sz="2800" i="1" dirty="0" smtClean="0">
                <a:latin typeface="Times New Roman" pitchFamily="18" charset="0"/>
                <a:cs typeface="Times New Roman" pitchFamily="18" charset="0"/>
              </a:rPr>
              <a:t> lo </a:t>
            </a:r>
            <a:r>
              <a:rPr lang="en-US" sz="2800" i="1" dirty="0" err="1" smtClean="0">
                <a:latin typeface="Times New Roman" pitchFamily="18" charset="0"/>
                <a:cs typeface="Times New Roman" pitchFamily="18" charset="0"/>
              </a:rPr>
              <a:t>thành</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ra</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ruột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nóng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nhý</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cào</a:t>
            </a:r>
            <a:r>
              <a:rPr lang="en-US" sz="2800" i="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fontAlgn="base"/>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Nguyễn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Công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Hoan</a:t>
            </a:r>
            <a:r>
              <a:rPr lang="en-US" sz="2800" i="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fontAlgn="base"/>
            <a:r>
              <a:rPr lang="en-US" sz="2800" i="1" dirty="0" smtClean="0">
                <a:latin typeface="Times New Roman" pitchFamily="18" charset="0"/>
                <a:cs typeface="Times New Roman" pitchFamily="18" charset="0"/>
              </a:rPr>
              <a:t> b. </a:t>
            </a:r>
            <a:r>
              <a:rPr lang="en-US" sz="2800" i="1" dirty="0" err="1" smtClean="0">
                <a:latin typeface="Times New Roman" pitchFamily="18" charset="0"/>
                <a:cs typeface="Times New Roman" pitchFamily="18" charset="0"/>
              </a:rPr>
              <a:t>Giấy</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tờ</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ai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dám</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đưa</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cho</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ông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cụ</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ruột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để</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ngoài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da</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ấy</a:t>
            </a:r>
            <a:r>
              <a:rPr lang="en-US" sz="2800" i="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fontAlgn="base"/>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Báo</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Văn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nghệ</a:t>
            </a:r>
            <a:r>
              <a:rPr lang="en-US" sz="2800" i="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fontAlgn="base"/>
            <a:r>
              <a:rPr lang="en-US" sz="2800" i="1" dirty="0" smtClean="0">
                <a:latin typeface="Times New Roman" pitchFamily="18" charset="0"/>
                <a:cs typeface="Times New Roman" pitchFamily="18" charset="0"/>
              </a:rPr>
              <a:t>  c. </a:t>
            </a:r>
            <a:r>
              <a:rPr lang="en-US" sz="2800" i="1" dirty="0" err="1" smtClean="0">
                <a:latin typeface="Times New Roman" pitchFamily="18" charset="0"/>
                <a:cs typeface="Times New Roman" pitchFamily="18" charset="0"/>
              </a:rPr>
              <a:t>Thật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không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muốn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có</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chuyện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lôi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thôi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trong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nhà</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đành</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nhiều</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khi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phải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nhắm</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mắt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làm</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ngơ</a:t>
            </a:r>
            <a:r>
              <a:rPr lang="en-US" sz="2800" i="1"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4" name="TextBox 3"/>
          <p:cNvSpPr txBox="1"/>
          <p:nvPr/>
        </p:nvSpPr>
        <p:spPr>
          <a:xfrm>
            <a:off x="0" y="4267200"/>
            <a:ext cx="8991600" cy="2585323"/>
          </a:xfrm>
          <a:prstGeom prst="rect">
            <a:avLst/>
          </a:prstGeom>
          <a:noFill/>
        </p:spPr>
        <p:txBody>
          <a:bodyPr wrap="square" rtlCol="0">
            <a:spAutoFit/>
          </a:bodyPr>
          <a:lstStyle/>
          <a:p>
            <a:pPr algn="ctr" fontAlgn="base"/>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endParaRPr lang="en-US" sz="2400" dirty="0" smtClean="0">
              <a:latin typeface="Times New Roman" pitchFamily="18" charset="0"/>
              <a:cs typeface="Times New Roman" pitchFamily="18" charset="0"/>
            </a:endParaRPr>
          </a:p>
          <a:p>
            <a:pPr algn="just" fontAlgn="base"/>
            <a:r>
              <a:rPr lang="en-US" sz="2400" dirty="0" smtClean="0">
                <a:latin typeface="Times New Roman" pitchFamily="18" charset="0"/>
                <a:cs typeface="Times New Roman" pitchFamily="18" charset="0"/>
              </a:rPr>
              <a:t>a. </a:t>
            </a:r>
            <a:r>
              <a:rPr lang="en-US" sz="2400" i="1" dirty="0" err="1" smtClean="0">
                <a:latin typeface="Times New Roman" pitchFamily="18" charset="0"/>
                <a:cs typeface="Times New Roman" pitchFamily="18" charset="0"/>
              </a:rPr>
              <a:t>Ruột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nóng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cào</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rất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ruột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bồn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chồn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lòng</a:t>
            </a:r>
            <a:r>
              <a:rPr lang="en-US" sz="2400" dirty="0" smtClean="0">
                <a:latin typeface="Times New Roman" pitchFamily="18" charset="0"/>
                <a:cs typeface="Times New Roman" pitchFamily="18" charset="0"/>
              </a:rPr>
              <a:t>.</a:t>
            </a:r>
          </a:p>
          <a:p>
            <a:pPr algn="just" fontAlgn="base"/>
            <a:r>
              <a:rPr lang="en-US" sz="2400" dirty="0" smtClean="0">
                <a:latin typeface="Times New Roman" pitchFamily="18" charset="0"/>
                <a:cs typeface="Times New Roman" pitchFamily="18" charset="0"/>
              </a:rPr>
              <a:t>b. </a:t>
            </a:r>
            <a:r>
              <a:rPr lang="en-US" sz="2400" i="1" dirty="0" err="1" smtClean="0">
                <a:latin typeface="Times New Roman" pitchFamily="18" charset="0"/>
                <a:cs typeface="Times New Roman" pitchFamily="18" charset="0"/>
              </a:rPr>
              <a:t>Ruột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ngoài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da</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đoảng</a:t>
            </a:r>
            <a:r>
              <a:rPr lang="en-US" sz="2400" dirty="0" smtClean="0">
                <a:latin typeface="Times New Roman" pitchFamily="18" charset="0"/>
                <a:cs typeface="Times New Roman" pitchFamily="18" charset="0"/>
              </a:rPr>
              <a:t>, hay </a:t>
            </a:r>
            <a:r>
              <a:rPr lang="en-US" sz="2400" dirty="0" err="1" smtClean="0">
                <a:latin typeface="Times New Roman" pitchFamily="18" charset="0"/>
                <a:cs typeface="Times New Roman" pitchFamily="18" charset="0"/>
              </a:rPr>
              <a:t>quên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toán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a:t>
            </a:r>
          </a:p>
          <a:p>
            <a:pPr algn="just" fontAlgn="base"/>
            <a:r>
              <a:rPr lang="en-US" sz="2400" dirty="0" smtClean="0">
                <a:latin typeface="Times New Roman" pitchFamily="18" charset="0"/>
                <a:cs typeface="Times New Roman" pitchFamily="18" charset="0"/>
              </a:rPr>
              <a:t> c. </a:t>
            </a:r>
            <a:r>
              <a:rPr lang="en-US" sz="2400" i="1" dirty="0" err="1" smtClean="0">
                <a:latin typeface="Times New Roman" pitchFamily="18" charset="0"/>
                <a:cs typeface="Times New Roman" pitchFamily="18" charset="0"/>
              </a:rPr>
              <a:t>Nhắm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mắt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ngơ</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cố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hay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luỵ</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phiền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phức</a:t>
            </a:r>
            <a:r>
              <a:rPr lang="en-US" sz="2400" dirty="0" smtClean="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4: </a:t>
            </a:r>
            <a:r>
              <a:rPr lang="nl-NL" sz="2000" b="1" dirty="0" smtClean="0">
                <a:solidFill>
                  <a:srgbClr val="FF0000"/>
                </a:solidFill>
                <a:latin typeface="Times New Roman" pitchFamily="18" charset="0"/>
                <a:cs typeface="Times New Roman" pitchFamily="18" charset="0"/>
              </a:rPr>
              <a:t>THỰC HÀNH TIẾNG VIỆT</a:t>
            </a:r>
            <a:r>
              <a:rPr lang="en-US" sz="2000" b="1" dirty="0" smtClean="0">
                <a:solidFill>
                  <a:srgbClr val="FF0000"/>
                </a:solidFill>
                <a:latin typeface="Times New Roman" pitchFamily="18" charset="0"/>
                <a:cs typeface="Times New Roman" pitchFamily="18" charset="0"/>
              </a:rPr>
              <a:t> TỪ ĐỒNG ÂM, TỪ ĐA NGHĨA, BIỆN PHÁP TU TỪ HOÁN DỤ</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2677656"/>
          </a:xfrm>
          <a:prstGeom prst="rect">
            <a:avLst/>
          </a:prstGeom>
          <a:noFill/>
        </p:spPr>
        <p:txBody>
          <a:bodyPr wrap="square" rtlCol="0">
            <a:spAutoFit/>
          </a:bodyPr>
          <a:lstStyle/>
          <a:p>
            <a:pPr algn="just" fontAlgn="base"/>
            <a:r>
              <a:rPr lang="en-US" sz="2800" b="1" dirty="0" err="1" smtClean="0">
                <a:latin typeface="Times New Roman" pitchFamily="18" charset="0"/>
                <a:cs typeface="Times New Roman" pitchFamily="18" charset="0"/>
              </a:rPr>
              <a:t>Bài</a:t>
            </a:r>
            <a:r>
              <a:rPr lang="en-US" sz="2800" b="1" dirty="0" smtClean="0">
                <a:latin typeface="Times New Roman" pitchFamily="18" charset="0"/>
                <a:cs typeface="Times New Roman" pitchFamily="18" charset="0"/>
              </a:rPr>
              <a:t> 5: </a:t>
            </a:r>
            <a:endParaRPr lang="en-US" sz="2800" dirty="0" smtClean="0">
              <a:latin typeface="Times New Roman" pitchFamily="18" charset="0"/>
              <a:cs typeface="Times New Roman" pitchFamily="18" charset="0"/>
            </a:endParaRPr>
          </a:p>
          <a:p>
            <a:pPr algn="just" fontAlgn="base"/>
            <a:r>
              <a:rPr lang="en-US" sz="2800" dirty="0" err="1" smtClean="0">
                <a:latin typeface="Times New Roman" pitchFamily="18" charset="0"/>
                <a:cs typeface="Times New Roman" pitchFamily="18" charset="0"/>
              </a:rPr>
              <a:t>Đặt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mỗi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thành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ngữ</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dưới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đây</a:t>
            </a:r>
            <a:r>
              <a:rPr lang="en-US" sz="2800" dirty="0" smtClean="0">
                <a:latin typeface="Times New Roman" pitchFamily="18" charset="0"/>
                <a:cs typeface="Times New Roman" pitchFamily="18" charset="0"/>
              </a:rPr>
              <a:t> 1 </a:t>
            </a:r>
            <a:r>
              <a:rPr lang="en-US" sz="2800" dirty="0" err="1" smtClean="0">
                <a:latin typeface="Times New Roman" pitchFamily="18" charset="0"/>
                <a:cs typeface="Times New Roman" pitchFamily="18" charset="0"/>
              </a:rPr>
              <a:t>câu</a:t>
            </a:r>
            <a:r>
              <a:rPr lang="en-US" sz="2800" dirty="0" smtClean="0">
                <a:latin typeface="Times New Roman" pitchFamily="18" charset="0"/>
                <a:cs typeface="Times New Roman" pitchFamily="18" charset="0"/>
              </a:rPr>
              <a:t> : </a:t>
            </a:r>
            <a:r>
              <a:rPr lang="en-US" sz="2800" i="1" dirty="0" err="1" smtClean="0">
                <a:latin typeface="Times New Roman" pitchFamily="18" charset="0"/>
                <a:cs typeface="Times New Roman" pitchFamily="18" charset="0"/>
              </a:rPr>
              <a:t>Mặt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nặng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mày</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nhẹ</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Mặt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hoa</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da</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phấn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Mặt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sắt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đen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sì</a:t>
            </a:r>
            <a:r>
              <a:rPr lang="en-US" sz="2800" i="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fontAlgn="base"/>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Tìm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thêm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một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số</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thành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ngữ</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mặt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Giải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nghĩa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thành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ngữ</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tìm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a:t>
            </a:r>
          </a:p>
          <a:p>
            <a:pPr fontAlgn="base"/>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4: </a:t>
            </a:r>
            <a:r>
              <a:rPr lang="nl-NL" sz="2000" b="1" dirty="0" smtClean="0">
                <a:solidFill>
                  <a:srgbClr val="FF0000"/>
                </a:solidFill>
                <a:latin typeface="Times New Roman" pitchFamily="18" charset="0"/>
                <a:cs typeface="Times New Roman" pitchFamily="18" charset="0"/>
              </a:rPr>
              <a:t>THỰC HÀNH TIẾNG VIỆT</a:t>
            </a:r>
            <a:r>
              <a:rPr lang="en-US" sz="2000" b="1" dirty="0" smtClean="0">
                <a:solidFill>
                  <a:srgbClr val="FF0000"/>
                </a:solidFill>
                <a:latin typeface="Times New Roman" pitchFamily="18" charset="0"/>
                <a:cs typeface="Times New Roman" pitchFamily="18" charset="0"/>
              </a:rPr>
              <a:t> TỪ ĐỒNG ÂM, TỪ ĐA NGHĨA, BIỆN PHÁP TU TỪ HOÁN DỤ</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152400" y="762000"/>
            <a:ext cx="8991600" cy="5262979"/>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endParaRPr lang="en-US" sz="2400" dirty="0" smtClean="0">
              <a:latin typeface="Times New Roman" pitchFamily="18" charset="0"/>
              <a:cs typeface="Times New Roman" pitchFamily="18" charset="0"/>
            </a:endParaRPr>
          </a:p>
          <a:p>
            <a:pPr algn="just" fontAlgn="base"/>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a:t>
            </a:r>
          </a:p>
          <a:p>
            <a:pPr algn="just" fontAlgn="base"/>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rằng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điều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vừa</a:t>
            </a:r>
            <a:r>
              <a:rPr lang="en-US" sz="2400" i="1" dirty="0" smtClean="0">
                <a:latin typeface="Times New Roman" pitchFamily="18" charset="0"/>
                <a:cs typeface="Times New Roman" pitchFamily="18" charset="0"/>
              </a:rPr>
              <a:t> ư </a:t>
            </a:r>
            <a:r>
              <a:rPr lang="en-US" sz="2400" i="1" dirty="0" err="1" smtClean="0">
                <a:latin typeface="Times New Roman" pitchFamily="18" charset="0"/>
                <a:cs typeface="Times New Roman" pitchFamily="18" charset="0"/>
              </a:rPr>
              <a:t>nhau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cứ</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nói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toạc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móng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heo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dễ</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chịu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bụng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rồi</a:t>
            </a:r>
            <a:r>
              <a:rPr lang="en-US" sz="2400"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mặt</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nặng</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mày</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nhẹ</a:t>
            </a:r>
            <a:r>
              <a:rPr lang="en-US" sz="2400" i="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Đông</a:t>
            </a:r>
            <a:r>
              <a:rPr lang="en-US" sz="2400" dirty="0" smtClean="0">
                <a:latin typeface="Times New Roman" pitchFamily="18" charset="0"/>
                <a:cs typeface="Times New Roman" pitchFamily="18" charset="0"/>
              </a:rPr>
              <a:t>)</a:t>
            </a:r>
          </a:p>
          <a:p>
            <a:pPr algn="just" fontAlgn="base"/>
            <a:r>
              <a:rPr lang="en-US" sz="2400" dirty="0" smtClean="0">
                <a:latin typeface="Times New Roman" pitchFamily="18" charset="0"/>
                <a:cs typeface="Times New Roman" pitchFamily="18" charset="0"/>
              </a:rPr>
              <a:t> - </a:t>
            </a:r>
            <a:r>
              <a:rPr lang="en-US" sz="2400" i="1" dirty="0" err="1" smtClean="0">
                <a:latin typeface="Times New Roman" pitchFamily="18" charset="0"/>
                <a:cs typeface="Times New Roman" pitchFamily="18" charset="0"/>
              </a:rPr>
              <a:t>Rõ</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mặt</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hoa</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da</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phấn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ăn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nói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dịu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đẹp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băng</a:t>
            </a:r>
            <a:r>
              <a:rPr lang="en-US" sz="2400" i="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Tú</a:t>
            </a:r>
            <a:r>
              <a:rPr lang="en-US" sz="2400" dirty="0" smtClean="0">
                <a:latin typeface="Times New Roman" pitchFamily="18" charset="0"/>
                <a:cs typeface="Times New Roman" pitchFamily="18" charset="0"/>
              </a:rPr>
              <a:t> Nam)</a:t>
            </a:r>
          </a:p>
          <a:p>
            <a:pPr algn="just" fontAlgn="base"/>
            <a:r>
              <a:rPr lang="en-US" sz="2400" dirty="0" smtClean="0">
                <a:latin typeface="Times New Roman" pitchFamily="18" charset="0"/>
                <a:cs typeface="Times New Roman" pitchFamily="18" charset="0"/>
              </a:rPr>
              <a:t> - </a:t>
            </a:r>
            <a:r>
              <a:rPr lang="en-US" sz="2400" i="1" dirty="0" err="1" smtClean="0">
                <a:latin typeface="Times New Roman" pitchFamily="18" charset="0"/>
                <a:cs typeface="Times New Roman" pitchFamily="18" charset="0"/>
              </a:rPr>
              <a:t>Trông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lên</a:t>
            </a:r>
            <a:r>
              <a:rPr lang="en-US" sz="2400"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mặt</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sắt</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đen</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sì</a:t>
            </a:r>
            <a:r>
              <a:rPr lang="en-US" sz="2400" i="1" dirty="0" smtClean="0">
                <a:latin typeface="Times New Roman" pitchFamily="18" charset="0"/>
                <a:cs typeface="Times New Roman" pitchFamily="18" charset="0"/>
              </a:rPr>
              <a:t> / </a:t>
            </a:r>
            <a:r>
              <a:rPr lang="en-US" sz="2400" i="1" dirty="0" err="1" smtClean="0">
                <a:latin typeface="Times New Roman" pitchFamily="18" charset="0"/>
                <a:cs typeface="Times New Roman" pitchFamily="18" charset="0"/>
              </a:rPr>
              <a:t>Lập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nghiêm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uy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nặng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lời</a:t>
            </a:r>
            <a:r>
              <a:rPr lang="en-US" sz="2400" i="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Du)</a:t>
            </a:r>
          </a:p>
          <a:p>
            <a:pPr algn="just" fontAlgn="base"/>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thêm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nghệ</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ủ </a:t>
            </a:r>
            <a:r>
              <a:rPr lang="en-US" sz="2400" i="1" dirty="0" err="1" smtClean="0">
                <a:latin typeface="Times New Roman" pitchFamily="18" charset="0"/>
                <a:cs typeface="Times New Roman" pitchFamily="18" charset="0"/>
              </a:rPr>
              <a:t>mày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chau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bóng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cắt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còn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máu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đỏ</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chọi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đỏ</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gấc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đỏ</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tía</a:t>
            </a:r>
            <a:r>
              <a:rPr lang="en-US" sz="2400" i="1" dirty="0" smtClean="0">
                <a:latin typeface="Times New Roman" pitchFamily="18" charset="0"/>
                <a:cs typeface="Times New Roman" pitchFamily="18" charset="0"/>
              </a:rPr>
              <a:t> tai,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nạc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đóm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dày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nặng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mày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nhẹ</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nặng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chì</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nặng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đeo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thú</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nhăn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bị</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sứa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gan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lim</a:t>
            </a:r>
            <a:r>
              <a:rPr lang="en-US" sz="2400" i="1"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ox(in)">
                                      <p:cBhvr>
                                        <p:cTn id="10" dur="500"/>
                                        <p:tgtEl>
                                          <p:spTgt spid="4">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ox(in)">
                                      <p:cBhvr>
                                        <p:cTn id="13" dur="500"/>
                                        <p:tgtEl>
                                          <p:spTgt spid="4">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ox(in)">
                                      <p:cBhvr>
                                        <p:cTn id="16" dur="500"/>
                                        <p:tgtEl>
                                          <p:spTgt spid="4">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ox(in)">
                                      <p:cBhvr>
                                        <p:cTn id="19" dur="500"/>
                                        <p:tgtEl>
                                          <p:spTgt spid="4">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ox(in)">
                                      <p:cBhvr>
                                        <p:cTn id="2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4: </a:t>
            </a:r>
            <a:r>
              <a:rPr lang="nl-NL" sz="2000" b="1" dirty="0" smtClean="0">
                <a:solidFill>
                  <a:srgbClr val="FF0000"/>
                </a:solidFill>
                <a:latin typeface="Times New Roman" pitchFamily="18" charset="0"/>
                <a:cs typeface="Times New Roman" pitchFamily="18" charset="0"/>
              </a:rPr>
              <a:t>THỰC HÀNH TIẾNG VIỆT</a:t>
            </a:r>
            <a:r>
              <a:rPr lang="en-US" sz="2000" b="1" dirty="0" smtClean="0">
                <a:solidFill>
                  <a:srgbClr val="FF0000"/>
                </a:solidFill>
                <a:latin typeface="Times New Roman" pitchFamily="18" charset="0"/>
                <a:cs typeface="Times New Roman" pitchFamily="18" charset="0"/>
              </a:rPr>
              <a:t> TỪ ĐỒNG ÂM, TỪ ĐA NGHĨA, BIỆN PHÁP TU TỪ HOÁN DỤ</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2739211"/>
          </a:xfrm>
          <a:prstGeom prst="rect">
            <a:avLst/>
          </a:prstGeom>
          <a:noFill/>
        </p:spPr>
        <p:txBody>
          <a:bodyPr wrap="square" rtlCol="0">
            <a:spAutoFit/>
          </a:bodyPr>
          <a:lstStyle/>
          <a:p>
            <a:pPr algn="just"/>
            <a:r>
              <a:rPr lang="en-US" sz="2400" b="1" u="sng" dirty="0" err="1" smtClean="0">
                <a:latin typeface="Times New Roman" pitchFamily="18" charset="0"/>
                <a:cs typeface="Times New Roman" pitchFamily="18" charset="0"/>
              </a:rPr>
              <a:t>Bài</a:t>
            </a:r>
            <a:r>
              <a:rPr lang="en-US" sz="2400" b="1" u="sng" dirty="0" smtClean="0">
                <a:latin typeface="Times New Roman" pitchFamily="18" charset="0"/>
                <a:cs typeface="Times New Roman" pitchFamily="18" charset="0"/>
              </a:rPr>
              <a:t> 6</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Tìm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nêu</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nghĩa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của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các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thành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ngữ</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trong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những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sau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đây</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a.</a:t>
            </a:r>
            <a:r>
              <a:rPr lang="en-US" sz="2400" b="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xuất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trống</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b.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Thọ</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vốn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bò</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bướu</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c. </a:t>
            </a:r>
            <a:r>
              <a:rPr lang="en-US" sz="2400" dirty="0" err="1" smtClean="0">
                <a:latin typeface="Times New Roman" pitchFamily="18" charset="0"/>
                <a:cs typeface="Times New Roman" pitchFamily="18" charset="0"/>
              </a:rPr>
              <a:t>Mặc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dã</a:t>
            </a:r>
            <a:r>
              <a:rPr lang="en-US" sz="2400" dirty="0" smtClean="0">
                <a:latin typeface="Times New Roman" pitchFamily="18" charset="0"/>
                <a:cs typeface="Times New Roman" pitchFamily="18" charset="0"/>
              </a:rPr>
              <a:t> man </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nửa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a:t>
            </a:r>
          </a:p>
          <a:p>
            <a:pPr fontAlgn="base"/>
            <a:endParaRPr lang="en-US" sz="2800" dirty="0">
              <a:latin typeface="Times New Roman" pitchFamily="18" charset="0"/>
              <a:cs typeface="Times New Roman" pitchFamily="18" charset="0"/>
            </a:endParaRPr>
          </a:p>
        </p:txBody>
      </p:sp>
      <p:sp>
        <p:nvSpPr>
          <p:cNvPr id="6" name="TextBox 5"/>
          <p:cNvSpPr txBox="1"/>
          <p:nvPr/>
        </p:nvSpPr>
        <p:spPr>
          <a:xfrm>
            <a:off x="0" y="2971800"/>
            <a:ext cx="9144000" cy="3693319"/>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a.</a:t>
            </a:r>
            <a:r>
              <a:rPr lang="en-US" sz="2400" b="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xuất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gió</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trống</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b.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Thọ</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vốn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thằng</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đầu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bò</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đầu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bướu</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c. </a:t>
            </a:r>
            <a:r>
              <a:rPr lang="en-US" sz="2400" dirty="0" err="1" smtClean="0">
                <a:latin typeface="Times New Roman" pitchFamily="18" charset="0"/>
                <a:cs typeface="Times New Roman" pitchFamily="18" charset="0"/>
              </a:rPr>
              <a:t>Mặc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dã</a:t>
            </a:r>
            <a:r>
              <a:rPr lang="en-US" sz="2400" dirty="0" smtClean="0">
                <a:latin typeface="Times New Roman" pitchFamily="18" charset="0"/>
                <a:cs typeface="Times New Roman" pitchFamily="18" charset="0"/>
              </a:rPr>
              <a:t> man </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vẫn</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gan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dạ</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nửa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=&gt; Ý </a:t>
            </a:r>
            <a:r>
              <a:rPr lang="en-US" sz="2400" dirty="0" err="1" smtClean="0">
                <a:latin typeface="Times New Roman" pitchFamily="18" charset="0"/>
                <a:cs typeface="Times New Roman" pitchFamily="18" charset="0"/>
              </a:rPr>
              <a:t>nghĩa</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a.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tốn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ích</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b.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a:t>
            </a:r>
            <a:r>
              <a:rPr lang="en-US" sz="2400" dirty="0" smtClean="0">
                <a:latin typeface="Times New Roman" pitchFamily="18" charset="0"/>
                <a:cs typeface="Times New Roman" pitchFamily="18" charset="0"/>
              </a:rPr>
              <a:t>, hay </a:t>
            </a:r>
            <a:r>
              <a:rPr lang="en-US" sz="2400" dirty="0" err="1" smtClean="0">
                <a:latin typeface="Times New Roman" pitchFamily="18" charset="0"/>
                <a:cs typeface="Times New Roman" pitchFamily="18" charset="0"/>
              </a:rPr>
              <a:t>gây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gổ</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c.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sắc</a:t>
            </a:r>
            <a:r>
              <a:rPr lang="en-US" sz="2400" dirty="0" smtClean="0">
                <a:latin typeface="Times New Roman" pitchFamily="18" charset="0"/>
                <a:cs typeface="Times New Roman" pitchFamily="18" charset="0"/>
              </a:rPr>
              <a:t> son, </a:t>
            </a:r>
            <a:r>
              <a:rPr lang="en-US" sz="2400" dirty="0" err="1" smtClean="0">
                <a:latin typeface="Times New Roman" pitchFamily="18" charset="0"/>
                <a:cs typeface="Times New Roman" pitchFamily="18" charset="0"/>
              </a:rPr>
              <a:t>vững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animEffect transition="in" filter="box(in)">
                                      <p:cBhvr>
                                        <p:cTn id="27" dur="500"/>
                                        <p:tgtEl>
                                          <p:spTgt spid="6">
                                            <p:txEl>
                                              <p:pRg st="1" end="1"/>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6">
                                            <p:txEl>
                                              <p:pRg st="2" end="2"/>
                                            </p:txEl>
                                          </p:spTgt>
                                        </p:tgtEl>
                                        <p:attrNameLst>
                                          <p:attrName>style.visibility</p:attrName>
                                        </p:attrNameLst>
                                      </p:cBhvr>
                                      <p:to>
                                        <p:strVal val="visible"/>
                                      </p:to>
                                    </p:set>
                                    <p:animEffect transition="in" filter="box(in)">
                                      <p:cBhvr>
                                        <p:cTn id="30" dur="500"/>
                                        <p:tgtEl>
                                          <p:spTgt spid="6">
                                            <p:txEl>
                                              <p:pRg st="2" end="2"/>
                                            </p:txEl>
                                          </p:spTgt>
                                        </p:tgtEl>
                                      </p:cBhvr>
                                    </p:animEffect>
                                  </p:childTnLst>
                                </p:cTn>
                              </p:par>
                              <p:par>
                                <p:cTn id="31" presetID="4" presetClass="entr" presetSubtype="16" fill="hold" nodeType="withEffect">
                                  <p:stCondLst>
                                    <p:cond delay="0"/>
                                  </p:stCondLst>
                                  <p:childTnLst>
                                    <p:set>
                                      <p:cBhvr>
                                        <p:cTn id="32" dur="1" fill="hold">
                                          <p:stCondLst>
                                            <p:cond delay="0"/>
                                          </p:stCondLst>
                                        </p:cTn>
                                        <p:tgtEl>
                                          <p:spTgt spid="6">
                                            <p:txEl>
                                              <p:pRg st="3" end="3"/>
                                            </p:txEl>
                                          </p:spTgt>
                                        </p:tgtEl>
                                        <p:attrNameLst>
                                          <p:attrName>style.visibility</p:attrName>
                                        </p:attrNameLst>
                                      </p:cBhvr>
                                      <p:to>
                                        <p:strVal val="visible"/>
                                      </p:to>
                                    </p:set>
                                    <p:animEffect transition="in" filter="box(in)">
                                      <p:cBhvr>
                                        <p:cTn id="33" dur="500"/>
                                        <p:tgtEl>
                                          <p:spTgt spid="6">
                                            <p:txEl>
                                              <p:pRg st="3" end="3"/>
                                            </p:txEl>
                                          </p:spTgt>
                                        </p:tgtEl>
                                      </p:cBhvr>
                                    </p:animEffect>
                                  </p:childTnLst>
                                </p:cTn>
                              </p:par>
                              <p:par>
                                <p:cTn id="34" presetID="4" presetClass="entr" presetSubtype="16" fill="hold" nodeType="withEffect">
                                  <p:stCondLst>
                                    <p:cond delay="0"/>
                                  </p:stCondLst>
                                  <p:childTnLst>
                                    <p:set>
                                      <p:cBhvr>
                                        <p:cTn id="35" dur="1" fill="hold">
                                          <p:stCondLst>
                                            <p:cond delay="0"/>
                                          </p:stCondLst>
                                        </p:cTn>
                                        <p:tgtEl>
                                          <p:spTgt spid="6">
                                            <p:txEl>
                                              <p:pRg st="4" end="4"/>
                                            </p:txEl>
                                          </p:spTgt>
                                        </p:tgtEl>
                                        <p:attrNameLst>
                                          <p:attrName>style.visibility</p:attrName>
                                        </p:attrNameLst>
                                      </p:cBhvr>
                                      <p:to>
                                        <p:strVal val="visible"/>
                                      </p:to>
                                    </p:set>
                                    <p:animEffect transition="in" filter="box(in)">
                                      <p:cBhvr>
                                        <p:cTn id="36" dur="500"/>
                                        <p:tgtEl>
                                          <p:spTgt spid="6">
                                            <p:txEl>
                                              <p:pRg st="4" end="4"/>
                                            </p:txEl>
                                          </p:spTgt>
                                        </p:tgtEl>
                                      </p:cBhvr>
                                    </p:animEffect>
                                  </p:childTnLst>
                                </p:cTn>
                              </p:par>
                              <p:par>
                                <p:cTn id="37" presetID="4" presetClass="entr" presetSubtype="16" fill="hold" nodeType="withEffect">
                                  <p:stCondLst>
                                    <p:cond delay="0"/>
                                  </p:stCondLst>
                                  <p:childTnLst>
                                    <p:set>
                                      <p:cBhvr>
                                        <p:cTn id="38" dur="1" fill="hold">
                                          <p:stCondLst>
                                            <p:cond delay="0"/>
                                          </p:stCondLst>
                                        </p:cTn>
                                        <p:tgtEl>
                                          <p:spTgt spid="6">
                                            <p:txEl>
                                              <p:pRg st="5" end="5"/>
                                            </p:txEl>
                                          </p:spTgt>
                                        </p:tgtEl>
                                        <p:attrNameLst>
                                          <p:attrName>style.visibility</p:attrName>
                                        </p:attrNameLst>
                                      </p:cBhvr>
                                      <p:to>
                                        <p:strVal val="visible"/>
                                      </p:to>
                                    </p:set>
                                    <p:animEffect transition="in" filter="box(in)">
                                      <p:cBhvr>
                                        <p:cTn id="39" dur="500"/>
                                        <p:tgtEl>
                                          <p:spTgt spid="6">
                                            <p:txEl>
                                              <p:pRg st="5" end="5"/>
                                            </p:txEl>
                                          </p:spTgt>
                                        </p:tgtEl>
                                      </p:cBhvr>
                                    </p:animEffect>
                                  </p:childTnLst>
                                </p:cTn>
                              </p:par>
                              <p:par>
                                <p:cTn id="40" presetID="4" presetClass="entr" presetSubtype="16" fill="hold" nodeType="with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box(in)">
                                      <p:cBhvr>
                                        <p:cTn id="42" dur="500"/>
                                        <p:tgtEl>
                                          <p:spTgt spid="6">
                                            <p:txEl>
                                              <p:pRg st="6" end="6"/>
                                            </p:txEl>
                                          </p:spTgt>
                                        </p:tgtEl>
                                      </p:cBhvr>
                                    </p:animEffect>
                                  </p:childTnLst>
                                </p:cTn>
                              </p:par>
                              <p:par>
                                <p:cTn id="43" presetID="4" presetClass="entr" presetSubtype="16" fill="hold" nodeType="withEffect">
                                  <p:stCondLst>
                                    <p:cond delay="0"/>
                                  </p:stCondLst>
                                  <p:childTnLst>
                                    <p:set>
                                      <p:cBhvr>
                                        <p:cTn id="44" dur="1" fill="hold">
                                          <p:stCondLst>
                                            <p:cond delay="0"/>
                                          </p:stCondLst>
                                        </p:cTn>
                                        <p:tgtEl>
                                          <p:spTgt spid="6">
                                            <p:txEl>
                                              <p:pRg st="7" end="7"/>
                                            </p:txEl>
                                          </p:spTgt>
                                        </p:tgtEl>
                                        <p:attrNameLst>
                                          <p:attrName>style.visibility</p:attrName>
                                        </p:attrNameLst>
                                      </p:cBhvr>
                                      <p:to>
                                        <p:strVal val="visible"/>
                                      </p:to>
                                    </p:set>
                                    <p:animEffect transition="in" filter="box(in)">
                                      <p:cBhvr>
                                        <p:cTn id="45"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4: </a:t>
            </a:r>
            <a:r>
              <a:rPr lang="nl-NL" sz="2000" b="1" dirty="0" smtClean="0">
                <a:solidFill>
                  <a:srgbClr val="FF0000"/>
                </a:solidFill>
                <a:latin typeface="Times New Roman" pitchFamily="18" charset="0"/>
                <a:cs typeface="Times New Roman" pitchFamily="18" charset="0"/>
              </a:rPr>
              <a:t>THỰC HÀNH TIẾNG VIỆT</a:t>
            </a:r>
            <a:r>
              <a:rPr lang="en-US" sz="2000" b="1" dirty="0" smtClean="0">
                <a:solidFill>
                  <a:srgbClr val="FF0000"/>
                </a:solidFill>
                <a:latin typeface="Times New Roman" pitchFamily="18" charset="0"/>
                <a:cs typeface="Times New Roman" pitchFamily="18" charset="0"/>
              </a:rPr>
              <a:t> TỪ ĐỒNG ÂM, TỪ ĐA NGHĨA, BIỆN PHÁP TU TỪ HOÁN DỤ</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2739211"/>
          </a:xfrm>
          <a:prstGeom prst="rect">
            <a:avLst/>
          </a:prstGeom>
          <a:noFill/>
        </p:spPr>
        <p:txBody>
          <a:bodyPr wrap="square" rtlCol="0">
            <a:spAutoFit/>
          </a:bodyPr>
          <a:lstStyle/>
          <a:p>
            <a:pPr algn="just"/>
            <a:r>
              <a:rPr lang="en-US" sz="2400" b="1" u="sng" dirty="0" err="1" smtClean="0">
                <a:latin typeface="Times New Roman" pitchFamily="18" charset="0"/>
                <a:cs typeface="Times New Roman" pitchFamily="18" charset="0"/>
              </a:rPr>
              <a:t>Bài</a:t>
            </a:r>
            <a:r>
              <a:rPr lang="en-US" sz="2400" b="1" u="sng" dirty="0" smtClean="0">
                <a:latin typeface="Times New Roman" pitchFamily="18" charset="0"/>
                <a:cs typeface="Times New Roman" pitchFamily="18" charset="0"/>
              </a:rPr>
              <a:t> 6</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Tìm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nêu</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nghĩa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của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các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thành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ngữ</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trong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những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sau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đây</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a.</a:t>
            </a:r>
            <a:r>
              <a:rPr lang="en-US" sz="2400" b="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xuất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trống</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b.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Thọ</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vốn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bò</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bướu</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c. </a:t>
            </a:r>
            <a:r>
              <a:rPr lang="en-US" sz="2400" dirty="0" err="1" smtClean="0">
                <a:latin typeface="Times New Roman" pitchFamily="18" charset="0"/>
                <a:cs typeface="Times New Roman" pitchFamily="18" charset="0"/>
              </a:rPr>
              <a:t>Mặc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dã</a:t>
            </a:r>
            <a:r>
              <a:rPr lang="en-US" sz="2400" dirty="0" smtClean="0">
                <a:latin typeface="Times New Roman" pitchFamily="18" charset="0"/>
                <a:cs typeface="Times New Roman" pitchFamily="18" charset="0"/>
              </a:rPr>
              <a:t> man </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nửa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a:t>
            </a:r>
          </a:p>
          <a:p>
            <a:pPr fontAlgn="base"/>
            <a:endParaRPr lang="en-US" sz="2800" dirty="0">
              <a:latin typeface="Times New Roman" pitchFamily="18" charset="0"/>
              <a:cs typeface="Times New Roman" pitchFamily="18" charset="0"/>
            </a:endParaRPr>
          </a:p>
        </p:txBody>
      </p:sp>
      <p:sp>
        <p:nvSpPr>
          <p:cNvPr id="6" name="TextBox 5"/>
          <p:cNvSpPr txBox="1"/>
          <p:nvPr/>
        </p:nvSpPr>
        <p:spPr>
          <a:xfrm>
            <a:off x="0" y="2971800"/>
            <a:ext cx="9144000" cy="3693319"/>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a.</a:t>
            </a:r>
            <a:r>
              <a:rPr lang="en-US" sz="2400" b="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xuất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gió</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trống</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b.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Thọ</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vốn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thằng</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đầu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bò</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đầu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bướu</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c. </a:t>
            </a:r>
            <a:r>
              <a:rPr lang="en-US" sz="2400" dirty="0" err="1" smtClean="0">
                <a:latin typeface="Times New Roman" pitchFamily="18" charset="0"/>
                <a:cs typeface="Times New Roman" pitchFamily="18" charset="0"/>
              </a:rPr>
              <a:t>Mặc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dã</a:t>
            </a:r>
            <a:r>
              <a:rPr lang="en-US" sz="2400" dirty="0" smtClean="0">
                <a:latin typeface="Times New Roman" pitchFamily="18" charset="0"/>
                <a:cs typeface="Times New Roman" pitchFamily="18" charset="0"/>
              </a:rPr>
              <a:t> man </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vẫn</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gan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dạ</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nửa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=&gt; Ý </a:t>
            </a:r>
            <a:r>
              <a:rPr lang="en-US" sz="2400" dirty="0" err="1" smtClean="0">
                <a:latin typeface="Times New Roman" pitchFamily="18" charset="0"/>
                <a:cs typeface="Times New Roman" pitchFamily="18" charset="0"/>
              </a:rPr>
              <a:t>nghĩa</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a.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tốn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ích</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b.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a:t>
            </a:r>
            <a:r>
              <a:rPr lang="en-US" sz="2400" dirty="0" smtClean="0">
                <a:latin typeface="Times New Roman" pitchFamily="18" charset="0"/>
                <a:cs typeface="Times New Roman" pitchFamily="18" charset="0"/>
              </a:rPr>
              <a:t>, hay </a:t>
            </a:r>
            <a:r>
              <a:rPr lang="en-US" sz="2400" dirty="0" err="1" smtClean="0">
                <a:latin typeface="Times New Roman" pitchFamily="18" charset="0"/>
                <a:cs typeface="Times New Roman" pitchFamily="18" charset="0"/>
              </a:rPr>
              <a:t>gây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gổ</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c.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sắc</a:t>
            </a:r>
            <a:r>
              <a:rPr lang="en-US" sz="2400" dirty="0" smtClean="0">
                <a:latin typeface="Times New Roman" pitchFamily="18" charset="0"/>
                <a:cs typeface="Times New Roman" pitchFamily="18" charset="0"/>
              </a:rPr>
              <a:t> son, </a:t>
            </a:r>
            <a:r>
              <a:rPr lang="en-US" sz="2400" dirty="0" err="1" smtClean="0">
                <a:latin typeface="Times New Roman" pitchFamily="18" charset="0"/>
                <a:cs typeface="Times New Roman" pitchFamily="18" charset="0"/>
              </a:rPr>
              <a:t>vững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animEffect transition="in" filter="box(in)">
                                      <p:cBhvr>
                                        <p:cTn id="27" dur="500"/>
                                        <p:tgtEl>
                                          <p:spTgt spid="6">
                                            <p:txEl>
                                              <p:pRg st="1" end="1"/>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6">
                                            <p:txEl>
                                              <p:pRg st="2" end="2"/>
                                            </p:txEl>
                                          </p:spTgt>
                                        </p:tgtEl>
                                        <p:attrNameLst>
                                          <p:attrName>style.visibility</p:attrName>
                                        </p:attrNameLst>
                                      </p:cBhvr>
                                      <p:to>
                                        <p:strVal val="visible"/>
                                      </p:to>
                                    </p:set>
                                    <p:animEffect transition="in" filter="box(in)">
                                      <p:cBhvr>
                                        <p:cTn id="30" dur="500"/>
                                        <p:tgtEl>
                                          <p:spTgt spid="6">
                                            <p:txEl>
                                              <p:pRg st="2" end="2"/>
                                            </p:txEl>
                                          </p:spTgt>
                                        </p:tgtEl>
                                      </p:cBhvr>
                                    </p:animEffect>
                                  </p:childTnLst>
                                </p:cTn>
                              </p:par>
                              <p:par>
                                <p:cTn id="31" presetID="4" presetClass="entr" presetSubtype="16" fill="hold" nodeType="withEffect">
                                  <p:stCondLst>
                                    <p:cond delay="0"/>
                                  </p:stCondLst>
                                  <p:childTnLst>
                                    <p:set>
                                      <p:cBhvr>
                                        <p:cTn id="32" dur="1" fill="hold">
                                          <p:stCondLst>
                                            <p:cond delay="0"/>
                                          </p:stCondLst>
                                        </p:cTn>
                                        <p:tgtEl>
                                          <p:spTgt spid="6">
                                            <p:txEl>
                                              <p:pRg st="3" end="3"/>
                                            </p:txEl>
                                          </p:spTgt>
                                        </p:tgtEl>
                                        <p:attrNameLst>
                                          <p:attrName>style.visibility</p:attrName>
                                        </p:attrNameLst>
                                      </p:cBhvr>
                                      <p:to>
                                        <p:strVal val="visible"/>
                                      </p:to>
                                    </p:set>
                                    <p:animEffect transition="in" filter="box(in)">
                                      <p:cBhvr>
                                        <p:cTn id="33" dur="500"/>
                                        <p:tgtEl>
                                          <p:spTgt spid="6">
                                            <p:txEl>
                                              <p:pRg st="3" end="3"/>
                                            </p:txEl>
                                          </p:spTgt>
                                        </p:tgtEl>
                                      </p:cBhvr>
                                    </p:animEffect>
                                  </p:childTnLst>
                                </p:cTn>
                              </p:par>
                              <p:par>
                                <p:cTn id="34" presetID="4" presetClass="entr" presetSubtype="16" fill="hold" nodeType="withEffect">
                                  <p:stCondLst>
                                    <p:cond delay="0"/>
                                  </p:stCondLst>
                                  <p:childTnLst>
                                    <p:set>
                                      <p:cBhvr>
                                        <p:cTn id="35" dur="1" fill="hold">
                                          <p:stCondLst>
                                            <p:cond delay="0"/>
                                          </p:stCondLst>
                                        </p:cTn>
                                        <p:tgtEl>
                                          <p:spTgt spid="6">
                                            <p:txEl>
                                              <p:pRg st="4" end="4"/>
                                            </p:txEl>
                                          </p:spTgt>
                                        </p:tgtEl>
                                        <p:attrNameLst>
                                          <p:attrName>style.visibility</p:attrName>
                                        </p:attrNameLst>
                                      </p:cBhvr>
                                      <p:to>
                                        <p:strVal val="visible"/>
                                      </p:to>
                                    </p:set>
                                    <p:animEffect transition="in" filter="box(in)">
                                      <p:cBhvr>
                                        <p:cTn id="36" dur="500"/>
                                        <p:tgtEl>
                                          <p:spTgt spid="6">
                                            <p:txEl>
                                              <p:pRg st="4" end="4"/>
                                            </p:txEl>
                                          </p:spTgt>
                                        </p:tgtEl>
                                      </p:cBhvr>
                                    </p:animEffect>
                                  </p:childTnLst>
                                </p:cTn>
                              </p:par>
                              <p:par>
                                <p:cTn id="37" presetID="4" presetClass="entr" presetSubtype="16" fill="hold" nodeType="withEffect">
                                  <p:stCondLst>
                                    <p:cond delay="0"/>
                                  </p:stCondLst>
                                  <p:childTnLst>
                                    <p:set>
                                      <p:cBhvr>
                                        <p:cTn id="38" dur="1" fill="hold">
                                          <p:stCondLst>
                                            <p:cond delay="0"/>
                                          </p:stCondLst>
                                        </p:cTn>
                                        <p:tgtEl>
                                          <p:spTgt spid="6">
                                            <p:txEl>
                                              <p:pRg st="5" end="5"/>
                                            </p:txEl>
                                          </p:spTgt>
                                        </p:tgtEl>
                                        <p:attrNameLst>
                                          <p:attrName>style.visibility</p:attrName>
                                        </p:attrNameLst>
                                      </p:cBhvr>
                                      <p:to>
                                        <p:strVal val="visible"/>
                                      </p:to>
                                    </p:set>
                                    <p:animEffect transition="in" filter="box(in)">
                                      <p:cBhvr>
                                        <p:cTn id="39" dur="500"/>
                                        <p:tgtEl>
                                          <p:spTgt spid="6">
                                            <p:txEl>
                                              <p:pRg st="5" end="5"/>
                                            </p:txEl>
                                          </p:spTgt>
                                        </p:tgtEl>
                                      </p:cBhvr>
                                    </p:animEffect>
                                  </p:childTnLst>
                                </p:cTn>
                              </p:par>
                              <p:par>
                                <p:cTn id="40" presetID="4" presetClass="entr" presetSubtype="16" fill="hold" nodeType="with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box(in)">
                                      <p:cBhvr>
                                        <p:cTn id="42" dur="500"/>
                                        <p:tgtEl>
                                          <p:spTgt spid="6">
                                            <p:txEl>
                                              <p:pRg st="6" end="6"/>
                                            </p:txEl>
                                          </p:spTgt>
                                        </p:tgtEl>
                                      </p:cBhvr>
                                    </p:animEffect>
                                  </p:childTnLst>
                                </p:cTn>
                              </p:par>
                              <p:par>
                                <p:cTn id="43" presetID="4" presetClass="entr" presetSubtype="16" fill="hold" nodeType="withEffect">
                                  <p:stCondLst>
                                    <p:cond delay="0"/>
                                  </p:stCondLst>
                                  <p:childTnLst>
                                    <p:set>
                                      <p:cBhvr>
                                        <p:cTn id="44" dur="1" fill="hold">
                                          <p:stCondLst>
                                            <p:cond delay="0"/>
                                          </p:stCondLst>
                                        </p:cTn>
                                        <p:tgtEl>
                                          <p:spTgt spid="6">
                                            <p:txEl>
                                              <p:pRg st="7" end="7"/>
                                            </p:txEl>
                                          </p:spTgt>
                                        </p:tgtEl>
                                        <p:attrNameLst>
                                          <p:attrName>style.visibility</p:attrName>
                                        </p:attrNameLst>
                                      </p:cBhvr>
                                      <p:to>
                                        <p:strVal val="visible"/>
                                      </p:to>
                                    </p:set>
                                    <p:animEffect transition="in" filter="box(in)">
                                      <p:cBhvr>
                                        <p:cTn id="45"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1: </a:t>
            </a:r>
            <a:r>
              <a:rPr lang="nl-NL" sz="2000" b="1" dirty="0" smtClean="0">
                <a:solidFill>
                  <a:srgbClr val="FF0000"/>
                </a:solidFill>
                <a:latin typeface="Times New Roman" pitchFamily="18" charset="0"/>
                <a:cs typeface="Times New Roman" pitchFamily="18" charset="0"/>
              </a:rPr>
              <a:t>THỰC HÀNH TIẾNG VIỆT:</a:t>
            </a:r>
            <a:r>
              <a:rPr lang="vi-VN" sz="2000" b="1" dirty="0" smtClean="0">
                <a:solidFill>
                  <a:srgbClr val="FF0000"/>
                </a:solidFill>
                <a:latin typeface="Times New Roman" pitchFamily="18" charset="0"/>
                <a:cs typeface="Times New Roman" pitchFamily="18" charset="0"/>
              </a:rPr>
              <a:t> TỪ ĐƠN, TỪ PHỨC, SO SÁNH</a:t>
            </a:r>
            <a:endParaRPr lang="en-US" sz="2000" dirty="0" smtClean="0">
              <a:solidFill>
                <a:srgbClr val="FF0000"/>
              </a:solidFill>
              <a:latin typeface="Times New Roman" pitchFamily="18" charset="0"/>
              <a:cs typeface="Times New Roman" pitchFamily="18" charset="0"/>
            </a:endParaRPr>
          </a:p>
          <a:p>
            <a:pPr algn="ctr"/>
            <a:endParaRPr lang="en-US" sz="2000" b="1"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381000"/>
            <a:ext cx="9144000" cy="5632311"/>
          </a:xfrm>
          <a:prstGeom prst="rect">
            <a:avLst/>
          </a:prstGeom>
          <a:noFill/>
        </p:spPr>
        <p:txBody>
          <a:bodyPr wrap="square" rtlCol="0">
            <a:spAutoFit/>
          </a:bodyPr>
          <a:lstStyle/>
          <a:p>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 3: </a:t>
            </a:r>
            <a:endParaRPr lang="en-US" sz="2000" dirty="0" smtClean="0">
              <a:latin typeface="Times New Roman" pitchFamily="18" charset="0"/>
              <a:cs typeface="Times New Roman" pitchFamily="18" charset="0"/>
            </a:endParaRPr>
          </a:p>
          <a:p>
            <a:pPr lvl="0"/>
            <a:r>
              <a:rPr lang="en-US" sz="2000" dirty="0" smtClean="0">
                <a:latin typeface="Times New Roman" pitchFamily="18" charset="0"/>
                <a:cs typeface="Times New Roman" pitchFamily="18" charset="0"/>
              </a:rPr>
              <a:t>a. </a:t>
            </a:r>
            <a:r>
              <a:rPr lang="vi-VN" sz="2000" dirty="0" smtClean="0">
                <a:latin typeface="Times New Roman" pitchFamily="18" charset="0"/>
                <a:cs typeface="Times New Roman" pitchFamily="18" charset="0"/>
              </a:rPr>
              <a:t>Tìm các từ láy có trong đoạn thơ sau:</a:t>
            </a:r>
            <a:endParaRPr lang="en-US" sz="2000" dirty="0" smtClean="0">
              <a:latin typeface="Times New Roman" pitchFamily="18" charset="0"/>
              <a:cs typeface="Times New Roman" pitchFamily="18" charset="0"/>
            </a:endParaRPr>
          </a:p>
          <a:p>
            <a:pPr marL="2452688"/>
            <a:r>
              <a:rPr lang="vi-VN" sz="2000" i="1" dirty="0" smtClean="0">
                <a:latin typeface="Times New Roman" pitchFamily="18" charset="0"/>
                <a:cs typeface="Times New Roman" pitchFamily="18" charset="0"/>
              </a:rPr>
              <a:t>Lặng yên bên bếp lửa</a:t>
            </a:r>
            <a:endParaRPr lang="en-US" sz="2000" dirty="0" smtClean="0">
              <a:latin typeface="Times New Roman" pitchFamily="18" charset="0"/>
              <a:cs typeface="Times New Roman" pitchFamily="18" charset="0"/>
            </a:endParaRPr>
          </a:p>
          <a:p>
            <a:pPr marL="2452688"/>
            <a:r>
              <a:rPr lang="vi-VN" sz="2000" i="1" dirty="0" smtClean="0">
                <a:latin typeface="Times New Roman" pitchFamily="18" charset="0"/>
                <a:cs typeface="Times New Roman" pitchFamily="18" charset="0"/>
              </a:rPr>
              <a:t>Vẻ mặt Bác trầm ngâm</a:t>
            </a:r>
            <a:endParaRPr lang="en-US" sz="2000" dirty="0" smtClean="0">
              <a:latin typeface="Times New Roman" pitchFamily="18" charset="0"/>
              <a:cs typeface="Times New Roman" pitchFamily="18" charset="0"/>
            </a:endParaRPr>
          </a:p>
          <a:p>
            <a:pPr marL="2452688"/>
            <a:r>
              <a:rPr lang="vi-VN" sz="2000" i="1" dirty="0" smtClean="0">
                <a:latin typeface="Times New Roman" pitchFamily="18" charset="0"/>
                <a:cs typeface="Times New Roman" pitchFamily="18" charset="0"/>
              </a:rPr>
              <a:t>Ngoài trời mưa lâm thâm</a:t>
            </a:r>
            <a:endParaRPr lang="en-US" sz="2000" dirty="0" smtClean="0">
              <a:latin typeface="Times New Roman" pitchFamily="18" charset="0"/>
              <a:cs typeface="Times New Roman" pitchFamily="18" charset="0"/>
            </a:endParaRPr>
          </a:p>
          <a:p>
            <a:pPr marL="2452688"/>
            <a:r>
              <a:rPr lang="vi-VN" sz="2000" i="1" dirty="0" smtClean="0">
                <a:latin typeface="Times New Roman" pitchFamily="18" charset="0"/>
                <a:cs typeface="Times New Roman" pitchFamily="18" charset="0"/>
              </a:rPr>
              <a:t>Mái lều tranh xơ xác</a:t>
            </a:r>
            <a:endParaRPr lang="en-US" sz="2000" dirty="0" smtClean="0">
              <a:latin typeface="Times New Roman" pitchFamily="18" charset="0"/>
              <a:cs typeface="Times New Roman" pitchFamily="18" charset="0"/>
            </a:endParaRPr>
          </a:p>
          <a:p>
            <a:pPr marL="2452688"/>
            <a:r>
              <a:rPr lang="vi-VN" sz="2000" i="1" dirty="0" smtClean="0">
                <a:latin typeface="Times New Roman" pitchFamily="18" charset="0"/>
                <a:cs typeface="Times New Roman" pitchFamily="18" charset="0"/>
              </a:rPr>
              <a:t>Anh đội viên nhìn Bác</a:t>
            </a:r>
            <a:endParaRPr lang="en-US" sz="2000" dirty="0" smtClean="0">
              <a:latin typeface="Times New Roman" pitchFamily="18" charset="0"/>
              <a:cs typeface="Times New Roman" pitchFamily="18" charset="0"/>
            </a:endParaRPr>
          </a:p>
          <a:p>
            <a:pPr marL="2452688"/>
            <a:r>
              <a:rPr lang="vi-VN" sz="2000" i="1" dirty="0" smtClean="0">
                <a:latin typeface="Times New Roman" pitchFamily="18" charset="0"/>
                <a:cs typeface="Times New Roman" pitchFamily="18" charset="0"/>
              </a:rPr>
              <a:t>Càng nhìn lại càng thương</a:t>
            </a:r>
            <a:endParaRPr lang="en-US" sz="2000" dirty="0" smtClean="0">
              <a:latin typeface="Times New Roman" pitchFamily="18" charset="0"/>
              <a:cs typeface="Times New Roman" pitchFamily="18" charset="0"/>
            </a:endParaRPr>
          </a:p>
          <a:p>
            <a:pPr marL="2452688"/>
            <a:r>
              <a:rPr lang="vi-VN" sz="2000" i="1" dirty="0" smtClean="0">
                <a:latin typeface="Times New Roman" pitchFamily="18" charset="0"/>
                <a:cs typeface="Times New Roman" pitchFamily="18" charset="0"/>
              </a:rPr>
              <a:t>Người Cha mái tóc bạc</a:t>
            </a:r>
            <a:endParaRPr lang="en-US" sz="2000" dirty="0" smtClean="0">
              <a:latin typeface="Times New Roman" pitchFamily="18" charset="0"/>
              <a:cs typeface="Times New Roman" pitchFamily="18" charset="0"/>
            </a:endParaRPr>
          </a:p>
          <a:p>
            <a:pPr marL="2452688"/>
            <a:r>
              <a:rPr lang="vi-VN" sz="2000" i="1" dirty="0" smtClean="0">
                <a:latin typeface="Times New Roman" pitchFamily="18" charset="0"/>
                <a:cs typeface="Times New Roman" pitchFamily="18" charset="0"/>
              </a:rPr>
              <a:t>Đốt lửa cho anh nằm</a:t>
            </a:r>
            <a:endParaRPr lang="en-US" sz="2000" dirty="0" smtClean="0">
              <a:latin typeface="Times New Roman" pitchFamily="18" charset="0"/>
              <a:cs typeface="Times New Roman" pitchFamily="18" charset="0"/>
            </a:endParaRPr>
          </a:p>
          <a:p>
            <a:pPr marL="2452688"/>
            <a:r>
              <a:rPr lang="vi-VN" sz="2000" i="1" dirty="0" smtClean="0">
                <a:latin typeface="Times New Roman" pitchFamily="18" charset="0"/>
                <a:cs typeface="Times New Roman" pitchFamily="18" charset="0"/>
              </a:rPr>
              <a:t>Rồi Bác đi dém chăn</a:t>
            </a:r>
            <a:endParaRPr lang="en-US" sz="2000" dirty="0" smtClean="0">
              <a:latin typeface="Times New Roman" pitchFamily="18" charset="0"/>
              <a:cs typeface="Times New Roman" pitchFamily="18" charset="0"/>
            </a:endParaRPr>
          </a:p>
          <a:p>
            <a:pPr marL="2452688"/>
            <a:r>
              <a:rPr lang="vi-VN" sz="2000" i="1" dirty="0" smtClean="0">
                <a:latin typeface="Times New Roman" pitchFamily="18" charset="0"/>
                <a:cs typeface="Times New Roman" pitchFamily="18" charset="0"/>
              </a:rPr>
              <a:t>Từng người từng người một</a:t>
            </a:r>
            <a:endParaRPr lang="en-US" sz="2000" dirty="0" smtClean="0">
              <a:latin typeface="Times New Roman" pitchFamily="18" charset="0"/>
              <a:cs typeface="Times New Roman" pitchFamily="18" charset="0"/>
            </a:endParaRPr>
          </a:p>
          <a:p>
            <a:pPr marL="2452688"/>
            <a:r>
              <a:rPr lang="vi-VN" sz="2000" i="1" dirty="0" smtClean="0">
                <a:latin typeface="Times New Roman" pitchFamily="18" charset="0"/>
                <a:cs typeface="Times New Roman" pitchFamily="18" charset="0"/>
              </a:rPr>
              <a:t>Sợ cháu mình giật thột</a:t>
            </a:r>
            <a:endParaRPr lang="en-US" sz="2000" dirty="0" smtClean="0">
              <a:latin typeface="Times New Roman" pitchFamily="18" charset="0"/>
              <a:cs typeface="Times New Roman" pitchFamily="18" charset="0"/>
            </a:endParaRPr>
          </a:p>
          <a:p>
            <a:pPr marL="2452688"/>
            <a:r>
              <a:rPr lang="vi-VN" sz="2000" i="1" dirty="0" smtClean="0">
                <a:latin typeface="Times New Roman" pitchFamily="18" charset="0"/>
                <a:cs typeface="Times New Roman" pitchFamily="18" charset="0"/>
              </a:rPr>
              <a:t>Bác nhón chân nhẹ nhàng</a:t>
            </a:r>
            <a:endParaRPr lang="en-US" sz="2000" dirty="0" smtClean="0">
              <a:latin typeface="Times New Roman" pitchFamily="18" charset="0"/>
              <a:cs typeface="Times New Roman" pitchFamily="18" charset="0"/>
            </a:endParaRPr>
          </a:p>
          <a:p>
            <a:pPr marL="2452688"/>
            <a:r>
              <a:rPr lang="vi-VN" sz="2000" i="1" dirty="0" smtClean="0">
                <a:latin typeface="Times New Roman" pitchFamily="18" charset="0"/>
                <a:cs typeface="Times New Roman" pitchFamily="18" charset="0"/>
              </a:rPr>
              <a:t>(Trích “Đêm nay Bác không ngủ” - Minh Huệ)</a:t>
            </a:r>
            <a:endParaRPr lang="en-US" sz="2000" i="1"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b. Chỉ ra nghĩa và tác dụng của một từ láy đối với việc thể hiện nội dung mà tác giả muốn biểu đạt.</a:t>
            </a:r>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ox(in)">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box(in)">
                                      <p:cBhvr>
                                        <p:cTn id="67" dur="500"/>
                                        <p:tgtEl>
                                          <p:spTgt spid="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4">
                                            <p:txEl>
                                              <p:pRg st="13" end="13"/>
                                            </p:txEl>
                                          </p:spTgt>
                                        </p:tgtEl>
                                        <p:attrNameLst>
                                          <p:attrName>style.visibility</p:attrName>
                                        </p:attrNameLst>
                                      </p:cBhvr>
                                      <p:to>
                                        <p:strVal val="visible"/>
                                      </p:to>
                                    </p:set>
                                    <p:animEffect transition="in" filter="box(in)">
                                      <p:cBhvr>
                                        <p:cTn id="72" dur="500"/>
                                        <p:tgtEl>
                                          <p:spTgt spid="4">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4">
                                            <p:txEl>
                                              <p:pRg st="14" end="14"/>
                                            </p:txEl>
                                          </p:spTgt>
                                        </p:tgtEl>
                                        <p:attrNameLst>
                                          <p:attrName>style.visibility</p:attrName>
                                        </p:attrNameLst>
                                      </p:cBhvr>
                                      <p:to>
                                        <p:strVal val="visible"/>
                                      </p:to>
                                    </p:set>
                                    <p:animEffect transition="in" filter="box(in)">
                                      <p:cBhvr>
                                        <p:cTn id="77" dur="500"/>
                                        <p:tgtEl>
                                          <p:spTgt spid="4">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nodeType="clickEffect">
                                  <p:stCondLst>
                                    <p:cond delay="0"/>
                                  </p:stCondLst>
                                  <p:childTnLst>
                                    <p:set>
                                      <p:cBhvr>
                                        <p:cTn id="81" dur="1" fill="hold">
                                          <p:stCondLst>
                                            <p:cond delay="0"/>
                                          </p:stCondLst>
                                        </p:cTn>
                                        <p:tgtEl>
                                          <p:spTgt spid="4">
                                            <p:txEl>
                                              <p:pRg st="15" end="15"/>
                                            </p:txEl>
                                          </p:spTgt>
                                        </p:tgtEl>
                                        <p:attrNameLst>
                                          <p:attrName>style.visibility</p:attrName>
                                        </p:attrNameLst>
                                      </p:cBhvr>
                                      <p:to>
                                        <p:strVal val="visible"/>
                                      </p:to>
                                    </p:set>
                                    <p:animEffect transition="in" filter="box(in)">
                                      <p:cBhvr>
                                        <p:cTn id="82" dur="500"/>
                                        <p:tgtEl>
                                          <p:spTgt spid="4">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4: </a:t>
            </a:r>
            <a:r>
              <a:rPr lang="nl-NL" sz="2000" b="1" dirty="0" smtClean="0">
                <a:solidFill>
                  <a:srgbClr val="FF0000"/>
                </a:solidFill>
                <a:latin typeface="Times New Roman" pitchFamily="18" charset="0"/>
                <a:cs typeface="Times New Roman" pitchFamily="18" charset="0"/>
              </a:rPr>
              <a:t>THỰC HÀNH TIẾNG VIỆT</a:t>
            </a:r>
            <a:r>
              <a:rPr lang="en-US" sz="2000" b="1" dirty="0" smtClean="0">
                <a:solidFill>
                  <a:srgbClr val="FF0000"/>
                </a:solidFill>
                <a:latin typeface="Times New Roman" pitchFamily="18" charset="0"/>
                <a:cs typeface="Times New Roman" pitchFamily="18" charset="0"/>
              </a:rPr>
              <a:t> TỪ ĐỒNG ÂM, TỪ ĐA NGHĨA, BIỆN PHÁP TU TỪ HOÁN DỤ</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5693866"/>
          </a:xfrm>
          <a:prstGeom prst="rect">
            <a:avLst/>
          </a:prstGeom>
          <a:noFill/>
        </p:spPr>
        <p:txBody>
          <a:bodyPr wrap="square" rtlCol="0">
            <a:spAutoFit/>
          </a:bodyPr>
          <a:lstStyle/>
          <a:p>
            <a:r>
              <a:rPr lang="en-US" sz="2800" b="1" u="sng" dirty="0" err="1" smtClean="0"/>
              <a:t>B</a:t>
            </a:r>
            <a:r>
              <a:rPr lang="en-US" sz="2800" b="1" u="sng" dirty="0" err="1" smtClean="0">
                <a:latin typeface="Times New Roman" pitchFamily="18" charset="0"/>
                <a:cs typeface="Times New Roman" pitchFamily="18" charset="0"/>
              </a:rPr>
              <a:t>ài</a:t>
            </a:r>
            <a:r>
              <a:rPr lang="en-US" sz="2800" b="1" u="sng" dirty="0" smtClean="0">
                <a:latin typeface="Times New Roman" pitchFamily="18" charset="0"/>
                <a:cs typeface="Times New Roman" pitchFamily="18" charset="0"/>
              </a:rPr>
              <a:t> 7. </a:t>
            </a:r>
            <a:r>
              <a:rPr lang="en-US" sz="2800" b="1" dirty="0" err="1" smtClean="0">
                <a:latin typeface="Times New Roman" pitchFamily="18" charset="0"/>
                <a:cs typeface="Times New Roman" pitchFamily="18" charset="0"/>
              </a:rPr>
              <a:t>Hoàn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thành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những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thành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ngữ</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sau</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và</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giải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thích</a:t>
            </a:r>
            <a:r>
              <a:rPr lang="en-US" sz="2800" b="1" dirty="0" smtClean="0">
                <a:latin typeface="Times New Roman" pitchFamily="18" charset="0"/>
                <a:cs typeface="Times New Roman" pitchFamily="18" charset="0"/>
              </a:rPr>
              <a:t> ý </a:t>
            </a:r>
            <a:r>
              <a:rPr lang="en-US" sz="2800" b="1" dirty="0" err="1" smtClean="0">
                <a:latin typeface="Times New Roman" pitchFamily="18" charset="0"/>
                <a:cs typeface="Times New Roman" pitchFamily="18" charset="0"/>
              </a:rPr>
              <a:t>nghĩa</a:t>
            </a:r>
            <a:r>
              <a:rPr lang="en-US" sz="2800" b="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r>
              <a:rPr lang="pt-BR" sz="2800" dirty="0" smtClean="0">
                <a:latin typeface="Times New Roman" pitchFamily="18" charset="0"/>
                <a:cs typeface="Times New Roman" pitchFamily="18" charset="0"/>
              </a:rPr>
              <a:t>1.Nam……..nữ tú</a:t>
            </a:r>
            <a:br>
              <a:rPr lang="pt-BR" sz="2800" dirty="0" smtClean="0">
                <a:latin typeface="Times New Roman" pitchFamily="18" charset="0"/>
                <a:cs typeface="Times New Roman" pitchFamily="18" charset="0"/>
              </a:rPr>
            </a:br>
            <a:r>
              <a:rPr lang="pt-BR" sz="2800" dirty="0" smtClean="0">
                <a:latin typeface="Times New Roman" pitchFamily="18" charset="0"/>
                <a:cs typeface="Times New Roman" pitchFamily="18" charset="0"/>
              </a:rPr>
              <a:t>2.Trai tài gái…………. </a:t>
            </a:r>
            <a:br>
              <a:rPr lang="pt-BR" sz="2800" dirty="0" smtClean="0">
                <a:latin typeface="Times New Roman" pitchFamily="18" charset="0"/>
                <a:cs typeface="Times New Roman" pitchFamily="18" charset="0"/>
              </a:rPr>
            </a:br>
            <a:r>
              <a:rPr lang="pt-BR" sz="2800" dirty="0" smtClean="0">
                <a:latin typeface="Times New Roman" pitchFamily="18" charset="0"/>
                <a:cs typeface="Times New Roman" pitchFamily="18" charset="0"/>
              </a:rPr>
              <a:t>3.Cầu được ước ……..</a:t>
            </a:r>
            <a:br>
              <a:rPr lang="pt-BR" sz="2800" dirty="0" smtClean="0">
                <a:latin typeface="Times New Roman" pitchFamily="18" charset="0"/>
                <a:cs typeface="Times New Roman" pitchFamily="18" charset="0"/>
              </a:rPr>
            </a:br>
            <a:r>
              <a:rPr lang="pt-BR" sz="2800" dirty="0" smtClean="0">
                <a:latin typeface="Times New Roman" pitchFamily="18" charset="0"/>
                <a:cs typeface="Times New Roman" pitchFamily="18" charset="0"/>
              </a:rPr>
              <a:t>4.Ước của ……….mùa </a:t>
            </a:r>
            <a:br>
              <a:rPr lang="pt-BR" sz="2800" dirty="0" smtClean="0">
                <a:latin typeface="Times New Roman" pitchFamily="18" charset="0"/>
                <a:cs typeface="Times New Roman" pitchFamily="18" charset="0"/>
              </a:rPr>
            </a:br>
            <a:r>
              <a:rPr lang="pt-BR" sz="2800" dirty="0" smtClean="0">
                <a:latin typeface="Times New Roman" pitchFamily="18" charset="0"/>
                <a:cs typeface="Times New Roman" pitchFamily="18" charset="0"/>
              </a:rPr>
              <a:t>5.Đứng núi này………núi nọ. </a:t>
            </a:r>
            <a:br>
              <a:rPr lang="pt-BR" sz="2800" dirty="0" smtClean="0">
                <a:latin typeface="Times New Roman" pitchFamily="18" charset="0"/>
                <a:cs typeface="Times New Roman" pitchFamily="18" charset="0"/>
              </a:rPr>
            </a:br>
            <a:r>
              <a:rPr lang="pt-BR" sz="2800" dirty="0" smtClean="0">
                <a:latin typeface="Times New Roman" pitchFamily="18" charset="0"/>
                <a:cs typeface="Times New Roman" pitchFamily="18" charset="0"/>
              </a:rPr>
              <a:t>6.Non xanh nước ……… </a:t>
            </a:r>
            <a:br>
              <a:rPr lang="pt-BR" sz="2800" dirty="0" smtClean="0">
                <a:latin typeface="Times New Roman" pitchFamily="18" charset="0"/>
                <a:cs typeface="Times New Roman" pitchFamily="18" charset="0"/>
              </a:rPr>
            </a:br>
            <a:r>
              <a:rPr lang="pt-BR" sz="2800" dirty="0" smtClean="0">
                <a:latin typeface="Times New Roman" pitchFamily="18" charset="0"/>
                <a:cs typeface="Times New Roman" pitchFamily="18" charset="0"/>
              </a:rPr>
              <a:t>7.Kề vai ……….cánh. </a:t>
            </a:r>
            <a:br>
              <a:rPr lang="pt-BR" sz="2800" dirty="0" smtClean="0">
                <a:latin typeface="Times New Roman" pitchFamily="18" charset="0"/>
                <a:cs typeface="Times New Roman" pitchFamily="18" charset="0"/>
              </a:rPr>
            </a:br>
            <a:r>
              <a:rPr lang="pt-BR" sz="2800" dirty="0" smtClean="0">
                <a:latin typeface="Times New Roman" pitchFamily="18" charset="0"/>
                <a:cs typeface="Times New Roman" pitchFamily="18" charset="0"/>
              </a:rPr>
              <a:t>8.Muôn người như………. </a:t>
            </a:r>
            <a:br>
              <a:rPr lang="pt-BR" sz="2800" dirty="0" smtClean="0">
                <a:latin typeface="Times New Roman" pitchFamily="18" charset="0"/>
                <a:cs typeface="Times New Roman" pitchFamily="18" charset="0"/>
              </a:rPr>
            </a:br>
            <a:r>
              <a:rPr lang="pt-BR" sz="2800" dirty="0" smtClean="0">
                <a:latin typeface="Times New Roman" pitchFamily="18" charset="0"/>
                <a:cs typeface="Times New Roman" pitchFamily="18" charset="0"/>
              </a:rPr>
              <a:t>9. Đồng cam……..khổ </a:t>
            </a:r>
            <a:br>
              <a:rPr lang="pt-BR" sz="2800" dirty="0" smtClean="0">
                <a:latin typeface="Times New Roman" pitchFamily="18" charset="0"/>
                <a:cs typeface="Times New Roman" pitchFamily="18" charset="0"/>
              </a:rPr>
            </a:br>
            <a:r>
              <a:rPr lang="pt-BR" sz="2800" dirty="0" smtClean="0">
                <a:latin typeface="Times New Roman" pitchFamily="18" charset="0"/>
                <a:cs typeface="Times New Roman" pitchFamily="18" charset="0"/>
              </a:rPr>
              <a:t>10. </a:t>
            </a:r>
            <a:r>
              <a:rPr lang="en-US" sz="2800" dirty="0" err="1" smtClean="0">
                <a:latin typeface="Times New Roman" pitchFamily="18" charset="0"/>
                <a:cs typeface="Times New Roman" pitchFamily="18" charset="0"/>
              </a:rPr>
              <a:t>Bốn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biển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một</a:t>
            </a:r>
            <a:r>
              <a:rPr lang="en-US" sz="2800" dirty="0" smtClean="0">
                <a:latin typeface="Times New Roman" pitchFamily="18" charset="0"/>
                <a:cs typeface="Times New Roman" pitchFamily="18" charset="0"/>
              </a:rPr>
              <a:t>………</a:t>
            </a:r>
          </a:p>
          <a:p>
            <a:pPr fontAlgn="base"/>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4: </a:t>
            </a:r>
            <a:r>
              <a:rPr lang="nl-NL" sz="2000" b="1" dirty="0" smtClean="0">
                <a:solidFill>
                  <a:srgbClr val="FF0000"/>
                </a:solidFill>
                <a:latin typeface="Times New Roman" pitchFamily="18" charset="0"/>
                <a:cs typeface="Times New Roman" pitchFamily="18" charset="0"/>
              </a:rPr>
              <a:t>THỰC HÀNH TIẾNG VIỆT</a:t>
            </a:r>
            <a:r>
              <a:rPr lang="en-US" sz="2000" b="1" dirty="0" smtClean="0">
                <a:solidFill>
                  <a:srgbClr val="FF0000"/>
                </a:solidFill>
                <a:latin typeface="Times New Roman" pitchFamily="18" charset="0"/>
                <a:cs typeface="Times New Roman" pitchFamily="18" charset="0"/>
              </a:rPr>
              <a:t> TỪ ĐỒNG ÂM, TỪ ĐA NGHĨA, BIỆN PHÁP TU TỪ HOÁN DỤ</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5262979"/>
          </a:xfrm>
          <a:prstGeom prst="rect">
            <a:avLst/>
          </a:prstGeom>
          <a:noFill/>
        </p:spPr>
        <p:txBody>
          <a:bodyPr wrap="square" rtlCol="0">
            <a:spAutoFit/>
          </a:bodyPr>
          <a:lstStyle/>
          <a:p>
            <a:pPr algn="ctr"/>
            <a:r>
              <a:rPr lang="en-US" sz="2800" b="1" dirty="0" err="1" smtClean="0">
                <a:latin typeface="Times New Roman" pitchFamily="18" charset="0"/>
                <a:cs typeface="Times New Roman" pitchFamily="18" charset="0"/>
              </a:rPr>
              <a:t>Gợi</a:t>
            </a:r>
            <a:r>
              <a:rPr lang="en-US" sz="2800" b="1" dirty="0" smtClean="0">
                <a:latin typeface="Times New Roman" pitchFamily="18" charset="0"/>
                <a:cs typeface="Times New Roman" pitchFamily="18" charset="0"/>
              </a:rPr>
              <a:t> ý </a:t>
            </a:r>
            <a:r>
              <a:rPr lang="en-US" sz="2800" b="1" dirty="0" err="1" smtClean="0">
                <a:latin typeface="Times New Roman" pitchFamily="18" charset="0"/>
                <a:cs typeface="Times New Roman" pitchFamily="18" charset="0"/>
              </a:rPr>
              <a:t>trả</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lời</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1. Nam </a:t>
            </a:r>
            <a:r>
              <a:rPr lang="en-US" sz="2800" dirty="0" err="1" smtClean="0">
                <a:latin typeface="Times New Roman" pitchFamily="18" charset="0"/>
                <a:cs typeface="Times New Roman" pitchFamily="18" charset="0"/>
              </a:rPr>
              <a:t>thanh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nữ</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tú</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2.Trai </a:t>
            </a:r>
            <a:r>
              <a:rPr lang="en-US" sz="2800" dirty="0" err="1" smtClean="0">
                <a:latin typeface="Times New Roman" pitchFamily="18" charset="0"/>
                <a:cs typeface="Times New Roman" pitchFamily="18" charset="0"/>
              </a:rPr>
              <a:t>tài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sắc</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3.Cầu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ước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thấy</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4.Ước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mùa</a:t>
            </a:r>
            <a:r>
              <a:rPr lang="en-US" sz="2800" dirty="0" smtClean="0">
                <a:latin typeface="Times New Roman" pitchFamily="18" charset="0"/>
                <a:cs typeface="Times New Roman" pitchFamily="18" charset="0"/>
              </a:rPr>
              <a:t>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5.Đứng </a:t>
            </a:r>
            <a:r>
              <a:rPr lang="en-US" sz="2800" dirty="0" err="1" smtClean="0">
                <a:latin typeface="Times New Roman" pitchFamily="18" charset="0"/>
                <a:cs typeface="Times New Roman" pitchFamily="18" charset="0"/>
              </a:rPr>
              <a:t>núi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này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núi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nọ</a:t>
            </a:r>
            <a:r>
              <a:rPr lang="en-US" sz="2800" dirty="0" smtClean="0">
                <a:latin typeface="Times New Roman" pitchFamily="18" charset="0"/>
                <a:cs typeface="Times New Roman" pitchFamily="18" charset="0"/>
              </a:rPr>
              <a:t>.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6.Non </a:t>
            </a:r>
            <a:r>
              <a:rPr lang="en-US" sz="2800" dirty="0" err="1" smtClean="0">
                <a:latin typeface="Times New Roman" pitchFamily="18" charset="0"/>
                <a:cs typeface="Times New Roman" pitchFamily="18" charset="0"/>
              </a:rPr>
              <a:t>xanh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nước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biếc</a:t>
            </a:r>
            <a:r>
              <a:rPr lang="en-US" sz="2800" dirty="0" smtClean="0">
                <a:latin typeface="Times New Roman" pitchFamily="18" charset="0"/>
                <a:cs typeface="Times New Roman" pitchFamily="18" charset="0"/>
              </a:rPr>
              <a:t>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7.Kề </a:t>
            </a:r>
            <a:r>
              <a:rPr lang="en-US" sz="2800" dirty="0" err="1" smtClean="0">
                <a:latin typeface="Times New Roman" pitchFamily="18" charset="0"/>
                <a:cs typeface="Times New Roman" pitchFamily="18" charset="0"/>
              </a:rPr>
              <a:t>vai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sát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cánh</a:t>
            </a:r>
            <a:r>
              <a:rPr lang="en-US" sz="2800" dirty="0" smtClean="0">
                <a:latin typeface="Times New Roman" pitchFamily="18" charset="0"/>
                <a:cs typeface="Times New Roman" pitchFamily="18" charset="0"/>
              </a:rPr>
              <a:t>.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8.Muôn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như</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một</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9. </a:t>
            </a:r>
            <a:r>
              <a:rPr lang="en-US" sz="2800" dirty="0" err="1" smtClean="0">
                <a:latin typeface="Times New Roman" pitchFamily="18" charset="0"/>
                <a:cs typeface="Times New Roman" pitchFamily="18" charset="0"/>
              </a:rPr>
              <a:t>Đồng</a:t>
            </a:r>
            <a:r>
              <a:rPr lang="en-US" sz="2800" dirty="0" smtClean="0">
                <a:latin typeface="Times New Roman" pitchFamily="18" charset="0"/>
                <a:cs typeface="Times New Roman" pitchFamily="18" charset="0"/>
              </a:rPr>
              <a:t> cam </a:t>
            </a:r>
            <a:r>
              <a:rPr lang="en-US" sz="2800" dirty="0" err="1" smtClean="0">
                <a:latin typeface="Times New Roman" pitchFamily="18" charset="0"/>
                <a:cs typeface="Times New Roman" pitchFamily="18" charset="0"/>
              </a:rPr>
              <a:t>cộng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khổ</a:t>
            </a:r>
            <a:r>
              <a:rPr lang="en-US" sz="2800" dirty="0" smtClean="0">
                <a:latin typeface="Times New Roman" pitchFamily="18" charset="0"/>
                <a:cs typeface="Times New Roman" pitchFamily="18" charset="0"/>
              </a:rPr>
              <a:t>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10. </a:t>
            </a:r>
            <a:r>
              <a:rPr lang="en-US" sz="2800" dirty="0" err="1" smtClean="0">
                <a:latin typeface="Times New Roman" pitchFamily="18" charset="0"/>
                <a:cs typeface="Times New Roman" pitchFamily="18" charset="0"/>
              </a:rPr>
              <a:t>Bốn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biển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một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nhà</a:t>
            </a:r>
            <a:endParaRPr lang="en-US" sz="2800" dirty="0" smtClean="0">
              <a:latin typeface="Times New Roman" pitchFamily="18" charset="0"/>
              <a:cs typeface="Times New Roman" pitchFamily="18" charset="0"/>
            </a:endParaRPr>
          </a:p>
          <a:p>
            <a:pPr fontAlgn="base"/>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ox(in)">
                                      <p:cBhvr>
                                        <p:cTn id="17" dur="500"/>
                                        <p:tgtEl>
                                          <p:spTgt spid="5">
                                            <p:txEl>
                                              <p:pRg st="0" end="0"/>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animEffect transition="in" filter="box(in)">
                                      <p:cBhvr>
                                        <p:cTn id="20"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4: </a:t>
            </a:r>
            <a:r>
              <a:rPr lang="nl-NL" sz="2000" b="1" dirty="0" smtClean="0">
                <a:solidFill>
                  <a:srgbClr val="FF0000"/>
                </a:solidFill>
                <a:latin typeface="Times New Roman" pitchFamily="18" charset="0"/>
                <a:cs typeface="Times New Roman" pitchFamily="18" charset="0"/>
              </a:rPr>
              <a:t>THỰC HÀNH TIẾNG VIỆT</a:t>
            </a:r>
            <a:r>
              <a:rPr lang="en-US" sz="2000" b="1" dirty="0" smtClean="0">
                <a:solidFill>
                  <a:srgbClr val="FF0000"/>
                </a:solidFill>
                <a:latin typeface="Times New Roman" pitchFamily="18" charset="0"/>
                <a:cs typeface="Times New Roman" pitchFamily="18" charset="0"/>
              </a:rPr>
              <a:t> TỪ ĐỒNG ÂM, TỪ ĐA NGHĨA, BIỆN PHÁP TU TỪ HOÁN DỤ</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4046518"/>
          </a:xfrm>
          <a:prstGeom prst="rect">
            <a:avLst/>
          </a:prstGeom>
          <a:noFill/>
        </p:spPr>
        <p:txBody>
          <a:bodyPr wrap="square" rtlCol="0">
            <a:spAutoFit/>
          </a:bodyPr>
          <a:lstStyle/>
          <a:p>
            <a:pPr algn="just"/>
            <a:r>
              <a:rPr lang="en-US" sz="2800" b="1" u="sng" dirty="0" err="1" smtClean="0">
                <a:latin typeface="Times New Roman" pitchFamily="18" charset="0"/>
                <a:cs typeface="Times New Roman" pitchFamily="18" charset="0"/>
              </a:rPr>
              <a:t>Bài</a:t>
            </a:r>
            <a:r>
              <a:rPr lang="en-US" sz="2800" b="1" u="sng" dirty="0" smtClean="0">
                <a:latin typeface="Times New Roman" pitchFamily="18" charset="0"/>
                <a:cs typeface="Times New Roman" pitchFamily="18" charset="0"/>
              </a:rPr>
              <a:t> 8</a:t>
            </a:r>
            <a:r>
              <a:rPr lang="en-US" sz="2800" b="1"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Tìm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giải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nghĩa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thành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ngữ</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câu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sau</a:t>
            </a:r>
            <a:r>
              <a:rPr lang="en-US" sz="2800" dirty="0" smtClean="0">
                <a:latin typeface="Times New Roman" pitchFamily="18" charset="0"/>
                <a:cs typeface="Times New Roman" pitchFamily="18" charset="0"/>
              </a:rPr>
              <a:t> :</a:t>
            </a:r>
          </a:p>
          <a:p>
            <a:pPr algn="just"/>
            <a:r>
              <a:rPr lang="en-US" sz="2800" i="1" dirty="0" smtClean="0">
                <a:latin typeface="Times New Roman" pitchFamily="18" charset="0"/>
                <a:cs typeface="Times New Roman" pitchFamily="18" charset="0"/>
              </a:rPr>
              <a:t> a. </a:t>
            </a:r>
            <a:r>
              <a:rPr lang="en-US" sz="2800" i="1" dirty="0" err="1" smtClean="0">
                <a:latin typeface="Times New Roman" pitchFamily="18" charset="0"/>
                <a:cs typeface="Times New Roman" pitchFamily="18" charset="0"/>
              </a:rPr>
              <a:t>Rồi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đến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chiều</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tự</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nhiên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chị</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thấy</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máy</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mắt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thì</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đâm</a:t>
            </a:r>
            <a:r>
              <a:rPr lang="en-US" sz="2800" i="1" dirty="0" smtClean="0">
                <a:latin typeface="Times New Roman" pitchFamily="18" charset="0"/>
                <a:cs typeface="Times New Roman" pitchFamily="18" charset="0"/>
              </a:rPr>
              <a:t> lo </a:t>
            </a:r>
            <a:r>
              <a:rPr lang="en-US" sz="2800" i="1" dirty="0" err="1" smtClean="0">
                <a:latin typeface="Times New Roman" pitchFamily="18" charset="0"/>
                <a:cs typeface="Times New Roman" pitchFamily="18" charset="0"/>
              </a:rPr>
              <a:t>thành</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ra</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ruột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nóng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như</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cào</a:t>
            </a:r>
            <a:r>
              <a:rPr lang="en-US" sz="2800" i="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r>
              <a:rPr lang="en-US" sz="2800" i="1" dirty="0" smtClean="0">
                <a:latin typeface="Times New Roman" pitchFamily="18" charset="0"/>
                <a:cs typeface="Times New Roman" pitchFamily="18" charset="0"/>
              </a:rPr>
              <a:t> b. </a:t>
            </a:r>
            <a:r>
              <a:rPr lang="en-US" sz="2800" i="1" dirty="0" err="1" smtClean="0">
                <a:latin typeface="Times New Roman" pitchFamily="18" charset="0"/>
                <a:cs typeface="Times New Roman" pitchFamily="18" charset="0"/>
              </a:rPr>
              <a:t>Giấy</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tờ</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ai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dám</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đưa</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cho</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ông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cụ</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ruột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để</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ngoài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da</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ấy</a:t>
            </a:r>
            <a:r>
              <a:rPr lang="en-US" sz="2800" i="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Báo</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Văn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nghệ</a:t>
            </a:r>
            <a:r>
              <a:rPr lang="en-US" sz="2800" i="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r>
              <a:rPr lang="en-US" sz="2800" i="1" dirty="0" smtClean="0">
                <a:latin typeface="Times New Roman" pitchFamily="18" charset="0"/>
                <a:cs typeface="Times New Roman" pitchFamily="18" charset="0"/>
              </a:rPr>
              <a:t> c. </a:t>
            </a:r>
            <a:r>
              <a:rPr lang="en-US" sz="2800" i="1" dirty="0" err="1" smtClean="0">
                <a:latin typeface="Times New Roman" pitchFamily="18" charset="0"/>
                <a:cs typeface="Times New Roman" pitchFamily="18" charset="0"/>
              </a:rPr>
              <a:t>Thật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không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muốn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có</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chuyện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lôi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thôi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trong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nhà</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đành</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nhiều</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khi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phải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nhắm</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mắt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làm</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ngơ</a:t>
            </a:r>
            <a:r>
              <a:rPr lang="en-US" sz="2800" i="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r>
              <a:rPr lang="en-US" sz="2800" i="1" dirty="0" smtClean="0">
                <a:latin typeface="Times New Roman" pitchFamily="18" charset="0"/>
                <a:cs typeface="Times New Roman" pitchFamily="18" charset="0"/>
              </a:rPr>
              <a:t>							(Chu </a:t>
            </a:r>
            <a:r>
              <a:rPr lang="en-US" sz="2800" i="1" dirty="0" err="1" smtClean="0">
                <a:latin typeface="Times New Roman" pitchFamily="18" charset="0"/>
                <a:cs typeface="Times New Roman" pitchFamily="18" charset="0"/>
              </a:rPr>
              <a:t>Văn</a:t>
            </a:r>
            <a:r>
              <a:rPr lang="en-US" sz="2800" i="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fontAlgn="base"/>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4: </a:t>
            </a:r>
            <a:r>
              <a:rPr lang="nl-NL" sz="2000" b="1" dirty="0" smtClean="0">
                <a:solidFill>
                  <a:srgbClr val="FF0000"/>
                </a:solidFill>
                <a:latin typeface="Times New Roman" pitchFamily="18" charset="0"/>
                <a:cs typeface="Times New Roman" pitchFamily="18" charset="0"/>
              </a:rPr>
              <a:t>THỰC HÀNH TIẾNG VIỆT</a:t>
            </a:r>
            <a:r>
              <a:rPr lang="en-US" sz="2000" b="1" dirty="0" smtClean="0">
                <a:solidFill>
                  <a:srgbClr val="FF0000"/>
                </a:solidFill>
                <a:latin typeface="Times New Roman" pitchFamily="18" charset="0"/>
                <a:cs typeface="Times New Roman" pitchFamily="18" charset="0"/>
              </a:rPr>
              <a:t> TỪ ĐỒNG ÂM, TỪ ĐA NGHĨA, BIỆN PHÁP TU TỪ HOÁN DỤ</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3970318"/>
          </a:xfrm>
          <a:prstGeom prst="rect">
            <a:avLst/>
          </a:prstGeom>
          <a:noFill/>
        </p:spPr>
        <p:txBody>
          <a:bodyPr wrap="square" rtlCol="0">
            <a:spAutoFit/>
          </a:bodyPr>
          <a:lstStyle/>
          <a:p>
            <a:pPr algn="ctr"/>
            <a:r>
              <a:rPr lang="en-US" sz="2800" b="1" dirty="0" err="1" smtClean="0">
                <a:latin typeface="Times New Roman" pitchFamily="18" charset="0"/>
                <a:cs typeface="Times New Roman" pitchFamily="18" charset="0"/>
              </a:rPr>
              <a:t>Gợi</a:t>
            </a:r>
            <a:r>
              <a:rPr lang="en-US" sz="2800" b="1" dirty="0" smtClean="0">
                <a:latin typeface="Times New Roman" pitchFamily="18" charset="0"/>
                <a:cs typeface="Times New Roman" pitchFamily="18" charset="0"/>
              </a:rPr>
              <a:t> ý </a:t>
            </a:r>
            <a:r>
              <a:rPr lang="en-US" sz="2800" b="1" dirty="0" err="1" smtClean="0">
                <a:latin typeface="Times New Roman" pitchFamily="18" charset="0"/>
                <a:cs typeface="Times New Roman" pitchFamily="18" charset="0"/>
              </a:rPr>
              <a:t>trả</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lời</a:t>
            </a:r>
            <a:endParaRPr lang="en-US" sz="2800" dirty="0" smtClean="0">
              <a:latin typeface="Times New Roman" pitchFamily="18" charset="0"/>
              <a:cs typeface="Times New Roman" pitchFamily="18" charset="0"/>
            </a:endParaRPr>
          </a:p>
          <a:p>
            <a:pPr algn="just"/>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thành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ngữ</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câu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như</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sau</a:t>
            </a:r>
            <a:r>
              <a:rPr lang="en-US" sz="2800" dirty="0" smtClean="0">
                <a:latin typeface="Times New Roman" pitchFamily="18" charset="0"/>
                <a:cs typeface="Times New Roman" pitchFamily="18" charset="0"/>
              </a:rPr>
              <a:t> :</a:t>
            </a:r>
          </a:p>
          <a:p>
            <a:pPr algn="just"/>
            <a:r>
              <a:rPr lang="en-US" sz="2800" dirty="0" smtClean="0">
                <a:latin typeface="Times New Roman" pitchFamily="18" charset="0"/>
                <a:cs typeface="Times New Roman" pitchFamily="18" charset="0"/>
              </a:rPr>
              <a:t>a. </a:t>
            </a:r>
            <a:r>
              <a:rPr lang="en-US" sz="2800" i="1" dirty="0" err="1" smtClean="0">
                <a:latin typeface="Times New Roman" pitchFamily="18" charset="0"/>
                <a:cs typeface="Times New Roman" pitchFamily="18" charset="0"/>
              </a:rPr>
              <a:t>Ruột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nóng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như</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cào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sốt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ruột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bồn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chồn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yên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lòng</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b. </a:t>
            </a:r>
            <a:r>
              <a:rPr lang="en-US" sz="2800" i="1" dirty="0" err="1" smtClean="0">
                <a:latin typeface="Times New Roman" pitchFamily="18" charset="0"/>
                <a:cs typeface="Times New Roman" pitchFamily="18" charset="0"/>
              </a:rPr>
              <a:t>Ruột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để</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ngoài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da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tính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đểnh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đoảng</a:t>
            </a:r>
            <a:r>
              <a:rPr lang="en-US" sz="2800" dirty="0" smtClean="0">
                <a:latin typeface="Times New Roman" pitchFamily="18" charset="0"/>
                <a:cs typeface="Times New Roman" pitchFamily="18" charset="0"/>
              </a:rPr>
              <a:t>, hay </a:t>
            </a:r>
            <a:r>
              <a:rPr lang="en-US" sz="2800" dirty="0" err="1" smtClean="0">
                <a:latin typeface="Times New Roman" pitchFamily="18" charset="0"/>
                <a:cs typeface="Times New Roman" pitchFamily="18" charset="0"/>
              </a:rPr>
              <a:t>quên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vô</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tâm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vô</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tính</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c. </a:t>
            </a:r>
            <a:r>
              <a:rPr lang="en-US" sz="2800" i="1" dirty="0" err="1" smtClean="0">
                <a:latin typeface="Times New Roman" pitchFamily="18" charset="0"/>
                <a:cs typeface="Times New Roman" pitchFamily="18" charset="0"/>
              </a:rPr>
              <a:t>Nhắm</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mắt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làm</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ngơ</a:t>
            </a:r>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cố</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lảng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tránh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vẻ</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không</a:t>
            </a:r>
            <a:r>
              <a:rPr lang="en-US" sz="2800" dirty="0" smtClean="0">
                <a:latin typeface="Times New Roman" pitchFamily="18" charset="0"/>
                <a:cs typeface="Times New Roman" pitchFamily="18" charset="0"/>
              </a:rPr>
              <a:t> hay </a:t>
            </a:r>
            <a:r>
              <a:rPr lang="en-US" sz="2800" dirty="0" err="1" smtClean="0">
                <a:latin typeface="Times New Roman" pitchFamily="18" charset="0"/>
                <a:cs typeface="Times New Roman" pitchFamily="18" charset="0"/>
              </a:rPr>
              <a:t>biết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gì</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sự</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việc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đang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diễn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trước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mắt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tránh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liên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lụy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phiền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phức</a:t>
            </a:r>
            <a:r>
              <a:rPr lang="en-US" sz="2800" dirty="0" smtClean="0">
                <a:latin typeface="Times New Roman" pitchFamily="18" charset="0"/>
                <a:cs typeface="Times New Roman" pitchFamily="18" charset="0"/>
              </a:rPr>
              <a:t>.</a:t>
            </a:r>
          </a:p>
          <a:p>
            <a:pPr algn="just" fontAlgn="base"/>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4: </a:t>
            </a:r>
            <a:r>
              <a:rPr lang="nl-NL" sz="2000" b="1" dirty="0" smtClean="0">
                <a:solidFill>
                  <a:srgbClr val="FF0000"/>
                </a:solidFill>
                <a:latin typeface="Times New Roman" pitchFamily="18" charset="0"/>
                <a:cs typeface="Times New Roman" pitchFamily="18" charset="0"/>
              </a:rPr>
              <a:t>THỰC HÀNH TIẾNG VIỆT</a:t>
            </a:r>
            <a:r>
              <a:rPr lang="en-US" sz="2000" b="1" dirty="0" smtClean="0">
                <a:solidFill>
                  <a:srgbClr val="FF0000"/>
                </a:solidFill>
                <a:latin typeface="Times New Roman" pitchFamily="18" charset="0"/>
                <a:cs typeface="Times New Roman" pitchFamily="18" charset="0"/>
              </a:rPr>
              <a:t> TỪ ĐỒNG ÂM, TỪ ĐA NGHĨA, BIỆN PHÁP TU TỪ HOÁN DỤ</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2246769"/>
          </a:xfrm>
          <a:prstGeom prst="rect">
            <a:avLst/>
          </a:prstGeom>
          <a:noFill/>
        </p:spPr>
        <p:txBody>
          <a:bodyPr wrap="square" rtlCol="0">
            <a:spAutoFit/>
          </a:bodyPr>
          <a:lstStyle/>
          <a:p>
            <a:pPr algn="just"/>
            <a:r>
              <a:rPr lang="en-US" sz="2800" b="1" u="sng" dirty="0" err="1" smtClean="0">
                <a:latin typeface="Times New Roman" pitchFamily="18" charset="0"/>
                <a:cs typeface="Times New Roman" pitchFamily="18" charset="0"/>
              </a:rPr>
              <a:t>Bài</a:t>
            </a:r>
            <a:r>
              <a:rPr lang="en-US" sz="2800" b="1" u="sng" dirty="0" smtClean="0">
                <a:latin typeface="Times New Roman" pitchFamily="18" charset="0"/>
                <a:cs typeface="Times New Roman" pitchFamily="18" charset="0"/>
              </a:rPr>
              <a:t> 9</a:t>
            </a:r>
            <a:r>
              <a:rPr lang="en-US" sz="2800" b="1"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Đặt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mỗi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thành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ngữ</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dưới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đây</a:t>
            </a:r>
            <a:r>
              <a:rPr lang="en-US" sz="2800" dirty="0" smtClean="0">
                <a:latin typeface="Times New Roman" pitchFamily="18" charset="0"/>
                <a:cs typeface="Times New Roman" pitchFamily="18" charset="0"/>
              </a:rPr>
              <a:t> 1 </a:t>
            </a:r>
            <a:r>
              <a:rPr lang="en-US" sz="2800" dirty="0" err="1" smtClean="0">
                <a:latin typeface="Times New Roman" pitchFamily="18" charset="0"/>
                <a:cs typeface="Times New Roman" pitchFamily="18" charset="0"/>
              </a:rPr>
              <a:t>câu</a:t>
            </a:r>
            <a:r>
              <a:rPr lang="en-US" sz="2800" dirty="0" smtClean="0">
                <a:latin typeface="Times New Roman" pitchFamily="18" charset="0"/>
                <a:cs typeface="Times New Roman" pitchFamily="18" charset="0"/>
              </a:rPr>
              <a:t> : </a:t>
            </a:r>
            <a:r>
              <a:rPr lang="en-US" sz="2800" i="1" dirty="0" err="1" smtClean="0">
                <a:latin typeface="Times New Roman" pitchFamily="18" charset="0"/>
                <a:cs typeface="Times New Roman" pitchFamily="18" charset="0"/>
              </a:rPr>
              <a:t>Mặt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nặng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mày</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nhẹ</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Mặt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hoa</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da</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phấn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Mặt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sắt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đen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sì</a:t>
            </a:r>
            <a:r>
              <a:rPr lang="en-US" sz="2800" i="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r>
              <a:rPr lang="en-US" sz="2800" dirty="0" err="1" smtClean="0">
                <a:latin typeface="Times New Roman" pitchFamily="18" charset="0"/>
                <a:cs typeface="Times New Roman" pitchFamily="18" charset="0"/>
              </a:rPr>
              <a:t>Tìm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thêm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một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số</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thành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ngữ</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mặt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Giải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nghĩa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thành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ngữ</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tìm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a:t>
            </a:r>
          </a:p>
          <a:p>
            <a:pPr algn="just" fontAlgn="base"/>
            <a:endParaRPr lang="en-US" sz="2800" dirty="0">
              <a:latin typeface="Times New Roman" pitchFamily="18" charset="0"/>
              <a:cs typeface="Times New Roman" pitchFamily="18" charset="0"/>
            </a:endParaRPr>
          </a:p>
        </p:txBody>
      </p:sp>
      <p:sp>
        <p:nvSpPr>
          <p:cNvPr id="4" name="TextBox 3"/>
          <p:cNvSpPr txBox="1"/>
          <p:nvPr/>
        </p:nvSpPr>
        <p:spPr>
          <a:xfrm>
            <a:off x="0" y="2514600"/>
            <a:ext cx="9144000" cy="4801314"/>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rằng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điều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vừa</a:t>
            </a:r>
            <a:r>
              <a:rPr lang="en-US" sz="2400" i="1" dirty="0" smtClean="0">
                <a:latin typeface="Times New Roman" pitchFamily="18" charset="0"/>
                <a:cs typeface="Times New Roman" pitchFamily="18" charset="0"/>
              </a:rPr>
              <a:t> ý </a:t>
            </a:r>
            <a:r>
              <a:rPr lang="en-US" sz="2400" i="1" dirty="0" err="1" smtClean="0">
                <a:latin typeface="Times New Roman" pitchFamily="18" charset="0"/>
                <a:cs typeface="Times New Roman" pitchFamily="18" charset="0"/>
              </a:rPr>
              <a:t>nhau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cứ</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nói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toạc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móng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heo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còn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dễ</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chịu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bụng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rồi</a:t>
            </a:r>
            <a:r>
              <a:rPr lang="en-US" sz="2400"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mặt</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nặng</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mày</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nhẹ</a:t>
            </a:r>
            <a:r>
              <a:rPr lang="en-US" sz="2400" i="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Đông</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Rõ</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mặt</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hoa</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da</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phấn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ăn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nói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dịu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đẹp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băng</a:t>
            </a:r>
            <a:r>
              <a:rPr lang="en-US" sz="2400" i="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Tú</a:t>
            </a:r>
            <a:r>
              <a:rPr lang="en-US" sz="2400" dirty="0" smtClean="0">
                <a:latin typeface="Times New Roman" pitchFamily="18" charset="0"/>
                <a:cs typeface="Times New Roman" pitchFamily="18" charset="0"/>
              </a:rPr>
              <a:t> Nam)</a:t>
            </a:r>
          </a:p>
          <a:p>
            <a:pPr algn="just"/>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lên</a:t>
            </a:r>
            <a:r>
              <a:rPr lang="en-US" sz="2400"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mặt</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sắt</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đen</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sì</a:t>
            </a:r>
            <a:r>
              <a:rPr lang="en-US" sz="2400" i="1" dirty="0" smtClean="0">
                <a:latin typeface="Times New Roman" pitchFamily="18" charset="0"/>
                <a:cs typeface="Times New Roman" pitchFamily="18" charset="0"/>
              </a:rPr>
              <a:t> / </a:t>
            </a:r>
            <a:r>
              <a:rPr lang="en-US" sz="2400" i="1" dirty="0" err="1" smtClean="0">
                <a:latin typeface="Times New Roman" pitchFamily="18" charset="0"/>
                <a:cs typeface="Times New Roman" pitchFamily="18" charset="0"/>
              </a:rPr>
              <a:t>Lập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nghiêm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uy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nặng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lời</a:t>
            </a:r>
            <a:r>
              <a:rPr lang="en-US" sz="2400" i="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Du)</a:t>
            </a:r>
          </a:p>
          <a:p>
            <a:pPr algn="just"/>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thêm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nghệ</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ủ </a:t>
            </a:r>
            <a:r>
              <a:rPr lang="en-US" sz="2400" i="1" dirty="0" err="1" smtClean="0">
                <a:latin typeface="Times New Roman" pitchFamily="18" charset="0"/>
                <a:cs typeface="Times New Roman" pitchFamily="18" charset="0"/>
              </a:rPr>
              <a:t>mày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chau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bóng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cắt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còn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máu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đỏ</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chọi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đỏ</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gấc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đỏ</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tía</a:t>
            </a:r>
            <a:r>
              <a:rPr lang="en-US" sz="2400" i="1" dirty="0" smtClean="0">
                <a:latin typeface="Times New Roman" pitchFamily="18" charset="0"/>
                <a:cs typeface="Times New Roman" pitchFamily="18" charset="0"/>
              </a:rPr>
              <a:t> tai,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nạc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đóm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dày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nặng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mày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nhẹ</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nặng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chì</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nặng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đeo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thú</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nhăn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bị</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sứa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gan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lim</a:t>
            </a:r>
            <a:r>
              <a:rPr lang="en-US" sz="2400" i="1"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ox(in)">
                                      <p:cBhvr>
                                        <p:cTn id="17" dur="500"/>
                                        <p:tgtEl>
                                          <p:spTgt spid="4">
                                            <p:txEl>
                                              <p:pRg st="0" end="0"/>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box(in)">
                                      <p:cBhvr>
                                        <p:cTn id="20" dur="500"/>
                                        <p:tgtEl>
                                          <p:spTgt spid="4">
                                            <p:txEl>
                                              <p:pRg st="1" end="1"/>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Effect transition="in" filter="box(in)">
                                      <p:cBhvr>
                                        <p:cTn id="23" dur="500"/>
                                        <p:tgtEl>
                                          <p:spTgt spid="4">
                                            <p:txEl>
                                              <p:pRg st="2" end="2"/>
                                            </p:txEl>
                                          </p:spTgt>
                                        </p:tgtEl>
                                      </p:cBhvr>
                                    </p:animEffect>
                                  </p:childTnLst>
                                </p:cTn>
                              </p:par>
                              <p:par>
                                <p:cTn id="24" presetID="4" presetClass="entr" presetSubtype="16" fill="hold" nodeType="with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Effect transition="in" filter="box(in)">
                                      <p:cBhvr>
                                        <p:cTn id="26" dur="500"/>
                                        <p:tgtEl>
                                          <p:spTgt spid="4">
                                            <p:txEl>
                                              <p:pRg st="3" end="3"/>
                                            </p:txEl>
                                          </p:spTgt>
                                        </p:tgtEl>
                                      </p:cBhvr>
                                    </p:animEffect>
                                  </p:childTnLst>
                                </p:cTn>
                              </p:par>
                              <p:par>
                                <p:cTn id="27" presetID="4" presetClass="entr" presetSubtype="16" fill="hold" nodeType="with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Effect transition="in" filter="box(in)">
                                      <p:cBhvr>
                                        <p:cTn id="29"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54107"/>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5: </a:t>
            </a:r>
            <a:r>
              <a:rPr lang="nl-NL" sz="2000" b="1" dirty="0" smtClean="0">
                <a:solidFill>
                  <a:srgbClr val="FF0000"/>
                </a:solidFill>
                <a:latin typeface="Times New Roman" pitchFamily="18" charset="0"/>
                <a:cs typeface="Times New Roman" pitchFamily="18" charset="0"/>
              </a:rPr>
              <a:t>THỰC HÀNH TIẾNG VIỆT CÔNG DỤNG CỦA DẤU NGOẶC KÉP</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6370975"/>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I. LÍ THUYẾT </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1. </a:t>
            </a:r>
            <a:r>
              <a:rPr lang="en-US" sz="2400" b="1" dirty="0" err="1" smtClean="0">
                <a:latin typeface="Times New Roman" pitchFamily="18" charset="0"/>
                <a:cs typeface="Times New Roman" pitchFamily="18" charset="0"/>
              </a:rPr>
              <a:t>Dấu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ngoặc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kép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tác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dụng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của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dấu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ngoặc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kép</a:t>
            </a:r>
            <a:endParaRPr lang="en-US" sz="2400" b="1" dirty="0" smtClean="0">
              <a:latin typeface="Times New Roman" pitchFamily="18" charset="0"/>
              <a:cs typeface="Times New Roman" pitchFamily="18" charset="0"/>
            </a:endParaRPr>
          </a:p>
          <a:p>
            <a:pPr algn="just"/>
            <a:r>
              <a:rPr lang="en-US" sz="2400" i="1" dirty="0" err="1" smtClean="0">
                <a:latin typeface="Times New Roman" pitchFamily="18" charset="0"/>
                <a:cs typeface="Times New Roman" pitchFamily="18" charset="0"/>
              </a:rPr>
              <a:t>Dấu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ngoặc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kép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viết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 "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ngoặc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kép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a:t>
            </a:r>
          </a:p>
          <a:p>
            <a:pPr algn="just"/>
            <a:r>
              <a:rPr lang="en-US" sz="2400" dirty="0" err="1" smtClean="0">
                <a:latin typeface="Times New Roman" pitchFamily="18" charset="0"/>
                <a:cs typeface="Times New Roman" pitchFamily="18" charset="0"/>
              </a:rPr>
              <a:t>Nếu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vẹn</a:t>
            </a:r>
            <a:r>
              <a:rPr lang="en-US" sz="2400" dirty="0" smtClean="0">
                <a:latin typeface="Times New Roman" pitchFamily="18" charset="0"/>
                <a:cs typeface="Times New Roman" pitchFamily="18" charset="0"/>
              </a:rPr>
              <a:t> hay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ngoặc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kép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thêm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chấm</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VD: </a:t>
            </a:r>
            <a:r>
              <a:rPr lang="en-US" sz="2400" dirty="0" err="1" smtClean="0">
                <a:latin typeface="Times New Roman" pitchFamily="18" charset="0"/>
                <a:cs typeface="Times New Roman" pitchFamily="18" charset="0"/>
              </a:rPr>
              <a:t>Bác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 "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ham </a:t>
            </a:r>
            <a:r>
              <a:rPr lang="en-US" sz="2400" dirty="0" err="1" smtClean="0">
                <a:latin typeface="Times New Roman" pitchFamily="18" charset="0"/>
                <a:cs typeface="Times New Roman" pitchFamily="18" charset="0"/>
              </a:rPr>
              <a:t>muốn</a:t>
            </a:r>
            <a:r>
              <a:rPr lang="en-US" sz="2400" dirty="0" smtClean="0">
                <a:latin typeface="Times New Roman" pitchFamily="18" charset="0"/>
                <a:cs typeface="Times New Roman" pitchFamily="18" charset="0"/>
              </a:rPr>
              <a:t>, ham </a:t>
            </a:r>
            <a:r>
              <a:rPr lang="en-US" sz="2400" dirty="0" err="1" smtClean="0">
                <a:latin typeface="Times New Roman" pitchFamily="18" charset="0"/>
                <a:cs typeface="Times New Roman" pitchFamily="18" charset="0"/>
              </a:rPr>
              <a:t>muốn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bậc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do,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p>
          <a:p>
            <a:pPr algn="just"/>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Dấu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ngoặc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kép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còn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biệt</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VD </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tắc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kè</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hoa</a:t>
            </a:r>
            <a:endParaRPr lang="en-US" sz="2400"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Xây</a:t>
            </a:r>
            <a:r>
              <a:rPr lang="en-US" sz="2400" i="1" dirty="0" smtClean="0">
                <a:latin typeface="Times New Roman" pitchFamily="18" charset="0"/>
                <a:cs typeface="Times New Roman" pitchFamily="18" charset="0"/>
              </a:rPr>
              <a:t> " </a:t>
            </a:r>
            <a:r>
              <a:rPr lang="en-US" sz="2400" i="1" dirty="0" err="1" smtClean="0">
                <a:latin typeface="Times New Roman" pitchFamily="18" charset="0"/>
                <a:cs typeface="Times New Roman" pitchFamily="18" charset="0"/>
              </a:rPr>
              <a:t>lầu</a:t>
            </a:r>
            <a:r>
              <a:rPr lang="en-US" sz="2400" i="1" dirty="0" smtClean="0">
                <a:latin typeface="Times New Roman" pitchFamily="18" charset="0"/>
                <a:cs typeface="Times New Roman" pitchFamily="18" charset="0"/>
              </a:rPr>
              <a:t> " </a:t>
            </a:r>
            <a:r>
              <a:rPr lang="en-US" sz="2400" i="1" dirty="0" err="1" smtClean="0">
                <a:latin typeface="Times New Roman" pitchFamily="18" charset="0"/>
                <a:cs typeface="Times New Roman" pitchFamily="18" charset="0"/>
              </a:rPr>
              <a:t>trên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cây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đa</a:t>
            </a:r>
            <a:endParaRPr lang="en-US" sz="2400"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Rét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trò</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trốn</a:t>
            </a:r>
            <a:endParaRPr lang="en-US" sz="2400"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Đợi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ấm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mới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ra</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fontAlgn="base"/>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54107"/>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5: </a:t>
            </a:r>
            <a:r>
              <a:rPr lang="nl-NL" sz="2000" b="1" dirty="0" smtClean="0">
                <a:solidFill>
                  <a:srgbClr val="FF0000"/>
                </a:solidFill>
                <a:latin typeface="Times New Roman" pitchFamily="18" charset="0"/>
                <a:cs typeface="Times New Roman" pitchFamily="18" charset="0"/>
              </a:rPr>
              <a:t>THỰC HÀNH TIẾNG VIỆT CÔNG DỤNG CỦA DẤU NGOẶC KÉP</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6740307"/>
          </a:xfrm>
          <a:prstGeom prst="rect">
            <a:avLst/>
          </a:prstGeom>
          <a:noFill/>
        </p:spPr>
        <p:txBody>
          <a:bodyPr wrap="square" rtlCol="0">
            <a:spAutoFit/>
          </a:bodyPr>
          <a:lstStyle/>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ngoặc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kép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hàm</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mỉa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mai</a:t>
            </a:r>
            <a:r>
              <a:rPr lang="en-US" sz="2400" dirty="0" smtClean="0">
                <a:latin typeface="Times New Roman" pitchFamily="18" charset="0"/>
                <a:cs typeface="Times New Roman" pitchFamily="18" charset="0"/>
              </a:rPr>
              <a:t>. </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ngoặc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kép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kịch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phẩm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san… </a:t>
            </a:r>
            <a:r>
              <a:rPr lang="en-US" sz="2400" dirty="0" err="1" smtClean="0">
                <a:latin typeface="Times New Roman" pitchFamily="18" charset="0"/>
                <a:cs typeface="Times New Roman" pitchFamily="18" charset="0"/>
              </a:rPr>
              <a:t>dẫn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a:t>
            </a:r>
          </a:p>
          <a:p>
            <a:r>
              <a:rPr lang="en-US" sz="2400" b="1" dirty="0" smtClean="0">
                <a:latin typeface="Times New Roman" pitchFamily="18" charset="0"/>
                <a:cs typeface="Times New Roman" pitchFamily="18" charset="0"/>
              </a:rPr>
              <a:t>2. </a:t>
            </a:r>
            <a:r>
              <a:rPr lang="en-US" sz="2400" b="1" dirty="0" err="1" smtClean="0">
                <a:latin typeface="Times New Roman" pitchFamily="18" charset="0"/>
                <a:cs typeface="Times New Roman" pitchFamily="18" charset="0"/>
              </a:rPr>
              <a:t>Công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dụng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thích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hợp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của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dấu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ngoặc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kép</a:t>
            </a:r>
            <a:r>
              <a:rPr lang="en-US" sz="2400" dirty="0" smtClean="0">
                <a:latin typeface="Times New Roman" pitchFamily="18" charset="0"/>
                <a:cs typeface="Times New Roman" pitchFamily="18" charset="0"/>
              </a:rPr>
              <a:t>: </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a:t>
            </a:r>
          </a:p>
          <a:p>
            <a:r>
              <a:rPr lang="nl-NL" sz="2400" i="1" dirty="0" smtClean="0">
                <a:latin typeface="Times New Roman" pitchFamily="18" charset="0"/>
                <a:cs typeface="Times New Roman" pitchFamily="18" charset="0"/>
              </a:rPr>
              <a:t>VD: Người xưa có câu: “Trúc dẫu cháy, đốt ngay vẫn thẳng”.</a:t>
            </a:r>
            <a:endParaRPr lang="en-US" sz="2400" dirty="0" smtClean="0">
              <a:latin typeface="Times New Roman" pitchFamily="18" charset="0"/>
              <a:cs typeface="Times New Roman" pitchFamily="18" charset="0"/>
            </a:endParaRPr>
          </a:p>
          <a:p>
            <a:r>
              <a:rPr lang="nl-NL" sz="2400" dirty="0" smtClean="0">
                <a:latin typeface="Times New Roman" pitchFamily="18" charset="0"/>
                <a:cs typeface="Times New Roman" pitchFamily="18" charset="0"/>
              </a:rPr>
              <a:t>- Đánh dấu từ ngữ hiểu theo nghĩa đặc biệt.</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VD </a:t>
            </a:r>
            <a:r>
              <a:rPr lang="en-US" sz="2400" i="1" dirty="0" err="1" smtClean="0">
                <a:latin typeface="Times New Roman" pitchFamily="18" charset="0"/>
                <a:cs typeface="Times New Roman" pitchFamily="18" charset="0"/>
              </a:rPr>
              <a:t>Cộng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đồng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loài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én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thoải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sống</a:t>
            </a:r>
            <a:r>
              <a:rPr lang="en-US" sz="2400" i="1" dirty="0" smtClean="0">
                <a:latin typeface="Times New Roman" pitchFamily="18" charset="0"/>
                <a:cs typeface="Times New Roman" pitchFamily="18" charset="0"/>
              </a:rPr>
              <a:t> </a:t>
            </a:r>
            <a:r>
              <a:rPr lang="nl-NL" sz="2400" i="1"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cuộc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chúng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mảy</a:t>
            </a:r>
            <a:r>
              <a:rPr lang="en-US" sz="2400" i="1" dirty="0" smtClean="0">
                <a:latin typeface="Times New Roman" pitchFamily="18" charset="0"/>
                <a:cs typeface="Times New Roman" pitchFamily="18" charset="0"/>
              </a:rPr>
              <a:t> may </a:t>
            </a:r>
            <a:r>
              <a:rPr lang="en-US" sz="2400" i="1" dirty="0" err="1" smtClean="0">
                <a:latin typeface="Times New Roman" pitchFamily="18" charset="0"/>
                <a:cs typeface="Times New Roman" pitchFamily="18" charset="0"/>
              </a:rPr>
              <a:t>nghĩ</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đến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sự</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hiện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diện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nhóm</a:t>
            </a:r>
            <a:r>
              <a:rPr lang="en-US" sz="2400" i="1" dirty="0" smtClean="0">
                <a:latin typeface="Times New Roman" pitchFamily="18" charset="0"/>
                <a:cs typeface="Times New Roman" pitchFamily="18" charset="0"/>
              </a:rPr>
              <a:t> du </a:t>
            </a:r>
            <a:r>
              <a:rPr lang="en-US" sz="2400" i="1" dirty="0" err="1" smtClean="0">
                <a:latin typeface="Times New Roman" pitchFamily="18" charset="0"/>
                <a:cs typeface="Times New Roman" pitchFamily="18" charset="0"/>
              </a:rPr>
              <a:t>khách</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phẩm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quyến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trình</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VD: </a:t>
            </a:r>
            <a:r>
              <a:rPr lang="en-US" sz="2400" i="1" dirty="0" err="1" smtClean="0">
                <a:latin typeface="Times New Roman" pitchFamily="18" charset="0"/>
                <a:cs typeface="Times New Roman" pitchFamily="18" charset="0"/>
              </a:rPr>
              <a:t>Văn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bản</a:t>
            </a:r>
            <a:r>
              <a:rPr lang="en-US" sz="2400" i="1" dirty="0" smtClean="0">
                <a:latin typeface="Times New Roman" pitchFamily="18" charset="0"/>
                <a:cs typeface="Times New Roman" pitchFamily="18" charset="0"/>
              </a:rPr>
              <a:t>  “Hang </a:t>
            </a:r>
            <a:r>
              <a:rPr lang="en-US" sz="2400" i="1" dirty="0" err="1" smtClean="0">
                <a:latin typeface="Times New Roman" pitchFamily="18" charset="0"/>
                <a:cs typeface="Times New Roman" pitchFamily="18" charset="0"/>
              </a:rPr>
              <a:t>Én</a:t>
            </a:r>
            <a:r>
              <a:rPr lang="en-US" sz="2400" i="1" dirty="0" smtClean="0">
                <a:latin typeface="Times New Roman" pitchFamily="18" charset="0"/>
                <a:cs typeface="Times New Roman" pitchFamily="18" charset="0"/>
              </a:rPr>
              <a:t>” t</a:t>
            </a:r>
            <a:r>
              <a:rPr lang="nl-NL" sz="2400" i="1" dirty="0" smtClean="0">
                <a:latin typeface="Times New Roman" pitchFamily="18" charset="0"/>
                <a:cs typeface="Times New Roman" pitchFamily="18" charset="0"/>
              </a:rPr>
              <a:t>rích dẫn văn bản viết giới thiệu về hang Én trên trang thông tin điện tử Sở Du lịch Quảng Bình, 14/10/2020.</a:t>
            </a:r>
            <a:endParaRPr lang="en-US" sz="2400"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b. </a:t>
            </a:r>
            <a:r>
              <a:rPr lang="en-US" sz="2400" b="1" dirty="0" err="1" smtClean="0">
                <a:latin typeface="Times New Roman" pitchFamily="18" charset="0"/>
                <a:cs typeface="Times New Roman" pitchFamily="18" charset="0"/>
              </a:rPr>
              <a:t>Dấu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phẩy</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GV </a:t>
            </a:r>
            <a:r>
              <a:rPr lang="en-US" sz="2400" dirty="0" err="1" smtClean="0">
                <a:latin typeface="Times New Roman" pitchFamily="18" charset="0"/>
                <a:cs typeface="Times New Roman" pitchFamily="18" charset="0"/>
              </a:rPr>
              <a:t>nhắc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tiểu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a:t>
            </a:r>
            <a:r>
              <a:rPr lang="en-US" sz="2400" dirty="0" smtClean="0">
                <a:latin typeface="Times New Roman" pitchFamily="18" charset="0"/>
                <a:cs typeface="Times New Roman" pitchFamily="18" charset="0"/>
              </a:rPr>
              <a:t>.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ghép</a:t>
            </a:r>
            <a:r>
              <a:rPr lang="en-US" sz="2400" dirty="0" smtClean="0">
                <a:latin typeface="Times New Roman" pitchFamily="18" charset="0"/>
                <a:cs typeface="Times New Roman" pitchFamily="18" charset="0"/>
              </a:rPr>
              <a:t>. </a:t>
            </a:r>
          </a:p>
          <a:p>
            <a:pPr fontAlgn="base"/>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54107"/>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5: </a:t>
            </a:r>
            <a:r>
              <a:rPr lang="nl-NL" sz="2000" b="1" dirty="0" smtClean="0">
                <a:solidFill>
                  <a:srgbClr val="FF0000"/>
                </a:solidFill>
                <a:latin typeface="Times New Roman" pitchFamily="18" charset="0"/>
                <a:cs typeface="Times New Roman" pitchFamily="18" charset="0"/>
              </a:rPr>
              <a:t>THỰC HÀNH TIẾNG VIỆT CÔNG DỤNG CỦA DẤU NGOẶC KÉP</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3416320"/>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2. </a:t>
            </a:r>
            <a:r>
              <a:rPr lang="en-US" sz="2400" b="1" dirty="0" err="1" smtClean="0">
                <a:latin typeface="Times New Roman" pitchFamily="18" charset="0"/>
                <a:cs typeface="Times New Roman" pitchFamily="18" charset="0"/>
              </a:rPr>
              <a:t>Biện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pháp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từ</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a. </a:t>
            </a:r>
            <a:r>
              <a:rPr lang="en-US" sz="2400" b="1" dirty="0" err="1" smtClean="0">
                <a:latin typeface="Times New Roman" pitchFamily="18" charset="0"/>
                <a:cs typeface="Times New Roman" pitchFamily="18" charset="0"/>
              </a:rPr>
              <a:t>Khái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niệm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Biện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pháp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từ</a:t>
            </a:r>
            <a:r>
              <a:rPr lang="vi-VN" sz="2400" dirty="0" smtClean="0">
                <a:latin typeface="Times New Roman" pitchFamily="18" charset="0"/>
                <a:cs typeface="Times New Roman" pitchFamily="18" charset="0"/>
              </a:rPr>
              <a:t> là việc sử dụng ngôn ngữ theo một cách đặc biệt (về ngữ âm, từ vựng, ngữ pháp, văn bản) làm cho lời văn hay hơn, đẹp hơn, nhằm tăng sức gợi hình, gợi cảm trong diễn đạt và tạo ấn tượng với người đọc.</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 b. </a:t>
            </a:r>
            <a:r>
              <a:rPr lang="en-US" sz="2400" b="1" dirty="0" err="1" smtClean="0">
                <a:latin typeface="Times New Roman" pitchFamily="18" charset="0"/>
                <a:cs typeface="Times New Roman" pitchFamily="18" charset="0"/>
              </a:rPr>
              <a:t>Các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biện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pháp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từ</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học</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so </a:t>
            </a:r>
            <a:r>
              <a:rPr lang="en-US" sz="2400" dirty="0" err="1" smtClean="0">
                <a:latin typeface="Times New Roman" pitchFamily="18" charset="0"/>
                <a:cs typeface="Times New Roman" pitchFamily="18" charset="0"/>
              </a:rPr>
              <a:t>sánh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điệp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ẩn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a:t>
            </a:r>
            <a:r>
              <a:rPr lang="en-US" sz="2400" dirty="0" smtClean="0">
                <a:latin typeface="Times New Roman" pitchFamily="18" charset="0"/>
                <a:cs typeface="Times New Roman" pitchFamily="18" charset="0"/>
              </a:rPr>
              <a:t>, ...</a:t>
            </a:r>
          </a:p>
          <a:p>
            <a:pPr algn="just"/>
            <a:r>
              <a:rPr lang="en-US" sz="2400" b="1" dirty="0" err="1" smtClean="0">
                <a:latin typeface="Times New Roman" pitchFamily="18" charset="0"/>
                <a:cs typeface="Times New Roman" pitchFamily="18" charset="0"/>
              </a:rPr>
              <a:t>Phân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biệt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ẩn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dụ</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hoán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dụ</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fontAlgn="base"/>
            <a:endParaRPr lang="en-US" sz="2400"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304800" y="3810000"/>
          <a:ext cx="8458200" cy="2341120"/>
        </p:xfrm>
        <a:graphic>
          <a:graphicData uri="http://schemas.openxmlformats.org/drawingml/2006/table">
            <a:tbl>
              <a:tblPr/>
              <a:tblGrid>
                <a:gridCol w="1320995">
                  <a:extLst>
                    <a:ext uri="{9D8B030D-6E8A-4147-A177-3AD203B41FA5}">
                      <a16:colId xmlns:a16="http://schemas.microsoft.com/office/drawing/2014/main" val="20000"/>
                    </a:ext>
                  </a:extLst>
                </a:gridCol>
                <a:gridCol w="3522044">
                  <a:extLst>
                    <a:ext uri="{9D8B030D-6E8A-4147-A177-3AD203B41FA5}">
                      <a16:colId xmlns:a16="http://schemas.microsoft.com/office/drawing/2014/main" val="20001"/>
                    </a:ext>
                  </a:extLst>
                </a:gridCol>
                <a:gridCol w="3615161">
                  <a:extLst>
                    <a:ext uri="{9D8B030D-6E8A-4147-A177-3AD203B41FA5}">
                      <a16:colId xmlns:a16="http://schemas.microsoft.com/office/drawing/2014/main" val="20002"/>
                    </a:ext>
                  </a:extLst>
                </a:gridCol>
              </a:tblGrid>
              <a:tr h="0">
                <a:tc>
                  <a:txBody>
                    <a:bodyPr/>
                    <a:lstStyle/>
                    <a:p>
                      <a:pPr marL="0" marR="0">
                        <a:lnSpc>
                          <a:spcPct val="115000"/>
                        </a:lnSpc>
                        <a:spcBef>
                          <a:spcPts val="0"/>
                        </a:spcBef>
                        <a:spcAft>
                          <a:spcPts val="0"/>
                        </a:spcAft>
                      </a:pPr>
                      <a:endParaRPr lang="en-US"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err="1">
                          <a:latin typeface="Times New Roman" pitchFamily="18" charset="0"/>
                          <a:cs typeface="Times New Roman" pitchFamily="18" charset="0"/>
                        </a:rPr>
                        <a:t>Ẩn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dụ</a:t>
                      </a:r>
                      <a:endParaRPr lang="en-US" sz="2000" b="1"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err="1">
                          <a:latin typeface="Times New Roman" pitchFamily="18" charset="0"/>
                          <a:cs typeface="Times New Roman" pitchFamily="18" charset="0"/>
                        </a:rPr>
                        <a:t>Hoán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dụ</a:t>
                      </a:r>
                      <a:endParaRPr lang="en-US" sz="2000" b="1"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marL="0" marR="0">
                        <a:lnSpc>
                          <a:spcPct val="115000"/>
                        </a:lnSpc>
                        <a:spcBef>
                          <a:spcPts val="0"/>
                        </a:spcBef>
                        <a:spcAft>
                          <a:spcPts val="0"/>
                        </a:spcAft>
                      </a:pPr>
                      <a:r>
                        <a:rPr lang="en-US" sz="2000">
                          <a:latin typeface="Times New Roman" pitchFamily="18" charset="0"/>
                          <a:cs typeface="Times New Roman" pitchFamily="18" charset="0"/>
                        </a:rPr>
                        <a:t>Định nghĩa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err="1">
                          <a:latin typeface="Times New Roman" pitchFamily="18" charset="0"/>
                          <a:cs typeface="Times New Roman" pitchFamily="18" charset="0"/>
                        </a:rPr>
                        <a:t>Gọi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tượng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này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bằng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tượng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khác</a:t>
                      </a:r>
                      <a:r>
                        <a:rPr lang="en-US" sz="2000" dirty="0">
                          <a:latin typeface="Times New Roman" pitchFamily="18" charset="0"/>
                          <a:cs typeface="Times New Roman"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err="1">
                          <a:latin typeface="Times New Roman" pitchFamily="18" charset="0"/>
                          <a:cs typeface="Times New Roman" pitchFamily="18" charset="0"/>
                        </a:rPr>
                        <a:t>Gọi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tượng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này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bằng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hiệntượng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khác</a:t>
                      </a:r>
                      <a:r>
                        <a:rPr lang="en-US" sz="2000" dirty="0">
                          <a:latin typeface="Times New Roman" pitchFamily="18" charset="0"/>
                          <a:cs typeface="Times New Roman"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L="0" marR="0">
                        <a:lnSpc>
                          <a:spcPct val="115000"/>
                        </a:lnSpc>
                        <a:spcBef>
                          <a:spcPts val="0"/>
                        </a:spcBef>
                        <a:spcAft>
                          <a:spcPts val="0"/>
                        </a:spcAft>
                      </a:pPr>
                      <a:r>
                        <a:rPr lang="en-US" sz="2000">
                          <a:latin typeface="Times New Roman" pitchFamily="18" charset="0"/>
                          <a:cs typeface="Times New Roman" pitchFamily="18" charset="0"/>
                        </a:rPr>
                        <a:t>Cơ chế hoạt động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a:latin typeface="Times New Roman" pitchFamily="18" charset="0"/>
                          <a:cs typeface="Times New Roman" pitchFamily="18" charset="0"/>
                        </a:rPr>
                        <a:t>Dựa trên nét tương đồng với nó</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err="1">
                          <a:latin typeface="Times New Roman" pitchFamily="18" charset="0"/>
                          <a:cs typeface="Times New Roman" pitchFamily="18" charset="0"/>
                        </a:rPr>
                        <a:t>Dựa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hệ</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gũi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nó</a:t>
                      </a:r>
                      <a:endParaRPr lang="en-US"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L="0" marR="0">
                        <a:lnSpc>
                          <a:spcPct val="115000"/>
                        </a:lnSpc>
                        <a:spcBef>
                          <a:spcPts val="0"/>
                        </a:spcBef>
                        <a:spcAft>
                          <a:spcPts val="0"/>
                        </a:spcAft>
                      </a:pPr>
                      <a:r>
                        <a:rPr lang="en-US" sz="2000">
                          <a:latin typeface="Times New Roman" pitchFamily="18" charset="0"/>
                          <a:cs typeface="Times New Roman" pitchFamily="18" charset="0"/>
                        </a:rPr>
                        <a:t>Tác dụng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a:latin typeface="Times New Roman" pitchFamily="18" charset="0"/>
                          <a:cs typeface="Times New Roman" pitchFamily="18" charset="0"/>
                        </a:rPr>
                        <a:t>Làm tăng sức gợi hình, gợi cảm cho sự diễn đạt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err="1">
                          <a:latin typeface="Times New Roman" pitchFamily="18" charset="0"/>
                          <a:cs typeface="Times New Roman" pitchFamily="18" charset="0"/>
                        </a:rPr>
                        <a:t>Làm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tăng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diễn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đạt</a:t>
                      </a:r>
                      <a:endParaRPr lang="en-US"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box(in)">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box(in)">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54107"/>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5: </a:t>
            </a:r>
            <a:r>
              <a:rPr lang="nl-NL" sz="2000" b="1" dirty="0" smtClean="0">
                <a:solidFill>
                  <a:srgbClr val="FF0000"/>
                </a:solidFill>
                <a:latin typeface="Times New Roman" pitchFamily="18" charset="0"/>
                <a:cs typeface="Times New Roman" pitchFamily="18" charset="0"/>
              </a:rPr>
              <a:t>THỰC HÀNH TIẾNG VIỆT CÔNG DỤNG CỦA DẤU NGOẶC KÉP</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5940088"/>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II. THỰC HÀNH TIẾNG VIỆT</a:t>
            </a:r>
            <a:endParaRPr lang="en-US" sz="2000" dirty="0" smtClean="0">
              <a:latin typeface="Times New Roman" pitchFamily="18" charset="0"/>
              <a:cs typeface="Times New Roman" pitchFamily="18" charset="0"/>
            </a:endParaRPr>
          </a:p>
          <a:p>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 1:</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ngoặc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kép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trích</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a. </a:t>
            </a:r>
            <a:r>
              <a:rPr lang="en-US" sz="2000" dirty="0" err="1" smtClean="0">
                <a:latin typeface="Times New Roman" pitchFamily="18" charset="0"/>
                <a:cs typeface="Times New Roman" pitchFamily="18" charset="0"/>
              </a:rPr>
              <a:t>Nó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in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kêu</a:t>
            </a:r>
            <a:r>
              <a:rPr lang="en-US" sz="2000" dirty="0" smtClean="0">
                <a:latin typeface="Times New Roman" pitchFamily="18" charset="0"/>
                <a:cs typeface="Times New Roman" pitchFamily="18" charset="0"/>
              </a:rPr>
              <a:t> ư ử,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muốn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rằng</a:t>
            </a:r>
            <a:r>
              <a:rPr lang="en-US" sz="2000" dirty="0" smtClean="0">
                <a:latin typeface="Times New Roman" pitchFamily="18" charset="0"/>
                <a:cs typeface="Times New Roman" pitchFamily="18" charset="0"/>
              </a:rPr>
              <a:t>: “A! </a:t>
            </a:r>
            <a:r>
              <a:rPr lang="en-US" sz="2000" dirty="0" err="1" smtClean="0">
                <a:latin typeface="Times New Roman" pitchFamily="18" charset="0"/>
                <a:cs typeface="Times New Roman" pitchFamily="18" charset="0"/>
              </a:rPr>
              <a:t>Lão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lắm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ăn</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vậy</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b. </a:t>
            </a:r>
            <a:r>
              <a:rPr lang="en-US" sz="2000" dirty="0" err="1" smtClean="0">
                <a:latin typeface="Times New Roman" pitchFamily="18" charset="0"/>
                <a:cs typeface="Times New Roman" pitchFamily="18" charset="0"/>
              </a:rPr>
              <a:t>Kết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chàng</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hầu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yếu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chàng</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mọn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hắn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túm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tóc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thềm</a:t>
            </a:r>
            <a:r>
              <a:rPr lang="en-US" sz="2000" dirty="0" smtClean="0">
                <a:latin typeface="Times New Roman" pitchFamily="18" charset="0"/>
                <a:cs typeface="Times New Roman" pitchFamily="18" charset="0"/>
              </a:rPr>
              <a:t>.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yếu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buồn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tủi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hòa</a:t>
            </a:r>
            <a:r>
              <a:rPr lang="en-US"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c. "</a:t>
            </a:r>
            <a:r>
              <a:rPr lang="en-US" sz="2000" dirty="0" err="1" smtClean="0">
                <a:latin typeface="Times New Roman" pitchFamily="18" charset="0"/>
                <a:cs typeface="Times New Roman" pitchFamily="18" charset="0"/>
              </a:rPr>
              <a:t>Trước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 1914, </a:t>
            </a:r>
            <a:r>
              <a:rPr lang="en-US" sz="2000" dirty="0" err="1" smtClean="0">
                <a:latin typeface="Times New Roman" pitchFamily="18" charset="0"/>
                <a:cs typeface="Times New Roman" pitchFamily="18" charset="0"/>
              </a:rPr>
              <a:t>họ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đen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thỉu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tên</a:t>
            </a:r>
            <a:r>
              <a:rPr lang="en-US" sz="2000" dirty="0" smtClean="0">
                <a:latin typeface="Times New Roman" pitchFamily="18" charset="0"/>
                <a:cs typeface="Times New Roman" pitchFamily="18" charset="0"/>
              </a:rPr>
              <a:t> "An-</a:t>
            </a:r>
            <a:r>
              <a:rPr lang="en-US" sz="2000" dirty="0" err="1" smtClean="0">
                <a:latin typeface="Times New Roman" pitchFamily="18" charset="0"/>
                <a:cs typeface="Times New Roman" pitchFamily="18" charset="0"/>
              </a:rPr>
              <a:t>nam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thỉu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giỏi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lắm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kéo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đòn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vừa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nổ</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đứa</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mẫu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hậu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thậm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lớn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nữa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do"</a:t>
            </a:r>
          </a:p>
          <a:p>
            <a:r>
              <a:rPr lang="en-US" sz="2000" dirty="0" smtClean="0">
                <a:latin typeface="Times New Roman" pitchFamily="18" charset="0"/>
                <a:cs typeface="Times New Roman" pitchFamily="18" charset="0"/>
              </a:rPr>
              <a:t>d. </a:t>
            </a:r>
            <a:r>
              <a:rPr lang="en-US" sz="2000" dirty="0" err="1" smtClean="0">
                <a:latin typeface="Times New Roman" pitchFamily="18" charset="0"/>
                <a:cs typeface="Times New Roman" pitchFamily="18" charset="0"/>
              </a:rPr>
              <a:t>Nguyễn</a:t>
            </a:r>
            <a:r>
              <a:rPr lang="en-US" sz="2000" dirty="0" smtClean="0">
                <a:latin typeface="Times New Roman" pitchFamily="18" charset="0"/>
                <a:cs typeface="Times New Roman" pitchFamily="18" charset="0"/>
              </a:rPr>
              <a:t> Du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Hồ</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đàn</a:t>
            </a:r>
            <a:r>
              <a:rPr lang="en-US" sz="2000" dirty="0" smtClean="0">
                <a:latin typeface="Times New Roman" pitchFamily="18" charset="0"/>
                <a:cs typeface="Times New Roman" pitchFamily="18" charset="0"/>
              </a:rPr>
              <a:t>:</a:t>
            </a:r>
          </a:p>
          <a:p>
            <a:pPr marL="1828800"/>
            <a:r>
              <a:rPr lang="en-US" sz="2000" i="1" dirty="0" err="1" smtClean="0">
                <a:latin typeface="Times New Roman" pitchFamily="18" charset="0"/>
                <a:cs typeface="Times New Roman" pitchFamily="18" charset="0"/>
              </a:rPr>
              <a:t>Nghe</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càng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đắm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ngắm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càng</a:t>
            </a:r>
            <a:r>
              <a:rPr lang="en-US" sz="2000" i="1" dirty="0" smtClean="0">
                <a:latin typeface="Times New Roman" pitchFamily="18" charset="0"/>
                <a:cs typeface="Times New Roman" pitchFamily="18" charset="0"/>
              </a:rPr>
              <a:t> say</a:t>
            </a:r>
            <a:endParaRPr lang="en-US" sz="2000" dirty="0" smtClean="0">
              <a:latin typeface="Times New Roman" pitchFamily="18" charset="0"/>
              <a:cs typeface="Times New Roman" pitchFamily="18" charset="0"/>
            </a:endParaRPr>
          </a:p>
          <a:p>
            <a:pPr marL="1828800"/>
            <a:r>
              <a:rPr lang="en-US" sz="2000" i="1" dirty="0" err="1" smtClean="0">
                <a:latin typeface="Times New Roman" pitchFamily="18" charset="0"/>
                <a:cs typeface="Times New Roman" pitchFamily="18" charset="0"/>
              </a:rPr>
              <a:t>Lạ</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mặt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sắt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cũng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ngây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vì</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tình</a:t>
            </a:r>
            <a:endParaRPr lang="en-US" sz="2000" dirty="0" smtClean="0">
              <a:latin typeface="Times New Roman" pitchFamily="18" charset="0"/>
              <a:cs typeface="Times New Roman" pitchFamily="18" charset="0"/>
            </a:endParaRPr>
          </a:p>
          <a:p>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mặt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sắt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đẹp</a:t>
            </a:r>
            <a:r>
              <a:rPr lang="en-US" sz="2000" dirty="0" smtClean="0">
                <a:latin typeface="Times New Roman" pitchFamily="18" charset="0"/>
                <a:cs typeface="Times New Roman" pitchFamily="18" charset="0"/>
              </a:rPr>
              <a:t>.</a:t>
            </a:r>
          </a:p>
          <a:p>
            <a:pPr fontAlgn="base"/>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54107"/>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5: </a:t>
            </a:r>
            <a:r>
              <a:rPr lang="nl-NL" sz="2000" b="1" dirty="0" smtClean="0">
                <a:solidFill>
                  <a:srgbClr val="FF0000"/>
                </a:solidFill>
                <a:latin typeface="Times New Roman" pitchFamily="18" charset="0"/>
                <a:cs typeface="Times New Roman" pitchFamily="18" charset="0"/>
              </a:rPr>
              <a:t>THỰC HÀNH TIẾNG VIỆT CÔNG DỤNG CỦA DẤU NGOẶC KÉP</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4524315"/>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a. </a:t>
            </a:r>
            <a:r>
              <a:rPr lang="en-US" sz="2400" dirty="0" err="1" smtClean="0">
                <a:latin typeface="Times New Roman" pitchFamily="18" charset="0"/>
                <a:cs typeface="Times New Roman" pitchFamily="18" charset="0"/>
              </a:rPr>
              <a:t>Dấu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ngoặc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kép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tưởng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chó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b.- </a:t>
            </a:r>
            <a:r>
              <a:rPr lang="en-US" sz="2400" dirty="0" err="1" smtClean="0">
                <a:latin typeface="Times New Roman" pitchFamily="18" charset="0"/>
                <a:cs typeface="Times New Roman" pitchFamily="18" charset="0"/>
              </a:rPr>
              <a:t>Dấu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ngoặc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kép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hàm</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mỉa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mai</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coi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hậu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mọn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túm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lẳng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thềm</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c. </a:t>
            </a:r>
            <a:r>
              <a:rPr lang="en-US" sz="2400" dirty="0" err="1" smtClean="0">
                <a:latin typeface="Times New Roman" pitchFamily="18" charset="0"/>
                <a:cs typeface="Times New Roman" pitchFamily="18" charset="0"/>
              </a:rPr>
              <a:t>Dấu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ngoặc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kép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mỉa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mai</a:t>
            </a:r>
            <a:r>
              <a:rPr lang="en-US" sz="2400" dirty="0" smtClean="0">
                <a:latin typeface="Times New Roman" pitchFamily="18" charset="0"/>
                <a:cs typeface="Times New Roman" pitchFamily="18" charset="0"/>
              </a:rPr>
              <a:t>: An- </a:t>
            </a:r>
            <a:r>
              <a:rPr lang="en-US" sz="2400" dirty="0" err="1" smtClean="0">
                <a:latin typeface="Times New Roman" pitchFamily="18" charset="0"/>
                <a:cs typeface="Times New Roman" pitchFamily="18" charset="0"/>
              </a:rPr>
              <a:t>nam-mít</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do.</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Mỉa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Pháp</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d. - </a:t>
            </a:r>
            <a:r>
              <a:rPr lang="en-US" sz="2400" dirty="0" err="1" smtClean="0">
                <a:latin typeface="Times New Roman" pitchFamily="18" charset="0"/>
                <a:cs typeface="Times New Roman" pitchFamily="18" charset="0"/>
              </a:rPr>
              <a:t>Dấu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ngoặc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kép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hàm</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mỉa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Nhằm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mỉa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Hiến</a:t>
            </a:r>
            <a:endParaRPr lang="en-US" sz="2400" dirty="0" smtClean="0">
              <a:latin typeface="Times New Roman" pitchFamily="18" charset="0"/>
              <a:cs typeface="Times New Roman" pitchFamily="18" charset="0"/>
            </a:endParaRPr>
          </a:p>
          <a:p>
            <a:pPr algn="just" fontAlgn="base"/>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1: </a:t>
            </a:r>
            <a:r>
              <a:rPr lang="nl-NL" sz="2000" b="1" dirty="0" smtClean="0">
                <a:solidFill>
                  <a:srgbClr val="FF0000"/>
                </a:solidFill>
                <a:latin typeface="Times New Roman" pitchFamily="18" charset="0"/>
                <a:cs typeface="Times New Roman" pitchFamily="18" charset="0"/>
              </a:rPr>
              <a:t>THỰC HÀNH TIẾNG VIỆT:</a:t>
            </a:r>
            <a:r>
              <a:rPr lang="vi-VN" sz="2000" b="1" dirty="0" smtClean="0">
                <a:solidFill>
                  <a:srgbClr val="FF0000"/>
                </a:solidFill>
                <a:latin typeface="Times New Roman" pitchFamily="18" charset="0"/>
                <a:cs typeface="Times New Roman" pitchFamily="18" charset="0"/>
              </a:rPr>
              <a:t> TỪ ĐƠN, TỪ PHỨC, SO SÁNH</a:t>
            </a:r>
            <a:endParaRPr lang="en-US" sz="2000" dirty="0" smtClean="0">
              <a:solidFill>
                <a:srgbClr val="FF0000"/>
              </a:solidFill>
              <a:latin typeface="Times New Roman" pitchFamily="18" charset="0"/>
              <a:cs typeface="Times New Roman" pitchFamily="18" charset="0"/>
            </a:endParaRPr>
          </a:p>
          <a:p>
            <a:pPr algn="ctr"/>
            <a:endParaRPr lang="en-US" sz="2000" b="1"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381000"/>
            <a:ext cx="9144000" cy="4708981"/>
          </a:xfrm>
          <a:prstGeom prst="rect">
            <a:avLst/>
          </a:prstGeom>
          <a:noFill/>
        </p:spPr>
        <p:txBody>
          <a:bodyPr wrap="square" rtlCol="0">
            <a:spAutoFit/>
          </a:bodyPr>
          <a:lstStyle/>
          <a:p>
            <a:pPr algn="ctr"/>
            <a:r>
              <a:rPr lang="vi-VN" sz="2800" b="1" dirty="0" smtClean="0">
                <a:latin typeface="Times New Roman" pitchFamily="18" charset="0"/>
                <a:cs typeface="Times New Roman" pitchFamily="18" charset="0"/>
              </a:rPr>
              <a:t>Gợi ý trả lời:</a:t>
            </a:r>
            <a:endParaRPr lang="en-US" sz="2800" dirty="0" smtClean="0">
              <a:latin typeface="Times New Roman" pitchFamily="18" charset="0"/>
              <a:cs typeface="Times New Roman" pitchFamily="18" charset="0"/>
            </a:endParaRPr>
          </a:p>
          <a:p>
            <a:pPr algn="just"/>
            <a:r>
              <a:rPr lang="vi-VN" sz="2800" dirty="0" smtClean="0">
                <a:latin typeface="Times New Roman" pitchFamily="18" charset="0"/>
                <a:cs typeface="Times New Roman" pitchFamily="18" charset="0"/>
              </a:rPr>
              <a:t>a. Các từ láy được sử dụng trong bài: </a:t>
            </a:r>
            <a:r>
              <a:rPr lang="vi-VN" sz="2800" i="1" dirty="0" smtClean="0">
                <a:latin typeface="Times New Roman" pitchFamily="18" charset="0"/>
                <a:cs typeface="Times New Roman" pitchFamily="18" charset="0"/>
              </a:rPr>
              <a:t>trầm ngâm, lâm thâm, xơ xác, nhẹ nhàng.</a:t>
            </a:r>
            <a:endParaRPr lang="en-US" sz="2800" dirty="0" smtClean="0">
              <a:latin typeface="Times New Roman" pitchFamily="18" charset="0"/>
              <a:cs typeface="Times New Roman" pitchFamily="18" charset="0"/>
            </a:endParaRPr>
          </a:p>
          <a:p>
            <a:pPr algn="just"/>
            <a:r>
              <a:rPr lang="vi-VN" sz="2800" dirty="0" smtClean="0">
                <a:latin typeface="Times New Roman" pitchFamily="18" charset="0"/>
                <a:cs typeface="Times New Roman" pitchFamily="18" charset="0"/>
              </a:rPr>
              <a:t>b. Từ láy</a:t>
            </a:r>
            <a:r>
              <a:rPr lang="vi-VN" sz="2800" i="1" dirty="0" smtClean="0">
                <a:latin typeface="Times New Roman" pitchFamily="18" charset="0"/>
                <a:cs typeface="Times New Roman" pitchFamily="18" charset="0"/>
              </a:rPr>
              <a:t> “trầm ngâm” trong câu thơ “Vẻ mặt Bác trầm ngâm:</a:t>
            </a:r>
            <a:endParaRPr lang="en-US" sz="2800" dirty="0" smtClean="0">
              <a:latin typeface="Times New Roman" pitchFamily="18" charset="0"/>
              <a:cs typeface="Times New Roman" pitchFamily="18" charset="0"/>
            </a:endParaRPr>
          </a:p>
          <a:p>
            <a:pPr algn="just"/>
            <a:r>
              <a:rPr lang="vi-VN" sz="2800" dirty="0" smtClean="0">
                <a:latin typeface="Times New Roman" pitchFamily="18" charset="0"/>
                <a:cs typeface="Times New Roman" pitchFamily="18" charset="0"/>
              </a:rPr>
              <a:t>- Nghĩa của từ “trầm ngâm”: chỉ dáng vẻ đang suy nghĩ, nghiền ngẫm điều gì</a:t>
            </a:r>
            <a:endParaRPr lang="en-US" sz="2800" dirty="0" smtClean="0">
              <a:latin typeface="Times New Roman" pitchFamily="18" charset="0"/>
              <a:cs typeface="Times New Roman" pitchFamily="18" charset="0"/>
            </a:endParaRPr>
          </a:p>
          <a:p>
            <a:pPr algn="just"/>
            <a:r>
              <a:rPr lang="vi-VN" sz="2800" dirty="0" smtClean="0">
                <a:latin typeface="Times New Roman" pitchFamily="18" charset="0"/>
                <a:cs typeface="Times New Roman" pitchFamily="18" charset="0"/>
              </a:rPr>
              <a:t>- Tác dụng: Từ láy có tác dụng tạo hình, gợi ra dáng vẻ đầy lo nghĩ của Bác trong đêm khuya, qua đó càng làm nổi bật tấm lòng bao dung, vĩ đại, hết lòng vì dân vì nước của Người. </a:t>
            </a:r>
            <a:endParaRPr lang="en-US" sz="28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54107"/>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5: </a:t>
            </a:r>
            <a:r>
              <a:rPr lang="nl-NL" sz="2000" b="1" dirty="0" smtClean="0">
                <a:solidFill>
                  <a:srgbClr val="FF0000"/>
                </a:solidFill>
                <a:latin typeface="Times New Roman" pitchFamily="18" charset="0"/>
                <a:cs typeface="Times New Roman" pitchFamily="18" charset="0"/>
              </a:rPr>
              <a:t>THỰC HÀNH TIẾNG VIỆT CÔNG DỤNG CỦA DẤU NGOẶC KÉP</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5632311"/>
          </a:xfrm>
          <a:prstGeom prst="rect">
            <a:avLst/>
          </a:prstGeom>
          <a:noFill/>
        </p:spPr>
        <p:txBody>
          <a:bodyPr wrap="square" rtlCol="0">
            <a:spAutoFit/>
          </a:bodyPr>
          <a:lstStyle/>
          <a:p>
            <a:r>
              <a:rPr lang="vi-VN" sz="2400" b="1" dirty="0" smtClean="0">
                <a:latin typeface="Times New Roman" pitchFamily="18" charset="0"/>
                <a:cs typeface="Times New Roman" pitchFamily="18" charset="0"/>
              </a:rPr>
              <a:t>Bài </a:t>
            </a:r>
            <a:r>
              <a:rPr lang="en-US" sz="2400" b="1" dirty="0" smtClean="0">
                <a:latin typeface="Times New Roman" pitchFamily="18" charset="0"/>
                <a:cs typeface="Times New Roman" pitchFamily="18" charset="0"/>
              </a:rPr>
              <a:t>2</a:t>
            </a:r>
            <a:r>
              <a:rPr lang="vi-VN" sz="2400" b="1" dirty="0" smtClean="0">
                <a:latin typeface="Times New Roman" pitchFamily="18" charset="0"/>
                <a:cs typeface="Times New Roman" pitchFamily="18" charset="0"/>
              </a:rPr>
              <a:t>: Dấu ngoặc kép trong trường hợp sau có công dụng gì?</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a. Thánh Găng-đi có một phương châm: “Chinh phục được mọi người ai cũng cho là khó, nhưng tạo được tình thương, lòng nhân đạo, sự thông cảm giữa con người với con người lại càng khó hơn”.</a:t>
            </a:r>
            <a:endParaRPr lang="en-US" sz="2400" dirty="0" smtClean="0">
              <a:latin typeface="Times New Roman" pitchFamily="18" charset="0"/>
              <a:cs typeface="Times New Roman" pitchFamily="18" charset="0"/>
            </a:endParaRPr>
          </a:p>
          <a:p>
            <a:r>
              <a:rPr lang="en-US" sz="2400" i="1" dirty="0" smtClean="0">
                <a:latin typeface="Times New Roman" pitchFamily="18" charset="0"/>
                <a:cs typeface="Times New Roman" pitchFamily="18" charset="0"/>
              </a:rPr>
              <a:t>			</a:t>
            </a:r>
            <a:r>
              <a:rPr lang="vi-VN" sz="2400" i="1" dirty="0" smtClean="0">
                <a:latin typeface="Times New Roman" pitchFamily="18" charset="0"/>
                <a:cs typeface="Times New Roman" pitchFamily="18" charset="0"/>
              </a:rPr>
              <a:t>(Theo Lâm Ngữ Đường, Tinh hoa xử thế)</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b. Nhìn từ xa, cầu Long Biên như một dải lụa uốn lượn vắt ngang sông Hồng, nhưng thực ra “dải lụa” ấy nặng tới 17 nghìn tấn!</a:t>
            </a:r>
            <a:endParaRPr lang="en-US" sz="2400" dirty="0" smtClean="0">
              <a:latin typeface="Times New Roman" pitchFamily="18" charset="0"/>
              <a:cs typeface="Times New Roman" pitchFamily="18" charset="0"/>
            </a:endParaRPr>
          </a:p>
          <a:p>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Thúy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Lan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Cầu</a:t>
            </a:r>
            <a:r>
              <a:rPr lang="en-US" sz="2400" i="1" dirty="0" smtClean="0">
                <a:latin typeface="Times New Roman" pitchFamily="18" charset="0"/>
                <a:cs typeface="Times New Roman" pitchFamily="18" charset="0"/>
              </a:rPr>
              <a:t> Long </a:t>
            </a:r>
            <a:r>
              <a:rPr lang="en-US" sz="2400" i="1" dirty="0" err="1" smtClean="0">
                <a:latin typeface="Times New Roman" pitchFamily="18" charset="0"/>
                <a:cs typeface="Times New Roman" pitchFamily="18" charset="0"/>
              </a:rPr>
              <a:t>Biên</a:t>
            </a:r>
            <a:r>
              <a:rPr lang="en-US" sz="2400" i="1" dirty="0" smtClean="0">
                <a:latin typeface="Times New Roman" pitchFamily="18" charset="0"/>
                <a:cs typeface="Times New Roman" pitchFamily="18" charset="0"/>
              </a:rPr>
              <a:t> – </a:t>
            </a:r>
            <a:r>
              <a:rPr lang="en-US" sz="2400" i="1" dirty="0" err="1" smtClean="0">
                <a:latin typeface="Times New Roman" pitchFamily="18" charset="0"/>
                <a:cs typeface="Times New Roman" pitchFamily="18" charset="0"/>
              </a:rPr>
              <a:t>chứng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nhân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lịch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sử</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c. </a:t>
            </a:r>
            <a:r>
              <a:rPr lang="en-US" sz="2400" dirty="0" err="1" smtClean="0">
                <a:latin typeface="Times New Roman" pitchFamily="18" charset="0"/>
                <a:cs typeface="Times New Roman" pitchFamily="18" charset="0"/>
              </a:rPr>
              <a:t>Tre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nghìn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minh”, “</a:t>
            </a:r>
            <a:r>
              <a:rPr lang="en-US" sz="2400" dirty="0" err="1" smtClean="0">
                <a:latin typeface="Times New Roman" pitchFamily="18" charset="0"/>
                <a:cs typeface="Times New Roman" pitchFamily="18" charset="0"/>
              </a:rPr>
              <a:t>khai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hóa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còn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Thép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mới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Cây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tre</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Việt</a:t>
            </a:r>
            <a:r>
              <a:rPr lang="en-US" sz="2400" i="1" dirty="0" smtClean="0">
                <a:latin typeface="Times New Roman" pitchFamily="18" charset="0"/>
                <a:cs typeface="Times New Roman" pitchFamily="18" charset="0"/>
              </a:rPr>
              <a:t> Nam)</a:t>
            </a:r>
          </a:p>
          <a:p>
            <a:r>
              <a:rPr lang="en-US" sz="2400" dirty="0" smtClean="0">
                <a:latin typeface="Times New Roman" pitchFamily="18" charset="0"/>
                <a:cs typeface="Times New Roman" pitchFamily="18" charset="0"/>
              </a:rPr>
              <a:t>d. </a:t>
            </a:r>
            <a:r>
              <a:rPr lang="en-US" sz="2400" dirty="0" err="1" smtClean="0">
                <a:latin typeface="Times New Roman" pitchFamily="18" charset="0"/>
                <a:cs typeface="Times New Roman" pitchFamily="18" charset="0"/>
              </a:rPr>
              <a:t>Hàng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loạt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kịch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Đuống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đời</a:t>
            </a:r>
            <a:r>
              <a:rPr lang="en-US" sz="2400" dirty="0" smtClean="0">
                <a:latin typeface="Times New Roman" pitchFamily="18" charset="0"/>
                <a:cs typeface="Times New Roman" pitchFamily="18" charset="0"/>
              </a:rPr>
              <a:t>.</a:t>
            </a:r>
          </a:p>
          <a:p>
            <a:pPr algn="just" fontAlgn="base"/>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54107"/>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5: </a:t>
            </a:r>
            <a:r>
              <a:rPr lang="nl-NL" sz="2000" b="1" dirty="0" smtClean="0">
                <a:solidFill>
                  <a:srgbClr val="FF0000"/>
                </a:solidFill>
                <a:latin typeface="Times New Roman" pitchFamily="18" charset="0"/>
                <a:cs typeface="Times New Roman" pitchFamily="18" charset="0"/>
              </a:rPr>
              <a:t>THỰC HÀNH TIẾNG VIỆT CÔNG DỤNG CỦA DẤU NGOẶC KÉP</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4832092"/>
          </a:xfrm>
          <a:prstGeom prst="rect">
            <a:avLst/>
          </a:prstGeom>
          <a:noFill/>
        </p:spPr>
        <p:txBody>
          <a:bodyPr wrap="square" rtlCol="0">
            <a:spAutoFit/>
          </a:bodyPr>
          <a:lstStyle/>
          <a:p>
            <a:pPr algn="ctr"/>
            <a:r>
              <a:rPr lang="en-US" sz="2800" b="1" dirty="0" err="1" smtClean="0">
                <a:latin typeface="Times New Roman" pitchFamily="18" charset="0"/>
                <a:cs typeface="Times New Roman" pitchFamily="18" charset="0"/>
              </a:rPr>
              <a:t>Gợi</a:t>
            </a:r>
            <a:r>
              <a:rPr lang="en-US" sz="2800" b="1" dirty="0" smtClean="0">
                <a:latin typeface="Times New Roman" pitchFamily="18" charset="0"/>
                <a:cs typeface="Times New Roman" pitchFamily="18" charset="0"/>
              </a:rPr>
              <a:t> ý </a:t>
            </a:r>
            <a:r>
              <a:rPr lang="en-US" sz="2800" b="1" dirty="0" err="1" smtClean="0">
                <a:latin typeface="Times New Roman" pitchFamily="18" charset="0"/>
                <a:cs typeface="Times New Roman" pitchFamily="18" charset="0"/>
              </a:rPr>
              <a:t>trả</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lời</a:t>
            </a:r>
            <a:r>
              <a:rPr lang="en-US" sz="2800" b="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a. </a:t>
            </a:r>
            <a:r>
              <a:rPr lang="en-US" sz="2800" dirty="0" err="1" smtClean="0">
                <a:latin typeface="Times New Roman" pitchFamily="18" charset="0"/>
                <a:cs typeface="Times New Roman" pitchFamily="18" charset="0"/>
              </a:rPr>
              <a:t>Lời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dẫn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trực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tiếp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một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câu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nói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thánh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Găng-đi</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b.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ngữ</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hiểu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theo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một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nghĩa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đặc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biệt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dùng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ngữ</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dải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lụa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chiếc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cầu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ẩn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dụ</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c.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ngữ</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hàm</a:t>
            </a:r>
            <a:r>
              <a:rPr lang="en-US" sz="2800" dirty="0" smtClean="0">
                <a:latin typeface="Times New Roman" pitchFamily="18" charset="0"/>
                <a:cs typeface="Times New Roman" pitchFamily="18" charset="0"/>
              </a:rPr>
              <a:t> ý </a:t>
            </a:r>
            <a:r>
              <a:rPr lang="en-US" sz="2800" dirty="0" err="1" smtClean="0">
                <a:latin typeface="Times New Roman" pitchFamily="18" charset="0"/>
                <a:cs typeface="Times New Roman" pitchFamily="18" charset="0"/>
              </a:rPr>
              <a:t>mỉa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mai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Dùng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chính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những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ngữ</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thực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Pháp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thường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dùng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nói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sự</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cai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trị</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chúng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đối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nước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khai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hóa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văn</a:t>
            </a:r>
            <a:r>
              <a:rPr lang="en-US" sz="2800" dirty="0" smtClean="0">
                <a:latin typeface="Times New Roman" pitchFamily="18" charset="0"/>
                <a:cs typeface="Times New Roman" pitchFamily="18" charset="0"/>
              </a:rPr>
              <a:t> minh </a:t>
            </a:r>
            <a:r>
              <a:rPr lang="en-US" sz="2800" dirty="0" err="1" smtClean="0">
                <a:latin typeface="Times New Roman" pitchFamily="18" charset="0"/>
                <a:cs typeface="Times New Roman" pitchFamily="18" charset="0"/>
              </a:rPr>
              <a:t>cho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một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tộc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hậu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hàm</a:t>
            </a:r>
            <a:r>
              <a:rPr lang="en-US" sz="2800" dirty="0" smtClean="0">
                <a:latin typeface="Times New Roman" pitchFamily="18" charset="0"/>
                <a:cs typeface="Times New Roman" pitchFamily="18" charset="0"/>
              </a:rPr>
              <a:t> ý </a:t>
            </a:r>
            <a:r>
              <a:rPr lang="en-US" sz="2800" dirty="0" err="1" smtClean="0">
                <a:latin typeface="Times New Roman" pitchFamily="18" charset="0"/>
                <a:cs typeface="Times New Roman" pitchFamily="18" charset="0"/>
              </a:rPr>
              <a:t>mỉa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mai</a:t>
            </a:r>
            <a:r>
              <a:rPr lang="en-US" sz="2800" dirty="0" smtClean="0">
                <a:latin typeface="Times New Roman" pitchFamily="18" charset="0"/>
                <a:cs typeface="Times New Roman" pitchFamily="18" charset="0"/>
              </a:rPr>
              <a:t>. Ở </a:t>
            </a:r>
            <a:r>
              <a:rPr lang="en-US" sz="2800" dirty="0" err="1" smtClean="0">
                <a:latin typeface="Times New Roman" pitchFamily="18" charset="0"/>
                <a:cs typeface="Times New Roman" pitchFamily="18" charset="0"/>
              </a:rPr>
              <a:t>đây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cũng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xem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dấu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ngoặc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kép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đoạn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trích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dùng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đánh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dấu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ngữ</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dẫn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trực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tiếp</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d. </a:t>
            </a:r>
            <a:r>
              <a:rPr lang="en-US" sz="2800" dirty="0" err="1" smtClean="0">
                <a:latin typeface="Times New Roman" pitchFamily="18" charset="0"/>
                <a:cs typeface="Times New Roman" pitchFamily="18" charset="0"/>
              </a:rPr>
              <a:t>Tên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vở</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kịch</a:t>
            </a:r>
            <a:r>
              <a:rPr lang="en-US" sz="2800" dirty="0" smtClean="0">
                <a:latin typeface="Times New Roman" pitchFamily="18" charset="0"/>
                <a:cs typeface="Times New Roman" pitchFamily="18" charset="0"/>
              </a:rPr>
              <a:t>.</a:t>
            </a:r>
          </a:p>
          <a:p>
            <a:pPr algn="just" fontAlgn="base"/>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54107"/>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5: </a:t>
            </a:r>
            <a:r>
              <a:rPr lang="nl-NL" sz="2000" b="1" dirty="0" smtClean="0">
                <a:solidFill>
                  <a:srgbClr val="FF0000"/>
                </a:solidFill>
                <a:latin typeface="Times New Roman" pitchFamily="18" charset="0"/>
                <a:cs typeface="Times New Roman" pitchFamily="18" charset="0"/>
              </a:rPr>
              <a:t>THỰC HÀNH TIẾNG VIỆT CÔNG DỤNG CỦA DẤU NGOẶC KÉP</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3785652"/>
          </a:xfrm>
          <a:prstGeom prst="rect">
            <a:avLst/>
          </a:prstGeom>
          <a:noFill/>
        </p:spPr>
        <p:txBody>
          <a:bodyPr wrap="square" rtlCol="0">
            <a:spAutoFit/>
          </a:bodyPr>
          <a:lstStyle/>
          <a:p>
            <a:pPr fontAlgn="base"/>
            <a:r>
              <a:rPr lang="vi-VN" sz="2400" b="1" dirty="0" smtClean="0">
                <a:latin typeface="+mj-lt"/>
              </a:rPr>
              <a:t>2. Các biện pháp tu từ</a:t>
            </a:r>
            <a:br>
              <a:rPr lang="vi-VN" sz="2400" b="1" dirty="0" smtClean="0">
                <a:latin typeface="+mj-lt"/>
              </a:rPr>
            </a:br>
            <a:r>
              <a:rPr lang="vi-VN" sz="2400" b="1" dirty="0" smtClean="0">
                <a:latin typeface="+mj-lt"/>
              </a:rPr>
              <a:t>Bài  4: </a:t>
            </a:r>
            <a:r>
              <a:rPr lang="vi-VN" sz="2400" dirty="0" smtClean="0">
                <a:latin typeface="+mj-lt"/>
              </a:rPr>
              <a:t>Tìm hiểu ý nghĩa của từ </a:t>
            </a:r>
            <a:r>
              <a:rPr lang="vi-VN" sz="2400" i="1" dirty="0" smtClean="0">
                <a:latin typeface="+mj-lt"/>
              </a:rPr>
              <a:t>Miền Nam</a:t>
            </a:r>
            <a:r>
              <a:rPr lang="vi-VN" sz="2400" dirty="0" smtClean="0">
                <a:latin typeface="+mj-lt"/>
              </a:rPr>
              <a:t> trong các câu thơ sau. Chỉ rõ trường hợp nào là hoán dụ và thuộc kiểu hoán dụ nào ?</a:t>
            </a:r>
            <a:endParaRPr lang="en-US" sz="2400" dirty="0" smtClean="0">
              <a:latin typeface="+mj-lt"/>
            </a:endParaRPr>
          </a:p>
          <a:p>
            <a:r>
              <a:rPr lang="vi-VN" sz="2400" i="1" dirty="0" smtClean="0">
                <a:latin typeface="+mj-lt"/>
              </a:rPr>
              <a:t>a. Con ở miền Nam ra thăm lăng Bác</a:t>
            </a:r>
            <a:endParaRPr lang="en-US" sz="2400" i="1" dirty="0" smtClean="0">
              <a:latin typeface="+mj-lt"/>
            </a:endParaRPr>
          </a:p>
          <a:p>
            <a:r>
              <a:rPr lang="vi-VN"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trong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sương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tre</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bát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ngát</a:t>
            </a:r>
            <a:r>
              <a:rPr lang="en-US" sz="2400" i="1" dirty="0" smtClean="0">
                <a:latin typeface="Times New Roman" pitchFamily="18" charset="0"/>
                <a:cs typeface="Times New Roman" pitchFamily="18" charset="0"/>
              </a:rPr>
              <a:t>.</a:t>
            </a:r>
          </a:p>
          <a:p>
            <a:r>
              <a:rPr lang="en-US" sz="2400" i="1" dirty="0" smtClean="0">
                <a:latin typeface="Times New Roman" pitchFamily="18" charset="0"/>
                <a:cs typeface="Times New Roman" pitchFamily="18" charset="0"/>
              </a:rPr>
              <a:t>                              ( </a:t>
            </a:r>
            <a:r>
              <a:rPr lang="en-US" sz="2400" i="1" dirty="0" err="1" smtClean="0">
                <a:latin typeface="Times New Roman" pitchFamily="18" charset="0"/>
                <a:cs typeface="Times New Roman" pitchFamily="18" charset="0"/>
              </a:rPr>
              <a:t>Viễn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Phương</a:t>
            </a:r>
            <a:r>
              <a:rPr lang="en-US" sz="2400" i="1" dirty="0" smtClean="0">
                <a:latin typeface="Times New Roman" pitchFamily="18" charset="0"/>
                <a:cs typeface="Times New Roman" pitchFamily="18" charset="0"/>
              </a:rPr>
              <a:t> )</a:t>
            </a:r>
          </a:p>
          <a:p>
            <a:r>
              <a:rPr lang="en-US" sz="2400" i="1" dirty="0" smtClean="0">
                <a:latin typeface="Times New Roman" pitchFamily="18" charset="0"/>
                <a:cs typeface="Times New Roman" pitchFamily="18" charset="0"/>
              </a:rPr>
              <a:t>b. </a:t>
            </a:r>
            <a:r>
              <a:rPr lang="en-US" sz="2400" i="1" dirty="0" err="1" smtClean="0">
                <a:latin typeface="Times New Roman" pitchFamily="18" charset="0"/>
                <a:cs typeface="Times New Roman" pitchFamily="18" charset="0"/>
              </a:rPr>
              <a:t>Gửi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miền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Bắc</a:t>
            </a:r>
            <a:r>
              <a:rPr lang="en-US" sz="2400" i="1" dirty="0" smtClean="0">
                <a:latin typeface="Times New Roman" pitchFamily="18" charset="0"/>
                <a:cs typeface="Times New Roman" pitchFamily="18" charset="0"/>
              </a:rPr>
              <a:t> long </a:t>
            </a:r>
            <a:r>
              <a:rPr lang="en-US" sz="2400" i="1" dirty="0" err="1" smtClean="0">
                <a:latin typeface="Times New Roman" pitchFamily="18" charset="0"/>
                <a:cs typeface="Times New Roman" pitchFamily="18" charset="0"/>
              </a:rPr>
              <a:t>miền</a:t>
            </a:r>
            <a:r>
              <a:rPr lang="en-US" sz="2400" i="1" dirty="0" smtClean="0">
                <a:latin typeface="Times New Roman" pitchFamily="18" charset="0"/>
                <a:cs typeface="Times New Roman" pitchFamily="18" charset="0"/>
              </a:rPr>
              <a:t> Nam </a:t>
            </a:r>
            <a:r>
              <a:rPr lang="en-US" sz="2400" i="1" dirty="0" err="1" smtClean="0">
                <a:latin typeface="Times New Roman" pitchFamily="18" charset="0"/>
                <a:cs typeface="Times New Roman" pitchFamily="18" charset="0"/>
              </a:rPr>
              <a:t>chung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thuỷ</a:t>
            </a:r>
            <a:endParaRPr lang="en-US" sz="2400" i="1" dirty="0" smtClean="0">
              <a:latin typeface="Times New Roman" pitchFamily="18" charset="0"/>
              <a:cs typeface="Times New Roman" pitchFamily="18" charset="0"/>
            </a:endParaRPr>
          </a:p>
          <a:p>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Đang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chống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Mĩ</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tuyến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đầu</a:t>
            </a:r>
            <a:r>
              <a:rPr lang="en-US" sz="2400" i="1" dirty="0" smtClean="0">
                <a:latin typeface="Times New Roman" pitchFamily="18" charset="0"/>
                <a:cs typeface="Times New Roman" pitchFamily="18" charset="0"/>
              </a:rPr>
              <a:t>. </a:t>
            </a:r>
          </a:p>
          <a:p>
            <a:r>
              <a:rPr lang="en-US" sz="2400" i="1" dirty="0" smtClean="0">
                <a:latin typeface="Times New Roman" pitchFamily="18" charset="0"/>
                <a:cs typeface="Times New Roman" pitchFamily="18" charset="0"/>
              </a:rPr>
              <a:t>                             ( </a:t>
            </a:r>
            <a:r>
              <a:rPr lang="en-US" sz="2400" i="1" dirty="0" err="1" smtClean="0">
                <a:latin typeface="Times New Roman" pitchFamily="18" charset="0"/>
                <a:cs typeface="Times New Roman" pitchFamily="18" charset="0"/>
              </a:rPr>
              <a:t>Lê</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Xuân</a:t>
            </a:r>
            <a:r>
              <a:rPr lang="en-US" sz="2400" i="1" dirty="0" smtClean="0">
                <a:latin typeface="Times New Roman" pitchFamily="18" charset="0"/>
                <a:cs typeface="Times New Roman" pitchFamily="18" charset="0"/>
              </a:rPr>
              <a:t>)</a:t>
            </a:r>
          </a:p>
          <a:p>
            <a:pPr algn="just" fontAlgn="base"/>
            <a:endParaRPr lang="en-US" sz="2400" dirty="0">
              <a:latin typeface="Times New Roman" pitchFamily="18" charset="0"/>
              <a:cs typeface="Times New Roman" pitchFamily="18" charset="0"/>
            </a:endParaRPr>
          </a:p>
        </p:txBody>
      </p:sp>
      <p:sp>
        <p:nvSpPr>
          <p:cNvPr id="4" name="TextBox 3"/>
          <p:cNvSpPr txBox="1"/>
          <p:nvPr/>
        </p:nvSpPr>
        <p:spPr>
          <a:xfrm>
            <a:off x="0" y="4114800"/>
            <a:ext cx="9144000" cy="1846659"/>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Miền</a:t>
            </a:r>
            <a:r>
              <a:rPr lang="en-US" sz="2400" dirty="0" smtClean="0">
                <a:latin typeface="Times New Roman" pitchFamily="18" charset="0"/>
                <a:cs typeface="Times New Roman" pitchFamily="18" charset="0"/>
              </a:rPr>
              <a:t> Nam (a):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vùng</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Miền</a:t>
            </a:r>
            <a:r>
              <a:rPr lang="en-US" sz="2400" dirty="0" smtClean="0">
                <a:latin typeface="Times New Roman" pitchFamily="18" charset="0"/>
                <a:cs typeface="Times New Roman" pitchFamily="18" charset="0"/>
              </a:rPr>
              <a:t> Nam (b):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vùng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giữa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đựng</a:t>
            </a:r>
            <a:r>
              <a:rPr lang="en-US" sz="2400" dirty="0" smtClean="0">
                <a:latin typeface="Times New Roman" pitchFamily="18" charset="0"/>
                <a:cs typeface="Times New Roman" pitchFamily="18" charset="0"/>
              </a:rPr>
              <a:t>)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0" end="0"/>
                                            </p:txEl>
                                          </p:spTgt>
                                        </p:tgtEl>
                                        <p:attrNameLst>
                                          <p:attrName>style.visibility</p:attrName>
                                        </p:attrNameLst>
                                      </p:cBhvr>
                                      <p:to>
                                        <p:strVal val="visible"/>
                                      </p:to>
                                    </p:set>
                                    <p:animEffect transition="in" filter="box(in)">
                                      <p:cBhvr>
                                        <p:cTn id="42" dur="500"/>
                                        <p:tgtEl>
                                          <p:spTgt spid="4">
                                            <p:txEl>
                                              <p:pRg st="0" end="0"/>
                                            </p:txEl>
                                          </p:spTgt>
                                        </p:tgtEl>
                                      </p:cBhvr>
                                    </p:animEffect>
                                  </p:childTnLst>
                                </p:cTn>
                              </p:par>
                              <p:par>
                                <p:cTn id="43" presetID="4" presetClass="entr" presetSubtype="16" fill="hold" nodeType="withEffect">
                                  <p:stCondLst>
                                    <p:cond delay="0"/>
                                  </p:stCondLst>
                                  <p:childTnLst>
                                    <p:set>
                                      <p:cBhvr>
                                        <p:cTn id="44" dur="1" fill="hold">
                                          <p:stCondLst>
                                            <p:cond delay="0"/>
                                          </p:stCondLst>
                                        </p:cTn>
                                        <p:tgtEl>
                                          <p:spTgt spid="4">
                                            <p:txEl>
                                              <p:pRg st="1" end="1"/>
                                            </p:txEl>
                                          </p:spTgt>
                                        </p:tgtEl>
                                        <p:attrNameLst>
                                          <p:attrName>style.visibility</p:attrName>
                                        </p:attrNameLst>
                                      </p:cBhvr>
                                      <p:to>
                                        <p:strVal val="visible"/>
                                      </p:to>
                                    </p:set>
                                    <p:animEffect transition="in" filter="box(in)">
                                      <p:cBhvr>
                                        <p:cTn id="45" dur="500"/>
                                        <p:tgtEl>
                                          <p:spTgt spid="4">
                                            <p:txEl>
                                              <p:pRg st="1" end="1"/>
                                            </p:txEl>
                                          </p:spTgt>
                                        </p:tgtEl>
                                      </p:cBhvr>
                                    </p:animEffect>
                                  </p:childTnLst>
                                </p:cTn>
                              </p:par>
                              <p:par>
                                <p:cTn id="46" presetID="4" presetClass="entr" presetSubtype="16" fill="hold" nodeType="withEffect">
                                  <p:stCondLst>
                                    <p:cond delay="0"/>
                                  </p:stCondLst>
                                  <p:childTnLst>
                                    <p:set>
                                      <p:cBhvr>
                                        <p:cTn id="47" dur="1" fill="hold">
                                          <p:stCondLst>
                                            <p:cond delay="0"/>
                                          </p:stCondLst>
                                        </p:cTn>
                                        <p:tgtEl>
                                          <p:spTgt spid="4">
                                            <p:txEl>
                                              <p:pRg st="2" end="2"/>
                                            </p:txEl>
                                          </p:spTgt>
                                        </p:tgtEl>
                                        <p:attrNameLst>
                                          <p:attrName>style.visibility</p:attrName>
                                        </p:attrNameLst>
                                      </p:cBhvr>
                                      <p:to>
                                        <p:strVal val="visible"/>
                                      </p:to>
                                    </p:set>
                                    <p:animEffect transition="in" filter="box(in)">
                                      <p:cBhvr>
                                        <p:cTn id="48"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54107"/>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5: </a:t>
            </a:r>
            <a:r>
              <a:rPr lang="nl-NL" sz="2000" b="1" dirty="0" smtClean="0">
                <a:solidFill>
                  <a:srgbClr val="FF0000"/>
                </a:solidFill>
                <a:latin typeface="Times New Roman" pitchFamily="18" charset="0"/>
                <a:cs typeface="Times New Roman" pitchFamily="18" charset="0"/>
              </a:rPr>
              <a:t>THỰC HÀNH TIẾNG VIỆT CÔNG DỤNG CỦA DẤU NGOẶC KÉP</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2308324"/>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5. 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ẩn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ẩn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a:t>
            </a:r>
          </a:p>
          <a:p>
            <a:pPr marL="1538288"/>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Ngày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ngày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đi</a:t>
            </a:r>
            <a:r>
              <a:rPr lang="en-US" sz="2400" i="1" dirty="0" smtClean="0">
                <a:latin typeface="Times New Roman" pitchFamily="18" charset="0"/>
                <a:cs typeface="Times New Roman" pitchFamily="18" charset="0"/>
              </a:rPr>
              <a:t> qua </a:t>
            </a:r>
            <a:r>
              <a:rPr lang="en-US" sz="2400" i="1" dirty="0" err="1" smtClean="0">
                <a:latin typeface="Times New Roman" pitchFamily="18" charset="0"/>
                <a:cs typeface="Times New Roman" pitchFamily="18" charset="0"/>
              </a:rPr>
              <a:t>trên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lăng</a:t>
            </a:r>
            <a:endParaRPr lang="en-US" sz="2400" dirty="0" smtClean="0">
              <a:latin typeface="Times New Roman" pitchFamily="18" charset="0"/>
              <a:cs typeface="Times New Roman" pitchFamily="18" charset="0"/>
            </a:endParaRPr>
          </a:p>
          <a:p>
            <a:pPr marL="1538288"/>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trong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lăng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đỏ</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marL="1538288"/>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Viễn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Phương</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fontAlgn="base"/>
            <a:endParaRPr lang="en-US" sz="2400" dirty="0">
              <a:latin typeface="Times New Roman" pitchFamily="18" charset="0"/>
              <a:cs typeface="Times New Roman" pitchFamily="18" charset="0"/>
            </a:endParaRPr>
          </a:p>
        </p:txBody>
      </p:sp>
      <p:sp>
        <p:nvSpPr>
          <p:cNvPr id="4" name="TextBox 3"/>
          <p:cNvSpPr txBox="1"/>
          <p:nvPr/>
        </p:nvSpPr>
        <p:spPr>
          <a:xfrm>
            <a:off x="0" y="2590800"/>
            <a:ext cx="9144000" cy="4062651"/>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endParaRPr lang="en-US" sz="2400" dirty="0" smtClean="0">
              <a:latin typeface="Times New Roman" pitchFamily="18" charset="0"/>
              <a:cs typeface="Times New Roman" pitchFamily="18" charset="0"/>
            </a:endParaRPr>
          </a:p>
          <a:p>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1):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nhiên</a:t>
            </a:r>
            <a:endParaRPr lang="en-US" sz="2400" dirty="0" smtClean="0">
              <a:latin typeface="Times New Roman" pitchFamily="18" charset="0"/>
              <a:cs typeface="Times New Roman" pitchFamily="18" charset="0"/>
            </a:endParaRPr>
          </a:p>
          <a:p>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2)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ẩn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a:t>
            </a:r>
            <a:r>
              <a:rPr lang="en-US" sz="2400" dirty="0" smtClean="0">
                <a:latin typeface="Times New Roman" pitchFamily="18" charset="0"/>
                <a:cs typeface="Times New Roman" pitchFamily="18" charset="0"/>
              </a:rPr>
              <a:t>. </a:t>
            </a:r>
          </a:p>
          <a:p>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đạt</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ẩn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ca </a:t>
            </a:r>
            <a:r>
              <a:rPr lang="en-US" sz="2400" dirty="0" err="1" smtClean="0">
                <a:latin typeface="Times New Roman" pitchFamily="18" charset="0"/>
                <a:cs typeface="Times New Roman" pitchFamily="18" charset="0"/>
              </a:rPr>
              <a:t>ngợi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non </a:t>
            </a:r>
            <a:r>
              <a:rPr lang="en-US" sz="2400" dirty="0" err="1" smtClean="0">
                <a:latin typeface="Times New Roman" pitchFamily="18" charset="0"/>
                <a:cs typeface="Times New Roman" pitchFamily="18" charset="0"/>
              </a:rPr>
              <a:t>sông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ẩn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niềm</a:t>
            </a:r>
            <a:r>
              <a:rPr lang="en-US" sz="2400" dirty="0" smtClean="0">
                <a:latin typeface="Times New Roman" pitchFamily="18" charset="0"/>
                <a:cs typeface="Times New Roman" pitchFamily="18" charset="0"/>
              </a:rPr>
              <a:t> tin </a:t>
            </a:r>
            <a:r>
              <a:rPr lang="en-US" sz="2400" dirty="0" err="1" smtClean="0">
                <a:latin typeface="Times New Roman" pitchFamily="18" charset="0"/>
                <a:cs typeface="Times New Roman" pitchFamily="18" charset="0"/>
              </a:rPr>
              <a:t>Bác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non </a:t>
            </a:r>
            <a:r>
              <a:rPr lang="en-US" sz="2400" dirty="0" err="1" smtClean="0">
                <a:latin typeface="Times New Roman" pitchFamily="18" charset="0"/>
                <a:cs typeface="Times New Roman" pitchFamily="18" charset="0"/>
              </a:rPr>
              <a:t>sông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Effect transition="in" filter="box(in)">
                                      <p:cBhvr>
                                        <p:cTn id="27" dur="500"/>
                                        <p:tgtEl>
                                          <p:spTgt spid="4">
                                            <p:txEl>
                                              <p:pRg st="0" end="0"/>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4">
                                            <p:txEl>
                                              <p:pRg st="1" end="1"/>
                                            </p:txEl>
                                          </p:spTgt>
                                        </p:tgtEl>
                                        <p:attrNameLst>
                                          <p:attrName>style.visibility</p:attrName>
                                        </p:attrNameLst>
                                      </p:cBhvr>
                                      <p:to>
                                        <p:strVal val="visible"/>
                                      </p:to>
                                    </p:set>
                                    <p:animEffect transition="in" filter="box(in)">
                                      <p:cBhvr>
                                        <p:cTn id="30" dur="500"/>
                                        <p:tgtEl>
                                          <p:spTgt spid="4">
                                            <p:txEl>
                                              <p:pRg st="1" end="1"/>
                                            </p:txEl>
                                          </p:spTgt>
                                        </p:tgtEl>
                                      </p:cBhvr>
                                    </p:animEffect>
                                  </p:childTnLst>
                                </p:cTn>
                              </p:par>
                              <p:par>
                                <p:cTn id="31" presetID="4" presetClass="entr" presetSubtype="16" fill="hold" nodeType="with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animEffect transition="in" filter="box(in)">
                                      <p:cBhvr>
                                        <p:cTn id="33" dur="500"/>
                                        <p:tgtEl>
                                          <p:spTgt spid="4">
                                            <p:txEl>
                                              <p:pRg st="2" end="2"/>
                                            </p:txEl>
                                          </p:spTgt>
                                        </p:tgtEl>
                                      </p:cBhvr>
                                    </p:animEffect>
                                  </p:childTnLst>
                                </p:cTn>
                              </p:par>
                              <p:par>
                                <p:cTn id="34" presetID="4" presetClass="entr" presetSubtype="16" fill="hold" nodeType="withEffect">
                                  <p:stCondLst>
                                    <p:cond delay="0"/>
                                  </p:stCondLst>
                                  <p:childTnLst>
                                    <p:set>
                                      <p:cBhvr>
                                        <p:cTn id="35" dur="1" fill="hold">
                                          <p:stCondLst>
                                            <p:cond delay="0"/>
                                          </p:stCondLst>
                                        </p:cTn>
                                        <p:tgtEl>
                                          <p:spTgt spid="4">
                                            <p:txEl>
                                              <p:pRg st="3" end="3"/>
                                            </p:txEl>
                                          </p:spTgt>
                                        </p:tgtEl>
                                        <p:attrNameLst>
                                          <p:attrName>style.visibility</p:attrName>
                                        </p:attrNameLst>
                                      </p:cBhvr>
                                      <p:to>
                                        <p:strVal val="visible"/>
                                      </p:to>
                                    </p:set>
                                    <p:animEffect transition="in" filter="box(in)">
                                      <p:cBhvr>
                                        <p:cTn id="36" dur="500"/>
                                        <p:tgtEl>
                                          <p:spTgt spid="4">
                                            <p:txEl>
                                              <p:pRg st="3" end="3"/>
                                            </p:txEl>
                                          </p:spTgt>
                                        </p:tgtEl>
                                      </p:cBhvr>
                                    </p:animEffect>
                                  </p:childTnLst>
                                </p:cTn>
                              </p:par>
                              <p:par>
                                <p:cTn id="37" presetID="4" presetClass="entr" presetSubtype="16" fill="hold" nodeType="withEffect">
                                  <p:stCondLst>
                                    <p:cond delay="0"/>
                                  </p:stCondLst>
                                  <p:childTnLst>
                                    <p:set>
                                      <p:cBhvr>
                                        <p:cTn id="38" dur="1" fill="hold">
                                          <p:stCondLst>
                                            <p:cond delay="0"/>
                                          </p:stCondLst>
                                        </p:cTn>
                                        <p:tgtEl>
                                          <p:spTgt spid="4">
                                            <p:txEl>
                                              <p:pRg st="4" end="4"/>
                                            </p:txEl>
                                          </p:spTgt>
                                        </p:tgtEl>
                                        <p:attrNameLst>
                                          <p:attrName>style.visibility</p:attrName>
                                        </p:attrNameLst>
                                      </p:cBhvr>
                                      <p:to>
                                        <p:strVal val="visible"/>
                                      </p:to>
                                    </p:set>
                                    <p:animEffect transition="in" filter="box(in)">
                                      <p:cBhvr>
                                        <p:cTn id="39" dur="500"/>
                                        <p:tgtEl>
                                          <p:spTgt spid="4">
                                            <p:txEl>
                                              <p:pRg st="4" end="4"/>
                                            </p:txEl>
                                          </p:spTgt>
                                        </p:tgtEl>
                                      </p:cBhvr>
                                    </p:animEffect>
                                  </p:childTnLst>
                                </p:cTn>
                              </p:par>
                              <p:par>
                                <p:cTn id="40" presetID="4" presetClass="entr" presetSubtype="16" fill="hold" nodeType="with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Effect transition="in" filter="box(in)">
                                      <p:cBhvr>
                                        <p:cTn id="4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54107"/>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5: </a:t>
            </a:r>
            <a:r>
              <a:rPr lang="nl-NL" sz="2000" b="1" dirty="0" smtClean="0">
                <a:solidFill>
                  <a:srgbClr val="FF0000"/>
                </a:solidFill>
                <a:latin typeface="Times New Roman" pitchFamily="18" charset="0"/>
                <a:cs typeface="Times New Roman" pitchFamily="18" charset="0"/>
              </a:rPr>
              <a:t>THỰC HÀNH TIẾNG VIỆT CÔNG DỤNG CỦA DẤU NGOẶC KÉP</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5632311"/>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6:</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phép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p>
          <a:p>
            <a:r>
              <a:rPr lang="en-US" sz="2400" dirty="0" smtClean="0">
                <a:latin typeface="Times New Roman" pitchFamily="18" charset="0"/>
                <a:cs typeface="Times New Roman" pitchFamily="18" charset="0"/>
              </a:rPr>
              <a:t>a. </a:t>
            </a:r>
            <a:r>
              <a:rPr lang="en-US" sz="2400" i="1" dirty="0" err="1" smtClean="0">
                <a:latin typeface="Times New Roman" pitchFamily="18" charset="0"/>
                <a:cs typeface="Times New Roman" pitchFamily="18" charset="0"/>
              </a:rPr>
              <a:t>Họ</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hai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chục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tay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sào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tay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chèo,làm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ruộng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cũng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giỏi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thuyền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cũng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giỏi</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en-US" sz="2400" i="1" dirty="0" smtClean="0">
                <a:latin typeface="Times New Roman" pitchFamily="18" charset="0"/>
                <a:cs typeface="Times New Roman" pitchFamily="18" charset="0"/>
              </a:rPr>
              <a:t>b. </a:t>
            </a:r>
            <a:r>
              <a:rPr lang="en-US" sz="2400" i="1" dirty="0" err="1" smtClean="0">
                <a:latin typeface="Times New Roman" pitchFamily="18" charset="0"/>
                <a:cs typeface="Times New Roman" pitchFamily="18" charset="0"/>
              </a:rPr>
              <a:t>Tự</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nhiên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Phủ</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rút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cây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sáo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Tiếng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sáo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thoát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từ</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ống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trúc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véo</a:t>
            </a:r>
            <a:r>
              <a:rPr lang="en-US" sz="2400" i="1" dirty="0" smtClean="0">
                <a:latin typeface="Times New Roman" pitchFamily="18" charset="0"/>
                <a:cs typeface="Times New Roman" pitchFamily="18" charset="0"/>
              </a:rPr>
              <a:t> von… </a:t>
            </a:r>
            <a:r>
              <a:rPr lang="en-US" sz="2400" i="1" dirty="0" err="1" smtClean="0">
                <a:latin typeface="Times New Roman" pitchFamily="18" charset="0"/>
                <a:cs typeface="Times New Roman" pitchFamily="18" charset="0"/>
              </a:rPr>
              <a:t>Tiếng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sáo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theo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chân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hai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tới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lối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rẽ</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nl-NL" sz="2400" dirty="0" smtClean="0">
                <a:latin typeface="Times New Roman" pitchFamily="18" charset="0"/>
                <a:cs typeface="Times New Roman" pitchFamily="18" charset="0"/>
              </a:rPr>
              <a:t>c.       </a:t>
            </a:r>
            <a:r>
              <a:rPr lang="nl-NL" sz="2400" i="1" dirty="0" smtClean="0">
                <a:latin typeface="Times New Roman" pitchFamily="18" charset="0"/>
                <a:cs typeface="Times New Roman" pitchFamily="18" charset="0"/>
              </a:rPr>
              <a:t>Chồng ta áo rách ta thương</a:t>
            </a:r>
            <a:endParaRPr lang="en-US" sz="2400" dirty="0" smtClean="0">
              <a:latin typeface="Times New Roman" pitchFamily="18" charset="0"/>
              <a:cs typeface="Times New Roman" pitchFamily="18" charset="0"/>
            </a:endParaRPr>
          </a:p>
          <a:p>
            <a:r>
              <a:rPr lang="nl-NL" sz="2400" i="1" dirty="0" smtClean="0">
                <a:latin typeface="Times New Roman" pitchFamily="18" charset="0"/>
                <a:cs typeface="Times New Roman" pitchFamily="18" charset="0"/>
              </a:rPr>
              <a:t>    Chồng người áo gấm xông hương mặc người</a:t>
            </a:r>
            <a:r>
              <a:rPr lang="nl-NL"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r>
              <a:rPr lang="nl-NL" sz="2400" dirty="0" smtClean="0">
                <a:latin typeface="Times New Roman" pitchFamily="18" charset="0"/>
                <a:cs typeface="Times New Roman" pitchFamily="18" charset="0"/>
              </a:rPr>
              <a:t>                                                        (Ca dao)</a:t>
            </a:r>
            <a:endParaRPr lang="en-US" sz="2400" dirty="0" smtClean="0">
              <a:latin typeface="Times New Roman" pitchFamily="18" charset="0"/>
              <a:cs typeface="Times New Roman" pitchFamily="18" charset="0"/>
            </a:endParaRPr>
          </a:p>
          <a:p>
            <a:r>
              <a:rPr lang="nl-NL" sz="2400" dirty="0" smtClean="0">
                <a:latin typeface="Times New Roman" pitchFamily="18" charset="0"/>
                <a:cs typeface="Times New Roman" pitchFamily="18" charset="0"/>
              </a:rPr>
              <a:t>d.   </a:t>
            </a:r>
            <a:r>
              <a:rPr lang="nl-NL" sz="2400" i="1" dirty="0" smtClean="0">
                <a:latin typeface="Times New Roman" pitchFamily="18" charset="0"/>
                <a:cs typeface="Times New Roman" pitchFamily="18" charset="0"/>
              </a:rPr>
              <a:t>Sen tàn cúc lại nở hoa</a:t>
            </a:r>
            <a:endParaRPr lang="en-US" sz="2400" dirty="0" smtClean="0">
              <a:latin typeface="Times New Roman" pitchFamily="18" charset="0"/>
              <a:cs typeface="Times New Roman" pitchFamily="18" charset="0"/>
            </a:endParaRPr>
          </a:p>
          <a:p>
            <a:r>
              <a:rPr lang="nl-NL" sz="2400" i="1" dirty="0" smtClean="0">
                <a:latin typeface="Times New Roman" pitchFamily="18" charset="0"/>
                <a:cs typeface="Times New Roman" pitchFamily="18" charset="0"/>
              </a:rPr>
              <a:t>    Sầu dài ngày ngắn đông đà sang xuân        </a:t>
            </a:r>
            <a:endParaRPr lang="en-US" sz="2400" dirty="0" smtClean="0">
              <a:latin typeface="Times New Roman" pitchFamily="18" charset="0"/>
              <a:cs typeface="Times New Roman" pitchFamily="18" charset="0"/>
            </a:endParaRPr>
          </a:p>
          <a:p>
            <a:r>
              <a:rPr lang="nl-NL" sz="2400" dirty="0" smtClean="0">
                <a:latin typeface="Times New Roman" pitchFamily="18" charset="0"/>
                <a:cs typeface="Times New Roman" pitchFamily="18" charset="0"/>
              </a:rPr>
              <a:t>                                                       (Nguyễn Du)</a:t>
            </a:r>
            <a:endParaRPr lang="en-US" sz="2400" dirty="0" smtClean="0">
              <a:latin typeface="Times New Roman" pitchFamily="18" charset="0"/>
              <a:cs typeface="Times New Roman" pitchFamily="18" charset="0"/>
            </a:endParaRPr>
          </a:p>
          <a:p>
            <a:r>
              <a:rPr lang="nl-NL" sz="2400" i="1" dirty="0" smtClean="0">
                <a:latin typeface="Times New Roman" pitchFamily="18" charset="0"/>
                <a:cs typeface="Times New Roman" pitchFamily="18" charset="0"/>
              </a:rPr>
              <a:t>e. Một viên gạch hồng, Bác chống lại cả một mùa băng giá...</a:t>
            </a:r>
            <a:endParaRPr lang="en-US" sz="2400" dirty="0" smtClean="0">
              <a:latin typeface="Times New Roman" pitchFamily="18" charset="0"/>
              <a:cs typeface="Times New Roman" pitchFamily="18" charset="0"/>
            </a:endParaRPr>
          </a:p>
          <a:p>
            <a:r>
              <a:rPr lang="nl-NL" sz="2400" dirty="0" smtClean="0">
                <a:latin typeface="Times New Roman" pitchFamily="18" charset="0"/>
                <a:cs typeface="Times New Roman" pitchFamily="18" charset="0"/>
              </a:rPr>
              <a:t>                                                       (Chể Lan Viên)</a:t>
            </a:r>
            <a:endParaRPr lang="en-US" sz="2400" dirty="0" smtClean="0">
              <a:latin typeface="Times New Roman" pitchFamily="18" charset="0"/>
              <a:cs typeface="Times New Roman" pitchFamily="18" charset="0"/>
            </a:endParaRPr>
          </a:p>
          <a:p>
            <a:r>
              <a:rPr lang="nl-NL"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fontAlgn="base"/>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54107"/>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5: </a:t>
            </a:r>
            <a:r>
              <a:rPr lang="nl-NL" sz="2000" b="1" dirty="0" smtClean="0">
                <a:solidFill>
                  <a:srgbClr val="FF0000"/>
                </a:solidFill>
                <a:latin typeface="Times New Roman" pitchFamily="18" charset="0"/>
                <a:cs typeface="Times New Roman" pitchFamily="18" charset="0"/>
              </a:rPr>
              <a:t>THỰC HÀNH TIẾNG VIỆT CÔNG DỤNG CỦA DẤU NGOẶC KÉP</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533400"/>
            <a:ext cx="9144000" cy="6740307"/>
          </a:xfrm>
          <a:prstGeom prst="rect">
            <a:avLst/>
          </a:prstGeom>
          <a:noFill/>
        </p:spPr>
        <p:txBody>
          <a:bodyPr wrap="square" rtlCol="0">
            <a:spAutoFit/>
          </a:bodyPr>
          <a:lstStyle/>
          <a:p>
            <a:pPr algn="just"/>
            <a:r>
              <a:rPr lang="nl-NL" sz="2400" b="1" dirty="0" smtClean="0">
                <a:latin typeface="Times New Roman" pitchFamily="18" charset="0"/>
                <a:cs typeface="Times New Roman" pitchFamily="18" charset="0"/>
              </a:rPr>
              <a:t>Gợi ý trả lời</a:t>
            </a:r>
            <a:endParaRPr lang="en-US" sz="2400" dirty="0" smtClean="0">
              <a:latin typeface="Times New Roman" pitchFamily="18" charset="0"/>
              <a:cs typeface="Times New Roman" pitchFamily="18" charset="0"/>
            </a:endParaRPr>
          </a:p>
          <a:p>
            <a:pPr algn="just"/>
            <a:r>
              <a:rPr lang="nl-NL" sz="2400" i="1" dirty="0" smtClean="0">
                <a:latin typeface="Times New Roman" pitchFamily="18" charset="0"/>
                <a:cs typeface="Times New Roman" pitchFamily="18" charset="0"/>
              </a:rPr>
              <a:t>a. Tay sào, tay chèo</a:t>
            </a:r>
            <a:r>
              <a:rPr lang="nl-NL" sz="2400" dirty="0" smtClean="0">
                <a:latin typeface="Times New Roman" pitchFamily="18" charset="0"/>
                <a:cs typeface="Times New Roman" pitchFamily="18" charset="0"/>
              </a:rPr>
              <a:t> : Kiểu hoán dụ có quan hệ dấu hiệu của sự vật với sự vật có dấu hiệu đó.</a:t>
            </a:r>
            <a:endParaRPr lang="en-US" sz="2400" dirty="0" smtClean="0">
              <a:latin typeface="Times New Roman" pitchFamily="18" charset="0"/>
              <a:cs typeface="Times New Roman" pitchFamily="18" charset="0"/>
            </a:endParaRPr>
          </a:p>
          <a:p>
            <a:pPr algn="just"/>
            <a:r>
              <a:rPr lang="nl-NL" sz="2400" i="1" dirty="0" smtClean="0">
                <a:latin typeface="Times New Roman" pitchFamily="18" charset="0"/>
                <a:cs typeface="Times New Roman" pitchFamily="18" charset="0"/>
              </a:rPr>
              <a:t>b.Chân </a:t>
            </a:r>
            <a:r>
              <a:rPr lang="nl-NL" sz="2400" dirty="0" smtClean="0">
                <a:latin typeface="Times New Roman" pitchFamily="18" charset="0"/>
                <a:cs typeface="Times New Roman" pitchFamily="18" charset="0"/>
              </a:rPr>
              <a:t>: Kiểu hoán dụ có quan hệ bộ phận và toàn thể.</a:t>
            </a:r>
            <a:endParaRPr lang="en-US" sz="2400" dirty="0" smtClean="0">
              <a:latin typeface="Times New Roman" pitchFamily="18" charset="0"/>
              <a:cs typeface="Times New Roman" pitchFamily="18" charset="0"/>
            </a:endParaRPr>
          </a:p>
          <a:p>
            <a:pPr algn="just"/>
            <a:r>
              <a:rPr lang="nl-NL" sz="2400" i="1" dirty="0" smtClean="0">
                <a:latin typeface="Times New Roman" pitchFamily="18" charset="0"/>
                <a:cs typeface="Times New Roman" pitchFamily="18" charset="0"/>
              </a:rPr>
              <a:t>c.  áo rách</a:t>
            </a:r>
            <a:r>
              <a:rPr lang="nl-NL" sz="2400" dirty="0" smtClean="0">
                <a:latin typeface="Times New Roman" pitchFamily="18" charset="0"/>
                <a:cs typeface="Times New Roman" pitchFamily="18" charset="0"/>
              </a:rPr>
              <a:t>: là hoán dụ lấy quần áo (áo rách) để thay cho con người (người nghèo khổ).</a:t>
            </a:r>
            <a:endParaRPr lang="en-US" sz="2400" dirty="0" smtClean="0">
              <a:latin typeface="Times New Roman" pitchFamily="18" charset="0"/>
              <a:cs typeface="Times New Roman" pitchFamily="18" charset="0"/>
            </a:endParaRPr>
          </a:p>
          <a:p>
            <a:pPr algn="just"/>
            <a:r>
              <a:rPr lang="nl-NL" sz="2400" i="1" dirty="0" smtClean="0">
                <a:latin typeface="Times New Roman" pitchFamily="18" charset="0"/>
                <a:cs typeface="Times New Roman" pitchFamily="18" charset="0"/>
              </a:rPr>
              <a:t>áo gấm: </a:t>
            </a:r>
            <a:r>
              <a:rPr lang="nl-NL" sz="2400" dirty="0" smtClean="0">
                <a:latin typeface="Times New Roman" pitchFamily="18" charset="0"/>
                <a:cs typeface="Times New Roman" pitchFamily="18" charset="0"/>
              </a:rPr>
              <a:t> cũng là hoán dụ lấy quần áo (áo gấm) để thay cho con người( người giàu sang, quyền quí). </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d.  </a:t>
            </a:r>
            <a:r>
              <a:rPr lang="nl-NL" sz="2400" i="1" dirty="0" smtClean="0">
                <a:latin typeface="Times New Roman" pitchFamily="18" charset="0"/>
                <a:cs typeface="Times New Roman" pitchFamily="18" charset="0"/>
              </a:rPr>
              <a:t>Sen: </a:t>
            </a:r>
            <a:r>
              <a:rPr lang="nl-NL" sz="2400" dirty="0" smtClean="0">
                <a:latin typeface="Times New Roman" pitchFamily="18" charset="0"/>
                <a:cs typeface="Times New Roman" pitchFamily="18" charset="0"/>
              </a:rPr>
              <a:t>là hoán dụ lấy loài hoa đặc trưng ( hoa sen) để chỉ mùa (mùa hạ).</a:t>
            </a:r>
            <a:endParaRPr lang="en-US" sz="2400" dirty="0" smtClean="0">
              <a:latin typeface="Times New Roman" pitchFamily="18" charset="0"/>
              <a:cs typeface="Times New Roman" pitchFamily="18" charset="0"/>
            </a:endParaRPr>
          </a:p>
          <a:p>
            <a:pPr algn="just"/>
            <a:r>
              <a:rPr lang="nl-NL" sz="2400" i="1" dirty="0" smtClean="0">
                <a:latin typeface="Times New Roman" pitchFamily="18" charset="0"/>
                <a:cs typeface="Times New Roman" pitchFamily="18" charset="0"/>
              </a:rPr>
              <a:t>Cúc: là</a:t>
            </a:r>
            <a:r>
              <a:rPr lang="nl-NL" sz="2400" dirty="0" smtClean="0">
                <a:latin typeface="Times New Roman" pitchFamily="18" charset="0"/>
                <a:cs typeface="Times New Roman" pitchFamily="18" charset="0"/>
              </a:rPr>
              <a:t> hoán dụ lấy loài hoa đặc trưng ( hoa cúc) để chỉ mùa (mùa thu).</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Chỉ với hai câu thơ nhưng Nguyễn Du đã diễn đạt được bốn mùa chuyển tiếp trong một năm, mùa hạ đi qua mùa thu lại đến rồi mùa thu kết thúc, đông bước sang, đông tàn, xuân lại ngự trị.</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e. </a:t>
            </a:r>
            <a:r>
              <a:rPr lang="nl-NL" sz="2400" i="1" dirty="0" smtClean="0">
                <a:latin typeface="Times New Roman" pitchFamily="18" charset="0"/>
                <a:cs typeface="Times New Roman" pitchFamily="18" charset="0"/>
              </a:rPr>
              <a:t>Viên gạch hồng: </a:t>
            </a:r>
            <a:r>
              <a:rPr lang="nl-NL" sz="2400" dirty="0" smtClean="0">
                <a:latin typeface="Times New Roman" pitchFamily="18" charset="0"/>
                <a:cs typeface="Times New Roman" pitchFamily="18" charset="0"/>
              </a:rPr>
              <a:t> là hoán dụ lấy đồ vật (viên gạch hồng) để biểu trưng cho nghị lực thép, ý chí thép của con người. (Bác Hồ vĩ đại).</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a:t>
            </a:r>
            <a:r>
              <a:rPr lang="nl-NL" sz="2400" i="1" dirty="0" smtClean="0">
                <a:latin typeface="Times New Roman" pitchFamily="18" charset="0"/>
                <a:cs typeface="Times New Roman" pitchFamily="18" charset="0"/>
              </a:rPr>
              <a:t>Băng giá:</a:t>
            </a:r>
            <a:r>
              <a:rPr lang="nl-NL" sz="2400" dirty="0" smtClean="0">
                <a:latin typeface="Times New Roman" pitchFamily="18" charset="0"/>
                <a:cs typeface="Times New Roman" pitchFamily="18" charset="0"/>
              </a:rPr>
              <a:t> là hoán dụ lấy hiện tượng tiêu biểu (cái lạnh ở Pa-ri) để gọi thay cho mùa (mùa đông)</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ox(in)">
                                      <p:cBhvr>
                                        <p:cTn id="10" dur="500"/>
                                        <p:tgtEl>
                                          <p:spTgt spid="4">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ox(in)">
                                      <p:cBhvr>
                                        <p:cTn id="13" dur="500"/>
                                        <p:tgtEl>
                                          <p:spTgt spid="4">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ox(in)">
                                      <p:cBhvr>
                                        <p:cTn id="16" dur="500"/>
                                        <p:tgtEl>
                                          <p:spTgt spid="4">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ox(in)">
                                      <p:cBhvr>
                                        <p:cTn id="19" dur="500"/>
                                        <p:tgtEl>
                                          <p:spTgt spid="4">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ox(in)">
                                      <p:cBhvr>
                                        <p:cTn id="22" dur="500"/>
                                        <p:tgtEl>
                                          <p:spTgt spid="4">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ox(in)">
                                      <p:cBhvr>
                                        <p:cTn id="25" dur="500"/>
                                        <p:tgtEl>
                                          <p:spTgt spid="4">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ox(in)">
                                      <p:cBhvr>
                                        <p:cTn id="28" dur="500"/>
                                        <p:tgtEl>
                                          <p:spTgt spid="4">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ox(in)">
                                      <p:cBhvr>
                                        <p:cTn id="31" dur="500"/>
                                        <p:tgtEl>
                                          <p:spTgt spid="4">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box(in)">
                                      <p:cBhvr>
                                        <p:cTn id="34"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54107"/>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5: </a:t>
            </a:r>
            <a:r>
              <a:rPr lang="nl-NL" sz="2000" b="1" dirty="0" smtClean="0">
                <a:solidFill>
                  <a:srgbClr val="FF0000"/>
                </a:solidFill>
                <a:latin typeface="Times New Roman" pitchFamily="18" charset="0"/>
                <a:cs typeface="Times New Roman" pitchFamily="18" charset="0"/>
              </a:rPr>
              <a:t>THỰC HÀNH TIẾNG VIỆT CÔNG DỤNG CỦA DẤU NGOẶC KÉP</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3046988"/>
          </a:xfrm>
          <a:prstGeom prst="rect">
            <a:avLst/>
          </a:prstGeom>
          <a:noFill/>
        </p:spPr>
        <p:txBody>
          <a:bodyPr wrap="square" rtlCol="0">
            <a:spAutoFit/>
          </a:bodyPr>
          <a:lstStyle/>
          <a:p>
            <a:r>
              <a:rPr lang="nl-NL" sz="2400" b="1" dirty="0" smtClean="0">
                <a:latin typeface="Times New Roman" pitchFamily="18" charset="0"/>
                <a:cs typeface="Times New Roman" pitchFamily="18" charset="0"/>
              </a:rPr>
              <a:t>Bài 7: </a:t>
            </a:r>
            <a:r>
              <a:rPr lang="nl-NL" sz="2400" dirty="0" smtClean="0">
                <a:latin typeface="Times New Roman" pitchFamily="18" charset="0"/>
                <a:cs typeface="Times New Roman" pitchFamily="18" charset="0"/>
              </a:rPr>
              <a:t>Trong câu ca dao :</a:t>
            </a:r>
            <a:br>
              <a:rPr lang="nl-NL" sz="2400" dirty="0" smtClean="0">
                <a:latin typeface="Times New Roman" pitchFamily="18" charset="0"/>
                <a:cs typeface="Times New Roman" pitchFamily="18" charset="0"/>
              </a:rPr>
            </a:br>
            <a:r>
              <a:rPr lang="nl-NL" sz="2400" i="1" dirty="0" smtClean="0">
                <a:latin typeface="Times New Roman" pitchFamily="18" charset="0"/>
                <a:cs typeface="Times New Roman" pitchFamily="18" charset="0"/>
              </a:rPr>
              <a:t>                                       Nhớ ai bồi hổi bồi hồi</a:t>
            </a:r>
            <a:br>
              <a:rPr lang="nl-NL" sz="2400" i="1" dirty="0" smtClean="0">
                <a:latin typeface="Times New Roman" pitchFamily="18" charset="0"/>
                <a:cs typeface="Times New Roman" pitchFamily="18" charset="0"/>
              </a:rPr>
            </a:br>
            <a:r>
              <a:rPr lang="nl-NL" sz="2400" i="1" dirty="0" smtClean="0">
                <a:latin typeface="Times New Roman" pitchFamily="18" charset="0"/>
                <a:cs typeface="Times New Roman" pitchFamily="18" charset="0"/>
              </a:rPr>
              <a:t>                            Như đứng đống lửa như ngồi đống than</a:t>
            </a:r>
            <a:r>
              <a:rPr lang="nl-NL" sz="2400" dirty="0" smtClean="0">
                <a:latin typeface="Times New Roman" pitchFamily="18" charset="0"/>
                <a:cs typeface="Times New Roman" pitchFamily="18" charset="0"/>
              </a:rPr>
              <a:t/>
            </a:r>
            <a:br>
              <a:rPr lang="nl-NL" sz="2400" dirty="0" smtClean="0">
                <a:latin typeface="Times New Roman" pitchFamily="18" charset="0"/>
                <a:cs typeface="Times New Roman" pitchFamily="18" charset="0"/>
              </a:rPr>
            </a:br>
            <a:endParaRPr lang="en-US" sz="2400" dirty="0" smtClean="0">
              <a:latin typeface="Times New Roman" pitchFamily="18" charset="0"/>
              <a:cs typeface="Times New Roman" pitchFamily="18" charset="0"/>
            </a:endParaRPr>
          </a:p>
          <a:p>
            <a:r>
              <a:rPr lang="nl-NL" sz="2400" dirty="0" smtClean="0">
                <a:latin typeface="Times New Roman" pitchFamily="18" charset="0"/>
                <a:cs typeface="Times New Roman" pitchFamily="18" charset="0"/>
              </a:rPr>
              <a:t>a. Từ </a:t>
            </a:r>
            <a:r>
              <a:rPr lang="nl-NL" sz="2400" i="1" dirty="0" smtClean="0">
                <a:latin typeface="Times New Roman" pitchFamily="18" charset="0"/>
                <a:cs typeface="Times New Roman" pitchFamily="18" charset="0"/>
              </a:rPr>
              <a:t>bồi hổi bồi hồi</a:t>
            </a:r>
            <a:r>
              <a:rPr lang="nl-NL" sz="2400" dirty="0" smtClean="0">
                <a:latin typeface="Times New Roman" pitchFamily="18" charset="0"/>
                <a:cs typeface="Times New Roman" pitchFamily="18" charset="0"/>
              </a:rPr>
              <a:t> là từ gì?</a:t>
            </a:r>
            <a:br>
              <a:rPr lang="nl-NL" sz="2400" dirty="0" smtClean="0">
                <a:latin typeface="Times New Roman" pitchFamily="18" charset="0"/>
                <a:cs typeface="Times New Roman" pitchFamily="18" charset="0"/>
              </a:rPr>
            </a:br>
            <a:r>
              <a:rPr lang="nl-NL" sz="2400" dirty="0" smtClean="0">
                <a:latin typeface="Times New Roman" pitchFamily="18" charset="0"/>
                <a:cs typeface="Times New Roman" pitchFamily="18" charset="0"/>
              </a:rPr>
              <a:t>b. Giải nghĩa từ </a:t>
            </a:r>
            <a:r>
              <a:rPr lang="nl-NL" sz="2400" i="1" dirty="0" smtClean="0">
                <a:latin typeface="Times New Roman" pitchFamily="18" charset="0"/>
                <a:cs typeface="Times New Roman" pitchFamily="18" charset="0"/>
              </a:rPr>
              <a:t>bồi hổi bồi hồi</a:t>
            </a:r>
            <a:br>
              <a:rPr lang="nl-NL" sz="2400" i="1" dirty="0" smtClean="0">
                <a:latin typeface="Times New Roman" pitchFamily="18" charset="0"/>
                <a:cs typeface="Times New Roman" pitchFamily="18" charset="0"/>
              </a:rPr>
            </a:br>
            <a:r>
              <a:rPr lang="nl-NL" sz="2400" dirty="0" smtClean="0">
                <a:latin typeface="Times New Roman" pitchFamily="18" charset="0"/>
                <a:cs typeface="Times New Roman" pitchFamily="18" charset="0"/>
              </a:rPr>
              <a:t>c.  Phân tích cái hay của câu thơ do phép so sánh đem lại.</a:t>
            </a:r>
            <a:br>
              <a:rPr lang="nl-NL"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54107"/>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5: </a:t>
            </a:r>
            <a:r>
              <a:rPr lang="nl-NL" sz="2000" b="1" dirty="0" smtClean="0">
                <a:solidFill>
                  <a:srgbClr val="FF0000"/>
                </a:solidFill>
                <a:latin typeface="Times New Roman" pitchFamily="18" charset="0"/>
                <a:cs typeface="Times New Roman" pitchFamily="18" charset="0"/>
              </a:rPr>
              <a:t>THỰC HÀNH TIẾNG VIỆT CÔNG DỤNG CỦA DẤU NGOẶC KÉP</a:t>
            </a:r>
            <a:endParaRPr lang="en-US" sz="2000"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9144000" cy="4832092"/>
          </a:xfrm>
          <a:prstGeom prst="rect">
            <a:avLst/>
          </a:prstGeom>
          <a:noFill/>
        </p:spPr>
        <p:txBody>
          <a:bodyPr wrap="square" rtlCol="0">
            <a:spAutoFit/>
          </a:bodyPr>
          <a:lstStyle/>
          <a:p>
            <a:pPr fontAlgn="base"/>
            <a:r>
              <a:rPr lang="nl-NL" sz="2800" b="1" dirty="0" smtClean="0">
                <a:latin typeface="Times New Roman" pitchFamily="18" charset="0"/>
                <a:cs typeface="Times New Roman" pitchFamily="18" charset="0"/>
              </a:rPr>
              <a:t>Gợi ý trả lời:</a:t>
            </a:r>
            <a:r>
              <a:rPr lang="nl-NL" sz="2800" b="1" u="sng" dirty="0" smtClean="0">
                <a:latin typeface="Times New Roman" pitchFamily="18" charset="0"/>
                <a:cs typeface="Times New Roman" pitchFamily="18" charset="0"/>
              </a:rPr>
              <a:t/>
            </a:r>
            <a:br>
              <a:rPr lang="nl-NL" sz="2800" b="1" u="sng" dirty="0" smtClean="0">
                <a:latin typeface="Times New Roman" pitchFamily="18" charset="0"/>
                <a:cs typeface="Times New Roman" pitchFamily="18" charset="0"/>
              </a:rPr>
            </a:br>
            <a:r>
              <a:rPr lang="nl-NL" sz="2800" dirty="0" smtClean="0">
                <a:latin typeface="Times New Roman" pitchFamily="18" charset="0"/>
                <a:cs typeface="Times New Roman" pitchFamily="18" charset="0"/>
              </a:rPr>
              <a:t>a. Đây là từ láy chỉ mức độ cao.</a:t>
            </a:r>
            <a:br>
              <a:rPr lang="nl-NL" sz="2800" dirty="0" smtClean="0">
                <a:latin typeface="Times New Roman" pitchFamily="18" charset="0"/>
                <a:cs typeface="Times New Roman" pitchFamily="18" charset="0"/>
              </a:rPr>
            </a:br>
            <a:r>
              <a:rPr lang="nl-NL" sz="2800" dirty="0" smtClean="0">
                <a:latin typeface="Times New Roman" pitchFamily="18" charset="0"/>
                <a:cs typeface="Times New Roman" pitchFamily="18" charset="0"/>
              </a:rPr>
              <a:t>b. Giải nghĩa </a:t>
            </a:r>
            <a:r>
              <a:rPr lang="nl-NL" sz="2800" i="1" dirty="0" smtClean="0">
                <a:latin typeface="Times New Roman" pitchFamily="18" charset="0"/>
                <a:cs typeface="Times New Roman" pitchFamily="18" charset="0"/>
              </a:rPr>
              <a:t>bồi hổi bồi hồi</a:t>
            </a:r>
            <a:r>
              <a:rPr lang="nl-NL" sz="2800" dirty="0" smtClean="0">
                <a:latin typeface="Times New Roman" pitchFamily="18" charset="0"/>
                <a:cs typeface="Times New Roman" pitchFamily="18" charset="0"/>
              </a:rPr>
              <a:t> : trạng thái có những cảm xúc, ý nghĩ cứ trở đi trở lại trong cơ thể con người. </a:t>
            </a:r>
            <a:r>
              <a:rPr lang="vi-VN" sz="2800" dirty="0" smtClean="0">
                <a:latin typeface="Times New Roman" pitchFamily="18" charset="0"/>
                <a:cs typeface="Times New Roman" pitchFamily="18" charset="0"/>
              </a:rPr>
              <a:t>Tài liệu của Phương Nhung</a:t>
            </a:r>
            <a:r>
              <a:rPr lang="nl-NL" sz="2800" dirty="0" smtClean="0">
                <a:latin typeface="Times New Roman" pitchFamily="18" charset="0"/>
                <a:cs typeface="Times New Roman" pitchFamily="18" charset="0"/>
              </a:rPr>
              <a:t> 0794862058</a:t>
            </a:r>
            <a:br>
              <a:rPr lang="nl-NL" sz="2800" dirty="0" smtClean="0">
                <a:latin typeface="Times New Roman" pitchFamily="18" charset="0"/>
                <a:cs typeface="Times New Roman" pitchFamily="18" charset="0"/>
              </a:rPr>
            </a:br>
            <a:r>
              <a:rPr lang="nl-NL" sz="2800" dirty="0" smtClean="0">
                <a:latin typeface="Times New Roman" pitchFamily="18" charset="0"/>
                <a:cs typeface="Times New Roman" pitchFamily="18" charset="0"/>
              </a:rPr>
              <a:t>c. Trạng thái mơ hồ, trừu tượng chỉ được bộc lộ bằng cách đưa ra hình ảnh cụ thể: đứng đống lửa, ngồi đống than để người khác hiểu được cái mình muốn nói một cách dễ dàng - tâm trạng nhớ nhung người yêu. Hình ảnh so sánh có tính chất phóng đại nên rất gợi cảm. </a:t>
            </a:r>
            <a:br>
              <a:rPr lang="nl-NL"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069" name="TextBox 24"/>
          <p:cNvSpPr txBox="1">
            <a:spLocks noChangeArrowheads="1"/>
          </p:cNvSpPr>
          <p:nvPr/>
        </p:nvSpPr>
        <p:spPr bwMode="auto">
          <a:xfrm>
            <a:off x="381000" y="2057400"/>
            <a:ext cx="8610600" cy="3970318"/>
          </a:xfrm>
          <a:prstGeom prst="rect">
            <a:avLst/>
          </a:prstGeom>
          <a:noFill/>
          <a:ln w="9525">
            <a:noFill/>
            <a:miter lim="800000"/>
            <a:headEnd/>
            <a:tailEnd/>
          </a:ln>
        </p:spPr>
        <p:txBody>
          <a:bodyPr>
            <a:spAutoFit/>
          </a:bodyPr>
          <a:lstStyle/>
          <a:p>
            <a:pPr algn="ctr"/>
            <a:r>
              <a:rPr lang="en-US" sz="3600" b="1" dirty="0" smtClean="0">
                <a:solidFill>
                  <a:srgbClr val="FF0000"/>
                </a:solidFill>
                <a:latin typeface="Times New Roman" pitchFamily="18" charset="0"/>
                <a:cs typeface="Times New Roman" pitchFamily="18" charset="0"/>
              </a:rPr>
              <a:t>CẢM ƠN CÁC THẦY CÔ CHÚC CÁC THẦY CÔ MỘT NĂM HỌC VỚI NHIỀU THẮNG LỢI MỚI, THÀNH CÔNG TRONG LĨNH VỰC TRỒNG NGƯỜI!</a:t>
            </a:r>
          </a:p>
          <a:p>
            <a:pPr algn="ctr"/>
            <a:r>
              <a:rPr lang="en-US" sz="3600" b="1" dirty="0" smtClean="0">
                <a:solidFill>
                  <a:srgbClr val="FF0000"/>
                </a:solidFill>
                <a:latin typeface="Times New Roman" pitchFamily="18" charset="0"/>
                <a:cs typeface="Times New Roman" pitchFamily="18" charset="0"/>
              </a:rPr>
              <a:t>CHÚC CÁC EM HỌC SINH HỌC GIỎI CHĂM NGOAN</a:t>
            </a:r>
          </a:p>
          <a:p>
            <a:pPr algn="ctr"/>
            <a:endParaRPr lang="en-US" sz="3600" b="1" dirty="0">
              <a:solidFill>
                <a:srgbClr val="00206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audio>
              <p:cMediaNode>
                <p:cTn id="15"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1: </a:t>
            </a:r>
            <a:r>
              <a:rPr lang="nl-NL" sz="2000" b="1" dirty="0" smtClean="0">
                <a:solidFill>
                  <a:srgbClr val="FF0000"/>
                </a:solidFill>
                <a:latin typeface="Times New Roman" pitchFamily="18" charset="0"/>
                <a:cs typeface="Times New Roman" pitchFamily="18" charset="0"/>
              </a:rPr>
              <a:t>THỰC HÀNH TIẾNG VIỆT:</a:t>
            </a:r>
            <a:r>
              <a:rPr lang="vi-VN" sz="2000" b="1" dirty="0" smtClean="0">
                <a:solidFill>
                  <a:srgbClr val="FF0000"/>
                </a:solidFill>
                <a:latin typeface="Times New Roman" pitchFamily="18" charset="0"/>
                <a:cs typeface="Times New Roman" pitchFamily="18" charset="0"/>
              </a:rPr>
              <a:t> TỪ ĐƠN, TỪ PHỨC, SO SÁNH</a:t>
            </a:r>
            <a:endParaRPr lang="en-US" sz="2000" dirty="0" smtClean="0">
              <a:solidFill>
                <a:srgbClr val="FF0000"/>
              </a:solidFill>
              <a:latin typeface="Times New Roman" pitchFamily="18" charset="0"/>
              <a:cs typeface="Times New Roman" pitchFamily="18" charset="0"/>
            </a:endParaRPr>
          </a:p>
          <a:p>
            <a:pPr algn="ctr"/>
            <a:endParaRPr lang="en-US" sz="2000" b="1"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381000"/>
            <a:ext cx="9144000" cy="3354765"/>
          </a:xfrm>
          <a:prstGeom prst="rect">
            <a:avLst/>
          </a:prstGeom>
          <a:noFill/>
        </p:spPr>
        <p:txBody>
          <a:bodyPr wrap="square" rtlCol="0">
            <a:spAutoFit/>
          </a:bodyPr>
          <a:lstStyle/>
          <a:p>
            <a:pPr algn="just"/>
            <a:r>
              <a:rPr lang="nl-NL" sz="2400" b="1" dirty="0" smtClean="0">
                <a:latin typeface="Times New Roman" pitchFamily="18" charset="0"/>
                <a:cs typeface="Times New Roman" pitchFamily="18" charset="0"/>
              </a:rPr>
              <a:t>Bài tập </a:t>
            </a:r>
            <a:r>
              <a:rPr lang="nl-NL" sz="2400" b="1" dirty="0" smtClean="0">
                <a:latin typeface="Times New Roman" pitchFamily="18" charset="0"/>
                <a:cs typeface="Times New Roman" pitchFamily="18" charset="0"/>
              </a:rPr>
              <a:t>4:</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Tìm và nêu tác dụng của từ láy trong các câu sau:</a:t>
            </a:r>
            <a:endParaRPr lang="en-US" sz="2400" dirty="0" smtClean="0">
              <a:latin typeface="Times New Roman" pitchFamily="18" charset="0"/>
              <a:cs typeface="Times New Roman" pitchFamily="18" charset="0"/>
            </a:endParaRPr>
          </a:p>
          <a:p>
            <a:pPr algn="just"/>
            <a:r>
              <a:rPr lang="nl-NL" sz="2400" i="1" dirty="0" smtClean="0">
                <a:latin typeface="Times New Roman" pitchFamily="18" charset="0"/>
                <a:cs typeface="Times New Roman" pitchFamily="18" charset="0"/>
              </a:rPr>
              <a:t>a. Thỉnh thoảng, muốn thử sự lợi hại của những chiếc vuốt, tôi </a:t>
            </a:r>
            <a:r>
              <a:rPr lang="nl-NL" sz="2400" i="1" dirty="0" smtClean="0">
                <a:latin typeface="Times New Roman" pitchFamily="18" charset="0"/>
                <a:cs typeface="Times New Roman" pitchFamily="18" charset="0"/>
              </a:rPr>
              <a:t>co </a:t>
            </a:r>
            <a:r>
              <a:rPr lang="nl-NL" sz="2400" i="1" dirty="0" smtClean="0">
                <a:latin typeface="Times New Roman" pitchFamily="18" charset="0"/>
                <a:cs typeface="Times New Roman" pitchFamily="18" charset="0"/>
              </a:rPr>
              <a:t>cẳng lên, đạp phanh phách vào các ngọn cỏ.</a:t>
            </a:r>
            <a:endParaRPr lang="en-US" sz="2400" dirty="0" smtClean="0">
              <a:latin typeface="Times New Roman" pitchFamily="18" charset="0"/>
              <a:cs typeface="Times New Roman" pitchFamily="18" charset="0"/>
            </a:endParaRPr>
          </a:p>
          <a:p>
            <a:pPr algn="just"/>
            <a:r>
              <a:rPr lang="nl-NL" sz="2400" i="1" dirty="0" smtClean="0">
                <a:latin typeface="Times New Roman" pitchFamily="18" charset="0"/>
                <a:cs typeface="Times New Roman" pitchFamily="18" charset="0"/>
              </a:rPr>
              <a:t>b. Hai cái răng đen nhánh lúc nào cũng nhai ngoàm ngoạp như hai lưỡi liềm máy làm việc.</a:t>
            </a:r>
            <a:endParaRPr lang="en-US" sz="2400" dirty="0" smtClean="0">
              <a:latin typeface="Times New Roman" pitchFamily="18" charset="0"/>
              <a:cs typeface="Times New Roman" pitchFamily="18" charset="0"/>
            </a:endParaRPr>
          </a:p>
          <a:p>
            <a:pPr algn="just"/>
            <a:r>
              <a:rPr lang="nl-NL" sz="2400" i="1" dirty="0" smtClean="0">
                <a:latin typeface="Times New Roman" pitchFamily="18" charset="0"/>
                <a:cs typeface="Times New Roman" pitchFamily="18" charset="0"/>
              </a:rPr>
              <a:t>c. Mỗi bước đi, tôi làm điệu dún dẩy các khoeo chân, rung lên rung xuống hai chiếc râu.</a:t>
            </a:r>
            <a:endParaRPr lang="en-US" sz="24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
        <p:nvSpPr>
          <p:cNvPr id="5" name="TextBox 4"/>
          <p:cNvSpPr txBox="1"/>
          <p:nvPr/>
        </p:nvSpPr>
        <p:spPr>
          <a:xfrm>
            <a:off x="0" y="3733800"/>
            <a:ext cx="9144000" cy="2215991"/>
          </a:xfrm>
          <a:prstGeom prst="rect">
            <a:avLst/>
          </a:prstGeom>
          <a:noFill/>
        </p:spPr>
        <p:txBody>
          <a:bodyPr wrap="square" rtlCol="0">
            <a:spAutoFit/>
          </a:bodyPr>
          <a:lstStyle/>
          <a:p>
            <a:pPr algn="ctr"/>
            <a:r>
              <a:rPr lang="nl-NL" sz="2400" b="1" dirty="0" smtClean="0">
                <a:latin typeface="Times New Roman" pitchFamily="18" charset="0"/>
                <a:cs typeface="Times New Roman" pitchFamily="18" charset="0"/>
              </a:rPr>
              <a:t>* Gợi ý trả lời</a:t>
            </a:r>
            <a:endParaRPr lang="en-US" sz="2400" dirty="0" smtClean="0">
              <a:latin typeface="Times New Roman" pitchFamily="18" charset="0"/>
              <a:cs typeface="Times New Roman" pitchFamily="18" charset="0"/>
            </a:endParaRPr>
          </a:p>
          <a:p>
            <a:r>
              <a:rPr lang="nl-NL" sz="2400" dirty="0" smtClean="0">
                <a:latin typeface="Times New Roman" pitchFamily="18" charset="0"/>
                <a:cs typeface="Times New Roman" pitchFamily="18" charset="0"/>
              </a:rPr>
              <a:t>a. Phanh phách: Diễn tả được sức mạnh, sự cường tráng, khỏe mạnh của Dế Mèn.</a:t>
            </a:r>
            <a:endParaRPr lang="en-US" sz="2400" dirty="0" smtClean="0">
              <a:latin typeface="Times New Roman" pitchFamily="18" charset="0"/>
              <a:cs typeface="Times New Roman" pitchFamily="18" charset="0"/>
            </a:endParaRPr>
          </a:p>
          <a:p>
            <a:r>
              <a:rPr lang="nl-NL" sz="2400" dirty="0" smtClean="0">
                <a:latin typeface="Times New Roman" pitchFamily="18" charset="0"/>
                <a:cs typeface="Times New Roman" pitchFamily="18" charset="0"/>
              </a:rPr>
              <a:t>b. Ngoàm ngoạp: Dế Mèn nhai nhanh như lưỡi liềm.</a:t>
            </a:r>
            <a:endParaRPr lang="en-US" sz="2400" b="1" dirty="0" smtClean="0">
              <a:latin typeface="Times New Roman" pitchFamily="18" charset="0"/>
              <a:cs typeface="Times New Roman" pitchFamily="18" charset="0"/>
            </a:endParaRPr>
          </a:p>
          <a:p>
            <a:r>
              <a:rPr lang="nl-NL" sz="2400" dirty="0" smtClean="0">
                <a:latin typeface="Times New Roman" pitchFamily="18" charset="0"/>
                <a:cs typeface="Times New Roman" pitchFamily="18" charset="0"/>
              </a:rPr>
              <a:t>c. Dún dẩy: Sự nhún nhẩy vô cùng điêu luyện, uyển chuyển của Dế Mèn.</a:t>
            </a:r>
            <a:endParaRPr lang="en-US" sz="2000" b="1"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box(in)">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802</TotalTime>
  <Words>10015</Words>
  <PresentationFormat>On-screen Show (4:3)</PresentationFormat>
  <Paragraphs>863</Paragraphs>
  <Slides>88</Slides>
  <Notes>0</Notes>
  <HiddenSlides>0</HiddenSlides>
  <MMClips>2</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88</vt:i4>
      </vt:variant>
    </vt:vector>
  </HeadingPairs>
  <TitlesOfParts>
    <vt:vector size="94" baseType="lpstr">
      <vt:lpstr>SimSun</vt:lpstr>
      <vt:lpstr>Arial</vt:lpstr>
      <vt:lpstr>Calibri</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Bài tập 7: Viết đoạn văn (từ 7 đến 10 câu, tự chọn chủ đề) có sử dụng ít nhất 5 từ láy 4 từ ghép đẳng lập, 4 từ ghép chính phụ.</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2022-08-28T09:30:36Z</dcterms:created>
  <dcterms:modified xsi:type="dcterms:W3CDTF">2023-09-20T07:55:21Z</dcterms:modified>
</cp:coreProperties>
</file>