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83" r:id="rId7"/>
    <p:sldId id="258" r:id="rId8"/>
    <p:sldId id="305" r:id="rId9"/>
    <p:sldId id="264" r:id="rId10"/>
    <p:sldId id="292" r:id="rId11"/>
    <p:sldId id="293" r:id="rId12"/>
    <p:sldId id="294" r:id="rId13"/>
    <p:sldId id="295" r:id="rId14"/>
    <p:sldId id="266" r:id="rId15"/>
    <p:sldId id="296" r:id="rId16"/>
    <p:sldId id="287" r:id="rId17"/>
    <p:sldId id="288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79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13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9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1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0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9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9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4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wmf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7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12" y="2908265"/>
            <a:ext cx="11714074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CỦA MỘT SỐ HỮU TỈ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Đ7-C1-B3-T1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Ví dụ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9F3AC9-4AD8-88C2-67E5-65880A68B505}"/>
              </a:ext>
            </a:extLst>
          </p:cNvPr>
          <p:cNvSpPr txBox="1"/>
          <p:nvPr/>
        </p:nvSpPr>
        <p:spPr>
          <a:xfrm>
            <a:off x="2014067" y="2322743"/>
            <a:ext cx="3976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FB101FB-FE7B-502B-9951-D1FE91FA0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440461"/>
              </p:ext>
            </p:extLst>
          </p:nvPr>
        </p:nvGraphicFramePr>
        <p:xfrm>
          <a:off x="3054350" y="1273051"/>
          <a:ext cx="60833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482400" progId="Equation.DSMT4">
                  <p:embed/>
                </p:oleObj>
              </mc:Choice>
              <mc:Fallback>
                <p:oleObj name="Equation" r:id="rId4" imgW="306036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FB101FB-FE7B-502B-9951-D1FE91FA0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4350" y="1273051"/>
                        <a:ext cx="608330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46C88B1-C3F1-2CB6-9225-B369919EB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04000"/>
              </p:ext>
            </p:extLst>
          </p:nvPr>
        </p:nvGraphicFramePr>
        <p:xfrm>
          <a:off x="3829211" y="2462065"/>
          <a:ext cx="5397500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1955520" progId="Equation.DSMT4">
                  <p:embed/>
                </p:oleObj>
              </mc:Choice>
              <mc:Fallback>
                <p:oleObj name="Equation" r:id="rId6" imgW="2755800" imgH="1955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9211" y="2462065"/>
                        <a:ext cx="5397500" cy="383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611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2280865" cy="20341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cặp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đôi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D8945-E68F-F8BB-D033-690A0765BC6E}"/>
              </a:ext>
            </a:extLst>
          </p:cNvPr>
          <p:cNvSpPr txBox="1"/>
          <p:nvPr/>
        </p:nvSpPr>
        <p:spPr>
          <a:xfrm>
            <a:off x="3640975" y="1136928"/>
            <a:ext cx="85148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 1: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1,8 m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2910B-46D2-FFB8-61BB-4AAEA59B4AE1}"/>
              </a:ext>
            </a:extLst>
          </p:cNvPr>
          <p:cNvSpPr txBox="1"/>
          <p:nvPr/>
        </p:nvSpPr>
        <p:spPr>
          <a:xfrm>
            <a:off x="3272669" y="2265817"/>
            <a:ext cx="197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11DAC6-2651-DE48-E911-2ACF0139F962}"/>
              </a:ext>
            </a:extLst>
          </p:cNvPr>
          <p:cNvSpPr txBox="1"/>
          <p:nvPr/>
        </p:nvSpPr>
        <p:spPr>
          <a:xfrm>
            <a:off x="2147476" y="2973378"/>
            <a:ext cx="6773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61B130A-35DB-34DD-180E-66B5C0049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83566"/>
              </p:ext>
            </p:extLst>
          </p:nvPr>
        </p:nvGraphicFramePr>
        <p:xfrm>
          <a:off x="3881565" y="3846161"/>
          <a:ext cx="3068001" cy="60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79360" progId="Equation.DSMT4">
                  <p:embed/>
                </p:oleObj>
              </mc:Choice>
              <mc:Fallback>
                <p:oleObj name="Equation" r:id="rId4" imgW="1422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1565" y="3846161"/>
                        <a:ext cx="3068001" cy="60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!!4">
            <a:extLst>
              <a:ext uri="{FF2B5EF4-FFF2-40B4-BE49-F238E27FC236}">
                <a16:creationId xmlns:a16="http://schemas.microsoft.com/office/drawing/2014/main" id="{AD81C740-21E9-EF86-8BD3-09B395B08CE5}"/>
              </a:ext>
            </a:extLst>
          </p:cNvPr>
          <p:cNvSpPr/>
          <p:nvPr/>
        </p:nvSpPr>
        <p:spPr>
          <a:xfrm>
            <a:off x="3491345" y="6150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4D36F-64B6-CCE6-56D6-DDD8A8D4B609}"/>
              </a:ext>
            </a:extLst>
          </p:cNvPr>
          <p:cNvSpPr/>
          <p:nvPr/>
        </p:nvSpPr>
        <p:spPr>
          <a:xfrm>
            <a:off x="3640975" y="4539425"/>
            <a:ext cx="4252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3976A9-2611-9402-7519-754EBDF35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97618"/>
              </p:ext>
            </p:extLst>
          </p:nvPr>
        </p:nvGraphicFramePr>
        <p:xfrm>
          <a:off x="7467106" y="4566483"/>
          <a:ext cx="1762829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7067" imgH="649290" progId="Equation.DSMT4">
                  <p:embed/>
                </p:oleObj>
              </mc:Choice>
              <mc:Fallback>
                <p:oleObj name="Equation" r:id="rId6" imgW="2187067" imgH="6492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7106" y="4566483"/>
                        <a:ext cx="1762829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2280865" cy="20341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cặp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D8945-E68F-F8BB-D033-690A0765BC6E}"/>
              </a:ext>
            </a:extLst>
          </p:cNvPr>
          <p:cNvSpPr txBox="1"/>
          <p:nvPr/>
        </p:nvSpPr>
        <p:spPr>
          <a:xfrm>
            <a:off x="3640975" y="563322"/>
            <a:ext cx="851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 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vi-VN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2910B-46D2-FFB8-61BB-4AAEA59B4AE1}"/>
              </a:ext>
            </a:extLst>
          </p:cNvPr>
          <p:cNvSpPr txBox="1"/>
          <p:nvPr/>
        </p:nvSpPr>
        <p:spPr>
          <a:xfrm>
            <a:off x="3143278" y="3106164"/>
            <a:ext cx="197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A7518A-049A-7B64-8DD6-275BC3304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84157"/>
              </p:ext>
            </p:extLst>
          </p:nvPr>
        </p:nvGraphicFramePr>
        <p:xfrm>
          <a:off x="3940174" y="1493402"/>
          <a:ext cx="5020945" cy="10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69800" progId="Equation.DSMT4">
                  <p:embed/>
                </p:oleObj>
              </mc:Choice>
              <mc:Fallback>
                <p:oleObj name="Equation" r:id="rId4" imgW="2260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0174" y="1493402"/>
                        <a:ext cx="5020945" cy="104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FEF9A7-59E8-E5B7-D255-28F09550D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54037"/>
              </p:ext>
            </p:extLst>
          </p:nvPr>
        </p:nvGraphicFramePr>
        <p:xfrm>
          <a:off x="4125751" y="3727936"/>
          <a:ext cx="3288315" cy="211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4767" imgH="1822770" progId="Equation.DSMT4">
                  <p:embed/>
                </p:oleObj>
              </mc:Choice>
              <mc:Fallback>
                <p:oleObj name="Equation" r:id="rId6" imgW="2834767" imgH="18227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751" y="3727936"/>
                        <a:ext cx="3288315" cy="211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!!4">
            <a:extLst>
              <a:ext uri="{FF2B5EF4-FFF2-40B4-BE49-F238E27FC236}">
                <a16:creationId xmlns:a16="http://schemas.microsoft.com/office/drawing/2014/main" id="{657F703A-5A5C-0AFE-A170-AEB127B7D72F}"/>
              </a:ext>
            </a:extLst>
          </p:cNvPr>
          <p:cNvSpPr/>
          <p:nvPr/>
        </p:nvSpPr>
        <p:spPr>
          <a:xfrm>
            <a:off x="2956978" y="84674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47219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423" y="1275507"/>
            <a:ext cx="858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gradFill flip="none" rotWithShape="1">
                  <a:gsLst>
                    <a:gs pos="38000">
                      <a:srgbClr val="FFFF00"/>
                    </a:gs>
                    <a:gs pos="19000">
                      <a:srgbClr val="00B050"/>
                    </a:gs>
                    <a:gs pos="0">
                      <a:srgbClr val="FF0000"/>
                    </a:gs>
                    <a:gs pos="58000">
                      <a:srgbClr val="FF0000"/>
                    </a:gs>
                    <a:gs pos="80000">
                      <a:srgbClr val="7030A0"/>
                    </a:gs>
                    <a:gs pos="100000">
                      <a:srgbClr val="0070C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LÀ</a:t>
            </a:r>
            <a:r>
              <a:rPr kumimoji="0" lang="en-US" sz="5400" b="0" i="0" u="none" strike="noStrike" kern="1200" cap="none" spc="0" normalizeH="0" noProof="0" dirty="0">
                <a:ln w="0"/>
                <a:gradFill flip="none" rotWithShape="1">
                  <a:gsLst>
                    <a:gs pos="38000">
                      <a:srgbClr val="FFFF00"/>
                    </a:gs>
                    <a:gs pos="19000">
                      <a:srgbClr val="00B050"/>
                    </a:gs>
                    <a:gs pos="0">
                      <a:srgbClr val="FF0000"/>
                    </a:gs>
                    <a:gs pos="58000">
                      <a:srgbClr val="FF0000"/>
                    </a:gs>
                    <a:gs pos="80000">
                      <a:srgbClr val="7030A0"/>
                    </a:gs>
                    <a:gs pos="100000">
                      <a:srgbClr val="0070C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VÔ ĐỊCH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38000">
                    <a:srgbClr val="FFFF00"/>
                  </a:gs>
                  <a:gs pos="19000">
                    <a:srgbClr val="00B050"/>
                  </a:gs>
                  <a:gs pos="0">
                    <a:srgbClr val="FF0000"/>
                  </a:gs>
                  <a:gs pos="58000">
                    <a:srgbClr val="FF0000"/>
                  </a:gs>
                  <a:gs pos="80000">
                    <a:srgbClr val="7030A0"/>
                  </a:gs>
                  <a:gs pos="100000">
                    <a:srgbClr val="0070C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4842" y="228199"/>
            <a:ext cx="3073277" cy="830997"/>
          </a:xfrm>
          <a:prstGeom prst="rect">
            <a:avLst/>
          </a:prstGeom>
          <a:gradFill flip="none" rotWithShape="1">
            <a:gsLst>
              <a:gs pos="35000">
                <a:srgbClr val="942478"/>
              </a:gs>
              <a:gs pos="16000">
                <a:srgbClr val="FFFF00"/>
              </a:gs>
              <a:gs pos="0">
                <a:srgbClr val="FF0000"/>
              </a:gs>
              <a:gs pos="54000">
                <a:srgbClr val="00B050"/>
              </a:gs>
              <a:gs pos="73000">
                <a:srgbClr val="009088"/>
              </a:gs>
              <a:gs pos="90000">
                <a:srgbClr val="FFC000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3027948"/>
            <a:ext cx="1060704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!!3">
            <a:extLst>
              <a:ext uri="{FF2B5EF4-FFF2-40B4-BE49-F238E27FC236}">
                <a16:creationId xmlns:a16="http://schemas.microsoft.com/office/drawing/2014/main" id="{482CAA36-BCF4-6B37-5077-B2A41DFB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9" y="228199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1" y="1033043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tích sau dưới dạng một lũy thừa</a:t>
            </a:r>
            <a:r>
              <a:rPr lang="nl-NL" sz="3600" dirty="0"/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552541-7DB1-ADD3-9CC5-5F197404A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763424"/>
              </p:ext>
            </p:extLst>
          </p:nvPr>
        </p:nvGraphicFramePr>
        <p:xfrm>
          <a:off x="9197114" y="768385"/>
          <a:ext cx="1842188" cy="1144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7114" y="768385"/>
                        <a:ext cx="1842188" cy="1144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70695CD-1305-97CF-406E-8011398E5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94098"/>
              </p:ext>
            </p:extLst>
          </p:nvPr>
        </p:nvGraphicFramePr>
        <p:xfrm>
          <a:off x="5149515" y="2270310"/>
          <a:ext cx="1378747" cy="164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469800" progId="Equation.DSMT4">
                  <p:embed/>
                </p:oleObj>
              </mc:Choice>
              <mc:Fallback>
                <p:oleObj name="Equation" r:id="rId6" imgW="393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9515" y="2270310"/>
                        <a:ext cx="1378747" cy="1645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423334DF-6251-18E9-F8CF-B18294F3928F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!!3">
            <a:extLst>
              <a:ext uri="{FF2B5EF4-FFF2-40B4-BE49-F238E27FC236}">
                <a16:creationId xmlns:a16="http://schemas.microsoft.com/office/drawing/2014/main" id="{4F70F11E-8091-7756-FDD2-C178626C5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60" y="4150127"/>
            <a:ext cx="2280865" cy="2034104"/>
          </a:xfrm>
          <a:prstGeom prst="rect">
            <a:avLst/>
          </a:prstGeom>
        </p:spPr>
      </p:pic>
      <p:pic>
        <p:nvPicPr>
          <p:cNvPr id="10" name="15s">
            <a:hlinkClick r:id="" action="ppaction://media"/>
            <a:extLst>
              <a:ext uri="{FF2B5EF4-FFF2-40B4-BE49-F238E27FC236}">
                <a16:creationId xmlns:a16="http://schemas.microsoft.com/office/drawing/2014/main" id="{2486E53A-CA93-B327-CAEE-DB48E00A5D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246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855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 tích sau dưới dạng một lũy thừa: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4920F8C-6022-F030-D7FE-B4E0E7762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192742"/>
              </p:ext>
            </p:extLst>
          </p:nvPr>
        </p:nvGraphicFramePr>
        <p:xfrm>
          <a:off x="4015621" y="1577867"/>
          <a:ext cx="4363607" cy="67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203040" progId="Equation.DSMT4">
                  <p:embed/>
                </p:oleObj>
              </mc:Choice>
              <mc:Fallback>
                <p:oleObj name="Equation" r:id="rId4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5621" y="1577867"/>
                        <a:ext cx="4363607" cy="67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26FE06-224B-67AE-EA71-C3CCCB177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7171"/>
              </p:ext>
            </p:extLst>
          </p:nvPr>
        </p:nvGraphicFramePr>
        <p:xfrm>
          <a:off x="5098110" y="2869438"/>
          <a:ext cx="1324148" cy="97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79360" progId="Equation.DSMT4">
                  <p:embed/>
                </p:oleObj>
              </mc:Choice>
              <mc:Fallback>
                <p:oleObj name="Equation" r:id="rId6" imgW="380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8110" y="2869438"/>
                        <a:ext cx="1324148" cy="97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D71C6414-70A8-7BF3-E0D9-09C4B40A1A47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D8AF745A-713C-FBD9-C9D2-96C887DE7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642" y="4405547"/>
            <a:ext cx="2280865" cy="2034104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46F0D7FA-9E7B-C90E-B626-EA8A085E9E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7068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 tích sau dưới dạng một lũy thừa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DE0442-13E5-146C-1BF4-6F771E5A4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10071"/>
              </p:ext>
            </p:extLst>
          </p:nvPr>
        </p:nvGraphicFramePr>
        <p:xfrm>
          <a:off x="4105009" y="1320099"/>
          <a:ext cx="3698776" cy="120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393480" progId="Equation.DSMT4">
                  <p:embed/>
                </p:oleObj>
              </mc:Choice>
              <mc:Fallback>
                <p:oleObj name="Equation" r:id="rId4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5009" y="1320099"/>
                        <a:ext cx="3698776" cy="120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4D8D9E-32D1-AF8B-40F0-38340A563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451160"/>
              </p:ext>
            </p:extLst>
          </p:nvPr>
        </p:nvGraphicFramePr>
        <p:xfrm>
          <a:off x="5181831" y="2895853"/>
          <a:ext cx="1318722" cy="143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469800" progId="Equation.DSMT4">
                  <p:embed/>
                </p:oleObj>
              </mc:Choice>
              <mc:Fallback>
                <p:oleObj name="Equation" r:id="rId6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831" y="2895853"/>
                        <a:ext cx="1318722" cy="143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8B06A384-0F13-722E-36BB-EB175F39CC6A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20A43998-DD34-2F03-29D7-4A2C05C4D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578" y="4330933"/>
            <a:ext cx="2280865" cy="2034104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42DB2FA4-3D57-C830-8936-8FCF7A71493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1450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 tích sau dưới dạng một lũy thừa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B7201A-D47D-B9E5-D8B3-B3048BC41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5784"/>
              </p:ext>
            </p:extLst>
          </p:nvPr>
        </p:nvGraphicFramePr>
        <p:xfrm>
          <a:off x="2388523" y="1568106"/>
          <a:ext cx="7876242" cy="87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253800" progId="Equation.DSMT4">
                  <p:embed/>
                </p:oleObj>
              </mc:Choice>
              <mc:Fallback>
                <p:oleObj name="Equation" r:id="rId4" imgW="229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8523" y="1568106"/>
                        <a:ext cx="7876242" cy="870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D983FE-17D4-3358-6E00-B651D286D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59474"/>
              </p:ext>
            </p:extLst>
          </p:nvPr>
        </p:nvGraphicFramePr>
        <p:xfrm>
          <a:off x="5150080" y="2993847"/>
          <a:ext cx="1766099" cy="99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79360" progId="Equation.DSMT4">
                  <p:embed/>
                </p:oleObj>
              </mc:Choice>
              <mc:Fallback>
                <p:oleObj name="Equation" r:id="rId6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0080" y="2993847"/>
                        <a:ext cx="1766099" cy="99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CDAE102F-A866-F1A1-2893-0FF2B86043AF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178E0B52-FE6F-D626-F15E-08CCBA461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975" y="4106940"/>
            <a:ext cx="2280865" cy="2034104"/>
          </a:xfrm>
          <a:prstGeom prst="rect">
            <a:avLst/>
          </a:prstGeom>
        </p:spPr>
      </p:pic>
      <p:pic>
        <p:nvPicPr>
          <p:cNvPr id="8" name="15s">
            <a:hlinkClick r:id="" action="ppaction://media"/>
            <a:extLst>
              <a:ext uri="{FF2B5EF4-FFF2-40B4-BE49-F238E27FC236}">
                <a16:creationId xmlns:a16="http://schemas.microsoft.com/office/drawing/2014/main" id="{29B68F15-250A-6722-1339-B6F93077D91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20202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89B2AF-C944-60DE-F6DE-616373467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94795"/>
              </p:ext>
            </p:extLst>
          </p:nvPr>
        </p:nvGraphicFramePr>
        <p:xfrm>
          <a:off x="3853296" y="459920"/>
          <a:ext cx="1854428" cy="10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79360" progId="Equation.DSMT4">
                  <p:embed/>
                </p:oleObj>
              </mc:Choice>
              <mc:Fallback>
                <p:oleObj name="Equation" r:id="rId4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3296" y="459920"/>
                        <a:ext cx="1854428" cy="10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69D234-3DA4-7745-B9BA-FA086A732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90109"/>
              </p:ext>
            </p:extLst>
          </p:nvPr>
        </p:nvGraphicFramePr>
        <p:xfrm>
          <a:off x="2093965" y="2121268"/>
          <a:ext cx="7227517" cy="10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279360" progId="Equation.DSMT4">
                  <p:embed/>
                </p:oleObj>
              </mc:Choice>
              <mc:Fallback>
                <p:oleObj name="Equation" r:id="rId6" imgW="1930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3965" y="2121268"/>
                        <a:ext cx="7227517" cy="10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AF596FBC-800B-58B0-7156-19A60A58D025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15s">
            <a:hlinkClick r:id="" action="ppaction://media"/>
            <a:extLst>
              <a:ext uri="{FF2B5EF4-FFF2-40B4-BE49-F238E27FC236}">
                <a16:creationId xmlns:a16="http://schemas.microsoft.com/office/drawing/2014/main" id="{0C175586-8C25-8E9D-F5AB-268D60B85DC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0510" y="5366558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0" name="!!3">
            <a:extLst>
              <a:ext uri="{FF2B5EF4-FFF2-40B4-BE49-F238E27FC236}">
                <a16:creationId xmlns:a16="http://schemas.microsoft.com/office/drawing/2014/main" id="{1913DDAC-A565-A911-EE9A-1B93ADCD5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532" y="4150127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D026460-BFB2-AA58-DDAD-F380B675A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087276"/>
              </p:ext>
            </p:extLst>
          </p:nvPr>
        </p:nvGraphicFramePr>
        <p:xfrm>
          <a:off x="4267200" y="426736"/>
          <a:ext cx="1219200" cy="13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469800" progId="Equation.DSMT4">
                  <p:embed/>
                </p:oleObj>
              </mc:Choice>
              <mc:Fallback>
                <p:oleObj name="Equation" r:id="rId4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426736"/>
                        <a:ext cx="1219200" cy="132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B56E8B-0363-2EC3-2207-7B77C85E1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19425"/>
              </p:ext>
            </p:extLst>
          </p:nvPr>
        </p:nvGraphicFramePr>
        <p:xfrm>
          <a:off x="4267200" y="2289208"/>
          <a:ext cx="4052062" cy="143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482400" progId="Equation.DSMT4">
                  <p:embed/>
                </p:oleObj>
              </mc:Choice>
              <mc:Fallback>
                <p:oleObj name="Equation" r:id="rId6" imgW="1358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2289208"/>
                        <a:ext cx="4052062" cy="143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!!4">
            <a:extLst>
              <a:ext uri="{FF2B5EF4-FFF2-40B4-BE49-F238E27FC236}">
                <a16:creationId xmlns:a16="http://schemas.microsoft.com/office/drawing/2014/main" id="{DBAE1369-4C78-DA30-05A5-92AE9895E5DA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7" name="15s">
            <a:hlinkClick r:id="" action="ppaction://media"/>
            <a:extLst>
              <a:ext uri="{FF2B5EF4-FFF2-40B4-BE49-F238E27FC236}">
                <a16:creationId xmlns:a16="http://schemas.microsoft.com/office/drawing/2014/main" id="{37348A2F-721C-B4D1-2CCB-0A0AE526BE5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5228408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8" name="!!3">
            <a:extLst>
              <a:ext uri="{FF2B5EF4-FFF2-40B4-BE49-F238E27FC236}">
                <a16:creationId xmlns:a16="http://schemas.microsoft.com/office/drawing/2014/main" id="{85959007-2398-48ED-8D4B-640FBA9FB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42" y="4387224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6F736BD-D41C-04F9-A52F-58D6B3846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38" y="185687"/>
            <a:ext cx="4283562" cy="220703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06" y="2165425"/>
            <a:ext cx="6615516" cy="1069186"/>
          </a:xfrm>
        </p:spPr>
        <p:txBody>
          <a:bodyPr>
            <a:normAutofit/>
          </a:bodyPr>
          <a:lstStyle/>
          <a:p>
            <a:r>
              <a:rPr lang="vi-VN" sz="2800" dirty="0"/>
              <a:t>Khối lượng </a:t>
            </a:r>
            <a:r>
              <a:rPr lang="en-US" sz="2800" dirty="0"/>
              <a:t>s</a:t>
            </a:r>
            <a:r>
              <a:rPr lang="vi-VN" sz="2800" dirty="0"/>
              <a:t>ao Hỏa khoảng 6,417.10</a:t>
            </a:r>
            <a:r>
              <a:rPr lang="vi-VN" sz="2800" baseline="30000" dirty="0"/>
              <a:t>23</a:t>
            </a:r>
            <a:r>
              <a:rPr lang="vi-VN" sz="2800" dirty="0"/>
              <a:t> kg.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70492" y="-1806800"/>
            <a:ext cx="3327169" cy="8041185"/>
            <a:chOff x="9055676" y="0"/>
            <a:chExt cx="3327169" cy="68672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412777" y="9286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96DC013C-2567-68F0-34C2-D54CF59D82D6}"/>
              </a:ext>
            </a:extLst>
          </p:cNvPr>
          <p:cNvSpPr/>
          <p:nvPr/>
        </p:nvSpPr>
        <p:spPr>
          <a:xfrm>
            <a:off x="2768233" y="3429000"/>
            <a:ext cx="4370736" cy="2267131"/>
          </a:xfrm>
          <a:prstGeom prst="wedgeEllipseCallout">
            <a:avLst>
              <a:gd name="adj1" fmla="val -57518"/>
              <a:gd name="adj2" fmla="val 577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4" name="Picture 23" descr="Hiểu cho đúng về công suất của bóng đèn chiếu sáng hiện nay">
            <a:extLst>
              <a:ext uri="{FF2B5EF4-FFF2-40B4-BE49-F238E27FC236}">
                <a16:creationId xmlns:a16="http://schemas.microsoft.com/office/drawing/2014/main" id="{D0CB78F6-A79A-D0B9-2DCB-776C088B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8" y="5357150"/>
            <a:ext cx="19716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53" y="2989900"/>
            <a:ext cx="6615515" cy="4619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5,9724.10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en-US" dirty="0"/>
              <a:t>.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FB71B3-C907-D1DD-8462-0AFF42ADA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99525"/>
              </p:ext>
            </p:extLst>
          </p:nvPr>
        </p:nvGraphicFramePr>
        <p:xfrm>
          <a:off x="3984566" y="304211"/>
          <a:ext cx="1036322" cy="147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469800" progId="Equation.DSMT4">
                  <p:embed/>
                </p:oleObj>
              </mc:Choice>
              <mc:Fallback>
                <p:oleObj name="Equation" r:id="rId4" imgW="330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4566" y="304211"/>
                        <a:ext cx="1036322" cy="1474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77EAAD7-A020-744E-C5EC-3A180CC6E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12480"/>
              </p:ext>
            </p:extLst>
          </p:nvPr>
        </p:nvGraphicFramePr>
        <p:xfrm>
          <a:off x="3644809" y="1951469"/>
          <a:ext cx="4902382" cy="145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469800" progId="Equation.DSMT4">
                  <p:embed/>
                </p:oleObj>
              </mc:Choice>
              <mc:Fallback>
                <p:oleObj name="Equation" r:id="rId6" imgW="1587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4809" y="1951469"/>
                        <a:ext cx="4902382" cy="1451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!!4">
            <a:extLst>
              <a:ext uri="{FF2B5EF4-FFF2-40B4-BE49-F238E27FC236}">
                <a16:creationId xmlns:a16="http://schemas.microsoft.com/office/drawing/2014/main" id="{AC78D6CD-0A5B-C89D-12FA-6B0E29B6CDFE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15s">
            <a:hlinkClick r:id="" action="ppaction://media"/>
            <a:extLst>
              <a:ext uri="{FF2B5EF4-FFF2-40B4-BE49-F238E27FC236}">
                <a16:creationId xmlns:a16="http://schemas.microsoft.com/office/drawing/2014/main" id="{5A3B3C56-AA68-2E64-7DF3-A3EB636ED52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1959" y="5150427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0" name="!!3">
            <a:extLst>
              <a:ext uri="{FF2B5EF4-FFF2-40B4-BE49-F238E27FC236}">
                <a16:creationId xmlns:a16="http://schemas.microsoft.com/office/drawing/2014/main" id="{CAEDA7B0-9C92-E8C9-D3B3-D7B1C39DE2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42" y="4133375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42" y="673769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1221D75-4A7F-3ECA-7305-CEC5F3162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66343"/>
              </p:ext>
            </p:extLst>
          </p:nvPr>
        </p:nvGraphicFramePr>
        <p:xfrm>
          <a:off x="4267201" y="628923"/>
          <a:ext cx="1069570" cy="72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190440" progId="Equation.DSMT4">
                  <p:embed/>
                </p:oleObj>
              </mc:Choice>
              <mc:Fallback>
                <p:oleObj name="Equation" r:id="rId4" imgW="279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1" y="628923"/>
                        <a:ext cx="1069570" cy="729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FA17BE-D788-A8A9-9286-C7699A628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80414"/>
              </p:ext>
            </p:extLst>
          </p:nvPr>
        </p:nvGraphicFramePr>
        <p:xfrm>
          <a:off x="4403725" y="2449513"/>
          <a:ext cx="464661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355320" progId="Equation.DSMT4">
                  <p:embed/>
                </p:oleObj>
              </mc:Choice>
              <mc:Fallback>
                <p:oleObj name="Equation" r:id="rId6" imgW="1295280" imgH="35532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E253D29-302C-BB73-31F1-8EC8C5337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3725" y="2449513"/>
                        <a:ext cx="4646613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!!4">
            <a:extLst>
              <a:ext uri="{FF2B5EF4-FFF2-40B4-BE49-F238E27FC236}">
                <a16:creationId xmlns:a16="http://schemas.microsoft.com/office/drawing/2014/main" id="{98EAAD48-97A6-3600-087A-2B20EEF97A87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9" name="15s">
            <a:hlinkClick r:id="" action="ppaction://media"/>
            <a:extLst>
              <a:ext uri="{FF2B5EF4-FFF2-40B4-BE49-F238E27FC236}">
                <a16:creationId xmlns:a16="http://schemas.microsoft.com/office/drawing/2014/main" id="{0CB673B3-F3A0-280B-4F56-0633FAF02A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5334" y="5333308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0" name="!!3">
            <a:extLst>
              <a:ext uri="{FF2B5EF4-FFF2-40B4-BE49-F238E27FC236}">
                <a16:creationId xmlns:a16="http://schemas.microsoft.com/office/drawing/2014/main" id="{7CF944C9-1FE9-58A7-EB4F-D6E17B92CB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967" y="4502060"/>
            <a:ext cx="2280865" cy="20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nhà: 1/SGK.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8"/>
            <a:ext cx="5566032" cy="72961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TỰ HỌC Ở NHÀ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0F53655-9E9D-77E5-F9B1-79BCC9A2B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30643"/>
              </p:ext>
            </p:extLst>
          </p:nvPr>
        </p:nvGraphicFramePr>
        <p:xfrm>
          <a:off x="244988" y="1673304"/>
          <a:ext cx="9370464" cy="5003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55141">
                  <a:extLst>
                    <a:ext uri="{9D8B030D-6E8A-4147-A177-3AD203B41FA5}">
                      <a16:colId xmlns:a16="http://schemas.microsoft.com/office/drawing/2014/main" val="1838960240"/>
                    </a:ext>
                  </a:extLst>
                </a:gridCol>
                <a:gridCol w="2715323">
                  <a:extLst>
                    <a:ext uri="{9D8B030D-6E8A-4147-A177-3AD203B41FA5}">
                      <a16:colId xmlns:a16="http://schemas.microsoft.com/office/drawing/2014/main" val="618668941"/>
                    </a:ext>
                  </a:extLst>
                </a:gridCol>
              </a:tblGrid>
              <a:tr h="511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Cột A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Cột B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25990"/>
                  </a:ext>
                </a:extLst>
              </a:tr>
              <a:tr h="512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(-0,6)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1)    -2,16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2523220"/>
                  </a:ext>
                </a:extLst>
              </a:tr>
              <a:tr h="10509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544889"/>
                  </a:ext>
                </a:extLst>
              </a:tr>
              <a:tr h="861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3)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3092013"/>
                  </a:ext>
                </a:extLst>
              </a:tr>
              <a:tr h="1132429">
                <a:tc>
                  <a:txBody>
                    <a:bodyPr/>
                    <a:lstStyle/>
                    <a:p>
                      <a:pPr marL="514350" marR="0" indent="-514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 startAt="4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514350" marR="0" indent="-514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 startAt="4"/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8204317"/>
                  </a:ext>
                </a:extLst>
              </a:tr>
              <a:tr h="512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   -0,126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401963"/>
                  </a:ext>
                </a:extLst>
              </a:tr>
            </a:tbl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D506C5A-B836-8476-D30C-27E2E040B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78666"/>
              </p:ext>
            </p:extLst>
          </p:nvPr>
        </p:nvGraphicFramePr>
        <p:xfrm>
          <a:off x="1616075" y="2744788"/>
          <a:ext cx="1696909" cy="91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744788"/>
                        <a:ext cx="1696909" cy="919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1FFCE824-C15F-631F-310A-6235B2117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511460"/>
              </p:ext>
            </p:extLst>
          </p:nvPr>
        </p:nvGraphicFramePr>
        <p:xfrm>
          <a:off x="7431579" y="2694972"/>
          <a:ext cx="1009732" cy="10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307" imgH="469696" progId="Equation.DSMT4">
                  <p:embed/>
                </p:oleObj>
              </mc:Choice>
              <mc:Fallback>
                <p:oleObj name="Equation" r:id="rId5" imgW="444307" imgH="469696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579" y="2694972"/>
                        <a:ext cx="1009732" cy="1059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B5A6979-ED2A-3066-9D4A-57B68C2F2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170917"/>
              </p:ext>
            </p:extLst>
          </p:nvPr>
        </p:nvGraphicFramePr>
        <p:xfrm>
          <a:off x="1419248" y="3754491"/>
          <a:ext cx="649423" cy="85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393480" progId="Equation.DSMT4">
                  <p:embed/>
                </p:oleObj>
              </mc:Choice>
              <mc:Fallback>
                <p:oleObj name="Equation" r:id="rId7" imgW="29196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48" y="3754491"/>
                        <a:ext cx="649423" cy="852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A2A70EB-823E-2745-E23D-A1820954B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80057"/>
              </p:ext>
            </p:extLst>
          </p:nvPr>
        </p:nvGraphicFramePr>
        <p:xfrm>
          <a:off x="7617919" y="3588032"/>
          <a:ext cx="832546" cy="111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057" imgH="469696" progId="Equation.DSMT4">
                  <p:embed/>
                </p:oleObj>
              </mc:Choice>
              <mc:Fallback>
                <p:oleObj name="Equation" r:id="rId9" imgW="330057" imgH="46969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919" y="3588032"/>
                        <a:ext cx="832546" cy="1110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EFF83D1-1541-E025-A7CE-043D3AE0C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73860"/>
              </p:ext>
            </p:extLst>
          </p:nvPr>
        </p:nvGraphicFramePr>
        <p:xfrm>
          <a:off x="1743960" y="4552569"/>
          <a:ext cx="832546" cy="85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35" imgH="393529" progId="Equation.DSMT4">
                  <p:embed/>
                </p:oleObj>
              </mc:Choice>
              <mc:Fallback>
                <p:oleObj name="Equation" r:id="rId11" imgW="380835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960" y="4552569"/>
                        <a:ext cx="832546" cy="85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C0837A0F-41C1-48FF-5848-54E7EA13E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69389"/>
              </p:ext>
            </p:extLst>
          </p:nvPr>
        </p:nvGraphicFramePr>
        <p:xfrm>
          <a:off x="7798179" y="4710045"/>
          <a:ext cx="509348" cy="106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040" imgH="419040" progId="Equation.DSMT4">
                  <p:embed/>
                </p:oleObj>
              </mc:Choice>
              <mc:Fallback>
                <p:oleObj name="Equation" r:id="rId13" imgW="20304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8179" y="4710045"/>
                        <a:ext cx="509348" cy="1067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8F588837-0B99-1B90-3897-B51855875ABA}"/>
              </a:ext>
            </a:extLst>
          </p:cNvPr>
          <p:cNvSpPr txBox="1"/>
          <p:nvPr/>
        </p:nvSpPr>
        <p:spPr>
          <a:xfrm>
            <a:off x="1575907" y="1188402"/>
            <a:ext cx="7699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Nối mỗi ý ở cột A với kết quả tương ứng ở cột B: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06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963503"/>
            <a:ext cx="101484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lũy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6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482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963503"/>
            <a:ext cx="101484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21" y="4984620"/>
            <a:ext cx="1982987" cy="176845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351820-6EE0-343D-F0D6-A296C62B6406}"/>
              </a:ext>
            </a:extLst>
          </p:cNvPr>
          <p:cNvSpPr/>
          <p:nvPr/>
        </p:nvSpPr>
        <p:spPr>
          <a:xfrm rot="5400000">
            <a:off x="8543387" y="32167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1E6065-D32C-9E48-A4B3-5ACF58CBFF00}"/>
              </a:ext>
            </a:extLst>
          </p:cNvPr>
          <p:cNvSpPr txBox="1"/>
          <p:nvPr/>
        </p:nvSpPr>
        <p:spPr>
          <a:xfrm rot="5400000">
            <a:off x="8548380" y="3514047"/>
            <a:ext cx="6492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HÌNH THÀNH KIẾN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294E1C-DD27-47E8-E7C8-521D42A1A47F}"/>
              </a:ext>
            </a:extLst>
          </p:cNvPr>
          <p:cNvSpPr txBox="1"/>
          <p:nvPr/>
        </p:nvSpPr>
        <p:spPr>
          <a:xfrm>
            <a:off x="235549" y="1267438"/>
            <a:ext cx="838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PHÉP TÍNH LŨY THỪA VỚI SỐ MŨ TỰ NHIÊN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8E43D1-87AB-2538-2CE1-E4647CD78A01}"/>
              </a:ext>
            </a:extLst>
          </p:cNvPr>
          <p:cNvSpPr txBox="1"/>
          <p:nvPr/>
        </p:nvSpPr>
        <p:spPr>
          <a:xfrm>
            <a:off x="770954" y="1588131"/>
            <a:ext cx="1023195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các tích sau dưới dạng lũy thừa và nêu cơ số, số mũ của chúng: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536A141-42C3-4C30-83EF-A40846BDF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8589" y="2788576"/>
          <a:ext cx="1400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0831" imgH="469392" progId="Equation.DSMT4">
                  <p:embed/>
                </p:oleObj>
              </mc:Choice>
              <mc:Fallback>
                <p:oleObj name="Equation" r:id="rId5" imgW="1400831" imgH="46939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536A141-42C3-4C30-83EF-A40846BDF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8589" y="2788576"/>
                        <a:ext cx="14001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7EC315B-239D-0F72-8B8C-8243FECEA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6387" y="2708260"/>
          <a:ext cx="368776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8292" imgH="820174" progId="Equation.DSMT4">
                  <p:embed/>
                </p:oleObj>
              </mc:Choice>
              <mc:Fallback>
                <p:oleObj name="Equation" r:id="rId7" imgW="3688292" imgH="820174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7EC315B-239D-0F72-8B8C-8243FECEA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6387" y="2708260"/>
                        <a:ext cx="3687763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E253D29-302C-BB73-31F1-8EC8C5337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409389"/>
              </p:ext>
            </p:extLst>
          </p:nvPr>
        </p:nvGraphicFramePr>
        <p:xfrm>
          <a:off x="5002213" y="3603625"/>
          <a:ext cx="2633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50880" imgH="380880" progId="Equation.DSMT4">
                  <p:embed/>
                </p:oleObj>
              </mc:Choice>
              <mc:Fallback>
                <p:oleObj name="Equation" r:id="rId9" imgW="2450880" imgH="3808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E253D29-302C-BB73-31F1-8EC8C5337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3603625"/>
                        <a:ext cx="263366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9CB95FE-0231-8609-56FC-297AB0614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25149"/>
              </p:ext>
            </p:extLst>
          </p:nvPr>
        </p:nvGraphicFramePr>
        <p:xfrm>
          <a:off x="1122362" y="3472101"/>
          <a:ext cx="1777591" cy="48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31518" imgH="472637" progId="Equation.DSMT4">
                  <p:embed/>
                </p:oleObj>
              </mc:Choice>
              <mc:Fallback>
                <p:oleObj name="Equation" r:id="rId11" imgW="1731518" imgH="472637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9CB95FE-0231-8609-56FC-297AB0614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2362" y="3472101"/>
                        <a:ext cx="1777591" cy="48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EDB3C66-7240-FDB2-460C-34382BE96DA7}"/>
              </a:ext>
            </a:extLst>
          </p:cNvPr>
          <p:cNvSpPr txBox="1"/>
          <p:nvPr/>
        </p:nvSpPr>
        <p:spPr>
          <a:xfrm>
            <a:off x="770954" y="4009301"/>
            <a:ext cx="2129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 số là : 7   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mũ là :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ACC636-031C-E546-9927-EF5B49632BCF}"/>
              </a:ext>
            </a:extLst>
          </p:cNvPr>
          <p:cNvSpPr txBox="1"/>
          <p:nvPr/>
        </p:nvSpPr>
        <p:spPr>
          <a:xfrm>
            <a:off x="4002071" y="4100794"/>
            <a:ext cx="2157441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 số là : 12  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mũ là : 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9" name="Đồng hồ đếm ngược 1 phút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BEBBD382-CE4E-E92F-2185-33630BBECB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11044" y="4705484"/>
            <a:ext cx="2068200" cy="11633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9CB380-058C-5BE2-0F3B-7BDCF1D96684}"/>
              </a:ext>
            </a:extLst>
          </p:cNvPr>
          <p:cNvSpPr/>
          <p:nvPr/>
        </p:nvSpPr>
        <p:spPr>
          <a:xfrm>
            <a:off x="0" y="38471"/>
            <a:ext cx="11469959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§3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PHÉP TÍNH LUỸ THỪA VỚI SỐ MŨ TỰ NHIÊN 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CỦA MỘT SỐ HỮU TỶ ( TIẾT 1)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37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93325" y="99749"/>
            <a:ext cx="86783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Lũy thừa bậc n của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một số hữu tỉ x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kí hiệu x</a:t>
            </a:r>
            <a:r>
              <a:rPr lang="vi-VN" sz="3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là tích của n thừa số x: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7" name="Group 28">
            <a:extLst>
              <a:ext uri="{FF2B5EF4-FFF2-40B4-BE49-F238E27FC236}">
                <a16:creationId xmlns:a16="http://schemas.microsoft.com/office/drawing/2014/main" id="{E513CB98-DC3C-6BC3-FC45-B9AFF4F8CC40}"/>
              </a:ext>
            </a:extLst>
          </p:cNvPr>
          <p:cNvGrpSpPr>
            <a:grpSpLocks/>
          </p:cNvGrpSpPr>
          <p:nvPr/>
        </p:nvGrpSpPr>
        <p:grpSpPr bwMode="auto">
          <a:xfrm>
            <a:off x="1953886" y="2074440"/>
            <a:ext cx="8714667" cy="1846659"/>
            <a:chOff x="589" y="1888"/>
            <a:chExt cx="4649" cy="1632"/>
          </a:xfrm>
        </p:grpSpPr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DB3F9B3C-1E9F-3CEE-1C0F-D384AB6D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1888"/>
              <a:ext cx="2472" cy="16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5D490964-B8F5-E5FC-ECB7-8506DD9C0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3" y="2341"/>
              <a:ext cx="521" cy="2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3F5F7542-3BAB-19D0-4C3C-132ACDC29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" y="2037"/>
              <a:ext cx="149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0">
              <a:extLst>
                <a:ext uri="{FF2B5EF4-FFF2-40B4-BE49-F238E27FC236}">
                  <a16:creationId xmlns:a16="http://schemas.microsoft.com/office/drawing/2014/main" id="{62F1EF61-F969-E12D-08BE-6B0DA86CB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" y="2652"/>
              <a:ext cx="522" cy="3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21">
              <a:extLst>
                <a:ext uri="{FF2B5EF4-FFF2-40B4-BE49-F238E27FC236}">
                  <a16:creationId xmlns:a16="http://schemas.microsoft.com/office/drawing/2014/main" id="{E5BD1F4E-6C2B-4DC2-DE72-7DF0BBB89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794"/>
              <a:ext cx="158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8F361A3-EDB5-8D67-E452-8A1F2D846D98}"/>
              </a:ext>
            </a:extLst>
          </p:cNvPr>
          <p:cNvSpPr txBox="1"/>
          <p:nvPr/>
        </p:nvSpPr>
        <p:spPr>
          <a:xfrm>
            <a:off x="2019468" y="4425043"/>
            <a:ext cx="744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47CC05-2CB9-99EC-69DD-197E1D6F8034}"/>
              </a:ext>
            </a:extLst>
          </p:cNvPr>
          <p:cNvSpPr txBox="1"/>
          <p:nvPr/>
        </p:nvSpPr>
        <p:spPr>
          <a:xfrm>
            <a:off x="2870276" y="2530476"/>
            <a:ext cx="2705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endParaRPr lang="en-US" sz="32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D926305-70EF-EAD1-74B9-D6FF23EE2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829224"/>
              </p:ext>
            </p:extLst>
          </p:nvPr>
        </p:nvGraphicFramePr>
        <p:xfrm>
          <a:off x="4727364" y="1070008"/>
          <a:ext cx="4507446" cy="156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558720" progId="Equation.DSMT4">
                  <p:embed/>
                </p:oleObj>
              </mc:Choice>
              <mc:Fallback>
                <p:oleObj name="Equation" r:id="rId4" imgW="1612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7364" y="1070008"/>
                        <a:ext cx="4507446" cy="1561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Chú ý: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4D505B1A-07D7-F953-2A79-9663F8859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83888"/>
              </p:ext>
            </p:extLst>
          </p:nvPr>
        </p:nvGraphicFramePr>
        <p:xfrm>
          <a:off x="6005513" y="3327400"/>
          <a:ext cx="180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996" imgH="200447" progId="Equation.DSMT4">
                  <p:embed/>
                </p:oleObj>
              </mc:Choice>
              <mc:Fallback>
                <p:oleObj name="Equation" r:id="rId4" imgW="1809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5513" y="3327400"/>
                        <a:ext cx="18097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B5AD0BE9-A6ED-97BD-E916-15B36B6A3A64}"/>
              </a:ext>
            </a:extLst>
          </p:cNvPr>
          <p:cNvSpPr txBox="1"/>
          <p:nvPr/>
        </p:nvSpPr>
        <p:spPr>
          <a:xfrm>
            <a:off x="2931766" y="1085966"/>
            <a:ext cx="74482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CB279E-FE8C-8E5E-A0DF-8F74E54507F5}"/>
              </a:ext>
            </a:extLst>
          </p:cNvPr>
          <p:cNvSpPr txBox="1"/>
          <p:nvPr/>
        </p:nvSpPr>
        <p:spPr>
          <a:xfrm>
            <a:off x="2931766" y="2256252"/>
            <a:ext cx="74482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9F3AC9-4AD8-88C2-67E5-65880A68B505}"/>
              </a:ext>
            </a:extLst>
          </p:cNvPr>
          <p:cNvSpPr txBox="1"/>
          <p:nvPr/>
        </p:nvSpPr>
        <p:spPr>
          <a:xfrm>
            <a:off x="2931766" y="3296028"/>
            <a:ext cx="74482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56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1: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mỗi tích sau dưới dạng một lũy thừa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9F3AC9-4AD8-88C2-67E5-65880A68B505}"/>
              </a:ext>
            </a:extLst>
          </p:cNvPr>
          <p:cNvSpPr txBox="1"/>
          <p:nvPr/>
        </p:nvSpPr>
        <p:spPr>
          <a:xfrm>
            <a:off x="2931766" y="2673077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FB101FB-FE7B-502B-9951-D1FE91FA0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06773"/>
              </p:ext>
            </p:extLst>
          </p:nvPr>
        </p:nvGraphicFramePr>
        <p:xfrm>
          <a:off x="4077047" y="1183227"/>
          <a:ext cx="21955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393480" progId="Equation.DSMT4">
                  <p:embed/>
                </p:oleObj>
              </mc:Choice>
              <mc:Fallback>
                <p:oleObj name="Equation" r:id="rId4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7047" y="1183227"/>
                        <a:ext cx="21955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6F8E0AE-0433-D91B-CD3E-95F281D50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5525"/>
              </p:ext>
            </p:extLst>
          </p:nvPr>
        </p:nvGraphicFramePr>
        <p:xfrm>
          <a:off x="4077047" y="2905508"/>
          <a:ext cx="3126640" cy="89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469800" progId="Equation.DSMT4">
                  <p:embed/>
                </p:oleObj>
              </mc:Choice>
              <mc:Fallback>
                <p:oleObj name="Equation" r:id="rId6" imgW="1638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7047" y="2905508"/>
                        <a:ext cx="3126640" cy="89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445A247-CD67-4F41-5674-0D5CB399B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86537"/>
              </p:ext>
            </p:extLst>
          </p:nvPr>
        </p:nvGraphicFramePr>
        <p:xfrm>
          <a:off x="4077047" y="1929974"/>
          <a:ext cx="50339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440" imgH="253800" progId="Equation.DSMT4">
                  <p:embed/>
                </p:oleObj>
              </mc:Choice>
              <mc:Fallback>
                <p:oleObj name="Equation" r:id="rId8" imgW="2476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7047" y="1929974"/>
                        <a:ext cx="5033962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2E3C68C-00A1-675A-EF93-676413D95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16334"/>
              </p:ext>
            </p:extLst>
          </p:nvPr>
        </p:nvGraphicFramePr>
        <p:xfrm>
          <a:off x="4080280" y="3802296"/>
          <a:ext cx="62468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47066" imgH="568534" progId="Equation.DSMT4">
                  <p:embed/>
                </p:oleObj>
              </mc:Choice>
              <mc:Fallback>
                <p:oleObj name="Equation" r:id="rId10" imgW="6247066" imgH="5685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80280" y="3802296"/>
                        <a:ext cx="624681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04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" y="303371"/>
            <a:ext cx="2248314" cy="20234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05618" y="213658"/>
              <a:ext cx="7067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F916E35-3DD4-AB85-7DF1-943488D4D02C}"/>
              </a:ext>
            </a:extLst>
          </p:cNvPr>
          <p:cNvSpPr txBox="1"/>
          <p:nvPr/>
        </p:nvSpPr>
        <p:spPr>
          <a:xfrm>
            <a:off x="3251241" y="498763"/>
            <a:ext cx="7448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D3E0A-4276-786C-E239-E6904C76BCBE}"/>
              </a:ext>
            </a:extLst>
          </p:cNvPr>
          <p:cNvSpPr txBox="1"/>
          <p:nvPr/>
        </p:nvSpPr>
        <p:spPr>
          <a:xfrm>
            <a:off x="3120711" y="1008475"/>
            <a:ext cx="727019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2F86E6D-B9E1-5F3C-6FD1-23BDEACC9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60877"/>
              </p:ext>
            </p:extLst>
          </p:nvPr>
        </p:nvGraphicFramePr>
        <p:xfrm>
          <a:off x="9189181" y="2022745"/>
          <a:ext cx="844662" cy="106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632" imgH="457855" progId="Equation.DSMT4">
                  <p:embed/>
                </p:oleObj>
              </mc:Choice>
              <mc:Fallback>
                <p:oleObj name="Equation" r:id="rId4" imgW="361632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9181" y="2022745"/>
                        <a:ext cx="844662" cy="106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6FBF1B3-F8E7-6C93-217A-27AD43AF9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49044"/>
              </p:ext>
            </p:extLst>
          </p:nvPr>
        </p:nvGraphicFramePr>
        <p:xfrm>
          <a:off x="5625158" y="2162556"/>
          <a:ext cx="353192" cy="92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10" imgH="400533" progId="Equation.DSMT4">
                  <p:embed/>
                </p:oleObj>
              </mc:Choice>
              <mc:Fallback>
                <p:oleObj name="Equation" r:id="rId6" imgW="152210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5158" y="2162556"/>
                        <a:ext cx="353192" cy="927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BFCE783-6C2C-C240-C910-86FB4FBC7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91425"/>
              </p:ext>
            </p:extLst>
          </p:nvPr>
        </p:nvGraphicFramePr>
        <p:xfrm>
          <a:off x="10291484" y="1043879"/>
          <a:ext cx="374708" cy="9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105" imgH="763573" progId="Equation.DSMT4">
                  <p:embed/>
                </p:oleObj>
              </mc:Choice>
              <mc:Fallback>
                <p:oleObj name="Equation" r:id="rId8" imgW="291105" imgH="7635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91484" y="1043879"/>
                        <a:ext cx="374708" cy="98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84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3367</TotalTime>
  <Words>752</Words>
  <PresentationFormat>Widescreen</PresentationFormat>
  <Paragraphs>112</Paragraphs>
  <Slides>23</Slides>
  <Notes>9</Notes>
  <HiddenSlides>0</HiddenSlides>
  <MMClips>9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Equation</vt:lpstr>
      <vt:lpstr>MathType 7.0 Equation</vt:lpstr>
      <vt:lpstr> PHÉP TÍNH LŨY THỪA VỚI SỐ MŨ TỰ NHIÊN CỦA MỘT SỐ HỮU TỈ</vt:lpstr>
      <vt:lpstr>Khối lượng sao Hỏa khoảng 6,417.1023 kg.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2021-06-07T13:44:30Z</dcterms:created>
  <dcterms:modified xsi:type="dcterms:W3CDTF">2022-06-14T15:00:58Z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