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56" r:id="rId2"/>
    <p:sldId id="257" r:id="rId3"/>
    <p:sldId id="284" r:id="rId4"/>
    <p:sldId id="258" r:id="rId5"/>
    <p:sldId id="260" r:id="rId6"/>
    <p:sldId id="259" r:id="rId7"/>
    <p:sldId id="261" r:id="rId8"/>
    <p:sldId id="262" r:id="rId9"/>
    <p:sldId id="266" r:id="rId10"/>
    <p:sldId id="263" r:id="rId11"/>
    <p:sldId id="264" r:id="rId12"/>
    <p:sldId id="265" r:id="rId13"/>
    <p:sldId id="272" r:id="rId14"/>
    <p:sldId id="267" r:id="rId15"/>
    <p:sldId id="268" r:id="rId16"/>
    <p:sldId id="269" r:id="rId17"/>
    <p:sldId id="271" r:id="rId18"/>
    <p:sldId id="273" r:id="rId19"/>
    <p:sldId id="274" r:id="rId20"/>
    <p:sldId id="276" r:id="rId21"/>
    <p:sldId id="275" r:id="rId22"/>
    <p:sldId id="277" r:id="rId23"/>
    <p:sldId id="279" r:id="rId24"/>
    <p:sldId id="281" r:id="rId25"/>
    <p:sldId id="282" r:id="rId26"/>
    <p:sldId id="280" r:id="rId27"/>
    <p:sldId id="283" r:id="rId28"/>
    <p:sldId id="286" r:id="rId29"/>
    <p:sldId id="310" r:id="rId30"/>
    <p:sldId id="311" r:id="rId31"/>
    <p:sldId id="287" r:id="rId32"/>
    <p:sldId id="288" r:id="rId33"/>
    <p:sldId id="289" r:id="rId34"/>
    <p:sldId id="290" r:id="rId35"/>
    <p:sldId id="291" r:id="rId36"/>
    <p:sldId id="312" r:id="rId37"/>
    <p:sldId id="285" r:id="rId38"/>
  </p:sldIdLst>
  <p:sldSz cx="9144000" cy="5143500" type="screen16x9"/>
  <p:notesSz cx="6858000" cy="9144000"/>
  <p:embeddedFontLst>
    <p:embeddedFont>
      <p:font typeface="Bahiana" panose="020B0604020202020204" charset="0"/>
      <p:regular r:id="rId40"/>
    </p:embeddedFont>
    <p:embeddedFont>
      <p:font typeface="Bebas Neue" panose="020B0604020202020204" charset="0"/>
      <p:regular r:id="rId41"/>
    </p:embeddedFont>
    <p:embeddedFont>
      <p:font typeface="Cambria Math" panose="02040503050406030204" pitchFamily="18" charset="0"/>
      <p:regular r:id="rId42"/>
    </p:embeddedFont>
    <p:embeddedFont>
      <p:font typeface="Didact Gothic"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748" y="80"/>
      </p:cViewPr>
      <p:guideLst>
        <p:guide orient="horz" pos="1620"/>
        <p:guide pos="2880"/>
      </p:guideLst>
    </p:cSldViewPr>
  </p:slideViewPr>
  <p:notesTextViewPr>
    <p:cViewPr>
      <p:scale>
        <a:sx n="1" d="1"/>
        <a:sy n="1" d="1"/>
      </p:scale>
      <p:origin x="0" y="-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c52ef24844_0_18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c52ef24844_0_18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c52ef24844_0_16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c52ef24844_0_16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4"/>
        <p:cNvGrpSpPr/>
        <p:nvPr/>
      </p:nvGrpSpPr>
      <p:grpSpPr>
        <a:xfrm>
          <a:off x="0" y="0"/>
          <a:ext cx="0" cy="0"/>
          <a:chOff x="0" y="0"/>
          <a:chExt cx="0" cy="0"/>
        </a:xfrm>
      </p:grpSpPr>
      <p:sp>
        <p:nvSpPr>
          <p:cNvPr id="7055" name="Google Shape;7055;gc323b4e32e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6" name="Google Shape;7056;gc323b4e32e_0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4"/>
        <p:cNvGrpSpPr/>
        <p:nvPr/>
      </p:nvGrpSpPr>
      <p:grpSpPr>
        <a:xfrm>
          <a:off x="0" y="0"/>
          <a:ext cx="0" cy="0"/>
          <a:chOff x="0" y="0"/>
          <a:chExt cx="0" cy="0"/>
        </a:xfrm>
      </p:grpSpPr>
      <p:sp>
        <p:nvSpPr>
          <p:cNvPr id="7385" name="Google Shape;7385;gc2dbc2f8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6" name="Google Shape;7386;gc2dbc2f8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0"/>
        <p:cNvGrpSpPr/>
        <p:nvPr/>
      </p:nvGrpSpPr>
      <p:grpSpPr>
        <a:xfrm>
          <a:off x="0" y="0"/>
          <a:ext cx="0" cy="0"/>
          <a:chOff x="0" y="0"/>
          <a:chExt cx="0" cy="0"/>
        </a:xfrm>
      </p:grpSpPr>
      <p:sp>
        <p:nvSpPr>
          <p:cNvPr id="7391" name="Google Shape;7391;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2" name="Google Shape;7392;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dirty="0"/>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249664" y="-2432400"/>
            <a:ext cx="9517944" cy="7737118"/>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3">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325864" y="-222600"/>
            <a:ext cx="9517944" cy="7737118"/>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97264" y="-1670400"/>
            <a:ext cx="9517944" cy="7737118"/>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0"/>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_ONLY_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325864" y="-222600"/>
            <a:ext cx="9517944" cy="7737118"/>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1"/>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a:spLocks noGrp="1"/>
          </p:cNvSpPr>
          <p:nvPr>
            <p:ph type="subTitle" idx="1"/>
          </p:nvPr>
        </p:nvSpPr>
        <p:spPr>
          <a:xfrm>
            <a:off x="7200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20" name="Google Shape;620;p21"/>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_ONLY_2_1">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97264" y="-2432400"/>
            <a:ext cx="9517944" cy="7737118"/>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txBox="1">
            <a:spLocks noGrp="1"/>
          </p:cNvSpPr>
          <p:nvPr>
            <p:ph type="subTitle" idx="1"/>
          </p:nvPr>
        </p:nvSpPr>
        <p:spPr>
          <a:xfrm>
            <a:off x="55824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54" name="Google Shape;654;p22"/>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97264" y="-222600"/>
            <a:ext cx="9517944" cy="7737118"/>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2" name="Google Shape;842;p27"/>
          <p:cNvSpPr txBox="1">
            <a:spLocks noGrp="1"/>
          </p:cNvSpPr>
          <p:nvPr>
            <p:ph type="title"/>
          </p:nvPr>
        </p:nvSpPr>
        <p:spPr>
          <a:xfrm>
            <a:off x="128430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3" name="Google Shape;843;p27"/>
          <p:cNvSpPr txBox="1">
            <a:spLocks noGrp="1"/>
          </p:cNvSpPr>
          <p:nvPr>
            <p:ph type="subTitle" idx="2"/>
          </p:nvPr>
        </p:nvSpPr>
        <p:spPr>
          <a:xfrm>
            <a:off x="1284300"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4" name="Google Shape;844;p27"/>
          <p:cNvSpPr txBox="1">
            <a:spLocks noGrp="1"/>
          </p:cNvSpPr>
          <p:nvPr>
            <p:ph type="title" idx="3"/>
          </p:nvPr>
        </p:nvSpPr>
        <p:spPr>
          <a:xfrm>
            <a:off x="3935274"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5" name="Google Shape;845;p27"/>
          <p:cNvSpPr txBox="1">
            <a:spLocks noGrp="1"/>
          </p:cNvSpPr>
          <p:nvPr>
            <p:ph type="subTitle" idx="4"/>
          </p:nvPr>
        </p:nvSpPr>
        <p:spPr>
          <a:xfrm>
            <a:off x="3935275"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6" name="Google Shape;846;p27"/>
          <p:cNvSpPr txBox="1">
            <a:spLocks noGrp="1"/>
          </p:cNvSpPr>
          <p:nvPr>
            <p:ph type="title" idx="5"/>
          </p:nvPr>
        </p:nvSpPr>
        <p:spPr>
          <a:xfrm>
            <a:off x="128430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7" name="Google Shape;847;p27"/>
          <p:cNvSpPr txBox="1">
            <a:spLocks noGrp="1"/>
          </p:cNvSpPr>
          <p:nvPr>
            <p:ph type="subTitle" idx="6"/>
          </p:nvPr>
        </p:nvSpPr>
        <p:spPr>
          <a:xfrm>
            <a:off x="1284300"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8" name="Google Shape;848;p27"/>
          <p:cNvSpPr txBox="1">
            <a:spLocks noGrp="1"/>
          </p:cNvSpPr>
          <p:nvPr>
            <p:ph type="title" idx="7"/>
          </p:nvPr>
        </p:nvSpPr>
        <p:spPr>
          <a:xfrm>
            <a:off x="3935274"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9" name="Google Shape;849;p27"/>
          <p:cNvSpPr txBox="1">
            <a:spLocks noGrp="1"/>
          </p:cNvSpPr>
          <p:nvPr>
            <p:ph type="subTitle" idx="8"/>
          </p:nvPr>
        </p:nvSpPr>
        <p:spPr>
          <a:xfrm>
            <a:off x="3935275"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0" name="Google Shape;850;p27"/>
          <p:cNvSpPr txBox="1">
            <a:spLocks noGrp="1"/>
          </p:cNvSpPr>
          <p:nvPr>
            <p:ph type="title" idx="9"/>
          </p:nvPr>
        </p:nvSpPr>
        <p:spPr>
          <a:xfrm>
            <a:off x="658625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1" name="Google Shape;851;p27"/>
          <p:cNvSpPr txBox="1">
            <a:spLocks noGrp="1"/>
          </p:cNvSpPr>
          <p:nvPr>
            <p:ph type="subTitle" idx="13"/>
          </p:nvPr>
        </p:nvSpPr>
        <p:spPr>
          <a:xfrm>
            <a:off x="6586252"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2" name="Google Shape;852;p27"/>
          <p:cNvSpPr txBox="1">
            <a:spLocks noGrp="1"/>
          </p:cNvSpPr>
          <p:nvPr>
            <p:ph type="title" idx="14"/>
          </p:nvPr>
        </p:nvSpPr>
        <p:spPr>
          <a:xfrm>
            <a:off x="658625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3" name="Google Shape;853;p27"/>
          <p:cNvSpPr txBox="1">
            <a:spLocks noGrp="1"/>
          </p:cNvSpPr>
          <p:nvPr>
            <p:ph type="subTitle" idx="15"/>
          </p:nvPr>
        </p:nvSpPr>
        <p:spPr>
          <a:xfrm>
            <a:off x="6586252"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4" name="Google Shape;854;p27"/>
          <p:cNvSpPr txBox="1">
            <a:spLocks noGrp="1"/>
          </p:cNvSpPr>
          <p:nvPr>
            <p:ph type="title" idx="1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dirty="0"/>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100" dirty="0">
                <a:latin typeface="Arial" panose="020B0604020202020204" pitchFamily="34" charset="0"/>
                <a:ea typeface="Didact Gothic"/>
                <a:cs typeface="Arial" panose="020B0604020202020204" pitchFamily="34" charset="0"/>
                <a:sym typeface="Didact Gothic"/>
              </a:rPr>
              <a:t> This presentation template was created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dirty="0">
                <a:latin typeface="Arial" panose="020B0604020202020204" pitchFamily="34" charset="0"/>
                <a:ea typeface="Didact Gothic"/>
                <a:cs typeface="Arial" panose="020B0604020202020204" pitchFamily="34" charset="0"/>
                <a:sym typeface="Didact Gothic"/>
              </a:rPr>
              <a:t> including icons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b="1" dirty="0">
                <a:latin typeface="Arial" panose="020B0604020202020204" pitchFamily="34" charset="0"/>
                <a:ea typeface="Didact Gothic"/>
                <a:cs typeface="Arial" panose="020B0604020202020204" pitchFamily="34" charset="0"/>
                <a:sym typeface="Didact Gothic"/>
              </a:rPr>
              <a:t> </a:t>
            </a:r>
            <a:r>
              <a:rPr lang="en" sz="1100" dirty="0">
                <a:latin typeface="Arial" panose="020B0604020202020204" pitchFamily="34" charset="0"/>
                <a:ea typeface="Didact Gothic"/>
                <a:cs typeface="Arial" panose="020B0604020202020204" pitchFamily="34" charset="0"/>
                <a:sym typeface="Didact Gothic"/>
              </a:rPr>
              <a:t>and infographics &amp; images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97264" y="-1670400"/>
            <a:ext cx="9517944" cy="7737118"/>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a:spLocks noGrp="1"/>
          </p:cNvSpPr>
          <p:nvPr>
            <p:ph type="subTitle" idx="1"/>
          </p:nvPr>
        </p:nvSpPr>
        <p:spPr>
          <a:xfrm>
            <a:off x="720000" y="1621625"/>
            <a:ext cx="2907600" cy="713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1600"/>
              </a:spcBef>
              <a:spcAft>
                <a:spcPts val="0"/>
              </a:spcAft>
              <a:buSzPts val="1400"/>
              <a:buFont typeface="Bahiana"/>
              <a:buNone/>
              <a:defRPr>
                <a:latin typeface="Bahiana"/>
                <a:ea typeface="Bahiana"/>
                <a:cs typeface="Bahiana"/>
                <a:sym typeface="Bahiana"/>
              </a:defRPr>
            </a:lvl2pPr>
            <a:lvl3pPr lvl="2" algn="ctr">
              <a:lnSpc>
                <a:spcPct val="100000"/>
              </a:lnSpc>
              <a:spcBef>
                <a:spcPts val="1600"/>
              </a:spcBef>
              <a:spcAft>
                <a:spcPts val="0"/>
              </a:spcAft>
              <a:buSzPts val="1400"/>
              <a:buFont typeface="Bahiana"/>
              <a:buNone/>
              <a:defRPr>
                <a:latin typeface="Bahiana"/>
                <a:ea typeface="Bahiana"/>
                <a:cs typeface="Bahiana"/>
                <a:sym typeface="Bahiana"/>
              </a:defRPr>
            </a:lvl3pPr>
            <a:lvl4pPr lvl="3" algn="ctr">
              <a:lnSpc>
                <a:spcPct val="100000"/>
              </a:lnSpc>
              <a:spcBef>
                <a:spcPts val="1600"/>
              </a:spcBef>
              <a:spcAft>
                <a:spcPts val="0"/>
              </a:spcAft>
              <a:buSzPts val="1400"/>
              <a:buFont typeface="Bahiana"/>
              <a:buNone/>
              <a:defRPr>
                <a:latin typeface="Bahiana"/>
                <a:ea typeface="Bahiana"/>
                <a:cs typeface="Bahiana"/>
                <a:sym typeface="Bahiana"/>
              </a:defRPr>
            </a:lvl4pPr>
            <a:lvl5pPr lvl="4" algn="ctr">
              <a:lnSpc>
                <a:spcPct val="100000"/>
              </a:lnSpc>
              <a:spcBef>
                <a:spcPts val="1600"/>
              </a:spcBef>
              <a:spcAft>
                <a:spcPts val="0"/>
              </a:spcAft>
              <a:buSzPts val="1400"/>
              <a:buFont typeface="Bahiana"/>
              <a:buNone/>
              <a:defRPr>
                <a:latin typeface="Bahiana"/>
                <a:ea typeface="Bahiana"/>
                <a:cs typeface="Bahiana"/>
                <a:sym typeface="Bahiana"/>
              </a:defRPr>
            </a:lvl5pPr>
            <a:lvl6pPr lvl="5" algn="ctr">
              <a:lnSpc>
                <a:spcPct val="100000"/>
              </a:lnSpc>
              <a:spcBef>
                <a:spcPts val="1600"/>
              </a:spcBef>
              <a:spcAft>
                <a:spcPts val="0"/>
              </a:spcAft>
              <a:buSzPts val="1400"/>
              <a:buFont typeface="Bahiana"/>
              <a:buNone/>
              <a:defRPr>
                <a:latin typeface="Bahiana"/>
                <a:ea typeface="Bahiana"/>
                <a:cs typeface="Bahiana"/>
                <a:sym typeface="Bahiana"/>
              </a:defRPr>
            </a:lvl6pPr>
            <a:lvl7pPr lvl="6" algn="ctr">
              <a:lnSpc>
                <a:spcPct val="100000"/>
              </a:lnSpc>
              <a:spcBef>
                <a:spcPts val="1600"/>
              </a:spcBef>
              <a:spcAft>
                <a:spcPts val="0"/>
              </a:spcAft>
              <a:buSzPts val="1400"/>
              <a:buFont typeface="Bahiana"/>
              <a:buNone/>
              <a:defRPr>
                <a:latin typeface="Bahiana"/>
                <a:ea typeface="Bahiana"/>
                <a:cs typeface="Bahiana"/>
                <a:sym typeface="Bahiana"/>
              </a:defRPr>
            </a:lvl7pPr>
            <a:lvl8pPr lvl="7" algn="ctr">
              <a:lnSpc>
                <a:spcPct val="100000"/>
              </a:lnSpc>
              <a:spcBef>
                <a:spcPts val="1600"/>
              </a:spcBef>
              <a:spcAft>
                <a:spcPts val="0"/>
              </a:spcAft>
              <a:buSzPts val="1400"/>
              <a:buFont typeface="Bahiana"/>
              <a:buNone/>
              <a:defRPr>
                <a:latin typeface="Bahiana"/>
                <a:ea typeface="Bahiana"/>
                <a:cs typeface="Bahiana"/>
                <a:sym typeface="Bahiana"/>
              </a:defRPr>
            </a:lvl8pPr>
            <a:lvl9pPr lvl="8" algn="ctr">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720000" y="3276075"/>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1600"/>
              </a:spcBef>
              <a:spcAft>
                <a:spcPts val="0"/>
              </a:spcAft>
              <a:buSzPts val="1400"/>
              <a:buFont typeface="Bahiana"/>
              <a:buNone/>
              <a:defRPr>
                <a:latin typeface="Bahiana"/>
                <a:ea typeface="Bahiana"/>
                <a:cs typeface="Bahiana"/>
                <a:sym typeface="Bahiana"/>
              </a:defRPr>
            </a:lvl2pPr>
            <a:lvl3pPr lvl="2" algn="ctr" rtl="0">
              <a:lnSpc>
                <a:spcPct val="100000"/>
              </a:lnSpc>
              <a:spcBef>
                <a:spcPts val="1600"/>
              </a:spcBef>
              <a:spcAft>
                <a:spcPts val="0"/>
              </a:spcAft>
              <a:buSzPts val="1400"/>
              <a:buFont typeface="Bahiana"/>
              <a:buNone/>
              <a:defRPr>
                <a:latin typeface="Bahiana"/>
                <a:ea typeface="Bahiana"/>
                <a:cs typeface="Bahiana"/>
                <a:sym typeface="Bahiana"/>
              </a:defRPr>
            </a:lvl3pPr>
            <a:lvl4pPr lvl="3" algn="ctr" rtl="0">
              <a:lnSpc>
                <a:spcPct val="100000"/>
              </a:lnSpc>
              <a:spcBef>
                <a:spcPts val="1600"/>
              </a:spcBef>
              <a:spcAft>
                <a:spcPts val="0"/>
              </a:spcAft>
              <a:buSzPts val="1400"/>
              <a:buFont typeface="Bahiana"/>
              <a:buNone/>
              <a:defRPr>
                <a:latin typeface="Bahiana"/>
                <a:ea typeface="Bahiana"/>
                <a:cs typeface="Bahiana"/>
                <a:sym typeface="Bahiana"/>
              </a:defRPr>
            </a:lvl4pPr>
            <a:lvl5pPr lvl="4" algn="ctr" rtl="0">
              <a:lnSpc>
                <a:spcPct val="100000"/>
              </a:lnSpc>
              <a:spcBef>
                <a:spcPts val="1600"/>
              </a:spcBef>
              <a:spcAft>
                <a:spcPts val="0"/>
              </a:spcAft>
              <a:buSzPts val="1400"/>
              <a:buFont typeface="Bahiana"/>
              <a:buNone/>
              <a:defRPr>
                <a:latin typeface="Bahiana"/>
                <a:ea typeface="Bahiana"/>
                <a:cs typeface="Bahiana"/>
                <a:sym typeface="Bahiana"/>
              </a:defRPr>
            </a:lvl5pPr>
            <a:lvl6pPr lvl="5" algn="ctr" rtl="0">
              <a:lnSpc>
                <a:spcPct val="100000"/>
              </a:lnSpc>
              <a:spcBef>
                <a:spcPts val="1600"/>
              </a:spcBef>
              <a:spcAft>
                <a:spcPts val="0"/>
              </a:spcAft>
              <a:buSzPts val="1400"/>
              <a:buFont typeface="Bahiana"/>
              <a:buNone/>
              <a:defRPr>
                <a:latin typeface="Bahiana"/>
                <a:ea typeface="Bahiana"/>
                <a:cs typeface="Bahiana"/>
                <a:sym typeface="Bahiana"/>
              </a:defRPr>
            </a:lvl6pPr>
            <a:lvl7pPr lvl="6" algn="ctr" rtl="0">
              <a:lnSpc>
                <a:spcPct val="100000"/>
              </a:lnSpc>
              <a:spcBef>
                <a:spcPts val="1600"/>
              </a:spcBef>
              <a:spcAft>
                <a:spcPts val="0"/>
              </a:spcAft>
              <a:buSzPts val="1400"/>
              <a:buFont typeface="Bahiana"/>
              <a:buNone/>
              <a:defRPr>
                <a:latin typeface="Bahiana"/>
                <a:ea typeface="Bahiana"/>
                <a:cs typeface="Bahiana"/>
                <a:sym typeface="Bahiana"/>
              </a:defRPr>
            </a:lvl7pPr>
            <a:lvl8pPr lvl="7" algn="ctr" rtl="0">
              <a:lnSpc>
                <a:spcPct val="100000"/>
              </a:lnSpc>
              <a:spcBef>
                <a:spcPts val="1600"/>
              </a:spcBef>
              <a:spcAft>
                <a:spcPts val="0"/>
              </a:spcAft>
              <a:buSzPts val="1400"/>
              <a:buFont typeface="Bahiana"/>
              <a:buNone/>
              <a:defRPr>
                <a:latin typeface="Bahiana"/>
                <a:ea typeface="Bahiana"/>
                <a:cs typeface="Bahiana"/>
                <a:sym typeface="Bahiana"/>
              </a:defRPr>
            </a:lvl8pPr>
            <a:lvl9pPr lvl="8" algn="ctr"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720000" y="207576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2" name="Google Shape;142;p5"/>
          <p:cNvSpPr txBox="1">
            <a:spLocks noGrp="1"/>
          </p:cNvSpPr>
          <p:nvPr>
            <p:ph type="subTitle" idx="4"/>
          </p:nvPr>
        </p:nvSpPr>
        <p:spPr>
          <a:xfrm>
            <a:off x="720000" y="373021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3" name="Google Shape;143;p5"/>
          <p:cNvSpPr txBox="1">
            <a:spLocks noGrp="1"/>
          </p:cNvSpPr>
          <p:nvPr>
            <p:ph type="subTitle" idx="5"/>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4" name="Google Shape;144;p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publicdomainpictures.net/en/view-image.php?image=317882&amp;picture=abstract-backgr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5.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32.emf"/><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6" name="Google Shape;2306;p46"/>
          <p:cNvSpPr txBox="1">
            <a:spLocks noGrp="1"/>
          </p:cNvSpPr>
          <p:nvPr>
            <p:ph type="title"/>
          </p:nvPr>
        </p:nvSpPr>
        <p:spPr>
          <a:xfrm>
            <a:off x="820869" y="455417"/>
            <a:ext cx="7473748" cy="2031751"/>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000" b="1" dirty="0">
                <a:solidFill>
                  <a:srgbClr val="002060"/>
                </a:solidFill>
              </a:rPr>
              <a:t>HĐ2. </a:t>
            </a:r>
            <a:br>
              <a:rPr lang="en" sz="2000" b="1" dirty="0">
                <a:solidFill>
                  <a:srgbClr val="002060"/>
                </a:solidFill>
              </a:rPr>
            </a:br>
            <a:r>
              <a:rPr lang="en" sz="2000" dirty="0"/>
              <a:t>a) Vẽ góc xOy. Lấy điểm A thuộc tia Ox, điểm B thuộc tia Oy (A, B khác 0). Sau đó, tô màu phần mặt phẳng giới hạn bởi hai tia Ox và Oy mà chứa đoạn thẳng AB như hình 72</a:t>
            </a:r>
            <a:br>
              <a:rPr lang="en" sz="2000" dirty="0"/>
            </a:br>
            <a:r>
              <a:rPr lang="en" sz="2000" dirty="0"/>
              <a:t>b) Vẽ một điểm M nằm trong phần được tô màu.</a:t>
            </a:r>
            <a:endParaRPr sz="2000" dirty="0"/>
          </a:p>
        </p:txBody>
      </p:sp>
      <p:grpSp>
        <p:nvGrpSpPr>
          <p:cNvPr id="2347" name="Google Shape;2347;p46"/>
          <p:cNvGrpSpPr/>
          <p:nvPr/>
        </p:nvGrpSpPr>
        <p:grpSpPr>
          <a:xfrm>
            <a:off x="8230250" y="4227082"/>
            <a:ext cx="861654" cy="752835"/>
            <a:chOff x="4395288" y="1220055"/>
            <a:chExt cx="861654" cy="752835"/>
          </a:xfrm>
        </p:grpSpPr>
        <p:sp>
          <p:nvSpPr>
            <p:cNvPr id="2348" name="Google Shape;2348;p46"/>
            <p:cNvSpPr/>
            <p:nvPr/>
          </p:nvSpPr>
          <p:spPr>
            <a:xfrm>
              <a:off x="4396198" y="12286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409844" y="12200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395288" y="14421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98628" y="14303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436699" y="14571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1306" y="14524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22883" y="14606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474163" y="14835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448808" y="14789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460385" y="14870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11704" y="15099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486310" y="15053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497906" y="15134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549206" y="15363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523793" y="15317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535408" y="15398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4586689" y="15627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561333" y="15581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572929" y="15663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624210" y="15891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598835" y="15845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610412" y="15927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661693" y="16155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636337" y="16109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647914" y="16191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699214" y="16419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673839" y="16373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685417" y="16455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36716" y="16683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11361" y="16637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722919" y="16719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774199" y="16948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48844" y="16901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60440" y="16983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811721" y="17212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786346" y="17165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797923" y="17247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849204" y="17476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4823848" y="17429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835425" y="17511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4886706" y="17740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4861350" y="17694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4872927" y="17775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4924246" y="18004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4898833" y="17958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4910429" y="18039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961710" y="18268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936354" y="18222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947969" y="18303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4999250" y="18532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973857" y="18486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985434" y="18567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36714" y="18796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11359" y="18750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22955" y="18832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74216" y="19060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48861" y="19014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60457" y="19096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111757" y="19325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86344" y="19278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97959" y="19360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846281" y="15720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842447" y="15758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0685AD6E-2EC3-460C-AA22-F34DC8A9A5BD}"/>
              </a:ext>
            </a:extLst>
          </p:cNvPr>
          <p:cNvPicPr>
            <a:picLocks noChangeAspect="1"/>
          </p:cNvPicPr>
          <p:nvPr/>
        </p:nvPicPr>
        <p:blipFill>
          <a:blip r:embed="rId3"/>
          <a:stretch>
            <a:fillRect/>
          </a:stretch>
        </p:blipFill>
        <p:spPr>
          <a:xfrm>
            <a:off x="2459763" y="2451743"/>
            <a:ext cx="3973068" cy="2487168"/>
          </a:xfrm>
          <a:prstGeom prst="rect">
            <a:avLst/>
          </a:prstGeom>
        </p:spPr>
      </p:pic>
      <p:sp>
        <p:nvSpPr>
          <p:cNvPr id="20" name="TextBox 19">
            <a:extLst>
              <a:ext uri="{FF2B5EF4-FFF2-40B4-BE49-F238E27FC236}">
                <a16:creationId xmlns:a16="http://schemas.microsoft.com/office/drawing/2014/main" id="{D4F7A7BA-4212-444A-A84F-679F5C320680}"/>
              </a:ext>
            </a:extLst>
          </p:cNvPr>
          <p:cNvSpPr txBox="1"/>
          <p:nvPr/>
        </p:nvSpPr>
        <p:spPr>
          <a:xfrm>
            <a:off x="661434" y="2708193"/>
            <a:ext cx="1548389" cy="400110"/>
          </a:xfrm>
          <a:prstGeom prst="rect">
            <a:avLst/>
          </a:prstGeom>
          <a:noFill/>
        </p:spPr>
        <p:txBody>
          <a:bodyPr wrap="square" rtlCol="0">
            <a:spAutoFit/>
          </a:bodyPr>
          <a:lstStyle/>
          <a:p>
            <a:pPr algn="l"/>
            <a:r>
              <a:rPr lang="en-US" sz="2000" b="1" u="sng" dirty="0" err="1"/>
              <a:t>Kết</a:t>
            </a:r>
            <a:r>
              <a:rPr lang="en-US" sz="2000" b="1" u="sng" dirty="0"/>
              <a:t> </a:t>
            </a:r>
            <a:r>
              <a:rPr lang="en-US" sz="2000" b="1" u="sng" dirty="0" err="1"/>
              <a:t>quả</a:t>
            </a:r>
            <a:r>
              <a:rPr lang="en-US" sz="2000" b="1" u="sng" dirty="0"/>
              <a:t>:</a:t>
            </a:r>
            <a:endParaRPr lang="vi-VN"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06"/>
                                        </p:tgtEl>
                                        <p:attrNameLst>
                                          <p:attrName>style.visibility</p:attrName>
                                        </p:attrNameLst>
                                      </p:cBhvr>
                                      <p:to>
                                        <p:strVal val="visible"/>
                                      </p:to>
                                    </p:set>
                                    <p:animEffect transition="in" filter="randombar(horizontal)">
                                      <p:cBhvr>
                                        <p:cTn id="7" dur="500"/>
                                        <p:tgtEl>
                                          <p:spTgt spid="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553206" y="878682"/>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73" y="2349810"/>
            <a:ext cx="3003901" cy="1501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124256" y="3851761"/>
            <a:ext cx="6698944" cy="850939"/>
          </a:xfrm>
          <a:prstGeom prst="rect">
            <a:avLst/>
          </a:prstGeom>
          <a:noFill/>
        </p:spPr>
        <p:txBody>
          <a:bodyPr wrap="square" rtlCol="0">
            <a:spAutoFit/>
          </a:bodyPr>
          <a:lstStyle/>
          <a:p>
            <a:pPr algn="just">
              <a:lnSpc>
                <a:spcPct val="130000"/>
              </a:lnSpc>
            </a:pPr>
            <a:r>
              <a:rPr lang="en-US" sz="2000" dirty="0"/>
              <a:t>a)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dạng</a:t>
            </a:r>
            <a:r>
              <a:rPr lang="en-US" sz="2000" dirty="0"/>
              <a:t> </a:t>
            </a:r>
            <a:r>
              <a:rPr lang="en-US" sz="2000" dirty="0" err="1"/>
              <a:t>nửa</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chia </a:t>
            </a:r>
            <a:r>
              <a:rPr lang="en-US" sz="2000" dirty="0" err="1"/>
              <a:t>đều</a:t>
            </a:r>
            <a:r>
              <a:rPr lang="en-US" sz="2000" dirty="0"/>
              <a:t> </a:t>
            </a:r>
            <a:r>
              <a:rPr lang="en-US" sz="2000" dirty="0" err="1"/>
              <a:t>thành</a:t>
            </a:r>
            <a:r>
              <a:rPr lang="en-US" sz="2000" dirty="0"/>
              <a:t> 180 </a:t>
            </a:r>
            <a:r>
              <a:rPr lang="en-US" sz="2000" dirty="0" err="1"/>
              <a:t>phần</a:t>
            </a:r>
            <a:r>
              <a:rPr lang="en-US" sz="2000" dirty="0"/>
              <a:t> </a:t>
            </a:r>
            <a:r>
              <a:rPr lang="en-US" sz="2000" dirty="0" err="1"/>
              <a:t>bằng</a:t>
            </a:r>
            <a:r>
              <a:rPr lang="en-US" sz="2000" dirty="0"/>
              <a:t> </a:t>
            </a:r>
            <a:r>
              <a:rPr lang="en-US" sz="2000" dirty="0" err="1"/>
              <a:t>nhau</a:t>
            </a:r>
            <a:r>
              <a:rPr lang="en-US" sz="2000" dirty="0"/>
              <a:t>, </a:t>
            </a:r>
            <a:r>
              <a:rPr lang="en-US" sz="2000" dirty="0" err="1"/>
              <a:t>mỗi</a:t>
            </a:r>
            <a:r>
              <a:rPr lang="en-US" sz="2000" dirty="0"/>
              <a:t> </a:t>
            </a:r>
            <a:r>
              <a:rPr lang="en-US" sz="2000" dirty="0" err="1"/>
              <a:t>phần</a:t>
            </a:r>
            <a:r>
              <a:rPr lang="en-US" sz="2000" dirty="0"/>
              <a:t> </a:t>
            </a:r>
            <a:r>
              <a:rPr lang="en-US" sz="2000" dirty="0" err="1"/>
              <a:t>ứng</a:t>
            </a:r>
            <a:r>
              <a:rPr lang="en-US" sz="2000" dirty="0"/>
              <a:t> </a:t>
            </a:r>
            <a:r>
              <a:rPr lang="en-US" sz="2000" dirty="0" err="1"/>
              <a:t>với</a:t>
            </a:r>
            <a:r>
              <a:rPr lang="en-US" sz="2000" dirty="0"/>
              <a:t> 1</a:t>
            </a:r>
            <a:r>
              <a:rPr lang="en-US" sz="2000" baseline="30000" dirty="0"/>
              <a:t>o</a:t>
            </a:r>
            <a:r>
              <a:rPr lang="en-US" sz="2000" dirty="0"/>
              <a:t>.</a:t>
            </a:r>
            <a:endParaRPr lang="vi-VN" sz="2000" dirty="0"/>
          </a:p>
        </p:txBody>
      </p:sp>
      <p:grpSp>
        <p:nvGrpSpPr>
          <p:cNvPr id="2994" name="Google Shape;2994;p50"/>
          <p:cNvGrpSpPr/>
          <p:nvPr/>
        </p:nvGrpSpPr>
        <p:grpSpPr>
          <a:xfrm>
            <a:off x="8238363" y="786897"/>
            <a:ext cx="577900" cy="576325"/>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2403" y="139932"/>
            <a:ext cx="1509197" cy="1509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460420" y="456537"/>
            <a:ext cx="2740853" cy="400110"/>
          </a:xfrm>
          <a:prstGeom prst="rect">
            <a:avLst/>
          </a:prstGeom>
          <a:noFill/>
        </p:spPr>
        <p:txBody>
          <a:bodyPr wrap="square" rtlCol="0">
            <a:spAutoFit/>
          </a:bodyPr>
          <a:lstStyle/>
          <a:p>
            <a:pPr algn="l"/>
            <a:r>
              <a:rPr lang="en-US" sz="2000" b="1" dirty="0">
                <a:solidFill>
                  <a:srgbClr val="7030A0"/>
                </a:solidFill>
              </a:rPr>
              <a:t>a)  </a:t>
            </a:r>
            <a:r>
              <a:rPr lang="en-US" sz="2000" b="1" dirty="0" err="1">
                <a:solidFill>
                  <a:srgbClr val="7030A0"/>
                </a:solidFill>
              </a:rPr>
              <a:t>Đo</a:t>
            </a:r>
            <a:r>
              <a:rPr lang="en-US" sz="2000" b="1" dirty="0">
                <a:solidFill>
                  <a:srgbClr val="7030A0"/>
                </a:solidFill>
              </a:rPr>
              <a:t> </a:t>
            </a:r>
            <a:r>
              <a:rPr lang="en-US" sz="2000" b="1" dirty="0" err="1">
                <a:solidFill>
                  <a:srgbClr val="7030A0"/>
                </a:solidFill>
              </a:rPr>
              <a:t>góc</a:t>
            </a:r>
            <a:endParaRPr lang="vi-VN"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426206" y="2273560"/>
            <a:ext cx="1060496" cy="400110"/>
          </a:xfrm>
          <a:prstGeom prst="rect">
            <a:avLst/>
          </a:prstGeom>
          <a:noFill/>
        </p:spPr>
        <p:txBody>
          <a:bodyPr wrap="square" rtlCol="0">
            <a:spAutoFit/>
          </a:bodyPr>
          <a:lstStyle/>
          <a:p>
            <a:pPr algn="l"/>
            <a:r>
              <a:rPr lang="en-US" sz="2000" dirty="0">
                <a:solidFill>
                  <a:srgbClr val="002060"/>
                </a:solidFill>
              </a:rPr>
              <a:t>b) </a:t>
            </a:r>
            <a:endParaRPr lang="vi-VN" sz="2000"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426206" y="531345"/>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3976736" y="0"/>
            <a:ext cx="994963" cy="1129519"/>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7856140" y="154927"/>
            <a:ext cx="861654" cy="752835"/>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82614" y="2041292"/>
            <a:ext cx="6410325"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panose="02040503050406030204" pitchFamily="18" charset="0"/>
                            <a:ea typeface="Times New Roman" panose="02020603050405020304" pitchFamily="18" charset="0"/>
                          </a:rPr>
                        </m:ctrlPr>
                      </m:accPr>
                      <m:e>
                        <m:r>
                          <a:rPr lang="en-US" sz="2400" i="1">
                            <a:solidFill>
                              <a:srgbClr val="000000"/>
                            </a:solidFill>
                            <a:effectLst/>
                            <a:latin typeface="Cambria Math" panose="02040503050406030204" pitchFamily="18" charset="0"/>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204124" y="235401"/>
            <a:ext cx="8865447" cy="4793099"/>
          </a:xfrm>
          <a:prstGeom prst="rect">
            <a:avLst/>
          </a:prstGeom>
          <a:solidFill>
            <a:schemeClr val="accent6">
              <a:lumMod val="20000"/>
              <a:lumOff val="80000"/>
            </a:schemeClr>
          </a:solidFill>
          <a:ln w="38100">
            <a:solidFill>
              <a:srgbClr val="00206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3" name="Google Shape;4083;p58"/>
          <p:cNvGrpSpPr/>
          <p:nvPr/>
        </p:nvGrpSpPr>
        <p:grpSpPr>
          <a:xfrm>
            <a:off x="2333824" y="4597000"/>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68D357-36A8-44E7-AF11-2AB8100DFFEA}"/>
                  </a:ext>
                </a:extLst>
              </p:cNvPr>
              <p:cNvSpPr txBox="1"/>
              <p:nvPr/>
            </p:nvSpPr>
            <p:spPr>
              <a:xfrm>
                <a:off x="311098" y="1075893"/>
                <a:ext cx="4418875" cy="3743782"/>
              </a:xfrm>
              <a:prstGeom prst="rect">
                <a:avLst/>
              </a:prstGeom>
              <a:noFill/>
            </p:spPr>
            <p:txBody>
              <a:bodyPr wrap="square" rtlCol="0">
                <a:spAutoFit/>
              </a:bodyPr>
              <a:lstStyle/>
              <a:p>
                <a:pPr algn="just">
                  <a:lnSpc>
                    <a:spcPct val="150000"/>
                  </a:lnSpc>
                </a:pPr>
                <a:r>
                  <a:rPr lang="en-US" sz="2000" dirty="0">
                    <a:solidFill>
                      <a:srgbClr val="000000"/>
                    </a:solidFill>
                    <a:effectLst/>
                    <a:latin typeface="+mn-lt"/>
                    <a:ea typeface="Times New Roman" panose="02020603050405020304" pitchFamily="18" charset="0"/>
                  </a:rPr>
                  <a:t>Trong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hình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người</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thường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vẽ</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thêm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hay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vòng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nối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hai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để</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dễ</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thấy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xét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tới</a:t>
                </a:r>
                <a:r>
                  <a:rPr lang="en-US" sz="2000" dirty="0">
                    <a:solidFill>
                      <a:srgbClr val="000000"/>
                    </a:solidFill>
                    <a:effectLst/>
                    <a:latin typeface="+mn-lt"/>
                    <a:ea typeface="Times New Roman" panose="02020603050405020304" pitchFamily="18" charset="0"/>
                  </a:rPr>
                  <a:t>. Khi </a:t>
                </a:r>
                <a:r>
                  <a:rPr lang="en-US" sz="2000" dirty="0" err="1">
                    <a:solidFill>
                      <a:srgbClr val="000000"/>
                    </a:solidFill>
                    <a:effectLst/>
                    <a:latin typeface="+mn-lt"/>
                    <a:ea typeface="Times New Roman" panose="02020603050405020304" pitchFamily="18" charset="0"/>
                  </a:rPr>
                  <a:t>cần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phân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biệt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chẳng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i="1" dirty="0">
                    <a:solidFill>
                      <a:srgbClr val="000000"/>
                    </a:solidFill>
                    <a:effectLst/>
                    <a:latin typeface="+mn-lt"/>
                    <a:ea typeface="Times New Roman" panose="02020603050405020304" pitchFamily="18" charset="0"/>
                  </a:rPr>
                  <a:t>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Hình</a:t>
                </a:r>
                <a:r>
                  <a:rPr lang="en-US" sz="2000" i="1" dirty="0">
                    <a:solidFill>
                      <a:srgbClr val="000000"/>
                    </a:solidFill>
                    <a:effectLst/>
                    <a:latin typeface="+mn-lt"/>
                    <a:ea typeface="Times New Roman" panose="02020603050405020304" pitchFamily="18" charset="0"/>
                  </a:rPr>
                  <a:t> 79,</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dùng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rPr>
                              <m:t>𝑂</m:t>
                            </m:r>
                          </m:e>
                          <m:sub>
                            <m:r>
                              <a:rPr lang="en-US" sz="2000" i="1">
                                <a:solidFill>
                                  <a:srgbClr val="000000"/>
                                </a:solidFill>
                                <a:effectLst/>
                                <a:latin typeface="Cambria Math" panose="02040503050406030204" pitchFamily="18" charset="0"/>
                                <a:ea typeface="Times New Roman" panose="02020603050405020304" pitchFamily="18" charset="0"/>
                              </a:rPr>
                              <m:t>1</m:t>
                            </m:r>
                          </m:sub>
                        </m:sSub>
                        <m:r>
                          <a:rPr lang="en-US" sz="2000" i="1">
                            <a:solidFill>
                              <a:srgbClr val="000000"/>
                            </a:solidFill>
                            <a:effectLst/>
                            <a:latin typeface="Cambria Math" panose="02040503050406030204" pitchFamily="18" charset="0"/>
                            <a:ea typeface="Times New Roman" panose="02020603050405020304" pitchFamily="18" charset="0"/>
                          </a:rPr>
                          <m:t>,  </m:t>
                        </m:r>
                      </m:e>
                    </m:acc>
                    <m:acc>
                      <m:accPr>
                        <m:chr m:val="̂"/>
                        <m:ctrlPr>
                          <a:rPr lang="en-US" sz="2000" i="1">
                            <a:solidFill>
                              <a:srgbClr val="000000"/>
                            </a:solidFill>
                            <a:effectLst/>
                            <a:latin typeface="Cambria Math" panose="02040503050406030204" pitchFamily="18" charset="0"/>
                            <a:ea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rPr>
                              <m:t>𝑂</m:t>
                            </m:r>
                          </m:e>
                          <m:sub>
                            <m:r>
                              <a:rPr lang="en-US" sz="2000" i="1">
                                <a:solidFill>
                                  <a:srgbClr val="000000"/>
                                </a:solidFill>
                                <a:effectLst/>
                                <a:latin typeface="Cambria Math" panose="02040503050406030204" pitchFamily="18" charset="0"/>
                                <a:ea typeface="Times New Roman" panose="02020603050405020304" pitchFamily="18" charset="0"/>
                              </a:rPr>
                              <m:t>2</m:t>
                            </m:r>
                          </m:sub>
                        </m:sSub>
                      </m:e>
                    </m:acc>
                  </m:oMath>
                </a14:m>
                <a:r>
                  <a:rPr lang="en-US" sz="2000" i="1" dirty="0">
                    <a:solidFill>
                      <a:srgbClr val="000000"/>
                    </a:solidFill>
                    <a:effectLst/>
                    <a:latin typeface="+mn-lt"/>
                    <a:ea typeface="Times New Roman" panose="02020603050405020304" pitchFamily="18" charset="0"/>
                  </a:rPr>
                  <a:t>.</a:t>
                </a:r>
                <a:br>
                  <a:rPr lang="en-US" sz="2000" dirty="0">
                    <a:solidFill>
                      <a:srgbClr val="000000"/>
                    </a:solidFill>
                    <a:effectLst/>
                    <a:latin typeface="+mn-lt"/>
                    <a:ea typeface="Calibri" panose="020F0502020204030204" pitchFamily="34" charset="0"/>
                  </a:rPr>
                </a:br>
                <a:endParaRPr lang="vi-VN" sz="2000" b="1" dirty="0">
                  <a:solidFill>
                    <a:srgbClr val="002060"/>
                  </a:solidFill>
                  <a:latin typeface="+mn-lt"/>
                </a:endParaRPr>
              </a:p>
            </p:txBody>
          </p:sp>
        </mc:Choice>
        <mc:Fallback xmlns="">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311098" y="1075893"/>
                <a:ext cx="4418875" cy="3743782"/>
              </a:xfrm>
              <a:prstGeom prst="rect">
                <a:avLst/>
              </a:prstGeom>
              <a:blipFill>
                <a:blip r:embed="rId4"/>
                <a:stretch>
                  <a:fillRect l="-1379" r="-14621"/>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349699" y="407825"/>
            <a:ext cx="2352449" cy="461665"/>
          </a:xfrm>
          <a:prstGeom prst="rect">
            <a:avLst/>
          </a:prstGeom>
          <a:noFill/>
        </p:spPr>
        <p:txBody>
          <a:bodyPr wrap="square" rtlCol="0">
            <a:spAutoFit/>
          </a:bodyPr>
          <a:lstStyle/>
          <a:p>
            <a:pPr algn="l"/>
            <a:r>
              <a:rPr lang="en-US" sz="2400" b="1" u="sng" dirty="0">
                <a:solidFill>
                  <a:srgbClr val="002060"/>
                </a:solidFill>
              </a:rPr>
              <a:t>* </a:t>
            </a:r>
            <a:r>
              <a:rPr lang="en-US" sz="2400" b="1" u="sng" dirty="0" err="1">
                <a:solidFill>
                  <a:srgbClr val="002060"/>
                </a:solidFill>
              </a:rPr>
              <a:t>Chú</a:t>
            </a:r>
            <a:r>
              <a:rPr lang="en-US" sz="2400" b="1" u="sng" dirty="0">
                <a:solidFill>
                  <a:srgbClr val="002060"/>
                </a:solidFill>
              </a:rPr>
              <a:t> ý:</a:t>
            </a:r>
            <a:endParaRPr lang="vi-VN" sz="24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5"/>
          <a:stretch>
            <a:fillRect/>
          </a:stretch>
        </p:blipFill>
        <p:spPr>
          <a:xfrm>
            <a:off x="4800361" y="1527943"/>
            <a:ext cx="4198822" cy="220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id="{9F14CD53-40C1-4BE8-B13B-085CB3D1B4D0}"/>
              </a:ext>
            </a:extLst>
          </p:cNvPr>
          <p:cNvSpPr>
            <a:spLocks noGrp="1"/>
          </p:cNvSpPr>
          <p:nvPr>
            <p:ph type="title" idx="16"/>
          </p:nvPr>
        </p:nvSpPr>
        <p:spPr>
          <a:xfrm>
            <a:off x="736600" y="531089"/>
            <a:ext cx="7439000" cy="686241"/>
          </a:xfrm>
        </p:spPr>
        <p:txBody>
          <a:bodyPr/>
          <a:lstStyle/>
          <a:p>
            <a:pPr marL="0" marR="0" algn="ctr">
              <a:lnSpc>
                <a:spcPct val="130000"/>
              </a:lnSpc>
              <a:spcBef>
                <a:spcPts val="600"/>
              </a:spcBef>
              <a:spcAft>
                <a:spcPts val="600"/>
              </a:spcAft>
            </a:pPr>
            <a:r>
              <a:rPr lang="en-US" sz="2400" dirty="0">
                <a:solidFill>
                  <a:srgbClr val="000000"/>
                </a:solidFill>
                <a:effectLst/>
                <a:latin typeface="+mn-lt"/>
                <a:ea typeface="Times New Roman" panose="02020603050405020304" pitchFamily="18" charset="0"/>
              </a:rPr>
              <a:t>Ta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thể</a:t>
            </a:r>
            <a:r>
              <a:rPr lang="en-US" sz="2400" dirty="0">
                <a:solidFill>
                  <a:srgbClr val="000000"/>
                </a:solidFill>
                <a:effectLst/>
                <a:latin typeface="+mn-lt"/>
                <a:ea typeface="Times New Roman" panose="02020603050405020304" pitchFamily="18" charset="0"/>
              </a:rPr>
              <a:t> so </a:t>
            </a:r>
            <a:r>
              <a:rPr lang="en-US" sz="2400" dirty="0" err="1">
                <a:solidFill>
                  <a:srgbClr val="000000"/>
                </a:solidFill>
                <a:effectLst/>
                <a:latin typeface="+mn-lt"/>
                <a:ea typeface="Times New Roman" panose="02020603050405020304" pitchFamily="18" charset="0"/>
              </a:rPr>
              <a:t>sánh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hai</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dựa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vào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a:t>
            </a:r>
            <a:endParaRPr lang="vi-VN" sz="2400" dirty="0">
              <a:latin typeface="+mn-lt"/>
            </a:endParaRPr>
          </a:p>
        </p:txBody>
      </p:sp>
      <p:grpSp>
        <p:nvGrpSpPr>
          <p:cNvPr id="4774" name="Google Shape;4774;p62"/>
          <p:cNvGrpSpPr/>
          <p:nvPr/>
        </p:nvGrpSpPr>
        <p:grpSpPr>
          <a:xfrm>
            <a:off x="7842807" y="447019"/>
            <a:ext cx="1071181" cy="648644"/>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3E984CE8-A56A-471E-9DDD-B8D2D91FF5AC}"/>
                  </a:ext>
                </a:extLst>
              </p:cNvPr>
              <p:cNvSpPr txBox="1"/>
              <p:nvPr/>
            </p:nvSpPr>
            <p:spPr>
              <a:xfrm>
                <a:off x="736600" y="1627313"/>
                <a:ext cx="7832321" cy="2847767"/>
              </a:xfrm>
              <a:prstGeom prst="rect">
                <a:avLst/>
              </a:prstGeom>
              <a:noFill/>
            </p:spPr>
            <p:txBody>
              <a:bodyPr wrap="square">
                <a:spAutoFit/>
              </a:bodyPr>
              <a:lstStyle/>
              <a:p>
                <a:pPr>
                  <a:lnSpc>
                    <a:spcPct val="150000"/>
                  </a:lnSpc>
                </a:pP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𝒙𝑶𝒚</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 </m:t>
                    </m:r>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𝒖𝑷𝒗</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𝒙𝑶𝒚</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&gt;</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 </m:t>
                    </m:r>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𝒖𝑷𝒗</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𝒙𝑶𝒚</m:t>
                        </m:r>
                        <m:r>
                          <a:rPr lang="en-US" sz="2000" b="1" i="1">
                            <a:solidFill>
                              <a:srgbClr val="000000"/>
                            </a:solidFill>
                            <a:effectLst/>
                            <a:latin typeface="Cambria Math" panose="02040503050406030204" pitchFamily="18" charset="0"/>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&lt; </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 </m:t>
                    </m:r>
                    <m:acc>
                      <m:accPr>
                        <m:chr m:val="̂"/>
                        <m:ctrlPr>
                          <a:rPr lang="en-US" sz="2000" b="1" i="1">
                            <a:solidFill>
                              <a:srgbClr val="000000"/>
                            </a:solidFill>
                            <a:effectLst/>
                            <a:latin typeface="Cambria Math" panose="02040503050406030204" pitchFamily="18" charset="0"/>
                            <a:ea typeface="Times New Roman" panose="02020603050405020304" pitchFamily="18" charset="0"/>
                          </a:rPr>
                        </m:ctrlPr>
                      </m:accPr>
                      <m:e>
                        <m:r>
                          <a:rPr lang="en-US" sz="2000" b="1" i="1">
                            <a:solidFill>
                              <a:srgbClr val="000000"/>
                            </a:solidFill>
                            <a:effectLst/>
                            <a:latin typeface="Cambria Math" panose="02040503050406030204" pitchFamily="18" charset="0"/>
                            <a:ea typeface="Times New Roman" panose="02020603050405020304" pitchFamily="18" charset="0"/>
                          </a:rPr>
                          <m:t>𝒖𝑷𝒗</m:t>
                        </m:r>
                        <m:r>
                          <a:rPr lang="en-US" sz="2000" b="1" i="1">
                            <a:solidFill>
                              <a:srgbClr val="000000"/>
                            </a:solidFill>
                            <a:effectLst/>
                            <a:latin typeface="Cambria Math" panose="02040503050406030204" pitchFamily="18" charset="0"/>
                            <a:ea typeface="Times New Roman" panose="02020603050405020304" pitchFamily="18" charset="0"/>
                          </a:rPr>
                          <m:t> </m:t>
                        </m:r>
                      </m:e>
                    </m:acc>
                  </m:oMath>
                </a14:m>
                <a:endParaRPr lang="vi-VN" sz="2000" b="1" dirty="0">
                  <a:latin typeface="+mn-lt"/>
                </a:endParaRPr>
              </a:p>
            </p:txBody>
          </p:sp>
        </mc:Choice>
        <mc:Fallback xmlns="">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736600" y="1627313"/>
                <a:ext cx="7832321" cy="2847767"/>
              </a:xfrm>
              <a:prstGeom prst="rect">
                <a:avLst/>
              </a:prstGeom>
              <a:blipFill>
                <a:blip r:embed="rId3"/>
                <a:stretch>
                  <a:fillRect l="-856" r="-467" b="-2998"/>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grpSp>
        <p:nvGrpSpPr>
          <p:cNvPr id="4976" name="Google Shape;4976;p64"/>
          <p:cNvGrpSpPr/>
          <p:nvPr/>
        </p:nvGrpSpPr>
        <p:grpSpPr>
          <a:xfrm>
            <a:off x="818621" y="3867643"/>
            <a:ext cx="814400" cy="1093000"/>
            <a:chOff x="3384450" y="3203213"/>
            <a:chExt cx="814400" cy="1093000"/>
          </a:xfrm>
        </p:grpSpPr>
        <p:sp>
          <p:nvSpPr>
            <p:cNvPr id="4977" name="Google Shape;4977;p64"/>
            <p:cNvSpPr/>
            <p:nvPr/>
          </p:nvSpPr>
          <p:spPr>
            <a:xfrm>
              <a:off x="3429150" y="38233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4"/>
            <p:cNvSpPr/>
            <p:nvPr/>
          </p:nvSpPr>
          <p:spPr>
            <a:xfrm>
              <a:off x="3404125" y="38832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4"/>
            <p:cNvSpPr/>
            <p:nvPr/>
          </p:nvSpPr>
          <p:spPr>
            <a:xfrm>
              <a:off x="3976400" y="36798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4"/>
            <p:cNvSpPr/>
            <p:nvPr/>
          </p:nvSpPr>
          <p:spPr>
            <a:xfrm>
              <a:off x="3928225" y="36347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4"/>
            <p:cNvSpPr/>
            <p:nvPr/>
          </p:nvSpPr>
          <p:spPr>
            <a:xfrm>
              <a:off x="3934525" y="38526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4"/>
            <p:cNvSpPr/>
            <p:nvPr/>
          </p:nvSpPr>
          <p:spPr>
            <a:xfrm>
              <a:off x="3950350" y="33490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4"/>
            <p:cNvSpPr/>
            <p:nvPr/>
          </p:nvSpPr>
          <p:spPr>
            <a:xfrm>
              <a:off x="3907225" y="33978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4"/>
            <p:cNvSpPr/>
            <p:nvPr/>
          </p:nvSpPr>
          <p:spPr>
            <a:xfrm>
              <a:off x="3871575" y="34519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4"/>
            <p:cNvSpPr/>
            <p:nvPr/>
          </p:nvSpPr>
          <p:spPr>
            <a:xfrm>
              <a:off x="3867350" y="36095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4"/>
            <p:cNvSpPr/>
            <p:nvPr/>
          </p:nvSpPr>
          <p:spPr>
            <a:xfrm>
              <a:off x="3876525" y="38262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4"/>
            <p:cNvSpPr/>
            <p:nvPr/>
          </p:nvSpPr>
          <p:spPr>
            <a:xfrm>
              <a:off x="4166325" y="32032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4"/>
            <p:cNvSpPr/>
            <p:nvPr/>
          </p:nvSpPr>
          <p:spPr>
            <a:xfrm>
              <a:off x="4107850" y="32334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4"/>
            <p:cNvSpPr/>
            <p:nvPr/>
          </p:nvSpPr>
          <p:spPr>
            <a:xfrm>
              <a:off x="3989275" y="38052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4"/>
            <p:cNvSpPr/>
            <p:nvPr/>
          </p:nvSpPr>
          <p:spPr>
            <a:xfrm>
              <a:off x="4003650" y="37398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4"/>
            <p:cNvSpPr/>
            <p:nvPr/>
          </p:nvSpPr>
          <p:spPr>
            <a:xfrm>
              <a:off x="3998875" y="33057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4"/>
            <p:cNvSpPr/>
            <p:nvPr/>
          </p:nvSpPr>
          <p:spPr>
            <a:xfrm>
              <a:off x="4051725" y="32673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4"/>
            <p:cNvSpPr/>
            <p:nvPr/>
          </p:nvSpPr>
          <p:spPr>
            <a:xfrm>
              <a:off x="3384450" y="40126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4"/>
            <p:cNvSpPr/>
            <p:nvPr/>
          </p:nvSpPr>
          <p:spPr>
            <a:xfrm>
              <a:off x="3417050" y="42073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4"/>
            <p:cNvSpPr/>
            <p:nvPr/>
          </p:nvSpPr>
          <p:spPr>
            <a:xfrm>
              <a:off x="3389275" y="39468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4"/>
            <p:cNvSpPr/>
            <p:nvPr/>
          </p:nvSpPr>
          <p:spPr>
            <a:xfrm>
              <a:off x="3396825" y="41443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4"/>
            <p:cNvSpPr/>
            <p:nvPr/>
          </p:nvSpPr>
          <p:spPr>
            <a:xfrm>
              <a:off x="3386175" y="40789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4"/>
            <p:cNvSpPr/>
            <p:nvPr/>
          </p:nvSpPr>
          <p:spPr>
            <a:xfrm>
              <a:off x="3446800" y="42666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4"/>
            <p:cNvSpPr/>
            <p:nvPr/>
          </p:nvSpPr>
          <p:spPr>
            <a:xfrm>
              <a:off x="3611350" y="36449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4"/>
            <p:cNvSpPr/>
            <p:nvPr/>
          </p:nvSpPr>
          <p:spPr>
            <a:xfrm>
              <a:off x="3671675" y="36204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4"/>
            <p:cNvSpPr/>
            <p:nvPr/>
          </p:nvSpPr>
          <p:spPr>
            <a:xfrm>
              <a:off x="3506475" y="37199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4"/>
            <p:cNvSpPr/>
            <p:nvPr/>
          </p:nvSpPr>
          <p:spPr>
            <a:xfrm>
              <a:off x="3463675" y="37685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4"/>
            <p:cNvSpPr/>
            <p:nvPr/>
          </p:nvSpPr>
          <p:spPr>
            <a:xfrm>
              <a:off x="3555925" y="36784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4"/>
            <p:cNvSpPr/>
            <p:nvPr/>
          </p:nvSpPr>
          <p:spPr>
            <a:xfrm>
              <a:off x="3844825" y="35111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4"/>
            <p:cNvSpPr/>
            <p:nvPr/>
          </p:nvSpPr>
          <p:spPr>
            <a:xfrm>
              <a:off x="3841675" y="37701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4"/>
            <p:cNvSpPr/>
            <p:nvPr/>
          </p:nvSpPr>
          <p:spPr>
            <a:xfrm>
              <a:off x="3825700" y="37059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4"/>
            <p:cNvSpPr/>
            <p:nvPr/>
          </p:nvSpPr>
          <p:spPr>
            <a:xfrm>
              <a:off x="3802050" y="35741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4"/>
            <p:cNvSpPr/>
            <p:nvPr/>
          </p:nvSpPr>
          <p:spPr>
            <a:xfrm>
              <a:off x="3736100" y="36058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4"/>
            <p:cNvSpPr/>
            <p:nvPr/>
          </p:nvSpPr>
          <p:spPr>
            <a:xfrm>
              <a:off x="3822900" y="36397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0" name="Google Shape;5010;p64"/>
          <p:cNvGrpSpPr/>
          <p:nvPr/>
        </p:nvGrpSpPr>
        <p:grpSpPr>
          <a:xfrm>
            <a:off x="7838254" y="3468263"/>
            <a:ext cx="944592" cy="707305"/>
            <a:chOff x="7401334" y="782830"/>
            <a:chExt cx="944592" cy="707305"/>
          </a:xfrm>
        </p:grpSpPr>
        <p:sp>
          <p:nvSpPr>
            <p:cNvPr id="5011" name="Google Shape;5011;p64"/>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4"/>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4"/>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4"/>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4"/>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4"/>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4"/>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4"/>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4"/>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4"/>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4"/>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4"/>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4"/>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TextBox 115">
            <a:extLst>
              <a:ext uri="{FF2B5EF4-FFF2-40B4-BE49-F238E27FC236}">
                <a16:creationId xmlns:a16="http://schemas.microsoft.com/office/drawing/2014/main" id="{A183EECF-57B6-461C-A905-8406753E5CEE}"/>
              </a:ext>
            </a:extLst>
          </p:cNvPr>
          <p:cNvSpPr txBox="1"/>
          <p:nvPr/>
        </p:nvSpPr>
        <p:spPr>
          <a:xfrm>
            <a:off x="707789" y="1691090"/>
            <a:ext cx="7786202" cy="1002582"/>
          </a:xfrm>
          <a:prstGeom prst="rect">
            <a:avLst/>
          </a:prstGeom>
          <a:noFill/>
        </p:spPr>
        <p:txBody>
          <a:bodyPr wrap="square">
            <a:spAutoFit/>
          </a:bodyPr>
          <a:lstStyle/>
          <a:p>
            <a:pPr>
              <a:lnSpc>
                <a:spcPct val="130000"/>
              </a:lnSpc>
            </a:pPr>
            <a:r>
              <a:rPr lang="en" sz="2400" dirty="0">
                <a:solidFill>
                  <a:srgbClr val="00040C"/>
                </a:solidFill>
              </a:rPr>
              <a:t>a)  Hai góc  ABC và ACB có bằng nhau không?</a:t>
            </a:r>
            <a:br>
              <a:rPr lang="en" sz="2400" dirty="0">
                <a:solidFill>
                  <a:srgbClr val="00040C"/>
                </a:solidFill>
              </a:rPr>
            </a:br>
            <a:r>
              <a:rPr lang="en-US" sz="2400" dirty="0">
                <a:solidFill>
                  <a:srgbClr val="00040C"/>
                </a:solidFill>
              </a:rPr>
              <a:t>b</a:t>
            </a:r>
            <a:r>
              <a:rPr lang="en" sz="2400" dirty="0">
                <a:solidFill>
                  <a:srgbClr val="00040C"/>
                </a:solidFill>
              </a:rPr>
              <a:t>) Trong hai góc ACB và ADB, góc nào lớn hơn?</a:t>
            </a:r>
            <a:endParaRPr lang="vi-VN" sz="2400" dirty="0"/>
          </a:p>
        </p:txBody>
      </p:sp>
      <p:sp>
        <p:nvSpPr>
          <p:cNvPr id="8" name="Title 7">
            <a:extLst>
              <a:ext uri="{FF2B5EF4-FFF2-40B4-BE49-F238E27FC236}">
                <a16:creationId xmlns:a16="http://schemas.microsoft.com/office/drawing/2014/main" id="{D442FC99-91A0-4F69-B6A5-66B56517F4C7}"/>
              </a:ext>
            </a:extLst>
          </p:cNvPr>
          <p:cNvSpPr>
            <a:spLocks noGrp="1"/>
          </p:cNvSpPr>
          <p:nvPr>
            <p:ph type="title"/>
          </p:nvPr>
        </p:nvSpPr>
        <p:spPr>
          <a:xfrm>
            <a:off x="720000" y="540000"/>
            <a:ext cx="7899362" cy="1021368"/>
          </a:xfrm>
        </p:spPr>
        <p:txBody>
          <a:bodyPr/>
          <a:lstStyle/>
          <a:p>
            <a:pPr algn="just">
              <a:lnSpc>
                <a:spcPct val="130000"/>
              </a:lnSpc>
            </a:pPr>
            <a:r>
              <a:rPr lang="en" sz="2400" b="1" dirty="0">
                <a:solidFill>
                  <a:srgbClr val="002060"/>
                </a:solidFill>
              </a:rPr>
              <a:t>Luyện tập 4. </a:t>
            </a:r>
            <a:r>
              <a:rPr lang="en" sz="2400" dirty="0">
                <a:solidFill>
                  <a:srgbClr val="00040C"/>
                </a:solidFill>
              </a:rPr>
              <a:t>Ở hình 81 có HB = HC = CD. Đo góc để trả lời các câu hỏi sau:</a:t>
            </a:r>
            <a:endParaRPr lang="vi-VN" sz="2400" dirty="0"/>
          </a:p>
        </p:txBody>
      </p:sp>
      <p:grpSp>
        <p:nvGrpSpPr>
          <p:cNvPr id="119" name="Group 118">
            <a:extLst>
              <a:ext uri="{FF2B5EF4-FFF2-40B4-BE49-F238E27FC236}">
                <a16:creationId xmlns:a16="http://schemas.microsoft.com/office/drawing/2014/main" id="{B70480E5-286A-423D-8447-682891B489A7}"/>
              </a:ext>
            </a:extLst>
          </p:cNvPr>
          <p:cNvGrpSpPr/>
          <p:nvPr/>
        </p:nvGrpSpPr>
        <p:grpSpPr>
          <a:xfrm>
            <a:off x="3291643" y="2714161"/>
            <a:ext cx="2790825" cy="1942468"/>
            <a:chOff x="0" y="0"/>
            <a:chExt cx="2790825" cy="1942468"/>
          </a:xfrm>
        </p:grpSpPr>
        <p:grpSp>
          <p:nvGrpSpPr>
            <p:cNvPr id="120" name="Group 119">
              <a:extLst>
                <a:ext uri="{FF2B5EF4-FFF2-40B4-BE49-F238E27FC236}">
                  <a16:creationId xmlns:a16="http://schemas.microsoft.com/office/drawing/2014/main" id="{80001635-00AD-439F-9101-12B7FB3C6CB3}"/>
                </a:ext>
              </a:extLst>
            </p:cNvPr>
            <p:cNvGrpSpPr/>
            <p:nvPr/>
          </p:nvGrpSpPr>
          <p:grpSpPr>
            <a:xfrm>
              <a:off x="0" y="0"/>
              <a:ext cx="2790825" cy="1942468"/>
              <a:chOff x="0" y="-114300"/>
              <a:chExt cx="2790825" cy="1942860"/>
            </a:xfrm>
          </p:grpSpPr>
          <p:cxnSp>
            <p:nvCxnSpPr>
              <p:cNvPr id="124" name="Elbow Connector 600">
                <a:extLst>
                  <a:ext uri="{FF2B5EF4-FFF2-40B4-BE49-F238E27FC236}">
                    <a16:creationId xmlns:a16="http://schemas.microsoft.com/office/drawing/2014/main" id="{7B766B1D-A224-4058-808E-967A96905060}"/>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599">
                <a:extLst>
                  <a:ext uri="{FF2B5EF4-FFF2-40B4-BE49-F238E27FC236}">
                    <a16:creationId xmlns:a16="http://schemas.microsoft.com/office/drawing/2014/main" id="{C41902FD-1A48-4456-BCAE-51FBA441D9ED}"/>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6" name="Text Box 596">
                <a:extLst>
                  <a:ext uri="{FF2B5EF4-FFF2-40B4-BE49-F238E27FC236}">
                    <a16:creationId xmlns:a16="http://schemas.microsoft.com/office/drawing/2014/main" id="{1DA946CA-3313-47BF-A6CA-FEDDD05BE7BA}"/>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7" name="Isosceles Triangle 126">
                <a:extLst>
                  <a:ext uri="{FF2B5EF4-FFF2-40B4-BE49-F238E27FC236}">
                    <a16:creationId xmlns:a16="http://schemas.microsoft.com/office/drawing/2014/main" id="{D2BCA864-5EDE-4750-9E67-5E7D5C337ED4}"/>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Connector 127">
                <a:extLst>
                  <a:ext uri="{FF2B5EF4-FFF2-40B4-BE49-F238E27FC236}">
                    <a16:creationId xmlns:a16="http://schemas.microsoft.com/office/drawing/2014/main" id="{57A6E57C-C769-4646-AEF5-873B4AB9AA51}"/>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4EABCFB-C889-473D-9C19-F418F3E54244}"/>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30" name="Text Box 598">
                <a:extLst>
                  <a:ext uri="{FF2B5EF4-FFF2-40B4-BE49-F238E27FC236}">
                    <a16:creationId xmlns:a16="http://schemas.microsoft.com/office/drawing/2014/main" id="{BC292D8D-3017-4C92-8A52-0291F6A84D2D}"/>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1" name="Text Box 515">
                <a:extLst>
                  <a:ext uri="{FF2B5EF4-FFF2-40B4-BE49-F238E27FC236}">
                    <a16:creationId xmlns:a16="http://schemas.microsoft.com/office/drawing/2014/main" id="{E527ACBF-7630-47CE-9DF1-900ABB86103C}"/>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2" name="Text Box 516">
                <a:extLst>
                  <a:ext uri="{FF2B5EF4-FFF2-40B4-BE49-F238E27FC236}">
                    <a16:creationId xmlns:a16="http://schemas.microsoft.com/office/drawing/2014/main" id="{3A8B153D-F582-4E44-9C30-7BACDB8B960A}"/>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21" name="Straight Connector 120">
              <a:extLst>
                <a:ext uri="{FF2B5EF4-FFF2-40B4-BE49-F238E27FC236}">
                  <a16:creationId xmlns:a16="http://schemas.microsoft.com/office/drawing/2014/main" id="{1BF93B4E-E7A4-4F23-AF0A-5518ED49C5C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BC9230F5-FEDB-4325-9A00-ACCF162CB724}"/>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269C4FF-4132-4C09-B7B0-E1AE3C333676}"/>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500" fill="hold"/>
                                        <p:tgtEl>
                                          <p:spTgt spid="119"/>
                                        </p:tgtEl>
                                        <p:attrNameLst>
                                          <p:attrName>ppt_x</p:attrName>
                                        </p:attrNameLst>
                                      </p:cBhvr>
                                      <p:tavLst>
                                        <p:tav tm="0">
                                          <p:val>
                                            <p:strVal val="#ppt_x"/>
                                          </p:val>
                                        </p:tav>
                                        <p:tav tm="100000">
                                          <p:val>
                                            <p:strVal val="#ppt_x"/>
                                          </p:val>
                                        </p:tav>
                                      </p:tavLst>
                                    </p:anim>
                                    <p:anim calcmode="lin" valueType="num">
                                      <p:cBhvr additive="base">
                                        <p:cTn id="1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33" name="Google Shape;5133;p65"/>
          <p:cNvGrpSpPr/>
          <p:nvPr/>
        </p:nvGrpSpPr>
        <p:grpSpPr>
          <a:xfrm>
            <a:off x="7734004" y="1364284"/>
            <a:ext cx="1134950" cy="991675"/>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65"/>
          <p:cNvGrpSpPr/>
          <p:nvPr/>
        </p:nvGrpSpPr>
        <p:grpSpPr>
          <a:xfrm>
            <a:off x="435110" y="4078781"/>
            <a:ext cx="745681" cy="929720"/>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roup 179">
            <a:extLst>
              <a:ext uri="{FF2B5EF4-FFF2-40B4-BE49-F238E27FC236}">
                <a16:creationId xmlns:a16="http://schemas.microsoft.com/office/drawing/2014/main" id="{E2AEA00A-32CC-417A-A78D-C327C8DA0FED}"/>
              </a:ext>
            </a:extLst>
          </p:cNvPr>
          <p:cNvGrpSpPr/>
          <p:nvPr/>
        </p:nvGrpSpPr>
        <p:grpSpPr>
          <a:xfrm>
            <a:off x="3218067" y="372078"/>
            <a:ext cx="2790825" cy="1942468"/>
            <a:chOff x="0" y="0"/>
            <a:chExt cx="2790825" cy="1942468"/>
          </a:xfrm>
        </p:grpSpPr>
        <p:grpSp>
          <p:nvGrpSpPr>
            <p:cNvPr id="181" name="Group 180">
              <a:extLst>
                <a:ext uri="{FF2B5EF4-FFF2-40B4-BE49-F238E27FC236}">
                  <a16:creationId xmlns:a16="http://schemas.microsoft.com/office/drawing/2014/main" id="{5FCE8D65-8F9B-4FE2-8CA6-76B3D466D838}"/>
                </a:ext>
              </a:extLst>
            </p:cNvPr>
            <p:cNvGrpSpPr/>
            <p:nvPr/>
          </p:nvGrpSpPr>
          <p:grpSpPr>
            <a:xfrm>
              <a:off x="0" y="0"/>
              <a:ext cx="2790825" cy="1942468"/>
              <a:chOff x="0" y="-114300"/>
              <a:chExt cx="2790825" cy="1942860"/>
            </a:xfrm>
          </p:grpSpPr>
          <p:cxnSp>
            <p:nvCxnSpPr>
              <p:cNvPr id="185" name="Elbow Connector 600">
                <a:extLst>
                  <a:ext uri="{FF2B5EF4-FFF2-40B4-BE49-F238E27FC236}">
                    <a16:creationId xmlns:a16="http://schemas.microsoft.com/office/drawing/2014/main" id="{FC4DF745-83AF-4D49-9C04-92DC0C9E5BB4}"/>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599">
                <a:extLst>
                  <a:ext uri="{FF2B5EF4-FFF2-40B4-BE49-F238E27FC236}">
                    <a16:creationId xmlns:a16="http://schemas.microsoft.com/office/drawing/2014/main" id="{0D87F19A-E83C-4A12-B23C-225DAE303D60}"/>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7" name="Text Box 596">
                <a:extLst>
                  <a:ext uri="{FF2B5EF4-FFF2-40B4-BE49-F238E27FC236}">
                    <a16:creationId xmlns:a16="http://schemas.microsoft.com/office/drawing/2014/main" id="{18D4ECA7-53E9-4190-A48B-33FFC1691535}"/>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8" name="Isosceles Triangle 187">
                <a:extLst>
                  <a:ext uri="{FF2B5EF4-FFF2-40B4-BE49-F238E27FC236}">
                    <a16:creationId xmlns:a16="http://schemas.microsoft.com/office/drawing/2014/main" id="{36C762A6-B4DC-4BDD-8DBC-3AA60DB6222C}"/>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9" name="Straight Connector 188">
                <a:extLst>
                  <a:ext uri="{FF2B5EF4-FFF2-40B4-BE49-F238E27FC236}">
                    <a16:creationId xmlns:a16="http://schemas.microsoft.com/office/drawing/2014/main" id="{EAE547AA-CC6E-488E-B7C5-BCADEE5FFF50}"/>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F9BB0DC-21BD-4211-8586-DC4BA092AE66}"/>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91" name="Text Box 598">
                <a:extLst>
                  <a:ext uri="{FF2B5EF4-FFF2-40B4-BE49-F238E27FC236}">
                    <a16:creationId xmlns:a16="http://schemas.microsoft.com/office/drawing/2014/main" id="{8422242F-C4BD-40D9-BA67-4755109AF0A9}"/>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2" name="Text Box 515">
                <a:extLst>
                  <a:ext uri="{FF2B5EF4-FFF2-40B4-BE49-F238E27FC236}">
                    <a16:creationId xmlns:a16="http://schemas.microsoft.com/office/drawing/2014/main" id="{8052C93F-3D2D-4046-BEB5-393E2CC03900}"/>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3" name="Text Box 516">
                <a:extLst>
                  <a:ext uri="{FF2B5EF4-FFF2-40B4-BE49-F238E27FC236}">
                    <a16:creationId xmlns:a16="http://schemas.microsoft.com/office/drawing/2014/main" id="{49854073-4061-437B-A462-3AF9B321C24F}"/>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82" name="Straight Connector 181">
              <a:extLst>
                <a:ext uri="{FF2B5EF4-FFF2-40B4-BE49-F238E27FC236}">
                  <a16:creationId xmlns:a16="http://schemas.microsoft.com/office/drawing/2014/main" id="{88621E85-1B2B-489D-8E28-D1FAAF6C98B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37492970-D970-40AB-9400-BCD396E84FB9}"/>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AA6567E-5EBD-4001-B243-A883BFA8AC44}"/>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ECD4700F-3693-4EC3-B482-CEA8D3D15EB5}"/>
                  </a:ext>
                </a:extLst>
              </p:cNvPr>
              <p:cNvSpPr txBox="1"/>
              <p:nvPr/>
            </p:nvSpPr>
            <p:spPr>
              <a:xfrm>
                <a:off x="2208417" y="3286471"/>
                <a:ext cx="4762500" cy="1066126"/>
              </a:xfrm>
              <a:prstGeom prst="rect">
                <a:avLst/>
              </a:prstGeom>
              <a:noFill/>
            </p:spPr>
            <p:txBody>
              <a:bodyPr wrap="square">
                <a:spAutoFit/>
              </a:bodyPr>
              <a:lstStyle/>
              <a:p>
                <a:pPr marL="0" marR="0" algn="ctr">
                  <a:lnSpc>
                    <a:spcPct val="135000"/>
                  </a:lnSpc>
                  <a:spcBef>
                    <a:spcPts val="600"/>
                  </a:spcBef>
                  <a:spcAft>
                    <a:spcPts val="600"/>
                  </a:spcAft>
                </a:pPr>
                <a:r>
                  <a:rPr lang="en-US" sz="2400" dirty="0">
                    <a:solidFill>
                      <a:srgbClr val="000000"/>
                    </a:solidFill>
                    <a:effectLst/>
                    <a:latin typeface="+mn-lt"/>
                    <a:ea typeface="Times New Roman" panose="02020603050405020304" pitchFamily="18" charset="0"/>
                  </a:rPr>
                  <a:t>a)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𝑨𝑩𝑪</m:t>
                        </m:r>
                        <m:r>
                          <a:rPr lang="en-US" sz="2400" b="1" i="1">
                            <a:solidFill>
                              <a:srgbClr val="000000"/>
                            </a:solidFill>
                            <a:effectLst/>
                            <a:latin typeface="Cambria Math" panose="02040503050406030204" pitchFamily="18" charset="0"/>
                            <a:ea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 </a:t>
                </a:r>
                <a14:m>
                  <m:oMath xmlns:m="http://schemas.openxmlformats.org/officeDocument/2006/math">
                    <m:r>
                      <a:rPr lang="en-US" sz="2400" b="1" i="1">
                        <a:solidFill>
                          <a:srgbClr val="000000"/>
                        </a:solidFill>
                        <a:effectLst/>
                        <a:latin typeface="Cambria Math" panose="02040503050406030204" pitchFamily="18" charset="0"/>
                        <a:ea typeface="Times New Roman" panose="02020603050405020304" pitchFamily="18" charset="0"/>
                      </a:rPr>
                      <m:t> </m:t>
                    </m:r>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𝑨𝑪𝑩</m:t>
                        </m:r>
                        <m:r>
                          <a:rPr lang="en-US" sz="2400" b="1" i="1">
                            <a:solidFill>
                              <a:srgbClr val="000000"/>
                            </a:solidFill>
                            <a:effectLst/>
                            <a:latin typeface="Cambria Math" panose="02040503050406030204" pitchFamily="18" charset="0"/>
                            <a:ea typeface="Times New Roman" panose="02020603050405020304" pitchFamily="18" charset="0"/>
                          </a:rPr>
                          <m:t> </m:t>
                        </m:r>
                      </m:e>
                    </m:acc>
                  </m:oMath>
                </a14:m>
                <a:endParaRPr lang="en-US" sz="2400" b="1" dirty="0">
                  <a:solidFill>
                    <a:srgbClr val="000000"/>
                  </a:solidFill>
                  <a:effectLst/>
                  <a:latin typeface="+mn-lt"/>
                  <a:ea typeface="Calibri" panose="020F0502020204030204" pitchFamily="34" charset="0"/>
                </a:endParaRPr>
              </a:p>
              <a:p>
                <a:pPr algn="ctr"/>
                <a:r>
                  <a:rPr lang="en-US" sz="2400" dirty="0">
                    <a:solidFill>
                      <a:srgbClr val="000000"/>
                    </a:solidFill>
                    <a:effectLst/>
                    <a:latin typeface="+mn-lt"/>
                    <a:ea typeface="Times New Roman" panose="02020603050405020304" pitchFamily="18" charset="0"/>
                  </a:rPr>
                  <a:t>b) </a:t>
                </a:r>
                <a14:m>
                  <m:oMath xmlns:m="http://schemas.openxmlformats.org/officeDocument/2006/math">
                    <m:acc>
                      <m:accPr>
                        <m:chr m:val="̂"/>
                        <m:ctrlPr>
                          <a:rPr lang="en-US" sz="2400" b="1" i="1">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𝑨𝑪𝑩</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&gt; </a:t>
                </a:r>
                <a14:m>
                  <m:oMath xmlns:m="http://schemas.openxmlformats.org/officeDocument/2006/math">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400" b="1" i="1">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𝑨𝑫𝑩</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acc>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400" b="1" dirty="0">
                  <a:latin typeface="+mn-lt"/>
                </a:endParaRPr>
              </a:p>
            </p:txBody>
          </p:sp>
        </mc:Choice>
        <mc:Fallback xmlns="">
          <p:sp>
            <p:nvSpPr>
              <p:cNvPr id="195" name="TextBox 194">
                <a:extLst>
                  <a:ext uri="{FF2B5EF4-FFF2-40B4-BE49-F238E27FC236}">
                    <a16:creationId xmlns:a16="http://schemas.microsoft.com/office/drawing/2014/main" id="{ECD4700F-3693-4EC3-B482-CEA8D3D15EB5}"/>
                  </a:ext>
                </a:extLst>
              </p:cNvPr>
              <p:cNvSpPr txBox="1">
                <a:spLocks noRot="1" noChangeAspect="1" noMove="1" noResize="1" noEditPoints="1" noAdjustHandles="1" noChangeArrowheads="1" noChangeShapeType="1" noTextEdit="1"/>
              </p:cNvSpPr>
              <p:nvPr/>
            </p:nvSpPr>
            <p:spPr>
              <a:xfrm>
                <a:off x="2208417" y="3286471"/>
                <a:ext cx="4762500" cy="1066126"/>
              </a:xfrm>
              <a:prstGeom prst="rect">
                <a:avLst/>
              </a:prstGeom>
              <a:blipFill>
                <a:blip r:embed="rId3"/>
                <a:stretch>
                  <a:fillRect b="-12571"/>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643AC565-38B1-426D-B66E-6826397D63C2}"/>
              </a:ext>
            </a:extLst>
          </p:cNvPr>
          <p:cNvSpPr txBox="1"/>
          <p:nvPr/>
        </p:nvSpPr>
        <p:spPr>
          <a:xfrm>
            <a:off x="3951491" y="2381352"/>
            <a:ext cx="1276352" cy="400110"/>
          </a:xfrm>
          <a:prstGeom prst="rect">
            <a:avLst/>
          </a:prstGeom>
          <a:noFill/>
        </p:spPr>
        <p:txBody>
          <a:bodyPr wrap="square" rtlCol="0">
            <a:spAutoFit/>
          </a:bodyPr>
          <a:lstStyle/>
          <a:p>
            <a:pPr algn="l"/>
            <a:r>
              <a:rPr lang="en-US" sz="2000" b="1" i="1" dirty="0" err="1">
                <a:solidFill>
                  <a:srgbClr val="002060"/>
                </a:solidFill>
              </a:rPr>
              <a:t>Hình</a:t>
            </a:r>
            <a:r>
              <a:rPr lang="en-US" sz="2000" b="1" i="1" dirty="0">
                <a:solidFill>
                  <a:srgbClr val="002060"/>
                </a:solidFill>
              </a:rPr>
              <a:t> 81</a:t>
            </a:r>
            <a:endParaRPr lang="vi-VN" sz="20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
                                            <p:txEl>
                                              <p:pRg st="1" end="1"/>
                                            </p:txEl>
                                          </p:spTgt>
                                        </p:tgtEl>
                                        <p:attrNameLst>
                                          <p:attrName>style.visibility</p:attrName>
                                        </p:attrNameLst>
                                      </p:cBhvr>
                                      <p:to>
                                        <p:strVal val="visible"/>
                                      </p:to>
                                    </p:set>
                                    <p:anim calcmode="lin" valueType="num">
                                      <p:cBhvr additive="base">
                                        <p:cTn id="19"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5512489"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307393" y="1428138"/>
            <a:ext cx="3909166" cy="2112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800" b="1" dirty="0">
                <a:solidFill>
                  <a:schemeClr val="lt1"/>
                </a:solidFill>
                <a:effectLst>
                  <a:outerShdw blurRad="38100" dist="38100" dir="2700000" algn="tl">
                    <a:srgbClr val="000000">
                      <a:alpha val="43137"/>
                    </a:srgbClr>
                  </a:outerShdw>
                </a:effectLst>
              </a:rPr>
              <a:t>	GÓC VUÔNG, GÓC NHỌN, GÓC TÙ, GÓC BẸT.</a:t>
            </a:r>
            <a:endParaRPr sz="2800"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5512488"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a:stCxn id="4792" idx="2"/>
          </p:cNvCxnSpPr>
          <p:nvPr/>
        </p:nvCxnSpPr>
        <p:spPr>
          <a:xfrm rot="10800000">
            <a:off x="5228089" y="2380962"/>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7629338" y="3233250"/>
            <a:ext cx="1134000" cy="972675"/>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63"/>
          <p:cNvGrpSpPr/>
          <p:nvPr/>
        </p:nvGrpSpPr>
        <p:grpSpPr>
          <a:xfrm>
            <a:off x="6229978" y="3193094"/>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63"/>
          <p:cNvGrpSpPr/>
          <p:nvPr/>
        </p:nvGrpSpPr>
        <p:grpSpPr>
          <a:xfrm>
            <a:off x="6136625" y="805500"/>
            <a:ext cx="627575" cy="453425"/>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8330501" y="203821"/>
            <a:ext cx="373125" cy="345125"/>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720000" y="540000"/>
            <a:ext cx="7916000" cy="1274268"/>
          </a:xfrm>
        </p:spPr>
        <p:txBody>
          <a:bodyPr/>
          <a:lstStyle/>
          <a:p>
            <a:pPr>
              <a:lnSpc>
                <a:spcPct val="120000"/>
              </a:lnSpc>
            </a:pPr>
            <a:r>
              <a:rPr lang="en-US" sz="2000" b="1" dirty="0">
                <a:solidFill>
                  <a:srgbClr val="0070C0"/>
                </a:solidFill>
              </a:rPr>
              <a:t>HĐ5. </a:t>
            </a:r>
            <a:r>
              <a:rPr lang="en-US" sz="2000" dirty="0"/>
              <a:t>Ta </a:t>
            </a:r>
            <a:r>
              <a:rPr lang="en-US" sz="2000" dirty="0" err="1"/>
              <a:t>có</a:t>
            </a:r>
            <a:r>
              <a:rPr lang="en-US" sz="2000" dirty="0"/>
              <a:t> </a:t>
            </a:r>
            <a:r>
              <a:rPr lang="en-US" sz="2000" dirty="0" err="1"/>
              <a:t>thể</a:t>
            </a:r>
            <a:r>
              <a:rPr lang="en-US" sz="2000" dirty="0"/>
              <a:t> </a:t>
            </a:r>
            <a:r>
              <a:rPr lang="en-US" sz="2000" dirty="0" err="1"/>
              <a:t>xem</a:t>
            </a:r>
            <a:r>
              <a:rPr lang="en-US" sz="2000" dirty="0"/>
              <a:t> </a:t>
            </a:r>
            <a:r>
              <a:rPr lang="en-US" sz="2000" dirty="0" err="1"/>
              <a:t>kim</a:t>
            </a:r>
            <a:r>
              <a:rPr lang="en-US" sz="2000" dirty="0"/>
              <a:t> </a:t>
            </a:r>
            <a:r>
              <a:rPr lang="en-US" sz="2000" dirty="0" err="1"/>
              <a:t>phút</a:t>
            </a:r>
            <a:r>
              <a:rPr lang="en-US" sz="2000" dirty="0"/>
              <a:t> </a:t>
            </a:r>
            <a:r>
              <a:rPr lang="en-US" sz="2000" dirty="0" err="1"/>
              <a:t>và</a:t>
            </a:r>
            <a:r>
              <a:rPr lang="en-US" sz="2000" dirty="0"/>
              <a:t> </a:t>
            </a:r>
            <a:r>
              <a:rPr lang="en-US" sz="2000" dirty="0" err="1"/>
              <a:t>kim</a:t>
            </a:r>
            <a:r>
              <a:rPr lang="en-US" sz="2000" dirty="0"/>
              <a:t> </a:t>
            </a:r>
            <a:r>
              <a:rPr lang="en-US" sz="2000" dirty="0" err="1"/>
              <a:t>giờ</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là</a:t>
            </a:r>
            <a:r>
              <a:rPr lang="en-US" sz="2000" dirty="0"/>
              <a:t> </a:t>
            </a:r>
            <a:r>
              <a:rPr lang="en-US" sz="2000" dirty="0" err="1"/>
              <a:t>hai</a:t>
            </a:r>
            <a:r>
              <a:rPr lang="en-US" sz="2000" dirty="0"/>
              <a:t>  </a:t>
            </a:r>
            <a:r>
              <a:rPr lang="en-US" sz="2000" dirty="0" err="1"/>
              <a:t>tia</a:t>
            </a:r>
            <a:r>
              <a:rPr lang="en-US" sz="2000" dirty="0"/>
              <a:t> </a:t>
            </a:r>
            <a:r>
              <a:rPr lang="en-US" sz="2000" dirty="0" err="1"/>
              <a:t>chung</a:t>
            </a:r>
            <a:r>
              <a:rPr lang="en-US" sz="2000" dirty="0"/>
              <a:t> </a:t>
            </a:r>
            <a:r>
              <a:rPr lang="en-US" sz="2000" dirty="0" err="1"/>
              <a:t>gốc</a:t>
            </a:r>
            <a:r>
              <a:rPr lang="en-US" sz="2000" dirty="0"/>
              <a:t> (</a:t>
            </a:r>
            <a:r>
              <a:rPr lang="en-US" sz="2000" dirty="0" err="1"/>
              <a:t>gốc</a:t>
            </a:r>
            <a:r>
              <a:rPr lang="en-US" sz="2000" dirty="0"/>
              <a:t> </a:t>
            </a:r>
            <a:r>
              <a:rPr lang="en-US" sz="2000" dirty="0" err="1"/>
              <a:t>trùng</a:t>
            </a:r>
            <a:r>
              <a:rPr lang="en-US" sz="2000" dirty="0"/>
              <a:t> </a:t>
            </a:r>
            <a:r>
              <a:rPr lang="en-US" sz="2000" dirty="0" err="1"/>
              <a:t>với</a:t>
            </a:r>
            <a:r>
              <a:rPr lang="en-US" sz="2000" dirty="0"/>
              <a:t> </a:t>
            </a:r>
            <a:r>
              <a:rPr lang="en-US" sz="2000" dirty="0" err="1"/>
              <a:t>trục</a:t>
            </a:r>
            <a:r>
              <a:rPr lang="en-US" sz="2000" dirty="0"/>
              <a:t> quay </a:t>
            </a:r>
            <a:r>
              <a:rPr lang="en-US" sz="2000" dirty="0" err="1"/>
              <a:t>của</a:t>
            </a:r>
            <a:r>
              <a:rPr lang="en-US" sz="2000" dirty="0"/>
              <a:t> </a:t>
            </a:r>
            <a:r>
              <a:rPr lang="en-US" sz="2000" dirty="0" err="1"/>
              <a:t>hai</a:t>
            </a:r>
            <a:r>
              <a:rPr lang="en-US" sz="2000" dirty="0"/>
              <a:t> </a:t>
            </a:r>
            <a:r>
              <a:rPr lang="en-US" sz="2000" dirty="0" err="1"/>
              <a:t>kim</a:t>
            </a:r>
            <a:r>
              <a:rPr lang="en-US" sz="2000" dirty="0"/>
              <a:t>). </a:t>
            </a:r>
            <a:r>
              <a:rPr lang="en-US" sz="2000" dirty="0" err="1"/>
              <a:t>Tại</a:t>
            </a:r>
            <a:r>
              <a:rPr lang="en-US" sz="2000" dirty="0"/>
              <a:t> </a:t>
            </a:r>
            <a:r>
              <a:rPr lang="en-US" sz="2000" dirty="0" err="1"/>
              <a:t>mỗi</a:t>
            </a:r>
            <a:r>
              <a:rPr lang="en-US" sz="2000" dirty="0"/>
              <a:t> </a:t>
            </a:r>
            <a:r>
              <a:rPr lang="en-US" sz="2000" dirty="0" err="1"/>
              <a:t>thời</a:t>
            </a:r>
            <a:r>
              <a:rPr lang="en-US" sz="2000" dirty="0"/>
              <a:t> </a:t>
            </a:r>
            <a:r>
              <a:rPr lang="en-US" sz="2000" dirty="0" err="1"/>
              <a:t>điểm</a:t>
            </a:r>
            <a:r>
              <a:rPr lang="en-US" sz="2000" dirty="0"/>
              <a:t>, </a:t>
            </a:r>
            <a:r>
              <a:rPr lang="en-US" sz="2000" dirty="0" err="1"/>
              <a:t>hai</a:t>
            </a:r>
            <a:r>
              <a:rPr lang="en-US" sz="2000" dirty="0"/>
              <a:t> </a:t>
            </a:r>
            <a:r>
              <a:rPr lang="en-US" sz="2000" dirty="0" err="1"/>
              <a:t>kim</a:t>
            </a:r>
            <a:r>
              <a:rPr lang="en-US" sz="2000" dirty="0"/>
              <a:t> </a:t>
            </a:r>
            <a:r>
              <a:rPr lang="en-US" sz="2000" dirty="0" err="1"/>
              <a:t>tạo</a:t>
            </a:r>
            <a:r>
              <a:rPr lang="en-US" sz="2000" dirty="0"/>
              <a:t> </a:t>
            </a:r>
            <a:r>
              <a:rPr lang="en-US" sz="2000" dirty="0" err="1"/>
              <a:t>thành</a:t>
            </a:r>
            <a:r>
              <a:rPr lang="en-US" sz="2000" dirty="0"/>
              <a:t> </a:t>
            </a:r>
            <a:r>
              <a:rPr lang="en-US" sz="2000" dirty="0" err="1"/>
              <a:t>một</a:t>
            </a:r>
            <a:r>
              <a:rPr lang="en-US" sz="2000" dirty="0"/>
              <a:t> </a:t>
            </a:r>
            <a:r>
              <a:rPr lang="en-US" sz="2000" dirty="0" err="1"/>
              <a:t>góc</a:t>
            </a:r>
            <a:r>
              <a:rPr lang="en-US" sz="2000" dirty="0"/>
              <a:t>.</a:t>
            </a:r>
            <a:endParaRPr lang="vi-VN" sz="2000"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757541" y="1951299"/>
            <a:ext cx="7843999" cy="850939"/>
          </a:xfrm>
          <a:prstGeom prst="rect">
            <a:avLst/>
          </a:prstGeom>
          <a:noFill/>
        </p:spPr>
        <p:txBody>
          <a:bodyPr wrap="square" rtlCol="0">
            <a:spAutoFit/>
          </a:bodyPr>
          <a:lstStyle/>
          <a:p>
            <a:pPr algn="just">
              <a:lnSpc>
                <a:spcPct val="130000"/>
              </a:lnSpc>
            </a:pPr>
            <a:r>
              <a:rPr lang="en-US" sz="2000" i="1" dirty="0">
                <a:solidFill>
                  <a:srgbClr val="002060"/>
                </a:solidFill>
              </a:rPr>
              <a:t>Quan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tạo</a:t>
            </a:r>
            <a:r>
              <a:rPr lang="en-US" sz="2000" i="1" dirty="0">
                <a:solidFill>
                  <a:srgbClr val="002060"/>
                </a:solidFill>
              </a:rPr>
              <a:t> </a:t>
            </a:r>
            <a:r>
              <a:rPr lang="en-US" sz="2000" i="1" dirty="0" err="1">
                <a:solidFill>
                  <a:srgbClr val="002060"/>
                </a:solidFill>
              </a:rPr>
              <a:t>bởi</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phút</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giờ</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đồng</a:t>
            </a:r>
            <a:r>
              <a:rPr lang="en-US" sz="2000" i="1" dirty="0">
                <a:solidFill>
                  <a:srgbClr val="002060"/>
                </a:solidFill>
              </a:rPr>
              <a:t> </a:t>
            </a:r>
            <a:r>
              <a:rPr lang="en-US" sz="2000" i="1" dirty="0" err="1">
                <a:solidFill>
                  <a:srgbClr val="002060"/>
                </a:solidFill>
              </a:rPr>
              <a:t>hồ</a:t>
            </a:r>
            <a:r>
              <a:rPr lang="en-US" sz="2000" i="1" dirty="0">
                <a:solidFill>
                  <a:srgbClr val="002060"/>
                </a:solidFill>
              </a:rPr>
              <a:t> </a:t>
            </a:r>
            <a:r>
              <a:rPr lang="en-US" sz="2000" i="1" dirty="0" err="1">
                <a:solidFill>
                  <a:srgbClr val="002060"/>
                </a:solidFill>
              </a:rPr>
              <a:t>dưới</a:t>
            </a:r>
            <a:r>
              <a:rPr lang="en-US" sz="2000" i="1" dirty="0">
                <a:solidFill>
                  <a:srgbClr val="002060"/>
                </a:solidFill>
              </a:rPr>
              <a:t> </a:t>
            </a:r>
            <a:r>
              <a:rPr lang="en-US" sz="2000" i="1" dirty="0" err="1">
                <a:solidFill>
                  <a:srgbClr val="002060"/>
                </a:solidFill>
              </a:rPr>
              <a:t>đây</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liên</a:t>
            </a:r>
            <a:r>
              <a:rPr lang="en-US" sz="2000" i="1" dirty="0">
                <a:solidFill>
                  <a:srgbClr val="002060"/>
                </a:solidFill>
              </a:rPr>
              <a:t> </a:t>
            </a:r>
            <a:r>
              <a:rPr lang="en-US" sz="2000" i="1" dirty="0" err="1">
                <a:solidFill>
                  <a:srgbClr val="002060"/>
                </a:solidFill>
              </a:rPr>
              <a:t>hệ</a:t>
            </a:r>
            <a:r>
              <a:rPr lang="en-US" sz="2000" i="1" dirty="0">
                <a:solidFill>
                  <a:srgbClr val="002060"/>
                </a:solidFill>
              </a:rPr>
              <a:t> </a:t>
            </a:r>
            <a:r>
              <a:rPr lang="en-US" sz="2000" i="1" dirty="0" err="1">
                <a:solidFill>
                  <a:srgbClr val="002060"/>
                </a:solidFill>
              </a:rPr>
              <a:t>với</a:t>
            </a:r>
            <a:r>
              <a:rPr lang="en-US" sz="2000" i="1" dirty="0">
                <a:solidFill>
                  <a:srgbClr val="002060"/>
                </a:solidFill>
              </a:rPr>
              <a:t> </a:t>
            </a:r>
            <a:r>
              <a:rPr lang="en-US" sz="2000" i="1" dirty="0" err="1">
                <a:solidFill>
                  <a:srgbClr val="002060"/>
                </a:solidFill>
              </a:rPr>
              <a:t>những</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mà</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đã</a:t>
            </a:r>
            <a:r>
              <a:rPr lang="en-US" sz="2000" i="1" dirty="0">
                <a:solidFill>
                  <a:srgbClr val="002060"/>
                </a:solidFill>
              </a:rPr>
              <a:t> </a:t>
            </a:r>
            <a:r>
              <a:rPr lang="en-US" sz="2000" i="1" dirty="0" err="1">
                <a:solidFill>
                  <a:srgbClr val="002060"/>
                </a:solidFill>
              </a:rPr>
              <a:t>biết</a:t>
            </a:r>
            <a:r>
              <a:rPr lang="en-US" sz="2000" i="1" dirty="0">
                <a:solidFill>
                  <a:srgbClr val="002060"/>
                </a:solidFill>
              </a:rPr>
              <a:t>.</a:t>
            </a:r>
            <a:endParaRPr lang="vi-VN" sz="2000"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4962" y="2930776"/>
            <a:ext cx="5934075" cy="1438275"/>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61950" y="3428026"/>
            <a:ext cx="1882050" cy="188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id="{101F393C-8048-4CEE-8FEC-F2A7E803975F}"/>
              </a:ext>
            </a:extLst>
          </p:cNvPr>
          <p:cNvPicPr>
            <a:picLocks noChangeAspect="1"/>
          </p:cNvPicPr>
          <p:nvPr/>
        </p:nvPicPr>
        <p:blipFill>
          <a:blip r:embed="rId3"/>
          <a:stretch>
            <a:fillRect/>
          </a:stretch>
        </p:blipFill>
        <p:spPr>
          <a:xfrm>
            <a:off x="898525" y="1714079"/>
            <a:ext cx="4629150" cy="2324100"/>
          </a:xfrm>
          <a:prstGeom prst="rect">
            <a:avLst/>
          </a:prstGeom>
        </p:spPr>
      </p:pic>
      <p:pic>
        <p:nvPicPr>
          <p:cNvPr id="3" name="Picture 2">
            <a:extLst>
              <a:ext uri="{FF2B5EF4-FFF2-40B4-BE49-F238E27FC236}">
                <a16:creationId xmlns:a16="http://schemas.microsoft.com/office/drawing/2014/main" id="{1AD671C4-CC72-4796-AF25-541310D1B601}"/>
              </a:ext>
            </a:extLst>
          </p:cNvPr>
          <p:cNvPicPr>
            <a:picLocks noChangeAspect="1"/>
          </p:cNvPicPr>
          <p:nvPr/>
        </p:nvPicPr>
        <p:blipFill>
          <a:blip r:embed="rId4"/>
          <a:stretch>
            <a:fillRect/>
          </a:stretch>
        </p:blipFill>
        <p:spPr>
          <a:xfrm>
            <a:off x="400050" y="1244600"/>
            <a:ext cx="5626100" cy="3193689"/>
          </a:xfrm>
          <a:prstGeom prst="rect">
            <a:avLst/>
          </a:prstGeom>
        </p:spPr>
      </p:pic>
      <p:sp>
        <p:nvSpPr>
          <p:cNvPr id="6073" name="Google Shape;6073;p69"/>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HĐ6. </a:t>
            </a:r>
            <a:r>
              <a:rPr lang="en" sz="2400" dirty="0"/>
              <a:t>Hãy đo các góc xOy, xOz, xOt, xOm trong hình 82a.</a:t>
            </a:r>
            <a:endParaRPr sz="2400" dirty="0">
              <a:solidFill>
                <a:srgbClr val="002060"/>
              </a:solidFill>
            </a:endParaRPr>
          </a:p>
        </p:txBody>
      </p:sp>
      <p:sp>
        <p:nvSpPr>
          <p:cNvPr id="4" name="TextBox 3">
            <a:extLst>
              <a:ext uri="{FF2B5EF4-FFF2-40B4-BE49-F238E27FC236}">
                <a16:creationId xmlns:a16="http://schemas.microsoft.com/office/drawing/2014/main" id="{463D5F98-6E0A-42FB-8A8F-315F3D3D98A3}"/>
              </a:ext>
            </a:extLst>
          </p:cNvPr>
          <p:cNvSpPr txBox="1"/>
          <p:nvPr/>
        </p:nvSpPr>
        <p:spPr>
          <a:xfrm>
            <a:off x="2616200" y="4349389"/>
            <a:ext cx="1676400" cy="400110"/>
          </a:xfrm>
          <a:prstGeom prst="rect">
            <a:avLst/>
          </a:prstGeom>
          <a:noFill/>
        </p:spPr>
        <p:txBody>
          <a:bodyPr wrap="square" rtlCol="0">
            <a:spAutoFit/>
          </a:bodyPr>
          <a:lstStyle/>
          <a:p>
            <a:pPr algn="ctr"/>
            <a:r>
              <a:rPr lang="en-US" sz="2000" b="1" dirty="0" err="1">
                <a:solidFill>
                  <a:srgbClr val="002060"/>
                </a:solidFill>
              </a:rPr>
              <a:t>Hình</a:t>
            </a:r>
            <a:r>
              <a:rPr lang="en-US" sz="2000" b="1" dirty="0">
                <a:solidFill>
                  <a:srgbClr val="002060"/>
                </a:solidFill>
              </a:rPr>
              <a:t> 82</a:t>
            </a:r>
            <a:endParaRPr lang="vi-VN" sz="20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1130CC-8F2A-46CC-9EEE-E3DC3AC95BD8}"/>
                  </a:ext>
                </a:extLst>
              </p:cNvPr>
              <p:cNvSpPr txBox="1"/>
              <p:nvPr/>
            </p:nvSpPr>
            <p:spPr>
              <a:xfrm>
                <a:off x="5791200" y="2032000"/>
                <a:ext cx="2743200" cy="2000676"/>
              </a:xfrm>
              <a:prstGeom prst="rect">
                <a:avLst/>
              </a:prstGeom>
              <a:noFill/>
            </p:spPr>
            <p:txBody>
              <a:bodyPr wrap="square" rtlCol="0">
                <a:spAutoFit/>
              </a:bodyPr>
              <a:lstStyle/>
              <a:p>
                <a:pPr marL="342900" indent="-342900" algn="ctr">
                  <a:lnSpc>
                    <a:spcPct val="150000"/>
                  </a:lnSpc>
                  <a:buFont typeface="Symbol" panose="05050102010706020507" pitchFamily="18" charset="2"/>
                  <a:buChar char="Þ"/>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smtClean="0">
                            <a:solidFill>
                              <a:srgbClr val="002060"/>
                            </a:solidFill>
                            <a:latin typeface="Cambria Math" panose="02040503050406030204" pitchFamily="18" charset="0"/>
                          </a:rPr>
                          <m:t>𝒙𝑶𝒚</m:t>
                        </m:r>
                      </m:e>
                    </m:acc>
                    <m:r>
                      <a:rPr lang="en-US" sz="2000" b="1" i="1" smtClean="0">
                        <a:solidFill>
                          <a:srgbClr val="002060"/>
                        </a:solidFill>
                        <a:latin typeface="Cambria Math" panose="02040503050406030204" pitchFamily="18" charset="0"/>
                      </a:rPr>
                      <m:t>=</m:t>
                    </m:r>
                    <m:sSup>
                      <m:sSupPr>
                        <m:ctrlPr>
                          <a:rPr lang="en-US" sz="2000" b="1" i="1" smtClean="0">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𝟒𝟎</m:t>
                        </m:r>
                      </m:e>
                      <m:sup>
                        <m:r>
                          <a:rPr lang="en-US" sz="2000" b="1" i="1" smtClean="0">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a14:m>
                <a:endParaRPr lang="en-US" sz="2000" b="1" i="0"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𝒛</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𝟗</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oMath>
                </a14:m>
                <a:r>
                  <a:rPr lang="en-US" sz="2000"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𝒕</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𝟏𝟑</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i="0"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𝒎</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𝟏𝟖</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dirty="0">
                  <a:solidFill>
                    <a:srgbClr val="002060"/>
                  </a:solidFill>
                </a:endParaRPr>
              </a:p>
            </p:txBody>
          </p:sp>
        </mc:Choice>
        <mc:Fallback xmlns="">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5791200" y="2032000"/>
                <a:ext cx="2743200" cy="2000676"/>
              </a:xfrm>
              <a:prstGeom prst="rect">
                <a:avLst/>
              </a:prstGeom>
              <a:blipFill>
                <a:blip r:embed="rId5"/>
                <a:stretch>
                  <a:fillRect r="-3556"/>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248617" y="425350"/>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081267" y="652063"/>
            <a:ext cx="7597607" cy="1919687"/>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lvl="0" indent="0" algn="ctr" defTabSz="457200" rtl="0" eaLnBrk="1" fontAlgn="auto" latinLnBrk="0" hangingPunct="1">
                <a:lnSpc>
                  <a:spcPct val="135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F2F4CF"/>
                  </a:solidFill>
                  <a:effectLst/>
                  <a:uLnTx/>
                  <a:uFillTx/>
                  <a:latin typeface="+mn-lt"/>
                  <a:ea typeface="Times New Roman" panose="02020603050405020304" pitchFamily="18" charset="0"/>
                  <a:cs typeface="Arial"/>
                  <a:sym typeface="Arial"/>
                </a:rPr>
                <a:t>           </a:t>
              </a:r>
              <a:endParaRPr kumimoji="0" lang="en-US" sz="2000" b="1" i="0" u="none" strike="noStrike" kern="0" cap="none" spc="0" normalizeH="0" baseline="0" noProof="0" dirty="0">
                <a:ln>
                  <a:noFill/>
                </a:ln>
                <a:solidFill>
                  <a:srgbClr val="F2F4CF"/>
                </a:solidFill>
                <a:effectLst/>
                <a:uLnTx/>
                <a:uFillTx/>
                <a:latin typeface="+mn-lt"/>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1934995" y="617549"/>
            <a:ext cx="6357706" cy="450829"/>
          </a:xfrm>
          <a:prstGeom prst="rect">
            <a:avLst/>
          </a:prstGeom>
          <a:noFill/>
        </p:spPr>
        <p:txBody>
          <a:bodyPr wrap="square" rtlCol="0">
            <a:spAutoFit/>
          </a:bodyPr>
          <a:lstStyle/>
          <a:p>
            <a:pPr>
              <a:lnSpc>
                <a:spcPct val="130000"/>
              </a:lnSpc>
            </a:pPr>
            <a:r>
              <a:rPr lang="en-US" sz="2000" dirty="0">
                <a:latin typeface="+mn-lt"/>
              </a:rPr>
              <a:t>- </a:t>
            </a:r>
            <a:r>
              <a:rPr lang="en-US" sz="2000" dirty="0" err="1">
                <a:latin typeface="+mn-lt"/>
              </a:rPr>
              <a:t>Góc</a:t>
            </a:r>
            <a:r>
              <a:rPr lang="en-US" sz="2000" dirty="0">
                <a:latin typeface="+mn-lt"/>
              </a:rPr>
              <a:t> </a:t>
            </a:r>
            <a:r>
              <a:rPr lang="en-US" sz="2000" dirty="0" err="1">
                <a:latin typeface="+mn-lt"/>
              </a:rPr>
              <a:t>nhọn</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1934995" y="1102892"/>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vuông</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1934995" y="1565848"/>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tù</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90°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1934995" y="2023829"/>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bẹt</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72000" y="2629621"/>
            <a:ext cx="4210050" cy="2257425"/>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529667" y="2792896"/>
            <a:ext cx="3701272" cy="209415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457200">
                  <a:buClrTx/>
                </a:pPr>
                <a:endParaRPr lang="vi-VN" sz="2200"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747366" y="2746272"/>
            <a:ext cx="3568334" cy="400110"/>
          </a:xfrm>
          <a:prstGeom prst="rect">
            <a:avLst/>
          </a:prstGeom>
          <a:noFill/>
        </p:spPr>
        <p:txBody>
          <a:bodyPr wrap="square">
            <a:spAutoFit/>
          </a:bodyPr>
          <a:lstStyle/>
          <a:p>
            <a:pPr defTabSz="457200">
              <a:buClrTx/>
            </a:pPr>
            <a:r>
              <a:rPr lang="en-US" sz="2000" kern="1200" dirty="0" err="1">
                <a:solidFill>
                  <a:prstClr val="black"/>
                </a:solidFill>
                <a:latin typeface="Arial" panose="020B0604020202020204" pitchFamily="34" charset="0"/>
                <a:ea typeface="+mn-ea"/>
                <a:cs typeface="Arial" panose="020B0604020202020204" pitchFamily="34" charset="0"/>
              </a:rPr>
              <a:t>Trong</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hình</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bên</a:t>
            </a:r>
            <a:r>
              <a:rPr lang="en-US" sz="2000"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74C658-D0AA-470D-AB91-D08C4FA0C7C6}"/>
                  </a:ext>
                </a:extLst>
              </p:cNvPr>
              <p:cNvSpPr txBox="1"/>
              <p:nvPr/>
            </p:nvSpPr>
            <p:spPr>
              <a:xfrm>
                <a:off x="562404" y="3166289"/>
                <a:ext cx="3568334" cy="1700850"/>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000" i="1" smtClean="0">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𝑥𝑂𝑦</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nhọn</a:t>
                </a:r>
                <a:r>
                  <a:rPr lang="en-US" sz="2000" dirty="0">
                    <a:solidFill>
                      <a:srgbClr val="00040C"/>
                    </a:solidFill>
                    <a:latin typeface="+mn-lt"/>
                  </a:rPr>
                  <a:t>.</a:t>
                </a: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𝑥𝑂𝑧</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vuông</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𝑥𝑂𝑡</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tù</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panose="02040503050406030204" pitchFamily="18" charset="0"/>
                          </a:rPr>
                        </m:ctrlPr>
                      </m:accPr>
                      <m:e>
                        <m:r>
                          <a:rPr lang="en-US" sz="2000" b="0" i="1">
                            <a:solidFill>
                              <a:srgbClr val="00040C"/>
                            </a:solidFill>
                            <a:latin typeface="Cambria Math" panose="02040503050406030204" pitchFamily="18" charset="0"/>
                          </a:rPr>
                          <m:t>𝑥𝑂𝑚</m:t>
                        </m:r>
                      </m:e>
                    </m:acc>
                  </m:oMath>
                </a14:m>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là</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góc</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bẹt</a:t>
                </a:r>
                <a:r>
                  <a:rPr lang="en-US" sz="2000" kern="1200" dirty="0">
                    <a:solidFill>
                      <a:srgbClr val="00040C"/>
                    </a:solidFill>
                    <a:latin typeface="+mn-lt"/>
                    <a:ea typeface="+mn-ea"/>
                    <a:cs typeface="Arial" panose="020B0604020202020204" pitchFamily="34" charset="0"/>
                  </a:rPr>
                  <a:t>.</a:t>
                </a:r>
              </a:p>
            </p:txBody>
          </p:sp>
        </mc:Choice>
        <mc:Fallback xmlns="">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562404" y="3166289"/>
                <a:ext cx="3568334" cy="1700850"/>
              </a:xfrm>
              <a:prstGeom prst="rect">
                <a:avLst/>
              </a:prstGeom>
              <a:blipFill>
                <a:blip r:embed="rId7"/>
                <a:stretch>
                  <a:fillRect b="-5735"/>
                </a:stretch>
              </a:blipFill>
            </p:spPr>
            <p:txBody>
              <a:bodyPr/>
              <a:lstStyle/>
              <a:p>
                <a:r>
                  <a:rPr lang="vi-VN">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120768" y="794851"/>
            <a:ext cx="500925" cy="995200"/>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1779440" y="1835755"/>
            <a:ext cx="5585120" cy="1205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6000" b="1" dirty="0">
                <a:solidFill>
                  <a:srgbClr val="7030A0"/>
                </a:solidFill>
                <a:effectLst>
                  <a:outerShdw blurRad="38100" dist="38100" dir="2700000" algn="tl">
                    <a:srgbClr val="000000">
                      <a:alpha val="43137"/>
                    </a:srgbClr>
                  </a:outerShdw>
                </a:effectLst>
              </a:rPr>
              <a:t>LUYỆN TẬP</a:t>
            </a:r>
            <a:endParaRPr sz="6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5</a:t>
            </a:r>
            <a:r>
              <a:rPr lang="en" sz="2400" b="1" dirty="0">
                <a:solidFill>
                  <a:srgbClr val="002060"/>
                </a:solidFill>
              </a:rPr>
              <a:t>. </a:t>
            </a:r>
            <a:r>
              <a:rPr lang="en" sz="2400" dirty="0"/>
              <a:t>Hãy ghép mỗi khẳng định ở cột bên trái với một hình thích hợp ở cột bên phải.</a:t>
            </a:r>
            <a:endParaRPr sz="24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520700" y="198120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bẹt</a:t>
            </a:r>
            <a:r>
              <a:rPr lang="en-US" sz="2000" dirty="0"/>
              <a:t> ở </a:t>
            </a:r>
            <a:r>
              <a:rPr lang="en-US" sz="2000" dirty="0" err="1"/>
              <a:t>đỉnh</a:t>
            </a:r>
            <a:r>
              <a:rPr lang="en-US" sz="2000" dirty="0"/>
              <a:t> O</a:t>
            </a:r>
            <a:endParaRPr lang="vi-VN" sz="2000"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520700" y="283845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nhọn</a:t>
            </a:r>
            <a:r>
              <a:rPr lang="en-US" sz="2000" dirty="0"/>
              <a:t> ở </a:t>
            </a:r>
            <a:r>
              <a:rPr lang="en-US" sz="2000" dirty="0" err="1"/>
              <a:t>đỉnh</a:t>
            </a:r>
            <a:r>
              <a:rPr lang="en-US" sz="2000" dirty="0"/>
              <a:t> O</a:t>
            </a:r>
            <a:endParaRPr lang="vi-VN" sz="2000"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520700" y="3714750"/>
            <a:ext cx="3175000" cy="400110"/>
          </a:xfrm>
          <a:prstGeom prst="rect">
            <a:avLst/>
          </a:prstGeom>
          <a:noFill/>
        </p:spPr>
        <p:txBody>
          <a:bodyPr wrap="square" rtlCol="0">
            <a:spAutoFit/>
          </a:bodyPr>
          <a:lstStyle/>
          <a:p>
            <a:pPr algn="l"/>
            <a:r>
              <a:rPr lang="en-US" sz="2000" dirty="0"/>
              <a:t>3. </a:t>
            </a:r>
            <a:r>
              <a:rPr lang="en-US" sz="2000" dirty="0" err="1"/>
              <a:t>Góc</a:t>
            </a:r>
            <a:r>
              <a:rPr lang="en-US" sz="2000" dirty="0"/>
              <a:t> </a:t>
            </a:r>
            <a:r>
              <a:rPr lang="en-US" sz="2000" dirty="0" err="1"/>
              <a:t>tù</a:t>
            </a:r>
            <a:r>
              <a:rPr lang="en-US" sz="2000" dirty="0"/>
              <a:t> ở </a:t>
            </a:r>
            <a:r>
              <a:rPr lang="en-US" sz="2000" dirty="0" err="1"/>
              <a:t>đỉnh</a:t>
            </a:r>
            <a:r>
              <a:rPr lang="en-US" sz="2000" dirty="0"/>
              <a:t> O</a:t>
            </a:r>
            <a:endParaRPr lang="vi-VN" sz="2000"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4464050" y="1641415"/>
            <a:ext cx="0" cy="31623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4464050" y="1641415"/>
            <a:ext cx="1181100" cy="400110"/>
          </a:xfrm>
          <a:prstGeom prst="rect">
            <a:avLst/>
          </a:prstGeom>
          <a:noFill/>
        </p:spPr>
        <p:txBody>
          <a:bodyPr wrap="square" rtlCol="0">
            <a:spAutoFit/>
          </a:bodyPr>
          <a:lstStyle/>
          <a:p>
            <a:pPr algn="l"/>
            <a:r>
              <a:rPr lang="en-US" sz="2000" dirty="0"/>
              <a:t>a)</a:t>
            </a:r>
            <a:endParaRPr lang="vi-VN" sz="2000"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5863398" y="816143"/>
            <a:ext cx="1689100" cy="1663532"/>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5784851" y="2235290"/>
            <a:ext cx="1923582" cy="1479460"/>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4533901" y="2812931"/>
            <a:ext cx="1181100" cy="400110"/>
          </a:xfrm>
          <a:prstGeom prst="rect">
            <a:avLst/>
          </a:prstGeom>
          <a:noFill/>
        </p:spPr>
        <p:txBody>
          <a:bodyPr wrap="square" rtlCol="0">
            <a:spAutoFit/>
          </a:bodyPr>
          <a:lstStyle/>
          <a:p>
            <a:pPr algn="l"/>
            <a:r>
              <a:rPr lang="en-US" sz="2000" dirty="0"/>
              <a:t>b)</a:t>
            </a:r>
            <a:endParaRPr lang="vi-VN" sz="2000"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4572000" y="4114860"/>
            <a:ext cx="1181100" cy="400110"/>
          </a:xfrm>
          <a:prstGeom prst="rect">
            <a:avLst/>
          </a:prstGeom>
          <a:noFill/>
        </p:spPr>
        <p:txBody>
          <a:bodyPr wrap="square" rtlCol="0">
            <a:spAutoFit/>
          </a:bodyPr>
          <a:lstStyle/>
          <a:p>
            <a:pPr algn="l"/>
            <a:r>
              <a:rPr lang="en-US" sz="2000" dirty="0"/>
              <a:t>c)</a:t>
            </a:r>
            <a:endParaRPr lang="vi-VN" sz="2000"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5071721" y="3496576"/>
            <a:ext cx="2738779" cy="1355392"/>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3086100" y="2235290"/>
            <a:ext cx="1485900" cy="207962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3076575" y="1828711"/>
            <a:ext cx="1504950" cy="120979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2781301" y="3012986"/>
            <a:ext cx="1752600" cy="90182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687" name="Google Shape;6687;p71"/>
          <p:cNvSpPr txBox="1">
            <a:spLocks noGrp="1"/>
          </p:cNvSpPr>
          <p:nvPr>
            <p:ph type="title"/>
          </p:nvPr>
        </p:nvSpPr>
        <p:spPr>
          <a:xfrm>
            <a:off x="720000" y="540000"/>
            <a:ext cx="7776300" cy="7300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1" dirty="0">
                <a:solidFill>
                  <a:srgbClr val="002060"/>
                </a:solidFill>
              </a:rPr>
              <a:t>1. </a:t>
            </a:r>
            <a:r>
              <a:rPr lang="en" sz="2400" dirty="0"/>
              <a:t>Đọc tên góc, đỉnh và các cạnh của góc trong </a:t>
            </a:r>
            <a:r>
              <a:rPr lang="en" sz="2400" i="1" dirty="0"/>
              <a:t>hình 85 </a:t>
            </a:r>
            <a:r>
              <a:rPr lang="en" sz="2400" dirty="0"/>
              <a:t>và </a:t>
            </a:r>
            <a:r>
              <a:rPr lang="en" sz="2400" i="1" dirty="0"/>
              <a:t>hình 86</a:t>
            </a:r>
            <a:r>
              <a:rPr lang="en" sz="2400" dirty="0"/>
              <a:t>.</a:t>
            </a:r>
            <a:endParaRPr sz="2400" dirty="0"/>
          </a:p>
        </p:txBody>
      </p:sp>
      <p:pic>
        <p:nvPicPr>
          <p:cNvPr id="5" name="Picture 4">
            <a:extLst>
              <a:ext uri="{FF2B5EF4-FFF2-40B4-BE49-F238E27FC236}">
                <a16:creationId xmlns:a16="http://schemas.microsoft.com/office/drawing/2014/main" id="{1167B227-0B0A-4E73-9239-EFBC6E0A26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95550" y="1616075"/>
            <a:ext cx="4152900" cy="1657350"/>
          </a:xfrm>
          <a:prstGeom prst="rect">
            <a:avLst/>
          </a:prstGeom>
        </p:spPr>
      </p:pic>
      <p:sp>
        <p:nvSpPr>
          <p:cNvPr id="376" name="TextBox 375">
            <a:extLst>
              <a:ext uri="{FF2B5EF4-FFF2-40B4-BE49-F238E27FC236}">
                <a16:creationId xmlns:a16="http://schemas.microsoft.com/office/drawing/2014/main" id="{306D94D4-C08B-4515-AA4E-E8F5019A2D8A}"/>
              </a:ext>
            </a:extLst>
          </p:cNvPr>
          <p:cNvSpPr txBox="1"/>
          <p:nvPr/>
        </p:nvSpPr>
        <p:spPr>
          <a:xfrm>
            <a:off x="1943100" y="3474833"/>
            <a:ext cx="5581650" cy="950966"/>
          </a:xfrm>
          <a:prstGeom prst="rect">
            <a:avLst/>
          </a:prstGeom>
          <a:noFill/>
        </p:spPr>
        <p:txBody>
          <a:bodyPr wrap="square">
            <a:spAutoFit/>
          </a:bodyPr>
          <a:lstStyle/>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85: Góc mOn, đỉnh O, cạnh Om và On</a:t>
            </a:r>
            <a:endParaRPr lang="en-US"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86: Góc PNM, đỉnh N, cạnh NP và NM</a:t>
            </a:r>
            <a:endParaRPr lang="en-US" sz="20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87"/>
                                        </p:tgtEl>
                                        <p:attrNameLst>
                                          <p:attrName>style.visibility</p:attrName>
                                        </p:attrNameLst>
                                      </p:cBhvr>
                                      <p:to>
                                        <p:strVal val="visible"/>
                                      </p:to>
                                    </p:set>
                                    <p:anim calcmode="lin" valueType="num">
                                      <p:cBhvr additive="base">
                                        <p:cTn id="7" dur="500" fill="hold"/>
                                        <p:tgtEl>
                                          <p:spTgt spid="6687"/>
                                        </p:tgtEl>
                                        <p:attrNameLst>
                                          <p:attrName>ppt_x</p:attrName>
                                        </p:attrNameLst>
                                      </p:cBhvr>
                                      <p:tavLst>
                                        <p:tav tm="0">
                                          <p:val>
                                            <p:strVal val="#ppt_x"/>
                                          </p:val>
                                        </p:tav>
                                        <p:tav tm="100000">
                                          <p:val>
                                            <p:strVal val="#ppt_x"/>
                                          </p:val>
                                        </p:tav>
                                      </p:tavLst>
                                    </p:anim>
                                    <p:anim calcmode="lin" valueType="num">
                                      <p:cBhvr additive="base">
                                        <p:cTn id="8" dur="500" fill="hold"/>
                                        <p:tgtEl>
                                          <p:spTgt spid="6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6">
                                            <p:txEl>
                                              <p:pRg st="0" end="0"/>
                                            </p:txEl>
                                          </p:spTgt>
                                        </p:tgtEl>
                                        <p:attrNameLst>
                                          <p:attrName>style.visibility</p:attrName>
                                        </p:attrNameLst>
                                      </p:cBhvr>
                                      <p:to>
                                        <p:strVal val="visible"/>
                                      </p:to>
                                    </p:set>
                                    <p:anim calcmode="lin" valueType="num">
                                      <p:cBhvr additive="base">
                                        <p:cTn id="1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 calcmode="lin" valueType="num">
                                      <p:cBhvr additive="base">
                                        <p:cTn id="2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 grpId="0" animBg="1"/>
      <p:bldP spid="37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7"/>
        <p:cNvGrpSpPr/>
        <p:nvPr/>
      </p:nvGrpSpPr>
      <p:grpSpPr>
        <a:xfrm>
          <a:off x="0" y="0"/>
          <a:ext cx="0" cy="0"/>
          <a:chOff x="0" y="0"/>
          <a:chExt cx="0" cy="0"/>
        </a:xfrm>
      </p:grpSpPr>
      <p:sp>
        <p:nvSpPr>
          <p:cNvPr id="7058" name="Google Shape;7058;p72"/>
          <p:cNvSpPr txBox="1">
            <a:spLocks noGrp="1"/>
          </p:cNvSpPr>
          <p:nvPr>
            <p:ph type="title"/>
          </p:nvPr>
        </p:nvSpPr>
        <p:spPr>
          <a:xfrm>
            <a:off x="720000" y="540000"/>
            <a:ext cx="7649300" cy="7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2. </a:t>
            </a:r>
            <a:r>
              <a:rPr lang="en" sz="2400" dirty="0">
                <a:solidFill>
                  <a:srgbClr val="00040C"/>
                </a:solidFill>
              </a:rPr>
              <a:t>Đọc tên các điểm nằm trong góc xOy ở </a:t>
            </a:r>
            <a:r>
              <a:rPr lang="en" sz="2400" i="1" dirty="0">
                <a:solidFill>
                  <a:srgbClr val="00040C"/>
                </a:solidFill>
              </a:rPr>
              <a:t>Hình 87.</a:t>
            </a:r>
            <a:endParaRPr sz="2400" i="1" dirty="0">
              <a:solidFill>
                <a:srgbClr val="00040C"/>
              </a:solidFill>
            </a:endParaRPr>
          </a:p>
        </p:txBody>
      </p:sp>
      <p:pic>
        <p:nvPicPr>
          <p:cNvPr id="3" name="Picture 2">
            <a:extLst>
              <a:ext uri="{FF2B5EF4-FFF2-40B4-BE49-F238E27FC236}">
                <a16:creationId xmlns:a16="http://schemas.microsoft.com/office/drawing/2014/main" id="{9A0984FE-8654-4DB2-AB8B-3D5600357A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2612" y="1517650"/>
            <a:ext cx="3228975" cy="1676400"/>
          </a:xfrm>
          <a:prstGeom prst="rect">
            <a:avLst/>
          </a:prstGeom>
        </p:spPr>
      </p:pic>
      <p:sp>
        <p:nvSpPr>
          <p:cNvPr id="331" name="TextBox 330">
            <a:extLst>
              <a:ext uri="{FF2B5EF4-FFF2-40B4-BE49-F238E27FC236}">
                <a16:creationId xmlns:a16="http://schemas.microsoft.com/office/drawing/2014/main" id="{EB11BC1A-7EB1-4610-955F-54DE2DBA42E5}"/>
              </a:ext>
            </a:extLst>
          </p:cNvPr>
          <p:cNvSpPr txBox="1"/>
          <p:nvPr/>
        </p:nvSpPr>
        <p:spPr>
          <a:xfrm>
            <a:off x="1601424" y="3684502"/>
            <a:ext cx="6310675" cy="536301"/>
          </a:xfrm>
          <a:prstGeom prst="rect">
            <a:avLst/>
          </a:prstGeom>
          <a:noFill/>
        </p:spPr>
        <p:txBody>
          <a:bodyPr wrap="square">
            <a:spAutoFit/>
          </a:bodyPr>
          <a:lstStyle/>
          <a:p>
            <a:pPr marL="0" marR="0" algn="just">
              <a:lnSpc>
                <a:spcPct val="135000"/>
              </a:lnSpc>
              <a:spcBef>
                <a:spcPts val="600"/>
              </a:spcBef>
              <a:spcAft>
                <a:spcPts val="600"/>
              </a:spcAft>
            </a:pPr>
            <a:r>
              <a:rPr lang="vi-VN" sz="2400" b="1" dirty="0">
                <a:solidFill>
                  <a:srgbClr val="000000"/>
                </a:solidFill>
                <a:effectLst/>
                <a:latin typeface="+mn-lt"/>
                <a:ea typeface="Calibri" panose="020F0502020204030204" pitchFamily="34" charset="0"/>
              </a:rPr>
              <a:t>Điểm nằm trong góc xOy là điểm D và G</a:t>
            </a:r>
            <a:endParaRPr lang="en-US" sz="24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58"/>
                                        </p:tgtEl>
                                        <p:attrNameLst>
                                          <p:attrName>style.visibility</p:attrName>
                                        </p:attrNameLst>
                                      </p:cBhvr>
                                      <p:to>
                                        <p:strVal val="visible"/>
                                      </p:to>
                                    </p:set>
                                    <p:anim calcmode="lin" valueType="num">
                                      <p:cBhvr additive="base">
                                        <p:cTn id="7" dur="500" fill="hold"/>
                                        <p:tgtEl>
                                          <p:spTgt spid="7058"/>
                                        </p:tgtEl>
                                        <p:attrNameLst>
                                          <p:attrName>ppt_x</p:attrName>
                                        </p:attrNameLst>
                                      </p:cBhvr>
                                      <p:tavLst>
                                        <p:tav tm="0">
                                          <p:val>
                                            <p:strVal val="#ppt_x"/>
                                          </p:val>
                                        </p:tav>
                                        <p:tav tm="100000">
                                          <p:val>
                                            <p:strVal val="#ppt_x"/>
                                          </p:val>
                                        </p:tav>
                                      </p:tavLst>
                                    </p:anim>
                                    <p:anim calcmode="lin" valueType="num">
                                      <p:cBhvr additive="base">
                                        <p:cTn id="8" dur="500" fill="hold"/>
                                        <p:tgtEl>
                                          <p:spTgt spid="7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left)">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8" grpId="0" animBg="1"/>
      <p:bldP spid="3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87"/>
        <p:cNvGrpSpPr/>
        <p:nvPr/>
      </p:nvGrpSpPr>
      <p:grpSpPr>
        <a:xfrm>
          <a:off x="0" y="0"/>
          <a:ext cx="0" cy="0"/>
          <a:chOff x="0" y="0"/>
          <a:chExt cx="0" cy="0"/>
        </a:xfrm>
      </p:grpSpPr>
      <p:pic>
        <p:nvPicPr>
          <p:cNvPr id="7" name="Picture 6">
            <a:extLst>
              <a:ext uri="{FF2B5EF4-FFF2-40B4-BE49-F238E27FC236}">
                <a16:creationId xmlns:a16="http://schemas.microsoft.com/office/drawing/2014/main" id="{824C0B52-C249-41D2-9FAB-747C9464DA50}"/>
              </a:ext>
            </a:extLst>
          </p:cNvPr>
          <p:cNvPicPr>
            <a:picLocks noChangeAspect="1"/>
          </p:cNvPicPr>
          <p:nvPr/>
        </p:nvPicPr>
        <p:blipFill>
          <a:blip r:embed="rId3"/>
          <a:stretch>
            <a:fillRect/>
          </a:stretch>
        </p:blipFill>
        <p:spPr>
          <a:xfrm>
            <a:off x="1172718" y="1794256"/>
            <a:ext cx="4629150" cy="2324100"/>
          </a:xfrm>
          <a:prstGeom prst="rect">
            <a:avLst/>
          </a:prstGeom>
        </p:spPr>
      </p:pic>
      <mc:AlternateContent xmlns:mc="http://schemas.openxmlformats.org/markup-compatibility/2006" xmlns:a14="http://schemas.microsoft.com/office/drawing/2010/main">
        <mc:Choice Requires="a14">
          <p:sp>
            <p:nvSpPr>
              <p:cNvPr id="7388" name="Google Shape;7388;p73"/>
              <p:cNvSpPr txBox="1">
                <a:spLocks noGrp="1"/>
              </p:cNvSpPr>
              <p:nvPr>
                <p:ph type="title"/>
              </p:nvPr>
            </p:nvSpPr>
            <p:spPr>
              <a:xfrm>
                <a:off x="1083900" y="540000"/>
                <a:ext cx="69762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40C"/>
                    </a:solidFill>
                    <a:latin typeface="+mn-lt"/>
                  </a:rPr>
                  <a:t>3. </a:t>
                </a:r>
                <a:r>
                  <a:rPr lang="en" sz="2400" dirty="0">
                    <a:solidFill>
                      <a:srgbClr val="00040C"/>
                    </a:solidFill>
                    <a:latin typeface="+mn-lt"/>
                  </a:rPr>
                  <a:t>Cho tia Om. Vẽ tia Om sao cho </a:t>
                </a:r>
                <a14:m>
                  <m:oMath xmlns:m="http://schemas.openxmlformats.org/officeDocument/2006/math">
                    <m:acc>
                      <m:accPr>
                        <m:chr m:val="̂"/>
                        <m:ctrlPr>
                          <a:rPr lang="en" sz="2400" i="1" smtClean="0">
                            <a:solidFill>
                              <a:srgbClr val="00040C"/>
                            </a:solidFill>
                            <a:latin typeface="Cambria Math" panose="02040503050406030204" pitchFamily="18" charset="0"/>
                          </a:rPr>
                        </m:ctrlPr>
                      </m:accPr>
                      <m:e>
                        <m:r>
                          <a:rPr lang="en-US" sz="2400" b="0" i="1" smtClean="0">
                            <a:solidFill>
                              <a:srgbClr val="00040C"/>
                            </a:solidFill>
                            <a:latin typeface="Cambria Math" panose="02040503050406030204" pitchFamily="18" charset="0"/>
                          </a:rPr>
                          <m:t>𝑚𝑂𝑛</m:t>
                        </m:r>
                      </m:e>
                    </m:acc>
                  </m:oMath>
                </a14:m>
                <a:r>
                  <a:rPr lang="en" sz="2400" dirty="0">
                    <a:solidFill>
                      <a:srgbClr val="00040C"/>
                    </a:solidFill>
                    <a:latin typeface="+mn-lt"/>
                  </a:rPr>
                  <a:t> = </a:t>
                </a:r>
                <a14:m>
                  <m:oMath xmlns:m="http://schemas.openxmlformats.org/officeDocument/2006/math">
                    <m:sSup>
                      <m:sSupPr>
                        <m:ctrlPr>
                          <a:rPr lang="en" sz="2400" i="1" smtClean="0">
                            <a:solidFill>
                              <a:srgbClr val="00040C"/>
                            </a:solidFill>
                            <a:latin typeface="Cambria Math" panose="02040503050406030204" pitchFamily="18" charset="0"/>
                          </a:rPr>
                        </m:ctrlPr>
                      </m:sSupPr>
                      <m:e>
                        <m:r>
                          <a:rPr lang="en-US" sz="2400" b="0" i="1" smtClean="0">
                            <a:solidFill>
                              <a:srgbClr val="00040C"/>
                            </a:solidFill>
                            <a:latin typeface="Cambria Math" panose="02040503050406030204" pitchFamily="18" charset="0"/>
                          </a:rPr>
                          <m:t>50</m:t>
                        </m:r>
                      </m:e>
                      <m:sup>
                        <m:r>
                          <a:rPr lang="en-US" sz="2400" b="0" i="1" smtClean="0">
                            <a:solidFill>
                              <a:srgbClr val="00040C"/>
                            </a:solidFill>
                            <a:latin typeface="Cambria Math" panose="02040503050406030204" pitchFamily="18" charset="0"/>
                          </a:rPr>
                          <m:t>𝑜</m:t>
                        </m:r>
                      </m:sup>
                    </m:sSup>
                  </m:oMath>
                </a14:m>
                <a:r>
                  <a:rPr lang="en" sz="2400" dirty="0">
                    <a:solidFill>
                      <a:srgbClr val="00040C"/>
                    </a:solidFill>
                    <a:latin typeface="+mn-lt"/>
                  </a:rPr>
                  <a:t>. </a:t>
                </a:r>
                <a:endParaRPr sz="2400" dirty="0">
                  <a:solidFill>
                    <a:srgbClr val="00040C"/>
                  </a:solidFill>
                  <a:latin typeface="+mn-lt"/>
                </a:endParaRPr>
              </a:p>
            </p:txBody>
          </p:sp>
        </mc:Choice>
        <mc:Fallback xmlns="">
          <p:sp>
            <p:nvSpPr>
              <p:cNvPr id="7388" name="Google Shape;7388;p73"/>
              <p:cNvSpPr txBox="1">
                <a:spLocks noGrp="1" noRot="1" noChangeAspect="1" noMove="1" noResize="1" noEditPoints="1" noAdjustHandles="1" noChangeArrowheads="1" noChangeShapeType="1" noTextEdit="1"/>
              </p:cNvSpPr>
              <p:nvPr>
                <p:ph type="title"/>
              </p:nvPr>
            </p:nvSpPr>
            <p:spPr>
              <a:xfrm>
                <a:off x="1083900" y="540000"/>
                <a:ext cx="6976200" cy="450600"/>
              </a:xfrm>
              <a:prstGeom prst="rect">
                <a:avLst/>
              </a:prstGeom>
              <a:blipFill>
                <a:blip r:embed="rId4"/>
                <a:stretch>
                  <a:fillRect t="-5405"/>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id="{385EAD2F-12EE-43AE-BCCC-C3129FDBCDF6}"/>
              </a:ext>
            </a:extLst>
          </p:cNvPr>
          <p:cNvPicPr>
            <a:picLocks noChangeAspect="1"/>
          </p:cNvPicPr>
          <p:nvPr/>
        </p:nvPicPr>
        <p:blipFill>
          <a:blip r:embed="rId5"/>
          <a:stretch>
            <a:fillRect/>
          </a:stretch>
        </p:blipFill>
        <p:spPr>
          <a:xfrm>
            <a:off x="3116453" y="3803650"/>
            <a:ext cx="3992880" cy="629412"/>
          </a:xfrm>
          <a:prstGeom prst="rect">
            <a:avLst/>
          </a:prstGeom>
        </p:spPr>
      </p:pic>
      <p:pic>
        <p:nvPicPr>
          <p:cNvPr id="9" name="Picture 8">
            <a:extLst>
              <a:ext uri="{FF2B5EF4-FFF2-40B4-BE49-F238E27FC236}">
                <a16:creationId xmlns:a16="http://schemas.microsoft.com/office/drawing/2014/main" id="{90C0F5F8-AC05-4416-BD70-1FBF556C81EA}"/>
              </a:ext>
            </a:extLst>
          </p:cNvPr>
          <p:cNvPicPr>
            <a:picLocks noChangeAspect="1"/>
          </p:cNvPicPr>
          <p:nvPr/>
        </p:nvPicPr>
        <p:blipFill>
          <a:blip r:embed="rId6"/>
          <a:stretch>
            <a:fillRect/>
          </a:stretch>
        </p:blipFill>
        <p:spPr>
          <a:xfrm>
            <a:off x="3342132" y="1349500"/>
            <a:ext cx="2459736" cy="289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88"/>
                                        </p:tgtEl>
                                        <p:attrNameLst>
                                          <p:attrName>style.visibility</p:attrName>
                                        </p:attrNameLst>
                                      </p:cBhvr>
                                      <p:to>
                                        <p:strVal val="visible"/>
                                      </p:to>
                                    </p:set>
                                    <p:anim calcmode="lin" valueType="num">
                                      <p:cBhvr additive="base">
                                        <p:cTn id="7" dur="500" fill="hold"/>
                                        <p:tgtEl>
                                          <p:spTgt spid="7388"/>
                                        </p:tgtEl>
                                        <p:attrNameLst>
                                          <p:attrName>ppt_x</p:attrName>
                                        </p:attrNameLst>
                                      </p:cBhvr>
                                      <p:tavLst>
                                        <p:tav tm="0">
                                          <p:val>
                                            <p:strVal val="#ppt_x"/>
                                          </p:val>
                                        </p:tav>
                                        <p:tav tm="100000">
                                          <p:val>
                                            <p:strVal val="#ppt_x"/>
                                          </p:val>
                                        </p:tav>
                                      </p:tavLst>
                                    </p:anim>
                                    <p:anim calcmode="lin" valueType="num">
                                      <p:cBhvr additive="base">
                                        <p:cTn id="8" dur="500" fill="hold"/>
                                        <p:tgtEl>
                                          <p:spTgt spid="7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94" name="Google Shape;7394;p74"/>
              <p:cNvSpPr txBox="1">
                <a:spLocks noGrp="1"/>
              </p:cNvSpPr>
              <p:nvPr>
                <p:ph type="title"/>
              </p:nvPr>
            </p:nvSpPr>
            <p:spPr>
              <a:xfrm>
                <a:off x="715600" y="469900"/>
                <a:ext cx="7712800" cy="913800"/>
              </a:xfrm>
              <a:prstGeom prst="rect">
                <a:avLst/>
              </a:prstGeom>
            </p:spPr>
            <p:txBody>
              <a:bodyPr spcFirstLastPara="1" wrap="square" lIns="91425" tIns="91425" rIns="91425" bIns="91425" anchor="ctr" anchorCtr="0">
                <a:noAutofit/>
              </a:bodyPr>
              <a:lstStyle/>
              <a:p>
                <a:pPr lvl="0">
                  <a:lnSpc>
                    <a:spcPct val="130000"/>
                  </a:lnSpc>
                </a:pPr>
                <a:r>
                  <a:rPr lang="en" sz="2400" dirty="0">
                    <a:latin typeface="+mn-lt"/>
                  </a:rPr>
                  <a:t>5. Cho các góc </a:t>
                </a:r>
                <a14:m>
                  <m:oMath xmlns:m="http://schemas.openxmlformats.org/officeDocument/2006/math">
                    <m:acc>
                      <m:accPr>
                        <m:chr m:val="̂"/>
                        <m:ctrlPr>
                          <a:rPr lang="en" sz="2400" i="1" smtClean="0">
                            <a:latin typeface="Cambria Math" panose="02040503050406030204" pitchFamily="18" charset="0"/>
                          </a:rPr>
                        </m:ctrlPr>
                      </m:accPr>
                      <m:e>
                        <m:r>
                          <a:rPr lang="en-US" sz="2400" b="0" i="1" smtClean="0">
                            <a:latin typeface="Cambria Math" panose="02040503050406030204" pitchFamily="18" charset="0"/>
                          </a:rPr>
                          <m:t>𝐵𝐴𝐶</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b="0" i="1" smtClean="0">
                            <a:latin typeface="Cambria Math" panose="02040503050406030204" pitchFamily="18" charset="0"/>
                          </a:rPr>
                          <m:t>𝑜</m:t>
                        </m:r>
                      </m:sup>
                    </m:sSup>
                  </m:oMath>
                </a14:m>
                <a:r>
                  <a:rPr lang="en" sz="2400" dirty="0">
                    <a:latin typeface="+mn-lt"/>
                  </a:rPr>
                  <a:t>,</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𝐷𝐸𝐺</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145</m:t>
                        </m:r>
                      </m:e>
                      <m:sup>
                        <m:r>
                          <a:rPr lang="en-US" sz="2400" i="1">
                            <a:latin typeface="Cambria Math" panose="02040503050406030204" pitchFamily="18" charset="0"/>
                          </a:rPr>
                          <m:t>𝑜</m:t>
                        </m:r>
                      </m:sup>
                    </m:sSup>
                    <m:r>
                      <a:rPr lang="en-US" sz="2400" b="0" i="1" smtClean="0">
                        <a:latin typeface="Cambria Math" panose="02040503050406030204" pitchFamily="18" charset="0"/>
                      </a:rPr>
                      <m:t>,</m:t>
                    </m:r>
                  </m:oMath>
                </a14:m>
                <a:r>
                  <a:rPr lang="en-US" sz="2400" dirty="0">
                    <a:latin typeface="+mn-lt"/>
                  </a:rPr>
                  <a:t> </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𝐻𝐾𝐼</m:t>
                        </m:r>
                      </m:e>
                    </m:acc>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m:t>
                        </m:r>
                        <m:r>
                          <a:rPr lang="en-US" sz="2400" b="0" i="1" smtClean="0">
                            <a:latin typeface="Cambria Math" panose="02040503050406030204" pitchFamily="18" charset="0"/>
                          </a:rPr>
                          <m:t>2</m:t>
                        </m:r>
                        <m:r>
                          <a:rPr lang="en-US" sz="2400" i="1">
                            <a:latin typeface="Cambria Math" panose="02040503050406030204" pitchFamily="18" charset="0"/>
                          </a:rPr>
                          <m:t>0</m:t>
                        </m:r>
                      </m:e>
                      <m:sup>
                        <m:r>
                          <a:rPr lang="en-US" sz="2400" i="1">
                            <a:latin typeface="Cambria Math" panose="02040503050406030204" pitchFamily="18" charset="0"/>
                          </a:rPr>
                          <m:t>𝑜</m:t>
                        </m:r>
                      </m:sup>
                    </m:sSup>
                  </m:oMath>
                </a14:m>
                <a:r>
                  <a:rPr lang="en-US" sz="2400" dirty="0">
                    <a:latin typeface="+mn-lt"/>
                  </a:rPr>
                  <a:t>,</a:t>
                </a:r>
                <a:r>
                  <a:rPr lang="en" sz="2400" dirty="0">
                    <a:latin typeface="+mn-lt"/>
                  </a:rPr>
                  <a:t> </a:t>
                </a:r>
                <a14:m>
                  <m:oMath xmlns:m="http://schemas.openxmlformats.org/officeDocument/2006/math">
                    <m:acc>
                      <m:accPr>
                        <m:chr m:val="̂"/>
                        <m:ctrlPr>
                          <a:rPr lang="en" sz="2400" i="1">
                            <a:latin typeface="Cambria Math" panose="02040503050406030204" pitchFamily="18" charset="0"/>
                          </a:rPr>
                        </m:ctrlPr>
                      </m:accPr>
                      <m:e>
                        <m:r>
                          <a:rPr lang="en-US" sz="2400" b="0" i="1" smtClean="0">
                            <a:latin typeface="Cambria Math" panose="02040503050406030204" pitchFamily="18" charset="0"/>
                          </a:rPr>
                          <m:t>𝑃𝑄𝑇</m:t>
                        </m:r>
                      </m:e>
                    </m:acc>
                    <m:r>
                      <a:rPr lang="en-US" sz="2400" b="0" i="1" smtClean="0">
                        <a:latin typeface="Cambria Math" panose="02040503050406030204" pitchFamily="18" charset="0"/>
                      </a:rPr>
                      <m:t>=</m:t>
                    </m:r>
                  </m:oMath>
                </a14:m>
                <a:r>
                  <a:rPr lang="en-US" sz="2400" dirty="0">
                    <a:latin typeface="+mn-lt"/>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14</m:t>
                        </m:r>
                        <m:r>
                          <a:rPr lang="en-US" sz="2400" b="0" i="1" smtClean="0">
                            <a:latin typeface="Cambria Math" panose="02040503050406030204" pitchFamily="18" charset="0"/>
                          </a:rPr>
                          <m:t>0</m:t>
                        </m:r>
                      </m:e>
                      <m:sup>
                        <m:r>
                          <a:rPr lang="en-US" sz="2400" i="1">
                            <a:latin typeface="Cambria Math" panose="02040503050406030204" pitchFamily="18" charset="0"/>
                          </a:rPr>
                          <m:t>𝑜</m:t>
                        </m:r>
                      </m:sup>
                    </m:sSup>
                  </m:oMath>
                </a14:m>
                <a:r>
                  <a:rPr lang="en-US" sz="2400" dirty="0">
                    <a:latin typeface="+mn-lt"/>
                  </a:rPr>
                  <a:t>. </a:t>
                </a:r>
                <a:r>
                  <a:rPr lang="en-US" sz="2400" dirty="0" err="1">
                    <a:latin typeface="+mn-lt"/>
                  </a:rPr>
                  <a:t>Hãy</a:t>
                </a:r>
                <a:r>
                  <a:rPr lang="en-US" sz="2400" dirty="0">
                    <a:latin typeface="+mn-lt"/>
                  </a:rPr>
                  <a:t> </a:t>
                </a:r>
                <a:r>
                  <a:rPr lang="en-US" sz="2400" dirty="0" err="1">
                    <a:latin typeface="+mn-lt"/>
                  </a:rPr>
                  <a:t>viết</a:t>
                </a:r>
                <a:r>
                  <a:rPr lang="en-US" sz="2400" dirty="0">
                    <a:latin typeface="+mn-lt"/>
                  </a:rPr>
                  <a:t> </a:t>
                </a:r>
                <a:r>
                  <a:rPr lang="en-US" sz="2400" dirty="0" err="1">
                    <a:latin typeface="+mn-lt"/>
                  </a:rPr>
                  <a:t>các</a:t>
                </a:r>
                <a:r>
                  <a:rPr lang="en-US" sz="2400" dirty="0">
                    <a:latin typeface="+mn-lt"/>
                  </a:rPr>
                  <a:t> </a:t>
                </a:r>
                <a:r>
                  <a:rPr lang="en-US" sz="2400" dirty="0" err="1">
                    <a:latin typeface="+mn-lt"/>
                  </a:rPr>
                  <a:t>góc</a:t>
                </a:r>
                <a:r>
                  <a:rPr lang="en-US" sz="2400" dirty="0">
                    <a:latin typeface="+mn-lt"/>
                  </a:rPr>
                  <a:t> </a:t>
                </a:r>
                <a:r>
                  <a:rPr lang="en-US" sz="2400" dirty="0" err="1">
                    <a:latin typeface="+mn-lt"/>
                  </a:rPr>
                  <a:t>đó</a:t>
                </a:r>
                <a:r>
                  <a:rPr lang="en-US" sz="2400" dirty="0">
                    <a:latin typeface="+mn-lt"/>
                  </a:rPr>
                  <a:t> </a:t>
                </a:r>
                <a:r>
                  <a:rPr lang="en-US" sz="2400" dirty="0" err="1">
                    <a:latin typeface="+mn-lt"/>
                  </a:rPr>
                  <a:t>theo</a:t>
                </a:r>
                <a:r>
                  <a:rPr lang="en-US" sz="2400" dirty="0">
                    <a:latin typeface="+mn-lt"/>
                  </a:rPr>
                  <a:t> </a:t>
                </a:r>
                <a:r>
                  <a:rPr lang="en-US" sz="2400" dirty="0" err="1">
                    <a:latin typeface="+mn-lt"/>
                  </a:rPr>
                  <a:t>thứ</a:t>
                </a:r>
                <a:r>
                  <a:rPr lang="en-US" sz="2400" dirty="0">
                    <a:latin typeface="+mn-lt"/>
                  </a:rPr>
                  <a:t> </a:t>
                </a:r>
                <a:r>
                  <a:rPr lang="en-US" sz="2400" dirty="0" err="1">
                    <a:latin typeface="+mn-lt"/>
                  </a:rPr>
                  <a:t>tự</a:t>
                </a:r>
                <a:r>
                  <a:rPr lang="en-US" sz="2400" dirty="0">
                    <a:latin typeface="+mn-lt"/>
                  </a:rPr>
                  <a:t> </a:t>
                </a:r>
                <a:r>
                  <a:rPr lang="en-US" sz="2400" dirty="0" err="1">
                    <a:latin typeface="+mn-lt"/>
                  </a:rPr>
                  <a:t>tăng</a:t>
                </a:r>
                <a:r>
                  <a:rPr lang="en-US" sz="2400" dirty="0">
                    <a:latin typeface="+mn-lt"/>
                  </a:rPr>
                  <a:t> </a:t>
                </a:r>
                <a:r>
                  <a:rPr lang="en-US" sz="2400" dirty="0" err="1">
                    <a:latin typeface="+mn-lt"/>
                  </a:rPr>
                  <a:t>dần</a:t>
                </a:r>
                <a:r>
                  <a:rPr lang="en-US" sz="2400" dirty="0">
                    <a:latin typeface="+mn-lt"/>
                  </a:rPr>
                  <a:t>.</a:t>
                </a:r>
                <a:endParaRPr sz="2400" dirty="0">
                  <a:latin typeface="+mn-lt"/>
                </a:endParaRPr>
              </a:p>
            </p:txBody>
          </p:sp>
        </mc:Choice>
        <mc:Fallback xmlns="">
          <p:sp>
            <p:nvSpPr>
              <p:cNvPr id="7394" name="Google Shape;7394;p74"/>
              <p:cNvSpPr txBox="1">
                <a:spLocks noGrp="1" noRot="1" noChangeAspect="1" noMove="1" noResize="1" noEditPoints="1" noAdjustHandles="1" noChangeArrowheads="1" noChangeShapeType="1" noTextEdit="1"/>
              </p:cNvSpPr>
              <p:nvPr>
                <p:ph type="title"/>
              </p:nvPr>
            </p:nvSpPr>
            <p:spPr>
              <a:xfrm>
                <a:off x="715600" y="469900"/>
                <a:ext cx="7712800" cy="913800"/>
              </a:xfrm>
              <a:prstGeom prst="rect">
                <a:avLst/>
              </a:prstGeom>
              <a:blipFill>
                <a:blip r:embed="rId3"/>
                <a:stretch>
                  <a:fillRect l="-599" t="-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57AFC1-4813-4805-8CA6-1F4F6146BBA8}"/>
                  </a:ext>
                </a:extLst>
              </p:cNvPr>
              <p:cNvSpPr txBox="1"/>
              <p:nvPr/>
            </p:nvSpPr>
            <p:spPr>
              <a:xfrm>
                <a:off x="2209800" y="3283654"/>
                <a:ext cx="4953000" cy="548483"/>
              </a:xfrm>
              <a:prstGeom prst="rect">
                <a:avLst/>
              </a:prstGeom>
              <a:noFill/>
            </p:spPr>
            <p:txBody>
              <a:bodyPr wrap="square">
                <a:spAutoFit/>
              </a:bodyPr>
              <a:lstStyle/>
              <a:p>
                <a:pPr marL="0" marR="0" algn="just">
                  <a:lnSpc>
                    <a:spcPct val="135000"/>
                  </a:lnSpc>
                  <a:spcBef>
                    <a:spcPts val="600"/>
                  </a:spcBef>
                  <a:spcAft>
                    <a:spcPts val="600"/>
                  </a:spcAft>
                </a:pPr>
                <a:r>
                  <a:rPr lang="en-US" sz="2400" b="1" dirty="0">
                    <a:solidFill>
                      <a:srgbClr val="000000"/>
                    </a:solidFill>
                    <a:effectLst/>
                    <a:ea typeface="Times New Roman" panose="02020603050405020304" pitchFamily="18" charset="0"/>
                  </a:rPr>
                  <a:t>=&gt; </a:t>
                </a:r>
                <a14:m>
                  <m:oMath xmlns:m="http://schemas.openxmlformats.org/officeDocument/2006/math">
                    <m:acc>
                      <m:accPr>
                        <m:chr m:val="̂"/>
                        <m:ctrlPr>
                          <a:rPr lang="en-US" sz="2400" b="1" i="1" smtClean="0">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𝑫𝑬𝑮</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𝑷𝑸𝑻</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𝑩𝑨𝑪</m:t>
                        </m:r>
                      </m:e>
                    </m:acc>
                    <m:r>
                      <a:rPr lang="en-US" sz="2400" b="1" i="1">
                        <a:solidFill>
                          <a:srgbClr val="000000"/>
                        </a:solidFill>
                        <a:effectLst/>
                        <a:latin typeface="Cambria Math" panose="02040503050406030204" pitchFamily="18" charset="0"/>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rPr>
                          <m:t>𝑯𝑲𝑰</m:t>
                        </m:r>
                      </m:e>
                    </m:acc>
                  </m:oMath>
                </a14:m>
                <a:endParaRPr lang="en-US" sz="2400" b="1" dirty="0">
                  <a:solidFill>
                    <a:srgbClr val="000000"/>
                  </a:solidFill>
                  <a:effectLst/>
                  <a:latin typeface="+mn-lt"/>
                  <a:ea typeface="Calibri" panose="020F0502020204030204" pitchFamily="34" charset="0"/>
                </a:endParaRPr>
              </a:p>
            </p:txBody>
          </p:sp>
        </mc:Choice>
        <mc:Fallback xmlns="">
          <p:sp>
            <p:nvSpPr>
              <p:cNvPr id="7" name="TextBox 6">
                <a:extLst>
                  <a:ext uri="{FF2B5EF4-FFF2-40B4-BE49-F238E27FC236}">
                    <a16:creationId xmlns:a16="http://schemas.microsoft.com/office/drawing/2014/main" id="{2F57AFC1-4813-4805-8CA6-1F4F6146BBA8}"/>
                  </a:ext>
                </a:extLst>
              </p:cNvPr>
              <p:cNvSpPr txBox="1">
                <a:spLocks noRot="1" noChangeAspect="1" noMove="1" noResize="1" noEditPoints="1" noAdjustHandles="1" noChangeArrowheads="1" noChangeShapeType="1" noTextEdit="1"/>
              </p:cNvSpPr>
              <p:nvPr/>
            </p:nvSpPr>
            <p:spPr>
              <a:xfrm>
                <a:off x="2209800" y="3283654"/>
                <a:ext cx="4953000" cy="548483"/>
              </a:xfrm>
              <a:prstGeom prst="rect">
                <a:avLst/>
              </a:prstGeom>
              <a:blipFill>
                <a:blip r:embed="rId4"/>
                <a:stretch>
                  <a:fillRect l="-1970" b="-25556"/>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5D3208CA-33F8-4FFF-9067-8301681E7C60}"/>
              </a:ext>
            </a:extLst>
          </p:cNvPr>
          <p:cNvSpPr txBox="1"/>
          <p:nvPr/>
        </p:nvSpPr>
        <p:spPr>
          <a:xfrm>
            <a:off x="2025650" y="2340917"/>
            <a:ext cx="5645150" cy="461665"/>
          </a:xfrm>
          <a:prstGeom prst="rect">
            <a:avLst/>
          </a:prstGeom>
          <a:noFill/>
        </p:spPr>
        <p:txBody>
          <a:bodyPr wrap="square">
            <a:spAutoFit/>
          </a:bodyPr>
          <a:lstStyle/>
          <a:p>
            <a:r>
              <a:rPr lang="en-US" sz="2400" b="1" dirty="0" err="1">
                <a:solidFill>
                  <a:srgbClr val="000000"/>
                </a:solidFill>
                <a:effectLst/>
                <a:latin typeface="+mn-lt"/>
                <a:ea typeface="Times New Roman" panose="02020603050405020304" pitchFamily="18" charset="0"/>
              </a:rPr>
              <a:t>Có</a:t>
            </a:r>
            <a:r>
              <a:rPr lang="en-US" sz="2400" b="1" dirty="0">
                <a:solidFill>
                  <a:srgbClr val="000000"/>
                </a:solidFill>
                <a:effectLst/>
                <a:latin typeface="+mn-lt"/>
                <a:ea typeface="Times New Roman" panose="02020603050405020304" pitchFamily="18" charset="0"/>
              </a:rPr>
              <a:t>: 145</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140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130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120</a:t>
            </a:r>
            <a:r>
              <a:rPr lang="en-US" sz="2400" b="1" baseline="30000" dirty="0">
                <a:solidFill>
                  <a:srgbClr val="000000"/>
                </a:solidFill>
                <a:effectLst/>
                <a:latin typeface="+mn-lt"/>
                <a:ea typeface="Times New Roman" panose="02020603050405020304" pitchFamily="18" charset="0"/>
              </a:rPr>
              <a:t>0 </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2371000" y="552700"/>
            <a:ext cx="4804500" cy="628400"/>
          </a:xfrm>
        </p:spPr>
        <p:txBody>
          <a:bodyPr/>
          <a:lstStyle/>
          <a:p>
            <a:pPr algn="ctr"/>
            <a:r>
              <a:rPr lang="en-US" sz="3200" b="1" dirty="0">
                <a:solidFill>
                  <a:srgbClr val="002060"/>
                </a:solidFill>
                <a:effectLst>
                  <a:outerShdw blurRad="38100" dist="38100" dir="2700000" algn="tl">
                    <a:srgbClr val="000000">
                      <a:alpha val="43137"/>
                    </a:srgbClr>
                  </a:outerShdw>
                </a:effectLst>
              </a:rPr>
              <a:t>HƯỚNG DẪN VỀ NHÀ</a:t>
            </a:r>
            <a:endParaRPr lang="vi-VN" sz="3200"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1822450" y="1608440"/>
            <a:ext cx="6330950" cy="2339871"/>
          </a:xfrm>
          <a:prstGeom prst="rect">
            <a:avLst/>
          </a:prstGeom>
          <a:noFill/>
        </p:spPr>
        <p:txBody>
          <a:bodyPr wrap="square">
            <a:spAutoFit/>
          </a:bodyPr>
          <a:lstStyle/>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Ôn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kiến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thức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đã</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học</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en-GB" sz="2400" dirty="0">
                <a:solidFill>
                  <a:srgbClr val="000000"/>
                </a:solidFill>
                <a:effectLst/>
                <a:latin typeface="+mn-lt"/>
                <a:ea typeface="Calibri" panose="020F0502020204030204" pitchFamily="34" charset="0"/>
              </a:rPr>
              <a:t>-</a:t>
            </a:r>
            <a:r>
              <a:rPr lang="vi-VN" sz="2400" dirty="0">
                <a:solidFill>
                  <a:srgbClr val="000000"/>
                </a:solidFill>
                <a:effectLst/>
                <a:latin typeface="+mn-lt"/>
                <a:ea typeface="Calibri" panose="020F0502020204030204" pitchFamily="34" charset="0"/>
              </a:rPr>
              <a:t> Hoàn thành bài tập </a:t>
            </a:r>
            <a:r>
              <a:rPr lang="en-GB" sz="2400" dirty="0" err="1">
                <a:solidFill>
                  <a:srgbClr val="000000"/>
                </a:solidFill>
                <a:effectLst/>
                <a:latin typeface="+mn-lt"/>
                <a:ea typeface="Calibri" panose="020F0502020204030204" pitchFamily="34" charset="0"/>
              </a:rPr>
              <a:t>còn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vi-VN" sz="2400" dirty="0">
                <a:solidFill>
                  <a:srgbClr val="000000"/>
                </a:solidFill>
                <a:effectLst/>
                <a:latin typeface="+mn-lt"/>
                <a:ea typeface="Calibri" panose="020F0502020204030204" pitchFamily="34" charset="0"/>
              </a:rPr>
              <a:t> trong </a:t>
            </a:r>
            <a:r>
              <a:rPr lang="en-GB" sz="2400" dirty="0">
                <a:solidFill>
                  <a:srgbClr val="000000"/>
                </a:solidFill>
                <a:effectLst/>
                <a:latin typeface="+mn-lt"/>
                <a:ea typeface="Calibri" panose="020F0502020204030204" pitchFamily="34" charset="0"/>
              </a:rPr>
              <a:t>SGK </a:t>
            </a:r>
            <a:r>
              <a:rPr lang="en-GB" sz="2400" dirty="0" err="1">
                <a:solidFill>
                  <a:srgbClr val="000000"/>
                </a:solidFill>
                <a:effectLst/>
                <a:latin typeface="+mn-lt"/>
                <a:ea typeface="Calibri" panose="020F0502020204030204" pitchFamily="34" charset="0"/>
              </a:rPr>
              <a:t>và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bài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trong</a:t>
            </a:r>
            <a:r>
              <a:rPr lang="en-GB" sz="2400" dirty="0">
                <a:solidFill>
                  <a:srgbClr val="000000"/>
                </a:solidFill>
                <a:effectLst/>
                <a:latin typeface="+mn-lt"/>
                <a:ea typeface="Calibri" panose="020F0502020204030204" pitchFamily="34" charset="0"/>
              </a:rPr>
              <a:t> SBT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Chuẩn bị bài “</a:t>
            </a:r>
            <a:r>
              <a:rPr lang="en-GB" sz="2400" b="1" dirty="0" err="1">
                <a:solidFill>
                  <a:srgbClr val="000000"/>
                </a:solidFill>
                <a:effectLst/>
                <a:latin typeface="+mn-lt"/>
                <a:ea typeface="Calibri" panose="020F0502020204030204" pitchFamily="34" charset="0"/>
              </a:rPr>
              <a:t>Bài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tập</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cuối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chương</a:t>
            </a:r>
            <a:r>
              <a:rPr lang="en-GB" sz="2400" b="1" dirty="0">
                <a:solidFill>
                  <a:srgbClr val="000000"/>
                </a:solidFill>
                <a:effectLst/>
                <a:latin typeface="+mn-lt"/>
                <a:ea typeface="Calibri" panose="020F0502020204030204" pitchFamily="34" charset="0"/>
              </a:rPr>
              <a:t> VI</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3167462"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8"/>
          <p:cNvSpPr/>
          <p:nvPr/>
        </p:nvSpPr>
        <p:spPr>
          <a:xfrm>
            <a:off x="4326148"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9" name="Google Shape;5479;p68"/>
          <p:cNvGrpSpPr/>
          <p:nvPr/>
        </p:nvGrpSpPr>
        <p:grpSpPr>
          <a:xfrm>
            <a:off x="5484834" y="1790050"/>
            <a:ext cx="491700" cy="492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5" name="Google Shape;5495;p68"/>
          <p:cNvGrpSpPr/>
          <p:nvPr/>
        </p:nvGrpSpPr>
        <p:grpSpPr>
          <a:xfrm>
            <a:off x="3211506" y="1844874"/>
            <a:ext cx="403582" cy="382344"/>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1" name="Google Shape;5501;p68"/>
          <p:cNvGrpSpPr/>
          <p:nvPr/>
        </p:nvGrpSpPr>
        <p:grpSpPr>
          <a:xfrm>
            <a:off x="4385621" y="1859247"/>
            <a:ext cx="372740" cy="35361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3230235" y="529324"/>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68"/>
          <p:cNvGrpSpPr/>
          <p:nvPr/>
        </p:nvGrpSpPr>
        <p:grpSpPr>
          <a:xfrm>
            <a:off x="4719528" y="436349"/>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8"/>
          <p:cNvGrpSpPr/>
          <p:nvPr/>
        </p:nvGrpSpPr>
        <p:grpSpPr>
          <a:xfrm>
            <a:off x="559275" y="274000"/>
            <a:ext cx="682425" cy="11937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2" name="Google Shape;5672;p68"/>
          <p:cNvGrpSpPr/>
          <p:nvPr/>
        </p:nvGrpSpPr>
        <p:grpSpPr>
          <a:xfrm>
            <a:off x="8119200" y="2152975"/>
            <a:ext cx="766000" cy="583375"/>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2285212" y="1756667"/>
            <a:ext cx="4840642" cy="2413092"/>
          </a:xfrm>
        </p:spPr>
        <p:txBody>
          <a:bodyPr/>
          <a:lstStyle/>
          <a:p>
            <a:pPr>
              <a:lnSpc>
                <a:spcPct val="150000"/>
              </a:lnSpc>
            </a:pPr>
            <a:r>
              <a:rPr lang="en-US" sz="3600" dirty="0"/>
              <a:t>CẢM ƠN CÁC EM ĐÃ CHÚ Ý BÀI GIẢNG!</a:t>
            </a:r>
            <a:endParaRPr lang="vi-VN"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42"/>
          <p:cNvSpPr txBox="1">
            <a:spLocks noGrp="1"/>
          </p:cNvSpPr>
          <p:nvPr>
            <p:ph type="subTitle" idx="2"/>
          </p:nvPr>
        </p:nvSpPr>
        <p:spPr>
          <a:xfrm>
            <a:off x="3707500" y="3885163"/>
            <a:ext cx="2605084" cy="53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US" sz="2400" b="1" i="1" dirty="0" err="1">
                <a:solidFill>
                  <a:srgbClr val="FF0000"/>
                </a:solidFill>
              </a:rPr>
              <a:t>Góc</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gì</a:t>
            </a:r>
            <a:r>
              <a:rPr lang="en-US" sz="2400" b="1" i="1" dirty="0">
                <a:solidFill>
                  <a:srgbClr val="FF0000"/>
                </a:solidFill>
              </a:rPr>
              <a:t>?</a:t>
            </a:r>
            <a:endParaRPr sz="2400" b="1" i="1" dirty="0">
              <a:solidFill>
                <a:srgbClr val="FF0000"/>
              </a:solidFill>
            </a:endParaRPr>
          </a:p>
        </p:txBody>
      </p:sp>
      <p:grpSp>
        <p:nvGrpSpPr>
          <p:cNvPr id="1643" name="Google Shape;1643;p42"/>
          <p:cNvGrpSpPr/>
          <p:nvPr/>
        </p:nvGrpSpPr>
        <p:grpSpPr>
          <a:xfrm>
            <a:off x="8092963" y="4178320"/>
            <a:ext cx="331043" cy="416396"/>
            <a:chOff x="8092963" y="4178320"/>
            <a:chExt cx="331043" cy="416396"/>
          </a:xfrm>
        </p:grpSpPr>
        <p:sp>
          <p:nvSpPr>
            <p:cNvPr id="1644" name="Google Shape;1644;p42"/>
            <p:cNvSpPr/>
            <p:nvPr/>
          </p:nvSpPr>
          <p:spPr>
            <a:xfrm>
              <a:off x="8367881" y="4360309"/>
              <a:ext cx="50042" cy="74125"/>
            </a:xfrm>
            <a:custGeom>
              <a:avLst/>
              <a:gdLst/>
              <a:ahLst/>
              <a:cxnLst/>
              <a:rect l="l" t="t" r="r" b="b"/>
              <a:pathLst>
                <a:path w="3842" h="5691" extrusionOk="0">
                  <a:moveTo>
                    <a:pt x="419" y="1"/>
                  </a:moveTo>
                  <a:lnTo>
                    <a:pt x="0" y="5690"/>
                  </a:lnTo>
                  <a:lnTo>
                    <a:pt x="277" y="5690"/>
                  </a:lnTo>
                  <a:cubicBezTo>
                    <a:pt x="2247" y="5690"/>
                    <a:pt x="3842" y="4093"/>
                    <a:pt x="3842" y="2128"/>
                  </a:cubicBezTo>
                  <a:lnTo>
                    <a:pt x="3842" y="1918"/>
                  </a:lnTo>
                  <a:cubicBezTo>
                    <a:pt x="3842" y="858"/>
                    <a:pt x="2982" y="1"/>
                    <a:pt x="1925"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8099059" y="4360309"/>
              <a:ext cx="50055" cy="74125"/>
            </a:xfrm>
            <a:custGeom>
              <a:avLst/>
              <a:gdLst/>
              <a:ahLst/>
              <a:cxnLst/>
              <a:rect l="l" t="t" r="r" b="b"/>
              <a:pathLst>
                <a:path w="3843" h="5691" extrusionOk="0">
                  <a:moveTo>
                    <a:pt x="1919" y="1"/>
                  </a:moveTo>
                  <a:cubicBezTo>
                    <a:pt x="860" y="1"/>
                    <a:pt x="0" y="858"/>
                    <a:pt x="0" y="1918"/>
                  </a:cubicBezTo>
                  <a:lnTo>
                    <a:pt x="0" y="2128"/>
                  </a:lnTo>
                  <a:cubicBezTo>
                    <a:pt x="0" y="4093"/>
                    <a:pt x="1596" y="5690"/>
                    <a:pt x="3564" y="5690"/>
                  </a:cubicBezTo>
                  <a:lnTo>
                    <a:pt x="3843" y="5690"/>
                  </a:lnTo>
                  <a:lnTo>
                    <a:pt x="3422" y="1"/>
                  </a:ln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153300" y="4521274"/>
              <a:ext cx="210380" cy="67391"/>
            </a:xfrm>
            <a:custGeom>
              <a:avLst/>
              <a:gdLst/>
              <a:ahLst/>
              <a:cxnLst/>
              <a:rect l="l" t="t" r="r" b="b"/>
              <a:pathLst>
                <a:path w="16152" h="5174" extrusionOk="0">
                  <a:moveTo>
                    <a:pt x="3516" y="0"/>
                  </a:moveTo>
                  <a:lnTo>
                    <a:pt x="3516" y="1630"/>
                  </a:lnTo>
                  <a:cubicBezTo>
                    <a:pt x="3516" y="2540"/>
                    <a:pt x="2993" y="3368"/>
                    <a:pt x="2174" y="3761"/>
                  </a:cubicBezTo>
                  <a:lnTo>
                    <a:pt x="246" y="4687"/>
                  </a:lnTo>
                  <a:cubicBezTo>
                    <a:pt x="0" y="4806"/>
                    <a:pt x="83" y="5173"/>
                    <a:pt x="356" y="5173"/>
                  </a:cubicBezTo>
                  <a:lnTo>
                    <a:pt x="15796" y="5173"/>
                  </a:lnTo>
                  <a:cubicBezTo>
                    <a:pt x="16069" y="5173"/>
                    <a:pt x="16152" y="4806"/>
                    <a:pt x="15908" y="4687"/>
                  </a:cubicBezTo>
                  <a:lnTo>
                    <a:pt x="13979" y="3761"/>
                  </a:lnTo>
                  <a:cubicBezTo>
                    <a:pt x="13159" y="3369"/>
                    <a:pt x="12638" y="2540"/>
                    <a:pt x="12638" y="1630"/>
                  </a:cubicBezTo>
                  <a:lnTo>
                    <a:pt x="12638" y="0"/>
                  </a:lnTo>
                  <a:cubicBezTo>
                    <a:pt x="11038" y="1095"/>
                    <a:pt x="9273" y="1721"/>
                    <a:pt x="8076" y="1721"/>
                  </a:cubicBezTo>
                  <a:cubicBezTo>
                    <a:pt x="6881" y="1721"/>
                    <a:pt x="5113" y="1095"/>
                    <a:pt x="3516" y="0"/>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8137148" y="4214532"/>
              <a:ext cx="242682" cy="329129"/>
            </a:xfrm>
            <a:custGeom>
              <a:avLst/>
              <a:gdLst/>
              <a:ahLst/>
              <a:cxnLst/>
              <a:rect l="l" t="t" r="r" b="b"/>
              <a:pathLst>
                <a:path w="18632" h="25269" extrusionOk="0">
                  <a:moveTo>
                    <a:pt x="9316" y="1"/>
                  </a:moveTo>
                  <a:cubicBezTo>
                    <a:pt x="4112" y="1"/>
                    <a:pt x="0" y="4425"/>
                    <a:pt x="384" y="9616"/>
                  </a:cubicBezTo>
                  <a:lnTo>
                    <a:pt x="993" y="17887"/>
                  </a:lnTo>
                  <a:cubicBezTo>
                    <a:pt x="1315" y="22248"/>
                    <a:pt x="6690" y="25269"/>
                    <a:pt x="9319" y="25269"/>
                  </a:cubicBezTo>
                  <a:cubicBezTo>
                    <a:pt x="11946" y="25269"/>
                    <a:pt x="17322" y="22247"/>
                    <a:pt x="17643" y="17887"/>
                  </a:cubicBezTo>
                  <a:cubicBezTo>
                    <a:pt x="17639" y="17886"/>
                    <a:pt x="18248" y="9616"/>
                    <a:pt x="18248" y="9616"/>
                  </a:cubicBezTo>
                  <a:cubicBezTo>
                    <a:pt x="18632" y="4425"/>
                    <a:pt x="14522" y="1"/>
                    <a:pt x="9316"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8200924" y="4219938"/>
              <a:ext cx="178013" cy="323710"/>
            </a:xfrm>
            <a:custGeom>
              <a:avLst/>
              <a:gdLst/>
              <a:ahLst/>
              <a:cxnLst/>
              <a:rect l="l" t="t" r="r" b="b"/>
              <a:pathLst>
                <a:path w="13667" h="24853" extrusionOk="0">
                  <a:moveTo>
                    <a:pt x="7123" y="1"/>
                  </a:moveTo>
                  <a:lnTo>
                    <a:pt x="7123" y="1"/>
                  </a:lnTo>
                  <a:cubicBezTo>
                    <a:pt x="9573" y="1751"/>
                    <a:pt x="11095" y="4701"/>
                    <a:pt x="10856" y="7952"/>
                  </a:cubicBezTo>
                  <a:lnTo>
                    <a:pt x="10246" y="16223"/>
                  </a:lnTo>
                  <a:cubicBezTo>
                    <a:pt x="9924" y="20583"/>
                    <a:pt x="4549" y="23604"/>
                    <a:pt x="1922" y="23604"/>
                  </a:cubicBezTo>
                  <a:cubicBezTo>
                    <a:pt x="1377" y="23604"/>
                    <a:pt x="712" y="23472"/>
                    <a:pt x="0" y="23228"/>
                  </a:cubicBezTo>
                  <a:lnTo>
                    <a:pt x="0" y="23228"/>
                  </a:lnTo>
                  <a:cubicBezTo>
                    <a:pt x="1562" y="24264"/>
                    <a:pt x="3258" y="24852"/>
                    <a:pt x="4420" y="24852"/>
                  </a:cubicBezTo>
                  <a:cubicBezTo>
                    <a:pt x="7047" y="24852"/>
                    <a:pt x="12424" y="21829"/>
                    <a:pt x="12744" y="17471"/>
                  </a:cubicBezTo>
                  <a:lnTo>
                    <a:pt x="13354" y="9200"/>
                  </a:lnTo>
                  <a:cubicBezTo>
                    <a:pt x="13667" y="4951"/>
                    <a:pt x="10969" y="1215"/>
                    <a:pt x="71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65936" y="4273190"/>
              <a:ext cx="20827" cy="64812"/>
            </a:xfrm>
            <a:custGeom>
              <a:avLst/>
              <a:gdLst/>
              <a:ahLst/>
              <a:cxnLst/>
              <a:rect l="l" t="t" r="r" b="b"/>
              <a:pathLst>
                <a:path w="1599" h="4976" extrusionOk="0">
                  <a:moveTo>
                    <a:pt x="1599" y="1"/>
                  </a:moveTo>
                  <a:cubicBezTo>
                    <a:pt x="670" y="1141"/>
                    <a:pt x="132" y="2509"/>
                    <a:pt x="36" y="3961"/>
                  </a:cubicBezTo>
                  <a:cubicBezTo>
                    <a:pt x="0" y="4509"/>
                    <a:pt x="435" y="4976"/>
                    <a:pt x="986" y="4976"/>
                  </a:cubicBezTo>
                  <a:lnTo>
                    <a:pt x="1599" y="4976"/>
                  </a:lnTo>
                  <a:lnTo>
                    <a:pt x="1599" y="1"/>
                  </a:ln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65936" y="4321738"/>
              <a:ext cx="20827" cy="16268"/>
            </a:xfrm>
            <a:custGeom>
              <a:avLst/>
              <a:gdLst/>
              <a:ahLst/>
              <a:cxnLst/>
              <a:rect l="l" t="t" r="r" b="b"/>
              <a:pathLst>
                <a:path w="1599" h="1249" extrusionOk="0">
                  <a:moveTo>
                    <a:pt x="56" y="0"/>
                  </a:moveTo>
                  <a:cubicBezTo>
                    <a:pt x="49" y="78"/>
                    <a:pt x="42" y="157"/>
                    <a:pt x="36" y="234"/>
                  </a:cubicBezTo>
                  <a:cubicBezTo>
                    <a:pt x="0" y="782"/>
                    <a:pt x="435" y="1249"/>
                    <a:pt x="986" y="1249"/>
                  </a:cubicBezTo>
                  <a:lnTo>
                    <a:pt x="1599" y="1249"/>
                  </a:lnTo>
                  <a:lnTo>
                    <a:pt x="1599" y="0"/>
                  </a:ln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224788" y="4238931"/>
              <a:ext cx="67391" cy="20397"/>
            </a:xfrm>
            <a:custGeom>
              <a:avLst/>
              <a:gdLst/>
              <a:ahLst/>
              <a:cxnLst/>
              <a:rect l="l" t="t" r="r" b="b"/>
              <a:pathLst>
                <a:path w="5174" h="1566" extrusionOk="0">
                  <a:moveTo>
                    <a:pt x="2587" y="0"/>
                  </a:moveTo>
                  <a:cubicBezTo>
                    <a:pt x="1688" y="0"/>
                    <a:pt x="819" y="164"/>
                    <a:pt x="11" y="478"/>
                  </a:cubicBezTo>
                  <a:cubicBezTo>
                    <a:pt x="4" y="554"/>
                    <a:pt x="1" y="633"/>
                    <a:pt x="1" y="712"/>
                  </a:cubicBezTo>
                  <a:lnTo>
                    <a:pt x="2" y="1566"/>
                  </a:lnTo>
                  <a:lnTo>
                    <a:pt x="5174" y="1566"/>
                  </a:lnTo>
                  <a:lnTo>
                    <a:pt x="5174" y="712"/>
                  </a:lnTo>
                  <a:cubicBezTo>
                    <a:pt x="5174" y="633"/>
                    <a:pt x="5169" y="554"/>
                    <a:pt x="5162" y="478"/>
                  </a:cubicBezTo>
                  <a:cubicBezTo>
                    <a:pt x="4356" y="164"/>
                    <a:pt x="3488" y="0"/>
                    <a:pt x="2587" y="0"/>
                  </a:cubicBez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8330249" y="4273151"/>
              <a:ext cx="20814" cy="64838"/>
            </a:xfrm>
            <a:custGeom>
              <a:avLst/>
              <a:gdLst/>
              <a:ahLst/>
              <a:cxnLst/>
              <a:rect l="l" t="t" r="r" b="b"/>
              <a:pathLst>
                <a:path w="1598" h="4978" extrusionOk="0">
                  <a:moveTo>
                    <a:pt x="1" y="1"/>
                  </a:moveTo>
                  <a:lnTo>
                    <a:pt x="1" y="4977"/>
                  </a:lnTo>
                  <a:lnTo>
                    <a:pt x="612" y="4977"/>
                  </a:lnTo>
                  <a:cubicBezTo>
                    <a:pt x="613" y="4977"/>
                    <a:pt x="614" y="4977"/>
                    <a:pt x="615" y="4977"/>
                  </a:cubicBezTo>
                  <a:cubicBezTo>
                    <a:pt x="1163" y="4977"/>
                    <a:pt x="1598" y="4511"/>
                    <a:pt x="1562" y="3964"/>
                  </a:cubicBezTo>
                  <a:cubicBezTo>
                    <a:pt x="1464" y="2512"/>
                    <a:pt x="928" y="1142"/>
                    <a:pt x="1" y="1"/>
                  </a:cubicBez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8186712" y="4259330"/>
              <a:ext cx="143496" cy="78671"/>
            </a:xfrm>
            <a:custGeom>
              <a:avLst/>
              <a:gdLst/>
              <a:ahLst/>
              <a:cxnLst/>
              <a:rect l="l" t="t" r="r" b="b"/>
              <a:pathLst>
                <a:path w="11017" h="6040" extrusionOk="0">
                  <a:moveTo>
                    <a:pt x="65" y="0"/>
                  </a:moveTo>
                  <a:cubicBezTo>
                    <a:pt x="30" y="0"/>
                    <a:pt x="1" y="29"/>
                    <a:pt x="1" y="65"/>
                  </a:cubicBezTo>
                  <a:lnTo>
                    <a:pt x="1" y="6040"/>
                  </a:lnTo>
                  <a:lnTo>
                    <a:pt x="11017" y="6040"/>
                  </a:lnTo>
                  <a:lnTo>
                    <a:pt x="11017" y="65"/>
                  </a:lnTo>
                  <a:cubicBezTo>
                    <a:pt x="11017" y="29"/>
                    <a:pt x="10988" y="0"/>
                    <a:pt x="10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86712" y="4259330"/>
              <a:ext cx="143535" cy="78671"/>
            </a:xfrm>
            <a:custGeom>
              <a:avLst/>
              <a:gdLst/>
              <a:ahLst/>
              <a:cxnLst/>
              <a:rect l="l" t="t" r="r" b="b"/>
              <a:pathLst>
                <a:path w="11020" h="6040" extrusionOk="0">
                  <a:moveTo>
                    <a:pt x="8523" y="0"/>
                  </a:moveTo>
                  <a:lnTo>
                    <a:pt x="8523" y="3735"/>
                  </a:lnTo>
                  <a:cubicBezTo>
                    <a:pt x="8523" y="4318"/>
                    <a:pt x="8049" y="4791"/>
                    <a:pt x="7467" y="4791"/>
                  </a:cubicBezTo>
                  <a:lnTo>
                    <a:pt x="1" y="4791"/>
                  </a:lnTo>
                  <a:lnTo>
                    <a:pt x="1" y="6040"/>
                  </a:lnTo>
                  <a:lnTo>
                    <a:pt x="11018" y="6040"/>
                  </a:lnTo>
                  <a:lnTo>
                    <a:pt x="11018" y="65"/>
                  </a:lnTo>
                  <a:cubicBezTo>
                    <a:pt x="11020" y="29"/>
                    <a:pt x="10990" y="0"/>
                    <a:pt x="10955"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196235" y="4184442"/>
              <a:ext cx="124480" cy="74881"/>
            </a:xfrm>
            <a:custGeom>
              <a:avLst/>
              <a:gdLst/>
              <a:ahLst/>
              <a:cxnLst/>
              <a:rect l="l" t="t" r="r" b="b"/>
              <a:pathLst>
                <a:path w="9557" h="5749" extrusionOk="0">
                  <a:moveTo>
                    <a:pt x="4779" y="1"/>
                  </a:moveTo>
                  <a:cubicBezTo>
                    <a:pt x="2140" y="1"/>
                    <a:pt x="0" y="2140"/>
                    <a:pt x="0" y="4779"/>
                  </a:cubicBezTo>
                  <a:lnTo>
                    <a:pt x="0" y="5749"/>
                  </a:lnTo>
                  <a:lnTo>
                    <a:pt x="2193" y="5749"/>
                  </a:lnTo>
                  <a:lnTo>
                    <a:pt x="2193" y="4895"/>
                  </a:lnTo>
                  <a:cubicBezTo>
                    <a:pt x="2193" y="3467"/>
                    <a:pt x="3349" y="2311"/>
                    <a:pt x="4777" y="2311"/>
                  </a:cubicBezTo>
                  <a:cubicBezTo>
                    <a:pt x="6205" y="2311"/>
                    <a:pt x="7361" y="3467"/>
                    <a:pt x="7361" y="4895"/>
                  </a:cubicBezTo>
                  <a:lnTo>
                    <a:pt x="7361" y="5749"/>
                  </a:lnTo>
                  <a:lnTo>
                    <a:pt x="9557" y="5749"/>
                  </a:lnTo>
                  <a:lnTo>
                    <a:pt x="9557" y="4779"/>
                  </a:lnTo>
                  <a:cubicBezTo>
                    <a:pt x="9557" y="2140"/>
                    <a:pt x="7417" y="1"/>
                    <a:pt x="4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241019" y="4287805"/>
              <a:ext cx="34959" cy="50198"/>
            </a:xfrm>
            <a:custGeom>
              <a:avLst/>
              <a:gdLst/>
              <a:ahLst/>
              <a:cxnLst/>
              <a:rect l="l" t="t" r="r" b="b"/>
              <a:pathLst>
                <a:path w="2684" h="3854" extrusionOk="0">
                  <a:moveTo>
                    <a:pt x="1342" y="1"/>
                  </a:moveTo>
                  <a:cubicBezTo>
                    <a:pt x="602" y="1"/>
                    <a:pt x="0" y="602"/>
                    <a:pt x="0" y="1343"/>
                  </a:cubicBezTo>
                  <a:cubicBezTo>
                    <a:pt x="0" y="1825"/>
                    <a:pt x="256" y="2247"/>
                    <a:pt x="636" y="2483"/>
                  </a:cubicBezTo>
                  <a:lnTo>
                    <a:pt x="636" y="3854"/>
                  </a:lnTo>
                  <a:lnTo>
                    <a:pt x="2049" y="3854"/>
                  </a:lnTo>
                  <a:lnTo>
                    <a:pt x="2049" y="2483"/>
                  </a:lnTo>
                  <a:cubicBezTo>
                    <a:pt x="2430" y="2247"/>
                    <a:pt x="2684" y="1823"/>
                    <a:pt x="2684" y="1343"/>
                  </a:cubicBezTo>
                  <a:cubicBezTo>
                    <a:pt x="2684" y="602"/>
                    <a:pt x="2084" y="1"/>
                    <a:pt x="1342" y="1"/>
                  </a:cubicBezTo>
                  <a:close/>
                </a:path>
              </a:pathLst>
            </a:custGeom>
            <a:solidFill>
              <a:srgbClr val="75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8249277" y="4321738"/>
              <a:ext cx="18430" cy="16268"/>
            </a:xfrm>
            <a:custGeom>
              <a:avLst/>
              <a:gdLst/>
              <a:ahLst/>
              <a:cxnLst/>
              <a:rect l="l" t="t" r="r" b="b"/>
              <a:pathLst>
                <a:path w="1415" h="1249" extrusionOk="0">
                  <a:moveTo>
                    <a:pt x="1" y="0"/>
                  </a:moveTo>
                  <a:lnTo>
                    <a:pt x="1" y="1249"/>
                  </a:lnTo>
                  <a:lnTo>
                    <a:pt x="1414" y="1249"/>
                  </a:lnTo>
                  <a:lnTo>
                    <a:pt x="1414" y="0"/>
                  </a:lnTo>
                  <a:close/>
                </a:path>
              </a:pathLst>
            </a:custGeom>
            <a:solidFill>
              <a:srgbClr val="66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92963" y="4178320"/>
              <a:ext cx="331043" cy="416396"/>
            </a:xfrm>
            <a:custGeom>
              <a:avLst/>
              <a:gdLst/>
              <a:ahLst/>
              <a:cxnLst/>
              <a:rect l="l" t="t" r="r" b="b"/>
              <a:pathLst>
                <a:path w="25416" h="31969" extrusionOk="0">
                  <a:moveTo>
                    <a:pt x="12708" y="3249"/>
                  </a:moveTo>
                  <a:cubicBezTo>
                    <a:pt x="13537" y="3249"/>
                    <a:pt x="14255" y="3728"/>
                    <a:pt x="14602" y="4422"/>
                  </a:cubicBezTo>
                  <a:cubicBezTo>
                    <a:pt x="13987" y="4265"/>
                    <a:pt x="13348" y="4186"/>
                    <a:pt x="12708" y="4186"/>
                  </a:cubicBezTo>
                  <a:cubicBezTo>
                    <a:pt x="12069" y="4186"/>
                    <a:pt x="11429" y="4265"/>
                    <a:pt x="10812" y="4422"/>
                  </a:cubicBezTo>
                  <a:cubicBezTo>
                    <a:pt x="11161" y="3728"/>
                    <a:pt x="11880" y="3249"/>
                    <a:pt x="12708" y="3249"/>
                  </a:cubicBezTo>
                  <a:close/>
                  <a:moveTo>
                    <a:pt x="6732" y="8888"/>
                  </a:moveTo>
                  <a:lnTo>
                    <a:pt x="6732" y="11791"/>
                  </a:lnTo>
                  <a:lnTo>
                    <a:pt x="6588" y="11791"/>
                  </a:lnTo>
                  <a:cubicBezTo>
                    <a:pt x="6308" y="11791"/>
                    <a:pt x="6086" y="11554"/>
                    <a:pt x="6106" y="11276"/>
                  </a:cubicBezTo>
                  <a:cubicBezTo>
                    <a:pt x="6162" y="10441"/>
                    <a:pt x="6376" y="9633"/>
                    <a:pt x="6732" y="8888"/>
                  </a:cubicBezTo>
                  <a:close/>
                  <a:moveTo>
                    <a:pt x="12707" y="8874"/>
                  </a:moveTo>
                  <a:cubicBezTo>
                    <a:pt x="13187" y="8874"/>
                    <a:pt x="13580" y="9267"/>
                    <a:pt x="13580" y="9748"/>
                  </a:cubicBezTo>
                  <a:cubicBezTo>
                    <a:pt x="13580" y="10053"/>
                    <a:pt x="13425" y="10330"/>
                    <a:pt x="13166" y="10491"/>
                  </a:cubicBezTo>
                  <a:cubicBezTo>
                    <a:pt x="13028" y="10577"/>
                    <a:pt x="12945" y="10725"/>
                    <a:pt x="12945" y="10888"/>
                  </a:cubicBezTo>
                  <a:lnTo>
                    <a:pt x="12945" y="11791"/>
                  </a:lnTo>
                  <a:lnTo>
                    <a:pt x="12468" y="11791"/>
                  </a:lnTo>
                  <a:lnTo>
                    <a:pt x="12468" y="10888"/>
                  </a:lnTo>
                  <a:cubicBezTo>
                    <a:pt x="12468" y="10725"/>
                    <a:pt x="12385" y="10577"/>
                    <a:pt x="12247" y="10491"/>
                  </a:cubicBezTo>
                  <a:cubicBezTo>
                    <a:pt x="11989" y="10329"/>
                    <a:pt x="11833" y="10050"/>
                    <a:pt x="11833" y="9748"/>
                  </a:cubicBezTo>
                  <a:cubicBezTo>
                    <a:pt x="11833" y="9265"/>
                    <a:pt x="12226" y="8874"/>
                    <a:pt x="12707" y="8874"/>
                  </a:cubicBezTo>
                  <a:close/>
                  <a:moveTo>
                    <a:pt x="12709" y="5123"/>
                  </a:moveTo>
                  <a:cubicBezTo>
                    <a:pt x="13421" y="5123"/>
                    <a:pt x="14139" y="5234"/>
                    <a:pt x="14825" y="5464"/>
                  </a:cubicBezTo>
                  <a:lnTo>
                    <a:pt x="14825" y="5751"/>
                  </a:lnTo>
                  <a:lnTo>
                    <a:pt x="13022" y="5751"/>
                  </a:lnTo>
                  <a:cubicBezTo>
                    <a:pt x="12764" y="5751"/>
                    <a:pt x="12554" y="5961"/>
                    <a:pt x="12554" y="6219"/>
                  </a:cubicBezTo>
                  <a:cubicBezTo>
                    <a:pt x="12554" y="6477"/>
                    <a:pt x="12764" y="6688"/>
                    <a:pt x="13022" y="6688"/>
                  </a:cubicBezTo>
                  <a:lnTo>
                    <a:pt x="17749" y="6688"/>
                  </a:lnTo>
                  <a:lnTo>
                    <a:pt x="17749" y="11791"/>
                  </a:lnTo>
                  <a:lnTo>
                    <a:pt x="13883" y="11791"/>
                  </a:lnTo>
                  <a:lnTo>
                    <a:pt x="13883" y="11125"/>
                  </a:lnTo>
                  <a:cubicBezTo>
                    <a:pt x="14285" y="10785"/>
                    <a:pt x="14519" y="10286"/>
                    <a:pt x="14519" y="9748"/>
                  </a:cubicBezTo>
                  <a:cubicBezTo>
                    <a:pt x="14519" y="8749"/>
                    <a:pt x="13705" y="7938"/>
                    <a:pt x="12708" y="7938"/>
                  </a:cubicBezTo>
                  <a:cubicBezTo>
                    <a:pt x="11709" y="7938"/>
                    <a:pt x="10899" y="8750"/>
                    <a:pt x="10899" y="9748"/>
                  </a:cubicBezTo>
                  <a:cubicBezTo>
                    <a:pt x="10899" y="10286"/>
                    <a:pt x="11132" y="10785"/>
                    <a:pt x="11534" y="11125"/>
                  </a:cubicBezTo>
                  <a:lnTo>
                    <a:pt x="11534" y="11791"/>
                  </a:lnTo>
                  <a:lnTo>
                    <a:pt x="7667" y="11791"/>
                  </a:lnTo>
                  <a:lnTo>
                    <a:pt x="7667" y="6688"/>
                  </a:lnTo>
                  <a:lnTo>
                    <a:pt x="10835" y="6688"/>
                  </a:lnTo>
                  <a:cubicBezTo>
                    <a:pt x="11094" y="6688"/>
                    <a:pt x="11305" y="6477"/>
                    <a:pt x="11305" y="6219"/>
                  </a:cubicBezTo>
                  <a:cubicBezTo>
                    <a:pt x="11305" y="5961"/>
                    <a:pt x="11094" y="5751"/>
                    <a:pt x="10835" y="5751"/>
                  </a:cubicBezTo>
                  <a:lnTo>
                    <a:pt x="10590" y="5751"/>
                  </a:lnTo>
                  <a:lnTo>
                    <a:pt x="10590" y="5464"/>
                  </a:lnTo>
                  <a:cubicBezTo>
                    <a:pt x="11263" y="5239"/>
                    <a:pt x="11983" y="5123"/>
                    <a:pt x="12709" y="5123"/>
                  </a:cubicBezTo>
                  <a:close/>
                  <a:moveTo>
                    <a:pt x="18683" y="8888"/>
                  </a:moveTo>
                  <a:cubicBezTo>
                    <a:pt x="19042" y="9633"/>
                    <a:pt x="19254" y="10438"/>
                    <a:pt x="19309" y="11276"/>
                  </a:cubicBezTo>
                  <a:cubicBezTo>
                    <a:pt x="19327" y="11554"/>
                    <a:pt x="19106" y="11791"/>
                    <a:pt x="18827" y="11791"/>
                  </a:cubicBezTo>
                  <a:lnTo>
                    <a:pt x="18683" y="11791"/>
                  </a:lnTo>
                  <a:lnTo>
                    <a:pt x="18683" y="8888"/>
                  </a:lnTo>
                  <a:close/>
                  <a:moveTo>
                    <a:pt x="4415" y="14701"/>
                  </a:moveTo>
                  <a:lnTo>
                    <a:pt x="4415" y="14701"/>
                  </a:lnTo>
                  <a:cubicBezTo>
                    <a:pt x="4415" y="14701"/>
                    <a:pt x="4480" y="15576"/>
                    <a:pt x="4672" y="18194"/>
                  </a:cubicBezTo>
                  <a:lnTo>
                    <a:pt x="4672" y="18194"/>
                  </a:lnTo>
                  <a:cubicBezTo>
                    <a:pt x="4634" y="17664"/>
                    <a:pt x="4416" y="14701"/>
                    <a:pt x="4415" y="14701"/>
                  </a:cubicBezTo>
                  <a:close/>
                  <a:moveTo>
                    <a:pt x="3456" y="14440"/>
                  </a:moveTo>
                  <a:lnTo>
                    <a:pt x="3804" y="19184"/>
                  </a:lnTo>
                  <a:cubicBezTo>
                    <a:pt x="2203" y="19067"/>
                    <a:pt x="937" y="17727"/>
                    <a:pt x="937" y="16097"/>
                  </a:cubicBezTo>
                  <a:lnTo>
                    <a:pt x="937" y="15888"/>
                  </a:lnTo>
                  <a:cubicBezTo>
                    <a:pt x="937" y="15090"/>
                    <a:pt x="1586" y="14440"/>
                    <a:pt x="2384" y="14440"/>
                  </a:cubicBezTo>
                  <a:close/>
                  <a:moveTo>
                    <a:pt x="23031" y="14440"/>
                  </a:moveTo>
                  <a:cubicBezTo>
                    <a:pt x="23829" y="14440"/>
                    <a:pt x="24479" y="15090"/>
                    <a:pt x="24479" y="15888"/>
                  </a:cubicBezTo>
                  <a:lnTo>
                    <a:pt x="24479" y="16097"/>
                  </a:lnTo>
                  <a:cubicBezTo>
                    <a:pt x="24479" y="17727"/>
                    <a:pt x="23212" y="19067"/>
                    <a:pt x="21610" y="19184"/>
                  </a:cubicBezTo>
                  <a:lnTo>
                    <a:pt x="21960" y="14440"/>
                  </a:lnTo>
                  <a:close/>
                  <a:moveTo>
                    <a:pt x="8614" y="27173"/>
                  </a:moveTo>
                  <a:cubicBezTo>
                    <a:pt x="10025" y="27998"/>
                    <a:pt x="11543" y="28516"/>
                    <a:pt x="12707" y="28516"/>
                  </a:cubicBezTo>
                  <a:cubicBezTo>
                    <a:pt x="13823" y="28516"/>
                    <a:pt x="15340" y="28034"/>
                    <a:pt x="16800" y="27179"/>
                  </a:cubicBezTo>
                  <a:lnTo>
                    <a:pt x="16800" y="27961"/>
                  </a:lnTo>
                  <a:cubicBezTo>
                    <a:pt x="16802" y="29042"/>
                    <a:pt x="17432" y="30043"/>
                    <a:pt x="18408" y="30511"/>
                  </a:cubicBezTo>
                  <a:lnTo>
                    <a:pt x="19492" y="31032"/>
                  </a:lnTo>
                  <a:lnTo>
                    <a:pt x="5921" y="31032"/>
                  </a:lnTo>
                  <a:lnTo>
                    <a:pt x="7007" y="30511"/>
                  </a:lnTo>
                  <a:cubicBezTo>
                    <a:pt x="7983" y="30043"/>
                    <a:pt x="8614" y="29040"/>
                    <a:pt x="8614" y="27958"/>
                  </a:cubicBezTo>
                  <a:lnTo>
                    <a:pt x="8614" y="27173"/>
                  </a:lnTo>
                  <a:close/>
                  <a:moveTo>
                    <a:pt x="12708" y="0"/>
                  </a:moveTo>
                  <a:cubicBezTo>
                    <a:pt x="11451" y="0"/>
                    <a:pt x="10233" y="452"/>
                    <a:pt x="9283" y="1274"/>
                  </a:cubicBezTo>
                  <a:cubicBezTo>
                    <a:pt x="9088" y="1442"/>
                    <a:pt x="9066" y="1739"/>
                    <a:pt x="9234" y="1934"/>
                  </a:cubicBezTo>
                  <a:cubicBezTo>
                    <a:pt x="9327" y="2041"/>
                    <a:pt x="9458" y="2096"/>
                    <a:pt x="9589" y="2096"/>
                  </a:cubicBezTo>
                  <a:cubicBezTo>
                    <a:pt x="9697" y="2096"/>
                    <a:pt x="9806" y="2059"/>
                    <a:pt x="9894" y="1983"/>
                  </a:cubicBezTo>
                  <a:cubicBezTo>
                    <a:pt x="10676" y="1309"/>
                    <a:pt x="11675" y="937"/>
                    <a:pt x="12708" y="937"/>
                  </a:cubicBezTo>
                  <a:cubicBezTo>
                    <a:pt x="15084" y="937"/>
                    <a:pt x="17019" y="2870"/>
                    <a:pt x="17019" y="5248"/>
                  </a:cubicBezTo>
                  <a:lnTo>
                    <a:pt x="17019" y="5750"/>
                  </a:lnTo>
                  <a:lnTo>
                    <a:pt x="15763" y="5750"/>
                  </a:lnTo>
                  <a:lnTo>
                    <a:pt x="15763" y="5364"/>
                  </a:lnTo>
                  <a:cubicBezTo>
                    <a:pt x="15763" y="3685"/>
                    <a:pt x="14398" y="2309"/>
                    <a:pt x="12708" y="2309"/>
                  </a:cubicBezTo>
                  <a:cubicBezTo>
                    <a:pt x="11018" y="2309"/>
                    <a:pt x="9654" y="3686"/>
                    <a:pt x="9654" y="5364"/>
                  </a:cubicBezTo>
                  <a:lnTo>
                    <a:pt x="9654" y="5750"/>
                  </a:lnTo>
                  <a:lnTo>
                    <a:pt x="8399" y="5750"/>
                  </a:lnTo>
                  <a:cubicBezTo>
                    <a:pt x="8399" y="5140"/>
                    <a:pt x="8359" y="4496"/>
                    <a:pt x="8716" y="3620"/>
                  </a:cubicBezTo>
                  <a:cubicBezTo>
                    <a:pt x="8812" y="3382"/>
                    <a:pt x="8697" y="3108"/>
                    <a:pt x="8459" y="3010"/>
                  </a:cubicBezTo>
                  <a:cubicBezTo>
                    <a:pt x="8402" y="2987"/>
                    <a:pt x="8342" y="2975"/>
                    <a:pt x="8283" y="2975"/>
                  </a:cubicBezTo>
                  <a:cubicBezTo>
                    <a:pt x="8099" y="2975"/>
                    <a:pt x="7923" y="3087"/>
                    <a:pt x="7849" y="3267"/>
                  </a:cubicBezTo>
                  <a:cubicBezTo>
                    <a:pt x="7783" y="3432"/>
                    <a:pt x="7724" y="3599"/>
                    <a:pt x="7674" y="3768"/>
                  </a:cubicBezTo>
                  <a:cubicBezTo>
                    <a:pt x="4720" y="5636"/>
                    <a:pt x="3049" y="8937"/>
                    <a:pt x="3308" y="12431"/>
                  </a:cubicBezTo>
                  <a:lnTo>
                    <a:pt x="3387" y="13504"/>
                  </a:lnTo>
                  <a:lnTo>
                    <a:pt x="2387" y="13504"/>
                  </a:lnTo>
                  <a:cubicBezTo>
                    <a:pt x="1071" y="13504"/>
                    <a:pt x="0" y="14573"/>
                    <a:pt x="0" y="15889"/>
                  </a:cubicBezTo>
                  <a:lnTo>
                    <a:pt x="0" y="16099"/>
                  </a:lnTo>
                  <a:cubicBezTo>
                    <a:pt x="0" y="18270"/>
                    <a:pt x="1724" y="20045"/>
                    <a:pt x="3875" y="20128"/>
                  </a:cubicBezTo>
                  <a:lnTo>
                    <a:pt x="3918" y="20702"/>
                  </a:lnTo>
                  <a:cubicBezTo>
                    <a:pt x="3998" y="21794"/>
                    <a:pt x="4374" y="22863"/>
                    <a:pt x="5035" y="23879"/>
                  </a:cubicBezTo>
                  <a:cubicBezTo>
                    <a:pt x="5124" y="24016"/>
                    <a:pt x="5275" y="24091"/>
                    <a:pt x="5429" y="24091"/>
                  </a:cubicBezTo>
                  <a:cubicBezTo>
                    <a:pt x="5795" y="24091"/>
                    <a:pt x="6026" y="23682"/>
                    <a:pt x="5820" y="23369"/>
                  </a:cubicBezTo>
                  <a:cubicBezTo>
                    <a:pt x="5246" y="22487"/>
                    <a:pt x="4922" y="21566"/>
                    <a:pt x="4852" y="20633"/>
                  </a:cubicBezTo>
                  <a:cubicBezTo>
                    <a:pt x="4782" y="19689"/>
                    <a:pt x="4723" y="18882"/>
                    <a:pt x="4672" y="18194"/>
                  </a:cubicBezTo>
                  <a:lnTo>
                    <a:pt x="4672" y="18194"/>
                  </a:lnTo>
                  <a:cubicBezTo>
                    <a:pt x="4676" y="18246"/>
                    <a:pt x="4678" y="18275"/>
                    <a:pt x="4678" y="18275"/>
                  </a:cubicBezTo>
                  <a:cubicBezTo>
                    <a:pt x="4678" y="18275"/>
                    <a:pt x="4575" y="16883"/>
                    <a:pt x="4242" y="12363"/>
                  </a:cubicBezTo>
                  <a:cubicBezTo>
                    <a:pt x="4032" y="9509"/>
                    <a:pt x="5251" y="6796"/>
                    <a:pt x="7466" y="5061"/>
                  </a:cubicBezTo>
                  <a:lnTo>
                    <a:pt x="7466" y="5061"/>
                  </a:lnTo>
                  <a:cubicBezTo>
                    <a:pt x="7460" y="5197"/>
                    <a:pt x="7462" y="5265"/>
                    <a:pt x="7462" y="5753"/>
                  </a:cubicBezTo>
                  <a:lnTo>
                    <a:pt x="7264" y="5753"/>
                  </a:lnTo>
                  <a:cubicBezTo>
                    <a:pt x="6970" y="5753"/>
                    <a:pt x="6732" y="5992"/>
                    <a:pt x="6732" y="6285"/>
                  </a:cubicBezTo>
                  <a:lnTo>
                    <a:pt x="6732" y="7122"/>
                  </a:lnTo>
                  <a:cubicBezTo>
                    <a:pt x="5810" y="8307"/>
                    <a:pt x="5272" y="9720"/>
                    <a:pt x="5172" y="11214"/>
                  </a:cubicBezTo>
                  <a:cubicBezTo>
                    <a:pt x="5117" y="12032"/>
                    <a:pt x="5769" y="12728"/>
                    <a:pt x="6588" y="12728"/>
                  </a:cubicBezTo>
                  <a:lnTo>
                    <a:pt x="18828" y="12728"/>
                  </a:lnTo>
                  <a:cubicBezTo>
                    <a:pt x="19647" y="12728"/>
                    <a:pt x="20299" y="12035"/>
                    <a:pt x="20246" y="11214"/>
                  </a:cubicBezTo>
                  <a:cubicBezTo>
                    <a:pt x="20147" y="9719"/>
                    <a:pt x="19607" y="8307"/>
                    <a:pt x="18685" y="7122"/>
                  </a:cubicBezTo>
                  <a:lnTo>
                    <a:pt x="18685" y="6285"/>
                  </a:lnTo>
                  <a:cubicBezTo>
                    <a:pt x="18685" y="5991"/>
                    <a:pt x="18446" y="5753"/>
                    <a:pt x="18152" y="5753"/>
                  </a:cubicBezTo>
                  <a:lnTo>
                    <a:pt x="17954" y="5753"/>
                  </a:lnTo>
                  <a:cubicBezTo>
                    <a:pt x="17954" y="5236"/>
                    <a:pt x="17957" y="5186"/>
                    <a:pt x="17951" y="5061"/>
                  </a:cubicBezTo>
                  <a:lnTo>
                    <a:pt x="17951" y="5061"/>
                  </a:lnTo>
                  <a:cubicBezTo>
                    <a:pt x="20167" y="6796"/>
                    <a:pt x="21384" y="9509"/>
                    <a:pt x="21174" y="12363"/>
                  </a:cubicBezTo>
                  <a:cubicBezTo>
                    <a:pt x="20993" y="14821"/>
                    <a:pt x="20759" y="17995"/>
                    <a:pt x="20564" y="20633"/>
                  </a:cubicBezTo>
                  <a:cubicBezTo>
                    <a:pt x="20277" y="24537"/>
                    <a:pt x="15347" y="27582"/>
                    <a:pt x="12707" y="27582"/>
                  </a:cubicBezTo>
                  <a:cubicBezTo>
                    <a:pt x="11389" y="27582"/>
                    <a:pt x="9068" y="26706"/>
                    <a:pt x="7196" y="24981"/>
                  </a:cubicBezTo>
                  <a:cubicBezTo>
                    <a:pt x="7106" y="24898"/>
                    <a:pt x="6993" y="24857"/>
                    <a:pt x="6880" y="24857"/>
                  </a:cubicBezTo>
                  <a:cubicBezTo>
                    <a:pt x="6753" y="24857"/>
                    <a:pt x="6627" y="24908"/>
                    <a:pt x="6535" y="25008"/>
                  </a:cubicBezTo>
                  <a:cubicBezTo>
                    <a:pt x="6358" y="25199"/>
                    <a:pt x="6371" y="25494"/>
                    <a:pt x="6561" y="25670"/>
                  </a:cubicBezTo>
                  <a:cubicBezTo>
                    <a:pt x="6908" y="25990"/>
                    <a:pt x="7283" y="26291"/>
                    <a:pt x="7676" y="26571"/>
                  </a:cubicBezTo>
                  <a:lnTo>
                    <a:pt x="7676" y="27961"/>
                  </a:lnTo>
                  <a:cubicBezTo>
                    <a:pt x="7676" y="28686"/>
                    <a:pt x="7254" y="29356"/>
                    <a:pt x="6601" y="29669"/>
                  </a:cubicBezTo>
                  <a:lnTo>
                    <a:pt x="4672" y="30594"/>
                  </a:lnTo>
                  <a:cubicBezTo>
                    <a:pt x="4365" y="30741"/>
                    <a:pt x="4205" y="31076"/>
                    <a:pt x="4279" y="31406"/>
                  </a:cubicBezTo>
                  <a:cubicBezTo>
                    <a:pt x="4355" y="31738"/>
                    <a:pt x="4645" y="31969"/>
                    <a:pt x="4987" y="31969"/>
                  </a:cubicBezTo>
                  <a:lnTo>
                    <a:pt x="20427" y="31969"/>
                  </a:lnTo>
                  <a:cubicBezTo>
                    <a:pt x="20767" y="31969"/>
                    <a:pt x="21056" y="31738"/>
                    <a:pt x="21133" y="31406"/>
                  </a:cubicBezTo>
                  <a:cubicBezTo>
                    <a:pt x="21209" y="31075"/>
                    <a:pt x="21046" y="30741"/>
                    <a:pt x="20741" y="30594"/>
                  </a:cubicBezTo>
                  <a:lnTo>
                    <a:pt x="18812" y="29669"/>
                  </a:lnTo>
                  <a:cubicBezTo>
                    <a:pt x="18159" y="29354"/>
                    <a:pt x="17737" y="28683"/>
                    <a:pt x="17737" y="27961"/>
                  </a:cubicBezTo>
                  <a:lnTo>
                    <a:pt x="17737" y="26571"/>
                  </a:lnTo>
                  <a:cubicBezTo>
                    <a:pt x="19675" y="25182"/>
                    <a:pt x="21319" y="23134"/>
                    <a:pt x="21498" y="20702"/>
                  </a:cubicBezTo>
                  <a:lnTo>
                    <a:pt x="21541" y="20128"/>
                  </a:lnTo>
                  <a:cubicBezTo>
                    <a:pt x="23692" y="20045"/>
                    <a:pt x="25416" y="18270"/>
                    <a:pt x="25416" y="16099"/>
                  </a:cubicBezTo>
                  <a:lnTo>
                    <a:pt x="25416" y="15889"/>
                  </a:lnTo>
                  <a:cubicBezTo>
                    <a:pt x="25414" y="14573"/>
                    <a:pt x="24345" y="13501"/>
                    <a:pt x="23031" y="13501"/>
                  </a:cubicBezTo>
                  <a:lnTo>
                    <a:pt x="22031" y="13501"/>
                  </a:lnTo>
                  <a:lnTo>
                    <a:pt x="22110" y="12429"/>
                  </a:lnTo>
                  <a:cubicBezTo>
                    <a:pt x="22365" y="8935"/>
                    <a:pt x="20698" y="5632"/>
                    <a:pt x="17742" y="3765"/>
                  </a:cubicBezTo>
                  <a:cubicBezTo>
                    <a:pt x="17102" y="1591"/>
                    <a:pt x="15087" y="0"/>
                    <a:pt x="1270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8187546" y="4372124"/>
              <a:ext cx="60801" cy="12217"/>
            </a:xfrm>
            <a:custGeom>
              <a:avLst/>
              <a:gdLst/>
              <a:ahLst/>
              <a:cxnLst/>
              <a:rect l="l" t="t" r="r" b="b"/>
              <a:pathLst>
                <a:path w="4668" h="938" extrusionOk="0">
                  <a:moveTo>
                    <a:pt x="468" y="1"/>
                  </a:moveTo>
                  <a:cubicBezTo>
                    <a:pt x="210" y="1"/>
                    <a:pt x="0" y="212"/>
                    <a:pt x="0" y="470"/>
                  </a:cubicBezTo>
                  <a:cubicBezTo>
                    <a:pt x="0" y="728"/>
                    <a:pt x="210" y="938"/>
                    <a:pt x="468" y="938"/>
                  </a:cubicBezTo>
                  <a:lnTo>
                    <a:pt x="4199" y="938"/>
                  </a:lnTo>
                  <a:cubicBezTo>
                    <a:pt x="4457" y="938"/>
                    <a:pt x="4668" y="728"/>
                    <a:pt x="4668" y="470"/>
                  </a:cubicBezTo>
                  <a:cubicBezTo>
                    <a:pt x="4668" y="212"/>
                    <a:pt x="4457" y="1"/>
                    <a:pt x="419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8252404" y="4372124"/>
              <a:ext cx="77030" cy="76704"/>
            </a:xfrm>
            <a:custGeom>
              <a:avLst/>
              <a:gdLst/>
              <a:ahLst/>
              <a:cxnLst/>
              <a:rect l="l" t="t" r="r" b="b"/>
              <a:pathLst>
                <a:path w="5914" h="5889" extrusionOk="0">
                  <a:moveTo>
                    <a:pt x="2962" y="1"/>
                  </a:moveTo>
                  <a:cubicBezTo>
                    <a:pt x="2016" y="1"/>
                    <a:pt x="1247" y="771"/>
                    <a:pt x="1247" y="1716"/>
                  </a:cubicBezTo>
                  <a:lnTo>
                    <a:pt x="1247" y="4174"/>
                  </a:lnTo>
                  <a:cubicBezTo>
                    <a:pt x="1247" y="4603"/>
                    <a:pt x="897" y="4951"/>
                    <a:pt x="468" y="4951"/>
                  </a:cubicBezTo>
                  <a:cubicBezTo>
                    <a:pt x="210" y="4951"/>
                    <a:pt x="0" y="5162"/>
                    <a:pt x="0" y="5421"/>
                  </a:cubicBezTo>
                  <a:cubicBezTo>
                    <a:pt x="0" y="5679"/>
                    <a:pt x="210" y="5888"/>
                    <a:pt x="468" y="5888"/>
                  </a:cubicBezTo>
                  <a:cubicBezTo>
                    <a:pt x="469" y="5888"/>
                    <a:pt x="470" y="5888"/>
                    <a:pt x="471" y="5888"/>
                  </a:cubicBezTo>
                  <a:cubicBezTo>
                    <a:pt x="1415" y="5888"/>
                    <a:pt x="2183" y="5120"/>
                    <a:pt x="2183" y="4174"/>
                  </a:cubicBezTo>
                  <a:lnTo>
                    <a:pt x="2183" y="1716"/>
                  </a:lnTo>
                  <a:cubicBezTo>
                    <a:pt x="2183" y="1288"/>
                    <a:pt x="2533" y="938"/>
                    <a:pt x="2962" y="938"/>
                  </a:cubicBezTo>
                  <a:lnTo>
                    <a:pt x="5446" y="938"/>
                  </a:lnTo>
                  <a:cubicBezTo>
                    <a:pt x="5704" y="938"/>
                    <a:pt x="5914" y="728"/>
                    <a:pt x="5914" y="470"/>
                  </a:cubicBezTo>
                  <a:cubicBezTo>
                    <a:pt x="5914" y="212"/>
                    <a:pt x="5704" y="1"/>
                    <a:pt x="544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8211749" y="4478184"/>
              <a:ext cx="93520" cy="22937"/>
            </a:xfrm>
            <a:custGeom>
              <a:avLst/>
              <a:gdLst/>
              <a:ahLst/>
              <a:cxnLst/>
              <a:rect l="l" t="t" r="r" b="b"/>
              <a:pathLst>
                <a:path w="7180" h="1761" extrusionOk="0">
                  <a:moveTo>
                    <a:pt x="3591" y="1"/>
                  </a:moveTo>
                  <a:cubicBezTo>
                    <a:pt x="2605" y="1"/>
                    <a:pt x="1619" y="226"/>
                    <a:pt x="719" y="676"/>
                  </a:cubicBezTo>
                  <a:lnTo>
                    <a:pt x="325" y="875"/>
                  </a:lnTo>
                  <a:cubicBezTo>
                    <a:pt x="94" y="991"/>
                    <a:pt x="0" y="1272"/>
                    <a:pt x="116" y="1502"/>
                  </a:cubicBezTo>
                  <a:cubicBezTo>
                    <a:pt x="200" y="1666"/>
                    <a:pt x="364" y="1761"/>
                    <a:pt x="535" y="1761"/>
                  </a:cubicBezTo>
                  <a:cubicBezTo>
                    <a:pt x="606" y="1761"/>
                    <a:pt x="678" y="1744"/>
                    <a:pt x="745" y="1710"/>
                  </a:cubicBezTo>
                  <a:lnTo>
                    <a:pt x="1138" y="1513"/>
                  </a:lnTo>
                  <a:cubicBezTo>
                    <a:pt x="1906" y="1128"/>
                    <a:pt x="2748" y="936"/>
                    <a:pt x="3590" y="936"/>
                  </a:cubicBezTo>
                  <a:cubicBezTo>
                    <a:pt x="4432" y="936"/>
                    <a:pt x="5274" y="1128"/>
                    <a:pt x="6041" y="1513"/>
                  </a:cubicBezTo>
                  <a:lnTo>
                    <a:pt x="6434" y="1710"/>
                  </a:lnTo>
                  <a:cubicBezTo>
                    <a:pt x="6502" y="1743"/>
                    <a:pt x="6574" y="1759"/>
                    <a:pt x="6645" y="1759"/>
                  </a:cubicBezTo>
                  <a:cubicBezTo>
                    <a:pt x="6816" y="1759"/>
                    <a:pt x="6980" y="1666"/>
                    <a:pt x="7062" y="1502"/>
                  </a:cubicBezTo>
                  <a:cubicBezTo>
                    <a:pt x="7179" y="1271"/>
                    <a:pt x="7086" y="989"/>
                    <a:pt x="6853" y="875"/>
                  </a:cubicBezTo>
                  <a:lnTo>
                    <a:pt x="6463" y="676"/>
                  </a:lnTo>
                  <a:cubicBezTo>
                    <a:pt x="5563" y="226"/>
                    <a:pt x="4577" y="1"/>
                    <a:pt x="3591"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42"/>
          <p:cNvGrpSpPr/>
          <p:nvPr/>
        </p:nvGrpSpPr>
        <p:grpSpPr>
          <a:xfrm>
            <a:off x="403894" y="2041780"/>
            <a:ext cx="861654" cy="752835"/>
            <a:chOff x="999988" y="3311780"/>
            <a:chExt cx="861654" cy="752835"/>
          </a:xfrm>
        </p:grpSpPr>
        <p:sp>
          <p:nvSpPr>
            <p:cNvPr id="1663" name="Google Shape;1663;p42"/>
            <p:cNvSpPr/>
            <p:nvPr/>
          </p:nvSpPr>
          <p:spPr>
            <a:xfrm>
              <a:off x="1000898" y="3320339"/>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014544" y="3311780"/>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7682450" y="1228850"/>
            <a:ext cx="373125" cy="345125"/>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90BB4A8-7818-458C-A383-3426EEA3CF15}"/>
              </a:ext>
            </a:extLst>
          </p:cNvPr>
          <p:cNvSpPr txBox="1"/>
          <p:nvPr/>
        </p:nvSpPr>
        <p:spPr>
          <a:xfrm>
            <a:off x="1064355" y="443041"/>
            <a:ext cx="6845300" cy="400110"/>
          </a:xfrm>
          <a:prstGeom prst="rect">
            <a:avLst/>
          </a:prstGeom>
          <a:noFill/>
        </p:spPr>
        <p:txBody>
          <a:bodyPr wrap="square" rtlCol="0">
            <a:spAutoFit/>
          </a:bodyPr>
          <a:lstStyle/>
          <a:p>
            <a:pPr algn="ctr"/>
            <a:r>
              <a:rPr lang="en-US" sz="2000" b="1" dirty="0">
                <a:solidFill>
                  <a:srgbClr val="002060"/>
                </a:solidFill>
              </a:rPr>
              <a:t>HĐ1. </a:t>
            </a:r>
            <a:r>
              <a:rPr lang="en-US" sz="2000" dirty="0" err="1"/>
              <a:t>Hãy</a:t>
            </a:r>
            <a:r>
              <a:rPr lang="en-US" sz="2000" dirty="0"/>
              <a:t> </a:t>
            </a:r>
            <a:r>
              <a:rPr lang="en-US" sz="2000" dirty="0" err="1"/>
              <a:t>vẽ</a:t>
            </a:r>
            <a:r>
              <a:rPr lang="en-US" sz="2000" dirty="0"/>
              <a:t> </a:t>
            </a:r>
            <a:r>
              <a:rPr lang="en-US" sz="2000" dirty="0" err="1"/>
              <a:t>tia</a:t>
            </a:r>
            <a:r>
              <a:rPr lang="en-US" sz="2000" dirty="0"/>
              <a:t> Ox </a:t>
            </a:r>
            <a:r>
              <a:rPr lang="en-US" sz="2000" dirty="0" err="1"/>
              <a:t>và</a:t>
            </a:r>
            <a:r>
              <a:rPr lang="en-US" sz="2000" dirty="0"/>
              <a:t> </a:t>
            </a:r>
            <a:r>
              <a:rPr lang="en-US" sz="2000" dirty="0" err="1"/>
              <a:t>tia</a:t>
            </a:r>
            <a:r>
              <a:rPr lang="en-US" sz="2000" dirty="0"/>
              <a:t> Oy </a:t>
            </a:r>
            <a:r>
              <a:rPr lang="en-US" sz="2000" dirty="0" err="1"/>
              <a:t>chung</a:t>
            </a:r>
            <a:r>
              <a:rPr lang="en-US" sz="2000" dirty="0"/>
              <a:t> </a:t>
            </a:r>
            <a:r>
              <a:rPr lang="en-US" sz="2000" dirty="0" err="1"/>
              <a:t>gốc</a:t>
            </a:r>
            <a:r>
              <a:rPr lang="en-US" sz="2000" dirty="0"/>
              <a:t> O.</a:t>
            </a:r>
            <a:endParaRPr lang="vi-VN" sz="2000" dirty="0"/>
          </a:p>
        </p:txBody>
      </p:sp>
      <p:pic>
        <p:nvPicPr>
          <p:cNvPr id="8" name="Picture 7">
            <a:extLst>
              <a:ext uri="{FF2B5EF4-FFF2-40B4-BE49-F238E27FC236}">
                <a16:creationId xmlns:a16="http://schemas.microsoft.com/office/drawing/2014/main" id="{A2063BD3-354B-4863-93E6-FA7B0A268DBB}"/>
              </a:ext>
            </a:extLst>
          </p:cNvPr>
          <p:cNvPicPr>
            <a:picLocks noChangeAspect="1"/>
          </p:cNvPicPr>
          <p:nvPr/>
        </p:nvPicPr>
        <p:blipFill>
          <a:blip r:embed="rId3"/>
          <a:stretch>
            <a:fillRect/>
          </a:stretch>
        </p:blipFill>
        <p:spPr>
          <a:xfrm>
            <a:off x="2485644" y="2213610"/>
            <a:ext cx="4172712" cy="716280"/>
          </a:xfrm>
          <a:prstGeom prst="rect">
            <a:avLst/>
          </a:prstGeom>
        </p:spPr>
      </p:pic>
      <p:pic>
        <p:nvPicPr>
          <p:cNvPr id="10" name="Picture 9">
            <a:extLst>
              <a:ext uri="{FF2B5EF4-FFF2-40B4-BE49-F238E27FC236}">
                <a16:creationId xmlns:a16="http://schemas.microsoft.com/office/drawing/2014/main" id="{DCCA71CC-3420-48CC-9785-B6E2644D5760}"/>
              </a:ext>
            </a:extLst>
          </p:cNvPr>
          <p:cNvPicPr>
            <a:picLocks noChangeAspect="1"/>
          </p:cNvPicPr>
          <p:nvPr/>
        </p:nvPicPr>
        <p:blipFill>
          <a:blip r:embed="rId4"/>
          <a:stretch>
            <a:fillRect/>
          </a:stretch>
        </p:blipFill>
        <p:spPr>
          <a:xfrm>
            <a:off x="2755138" y="805051"/>
            <a:ext cx="2744724" cy="1868424"/>
          </a:xfrm>
          <a:prstGeom prst="rect">
            <a:avLst/>
          </a:prstGeom>
        </p:spPr>
      </p:pic>
      <p:sp>
        <p:nvSpPr>
          <p:cNvPr id="11" name="TextBox 10">
            <a:extLst>
              <a:ext uri="{FF2B5EF4-FFF2-40B4-BE49-F238E27FC236}">
                <a16:creationId xmlns:a16="http://schemas.microsoft.com/office/drawing/2014/main" id="{A14C58A2-C40A-4699-B9F7-422F60FF3224}"/>
              </a:ext>
            </a:extLst>
          </p:cNvPr>
          <p:cNvSpPr txBox="1"/>
          <p:nvPr/>
        </p:nvSpPr>
        <p:spPr>
          <a:xfrm>
            <a:off x="3331913" y="3181163"/>
            <a:ext cx="4111980" cy="400110"/>
          </a:xfrm>
          <a:prstGeom prst="rect">
            <a:avLst/>
          </a:prstGeom>
          <a:noFill/>
        </p:spPr>
        <p:txBody>
          <a:bodyPr wrap="square" rtlCol="0">
            <a:spAutoFit/>
          </a:bodyPr>
          <a:lstStyle/>
          <a:p>
            <a:pPr algn="l"/>
            <a:r>
              <a:rPr lang="en-US" sz="2000" b="1" dirty="0">
                <a:solidFill>
                  <a:srgbClr val="002060"/>
                </a:solidFill>
              </a:rPr>
              <a:t>=&gt; </a:t>
            </a:r>
            <a:r>
              <a:rPr lang="en-US" sz="2000" b="1" dirty="0" err="1">
                <a:solidFill>
                  <a:srgbClr val="002060"/>
                </a:solidFill>
              </a:rPr>
              <a:t>Tạo</a:t>
            </a:r>
            <a:r>
              <a:rPr lang="en-US" sz="2000" b="1" dirty="0">
                <a:solidFill>
                  <a:srgbClr val="002060"/>
                </a:solidFill>
              </a:rPr>
              <a:t> ra </a:t>
            </a:r>
            <a:r>
              <a:rPr lang="en-US" sz="2000" b="1" dirty="0" err="1">
                <a:solidFill>
                  <a:srgbClr val="002060"/>
                </a:solidFill>
              </a:rPr>
              <a:t>góc</a:t>
            </a:r>
            <a:endParaRPr lang="vi-VN"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641">
                                            <p:bg/>
                                          </p:spTgt>
                                        </p:tgtEl>
                                        <p:attrNameLst>
                                          <p:attrName>style.visibility</p:attrName>
                                        </p:attrNameLst>
                                      </p:cBhvr>
                                      <p:to>
                                        <p:strVal val="visible"/>
                                      </p:to>
                                    </p:set>
                                    <p:animEffect transition="in" filter="randombar(horizontal)">
                                      <p:cBhvr>
                                        <p:cTn id="28" dur="500"/>
                                        <p:tgtEl>
                                          <p:spTgt spid="1641">
                                            <p:bg/>
                                          </p:spTgt>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641">
                                            <p:txEl>
                                              <p:pRg st="0" end="0"/>
                                            </p:txEl>
                                          </p:spTgt>
                                        </p:tgtEl>
                                        <p:attrNameLst>
                                          <p:attrName>style.visibility</p:attrName>
                                        </p:attrNameLst>
                                      </p:cBhvr>
                                      <p:to>
                                        <p:strVal val="visible"/>
                                      </p:to>
                                    </p:set>
                                    <p:animEffect transition="in" filter="randombar(horizontal)">
                                      <p:cBhvr>
                                        <p:cTn id="32" dur="500"/>
                                        <p:tgtEl>
                                          <p:spTgt spid="1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build="p" animBg="1"/>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xmlns:a14="http://schemas.microsoft.com/office/drawing/2010/main">
        <mc:Choice Requires="a14">
          <p:sp>
            <p:nvSpPr>
              <p:cNvPr id="138" name="Google Shape;1641;p42">
                <a:extLst>
                  <a:ext uri="{FF2B5EF4-FFF2-40B4-BE49-F238E27FC236}">
                    <a16:creationId xmlns:a16="http://schemas.microsoft.com/office/drawing/2014/main"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xmlns="">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1441</Words>
  <Application>Microsoft Office PowerPoint</Application>
  <PresentationFormat>On-screen Show (16:9)</PresentationFormat>
  <Paragraphs>127</Paragraphs>
  <Slides>37</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Bahiana</vt:lpstr>
      <vt:lpstr>Symbol</vt:lpstr>
      <vt:lpstr>Didact Gothic</vt:lpstr>
      <vt:lpstr>Wingdings</vt:lpstr>
      <vt:lpstr>Cambria Math</vt:lpstr>
      <vt:lpstr>Arial</vt:lpstr>
      <vt:lpstr>Bebas Neue</vt:lpstr>
      <vt:lpstr>Times New Roman</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PowerPoint Presentation</vt:lpstr>
      <vt:lpstr>Luyện tập 1</vt:lpstr>
      <vt:lpstr>ĐIỂM NẰM TRONG GÓC</vt:lpstr>
      <vt:lpstr>HĐ2.  a) Vẽ góc xOy. Lấy điểm A thuộc tia Ox, điểm B thuộc tia Oy (A, B khác 0). Sau đó, tô màu phần mặt phẳng giới hạn bởi hai tia Ox và Oy mà chứa đoạn thẳng AB như hình 72 b) Vẽ một điểm M nằm trong phần được tô màu.</vt:lpstr>
      <vt:lpstr>PowerPoint Presentation</vt:lpstr>
      <vt:lpstr>Luyện tập 2. </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lpstr>Ta có thể so sánh hai góc dựa vào số đo của chúng.</vt:lpstr>
      <vt:lpstr>Luyện tập 4. Ở hình 81 có HB = HC = CD. Đo góc để trả lời các câu hỏi sau:</vt:lpstr>
      <vt:lpstr>PowerPoint Presentation</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HĐ6. Hãy đo các góc xOy, xOz, xOt, xOm trong hình 82a.</vt:lpstr>
      <vt:lpstr>PowerPoint Presentation</vt:lpstr>
      <vt:lpstr>LUYỆN TẬP</vt:lpstr>
      <vt:lpstr>Luyện tập 5. Hãy ghép mỗi khẳng định ở cột bên trái với một hình thích hợp ở cột bên phải.</vt:lpstr>
      <vt:lpstr>1. Đọc tên góc, đỉnh và các cạnh của góc trong hình 85 và hình 86.</vt:lpstr>
      <vt:lpstr>2. Đọc tên các điểm nằm trong góc xOy ở Hình 87.</vt:lpstr>
      <vt:lpstr>3. Cho tia Om. Vẽ tia Om sao cho (mOn) ̂ = 50^o. </vt:lpstr>
      <vt:lpstr>5. Cho các góc (BAC) ̂=130^o,(DEG) ̂=145^o, (HKI) ̂=120^o, (PQT) ̂= 140^o. Hãy viết các góc đó theo thứ tự tăng dần.</vt:lpstr>
      <vt:lpstr>HƯỚNG DẪN VỀ NHÀ</vt:lpstr>
      <vt:lpstr>CẢM ƠN CÁC EM ĐÃ CHÚ Ý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LaptopAZ.vn</dc:creator>
  <cp:lastModifiedBy>GV Hùng Nguyễn Bá</cp:lastModifiedBy>
  <cp:revision>6</cp:revision>
  <dcterms:modified xsi:type="dcterms:W3CDTF">2021-12-24T14:34:19Z</dcterms:modified>
</cp:coreProperties>
</file>