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</p:sldMasterIdLst>
  <p:notesMasterIdLst>
    <p:notesMasterId r:id="rId19"/>
  </p:notesMasterIdLst>
  <p:sldIdLst>
    <p:sldId id="256" r:id="rId5"/>
    <p:sldId id="257" r:id="rId6"/>
    <p:sldId id="261" r:id="rId7"/>
    <p:sldId id="260" r:id="rId8"/>
    <p:sldId id="258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22B23-1C89-4AC7-B065-E2A689171681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AEDF8-B9C7-4D40-949D-2F428941D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38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717019-9FE0-48DA-B0D8-117C5813B5F0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>
                <a:defRPr/>
              </a:pPr>
              <a:t>3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5279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6AC311-1FB2-4ACF-8BFD-0B1EE529184C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>
                <a:defRPr/>
              </a:pPr>
              <a:t>14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4420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8318-68CD-41E0-B678-DD7EE07AFC04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3E66-7AA4-4E2E-8E22-9E1F6ECAD9F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8318-68CD-41E0-B678-DD7EE07AFC04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3E66-7AA4-4E2E-8E22-9E1F6ECAD9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8318-68CD-41E0-B678-DD7EE07AFC04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3E66-7AA4-4E2E-8E22-9E1F6ECAD9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=""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" y="10"/>
            <a:ext cx="9143985" cy="6857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A51F90C-6016-44EB-A808-D33C407AC92F}"/>
              </a:ext>
            </a:extLst>
          </p:cNvPr>
          <p:cNvSpPr txBox="1"/>
          <p:nvPr userDrawn="1"/>
        </p:nvSpPr>
        <p:spPr>
          <a:xfrm>
            <a:off x="6679957" y="6596390"/>
            <a:ext cx="30729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37567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4="http://schemas.microsoft.com/office/drawing/2010/main"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4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9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31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6243921" y="3859375"/>
            <a:ext cx="5813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30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1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5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39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8318-68CD-41E0-B678-DD7EE07AFC04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3E66-7AA4-4E2E-8E22-9E1F6ECAD9F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86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45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95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" y="4610926"/>
            <a:ext cx="9144011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630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" y="4610926"/>
            <a:ext cx="9144011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451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029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>
                <a:solidFill>
                  <a:srgbClr val="000000"/>
                </a:solidFill>
              </a:rPr>
              <a:pPr/>
              <a:t>2021/10/31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9952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>
                <a:solidFill>
                  <a:srgbClr val="000000"/>
                </a:solidFill>
              </a:rPr>
              <a:pPr/>
              <a:t>2021/10/31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7066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>
                <a:solidFill>
                  <a:srgbClr val="000000"/>
                </a:solidFill>
              </a:rPr>
              <a:pPr/>
              <a:t>2021/10/31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8673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>
                <a:solidFill>
                  <a:srgbClr val="000000"/>
                </a:solidFill>
              </a:rPr>
              <a:pPr/>
              <a:t>2021/10/31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04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8318-68CD-41E0-B678-DD7EE07AFC04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3E66-7AA4-4E2E-8E22-9E1F6ECAD9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>
                <a:solidFill>
                  <a:srgbClr val="000000"/>
                </a:solidFill>
              </a:rPr>
              <a:pPr/>
              <a:t>2021/10/31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5165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>
                <a:solidFill>
                  <a:srgbClr val="000000"/>
                </a:solidFill>
              </a:rPr>
              <a:pPr/>
              <a:t>2021/10/31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8285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>
                <a:solidFill>
                  <a:srgbClr val="000000"/>
                </a:solidFill>
              </a:rPr>
              <a:pPr/>
              <a:t>2021/10/31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085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>
                <a:solidFill>
                  <a:srgbClr val="000000"/>
                </a:solidFill>
              </a:rPr>
              <a:pPr/>
              <a:t>2021/10/31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5601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>
                <a:solidFill>
                  <a:srgbClr val="000000"/>
                </a:solidFill>
              </a:rPr>
              <a:pPr/>
              <a:t>2021/10/31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2643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9E87-F79D-4484-B96C-1777CBA3DB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86AD-8728-4A21-901A-72109B9F84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79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9E87-F79D-4484-B96C-1777CBA3DB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86AD-8728-4A21-901A-72109B9F84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82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9E87-F79D-4484-B96C-1777CBA3DB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86AD-8728-4A21-901A-72109B9F84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04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9E87-F79D-4484-B96C-1777CBA3DB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86AD-8728-4A21-901A-72109B9F84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01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9E87-F79D-4484-B96C-1777CBA3DB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86AD-8728-4A21-901A-72109B9F84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37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8318-68CD-41E0-B678-DD7EE07AFC04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3E66-7AA4-4E2E-8E22-9E1F6ECAD9F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9E87-F79D-4484-B96C-1777CBA3DB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86AD-8728-4A21-901A-72109B9F84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32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9E87-F79D-4484-B96C-1777CBA3DB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86AD-8728-4A21-901A-72109B9F84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93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9E87-F79D-4484-B96C-1777CBA3DB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86AD-8728-4A21-901A-72109B9F84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77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9E87-F79D-4484-B96C-1777CBA3DB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86AD-8728-4A21-901A-72109B9F84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27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9E87-F79D-4484-B96C-1777CBA3DB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86AD-8728-4A21-901A-72109B9F84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7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9E87-F79D-4484-B96C-1777CBA3DB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986AD-8728-4A21-901A-72109B9F84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40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8318-68CD-41E0-B678-DD7EE07AFC04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3E66-7AA4-4E2E-8E22-9E1F6ECAD9F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8318-68CD-41E0-B678-DD7EE07AFC04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3E66-7AA4-4E2E-8E22-9E1F6ECAD9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8318-68CD-41E0-B678-DD7EE07AFC04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3E66-7AA4-4E2E-8E22-9E1F6ECAD9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8318-68CD-41E0-B678-DD7EE07AFC04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3E66-7AA4-4E2E-8E22-9E1F6ECAD9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8318-68CD-41E0-B678-DD7EE07AFC04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A3E66-7AA4-4E2E-8E22-9E1F6ECAD9F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408318-68CD-41E0-B678-DD7EE07AFC04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36A3E66-7AA4-4E2E-8E22-9E1F6ECAD9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2021/10/31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2EDD37F-316C-4176-AABE-C7BFD7ADEBAF}"/>
              </a:ext>
            </a:extLst>
          </p:cNvPr>
          <p:cNvSpPr txBox="1"/>
          <p:nvPr userDrawn="1"/>
        </p:nvSpPr>
        <p:spPr>
          <a:xfrm>
            <a:off x="6679957" y="6596390"/>
            <a:ext cx="30729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3571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403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09E87-F79D-4484-B96C-1777CBA3DB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986AD-8728-4A21-901A-72109B9F84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00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32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8970818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782" y="0"/>
            <a:ext cx="91232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….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           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4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257" y="49967"/>
            <a:ext cx="769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6000" dirty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97" y="1219200"/>
            <a:ext cx="7096836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36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6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6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36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269040"/>
            <a:ext cx="8627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dirty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899108"/>
            <a:ext cx="7206018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6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iến</a:t>
            </a:r>
            <a:r>
              <a:rPr lang="en-US" sz="36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36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6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6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2" descr="Có công mài sắt, có ngày nên kim - Tiếng Việt 2 - Kể chuyện con nghe -  HOCMAI - You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4717"/>
            <a:ext cx="5486400" cy="188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14" y="4545439"/>
            <a:ext cx="3616902" cy="217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30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46" y="0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1789" y="26447"/>
            <a:ext cx="86722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46" y="1775396"/>
            <a:ext cx="72550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endParaRPr lang="en-US" sz="3200" dirty="0" smtClean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ên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3200" dirty="0" smtClean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103665"/>
            <a:ext cx="3231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hay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021890"/>
            <a:ext cx="5019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600" b="1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789" y="3839029"/>
            <a:ext cx="464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3200" dirty="0" smtClean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200" dirty="0" smtClean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gioi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3200" dirty="0" smtClean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3200" b="1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 smtClean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086" y="762001"/>
            <a:ext cx="2250199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948" y="4267201"/>
            <a:ext cx="308133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362020" y="2405594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■</a:t>
            </a:r>
            <a:endParaRPr lang="en-US" sz="24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26971" y="2405594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■</a:t>
            </a:r>
            <a:endParaRPr lang="en-US" sz="24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7641" y="1866985"/>
            <a:ext cx="6579002" cy="10772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endParaRPr lang="en-US" sz="3200" dirty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ên</a:t>
            </a:r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1774" y="3842658"/>
            <a:ext cx="4735773" cy="25545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3200" dirty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200" dirty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3200" dirty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b="1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3200" dirty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52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31693" r="-48" b="17034"/>
          <a:stretch/>
        </p:blipFill>
        <p:spPr>
          <a:xfrm>
            <a:off x="1845" y="0"/>
            <a:ext cx="1223133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524000"/>
            <a:ext cx="11852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82298"/>
            <a:ext cx="12233175" cy="347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6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31693" r="-48" b="17034"/>
          <a:stretch/>
        </p:blipFill>
        <p:spPr>
          <a:xfrm>
            <a:off x="1" y="0"/>
            <a:ext cx="9173498" cy="701512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73BBA8D2-0ABE-4E1A-ACE3-5E78A1CC55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71"/>
          <a:stretch/>
        </p:blipFill>
        <p:spPr>
          <a:xfrm>
            <a:off x="0" y="2787299"/>
            <a:ext cx="9144000" cy="42278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14317" y="2027875"/>
            <a:ext cx="6654314" cy="929240"/>
          </a:xfrm>
        </p:spPr>
        <p:txBody>
          <a:bodyPr anchor="ctr" anchorCtr="0">
            <a:prstTxWarp prst="textArchUp">
              <a:avLst/>
            </a:prstTxWarp>
            <a:noAutofit/>
          </a:bodyPr>
          <a:lstStyle/>
          <a:p>
            <a:r>
              <a:rPr lang="vi-VN" altLang="zh-CN" sz="6500" b="1" dirty="0" smtClean="0">
                <a:solidFill>
                  <a:srgbClr val="34A2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ea"/>
                <a:sym typeface="+mn-lt"/>
              </a:rPr>
              <a:t>Tạm biệt và hẹn gặp lại!</a:t>
            </a:r>
            <a:endParaRPr lang="zh-CN" altLang="en-US" sz="6500" b="1" dirty="0">
              <a:solidFill>
                <a:srgbClr val="34A2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363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1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5" name="图片 4" descr="图片包含 事情&#10;&#10;已生成极高可信度的说明">
            <a:extLst>
              <a:ext uri="{FF2B5EF4-FFF2-40B4-BE49-F238E27FC236}">
                <a16:creationId xmlns="" xmlns:a16="http://schemas.microsoft.com/office/drawing/2014/main" id="{76C0CC71-BCF3-48A7-B777-6893981FAD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" y="10"/>
            <a:ext cx="9143985" cy="685799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9C028EC0-7487-4BD9-80C9-DB1C5DC0A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572" y="4940624"/>
            <a:ext cx="877826" cy="11704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D8F3CAB5-241C-4434-966E-B147D8FC3A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196" y="-588034"/>
            <a:ext cx="6403305" cy="753419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6A913DDC-DB95-48F5-95E3-922B290A1989}"/>
              </a:ext>
            </a:extLst>
          </p:cNvPr>
          <p:cNvSpPr txBox="1"/>
          <p:nvPr/>
        </p:nvSpPr>
        <p:spPr>
          <a:xfrm>
            <a:off x="2099015" y="3085923"/>
            <a:ext cx="5123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7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Tiết</a:t>
            </a:r>
            <a:r>
              <a:rPr lang="en-US" altLang="zh-CN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 3: </a:t>
            </a:r>
            <a:r>
              <a:rPr lang="en-US" altLang="zh-CN" sz="7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Viết</a:t>
            </a:r>
            <a:endParaRPr lang="zh-CN" altLang="en-US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AB2F0782-BD5A-409A-9457-614CBBFB63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0102" y="3179063"/>
            <a:ext cx="877826" cy="11704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762CDE9D-0747-45D8-A7CA-344F7DA37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9307" y="544071"/>
            <a:ext cx="877826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1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9144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-5862"/>
            <a:ext cx="5334000" cy="53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61"/>
            <a:ext cx="1752600" cy="53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1706" t="38672" r="19766" b="17578"/>
          <a:stretch/>
        </p:blipFill>
        <p:spPr>
          <a:xfrm>
            <a:off x="0" y="533401"/>
            <a:ext cx="9067800" cy="205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7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5638799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371809"/>
            <a:ext cx="5334462" cy="54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3429000"/>
            <a:ext cx="3468689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"/>
            <a:ext cx="22955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35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1CDFCFCB-B261-40CD-92EB-24B3955A340E}"/>
              </a:ext>
            </a:extLst>
          </p:cNvPr>
          <p:cNvGrpSpPr/>
          <p:nvPr/>
        </p:nvGrpSpPr>
        <p:grpSpPr>
          <a:xfrm>
            <a:off x="152400" y="849070"/>
            <a:ext cx="4874166" cy="1476234"/>
            <a:chOff x="-64831" y="-108570"/>
            <a:chExt cx="2740616" cy="2032651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20698818-AEC6-4D34-842D-9086D1AAAA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9896"/>
            <a:stretch/>
          </p:blipFill>
          <p:spPr>
            <a:xfrm>
              <a:off x="898910" y="-108570"/>
              <a:ext cx="1776875" cy="2032651"/>
            </a:xfrm>
            <a:prstGeom prst="rect">
              <a:avLst/>
            </a:prstGeom>
          </p:spPr>
        </p:pic>
        <p:sp>
          <p:nvSpPr>
            <p:cNvPr id="40" name="Cloud 39">
              <a:extLst>
                <a:ext uri="{FF2B5EF4-FFF2-40B4-BE49-F238E27FC236}">
                  <a16:creationId xmlns:a16="http://schemas.microsoft.com/office/drawing/2014/main" xmlns="" id="{B25C31E9-3191-4B45-A53E-2C9E1AF45BE8}"/>
                </a:ext>
              </a:extLst>
            </p:cNvPr>
            <p:cNvSpPr/>
            <p:nvPr/>
          </p:nvSpPr>
          <p:spPr>
            <a:xfrm>
              <a:off x="-64831" y="29240"/>
              <a:ext cx="963741" cy="1582746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Thảo luận nhóm </a:t>
              </a:r>
              <a:endParaRPr 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xmlns="" id="{2F37EEF3-5EDB-4DB4-A621-BC34B318923F}"/>
              </a:ext>
            </a:extLst>
          </p:cNvPr>
          <p:cNvSpPr/>
          <p:nvPr/>
        </p:nvSpPr>
        <p:spPr>
          <a:xfrm>
            <a:off x="1" y="0"/>
            <a:ext cx="3751402" cy="749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prstClr val="white"/>
                </a:solidFill>
                <a:latin typeface="+mj-lt"/>
              </a:rPr>
              <a:t>Tìm hiểu bài </a:t>
            </a:r>
            <a:endParaRPr lang="en-US" sz="36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1" name="Rectangle: Rounded Corners 3">
            <a:extLst>
              <a:ext uri="{FF2B5EF4-FFF2-40B4-BE49-F238E27FC236}">
                <a16:creationId xmlns="" xmlns:a16="http://schemas.microsoft.com/office/drawing/2014/main" id="{94E1F88E-8AAF-447F-94AF-690C847F7622}"/>
              </a:ext>
            </a:extLst>
          </p:cNvPr>
          <p:cNvSpPr/>
          <p:nvPr/>
        </p:nvSpPr>
        <p:spPr>
          <a:xfrm>
            <a:off x="4267200" y="0"/>
            <a:ext cx="4652972" cy="82562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b="1" kern="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kern="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hát</a:t>
            </a:r>
            <a:r>
              <a:rPr lang="en-US" sz="4000" b="1" kern="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tới</a:t>
            </a:r>
            <a:r>
              <a:rPr lang="en-US" sz="4000" b="1" kern="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endParaRPr lang="en-US" sz="4000" b="1" dirty="0">
              <a:solidFill>
                <a:prstClr val="black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" y="2362200"/>
            <a:ext cx="5257799" cy="44885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 dirty="0" smtClean="0">
                <a:solidFill>
                  <a:prstClr val="black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1.</a:t>
            </a:r>
            <a:r>
              <a:rPr lang="vi-VN" altLang="zh-CN" sz="2400" b="1" kern="0" dirty="0" smtClean="0">
                <a:solidFill>
                  <a:prstClr val="black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Nội </a:t>
            </a:r>
            <a:r>
              <a:rPr lang="vi-VN" altLang="zh-CN" sz="2400" b="1" kern="0" dirty="0">
                <a:solidFill>
                  <a:prstClr val="black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dung đoạn </a:t>
            </a:r>
            <a:r>
              <a:rPr lang="en-US" altLang="zh-CN" sz="2400" b="1" kern="0" dirty="0" err="1">
                <a:solidFill>
                  <a:prstClr val="black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thơ</a:t>
            </a:r>
            <a:r>
              <a:rPr lang="vi-VN" altLang="zh-CN" sz="2400" b="1" kern="0" dirty="0">
                <a:solidFill>
                  <a:prstClr val="black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vi-VN" altLang="zh-CN" sz="2400" b="1" kern="0" dirty="0">
                <a:solidFill>
                  <a:prstClr val="black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nói về điều gì?</a:t>
            </a:r>
          </a:p>
          <a:p>
            <a:pPr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2.Trong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zh-CN" sz="2400" b="1" kern="0" dirty="0">
              <a:solidFill>
                <a:prstClr val="black"/>
              </a:solidFill>
              <a:latin typeface="Times New Roman" pitchFamily="18" charset="0"/>
              <a:ea typeface="华康海报体W12(P)" panose="040B0C00000000000000" pitchFamily="82" charset="-122"/>
              <a:cs typeface="Times New Roman" pitchFamily="18" charset="0"/>
            </a:endParaRPr>
          </a:p>
          <a:p>
            <a:pPr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 dirty="0" smtClean="0">
                <a:solidFill>
                  <a:prstClr val="black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3.</a:t>
            </a:r>
            <a:r>
              <a:rPr lang="vi-VN" altLang="zh-CN" sz="2400" b="1" kern="0" dirty="0" smtClean="0">
                <a:solidFill>
                  <a:prstClr val="black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Nêu những từ, tiếng em thấy khó đọc, dễ viết sai ? </a:t>
            </a:r>
          </a:p>
          <a:p>
            <a:pPr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zh-CN" sz="2400" b="1" kern="0" dirty="0" smtClean="0">
                <a:solidFill>
                  <a:prstClr val="black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4</a:t>
            </a:r>
            <a:r>
              <a:rPr lang="vi-VN" altLang="zh-CN" sz="2400" b="1" kern="0" dirty="0">
                <a:solidFill>
                  <a:prstClr val="black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. </a:t>
            </a:r>
            <a:r>
              <a:rPr lang="vi-VN" altLang="zh-CN" sz="2400" b="1" kern="0" dirty="0">
                <a:solidFill>
                  <a:prstClr val="black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Em cần lưu ý điều gì khi trình bày bài viết?    </a:t>
            </a:r>
          </a:p>
        </p:txBody>
      </p:sp>
      <p:sp>
        <p:nvSpPr>
          <p:cNvPr id="14" name="PA_矩形 5">
            <a:extLst>
              <a:ext uri="{FF2B5EF4-FFF2-40B4-BE49-F238E27FC236}">
                <a16:creationId xmlns="" xmlns:a16="http://schemas.microsoft.com/office/drawing/2014/main" id="{4928C1EE-54F2-439F-819F-3E2436294A8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345360" y="849070"/>
            <a:ext cx="372244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dép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  Ở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  Ở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endParaRPr lang="en-US" sz="2400" dirty="0">
              <a:solidFill>
                <a:srgbClr val="000000"/>
              </a:solidFill>
              <a:latin typeface="HP001 5 hàng" pitchFamily="34" charset="0"/>
              <a:cs typeface="HP001 4 hang 1 ô ly" panose="020B0603050302020204" charset="0"/>
            </a:endParaRPr>
          </a:p>
          <a:p>
            <a:pPr algn="ctr">
              <a:defRPr/>
            </a:pPr>
            <a:endParaRPr lang="en-US" sz="2400" dirty="0">
              <a:solidFill>
                <a:srgbClr val="000000"/>
              </a:solidFill>
              <a:latin typeface="HP001 5 hàng" pitchFamily="34" charset="0"/>
              <a:cs typeface="HP001 4 hang 1 ô ly" panose="020B06030503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17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11" grpId="0" animBg="1"/>
      <p:bldP spid="2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55" y="1143000"/>
            <a:ext cx="8991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zh-CN" sz="2400" b="1" kern="0" dirty="0" smtClean="0">
                <a:solidFill>
                  <a:prstClr val="black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Nội </a:t>
            </a:r>
            <a:r>
              <a:rPr lang="vi-VN" altLang="zh-CN" sz="2400" b="1" kern="0" dirty="0">
                <a:solidFill>
                  <a:prstClr val="black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dung đoạn </a:t>
            </a:r>
            <a:r>
              <a:rPr lang="en-US" altLang="zh-CN" sz="2400" b="1" kern="0" dirty="0" err="1">
                <a:solidFill>
                  <a:prstClr val="black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thơ</a:t>
            </a:r>
            <a:r>
              <a:rPr lang="vi-VN" altLang="zh-CN" sz="2400" b="1" kern="0" dirty="0">
                <a:solidFill>
                  <a:prstClr val="black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 nói về điều gì</a:t>
            </a:r>
            <a:r>
              <a:rPr lang="vi-VN" altLang="zh-CN" sz="2400" b="1" kern="0" dirty="0" smtClean="0">
                <a:solidFill>
                  <a:prstClr val="black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?</a:t>
            </a:r>
            <a:endParaRPr lang="en-US" altLang="zh-CN" sz="2400" b="1" kern="0" dirty="0" smtClean="0">
              <a:solidFill>
                <a:prstClr val="black"/>
              </a:solidFill>
              <a:latin typeface="Times New Roman" pitchFamily="18" charset="0"/>
              <a:ea typeface="华康海报体W12(P)" panose="040B0C00000000000000" pitchFamily="82" charset="-122"/>
              <a:cs typeface="Times New Roman" pitchFamily="18" charset="0"/>
            </a:endParaRPr>
          </a:p>
          <a:p>
            <a:pPr lvl="0"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 dirty="0" smtClean="0">
                <a:solidFill>
                  <a:srgbClr val="FF0000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   </a:t>
            </a:r>
            <a:r>
              <a:rPr lang="en-US" altLang="zh-CN" sz="2400" b="1" kern="0" dirty="0" err="1" smtClean="0">
                <a:solidFill>
                  <a:srgbClr val="FF0000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Đi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400" b="1" kern="0" dirty="0" err="1" smtClean="0">
                <a:solidFill>
                  <a:srgbClr val="FF0000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học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400" b="1" kern="0" dirty="0" err="1" smtClean="0">
                <a:solidFill>
                  <a:srgbClr val="FF0000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thật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400" b="1" kern="0" dirty="0" err="1" smtClean="0">
                <a:solidFill>
                  <a:srgbClr val="FF0000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là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400" b="1" kern="0" dirty="0" err="1" smtClean="0">
                <a:solidFill>
                  <a:srgbClr val="FF0000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vui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 . </a:t>
            </a:r>
            <a:r>
              <a:rPr lang="en-US" altLang="zh-CN" sz="2400" b="1" kern="0" dirty="0" err="1" smtClean="0">
                <a:solidFill>
                  <a:srgbClr val="FF0000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Bên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400" b="1" kern="0" dirty="0" err="1" smtClean="0">
                <a:solidFill>
                  <a:srgbClr val="FF0000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cạnh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400" b="1" kern="0" dirty="0" err="1" smtClean="0">
                <a:solidFill>
                  <a:srgbClr val="FF0000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đó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400" b="1" kern="0" dirty="0" err="1" smtClean="0">
                <a:solidFill>
                  <a:srgbClr val="FF0000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có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400" b="1" kern="0" dirty="0" err="1" smtClean="0">
                <a:solidFill>
                  <a:srgbClr val="FF0000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rất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400" b="1" kern="0" dirty="0" err="1" smtClean="0">
                <a:solidFill>
                  <a:srgbClr val="FF0000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nhiều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400" b="1" kern="0" dirty="0" err="1" smtClean="0">
                <a:solidFill>
                  <a:srgbClr val="FF0000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điều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400" b="1" kern="0" dirty="0" err="1" smtClean="0">
                <a:solidFill>
                  <a:srgbClr val="FF0000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thú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400" b="1" kern="0" dirty="0" err="1" smtClean="0">
                <a:solidFill>
                  <a:srgbClr val="FF0000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vị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400" b="1" kern="0" dirty="0" err="1" smtClean="0">
                <a:solidFill>
                  <a:srgbClr val="FF0000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đang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400" b="1" kern="0" dirty="0" err="1" smtClean="0">
                <a:solidFill>
                  <a:srgbClr val="FF0000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chờ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400" b="1" kern="0" dirty="0" err="1" smtClean="0">
                <a:solidFill>
                  <a:srgbClr val="FF0000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các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 con .</a:t>
            </a:r>
          </a:p>
          <a:p>
            <a:pPr lvl="0"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vi-VN" altLang="zh-CN" sz="2400" b="1" kern="0" dirty="0">
              <a:solidFill>
                <a:prstClr val="black"/>
              </a:solidFill>
              <a:latin typeface="Times New Roman" pitchFamily="18" charset="0"/>
              <a:ea typeface="华康海报体W12(P)" panose="040B0C00000000000000" pitchFamily="82" charset="-122"/>
              <a:cs typeface="Times New Roman" pitchFamily="18" charset="0"/>
            </a:endParaRPr>
          </a:p>
          <a:p>
            <a:pPr lvl="0"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vi-VN" altLang="zh-CN" sz="2400" b="1" kern="0" dirty="0">
              <a:solidFill>
                <a:prstClr val="black"/>
              </a:solidFill>
              <a:latin typeface="Times New Roman" pitchFamily="18" charset="0"/>
              <a:ea typeface="华康海报体W12(P)" panose="040B0C00000000000000" pitchFamily="82" charset="-122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82" y="0"/>
            <a:ext cx="91232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….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           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637" y="2871357"/>
            <a:ext cx="89708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zh-CN" sz="2400" b="1" kern="0" dirty="0" smtClean="0">
                <a:solidFill>
                  <a:prstClr val="black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Nêu </a:t>
            </a:r>
            <a:r>
              <a:rPr lang="vi-VN" altLang="zh-CN" sz="2400" b="1" kern="0" dirty="0">
                <a:solidFill>
                  <a:prstClr val="black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những từ, tiếng em thấy khó đọc, dễ viết sai </a:t>
            </a:r>
            <a:r>
              <a:rPr lang="vi-VN" altLang="zh-CN" sz="2400" b="1" kern="0" dirty="0" smtClean="0">
                <a:solidFill>
                  <a:prstClr val="black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?</a:t>
            </a:r>
            <a:endParaRPr lang="en-US" altLang="zh-CN" sz="2400" b="1" kern="0" dirty="0" smtClean="0">
              <a:solidFill>
                <a:prstClr val="black"/>
              </a:solidFill>
              <a:latin typeface="Times New Roman" pitchFamily="18" charset="0"/>
              <a:ea typeface="华康海报体W12(P)" panose="040B0C00000000000000" pitchFamily="82" charset="-122"/>
              <a:cs typeface="Times New Roman" pitchFamily="18" charset="0"/>
            </a:endParaRPr>
          </a:p>
          <a:p>
            <a:pPr lvl="0"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 dirty="0">
                <a:solidFill>
                  <a:prstClr val="black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400" b="1" kern="0" dirty="0" smtClean="0">
                <a:solidFill>
                  <a:prstClr val="black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  </a:t>
            </a:r>
            <a:r>
              <a:rPr lang="en-US" altLang="zh-CN" sz="2400" b="1" kern="0" dirty="0" err="1" smtClean="0">
                <a:solidFill>
                  <a:srgbClr val="FF0000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sạch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400" b="1" kern="0" dirty="0" err="1" smtClean="0">
                <a:solidFill>
                  <a:srgbClr val="FF0000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sẽ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 , </a:t>
            </a:r>
            <a:r>
              <a:rPr lang="en-US" altLang="zh-CN" sz="2400" b="1" kern="0" dirty="0" err="1" smtClean="0">
                <a:solidFill>
                  <a:srgbClr val="FF0000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giữ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400" b="1" kern="0" dirty="0" err="1" smtClean="0">
                <a:solidFill>
                  <a:srgbClr val="FF0000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gìn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 , </a:t>
            </a:r>
            <a:r>
              <a:rPr lang="en-US" altLang="zh-CN" sz="2400" b="1" kern="0" dirty="0" err="1" smtClean="0">
                <a:solidFill>
                  <a:srgbClr val="FF0000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cặp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400" b="1" kern="0" dirty="0" err="1" smtClean="0">
                <a:solidFill>
                  <a:srgbClr val="FF0000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sách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 …. </a:t>
            </a:r>
          </a:p>
          <a:p>
            <a:pPr lvl="0"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zh-CN" sz="2400" b="1" kern="0" dirty="0" smtClean="0">
                <a:solidFill>
                  <a:prstClr val="black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endParaRPr lang="vi-VN" altLang="zh-CN" sz="2400" b="1" kern="0" dirty="0">
              <a:solidFill>
                <a:prstClr val="black"/>
              </a:solidFill>
              <a:latin typeface="Times New Roman" pitchFamily="18" charset="0"/>
              <a:ea typeface="华康海报体W12(P)" panose="040B0C00000000000000" pitchFamily="82" charset="-122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592" y="4394850"/>
            <a:ext cx="8866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2400" b="1" kern="0" dirty="0" smtClean="0">
                <a:solidFill>
                  <a:prstClr val="black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Em </a:t>
            </a:r>
            <a:r>
              <a:rPr lang="vi-VN" altLang="zh-CN" sz="2400" b="1" kern="0" dirty="0">
                <a:solidFill>
                  <a:prstClr val="black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cần lưu ý điều gì khi trình bày bài viết?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77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D3E196AE-90C8-4241-BAAB-B237F7B470F1}"/>
              </a:ext>
            </a:extLst>
          </p:cNvPr>
          <p:cNvGrpSpPr/>
          <p:nvPr/>
        </p:nvGrpSpPr>
        <p:grpSpPr>
          <a:xfrm>
            <a:off x="5403457" y="1764834"/>
            <a:ext cx="3690453" cy="3294851"/>
            <a:chOff x="7271396" y="3464736"/>
            <a:chExt cx="4920604" cy="3294851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F481B09B-D737-4324-9135-400C00905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71396" y="3464736"/>
              <a:ext cx="4920604" cy="3294851"/>
            </a:xfrm>
            <a:prstGeom prst="rect">
              <a:avLst/>
            </a:prstGeom>
          </p:spPr>
        </p:pic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xmlns="" id="{67DD1829-AE48-4927-968C-9AB24569D5BA}"/>
                </a:ext>
              </a:extLst>
            </p:cNvPr>
            <p:cNvSpPr/>
            <p:nvPr/>
          </p:nvSpPr>
          <p:spPr>
            <a:xfrm>
              <a:off x="9581606" y="4636715"/>
              <a:ext cx="627017" cy="54468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xmlns="" id="{EE19662C-766E-49F8-AB13-4FD26A80C751}"/>
                </a:ext>
              </a:extLst>
            </p:cNvPr>
            <p:cNvSpPr/>
            <p:nvPr/>
          </p:nvSpPr>
          <p:spPr>
            <a:xfrm>
              <a:off x="7359588" y="5112162"/>
              <a:ext cx="428758" cy="54468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FC645ED5-546D-4239-8AD8-1E18589EC4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585396" cy="597134"/>
          </a:xfrm>
          <a:prstGeom prst="rect">
            <a:avLst/>
          </a:prstGeom>
        </p:spPr>
      </p:pic>
      <p:grpSp>
        <p:nvGrpSpPr>
          <p:cNvPr id="41" name="组合 40">
            <a:extLst>
              <a:ext uri="{FF2B5EF4-FFF2-40B4-BE49-F238E27FC236}">
                <a16:creationId xmlns:a16="http://schemas.microsoft.com/office/drawing/2014/main" xmlns="" id="{57FD9B8B-1D6B-43BF-BDD7-37A2D00E6EB9}"/>
              </a:ext>
            </a:extLst>
          </p:cNvPr>
          <p:cNvGrpSpPr/>
          <p:nvPr/>
        </p:nvGrpSpPr>
        <p:grpSpPr>
          <a:xfrm rot="21020369">
            <a:off x="1813103" y="2275708"/>
            <a:ext cx="3875055" cy="2040231"/>
            <a:chOff x="2561601" y="3694377"/>
            <a:chExt cx="3629722" cy="884856"/>
          </a:xfrm>
        </p:grpSpPr>
        <p:sp>
          <p:nvSpPr>
            <p:cNvPr id="7" name="Freeform: Shape 35">
              <a:extLst>
                <a:ext uri="{FF2B5EF4-FFF2-40B4-BE49-F238E27FC236}">
                  <a16:creationId xmlns:a16="http://schemas.microsoft.com/office/drawing/2014/main" xmlns="" id="{805BC669-8951-427D-89CC-F86CF7882243}"/>
                </a:ext>
              </a:extLst>
            </p:cNvPr>
            <p:cNvSpPr/>
            <p:nvPr/>
          </p:nvSpPr>
          <p:spPr>
            <a:xfrm rot="565617">
              <a:off x="2561601" y="3861346"/>
              <a:ext cx="3629722" cy="717887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solidFill>
              <a:srgbClr val="B0927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" name="Rectangle 56">
              <a:extLst>
                <a:ext uri="{FF2B5EF4-FFF2-40B4-BE49-F238E27FC236}">
                  <a16:creationId xmlns:a16="http://schemas.microsoft.com/office/drawing/2014/main" xmlns="" id="{B89ED605-7FF2-4DFC-B319-D26068E55224}"/>
                </a:ext>
              </a:extLst>
            </p:cNvPr>
            <p:cNvSpPr/>
            <p:nvPr/>
          </p:nvSpPr>
          <p:spPr>
            <a:xfrm rot="720999">
              <a:off x="4778057" y="3694377"/>
              <a:ext cx="126188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r">
                <a:defRPr/>
              </a:pPr>
              <a:r>
                <a:rPr lang="en-US" altLang="zh-CN" sz="1400" dirty="0">
                  <a:solidFill>
                    <a:srgbClr val="FFFFFF"/>
                  </a:solidFill>
                  <a:latin typeface="Calibri" panose="020F0502020204030204" pitchFamily="34" charset="0"/>
                </a:rPr>
                <a:t>ADD YOUR TITLE</a:t>
              </a:r>
              <a:endParaRPr lang="zh-CN" altLang="en-US" sz="140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4" name="Freeform: Shape 33">
            <a:extLst>
              <a:ext uri="{FF2B5EF4-FFF2-40B4-BE49-F238E27FC236}">
                <a16:creationId xmlns:a16="http://schemas.microsoft.com/office/drawing/2014/main" xmlns="" id="{D9B0F598-2BF0-4DBB-903B-9E3748136228}"/>
              </a:ext>
            </a:extLst>
          </p:cNvPr>
          <p:cNvSpPr/>
          <p:nvPr/>
        </p:nvSpPr>
        <p:spPr>
          <a:xfrm rot="38486">
            <a:off x="1804061" y="4664123"/>
            <a:ext cx="3893141" cy="1593856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A5C0A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 cách từ mắt đến vở 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đến 30 cm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Freeform: Shape 34">
            <a:extLst>
              <a:ext uri="{FF2B5EF4-FFF2-40B4-BE49-F238E27FC236}">
                <a16:creationId xmlns:a16="http://schemas.microsoft.com/office/drawing/2014/main" xmlns="" id="{3E031C2D-0139-4711-86EF-0F9FEF78D0B3}"/>
              </a:ext>
            </a:extLst>
          </p:cNvPr>
          <p:cNvSpPr/>
          <p:nvPr/>
        </p:nvSpPr>
        <p:spPr>
          <a:xfrm>
            <a:off x="1837544" y="765200"/>
            <a:ext cx="3826173" cy="1601892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F7E3A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1F58015-8858-4FC5-B1AD-856AB29B3B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71" y="1572583"/>
            <a:ext cx="1909380" cy="4039824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4167753A-B88A-4F10-8022-CBB6A7DAE4DA}"/>
              </a:ext>
            </a:extLst>
          </p:cNvPr>
          <p:cNvSpPr txBox="1"/>
          <p:nvPr/>
        </p:nvSpPr>
        <p:spPr>
          <a:xfrm>
            <a:off x="2484670" y="1141059"/>
            <a:ext cx="27398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viết</a:t>
            </a:r>
          </a:p>
          <a:p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tay giữ trang vở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3AC7A375-BD3C-43F9-97A0-3D035AE291C9}"/>
              </a:ext>
            </a:extLst>
          </p:cNvPr>
          <p:cNvSpPr txBox="1"/>
          <p:nvPr/>
        </p:nvSpPr>
        <p:spPr>
          <a:xfrm>
            <a:off x="2487294" y="2935207"/>
            <a:ext cx="31764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 lưng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đặt thoải mái, đúng vị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文本框 6">
            <a:extLst>
              <a:ext uri="{FF2B5EF4-FFF2-40B4-BE49-F238E27FC236}">
                <a16:creationId xmlns:a16="http://schemas.microsoft.com/office/drawing/2014/main" xmlns="" id="{4AD4F0D0-758D-48D9-A8C9-EAC77C33D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202" y="63238"/>
            <a:ext cx="397096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21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zh-CN" sz="3000" b="1" kern="0" dirty="0">
                <a:solidFill>
                  <a:srgbClr val="FF0000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Lưu ý tư thế ngồi viết </a:t>
            </a:r>
            <a:endParaRPr lang="zh-CN" altLang="en-US" sz="3000" b="1" kern="0" dirty="0">
              <a:solidFill>
                <a:srgbClr val="FF0000"/>
              </a:solidFill>
              <a:latin typeface="Times New Roman" pitchFamily="18" charset="0"/>
              <a:ea typeface="华康海报体W12(P)" panose="040B0C00000000000000" pitchFamily="8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14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200">
        <p14:doors dir="vert"/>
      </p:transition>
    </mc:Choice>
    <mc:Fallback xmlns="">
      <p:transition spd="slow" advTm="42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7" grpId="0" animBg="1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=""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267" y="2534462"/>
            <a:ext cx="2887461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1752600" y="685800"/>
            <a:ext cx="5365827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36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 sinh viết bài vào vở ô li</a:t>
            </a:r>
            <a:endParaRPr lang="en-US" sz="3600" b="1" kern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828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461</TotalTime>
  <Words>435</Words>
  <Application>Microsoft Office PowerPoint</Application>
  <PresentationFormat>On-screen Show (4:3)</PresentationFormat>
  <Paragraphs>66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Slipstream</vt:lpstr>
      <vt:lpstr>第一PPT，www.1ppt.com</vt:lpstr>
      <vt:lpstr>4_Office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Tạm biệt và hẹn gặp lại!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</cp:revision>
  <dcterms:created xsi:type="dcterms:W3CDTF">2021-10-31T01:09:30Z</dcterms:created>
  <dcterms:modified xsi:type="dcterms:W3CDTF">2021-10-31T08:50:41Z</dcterms:modified>
</cp:coreProperties>
</file>