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4"/>
  </p:notesMasterIdLst>
  <p:sldIdLst>
    <p:sldId id="1016" r:id="rId2"/>
    <p:sldId id="947" r:id="rId3"/>
    <p:sldId id="948" r:id="rId4"/>
    <p:sldId id="1026" r:id="rId5"/>
    <p:sldId id="1027" r:id="rId6"/>
    <p:sldId id="1028" r:id="rId7"/>
    <p:sldId id="1029" r:id="rId8"/>
    <p:sldId id="1030" r:id="rId9"/>
    <p:sldId id="1036" r:id="rId10"/>
    <p:sldId id="1031" r:id="rId11"/>
    <p:sldId id="1037" r:id="rId12"/>
    <p:sldId id="1034" r:id="rId13"/>
    <p:sldId id="1222" r:id="rId14"/>
    <p:sldId id="291" r:id="rId15"/>
    <p:sldId id="1032" r:id="rId16"/>
    <p:sldId id="1033" r:id="rId17"/>
    <p:sldId id="1223" r:id="rId18"/>
    <p:sldId id="1224" r:id="rId19"/>
    <p:sldId id="1227" r:id="rId20"/>
    <p:sldId id="1228" r:id="rId21"/>
    <p:sldId id="1231" r:id="rId22"/>
    <p:sldId id="295" r:id="rId23"/>
    <p:sldId id="1234" r:id="rId24"/>
    <p:sldId id="1235" r:id="rId25"/>
    <p:sldId id="1241" r:id="rId26"/>
    <p:sldId id="1242" r:id="rId27"/>
    <p:sldId id="1240" r:id="rId28"/>
    <p:sldId id="1232" r:id="rId29"/>
    <p:sldId id="1237" r:id="rId30"/>
    <p:sldId id="1236" r:id="rId31"/>
    <p:sldId id="1269" r:id="rId32"/>
    <p:sldId id="12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2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2277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0.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9.jp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35.jp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6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png"/><Relationship Id="rId12" Type="http://schemas.openxmlformats.org/officeDocument/2006/relationships/image" Target="../media/image69.png"/><Relationship Id="rId1"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3.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1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1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11"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6E20-9327-46C1-8227-D530D61FDC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444439-E0C3-4B11-9734-BC8D7068017F}"/>
              </a:ext>
            </a:extLst>
          </p:cNvPr>
          <p:cNvSpPr>
            <a:spLocks noGrp="1"/>
          </p:cNvSpPr>
          <p:nvPr>
            <p:ph idx="1"/>
          </p:nvPr>
        </p:nvSpPr>
        <p:spPr/>
        <p:txBody>
          <a:bodyPr/>
          <a:lstStyle/>
          <a:p>
            <a:endParaRPr lang="en-US"/>
          </a:p>
        </p:txBody>
      </p:sp>
      <p:pic>
        <p:nvPicPr>
          <p:cNvPr id="4" name="Picture 3" descr="A race car on a track&#10;&#10;Description automatically generated with medium confidence">
            <a:extLst>
              <a:ext uri="{FF2B5EF4-FFF2-40B4-BE49-F238E27FC236}">
                <a16:creationId xmlns:a16="http://schemas.microsoft.com/office/drawing/2014/main" id="{463212B9-C814-40C6-8CA2-499123F02881}"/>
              </a:ext>
            </a:extLst>
          </p:cNvPr>
          <p:cNvPicPr>
            <a:picLocks noChangeAspect="1"/>
          </p:cNvPicPr>
          <p:nvPr/>
        </p:nvPicPr>
        <p:blipFill rotWithShape="1">
          <a:blip r:embed="rId4">
            <a:extLst>
              <a:ext uri="{28A0092B-C50C-407E-A947-70E740481C1C}">
                <a14:useLocalDpi xmlns:a14="http://schemas.microsoft.com/office/drawing/2010/main" val="0"/>
              </a:ext>
            </a:extLst>
          </a:blip>
          <a:srcRect l="2" t="8107" r="-81" b="-679"/>
          <a:stretch/>
        </p:blipFill>
        <p:spPr>
          <a:xfrm>
            <a:off x="0" y="-1"/>
            <a:ext cx="12192000" cy="6858001"/>
          </a:xfrm>
          <a:prstGeom prst="rect">
            <a:avLst/>
          </a:prstGeom>
          <a:ln>
            <a:noFill/>
          </a:ln>
          <a:effectLst>
            <a:softEdge rad="112500"/>
          </a:effectLst>
        </p:spPr>
      </p:pic>
      <p:sp>
        <p:nvSpPr>
          <p:cNvPr id="6" name="TextBox 10">
            <a:extLst>
              <a:ext uri="{FF2B5EF4-FFF2-40B4-BE49-F238E27FC236}">
                <a16:creationId xmlns:a16="http://schemas.microsoft.com/office/drawing/2014/main" id="{1833E226-9E6C-4FD2-B6BF-3E8907C001DD}"/>
              </a:ext>
            </a:extLst>
          </p:cNvPr>
          <p:cNvSpPr>
            <a:spLocks noChangeArrowheads="1"/>
          </p:cNvSpPr>
          <p:nvPr>
            <p:custDataLst>
              <p:tags r:id="rId1"/>
            </p:custDataLst>
          </p:nvPr>
        </p:nvSpPr>
        <p:spPr bwMode="auto">
          <a:xfrm>
            <a:off x="-304800" y="4817471"/>
            <a:ext cx="1329971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FFFF00"/>
                </a:solidFill>
                <a:ea typeface="ＭＳ Ｐゴシック" panose="020B0600070205080204" pitchFamily="50" charset="-128"/>
              </a:rPr>
              <a:t>Gia tốc. Chuyển động thẳng biến đổi đều</a:t>
            </a:r>
            <a:endParaRPr lang="en-US" altLang="en-US" sz="4000" b="1">
              <a:solidFill>
                <a:srgbClr val="FFFF00"/>
              </a:solidFill>
            </a:endParaRPr>
          </a:p>
        </p:txBody>
      </p:sp>
      <p:sp>
        <p:nvSpPr>
          <p:cNvPr id="7" name="TextBox 11">
            <a:extLst>
              <a:ext uri="{FF2B5EF4-FFF2-40B4-BE49-F238E27FC236}">
                <a16:creationId xmlns:a16="http://schemas.microsoft.com/office/drawing/2014/main" id="{F1CAC48E-8FA3-4CD8-9C8F-AB11C67071D0}"/>
              </a:ext>
            </a:extLst>
          </p:cNvPr>
          <p:cNvSpPr>
            <a:spLocks noChangeArrowheads="1"/>
          </p:cNvSpPr>
          <p:nvPr>
            <p:custDataLst>
              <p:tags r:id="rId2"/>
            </p:custDataLst>
          </p:nvPr>
        </p:nvSpPr>
        <p:spPr bwMode="auto">
          <a:xfrm>
            <a:off x="-794109" y="437738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chemeClr val="bg1"/>
                </a:solidFill>
                <a:latin typeface="Times New Roman" panose="02020603050405020304" pitchFamily="18" charset="0"/>
                <a:cs typeface="Times New Roman" panose="02020603050405020304" pitchFamily="18" charset="0"/>
              </a:rPr>
              <a:t>Bài 7:</a:t>
            </a:r>
          </a:p>
        </p:txBody>
      </p:sp>
    </p:spTree>
    <p:extLst>
      <p:ext uri="{BB962C8B-B14F-4D97-AF65-F5344CB8AC3E}">
        <p14:creationId xmlns:p14="http://schemas.microsoft.com/office/powerpoint/2010/main" val="367815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01" y="117427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46884" y="1223519"/>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là đại lượng đặc trưng cho độ biến thiên của vận tốc theo thời gian</a:t>
            </a:r>
          </a:p>
        </p:txBody>
      </p:sp>
      <p:sp>
        <p:nvSpPr>
          <p:cNvPr id="23" name="TextBox 22">
            <a:extLst>
              <a:ext uri="{FF2B5EF4-FFF2-40B4-BE49-F238E27FC236}">
                <a16:creationId xmlns:a16="http://schemas.microsoft.com/office/drawing/2014/main" id="{F37B084C-4169-43EA-817C-13DDF9816F2E}"/>
              </a:ext>
            </a:extLst>
          </p:cNvPr>
          <p:cNvSpPr txBox="1"/>
          <p:nvPr/>
        </p:nvSpPr>
        <p:spPr>
          <a:xfrm>
            <a:off x="-305819" y="1944154"/>
            <a:ext cx="8082808" cy="483209"/>
          </a:xfrm>
          <a:prstGeom prst="rect">
            <a:avLst/>
          </a:prstGeom>
          <a:noFill/>
        </p:spPr>
        <p:txBody>
          <a:bodyPr wrap="square">
            <a:spAutoFit/>
          </a:bodyPr>
          <a:lstStyle/>
          <a:p>
            <a:pPr algn="ctr">
              <a:lnSpc>
                <a:spcPct val="107000"/>
              </a:lnSpc>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Gia tốc trung bình trong chuyển động thẳng:</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634301" y="2634270"/>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b="0" i="1" baseline="-25000" smtClean="0">
                            <a:solidFill>
                              <a:srgbClr val="000000"/>
                            </a:solidFill>
                            <a:latin typeface="Cambria Math" panose="02040503050406030204" pitchFamily="18" charset="0"/>
                          </a:rPr>
                          <m:t>𝑡𝑏</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248289" y="2569383"/>
            <a:ext cx="5196827" cy="144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1</a:t>
            </a:r>
            <a:r>
              <a:rPr lang="en-US" altLang="en-US" sz="2200" i="1">
                <a:latin typeface="Arial" panose="020B0604020202020204" pitchFamily="34" charset="0"/>
                <a:cs typeface="Arial" panose="020B0604020202020204" pitchFamily="34" charset="0"/>
              </a:rPr>
              <a:t> là vận tốc đầu ở thời điểm t</a:t>
            </a:r>
            <a:r>
              <a:rPr lang="en-US" altLang="en-US" sz="2200" i="1" baseline="-25000">
                <a:latin typeface="Arial" panose="020B0604020202020204" pitchFamily="34" charset="0"/>
                <a:cs typeface="Arial" panose="020B0604020202020204" pitchFamily="34" charset="0"/>
              </a:rPr>
              <a:t>1 </a:t>
            </a:r>
          </a:p>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2 </a:t>
            </a:r>
            <a:r>
              <a:rPr lang="en-US" altLang="en-US" sz="2200" i="1">
                <a:latin typeface="Arial" panose="020B0604020202020204" pitchFamily="34" charset="0"/>
                <a:cs typeface="Arial" panose="020B0604020202020204" pitchFamily="34" charset="0"/>
              </a:rPr>
              <a:t>là vận tốc ở thời điểm t</a:t>
            </a:r>
            <a:r>
              <a:rPr lang="en-US" altLang="en-US" sz="2200" i="1" baseline="-25000">
                <a:latin typeface="Arial" panose="020B0604020202020204" pitchFamily="34" charset="0"/>
                <a:cs typeface="Arial" panose="020B0604020202020204" pitchFamily="34" charset="0"/>
              </a:rPr>
              <a:t>2 </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v</a:t>
            </a:r>
            <a:r>
              <a:rPr lang="en-US" altLang="en-US" sz="2200" i="1">
                <a:latin typeface="Arial" panose="020B0604020202020204" pitchFamily="34" charset="0"/>
                <a:cs typeface="Arial" panose="020B0604020202020204" pitchFamily="34" charset="0"/>
              </a:rPr>
              <a:t>: độ biến thiên vận tốc</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t : </a:t>
            </a:r>
            <a:r>
              <a:rPr lang="en-US" altLang="en-US" sz="2200" i="1">
                <a:latin typeface="Arial" panose="020B0604020202020204" pitchFamily="34" charset="0"/>
                <a:cs typeface="Arial" panose="020B0604020202020204" pitchFamily="34" charset="0"/>
              </a:rPr>
              <a:t>khoảng thời gian vận tốc thay đổi</a:t>
            </a:r>
            <a:endParaRPr lang="en-US" altLang="en-US" sz="2200" i="1" baseline="-25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9063E76-93F9-4F60-AA94-33BF1D47674E}"/>
              </a:ext>
            </a:extLst>
          </p:cNvPr>
          <p:cNvSpPr txBox="1"/>
          <p:nvPr/>
        </p:nvSpPr>
        <p:spPr>
          <a:xfrm>
            <a:off x="2492244" y="3984766"/>
            <a:ext cx="2246513" cy="430887"/>
          </a:xfrm>
          <a:prstGeom prst="rect">
            <a:avLst/>
          </a:prstGeom>
          <a:noFill/>
        </p:spPr>
        <p:txBody>
          <a:bodyPr wrap="square">
            <a:spAutoFit/>
          </a:bodyPr>
          <a:lstStyle/>
          <a:p>
            <a:pPr algn="ctr"/>
            <a:r>
              <a:rPr lang="en-US" altLang="en-US" sz="2200">
                <a:latin typeface="Arial" panose="020B0604020202020204" pitchFamily="34" charset="0"/>
                <a:cs typeface="Arial" panose="020B0604020202020204" pitchFamily="34" charset="0"/>
              </a:rPr>
              <a:t>Đơn vị: m/s</a:t>
            </a:r>
            <a:r>
              <a:rPr lang="en-US" altLang="en-US" sz="2200" baseline="30000">
                <a:latin typeface="Arial" panose="020B0604020202020204" pitchFamily="34" charset="0"/>
                <a:cs typeface="Arial" panose="020B0604020202020204" pitchFamily="34" charset="0"/>
              </a:rPr>
              <a:t>2</a:t>
            </a:r>
            <a:endParaRPr lang="en-US" sz="2200"/>
          </a:p>
        </p:txBody>
      </p:sp>
      <p:pic>
        <p:nvPicPr>
          <p:cNvPr id="35" name="Picture 5" descr="empty-blue-rectangle">
            <a:extLst>
              <a:ext uri="{FF2B5EF4-FFF2-40B4-BE49-F238E27FC236}">
                <a16:creationId xmlns:a16="http://schemas.microsoft.com/office/drawing/2014/main" id="{B318235F-F6E1-4C32-A1AF-50FC974A5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036" y="5360732"/>
            <a:ext cx="9963764" cy="101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E30E01A-13FE-4AEB-B8E8-2FAC25956EBF}"/>
              </a:ext>
            </a:extLst>
          </p:cNvPr>
          <p:cNvSpPr txBox="1"/>
          <p:nvPr/>
        </p:nvSpPr>
        <p:spPr>
          <a:xfrm>
            <a:off x="1725813" y="5447020"/>
            <a:ext cx="8779047" cy="885755"/>
          </a:xfrm>
          <a:prstGeom prst="rect">
            <a:avLst/>
          </a:prstGeom>
          <a:noFill/>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tức thời tại một thời điểm có giá trị bằng độ dốc của tiếp tuyến của đồ thị vận tốc - thời gian </a:t>
            </a:r>
            <a:r>
              <a:rPr lang="en-US" sz="2500">
                <a:effectLst/>
                <a:latin typeface="Arial" panose="020B0604020202020204" pitchFamily="34" charset="0"/>
                <a:ea typeface="Times New Roman" panose="02020603050405020304" pitchFamily="18" charset="0"/>
              </a:rPr>
              <a:t>(v - t) tại thời điểm đó</a:t>
            </a:r>
            <a:endParaRPr lang="en-US" sz="25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8F89ACD-80BD-40A7-8CC8-A6E914170F28}"/>
              </a:ext>
            </a:extLst>
          </p:cNvPr>
          <p:cNvSpPr txBox="1"/>
          <p:nvPr/>
        </p:nvSpPr>
        <p:spPr>
          <a:xfrm>
            <a:off x="597296" y="4573937"/>
            <a:ext cx="11255763" cy="405047"/>
          </a:xfrm>
          <a:prstGeom prst="rect">
            <a:avLst/>
          </a:prstGeom>
          <a:noFill/>
        </p:spPr>
        <p:txBody>
          <a:bodyPr wrap="square">
            <a:spAutoFit/>
          </a:bodyPr>
          <a:lstStyle/>
          <a:p>
            <a:pPr marL="0" marR="0">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cs typeface="Times New Roman" panose="02020603050405020304" pitchFamily="18" charset="0"/>
              </a:rPr>
              <a:t>*Lưu ý: </a:t>
            </a:r>
            <a:r>
              <a:rPr lang="en-US" sz="2000" i="1">
                <a:latin typeface="Arial" panose="020B0604020202020204" pitchFamily="34" charset="0"/>
                <a:ea typeface="Times New Roman" panose="02020603050405020304" pitchFamily="18" charset="0"/>
                <a:cs typeface="Times New Roman" panose="02020603050405020304" pitchFamily="18" charset="0"/>
              </a:rPr>
              <a:t>đ</a:t>
            </a:r>
            <a:r>
              <a:rPr lang="en-US" sz="2000" i="1">
                <a:effectLst/>
                <a:latin typeface="Arial" panose="020B0604020202020204" pitchFamily="34" charset="0"/>
                <a:ea typeface="Times New Roman" panose="02020603050405020304" pitchFamily="18" charset="0"/>
                <a:cs typeface="Times New Roman" panose="02020603050405020304" pitchFamily="18" charset="0"/>
              </a:rPr>
              <a:t>ể xác định dấu của vận tốc ta phải so sánh chiều của vận tốc với chiều dương quy ước.</a:t>
            </a:r>
            <a:endParaRPr lang="en-US" sz="2000" i="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603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30" grpId="0" animBg="1"/>
      <p:bldP spid="34"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50" y="1292082"/>
            <a:ext cx="10644750" cy="7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36197BFD-47FF-4BDD-82BD-6BB6A8CF20FC}"/>
              </a:ext>
            </a:extLst>
          </p:cNvPr>
          <p:cNvSpPr>
            <a:spLocks noChangeArrowheads="1"/>
          </p:cNvSpPr>
          <p:nvPr/>
        </p:nvSpPr>
        <p:spPr bwMode="auto">
          <a:xfrm>
            <a:off x="857218" y="1371914"/>
            <a:ext cx="10191782" cy="495520"/>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gia tốc cũng là đại lượng vectơ</a:t>
            </a:r>
            <a:endParaRPr lang="en-US" altLang="en-US" sz="2500">
              <a:solidFill>
                <a:srgbClr val="C00000"/>
              </a:solidFill>
              <a:latin typeface="Arial" panose="020B0604020202020204" pitchFamily="34" charset="0"/>
            </a:endParaRPr>
          </a:p>
        </p:txBody>
      </p:sp>
      <p:grpSp>
        <p:nvGrpSpPr>
          <p:cNvPr id="16" name="Group 15">
            <a:extLst>
              <a:ext uri="{FF2B5EF4-FFF2-40B4-BE49-F238E27FC236}">
                <a16:creationId xmlns:a16="http://schemas.microsoft.com/office/drawing/2014/main" id="{E51DBFF9-6968-4B4B-AA2B-5B64114E65E3}"/>
              </a:ext>
            </a:extLst>
          </p:cNvPr>
          <p:cNvGrpSpPr/>
          <p:nvPr/>
        </p:nvGrpSpPr>
        <p:grpSpPr>
          <a:xfrm>
            <a:off x="4233191" y="2236889"/>
            <a:ext cx="3962400" cy="1236917"/>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r>
                              <a:rPr lang="en-US" sz="3000" i="1" baseline="-25000">
                                <a:solidFill>
                                  <a:srgbClr val="000000"/>
                                </a:solidFill>
                                <a:latin typeface="Cambria Math" panose="02040503050406030204" pitchFamily="18" charset="0"/>
                              </a:rPr>
                              <m:t>𝑡𝑏</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18" name="Object 60">
                  <a:extLst>
                    <a:ext uri="{FF2B5EF4-FFF2-40B4-BE49-F238E27FC236}">
                      <a16:creationId xmlns:a16="http://schemas.microsoft.com/office/drawing/2014/main" id="{05726E88-8820-41B8-A27F-C03073518539}"/>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7E89711-F086-40E5-8308-B9BAE360A26E}"/>
                  </a:ext>
                </a:extLst>
              </p:cNvPr>
              <p:cNvSpPr txBox="1"/>
              <p:nvPr/>
            </p:nvSpPr>
            <p:spPr>
              <a:xfrm>
                <a:off x="1578220" y="3709648"/>
                <a:ext cx="9532223" cy="1631216"/>
              </a:xfrm>
              <a:prstGeom prst="rect">
                <a:avLst/>
              </a:prstGeom>
              <a:noFill/>
            </p:spPr>
            <p:txBody>
              <a:bodyPr wrap="square">
                <a:spAutoFit/>
              </a:bodyPr>
              <a:lstStyle/>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Khi </a:t>
                </a:r>
                <a14:m>
                  <m:oMath xmlns:m="http://schemas.openxmlformats.org/officeDocument/2006/math">
                    <m:r>
                      <m:rPr>
                        <m:sty m:val="p"/>
                      </m:rPr>
                      <a:rPr lang="en-US" sz="2500" i="1" smtClean="0">
                        <a:solidFill>
                          <a:srgbClr val="000000"/>
                        </a:solidFill>
                        <a:latin typeface="Cambria Math" panose="02040503050406030204" pitchFamily="18" charset="0"/>
                      </a:rPr>
                      <m:t>Δ</m:t>
                    </m:r>
                    <m:r>
                      <a:rPr lang="en-US" sz="2500" i="1" smtClean="0">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rPr>
                  <a:t> rất nhỏ, gia tốc trung bình trở thành gia tốc tức thời có gốc tại vị trí của vật</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Hướng cùng hướng với độ biến thiên vận tốc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dài tỉ lệ với độ lớn của vectơ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theo một tỉ xích xác định</a:t>
                </a:r>
                <a:endParaRPr lang="en-US" sz="2500"/>
              </a:p>
            </p:txBody>
          </p:sp>
        </mc:Choice>
        <mc:Fallback xmlns="">
          <p:sp>
            <p:nvSpPr>
              <p:cNvPr id="20" name="TextBox 19">
                <a:extLst>
                  <a:ext uri="{FF2B5EF4-FFF2-40B4-BE49-F238E27FC236}">
                    <a16:creationId xmlns:a16="http://schemas.microsoft.com/office/drawing/2014/main" id="{D7E89711-F086-40E5-8308-B9BAE360A26E}"/>
                  </a:ext>
                </a:extLst>
              </p:cNvPr>
              <p:cNvSpPr txBox="1">
                <a:spLocks noRot="1" noChangeAspect="1" noMove="1" noResize="1" noEditPoints="1" noAdjustHandles="1" noChangeArrowheads="1" noChangeShapeType="1" noTextEdit="1"/>
              </p:cNvSpPr>
              <p:nvPr/>
            </p:nvSpPr>
            <p:spPr>
              <a:xfrm>
                <a:off x="1578220" y="3709648"/>
                <a:ext cx="9532223" cy="1631216"/>
              </a:xfrm>
              <a:prstGeom prst="rect">
                <a:avLst/>
              </a:prstGeom>
              <a:blipFill>
                <a:blip r:embed="rId8"/>
                <a:stretch>
                  <a:fillRect l="-959" t="-2996" b="-7865"/>
                </a:stretch>
              </a:blipFill>
            </p:spPr>
            <p:txBody>
              <a:bodyPr/>
              <a:lstStyle/>
              <a:p>
                <a:r>
                  <a:rPr lang="en-US">
                    <a:noFill/>
                  </a:rPr>
                  <a:t> </a:t>
                </a:r>
              </a:p>
            </p:txBody>
          </p:sp>
        </mc:Fallback>
      </mc:AlternateContent>
    </p:spTree>
    <p:extLst>
      <p:ext uri="{BB962C8B-B14F-4D97-AF65-F5344CB8AC3E}">
        <p14:creationId xmlns:p14="http://schemas.microsoft.com/office/powerpoint/2010/main" val="15303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99" y="1218181"/>
            <a:ext cx="10938201"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844754" y="1332225"/>
            <a:ext cx="10005207" cy="894860"/>
          </a:xfrm>
          <a:prstGeom prst="rect">
            <a:avLst/>
          </a:prstGeom>
          <a:noFill/>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một số phương tiện giao thông như máy bay, xe đua, gia tốc tức thời được đo trực tiếp bằng gia tốc kế.</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Content Placeholder 4" descr="A picture containing text, black&#10;&#10;Description automatically generated">
            <a:extLst>
              <a:ext uri="{FF2B5EF4-FFF2-40B4-BE49-F238E27FC236}">
                <a16:creationId xmlns:a16="http://schemas.microsoft.com/office/drawing/2014/main" id="{44B27510-8A85-498B-8846-F5C60EA435F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25682" y="2442957"/>
            <a:ext cx="3540593" cy="3499763"/>
          </a:xfrm>
        </p:spPr>
      </p:pic>
      <p:sp>
        <p:nvSpPr>
          <p:cNvPr id="24" name="TextBox 23">
            <a:extLst>
              <a:ext uri="{FF2B5EF4-FFF2-40B4-BE49-F238E27FC236}">
                <a16:creationId xmlns:a16="http://schemas.microsoft.com/office/drawing/2014/main" id="{7F1B2FA2-B87F-42EB-B08F-8FA35C626680}"/>
              </a:ext>
            </a:extLst>
          </p:cNvPr>
          <p:cNvSpPr txBox="1"/>
          <p:nvPr/>
        </p:nvSpPr>
        <p:spPr>
          <a:xfrm>
            <a:off x="547401" y="5987332"/>
            <a:ext cx="5741207" cy="430887"/>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Bảng điều khiển của máy bay</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347E90E0-D2D0-46F2-B2BF-F212D8421FA4}"/>
              </a:ext>
            </a:extLst>
          </p:cNvPr>
          <p:cNvSpPr txBox="1"/>
          <p:nvPr/>
        </p:nvSpPr>
        <p:spPr>
          <a:xfrm>
            <a:off x="6288608" y="5982656"/>
            <a:ext cx="5161461" cy="769441"/>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kế của máy bay (tính theo gia tốc rơi tự do g)</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The cockpit of an airplane&#10;&#10;Description automatically generated">
            <a:extLst>
              <a:ext uri="{FF2B5EF4-FFF2-40B4-BE49-F238E27FC236}">
                <a16:creationId xmlns:a16="http://schemas.microsoft.com/office/drawing/2014/main" id="{7E328E35-B540-4129-9EE5-CA29E819B80A}"/>
              </a:ext>
            </a:extLst>
          </p:cNvPr>
          <p:cNvPicPr>
            <a:picLocks noChangeAspect="1"/>
          </p:cNvPicPr>
          <p:nvPr/>
        </p:nvPicPr>
        <p:blipFill rotWithShape="1">
          <a:blip r:embed="rId6">
            <a:extLst>
              <a:ext uri="{28A0092B-C50C-407E-A947-70E740481C1C}">
                <a14:useLocalDpi xmlns:a14="http://schemas.microsoft.com/office/drawing/2010/main" val="0"/>
              </a:ext>
            </a:extLst>
          </a:blip>
          <a:srcRect r="-376" b="18540"/>
          <a:stretch/>
        </p:blipFill>
        <p:spPr>
          <a:xfrm>
            <a:off x="717022" y="2560963"/>
            <a:ext cx="5727415" cy="3100228"/>
          </a:xfrm>
          <a:prstGeom prst="rect">
            <a:avLst/>
          </a:prstGeom>
        </p:spPr>
      </p:pic>
    </p:spTree>
    <p:extLst>
      <p:ext uri="{BB962C8B-B14F-4D97-AF65-F5344CB8AC3E}">
        <p14:creationId xmlns:p14="http://schemas.microsoft.com/office/powerpoint/2010/main" val="29068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6A2CA219-2023-412E-B721-48ABD634995E}"/>
              </a:ext>
            </a:extLst>
          </p:cNvPr>
          <p:cNvGrpSpPr/>
          <p:nvPr/>
        </p:nvGrpSpPr>
        <p:grpSpPr>
          <a:xfrm>
            <a:off x="4124936" y="1110997"/>
            <a:ext cx="4267200" cy="525906"/>
            <a:chOff x="4343400" y="1171568"/>
            <a:chExt cx="4267200" cy="525906"/>
          </a:xfrm>
        </p:grpSpPr>
        <p:grpSp>
          <p:nvGrpSpPr>
            <p:cNvPr id="16" name="Group 15">
              <a:extLst>
                <a:ext uri="{FF2B5EF4-FFF2-40B4-BE49-F238E27FC236}">
                  <a16:creationId xmlns:a16="http://schemas.microsoft.com/office/drawing/2014/main" id="{E51DBFF9-6968-4B4B-AA2B-5B64114E65E3}"/>
                </a:ext>
              </a:extLst>
            </p:cNvPr>
            <p:cNvGrpSpPr/>
            <p:nvPr/>
          </p:nvGrpSpPr>
          <p:grpSpPr>
            <a:xfrm>
              <a:off x="4343400" y="1171568"/>
              <a:ext cx="4267200" cy="525906"/>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endParaRPr lang="en-US" sz="3000">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DB92989A-AB9E-4C51-B091-9AE310089D18}"/>
                </a:ext>
              </a:extLst>
            </p:cNvPr>
            <p:cNvSpPr txBox="1"/>
            <p:nvPr/>
          </p:nvSpPr>
          <p:spPr>
            <a:xfrm>
              <a:off x="5028447" y="1190034"/>
              <a:ext cx="2919248" cy="477054"/>
            </a:xfrm>
            <a:prstGeom prst="rect">
              <a:avLst/>
            </a:prstGeom>
            <a:noFill/>
          </p:spPr>
          <p:txBody>
            <a:bodyPr wrap="square">
              <a:spAutoFit/>
            </a:bodyPr>
            <a:lstStyle/>
            <a:p>
              <a:pPr eaLnBrk="1" hangingPunct="1">
                <a:spcBef>
                  <a:spcPct val="50000"/>
                </a:spcBef>
                <a:buFontTx/>
                <a:buNone/>
              </a:pPr>
              <a:r>
                <a:rPr lang="en-US" altLang="en-US" sz="2500" i="1">
                  <a:latin typeface="Arial" panose="020B0604020202020204" pitchFamily="34" charset="0"/>
                  <a:cs typeface="Arial" panose="020B0604020202020204" pitchFamily="34" charset="0"/>
                </a:rPr>
                <a:t>Gia tốc tức thời (a)</a:t>
              </a:r>
            </a:p>
          </p:txBody>
        </p:sp>
      </p:grpSp>
      <p:grpSp>
        <p:nvGrpSpPr>
          <p:cNvPr id="36" name="Group 35">
            <a:extLst>
              <a:ext uri="{FF2B5EF4-FFF2-40B4-BE49-F238E27FC236}">
                <a16:creationId xmlns:a16="http://schemas.microsoft.com/office/drawing/2014/main" id="{4FCE6677-C79E-472D-A862-EAC17124D443}"/>
              </a:ext>
            </a:extLst>
          </p:cNvPr>
          <p:cNvGrpSpPr/>
          <p:nvPr/>
        </p:nvGrpSpPr>
        <p:grpSpPr>
          <a:xfrm>
            <a:off x="1905001" y="2280471"/>
            <a:ext cx="3505660" cy="1120608"/>
            <a:chOff x="749493" y="2311306"/>
            <a:chExt cx="2784801" cy="678067"/>
          </a:xfrm>
        </p:grpSpPr>
        <p:pic>
          <p:nvPicPr>
            <p:cNvPr id="25" name="Picture 5" descr="empty-blue-rectangle">
              <a:extLst>
                <a:ext uri="{FF2B5EF4-FFF2-40B4-BE49-F238E27FC236}">
                  <a16:creationId xmlns:a16="http://schemas.microsoft.com/office/drawing/2014/main" id="{F3D1D2E7-2665-44E5-B105-AB73F671B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93" y="2311306"/>
              <a:ext cx="2784801"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3F844FF-4C14-4484-99BA-D9AFCC7EAC82}"/>
                </a:ext>
              </a:extLst>
            </p:cNvPr>
            <p:cNvSpPr txBox="1"/>
            <p:nvPr/>
          </p:nvSpPr>
          <p:spPr>
            <a:xfrm>
              <a:off x="1704575" y="2373319"/>
              <a:ext cx="1201903"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0</a:t>
              </a:r>
              <a:endParaRPr lang="en-US" sz="2500"/>
            </a:p>
          </p:txBody>
        </p:sp>
      </p:grpSp>
      <p:grpSp>
        <p:nvGrpSpPr>
          <p:cNvPr id="29" name="Group 28">
            <a:extLst>
              <a:ext uri="{FF2B5EF4-FFF2-40B4-BE49-F238E27FC236}">
                <a16:creationId xmlns:a16="http://schemas.microsoft.com/office/drawing/2014/main" id="{6C5B5347-C6A8-4C26-9DCE-AEDBB81342D8}"/>
              </a:ext>
            </a:extLst>
          </p:cNvPr>
          <p:cNvGrpSpPr/>
          <p:nvPr/>
        </p:nvGrpSpPr>
        <p:grpSpPr>
          <a:xfrm>
            <a:off x="7194151" y="2261287"/>
            <a:ext cx="3505660" cy="1139792"/>
            <a:chOff x="4764673" y="2285449"/>
            <a:chExt cx="2784801" cy="1139792"/>
          </a:xfrm>
        </p:grpSpPr>
        <p:pic>
          <p:nvPicPr>
            <p:cNvPr id="27" name="Picture 5" descr="empty-blue-rectangle">
              <a:extLst>
                <a:ext uri="{FF2B5EF4-FFF2-40B4-BE49-F238E27FC236}">
                  <a16:creationId xmlns:a16="http://schemas.microsoft.com/office/drawing/2014/main" id="{57D236D5-0CFB-440C-BF83-C41956388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673" y="2285449"/>
              <a:ext cx="27848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86364D-23CF-45E3-910C-2A833DD0F048}"/>
                </a:ext>
              </a:extLst>
            </p:cNvPr>
            <p:cNvSpPr txBox="1"/>
            <p:nvPr/>
          </p:nvSpPr>
          <p:spPr>
            <a:xfrm>
              <a:off x="5339948" y="2390887"/>
              <a:ext cx="1697311"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a:t>
              </a:r>
              <a:endParaRPr lang="en-US" sz="2500"/>
            </a:p>
          </p:txBody>
        </p:sp>
      </p:grpSp>
      <p:grpSp>
        <p:nvGrpSpPr>
          <p:cNvPr id="42" name="Group 41">
            <a:extLst>
              <a:ext uri="{FF2B5EF4-FFF2-40B4-BE49-F238E27FC236}">
                <a16:creationId xmlns:a16="http://schemas.microsoft.com/office/drawing/2014/main" id="{17F74BBD-3822-4C2E-98C3-54DA9306D99D}"/>
              </a:ext>
            </a:extLst>
          </p:cNvPr>
          <p:cNvGrpSpPr/>
          <p:nvPr/>
        </p:nvGrpSpPr>
        <p:grpSpPr>
          <a:xfrm>
            <a:off x="5633221" y="3869166"/>
            <a:ext cx="3266102" cy="1139792"/>
            <a:chOff x="8255186" y="4525762"/>
            <a:chExt cx="2808902" cy="1139792"/>
          </a:xfrm>
        </p:grpSpPr>
        <p:pic>
          <p:nvPicPr>
            <p:cNvPr id="28" name="Picture 5" descr="empty-blue-rectangle">
              <a:extLst>
                <a:ext uri="{FF2B5EF4-FFF2-40B4-BE49-F238E27FC236}">
                  <a16:creationId xmlns:a16="http://schemas.microsoft.com/office/drawing/2014/main" id="{976A727B-8702-4676-86D1-AB2D0D4F8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6" y="4525762"/>
              <a:ext cx="28089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DDEC6D79-62A4-4301-B827-9A367B5B82C3}"/>
                </a:ext>
              </a:extLst>
            </p:cNvPr>
            <p:cNvSpPr txBox="1"/>
            <p:nvPr/>
          </p:nvSpPr>
          <p:spPr>
            <a:xfrm>
              <a:off x="8701888" y="4591040"/>
              <a:ext cx="236220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hằng số</a:t>
              </a:r>
              <a:endParaRPr lang="en-US" sz="2500"/>
            </a:p>
          </p:txBody>
        </p:sp>
      </p:grpSp>
      <p:grpSp>
        <p:nvGrpSpPr>
          <p:cNvPr id="43" name="Group 42">
            <a:extLst>
              <a:ext uri="{FF2B5EF4-FFF2-40B4-BE49-F238E27FC236}">
                <a16:creationId xmlns:a16="http://schemas.microsoft.com/office/drawing/2014/main" id="{138DA3B6-B217-4035-9D4C-528907E85250}"/>
              </a:ext>
            </a:extLst>
          </p:cNvPr>
          <p:cNvGrpSpPr/>
          <p:nvPr/>
        </p:nvGrpSpPr>
        <p:grpSpPr>
          <a:xfrm>
            <a:off x="9058072" y="3884033"/>
            <a:ext cx="3057728" cy="1124925"/>
            <a:chOff x="8255187" y="4525762"/>
            <a:chExt cx="2900114" cy="678067"/>
          </a:xfrm>
        </p:grpSpPr>
        <p:pic>
          <p:nvPicPr>
            <p:cNvPr id="44" name="Picture 5" descr="empty-blue-rectangle">
              <a:extLst>
                <a:ext uri="{FF2B5EF4-FFF2-40B4-BE49-F238E27FC236}">
                  <a16:creationId xmlns:a16="http://schemas.microsoft.com/office/drawing/2014/main" id="{C0A65308-44BE-43A8-8905-3C3D2E384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7" y="4525762"/>
              <a:ext cx="2900114"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1BFDD980-6288-46FB-A519-775E9B373F22}"/>
                </a:ext>
              </a:extLst>
            </p:cNvPr>
            <p:cNvSpPr txBox="1"/>
            <p:nvPr/>
          </p:nvSpPr>
          <p:spPr>
            <a:xfrm>
              <a:off x="8672804" y="4548784"/>
              <a:ext cx="2362200" cy="287552"/>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hằng số</a:t>
              </a:r>
              <a:endParaRPr lang="en-US" sz="2500"/>
            </a:p>
          </p:txBody>
        </p:sp>
      </p:grpSp>
      <p:cxnSp>
        <p:nvCxnSpPr>
          <p:cNvPr id="47" name="Connector: Elbow 46">
            <a:extLst>
              <a:ext uri="{FF2B5EF4-FFF2-40B4-BE49-F238E27FC236}">
                <a16:creationId xmlns:a16="http://schemas.microsoft.com/office/drawing/2014/main" id="{541CA301-7DAC-4F2F-BCCE-DC72B3E8F953}"/>
              </a:ext>
            </a:extLst>
          </p:cNvPr>
          <p:cNvCxnSpPr>
            <a:stCxn id="18" idx="2"/>
            <a:endCxn id="25" idx="0"/>
          </p:cNvCxnSpPr>
          <p:nvPr/>
        </p:nvCxnSpPr>
        <p:spPr>
          <a:xfrm rot="5400000">
            <a:off x="4706368" y="588366"/>
            <a:ext cx="643568" cy="27406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3DB65F0-4FC3-4AC5-B858-083E38ACD7D3}"/>
              </a:ext>
            </a:extLst>
          </p:cNvPr>
          <p:cNvCxnSpPr>
            <a:cxnSpLocks/>
            <a:endCxn id="27" idx="0"/>
          </p:cNvCxnSpPr>
          <p:nvPr/>
        </p:nvCxnSpPr>
        <p:spPr>
          <a:xfrm>
            <a:off x="6314665" y="1958687"/>
            <a:ext cx="2632316" cy="30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6267F5B-FC6C-431F-A39F-F7BA3DA9C0E7}"/>
              </a:ext>
            </a:extLst>
          </p:cNvPr>
          <p:cNvCxnSpPr>
            <a:cxnSpLocks/>
          </p:cNvCxnSpPr>
          <p:nvPr/>
        </p:nvCxnSpPr>
        <p:spPr>
          <a:xfrm>
            <a:off x="8644082" y="3634748"/>
            <a:ext cx="1974227" cy="2148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337F176-F331-454D-9F9B-36921009C686}"/>
              </a:ext>
            </a:extLst>
          </p:cNvPr>
          <p:cNvCxnSpPr>
            <a:cxnSpLocks/>
            <a:stCxn id="27" idx="2"/>
            <a:endCxn id="28" idx="0"/>
          </p:cNvCxnSpPr>
          <p:nvPr/>
        </p:nvCxnSpPr>
        <p:spPr>
          <a:xfrm rot="5400000">
            <a:off x="7872584" y="2794768"/>
            <a:ext cx="468087" cy="168070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1026060">
            <a:extLst>
              <a:ext uri="{FF2B5EF4-FFF2-40B4-BE49-F238E27FC236}">
                <a16:creationId xmlns:a16="http://schemas.microsoft.com/office/drawing/2014/main" id="{CBD3C111-84C4-4F8B-94DC-336601B303D1}"/>
              </a:ext>
            </a:extLst>
          </p:cNvPr>
          <p:cNvSpPr>
            <a:spLocks noChangeArrowheads="1"/>
          </p:cNvSpPr>
          <p:nvPr/>
        </p:nvSpPr>
        <p:spPr bwMode="auto">
          <a:xfrm>
            <a:off x="2214641" y="2874692"/>
            <a:ext cx="3079975"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r>
              <a:rPr lang="en-US" altLang="en-US" sz="2000">
                <a:solidFill>
                  <a:srgbClr val="FF0000"/>
                </a:solidFill>
                <a:latin typeface="Arial" panose="020B0604020202020204" pitchFamily="34" charset="0"/>
                <a:cs typeface="Arial" panose="020B0604020202020204" pitchFamily="34" charset="0"/>
              </a:rPr>
              <a:t>thẳng đều</a:t>
            </a:r>
            <a:endParaRPr lang="en-US" altLang="en-US" sz="2000">
              <a:solidFill>
                <a:srgbClr val="FF0000"/>
              </a:solidFill>
              <a:latin typeface="Arial" panose="020B0604020202020204" pitchFamily="34" charset="0"/>
            </a:endParaRPr>
          </a:p>
        </p:txBody>
      </p:sp>
      <p:sp>
        <p:nvSpPr>
          <p:cNvPr id="62" name="Rectangle 1026060">
            <a:extLst>
              <a:ext uri="{FF2B5EF4-FFF2-40B4-BE49-F238E27FC236}">
                <a16:creationId xmlns:a16="http://schemas.microsoft.com/office/drawing/2014/main" id="{97927F48-8A24-4725-A652-63A3B8C31098}"/>
              </a:ext>
            </a:extLst>
          </p:cNvPr>
          <p:cNvSpPr>
            <a:spLocks noChangeArrowheads="1"/>
          </p:cNvSpPr>
          <p:nvPr/>
        </p:nvSpPr>
        <p:spPr bwMode="auto">
          <a:xfrm>
            <a:off x="7225682" y="2863346"/>
            <a:ext cx="3534312"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thẳng </a:t>
            </a:r>
            <a:r>
              <a:rPr lang="en-US" altLang="en-US" sz="2000">
                <a:solidFill>
                  <a:srgbClr val="FF0000"/>
                </a:solidFill>
                <a:latin typeface="Arial" panose="020B0604020202020204" pitchFamily="34" charset="0"/>
                <a:cs typeface="Arial" panose="020B0604020202020204" pitchFamily="34" charset="0"/>
              </a:rPr>
              <a:t>biến đổi</a:t>
            </a:r>
            <a:endParaRPr lang="en-US" altLang="en-US" sz="2000">
              <a:solidFill>
                <a:srgbClr val="FF0000"/>
              </a:solidFill>
              <a:latin typeface="Arial" panose="020B0604020202020204" pitchFamily="34" charset="0"/>
            </a:endParaRPr>
          </a:p>
        </p:txBody>
      </p:sp>
      <p:sp>
        <p:nvSpPr>
          <p:cNvPr id="63" name="Rectangle 1026060">
            <a:extLst>
              <a:ext uri="{FF2B5EF4-FFF2-40B4-BE49-F238E27FC236}">
                <a16:creationId xmlns:a16="http://schemas.microsoft.com/office/drawing/2014/main" id="{072F19BB-F83A-4E34-B95D-5D540546AD4A}"/>
              </a:ext>
            </a:extLst>
          </p:cNvPr>
          <p:cNvSpPr>
            <a:spLocks noChangeArrowheads="1"/>
          </p:cNvSpPr>
          <p:nvPr/>
        </p:nvSpPr>
        <p:spPr bwMode="auto">
          <a:xfrm>
            <a:off x="5441602" y="4328463"/>
            <a:ext cx="3396313"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đều</a:t>
            </a:r>
            <a:endParaRPr lang="en-US" altLang="en-US" sz="2000">
              <a:solidFill>
                <a:srgbClr val="FF0000"/>
              </a:solidFill>
              <a:latin typeface="Arial" panose="020B0604020202020204" pitchFamily="34" charset="0"/>
            </a:endParaRPr>
          </a:p>
        </p:txBody>
      </p:sp>
      <p:sp>
        <p:nvSpPr>
          <p:cNvPr id="67" name="Rectangle 1026060">
            <a:extLst>
              <a:ext uri="{FF2B5EF4-FFF2-40B4-BE49-F238E27FC236}">
                <a16:creationId xmlns:a16="http://schemas.microsoft.com/office/drawing/2014/main" id="{C9427A97-CBB5-402B-8DBD-A0CAB68BAACC}"/>
              </a:ext>
            </a:extLst>
          </p:cNvPr>
          <p:cNvSpPr>
            <a:spLocks noChangeArrowheads="1"/>
          </p:cNvSpPr>
          <p:nvPr/>
        </p:nvSpPr>
        <p:spPr bwMode="auto">
          <a:xfrm>
            <a:off x="9022782" y="4320799"/>
            <a:ext cx="2933147"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phức tạp</a:t>
            </a:r>
            <a:endParaRPr lang="en-US" altLang="en-US" sz="200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B1C81F39-049F-4A17-927D-8B841134AF30}"/>
              </a:ext>
            </a:extLst>
          </p:cNvPr>
          <p:cNvSpPr txBox="1"/>
          <p:nvPr/>
        </p:nvSpPr>
        <p:spPr>
          <a:xfrm>
            <a:off x="9701667" y="5566480"/>
            <a:ext cx="2084016" cy="400110"/>
          </a:xfrm>
          <a:prstGeom prst="rect">
            <a:avLst/>
          </a:prstGeom>
          <a:noFill/>
        </p:spPr>
        <p:txBody>
          <a:bodyPr wrap="square">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Không xét!</a:t>
            </a:r>
          </a:p>
        </p:txBody>
      </p:sp>
      <p:sp>
        <p:nvSpPr>
          <p:cNvPr id="72" name="TextBox 71">
            <a:extLst>
              <a:ext uri="{FF2B5EF4-FFF2-40B4-BE49-F238E27FC236}">
                <a16:creationId xmlns:a16="http://schemas.microsoft.com/office/drawing/2014/main" id="{2B6E0D07-ADE9-49A4-9550-64CE032932D5}"/>
              </a:ext>
            </a:extLst>
          </p:cNvPr>
          <p:cNvSpPr txBox="1"/>
          <p:nvPr/>
        </p:nvSpPr>
        <p:spPr>
          <a:xfrm>
            <a:off x="5981691" y="5178396"/>
            <a:ext cx="2442894"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thay đổi (tăng giảm)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đều theo thời gian</a:t>
            </a:r>
          </a:p>
        </p:txBody>
      </p:sp>
      <p:sp>
        <p:nvSpPr>
          <p:cNvPr id="73" name="TextBox 72">
            <a:extLst>
              <a:ext uri="{FF2B5EF4-FFF2-40B4-BE49-F238E27FC236}">
                <a16:creationId xmlns:a16="http://schemas.microsoft.com/office/drawing/2014/main" id="{03810D33-F6E6-4463-8441-34A2C183BF4A}"/>
              </a:ext>
            </a:extLst>
          </p:cNvPr>
          <p:cNvSpPr txBox="1"/>
          <p:nvPr/>
        </p:nvSpPr>
        <p:spPr>
          <a:xfrm>
            <a:off x="2337704" y="3558930"/>
            <a:ext cx="2084016"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không đổi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theo thời gian</a:t>
            </a:r>
          </a:p>
        </p:txBody>
      </p:sp>
    </p:spTree>
    <p:extLst>
      <p:ext uri="{BB962C8B-B14F-4D97-AF65-F5344CB8AC3E}">
        <p14:creationId xmlns:p14="http://schemas.microsoft.com/office/powerpoint/2010/main" val="30944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P spid="67"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a:extLst>
              <a:ext uri="{FF2B5EF4-FFF2-40B4-BE49-F238E27FC236}">
                <a16:creationId xmlns:a16="http://schemas.microsoft.com/office/drawing/2014/main" id="{EF0D355D-9E7F-471F-916C-7821EF7720BF}"/>
              </a:ext>
            </a:extLst>
          </p:cNvPr>
          <p:cNvSpPr txBox="1">
            <a:spLocks noChangeArrowheads="1"/>
          </p:cNvSpPr>
          <p:nvPr/>
        </p:nvSpPr>
        <p:spPr bwMode="auto">
          <a:xfrm>
            <a:off x="457200" y="2864316"/>
            <a:ext cx="52028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600">
                <a:latin typeface="Arial" panose="020B0604020202020204" pitchFamily="34" charset="0"/>
                <a:cs typeface="Arial" panose="020B0604020202020204" pitchFamily="34" charset="0"/>
              </a:rPr>
              <a:t> </a:t>
            </a:r>
            <a:endParaRPr lang="en-US" altLang="en-US" sz="2600" baseline="-25000">
              <a:latin typeface="Arial" panose="020B0604020202020204" pitchFamily="34" charset="0"/>
              <a:cs typeface="Arial" panose="020B0604020202020204" pitchFamily="34" charset="0"/>
            </a:endParaRPr>
          </a:p>
        </p:txBody>
      </p:sp>
      <p:grpSp>
        <p:nvGrpSpPr>
          <p:cNvPr id="21" name="Group 67">
            <a:extLst>
              <a:ext uri="{FF2B5EF4-FFF2-40B4-BE49-F238E27FC236}">
                <a16:creationId xmlns:a16="http://schemas.microsoft.com/office/drawing/2014/main" id="{A71F1730-6C27-44EC-8770-0DFC9D1ED13C}"/>
              </a:ext>
            </a:extLst>
          </p:cNvPr>
          <p:cNvGrpSpPr>
            <a:grpSpLocks/>
          </p:cNvGrpSpPr>
          <p:nvPr/>
        </p:nvGrpSpPr>
        <p:grpSpPr bwMode="auto">
          <a:xfrm>
            <a:off x="457200" y="4062549"/>
            <a:ext cx="5202854" cy="2766324"/>
            <a:chOff x="590609" y="3627830"/>
            <a:chExt cx="5682079" cy="2706928"/>
          </a:xfrm>
        </p:grpSpPr>
        <p:pic>
          <p:nvPicPr>
            <p:cNvPr id="22" name="Picture 4" descr="empty-blue-rectangle">
              <a:extLst>
                <a:ext uri="{FF2B5EF4-FFF2-40B4-BE49-F238E27FC236}">
                  <a16:creationId xmlns:a16="http://schemas.microsoft.com/office/drawing/2014/main" id="{B5568CFB-9A47-40AD-94D8-7662A6B6BDE4}"/>
                </a:ext>
              </a:extLst>
            </p:cNvPr>
            <p:cNvPicPr>
              <a:picLocks noChangeAspect="1" noChangeArrowheads="1"/>
            </p:cNvPicPr>
            <p:nvPr/>
          </p:nvPicPr>
          <p:blipFill>
            <a:blip r:embed="rId2"/>
            <a:srcRect/>
            <a:stretch>
              <a:fillRect/>
            </a:stretch>
          </p:blipFill>
          <p:spPr bwMode="auto">
            <a:xfrm>
              <a:off x="590609" y="3627831"/>
              <a:ext cx="5682079" cy="2372701"/>
            </a:xfrm>
            <a:prstGeom prst="rect">
              <a:avLst/>
            </a:prstGeom>
            <a:noFill/>
            <a:ln w="9525">
              <a:noFill/>
              <a:miter lim="800000"/>
              <a:headEnd/>
              <a:tailEnd/>
            </a:ln>
          </p:spPr>
        </p:pic>
        <p:pic>
          <p:nvPicPr>
            <p:cNvPr id="23" name="Picture 5" descr="blue-top-faded">
              <a:extLst>
                <a:ext uri="{FF2B5EF4-FFF2-40B4-BE49-F238E27FC236}">
                  <a16:creationId xmlns:a16="http://schemas.microsoft.com/office/drawing/2014/main" id="{9D01C27C-3C21-40C3-B5AD-CFB4C5567ADC}"/>
                </a:ext>
              </a:extLst>
            </p:cNvPr>
            <p:cNvPicPr>
              <a:picLocks noChangeAspect="1" noChangeArrowheads="1"/>
            </p:cNvPicPr>
            <p:nvPr/>
          </p:nvPicPr>
          <p:blipFill>
            <a:blip r:embed="rId3"/>
            <a:srcRect/>
            <a:stretch>
              <a:fillRect/>
            </a:stretch>
          </p:blipFill>
          <p:spPr bwMode="auto">
            <a:xfrm>
              <a:off x="657229" y="3627830"/>
              <a:ext cx="5495279" cy="644990"/>
            </a:xfrm>
            <a:prstGeom prst="rect">
              <a:avLst/>
            </a:prstGeom>
            <a:noFill/>
            <a:ln w="9525">
              <a:noFill/>
              <a:miter lim="800000"/>
              <a:headEnd/>
              <a:tailEnd/>
            </a:ln>
          </p:spPr>
        </p:pic>
        <p:sp>
          <p:nvSpPr>
            <p:cNvPr id="24" name="TextBox 23">
              <a:extLst>
                <a:ext uri="{FF2B5EF4-FFF2-40B4-BE49-F238E27FC236}">
                  <a16:creationId xmlns:a16="http://schemas.microsoft.com/office/drawing/2014/main" id="{30676009-88DB-4EA9-9191-27DB02FB2B8C}"/>
                </a:ext>
              </a:extLst>
            </p:cNvPr>
            <p:cNvSpPr txBox="1"/>
            <p:nvPr/>
          </p:nvSpPr>
          <p:spPr>
            <a:xfrm>
              <a:off x="650944" y="3676226"/>
              <a:ext cx="5404791" cy="46681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nhanh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5" name="Rectangle 1026060">
                  <a:extLst>
                    <a:ext uri="{FF2B5EF4-FFF2-40B4-BE49-F238E27FC236}">
                      <a16:creationId xmlns:a16="http://schemas.microsoft.com/office/drawing/2014/main" id="{E1B8C5DB-E72D-43EB-B873-98F25246A200}"/>
                    </a:ext>
                  </a:extLst>
                </p:cNvPr>
                <p:cNvSpPr>
                  <a:spLocks noChangeArrowheads="1"/>
                </p:cNvSpPr>
                <p:nvPr/>
              </p:nvSpPr>
              <p:spPr bwMode="auto">
                <a:xfrm>
                  <a:off x="814337" y="4231098"/>
                  <a:ext cx="4769390" cy="2103660"/>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a:t>
                  </a:r>
                  <a:r>
                    <a:rPr lang="en-US" altLang="en-US" sz="2500">
                      <a:solidFill>
                        <a:srgbClr val="FF0000"/>
                      </a:solidFill>
                      <a:latin typeface="Arial" panose="020B0604020202020204" pitchFamily="34" charset="0"/>
                      <a:cs typeface="Arial" panose="020B0604020202020204" pitchFamily="34" charset="0"/>
                    </a:rPr>
                    <a:t>tăng đều </a:t>
                  </a:r>
                  <a:r>
                    <a:rPr lang="en-US" altLang="en-US" sz="2500">
                      <a:latin typeface="Arial" panose="020B0604020202020204" pitchFamily="34" charset="0"/>
                      <a:cs typeface="Arial" panose="020B0604020202020204" pitchFamily="34" charset="0"/>
                    </a:rPr>
                    <a:t>theo thời gian</a:t>
                  </a:r>
                </a:p>
                <a:p>
                  <a:pPr algn="ctr" eaLnBrk="0" hangingPunct="0">
                    <a:spcBef>
                      <a:spcPct val="50000"/>
                    </a:spcBef>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cùng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altLang="en-US" sz="2500">
                    <a:latin typeface="Arial" panose="020B0604020202020204" pitchFamily="34" charset="0"/>
                    <a:cs typeface="Arial" panose="020B0604020202020204" pitchFamily="34" charset="0"/>
                  </a:endParaRPr>
                </a:p>
                <a:p>
                  <a:pPr algn="ctr" eaLnBrk="0" hangingPunct="0">
                    <a:spcBef>
                      <a:spcPct val="50000"/>
                    </a:spcBef>
                  </a:pPr>
                  <a:endParaRPr lang="en-US" altLang="en-US" sz="2500">
                    <a:latin typeface="Arial" panose="020B0604020202020204" pitchFamily="34" charset="0"/>
                    <a:cs typeface="Arial" panose="020B0604020202020204" pitchFamily="34" charset="0"/>
                  </a:endParaRPr>
                </a:p>
              </p:txBody>
            </p:sp>
          </mc:Choice>
          <mc:Fallback xmlns="">
            <p:sp>
              <p:nvSpPr>
                <p:cNvPr id="25" name="Rectangle 1026060">
                  <a:extLst>
                    <a:ext uri="{FF2B5EF4-FFF2-40B4-BE49-F238E27FC236}">
                      <a16:creationId xmlns:a16="http://schemas.microsoft.com/office/drawing/2014/main" id="{E1B8C5DB-E72D-43EB-B873-98F25246A200}"/>
                    </a:ext>
                  </a:extLst>
                </p:cNvPr>
                <p:cNvSpPr>
                  <a:spLocks noRot="1" noChangeAspect="1" noMove="1" noResize="1" noEditPoints="1" noAdjustHandles="1" noChangeArrowheads="1" noChangeShapeType="1" noTextEdit="1"/>
                </p:cNvSpPr>
                <p:nvPr/>
              </p:nvSpPr>
              <p:spPr bwMode="auto">
                <a:xfrm>
                  <a:off x="814337" y="4231098"/>
                  <a:ext cx="4769390" cy="2103660"/>
                </a:xfrm>
                <a:prstGeom prst="rect">
                  <a:avLst/>
                </a:prstGeom>
                <a:blipFill>
                  <a:blip r:embed="rId4"/>
                  <a:stretch>
                    <a:fillRect l="-140" t="-1705" r="-1955"/>
                  </a:stretch>
                </a:blipFill>
                <a:ln w="9525" algn="ctr">
                  <a:noFill/>
                  <a:miter lim="800000"/>
                  <a:headEnd/>
                  <a:tailEnd/>
                </a:ln>
              </p:spPr>
              <p:txBody>
                <a:bodyPr/>
                <a:lstStyle/>
                <a:p>
                  <a:r>
                    <a:rPr lang="en-US">
                      <a:noFill/>
                    </a:rPr>
                    <a:t> </a:t>
                  </a:r>
                </a:p>
              </p:txBody>
            </p:sp>
          </mc:Fallback>
        </mc:AlternateContent>
      </p:grpSp>
      <p:grpSp>
        <p:nvGrpSpPr>
          <p:cNvPr id="26" name="Group 70">
            <a:extLst>
              <a:ext uri="{FF2B5EF4-FFF2-40B4-BE49-F238E27FC236}">
                <a16:creationId xmlns:a16="http://schemas.microsoft.com/office/drawing/2014/main" id="{DDF9B89A-91B1-4537-8DC8-2CE10E921029}"/>
              </a:ext>
            </a:extLst>
          </p:cNvPr>
          <p:cNvGrpSpPr>
            <a:grpSpLocks/>
          </p:cNvGrpSpPr>
          <p:nvPr/>
        </p:nvGrpSpPr>
        <p:grpSpPr bwMode="auto">
          <a:xfrm>
            <a:off x="6004783" y="4022016"/>
            <a:ext cx="5731102" cy="2451468"/>
            <a:chOff x="564746" y="3433313"/>
            <a:chExt cx="4620795" cy="1899958"/>
          </a:xfrm>
        </p:grpSpPr>
        <p:pic>
          <p:nvPicPr>
            <p:cNvPr id="27" name="Picture 8" descr="empty-green-rectangle">
              <a:extLst>
                <a:ext uri="{FF2B5EF4-FFF2-40B4-BE49-F238E27FC236}">
                  <a16:creationId xmlns:a16="http://schemas.microsoft.com/office/drawing/2014/main" id="{14842ED3-9F4D-4ABB-9F6F-015D5A33E796}"/>
                </a:ext>
              </a:extLst>
            </p:cNvPr>
            <p:cNvPicPr>
              <a:picLocks noChangeAspect="1" noChangeArrowheads="1"/>
            </p:cNvPicPr>
            <p:nvPr/>
          </p:nvPicPr>
          <p:blipFill>
            <a:blip r:embed="rId5"/>
            <a:srcRect/>
            <a:stretch>
              <a:fillRect/>
            </a:stretch>
          </p:blipFill>
          <p:spPr bwMode="auto">
            <a:xfrm>
              <a:off x="564746" y="3433313"/>
              <a:ext cx="4620795" cy="1899958"/>
            </a:xfrm>
            <a:prstGeom prst="rect">
              <a:avLst/>
            </a:prstGeom>
            <a:noFill/>
            <a:ln w="9525">
              <a:noFill/>
              <a:miter lim="800000"/>
              <a:headEnd/>
              <a:tailEnd/>
            </a:ln>
          </p:spPr>
        </p:pic>
        <p:pic>
          <p:nvPicPr>
            <p:cNvPr id="28" name="Picture 9" descr="green-top-faded">
              <a:extLst>
                <a:ext uri="{FF2B5EF4-FFF2-40B4-BE49-F238E27FC236}">
                  <a16:creationId xmlns:a16="http://schemas.microsoft.com/office/drawing/2014/main" id="{BF5663AF-8109-4A92-A44A-FD6134FEDD45}"/>
                </a:ext>
              </a:extLst>
            </p:cNvPr>
            <p:cNvPicPr>
              <a:picLocks noChangeAspect="1" noChangeArrowheads="1"/>
            </p:cNvPicPr>
            <p:nvPr/>
          </p:nvPicPr>
          <p:blipFill>
            <a:blip r:embed="rId6"/>
            <a:srcRect/>
            <a:stretch>
              <a:fillRect/>
            </a:stretch>
          </p:blipFill>
          <p:spPr bwMode="auto">
            <a:xfrm>
              <a:off x="644135" y="3479007"/>
              <a:ext cx="4437497" cy="529861"/>
            </a:xfrm>
            <a:prstGeom prst="rect">
              <a:avLst/>
            </a:prstGeom>
            <a:noFill/>
            <a:ln w="9525">
              <a:noFill/>
              <a:miter lim="800000"/>
              <a:headEnd/>
              <a:tailEnd/>
            </a:ln>
          </p:spPr>
        </p:pic>
        <p:sp>
          <p:nvSpPr>
            <p:cNvPr id="29" name="TextBox 28">
              <a:extLst>
                <a:ext uri="{FF2B5EF4-FFF2-40B4-BE49-F238E27FC236}">
                  <a16:creationId xmlns:a16="http://schemas.microsoft.com/office/drawing/2014/main" id="{7FFB8745-8B13-46B1-A97B-6219CD238620}"/>
                </a:ext>
              </a:extLst>
            </p:cNvPr>
            <p:cNvSpPr txBox="1"/>
            <p:nvPr/>
          </p:nvSpPr>
          <p:spPr>
            <a:xfrm>
              <a:off x="758069" y="3507158"/>
              <a:ext cx="4294922" cy="36973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chậm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0" name="Rectangle 1026060">
                  <a:extLst>
                    <a:ext uri="{FF2B5EF4-FFF2-40B4-BE49-F238E27FC236}">
                      <a16:creationId xmlns:a16="http://schemas.microsoft.com/office/drawing/2014/main" id="{E3B4C7CB-2CB5-462B-B0CA-874B7CC669D2}"/>
                    </a:ext>
                  </a:extLst>
                </p:cNvPr>
                <p:cNvSpPr>
                  <a:spLocks noChangeArrowheads="1"/>
                </p:cNvSpPr>
                <p:nvPr/>
              </p:nvSpPr>
              <p:spPr bwMode="auto">
                <a:xfrm>
                  <a:off x="771630" y="4054562"/>
                  <a:ext cx="4237681" cy="1016162"/>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tức thời </a:t>
                  </a:r>
                  <a:r>
                    <a:rPr lang="en-US" altLang="en-US" sz="2500">
                      <a:solidFill>
                        <a:srgbClr val="FF0000"/>
                      </a:solidFill>
                      <a:latin typeface="Arial" panose="020B0604020202020204" pitchFamily="34" charset="0"/>
                      <a:cs typeface="Arial" panose="020B0604020202020204" pitchFamily="34" charset="0"/>
                    </a:rPr>
                    <a:t>giảm đều </a:t>
                  </a:r>
                  <a:r>
                    <a:rPr lang="en-US" altLang="en-US" sz="2500">
                      <a:latin typeface="Arial" panose="020B0604020202020204" pitchFamily="34" charset="0"/>
                      <a:cs typeface="Arial" panose="020B0604020202020204" pitchFamily="34" charset="0"/>
                    </a:rPr>
                    <a:t>theo thời gian</a:t>
                  </a:r>
                </a:p>
                <a:p>
                  <a:pPr marL="287338" indent="-287338" algn="ctr" defTabSz="1095375">
                    <a:buClr>
                      <a:schemeClr val="tx2"/>
                    </a:buClr>
                    <a:buSzPct val="95000"/>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ngược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sz="2500">
                    <a:solidFill>
                      <a:srgbClr val="262626"/>
                    </a:solidFill>
                    <a:latin typeface="Arial" panose="020B0604020202020204" pitchFamily="34" charset="0"/>
                    <a:cs typeface="Arial" panose="020B0604020202020204" pitchFamily="34" charset="0"/>
                  </a:endParaRPr>
                </a:p>
              </p:txBody>
            </p:sp>
          </mc:Choice>
          <mc:Fallback xmlns="">
            <p:sp>
              <p:nvSpPr>
                <p:cNvPr id="30" name="Rectangle 1026060">
                  <a:extLst>
                    <a:ext uri="{FF2B5EF4-FFF2-40B4-BE49-F238E27FC236}">
                      <a16:creationId xmlns:a16="http://schemas.microsoft.com/office/drawing/2014/main" id="{E3B4C7CB-2CB5-462B-B0CA-874B7CC669D2}"/>
                    </a:ext>
                  </a:extLst>
                </p:cNvPr>
                <p:cNvSpPr>
                  <a:spLocks noRot="1" noChangeAspect="1" noMove="1" noResize="1" noEditPoints="1" noAdjustHandles="1" noChangeArrowheads="1" noChangeShapeType="1" noTextEdit="1"/>
                </p:cNvSpPr>
                <p:nvPr/>
              </p:nvSpPr>
              <p:spPr bwMode="auto">
                <a:xfrm>
                  <a:off x="771630" y="4054562"/>
                  <a:ext cx="4237681" cy="1016162"/>
                </a:xfrm>
                <a:prstGeom prst="rect">
                  <a:avLst/>
                </a:prstGeom>
                <a:blipFill>
                  <a:blip r:embed="rId7"/>
                  <a:stretch>
                    <a:fillRect t="-2791" b="-9302"/>
                  </a:stretch>
                </a:blipFill>
                <a:ln w="9525" algn="ctr">
                  <a:noFill/>
                  <a:miter lim="800000"/>
                  <a:headEnd/>
                  <a:tailEnd/>
                </a:ln>
              </p:spPr>
              <p:txBody>
                <a:bodyPr/>
                <a:lstStyle/>
                <a:p>
                  <a:r>
                    <a:rPr lang="en-US">
                      <a:noFill/>
                    </a:rPr>
                    <a:t> </a:t>
                  </a:r>
                </a:p>
              </p:txBody>
            </p:sp>
          </mc:Fallback>
        </mc:AlternateContent>
      </p:grpSp>
      <p:sp>
        <p:nvSpPr>
          <p:cNvPr id="31" name="Arrow: Down 30">
            <a:extLst>
              <a:ext uri="{FF2B5EF4-FFF2-40B4-BE49-F238E27FC236}">
                <a16:creationId xmlns:a16="http://schemas.microsoft.com/office/drawing/2014/main" id="{B0A64F41-0D58-4FA3-BAD4-B210FE6F40AC}"/>
              </a:ext>
            </a:extLst>
          </p:cNvPr>
          <p:cNvSpPr/>
          <p:nvPr/>
        </p:nvSpPr>
        <p:spPr>
          <a:xfrm rot="2649135">
            <a:off x="5179189" y="2967087"/>
            <a:ext cx="343187" cy="1136465"/>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5" name="Group 34">
            <a:extLst>
              <a:ext uri="{FF2B5EF4-FFF2-40B4-BE49-F238E27FC236}">
                <a16:creationId xmlns:a16="http://schemas.microsoft.com/office/drawing/2014/main" id="{814FB8C6-B0F2-4D8C-A123-1DA06D828114}"/>
              </a:ext>
            </a:extLst>
          </p:cNvPr>
          <p:cNvGrpSpPr/>
          <p:nvPr/>
        </p:nvGrpSpPr>
        <p:grpSpPr>
          <a:xfrm>
            <a:off x="2562280" y="1161132"/>
            <a:ext cx="6734568" cy="2110143"/>
            <a:chOff x="342900" y="3567115"/>
            <a:chExt cx="5551353" cy="2346241"/>
          </a:xfrm>
        </p:grpSpPr>
        <p:pic>
          <p:nvPicPr>
            <p:cNvPr id="36" name="Picture 12" descr="empty-red-rectangle">
              <a:extLst>
                <a:ext uri="{FF2B5EF4-FFF2-40B4-BE49-F238E27FC236}">
                  <a16:creationId xmlns:a16="http://schemas.microsoft.com/office/drawing/2014/main" id="{4EFC332E-6648-43BF-AB56-52BD18EC8105}"/>
                </a:ext>
              </a:extLst>
            </p:cNvPr>
            <p:cNvPicPr>
              <a:picLocks noChangeAspect="1" noChangeArrowheads="1"/>
            </p:cNvPicPr>
            <p:nvPr/>
          </p:nvPicPr>
          <p:blipFill>
            <a:blip r:embed="rId8"/>
            <a:srcRect/>
            <a:stretch>
              <a:fillRect/>
            </a:stretch>
          </p:blipFill>
          <p:spPr bwMode="auto">
            <a:xfrm>
              <a:off x="342900" y="3567115"/>
              <a:ext cx="5508625" cy="1954059"/>
            </a:xfrm>
            <a:prstGeom prst="rect">
              <a:avLst/>
            </a:prstGeom>
            <a:noFill/>
            <a:ln w="9525">
              <a:noFill/>
              <a:miter lim="800000"/>
              <a:headEnd/>
              <a:tailEnd/>
            </a:ln>
          </p:spPr>
        </p:pic>
        <p:sp>
          <p:nvSpPr>
            <p:cNvPr id="37" name="Rectangle 1026060">
              <a:extLst>
                <a:ext uri="{FF2B5EF4-FFF2-40B4-BE49-F238E27FC236}">
                  <a16:creationId xmlns:a16="http://schemas.microsoft.com/office/drawing/2014/main" id="{757E12F1-C9F2-4017-95B9-A7BB04DE75C3}"/>
                </a:ext>
              </a:extLst>
            </p:cNvPr>
            <p:cNvSpPr>
              <a:spLocks noChangeArrowheads="1"/>
            </p:cNvSpPr>
            <p:nvPr/>
          </p:nvSpPr>
          <p:spPr bwMode="auto">
            <a:xfrm>
              <a:off x="680488" y="4292979"/>
              <a:ext cx="5213765" cy="1620377"/>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vận tốc thay đổi (tăng hoặc giảm) đều theo thời gian</a:t>
              </a:r>
            </a:p>
            <a:p>
              <a:pPr algn="ctr" eaLnBrk="0" hangingPunct="0">
                <a:spcBef>
                  <a:spcPct val="50000"/>
                </a:spcBef>
              </a:pPr>
              <a:r>
                <a:rPr lang="en-US" altLang="en-US" sz="2500">
                  <a:latin typeface="Arial" panose="020B0604020202020204" pitchFamily="34" charset="0"/>
                  <a:cs typeface="Arial" panose="020B0604020202020204" pitchFamily="34" charset="0"/>
                </a:rPr>
                <a:t> </a:t>
              </a:r>
              <a:endParaRPr lang="en-US" altLang="en-US" sz="2500" baseline="-25000">
                <a:latin typeface="Arial" panose="020B0604020202020204" pitchFamily="34" charset="0"/>
                <a:cs typeface="Arial" panose="020B0604020202020204" pitchFamily="34" charset="0"/>
              </a:endParaRPr>
            </a:p>
          </p:txBody>
        </p:sp>
        <p:pic>
          <p:nvPicPr>
            <p:cNvPr id="38" name="Picture 13" descr="red-top-faded">
              <a:extLst>
                <a:ext uri="{FF2B5EF4-FFF2-40B4-BE49-F238E27FC236}">
                  <a16:creationId xmlns:a16="http://schemas.microsoft.com/office/drawing/2014/main" id="{F33FDBBE-30B1-4FD3-BF8E-3217FA511D6C}"/>
                </a:ext>
              </a:extLst>
            </p:cNvPr>
            <p:cNvPicPr>
              <a:picLocks noChangeAspect="1" noChangeArrowheads="1"/>
            </p:cNvPicPr>
            <p:nvPr/>
          </p:nvPicPr>
          <p:blipFill>
            <a:blip r:embed="rId9"/>
            <a:srcRect/>
            <a:stretch>
              <a:fillRect/>
            </a:stretch>
          </p:blipFill>
          <p:spPr bwMode="auto">
            <a:xfrm>
              <a:off x="441326" y="3606802"/>
              <a:ext cx="5291138" cy="727047"/>
            </a:xfrm>
            <a:prstGeom prst="rect">
              <a:avLst/>
            </a:prstGeom>
            <a:noFill/>
            <a:ln w="9525">
              <a:noFill/>
              <a:miter lim="800000"/>
              <a:headEnd/>
              <a:tailEnd/>
            </a:ln>
          </p:spPr>
        </p:pic>
        <p:sp>
          <p:nvSpPr>
            <p:cNvPr id="39" name="TextBox 38">
              <a:extLst>
                <a:ext uri="{FF2B5EF4-FFF2-40B4-BE49-F238E27FC236}">
                  <a16:creationId xmlns:a16="http://schemas.microsoft.com/office/drawing/2014/main" id="{BA6E323D-0118-4326-87EA-C13C97A8C3AB}"/>
                </a:ext>
              </a:extLst>
            </p:cNvPr>
            <p:cNvSpPr txBox="1"/>
            <p:nvPr/>
          </p:nvSpPr>
          <p:spPr bwMode="auto">
            <a:xfrm>
              <a:off x="448266" y="3692229"/>
              <a:ext cx="5213765" cy="530430"/>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biến đổi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p:grpSp>
      <p:grpSp>
        <p:nvGrpSpPr>
          <p:cNvPr id="32" name="Group 31">
            <a:extLst>
              <a:ext uri="{FF2B5EF4-FFF2-40B4-BE49-F238E27FC236}">
                <a16:creationId xmlns:a16="http://schemas.microsoft.com/office/drawing/2014/main" id="{04A8B4EE-2A81-47AA-B0D0-B59002D6E81E}"/>
              </a:ext>
            </a:extLst>
          </p:cNvPr>
          <p:cNvGrpSpPr/>
          <p:nvPr/>
        </p:nvGrpSpPr>
        <p:grpSpPr>
          <a:xfrm>
            <a:off x="-29497" y="91162"/>
            <a:ext cx="11882556" cy="518439"/>
            <a:chOff x="74035" y="2267003"/>
            <a:chExt cx="11808931" cy="723701"/>
          </a:xfrm>
        </p:grpSpPr>
        <p:grpSp>
          <p:nvGrpSpPr>
            <p:cNvPr id="40" name="Group 70">
              <a:extLst>
                <a:ext uri="{FF2B5EF4-FFF2-40B4-BE49-F238E27FC236}">
                  <a16:creationId xmlns:a16="http://schemas.microsoft.com/office/drawing/2014/main" id="{54137946-AC53-4ABB-AEFB-B85288E6B121}"/>
                </a:ext>
              </a:extLst>
            </p:cNvPr>
            <p:cNvGrpSpPr>
              <a:grpSpLocks/>
            </p:cNvGrpSpPr>
            <p:nvPr/>
          </p:nvGrpSpPr>
          <p:grpSpPr bwMode="auto">
            <a:xfrm>
              <a:off x="286106" y="2280389"/>
              <a:ext cx="11596860" cy="708275"/>
              <a:chOff x="564746" y="3403331"/>
              <a:chExt cx="5971841" cy="1364238"/>
            </a:xfrm>
          </p:grpSpPr>
          <p:pic>
            <p:nvPicPr>
              <p:cNvPr id="43" name="Picture 8" descr="empty-green-rectangle">
                <a:extLst>
                  <a:ext uri="{FF2B5EF4-FFF2-40B4-BE49-F238E27FC236}">
                    <a16:creationId xmlns:a16="http://schemas.microsoft.com/office/drawing/2014/main" id="{DD681115-A135-43CF-9D0F-1E1AD5CAF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335077B8-0306-4D83-874F-F3DFE9D87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F104E4F6-BD50-4255-A2D2-11C8ECD95F0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1D9FF932-8D75-45C5-A430-0E6BD2696396}"/>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45" name="Text Box 13">
            <a:extLst>
              <a:ext uri="{FF2B5EF4-FFF2-40B4-BE49-F238E27FC236}">
                <a16:creationId xmlns:a16="http://schemas.microsoft.com/office/drawing/2014/main" id="{B95FB4A7-5500-428B-BA04-E5C9A1213851}"/>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46" name="Group 45">
            <a:extLst>
              <a:ext uri="{FF2B5EF4-FFF2-40B4-BE49-F238E27FC236}">
                <a16:creationId xmlns:a16="http://schemas.microsoft.com/office/drawing/2014/main" id="{40515F1C-D165-4363-97CE-03C16B45C022}"/>
              </a:ext>
            </a:extLst>
          </p:cNvPr>
          <p:cNvGrpSpPr/>
          <p:nvPr/>
        </p:nvGrpSpPr>
        <p:grpSpPr>
          <a:xfrm>
            <a:off x="338942" y="731676"/>
            <a:ext cx="785094" cy="325264"/>
            <a:chOff x="5867400" y="402866"/>
            <a:chExt cx="785094" cy="406303"/>
          </a:xfrm>
        </p:grpSpPr>
        <p:sp>
          <p:nvSpPr>
            <p:cNvPr id="47" name="Arrow: Pentagon 46">
              <a:extLst>
                <a:ext uri="{FF2B5EF4-FFF2-40B4-BE49-F238E27FC236}">
                  <a16:creationId xmlns:a16="http://schemas.microsoft.com/office/drawing/2014/main" id="{552C29FD-A1DC-4B08-8182-50C6ED0BB842}"/>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Chevron 47">
              <a:extLst>
                <a:ext uri="{FF2B5EF4-FFF2-40B4-BE49-F238E27FC236}">
                  <a16:creationId xmlns:a16="http://schemas.microsoft.com/office/drawing/2014/main" id="{61813BF5-B59C-49B1-91FD-77CE55CCF5A5}"/>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Arrow: Down 49">
            <a:extLst>
              <a:ext uri="{FF2B5EF4-FFF2-40B4-BE49-F238E27FC236}">
                <a16:creationId xmlns:a16="http://schemas.microsoft.com/office/drawing/2014/main" id="{FB0ADD6E-FE32-2969-A12E-F4DC52ACBC70}"/>
              </a:ext>
            </a:extLst>
          </p:cNvPr>
          <p:cNvSpPr/>
          <p:nvPr/>
        </p:nvSpPr>
        <p:spPr>
          <a:xfrm rot="19021571">
            <a:off x="5896011" y="2964895"/>
            <a:ext cx="301154" cy="1206263"/>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38990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90601" y="718934"/>
            <a:ext cx="10677848" cy="171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xe buýt bắt đầu rời khỏi bến, khi đang chuyển động thẳng đều thì thấy một xe ô tô chết máy trên đường, người lái xe hãm phanh để dừng lại. Hãy nhận xét tính chất chuyển động của xe buýt, mối liên hệ về hướng của vận tốc và gia tốc từ lúc bắt đầu chuyển động cho tới khi dừng lại.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906448" cy="1751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4" name="Picture 3">
            <a:extLst>
              <a:ext uri="{FF2B5EF4-FFF2-40B4-BE49-F238E27FC236}">
                <a16:creationId xmlns:a16="http://schemas.microsoft.com/office/drawing/2014/main" id="{979BCF9E-EF7B-49C0-B927-3C97383FA5DA}"/>
              </a:ext>
            </a:extLst>
          </p:cNvPr>
          <p:cNvPicPr>
            <a:picLocks noChangeAspect="1"/>
          </p:cNvPicPr>
          <p:nvPr/>
        </p:nvPicPr>
        <p:blipFill>
          <a:blip r:embed="rId4"/>
          <a:stretch>
            <a:fillRect/>
          </a:stretch>
        </p:blipFill>
        <p:spPr>
          <a:xfrm>
            <a:off x="1295400" y="2749555"/>
            <a:ext cx="9144000" cy="3748472"/>
          </a:xfrm>
          <a:prstGeom prst="rect">
            <a:avLst/>
          </a:prstGeom>
          <a:ln>
            <a:noFill/>
          </a:ln>
          <a:effectLst>
            <a:softEdge rad="112500"/>
          </a:effectLst>
        </p:spPr>
      </p:pic>
    </p:spTree>
    <p:extLst>
      <p:ext uri="{BB962C8B-B14F-4D97-AF65-F5344CB8AC3E}">
        <p14:creationId xmlns:p14="http://schemas.microsoft.com/office/powerpoint/2010/main" val="391470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914400" y="946185"/>
            <a:ext cx="10061999" cy="830612"/>
          </a:xfrm>
          <a:prstGeom prst="rect">
            <a:avLst/>
          </a:prstGeom>
          <a:noFill/>
        </p:spPr>
        <p:txBody>
          <a:bodyPr wrap="square">
            <a:spAutoFit/>
          </a:bodyPr>
          <a:lstStyle/>
          <a:p>
            <a:pPr marL="0" marR="0" algn="ctr">
              <a:lnSpc>
                <a:spcPct val="107000"/>
              </a:lnSpc>
              <a:spcBef>
                <a:spcPts val="0"/>
              </a:spcBef>
              <a:spcAft>
                <a:spcPts val="500"/>
              </a:spcAft>
            </a:pPr>
            <a:r>
              <a:rPr lang="en-US" sz="2300">
                <a:effectLst/>
                <a:latin typeface="Arial" panose="020B0604020202020204" pitchFamily="34" charset="0"/>
                <a:ea typeface="Times New Roman" panose="02020603050405020304" pitchFamily="18" charset="0"/>
                <a:cs typeface="Times New Roman" panose="02020603050405020304" pitchFamily="18" charset="0"/>
              </a:rPr>
              <a:t>Trong cuộc đua xe F1, hãy giải thích tại sao ngoài tốc độ tối đa thì gia tốc của xe cũng là một yếu tố rất quan trọng quyết định kết quả cuộc đua.</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471959" y="857720"/>
            <a:ext cx="11248080" cy="944478"/>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0" y="304787"/>
            <a:ext cx="1066800" cy="944478"/>
          </a:xfrm>
          <a:prstGeom prst="rect">
            <a:avLst/>
          </a:prstGeom>
        </p:spPr>
      </p:pic>
      <p:pic>
        <p:nvPicPr>
          <p:cNvPr id="3" name="Picture 2" descr="A race car on a race track&#10;&#10;Description automatically generated">
            <a:extLst>
              <a:ext uri="{FF2B5EF4-FFF2-40B4-BE49-F238E27FC236}">
                <a16:creationId xmlns:a16="http://schemas.microsoft.com/office/drawing/2014/main" id="{B860EED7-4609-4C74-82C5-F538BD182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662" y="2355131"/>
            <a:ext cx="5706648" cy="3213203"/>
          </a:xfrm>
          <a:prstGeom prst="rect">
            <a:avLst/>
          </a:prstGeom>
        </p:spPr>
      </p:pic>
      <p:pic>
        <p:nvPicPr>
          <p:cNvPr id="6" name="Picture 5" descr="A picture containing road, way, scene, highway&#10;&#10;Description automatically generated">
            <a:extLst>
              <a:ext uri="{FF2B5EF4-FFF2-40B4-BE49-F238E27FC236}">
                <a16:creationId xmlns:a16="http://schemas.microsoft.com/office/drawing/2014/main" id="{E981266D-D679-4976-B31F-29518B016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59" y="2203423"/>
            <a:ext cx="5643797" cy="3444915"/>
          </a:xfrm>
          <a:prstGeom prst="rect">
            <a:avLst/>
          </a:prstGeom>
          <a:ln>
            <a:noFill/>
          </a:ln>
          <a:effectLst>
            <a:softEdge rad="112500"/>
          </a:effectLst>
        </p:spPr>
      </p:pic>
      <p:pic>
        <p:nvPicPr>
          <p:cNvPr id="8" name="Picture 7" descr="Diagram&#10;&#10;Description automatically generated">
            <a:extLst>
              <a:ext uri="{FF2B5EF4-FFF2-40B4-BE49-F238E27FC236}">
                <a16:creationId xmlns:a16="http://schemas.microsoft.com/office/drawing/2014/main" id="{13A724A1-04E5-4FDF-BDB1-97AF66ADF568}"/>
              </a:ext>
            </a:extLst>
          </p:cNvPr>
          <p:cNvPicPr>
            <a:picLocks noChangeAspect="1"/>
          </p:cNvPicPr>
          <p:nvPr/>
        </p:nvPicPr>
        <p:blipFill rotWithShape="1">
          <a:blip r:embed="rId6">
            <a:extLst>
              <a:ext uri="{28A0092B-C50C-407E-A947-70E740481C1C}">
                <a14:useLocalDpi xmlns:a14="http://schemas.microsoft.com/office/drawing/2010/main" val="0"/>
              </a:ext>
            </a:extLst>
          </a:blip>
          <a:srcRect l="643" t="9564" r="1610" b="20000"/>
          <a:stretch/>
        </p:blipFill>
        <p:spPr>
          <a:xfrm>
            <a:off x="4089535" y="2115846"/>
            <a:ext cx="2092174" cy="1313154"/>
          </a:xfrm>
          <a:prstGeom prst="rect">
            <a:avLst/>
          </a:prstGeom>
          <a:ln>
            <a:noFill/>
          </a:ln>
          <a:effectLst>
            <a:softEdge rad="112500"/>
          </a:effectLst>
        </p:spPr>
      </p:pic>
      <p:sp>
        <p:nvSpPr>
          <p:cNvPr id="18" name="TextBox 17">
            <a:extLst>
              <a:ext uri="{FF2B5EF4-FFF2-40B4-BE49-F238E27FC236}">
                <a16:creationId xmlns:a16="http://schemas.microsoft.com/office/drawing/2014/main" id="{6BA7CE3D-2401-4ACB-B591-EDBA4F1A6D0C}"/>
              </a:ext>
            </a:extLst>
          </p:cNvPr>
          <p:cNvSpPr txBox="1"/>
          <p:nvPr/>
        </p:nvSpPr>
        <p:spPr>
          <a:xfrm>
            <a:off x="649499" y="5684290"/>
            <a:ext cx="10591800" cy="1015663"/>
          </a:xfrm>
          <a:prstGeom prst="rect">
            <a:avLst/>
          </a:prstGeom>
          <a:noFill/>
        </p:spPr>
        <p:txBody>
          <a:bodyPr wrap="square">
            <a:spAutoFit/>
          </a:bodyPr>
          <a:lstStyle/>
          <a:p>
            <a:pPr algn="ctr"/>
            <a:r>
              <a:rPr lang="en-US" sz="2000">
                <a:latin typeface="Arial" panose="020B0604020202020204" pitchFamily="34" charset="0"/>
                <a:cs typeface="Times New Roman" panose="02020603050405020304" pitchFamily="18" charset="0"/>
              </a:rPr>
              <a:t>Xe phải thay lốp, bơm nhiên liệu giữa đường đua, hình dạng đường đua phức tạp có rất nhiều khúc quanh buộc các tay đua phải </a:t>
            </a:r>
            <a:r>
              <a:rPr lang="en-US" sz="2000">
                <a:solidFill>
                  <a:srgbClr val="C00000"/>
                </a:solidFill>
                <a:latin typeface="Arial" panose="020B0604020202020204" pitchFamily="34" charset="0"/>
                <a:cs typeface="Times New Roman" panose="02020603050405020304" pitchFamily="18" charset="0"/>
              </a:rPr>
              <a:t>thay đổi vận tốc rất nhanh, </a:t>
            </a:r>
            <a:r>
              <a:rPr lang="en-US" sz="2000">
                <a:latin typeface="Arial" panose="020B0604020202020204" pitchFamily="34" charset="0"/>
                <a:cs typeface="Times New Roman" panose="02020603050405020304" pitchFamily="18" charset="0"/>
              </a:rPr>
              <a:t>rất nhiều lần vì vậy gia tốc của xe là một yếu tố rất quan trọng. </a:t>
            </a:r>
            <a:r>
              <a:rPr lang="en-US" sz="2000">
                <a:solidFill>
                  <a:srgbClr val="00B050"/>
                </a:solidFill>
                <a:latin typeface="Arial" panose="020B0604020202020204" pitchFamily="34" charset="0"/>
                <a:cs typeface="Times New Roman" panose="02020603050405020304" pitchFamily="18" charset="0"/>
              </a:rPr>
              <a:t>Gia tốc a càng lớn, vận tốc thay đổi càng nhanh</a:t>
            </a:r>
            <a:endParaRPr lang="en-US" sz="2000">
              <a:solidFill>
                <a:srgbClr val="00B050"/>
              </a:solidFill>
            </a:endParaRPr>
          </a:p>
        </p:txBody>
      </p:sp>
    </p:spTree>
    <p:extLst>
      <p:ext uri="{BB962C8B-B14F-4D97-AF65-F5344CB8AC3E}">
        <p14:creationId xmlns:p14="http://schemas.microsoft.com/office/powerpoint/2010/main" val="3498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B38D4AB-34FA-469B-A9E1-8F8F2A79877A}"/>
              </a:ext>
            </a:extLst>
          </p:cNvPr>
          <p:cNvSpPr txBox="1"/>
          <p:nvPr/>
        </p:nvSpPr>
        <p:spPr>
          <a:xfrm>
            <a:off x="834244" y="1217339"/>
            <a:ext cx="9291361" cy="86177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rPr>
              <a:t>Xét vật chuyển động thẳng đều, vận tốc của vật có độ lớn không đổi theo thời gian và được biểu diễn bởi đồ thị (v - t) trong hình. </a:t>
            </a:r>
          </a:p>
        </p:txBody>
      </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AA6A26-D781-4AE0-A12A-F415D12F1550}"/>
              </a:ext>
            </a:extLst>
          </p:cNvPr>
          <p:cNvCxnSpPr>
            <a:cxnSpLocks/>
          </p:cNvCxnSpPr>
          <p:nvPr/>
        </p:nvCxnSpPr>
        <p:spPr>
          <a:xfrm>
            <a:off x="7225682" y="3886200"/>
            <a:ext cx="40519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solidFill>
                <a:srgbClr val="0070C0"/>
              </a:solidFill>
            </a:endParaRPr>
          </a:p>
        </p:txBody>
      </p:sp>
      <p:sp>
        <p:nvSpPr>
          <p:cNvPr id="22" name="TextBox 21">
            <a:extLst>
              <a:ext uri="{FF2B5EF4-FFF2-40B4-BE49-F238E27FC236}">
                <a16:creationId xmlns:a16="http://schemas.microsoft.com/office/drawing/2014/main" id="{7C2DA66C-3872-4948-B0E1-222B60FE8CCE}"/>
              </a:ext>
            </a:extLst>
          </p:cNvPr>
          <p:cNvSpPr txBox="1"/>
          <p:nvPr/>
        </p:nvSpPr>
        <p:spPr>
          <a:xfrm>
            <a:off x="6553200" y="2230689"/>
            <a:ext cx="1213992"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solidFill>
                <a:srgbClr val="0070C0"/>
              </a:solidFill>
            </a:endParaRPr>
          </a:p>
        </p:txBody>
      </p:sp>
      <p:sp>
        <p:nvSpPr>
          <p:cNvPr id="29" name="Rectangle 28">
            <a:extLst>
              <a:ext uri="{FF2B5EF4-FFF2-40B4-BE49-F238E27FC236}">
                <a16:creationId xmlns:a16="http://schemas.microsoft.com/office/drawing/2014/main" id="{E3237986-B2F3-4C7B-AC4E-8758CE069F7F}"/>
              </a:ext>
            </a:extLst>
          </p:cNvPr>
          <p:cNvSpPr/>
          <p:nvPr/>
        </p:nvSpPr>
        <p:spPr>
          <a:xfrm>
            <a:off x="9093205" y="3892683"/>
            <a:ext cx="1447795" cy="22481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13B8BD1-1AB8-425C-85B2-A54B139B1A2F}"/>
              </a:ext>
            </a:extLst>
          </p:cNvPr>
          <p:cNvCxnSpPr>
            <a:cxnSpLocks/>
          </p:cNvCxnSpPr>
          <p:nvPr/>
        </p:nvCxnSpPr>
        <p:spPr>
          <a:xfrm flipV="1">
            <a:off x="10541000" y="3790738"/>
            <a:ext cx="0" cy="239399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B8B448-0C1D-414E-B4F9-4322BC3A6113}"/>
              </a:ext>
            </a:extLst>
          </p:cNvPr>
          <p:cNvCxnSpPr>
            <a:cxnSpLocks/>
          </p:cNvCxnSpPr>
          <p:nvPr/>
        </p:nvCxnSpPr>
        <p:spPr>
          <a:xfrm flipV="1">
            <a:off x="9093205" y="3892683"/>
            <a:ext cx="0" cy="226708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690915" y="60860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690915" y="6086073"/>
                <a:ext cx="630193" cy="477054"/>
              </a:xfrm>
              <a:prstGeom prst="rect">
                <a:avLst/>
              </a:prstGeom>
              <a:blipFill>
                <a:blip r:embed="rId4"/>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39855" y="338224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5" name="Oval 34">
            <a:extLst>
              <a:ext uri="{FF2B5EF4-FFF2-40B4-BE49-F238E27FC236}">
                <a16:creationId xmlns:a16="http://schemas.microsoft.com/office/drawing/2014/main" id="{5707C2A9-F3C9-4476-B11A-A557D3DD8A05}"/>
              </a:ext>
            </a:extLst>
          </p:cNvPr>
          <p:cNvSpPr/>
          <p:nvPr/>
        </p:nvSpPr>
        <p:spPr>
          <a:xfrm>
            <a:off x="10489861" y="386446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C37857C-846D-40E5-9959-904F176E17C0}"/>
              </a:ext>
            </a:extLst>
          </p:cNvPr>
          <p:cNvSpPr/>
          <p:nvPr/>
        </p:nvSpPr>
        <p:spPr>
          <a:xfrm>
            <a:off x="9029707" y="383202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0CFDC6B-15ED-40A3-9054-CC9D7638A201}"/>
              </a:ext>
            </a:extLst>
          </p:cNvPr>
          <p:cNvSpPr txBox="1"/>
          <p:nvPr/>
        </p:nvSpPr>
        <p:spPr>
          <a:xfrm>
            <a:off x="8874496" y="340785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587966" y="573375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1" name="TextBox 40">
            <a:extLst>
              <a:ext uri="{FF2B5EF4-FFF2-40B4-BE49-F238E27FC236}">
                <a16:creationId xmlns:a16="http://schemas.microsoft.com/office/drawing/2014/main" id="{81E85451-4019-498B-B53E-63894DB3BF66}"/>
              </a:ext>
            </a:extLst>
          </p:cNvPr>
          <p:cNvSpPr txBox="1"/>
          <p:nvPr/>
        </p:nvSpPr>
        <p:spPr>
          <a:xfrm>
            <a:off x="6744307" y="3552211"/>
            <a:ext cx="532519"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a:t>
            </a:r>
            <a:endParaRPr lang="en-US" sz="2500" i="1">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17" y="2615043"/>
            <a:ext cx="5225132" cy="302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1036549" y="2971800"/>
                <a:ext cx="4096363" cy="2015936"/>
              </a:xfrm>
              <a:prstGeom prst="rect">
                <a:avLst/>
              </a:prstGeom>
              <a:noFill/>
            </p:spPr>
            <p:txBody>
              <a:bodyPr wrap="square">
                <a:spAutoFit/>
              </a:bodyPr>
              <a:lstStyle/>
              <a:p>
                <a:pPr algn="just"/>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dịch chuyển của vật trong khoảng thời gian đi</a:t>
                </a:r>
                <a:r>
                  <a:rPr lang="en-US" sz="2500"/>
                  <a:t> </a:t>
                </a:r>
                <a:r>
                  <a:rPr lang="en-US" sz="2500">
                    <a:sym typeface="Symbol" panose="05050102010706020507" pitchFamily="18" charset="2"/>
                  </a:rPr>
                  <a:t>t =</a:t>
                </a:r>
                <a:r>
                  <a:rPr lang="en-US" sz="2500">
                    <a:effectLst/>
                    <a:latin typeface="Arial" panose="020B0604020202020204" pitchFamily="34" charset="0"/>
                    <a:ea typeface="Times New Roman" panose="02020603050405020304" pitchFamily="18" charset="0"/>
                  </a:rPr>
                  <a:t>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là d = v(</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và bằng phần diện tích hình chữ nhật ABCD</a:t>
                </a:r>
                <a:endParaRPr lang="en-US" sz="2500"/>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1036549" y="2971800"/>
                <a:ext cx="4096363" cy="2015936"/>
              </a:xfrm>
              <a:prstGeom prst="rect">
                <a:avLst/>
              </a:prstGeom>
              <a:blipFill>
                <a:blip r:embed="rId7"/>
                <a:stretch>
                  <a:fillRect l="-2381" t="-2424" r="-2530" b="-5758"/>
                </a:stretch>
              </a:blipFill>
            </p:spPr>
            <p:txBody>
              <a:bodyPr/>
              <a:lstStyle/>
              <a:p>
                <a:r>
                  <a:rPr lang="en-US">
                    <a:noFill/>
                  </a:rPr>
                  <a:t> </a:t>
                </a:r>
              </a:p>
            </p:txBody>
          </p:sp>
        </mc:Fallback>
      </mc:AlternateContent>
    </p:spTree>
    <p:extLst>
      <p:ext uri="{BB962C8B-B14F-4D97-AF65-F5344CB8AC3E}">
        <p14:creationId xmlns:p14="http://schemas.microsoft.com/office/powerpoint/2010/main" val="23589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252109"/>
            <a:ext cx="12500897" cy="11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402772" y="1337626"/>
                <a:ext cx="11612748"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Độ dịch chuyển của vật trong khoảng thời gian từ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 đến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được xác định bằng phần diện tích giới hạn bởi các đường v(t), v = 0 ,</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trong đồ thị (</a:t>
                </a:r>
                <a:r>
                  <a:rPr lang="en-US" sz="2500" i="1">
                    <a:latin typeface="Arial" panose="020B0604020202020204" pitchFamily="34" charset="0"/>
                    <a:cs typeface="Arial" panose="020B0604020202020204" pitchFamily="34" charset="0"/>
                  </a:rPr>
                  <a:t>v</a:t>
                </a:r>
                <a:r>
                  <a:rPr lang="en-US" sz="2500">
                    <a:latin typeface="Arial" panose="020B0604020202020204" pitchFamily="34" charset="0"/>
                    <a:cs typeface="Arial" panose="020B0604020202020204" pitchFamily="34" charset="0"/>
                  </a:rPr>
                  <a:t> – t).</a:t>
                </a:r>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402772" y="1337626"/>
                <a:ext cx="11612748" cy="861774"/>
              </a:xfrm>
              <a:prstGeom prst="rect">
                <a:avLst/>
              </a:prstGeom>
              <a:blipFill>
                <a:blip r:embed="rId7"/>
                <a:stretch>
                  <a:fillRect l="-840" t="-4930" r="-315" b="-1478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B8AFEE9-5443-4DAB-A9F9-AB4DF601418F}"/>
                  </a:ext>
                </a:extLst>
              </p:cNvPr>
              <p:cNvSpPr txBox="1"/>
              <p:nvPr/>
            </p:nvSpPr>
            <p:spPr>
              <a:xfrm>
                <a:off x="400144" y="2847549"/>
                <a:ext cx="5328542" cy="1198598"/>
              </a:xfrm>
              <a:prstGeom prst="rect">
                <a:avLst/>
              </a:prstGeom>
              <a:noFill/>
            </p:spPr>
            <p:txBody>
              <a:bodyPr wrap="square">
                <a:spAutoFit/>
              </a:bodyPr>
              <a:lstStyle/>
              <a:p>
                <a:pPr>
                  <a:lnSpc>
                    <a:spcPct val="107000"/>
                  </a:lnSpc>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Ví dụ: </a:t>
                </a:r>
                <a:r>
                  <a:rPr lang="en-US" sz="22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nhanh dần đều có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vào thời điểm </a:t>
                </a:r>
                <a14:m>
                  <m:oMath xmlns:m="http://schemas.openxmlformats.org/officeDocument/2006/math">
                    <m:sSub>
                      <m:sSubPr>
                        <m:ctrlPr>
                          <a:rPr lang="en-US" sz="220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0 và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tại thời điểm </a:t>
                </a:r>
                <a14:m>
                  <m:oMath xmlns:m="http://schemas.openxmlformats.org/officeDocument/2006/math">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2B8AFEE9-5443-4DAB-A9F9-AB4DF601418F}"/>
                  </a:ext>
                </a:extLst>
              </p:cNvPr>
              <p:cNvSpPr txBox="1">
                <a:spLocks noRot="1" noChangeAspect="1" noMove="1" noResize="1" noEditPoints="1" noAdjustHandles="1" noChangeArrowheads="1" noChangeShapeType="1" noTextEdit="1"/>
              </p:cNvSpPr>
              <p:nvPr/>
            </p:nvSpPr>
            <p:spPr>
              <a:xfrm>
                <a:off x="400144" y="2847549"/>
                <a:ext cx="5328542" cy="1198598"/>
              </a:xfrm>
              <a:prstGeom prst="rect">
                <a:avLst/>
              </a:prstGeom>
              <a:blipFill>
                <a:blip r:embed="rId10"/>
                <a:stretch>
                  <a:fillRect l="-1487" t="-3553" r="-2632"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96CA0F0-0F3A-4775-BE9F-901A4877CDCB}"/>
                  </a:ext>
                </a:extLst>
              </p:cNvPr>
              <p:cNvSpPr txBox="1"/>
              <p:nvPr/>
            </p:nvSpPr>
            <p:spPr>
              <a:xfrm>
                <a:off x="535765" y="4519677"/>
                <a:ext cx="4846282" cy="1160959"/>
              </a:xfrm>
              <a:prstGeom prst="rect">
                <a:avLst/>
              </a:prstGeom>
              <a:noFill/>
            </p:spPr>
            <p:txBody>
              <a:bodyPr wrap="square">
                <a:spAutoFit/>
              </a:bodyPr>
              <a:lstStyle/>
              <a:p>
                <a:pPr>
                  <a:lnSpc>
                    <a:spcPct val="107000"/>
                  </a:lnSpc>
                  <a:spcAft>
                    <a:spcPts val="500"/>
                  </a:spcAft>
                </a:pPr>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Độ dịch chuyển của vật trong khoảng thời gian </a:t>
                </a:r>
                <a:r>
                  <a:rPr lang="en-US" sz="2200">
                    <a:solidFill>
                      <a:srgbClr val="7030A0"/>
                    </a:solidFill>
                    <a:sym typeface="Symbol" panose="05050102010706020507" pitchFamily="18" charset="2"/>
                  </a:rPr>
                  <a:t>t =</a:t>
                </a:r>
                <a:r>
                  <a:rPr lang="en-US" sz="2200">
                    <a:solidFill>
                      <a:srgbClr val="7030A0"/>
                    </a:solidFill>
                    <a:latin typeface="Arial" panose="020B0604020202020204" pitchFamily="34" charset="0"/>
                    <a:ea typeface="Times New Roman" panose="02020603050405020304" pitchFamily="18" charset="0"/>
                  </a:rPr>
                  <a:t> </a:t>
                </a:r>
                <a14:m>
                  <m:oMath xmlns:m="http://schemas.openxmlformats.org/officeDocument/2006/math">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2</m:t>
                        </m:r>
                      </m:sub>
                    </m:sSub>
                    <m:r>
                      <a:rPr lang="en-US" sz="2200" i="1">
                        <a:solidFill>
                          <a:srgbClr val="7030A0"/>
                        </a:solidFill>
                        <a:latin typeface="Cambria Math" panose="02040503050406030204" pitchFamily="18" charset="0"/>
                      </a:rPr>
                      <m:t>−</m:t>
                    </m:r>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1</m:t>
                        </m:r>
                      </m:sub>
                    </m:sSub>
                    <m:r>
                      <a:rPr lang="en-US" sz="2200" i="1">
                        <a:solidFill>
                          <a:srgbClr val="7030A0"/>
                        </a:solidFill>
                        <a:latin typeface="Cambria Math" panose="02040503050406030204" pitchFamily="18" charset="0"/>
                      </a:rPr>
                      <m:t> </m:t>
                    </m:r>
                    <m:r>
                      <a:rPr lang="en-US" sz="2200" b="0" i="1" smtClean="0">
                        <a:solidFill>
                          <a:srgbClr val="7030A0"/>
                        </a:solidFill>
                        <a:latin typeface="Cambria Math" panose="02040503050406030204" pitchFamily="18" charset="0"/>
                      </a:rPr>
                      <m:t>, </m:t>
                    </m:r>
                  </m:oMath>
                </a14:m>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chính là phần diện tích hình thang OABD</a:t>
                </a:r>
                <a:endParaRPr lang="en-US" sz="2200">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B96CA0F0-0F3A-4775-BE9F-901A4877CDCB}"/>
                  </a:ext>
                </a:extLst>
              </p:cNvPr>
              <p:cNvSpPr txBox="1">
                <a:spLocks noRot="1" noChangeAspect="1" noMove="1" noResize="1" noEditPoints="1" noAdjustHandles="1" noChangeArrowheads="1" noChangeShapeType="1" noTextEdit="1"/>
              </p:cNvSpPr>
              <p:nvPr/>
            </p:nvSpPr>
            <p:spPr>
              <a:xfrm>
                <a:off x="535765" y="4519677"/>
                <a:ext cx="4846282" cy="1160959"/>
              </a:xfrm>
              <a:prstGeom prst="rect">
                <a:avLst/>
              </a:prstGeom>
              <a:blipFill>
                <a:blip r:embed="rId11"/>
                <a:stretch>
                  <a:fillRect l="-1635" t="-3141" r="-2264" b="-9424"/>
                </a:stretch>
              </a:blipFill>
            </p:spPr>
            <p:txBody>
              <a:bodyPr/>
              <a:lstStyle/>
              <a:p>
                <a:r>
                  <a:rPr lang="en-US">
                    <a:noFill/>
                  </a:rPr>
                  <a:t> </a:t>
                </a:r>
              </a:p>
            </p:txBody>
          </p:sp>
        </mc:Fallback>
      </mc:AlternateContent>
    </p:spTree>
    <p:extLst>
      <p:ext uri="{BB962C8B-B14F-4D97-AF65-F5344CB8AC3E}">
        <p14:creationId xmlns:p14="http://schemas.microsoft.com/office/powerpoint/2010/main" val="12566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64973" y="2809008"/>
            <a:ext cx="43309" cy="3515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328049" y="2720538"/>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4"/>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5"/>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6"/>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8"/>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C34D2CD-6F21-401F-B119-6A9547469D41}"/>
              </a:ext>
            </a:extLst>
          </p:cNvPr>
          <p:cNvSpPr txBox="1"/>
          <p:nvPr/>
        </p:nvSpPr>
        <p:spPr>
          <a:xfrm>
            <a:off x="444202" y="3055280"/>
            <a:ext cx="6433832"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Chọn chiều dương là chiều chuyển động của vật. </a:t>
            </a:r>
          </a:p>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và độ dịch chuyển của vật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EABFD659-C4D7-4E85-9359-44785E23E17E}"/>
                  </a:ext>
                </a:extLst>
              </p:cNvPr>
              <p:cNvSpPr txBox="1"/>
              <p:nvPr/>
            </p:nvSpPr>
            <p:spPr bwMode="auto">
              <a:xfrm>
                <a:off x="913111" y="3882878"/>
                <a:ext cx="5177983" cy="862800"/>
              </a:xfrm>
              <a:prstGeom prst="rect">
                <a:avLst/>
              </a:prstGeom>
              <a:noFill/>
              <a:ln>
                <a:noFill/>
              </a:ln>
              <a:effectLst/>
            </p:spPr>
            <p:txBody>
              <a:bodyPr>
                <a:noAutofit/>
              </a:bodyPr>
              <a:lstStyle/>
              <a:p>
                <a14:m>
                  <m:oMath xmlns:m="http://schemas.openxmlformats.org/officeDocument/2006/math">
                    <m:r>
                      <a:rPr lang="en-US" sz="2500" i="1" smtClean="0">
                        <a:solidFill>
                          <a:srgbClr val="000000"/>
                        </a:solidFill>
                        <a:latin typeface="Cambria Math" panose="02040503050406030204" pitchFamily="18" charset="0"/>
                      </a:rPr>
                      <m:t>𝑎</m:t>
                    </m:r>
                    <m:r>
                      <a:rPr lang="en-US" sz="2500" b="0" i="1" baseline="-25000" smtClean="0">
                        <a:solidFill>
                          <a:srgbClr val="000000"/>
                        </a:solidFill>
                        <a:latin typeface="Cambria Math" panose="02040503050406030204" pitchFamily="18" charset="0"/>
                      </a:rPr>
                      <m:t>1</m:t>
                    </m:r>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0</m:t>
                            </m:r>
                          </m:sub>
                        </m:sSub>
                      </m:num>
                      <m:den>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0</m:t>
                            </m:r>
                          </m:sub>
                        </m:sSub>
                      </m:den>
                    </m:f>
                  </m:oMath>
                </a14:m>
                <a:r>
                  <a:rPr lang="en-US" sz="25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120</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40</m:t>
                        </m:r>
                      </m:num>
                      <m:den>
                        <m:r>
                          <a:rPr lang="en-US" sz="2500" b="0" i="1" smtClean="0">
                            <a:solidFill>
                              <a:srgbClr val="000000"/>
                            </a:solidFill>
                            <a:latin typeface="Cambria Math" panose="02040503050406030204" pitchFamily="18" charset="0"/>
                          </a:rPr>
                          <m:t>40</m:t>
                        </m:r>
                      </m:den>
                    </m:f>
                    <m:r>
                      <a:rPr lang="en-US" sz="2500" b="0" i="1" smtClean="0">
                        <a:solidFill>
                          <a:srgbClr val="000000"/>
                        </a:solidFill>
                        <a:latin typeface="Cambria Math" panose="02040503050406030204" pitchFamily="18" charset="0"/>
                      </a:rPr>
                      <m:t>=2 </m:t>
                    </m:r>
                    <m:r>
                      <a:rPr lang="en-US" sz="2500" b="0" i="1" smtClean="0">
                        <a:solidFill>
                          <a:srgbClr val="000000"/>
                        </a:solidFill>
                        <a:latin typeface="Cambria Math" panose="02040503050406030204" pitchFamily="18" charset="0"/>
                      </a:rPr>
                      <m:t>𝑐𝑚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EABFD659-C4D7-4E85-9359-44785E23E17E}"/>
                  </a:ext>
                </a:extLst>
              </p:cNvPr>
              <p:cNvSpPr txBox="1">
                <a:spLocks noRot="1" noChangeAspect="1" noMove="1" noResize="1" noEditPoints="1" noAdjustHandles="1" noChangeArrowheads="1" noChangeShapeType="1" noTextEdit="1"/>
              </p:cNvSpPr>
              <p:nvPr/>
            </p:nvSpPr>
            <p:spPr bwMode="auto">
              <a:xfrm>
                <a:off x="913111" y="3882878"/>
                <a:ext cx="5177983" cy="86280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0E49230-890C-4316-BC0C-E337AF391619}"/>
                  </a:ext>
                </a:extLst>
              </p:cNvPr>
              <p:cNvSpPr txBox="1"/>
              <p:nvPr/>
            </p:nvSpPr>
            <p:spPr>
              <a:xfrm>
                <a:off x="590766" y="5857607"/>
                <a:ext cx="5254873" cy="791692"/>
              </a:xfrm>
              <a:prstGeom prst="rect">
                <a:avLst/>
              </a:prstGeom>
              <a:noFill/>
            </p:spPr>
            <p:txBody>
              <a:bodyPr wrap="square">
                <a:spAutoFit/>
              </a:bodyPr>
              <a:lstStyle/>
              <a:p>
                <a:pPr marL="0" marR="0"/>
                <a:r>
                  <a:rPr lang="en-US" sz="2200">
                    <a:effectLst/>
                    <a:latin typeface="Arial" panose="020B0604020202020204" pitchFamily="34" charset="0"/>
                    <a:ea typeface="Times New Roman" panose="02020603050405020304" pitchFamily="18" charset="0"/>
                    <a:cs typeface="Times New Roman" panose="02020603050405020304" pitchFamily="18" charset="0"/>
                  </a:rPr>
                  <a:t>b) Tương tự câu a, ta có:</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a:p>
                <a14:m>
                  <m:oMath xmlns:m="http://schemas.openxmlformats.org/officeDocument/2006/math">
                    <m:r>
                      <a:rPr lang="en-US" sz="2400" i="1">
                        <a:solidFill>
                          <a:srgbClr val="000000"/>
                        </a:solidFill>
                        <a:latin typeface="Cambria Math" panose="02040503050406030204" pitchFamily="18" charset="0"/>
                      </a:rPr>
                      <m:t>𝑎</m:t>
                    </m:r>
                    <m:r>
                      <a:rPr lang="en-US" sz="24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-1,5 </a:t>
                </a:r>
                <a14:m>
                  <m:oMath xmlns:m="http://schemas.openxmlformats.org/officeDocument/2006/math">
                    <m:r>
                      <a:rPr lang="en-US" sz="2400" b="0" i="1" smtClean="0">
                        <a:solidFill>
                          <a:srgbClr val="000000"/>
                        </a:solidFill>
                        <a:latin typeface="Cambria Math" panose="02040503050406030204" pitchFamily="18" charset="0"/>
                      </a:rPr>
                      <m:t>𝑐𝑚</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𝑠</m:t>
                    </m:r>
                    <m:r>
                      <a:rPr lang="en-US" sz="2400" b="0" i="1" baseline="30000" smtClean="0">
                        <a:solidFill>
                          <a:srgbClr val="000000"/>
                        </a:solidFill>
                        <a:latin typeface="Cambria Math" panose="02040503050406030204" pitchFamily="18" charset="0"/>
                      </a:rPr>
                      <m:t>2 </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en-US" sz="2000" i="1">
                        <a:solidFill>
                          <a:srgbClr val="000000"/>
                        </a:solidFill>
                        <a:latin typeface="Cambria Math" panose="02040503050406030204" pitchFamily="18" charset="0"/>
                      </a:rPr>
                      <m:t>𝑑</m:t>
                    </m:r>
                    <m:r>
                      <a:rPr lang="en-US" sz="20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4800 cm.</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A0E49230-890C-4316-BC0C-E337AF391619}"/>
                  </a:ext>
                </a:extLst>
              </p:cNvPr>
              <p:cNvSpPr txBox="1">
                <a:spLocks noRot="1" noChangeAspect="1" noMove="1" noResize="1" noEditPoints="1" noAdjustHandles="1" noChangeArrowheads="1" noChangeShapeType="1" noTextEdit="1"/>
              </p:cNvSpPr>
              <p:nvPr/>
            </p:nvSpPr>
            <p:spPr>
              <a:xfrm>
                <a:off x="590766" y="5857607"/>
                <a:ext cx="5254873" cy="791692"/>
              </a:xfrm>
              <a:prstGeom prst="rect">
                <a:avLst/>
              </a:prstGeom>
              <a:blipFill>
                <a:blip r:embed="rId10"/>
                <a:stretch>
                  <a:fillRect l="-1508" t="-6154"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Object 60">
                <a:extLst>
                  <a:ext uri="{FF2B5EF4-FFF2-40B4-BE49-F238E27FC236}">
                    <a16:creationId xmlns:a16="http://schemas.microsoft.com/office/drawing/2014/main" id="{7FD00852-8BD1-477E-8BD7-CF932BEC3369}"/>
                  </a:ext>
                </a:extLst>
              </p:cNvPr>
              <p:cNvSpPr txBox="1"/>
              <p:nvPr/>
            </p:nvSpPr>
            <p:spPr bwMode="auto">
              <a:xfrm>
                <a:off x="871765" y="4451850"/>
                <a:ext cx="6661648" cy="1451173"/>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(OA+BC).OC </a:t>
                </a:r>
              </a:p>
              <a:p>
                <a:r>
                  <a:rPr lang="en-US" sz="2300">
                    <a:solidFill>
                      <a:srgbClr val="000000"/>
                    </a:solidFill>
                    <a:latin typeface="Arial" panose="020B0604020202020204" pitchFamily="34" charset="0"/>
                    <a:cs typeface="Arial" panose="020B0604020202020204" pitchFamily="34" charset="0"/>
                  </a:rPr>
                  <a:t>     = </a:t>
                </a:r>
                <a14:m>
                  <m:oMath xmlns:m="http://schemas.openxmlformats.org/officeDocument/2006/math">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(160cm/s.40s</a:t>
                </a:r>
              </a:p>
              <a:p>
                <a:r>
                  <a:rPr lang="en-US" sz="2300">
                    <a:solidFill>
                      <a:srgbClr val="000000"/>
                    </a:solidFill>
                    <a:latin typeface="Arial" panose="020B0604020202020204" pitchFamily="34" charset="0"/>
                    <a:cs typeface="Arial" panose="020B0604020202020204" pitchFamily="34" charset="0"/>
                  </a:rPr>
                  <a:t>     = 3200 cm</a:t>
                </a:r>
                <a:endParaRPr lang="en-US" sz="2300" baseline="30000">
                  <a:latin typeface="Arial" panose="020B0604020202020204" pitchFamily="34" charset="0"/>
                  <a:cs typeface="Arial" panose="020B0604020202020204" pitchFamily="34" charset="0"/>
                </a:endParaRPr>
              </a:p>
            </p:txBody>
          </p:sp>
        </mc:Choice>
        <mc:Fallback xmlns="">
          <p:sp>
            <p:nvSpPr>
              <p:cNvPr id="71" name="Object 60">
                <a:extLst>
                  <a:ext uri="{FF2B5EF4-FFF2-40B4-BE49-F238E27FC236}">
                    <a16:creationId xmlns:a16="http://schemas.microsoft.com/office/drawing/2014/main" id="{7FD00852-8BD1-477E-8BD7-CF932BEC3369}"/>
                  </a:ext>
                </a:extLst>
              </p:cNvPr>
              <p:cNvSpPr txBox="1">
                <a:spLocks noRot="1" noChangeAspect="1" noMove="1" noResize="1" noEditPoints="1" noAdjustHandles="1" noChangeArrowheads="1" noChangeShapeType="1" noTextEdit="1"/>
              </p:cNvSpPr>
              <p:nvPr/>
            </p:nvSpPr>
            <p:spPr bwMode="auto">
              <a:xfrm>
                <a:off x="871765" y="4451850"/>
                <a:ext cx="6661648" cy="1451173"/>
              </a:xfrm>
              <a:prstGeom prst="rect">
                <a:avLst/>
              </a:prstGeom>
              <a:blipFill>
                <a:blip r:embed="rId11"/>
                <a:stretch>
                  <a:fillRect b="-7983"/>
                </a:stretch>
              </a:blipFill>
              <a:ln>
                <a:noFill/>
              </a:ln>
              <a:effectLst/>
            </p:spPr>
            <p:txBody>
              <a:bodyPr/>
              <a:lstStyle/>
              <a:p>
                <a:r>
                  <a:rPr lang="en-US">
                    <a:noFill/>
                  </a:rPr>
                  <a:t> </a:t>
                </a:r>
              </a:p>
            </p:txBody>
          </p:sp>
        </mc:Fallback>
      </mc:AlternateContent>
      <p:pic>
        <p:nvPicPr>
          <p:cNvPr id="72" name="Picture 5" descr="empty-blue-rectangle">
            <a:extLst>
              <a:ext uri="{FF2B5EF4-FFF2-40B4-BE49-F238E27FC236}">
                <a16:creationId xmlns:a16="http://schemas.microsoft.com/office/drawing/2014/main" id="{0944E026-A2B7-4DCF-9ED5-C76CE1E6A0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896" y="1119756"/>
            <a:ext cx="11855703" cy="16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29">
            <a:extLst>
              <a:ext uri="{FF2B5EF4-FFF2-40B4-BE49-F238E27FC236}">
                <a16:creationId xmlns:a16="http://schemas.microsoft.com/office/drawing/2014/main" id="{378E4E5B-17EF-4CB3-8664-E306BBAF096F}"/>
              </a:ext>
            </a:extLst>
          </p:cNvPr>
          <p:cNvSpPr txBox="1">
            <a:spLocks noChangeArrowheads="1"/>
          </p:cNvSpPr>
          <p:nvPr/>
        </p:nvSpPr>
        <p:spPr bwMode="auto">
          <a:xfrm>
            <a:off x="795187" y="1132872"/>
            <a:ext cx="103846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a:effectLst/>
                <a:latin typeface="Arial" panose="020B0604020202020204" pitchFamily="34" charset="0"/>
                <a:ea typeface="Times New Roman" panose="02020603050405020304" pitchFamily="18" charset="0"/>
              </a:rPr>
              <a:t>Ví dụ: Dựa vào đồ thị (v - t) của vật chuyển động trong hình, hãy xác định gia tốc và độ dịch chuyển của vật trong các giai đoạn:</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Từ 0 s đến 40 s.</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 Từ 80 s đến 160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2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931304" y="760031"/>
            <a:ext cx="1042249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Trong giải đua xe F1, các tay đua bắt buộc phải vào trạm dừng thay lốp mới và nạp thêm nhiên liệu. Trong khoảng thời gian từ khi xe vào trạm dừng đến khi xe tăng tốc trở lại đường đua, ta thấy vận tốc của xe đã có sự thay đổi rõ rệt.</a:t>
            </a:r>
          </a:p>
          <a:p>
            <a:pPr marL="0" marR="0" algn="ctr">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 </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3" name="TextBox 12">
            <a:extLst>
              <a:ext uri="{FF2B5EF4-FFF2-40B4-BE49-F238E27FC236}">
                <a16:creationId xmlns:a16="http://schemas.microsoft.com/office/drawing/2014/main" id="{16A2F1E2-9404-4F32-BDD1-BB48F2A317D2}"/>
              </a:ext>
            </a:extLst>
          </p:cNvPr>
          <p:cNvSpPr txBox="1"/>
          <p:nvPr/>
        </p:nvSpPr>
        <p:spPr>
          <a:xfrm>
            <a:off x="2133600" y="5937864"/>
            <a:ext cx="8534400"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Đại lượng nào đặc trưng cho sự thay đổi vận tốc của xe?</a:t>
            </a:r>
            <a:endParaRPr lang="en-US" sz="2500">
              <a:solidFill>
                <a:srgbClr val="7030A0"/>
              </a:solidFill>
            </a:endParaRPr>
          </a:p>
        </p:txBody>
      </p:sp>
      <p:sp>
        <p:nvSpPr>
          <p:cNvPr id="14" name="Rectangle: Rounded Corners 13">
            <a:extLst>
              <a:ext uri="{FF2B5EF4-FFF2-40B4-BE49-F238E27FC236}">
                <a16:creationId xmlns:a16="http://schemas.microsoft.com/office/drawing/2014/main" id="{3BCD5DC1-265B-8DD1-7539-A716734B9925}"/>
              </a:ext>
            </a:extLst>
          </p:cNvPr>
          <p:cNvSpPr/>
          <p:nvPr/>
        </p:nvSpPr>
        <p:spPr>
          <a:xfrm>
            <a:off x="625702" y="741349"/>
            <a:ext cx="10906448" cy="116365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Logo&#10;&#10;Description automatically generated with low confidence">
            <a:extLst>
              <a:ext uri="{FF2B5EF4-FFF2-40B4-BE49-F238E27FC236}">
                <a16:creationId xmlns:a16="http://schemas.microsoft.com/office/drawing/2014/main" id="{C47ABACD-3420-223F-2ADD-CAB3FE4DEC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476" y="414750"/>
            <a:ext cx="1177798" cy="889892"/>
          </a:xfrm>
          <a:prstGeom prst="rect">
            <a:avLst/>
          </a:prstGeom>
        </p:spPr>
      </p:pic>
      <p:pic>
        <p:nvPicPr>
          <p:cNvPr id="17" name="Picture 16" descr="A picture containing floor, ground, red&#10;&#10;Description automatically generated">
            <a:extLst>
              <a:ext uri="{FF2B5EF4-FFF2-40B4-BE49-F238E27FC236}">
                <a16:creationId xmlns:a16="http://schemas.microsoft.com/office/drawing/2014/main" id="{271F9D21-1B79-9501-F9AF-89BDF5BBEB7D}"/>
              </a:ext>
            </a:extLst>
          </p:cNvPr>
          <p:cNvPicPr>
            <a:picLocks noChangeAspect="1"/>
          </p:cNvPicPr>
          <p:nvPr/>
        </p:nvPicPr>
        <p:blipFill rotWithShape="1">
          <a:blip r:embed="rId4">
            <a:extLst>
              <a:ext uri="{28A0092B-C50C-407E-A947-70E740481C1C}">
                <a14:useLocalDpi xmlns:a14="http://schemas.microsoft.com/office/drawing/2010/main" val="0"/>
              </a:ext>
            </a:extLst>
          </a:blip>
          <a:srcRect l="8385" r="8589" b="-691"/>
          <a:stretch/>
        </p:blipFill>
        <p:spPr>
          <a:xfrm>
            <a:off x="457200" y="2243958"/>
            <a:ext cx="5181600" cy="3394842"/>
          </a:xfrm>
          <a:prstGeom prst="rect">
            <a:avLst/>
          </a:prstGeom>
          <a:ln>
            <a:noFill/>
          </a:ln>
          <a:effectLst>
            <a:softEdge rad="112500"/>
          </a:effectLst>
        </p:spPr>
      </p:pic>
      <p:pic>
        <p:nvPicPr>
          <p:cNvPr id="18" name="Picture 17" descr="A red race car on a track&#10;&#10;Description automatically generated with low confidence">
            <a:extLst>
              <a:ext uri="{FF2B5EF4-FFF2-40B4-BE49-F238E27FC236}">
                <a16:creationId xmlns:a16="http://schemas.microsoft.com/office/drawing/2014/main" id="{B7AB3648-B8E8-C2E1-0935-F39F2BF37EC2}"/>
              </a:ext>
            </a:extLst>
          </p:cNvPr>
          <p:cNvPicPr>
            <a:picLocks noChangeAspect="1"/>
          </p:cNvPicPr>
          <p:nvPr/>
        </p:nvPicPr>
        <p:blipFill rotWithShape="1">
          <a:blip r:embed="rId5">
            <a:extLst>
              <a:ext uri="{28A0092B-C50C-407E-A947-70E740481C1C}">
                <a14:useLocalDpi xmlns:a14="http://schemas.microsoft.com/office/drawing/2010/main" val="0"/>
              </a:ext>
            </a:extLst>
          </a:blip>
          <a:srcRect l="3713" r="3475" b="2381"/>
          <a:stretch/>
        </p:blipFill>
        <p:spPr>
          <a:xfrm>
            <a:off x="5638801" y="2225263"/>
            <a:ext cx="5893350" cy="3331937"/>
          </a:xfrm>
          <a:prstGeom prst="rect">
            <a:avLst/>
          </a:prstGeom>
          <a:ln>
            <a:noFill/>
          </a:ln>
          <a:effectLst>
            <a:softEdge rad="112500"/>
          </a:effectLst>
        </p:spPr>
      </p:pic>
    </p:spTree>
    <p:extLst>
      <p:ext uri="{BB962C8B-B14F-4D97-AF65-F5344CB8AC3E}">
        <p14:creationId xmlns:p14="http://schemas.microsoft.com/office/powerpoint/2010/main" val="2332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973151" y="2183403"/>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3"/>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4"/>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6"/>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56">
            <a:extLst>
              <a:ext uri="{FF2B5EF4-FFF2-40B4-BE49-F238E27FC236}">
                <a16:creationId xmlns:a16="http://schemas.microsoft.com/office/drawing/2014/main" id="{0B8323B5-F1FF-4C34-8FAE-015E68D4716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52" name="Rounded Rectangle 57">
              <a:extLst>
                <a:ext uri="{FF2B5EF4-FFF2-40B4-BE49-F238E27FC236}">
                  <a16:creationId xmlns:a16="http://schemas.microsoft.com/office/drawing/2014/main" id="{49379232-A17C-4FCD-9A3C-1A87C2BD386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3" name="Rounded Rectangle 4">
              <a:extLst>
                <a:ext uri="{FF2B5EF4-FFF2-40B4-BE49-F238E27FC236}">
                  <a16:creationId xmlns:a16="http://schemas.microsoft.com/office/drawing/2014/main" id="{F481DA22-0C52-40FC-986A-097200EEFC0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55" name="Text Box 29">
            <a:extLst>
              <a:ext uri="{FF2B5EF4-FFF2-40B4-BE49-F238E27FC236}">
                <a16:creationId xmlns:a16="http://schemas.microsoft.com/office/drawing/2014/main" id="{7474B9BF-2A7D-414E-AF32-19637ED51804}"/>
              </a:ext>
            </a:extLst>
          </p:cNvPr>
          <p:cNvSpPr txBox="1">
            <a:spLocks noChangeArrowheads="1"/>
          </p:cNvSpPr>
          <p:nvPr/>
        </p:nvSpPr>
        <p:spPr bwMode="auto">
          <a:xfrm>
            <a:off x="1066800" y="785996"/>
            <a:ext cx="9144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Nhận xét về tính chất chuyển </a:t>
            </a:r>
            <a:r>
              <a:rPr lang="en-US" sz="2500">
                <a:effectLst/>
                <a:latin typeface="Arial" panose="020B0604020202020204" pitchFamily="34" charset="0"/>
                <a:ea typeface="Times New Roman" panose="02020603050405020304" pitchFamily="18" charset="0"/>
              </a:rPr>
              <a:t>động của vật có đồ thị (v – t) được biểu diễn trong hình</a:t>
            </a:r>
            <a:endParaRPr lang="en-US" sz="2500" b="1">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4"/>
            <a:ext cx="10906448" cy="106948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72" name="Picture 71" descr="A picture containing logo&#10;&#10;Description automatically generated">
            <a:extLst>
              <a:ext uri="{FF2B5EF4-FFF2-40B4-BE49-F238E27FC236}">
                <a16:creationId xmlns:a16="http://schemas.microsoft.com/office/drawing/2014/main" id="{3878AEA3-D435-4788-B44B-4D391A46B477}"/>
              </a:ext>
            </a:extLst>
          </p:cNvPr>
          <p:cNvPicPr>
            <a:picLocks noChangeAspect="1"/>
          </p:cNvPicPr>
          <p:nvPr/>
        </p:nvPicPr>
        <p:blipFill rotWithShape="1">
          <a:blip r:embed="rId7">
            <a:extLst>
              <a:ext uri="{28A0092B-C50C-407E-A947-70E740481C1C}">
                <a14:useLocalDpi xmlns:a14="http://schemas.microsoft.com/office/drawing/2010/main" val="0"/>
              </a:ext>
            </a:extLst>
          </a:blip>
          <a:srcRect l="24000" t="14445" r="24866" b="23333"/>
          <a:stretch/>
        </p:blipFill>
        <p:spPr>
          <a:xfrm>
            <a:off x="157791" y="126868"/>
            <a:ext cx="1126782" cy="1069488"/>
          </a:xfrm>
          <a:prstGeom prst="rect">
            <a:avLst/>
          </a:prstGeom>
        </p:spPr>
      </p:pic>
      <p:pic>
        <p:nvPicPr>
          <p:cNvPr id="74" name="Picture 5" descr="empty-blue-rectangle">
            <a:extLst>
              <a:ext uri="{FF2B5EF4-FFF2-40B4-BE49-F238E27FC236}">
                <a16:creationId xmlns:a16="http://schemas.microsoft.com/office/drawing/2014/main" id="{F09D9449-E6B4-46C7-AA36-D84D26410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1" y="3339944"/>
            <a:ext cx="5042062" cy="18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1AF5D394-2AEC-4D0B-82E8-519DFF3BD80B}"/>
              </a:ext>
            </a:extLst>
          </p:cNvPr>
          <p:cNvSpPr txBox="1"/>
          <p:nvPr/>
        </p:nvSpPr>
        <p:spPr>
          <a:xfrm>
            <a:off x="1167632" y="3592177"/>
            <a:ext cx="4572887" cy="1246495"/>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0 – 40 s: nhanh dần đều</a:t>
            </a:r>
          </a:p>
          <a:p>
            <a:r>
              <a:rPr lang="en-US" sz="2500">
                <a:latin typeface="Arial" panose="020B0604020202020204" pitchFamily="34" charset="0"/>
                <a:cs typeface="Times New Roman" panose="02020603050405020304" pitchFamily="18" charset="0"/>
              </a:rPr>
              <a:t>40 – 80s: thẳng đều</a:t>
            </a:r>
          </a:p>
          <a:p>
            <a:r>
              <a:rPr lang="en-US" sz="2500">
                <a:latin typeface="Arial" panose="020B0604020202020204" pitchFamily="34" charset="0"/>
                <a:cs typeface="Times New Roman" panose="02020603050405020304" pitchFamily="18" charset="0"/>
              </a:rPr>
              <a:t>80 – 160 s: chậm dần đều</a:t>
            </a:r>
            <a:endParaRPr lang="en-US" sz="2500"/>
          </a:p>
        </p:txBody>
      </p:sp>
    </p:spTree>
    <p:extLst>
      <p:ext uri="{BB962C8B-B14F-4D97-AF65-F5344CB8AC3E}">
        <p14:creationId xmlns:p14="http://schemas.microsoft.com/office/powerpoint/2010/main" val="37658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481865" y="6224961"/>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78188" y="2564295"/>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9182981" y="32665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333096" y="474096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33200" y="3674519"/>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8067672" y="451248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367610" y="4976100"/>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7127082" y="527797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7127082" y="5277978"/>
                <a:ext cx="630193" cy="477054"/>
              </a:xfrm>
              <a:prstGeom prst="rect">
                <a:avLst/>
              </a:prstGeom>
              <a:blipFill>
                <a:blip r:embed="rId3"/>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364786" y="371030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9052543" y="3674519"/>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9687057" y="3668259"/>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16556"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16556" y="6153028"/>
                <a:ext cx="630193" cy="477054"/>
              </a:xfrm>
              <a:prstGeom prst="rect">
                <a:avLst/>
              </a:prstGeom>
              <a:blipFill>
                <a:blip r:embed="rId4"/>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74518"/>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9906000" y="388263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13032" y="49530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382000" y="6036773"/>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7800"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167473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người chạy xe máy theo một đường thẳng và có vận tốc theo thời gian được biểu diễn bởi đồ thị (v - t) như hình. Xác định: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của người này tại các thời điểm 1 s, 2,5 s và 3,5s.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Độ dịch chuyển của người này từ khi bắt đầu chạy đến thời điểm 4s.</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9671416" y="607078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10363200" y="607713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7613032" y="55626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7613032" y="42672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7100537" y="47241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7100537" y="472416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7100537" y="404365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7100537" y="4043658"/>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7089614" y="345851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7089614" y="3458517"/>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9356319" y="61693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9356319" y="6169368"/>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10086719" y="61742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10086719" y="6174261"/>
                <a:ext cx="630193" cy="477054"/>
              </a:xfrm>
              <a:prstGeom prst="rect">
                <a:avLst/>
              </a:prstGeom>
              <a:blipFill>
                <a:blip r:embed="rId11"/>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10342288" y="4936422"/>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7691921" y="4946992"/>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a:off x="9982200" y="4215424"/>
            <a:ext cx="22853" cy="19570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10276834" y="487722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9930129" y="4167195"/>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9301289" y="36136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8304113" y="488242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riding a motorcycle&#10;&#10;Description automatically generated">
            <a:extLst>
              <a:ext uri="{FF2B5EF4-FFF2-40B4-BE49-F238E27FC236}">
                <a16:creationId xmlns:a16="http://schemas.microsoft.com/office/drawing/2014/main" id="{6FCB2509-FD50-4156-ADBB-4F7D6429E2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287" y="2704050"/>
            <a:ext cx="5610665" cy="3740443"/>
          </a:xfrm>
          <a:prstGeom prst="rect">
            <a:avLst/>
          </a:prstGeom>
          <a:ln>
            <a:noFill/>
          </a:ln>
          <a:effectLst>
            <a:softEdge rad="112500"/>
          </a:effectLst>
        </p:spPr>
      </p:pic>
    </p:spTree>
    <p:extLst>
      <p:ext uri="{BB962C8B-B14F-4D97-AF65-F5344CB8AC3E}">
        <p14:creationId xmlns:p14="http://schemas.microsoft.com/office/powerpoint/2010/main" val="90191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AC8018A-BBCC-42C1-8676-B563698C986E}"/>
              </a:ext>
            </a:extLst>
          </p:cNvPr>
          <p:cNvSpPr>
            <a:spLocks noChangeArrowheads="1"/>
          </p:cNvSpPr>
          <p:nvPr/>
        </p:nvSpPr>
        <p:spPr bwMode="auto">
          <a:xfrm>
            <a:off x="715590" y="164868"/>
            <a:ext cx="8280543" cy="1219200"/>
          </a:xfrm>
          <a:prstGeom prst="rect">
            <a:avLst/>
          </a:prstGeom>
          <a:solidFill>
            <a:schemeClr val="bg1"/>
          </a:solidFill>
          <a:ln w="9525">
            <a:solidFill>
              <a:srgbClr val="FB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9668128-9379-4A55-96BE-30712CBC0C2B}"/>
              </a:ext>
            </a:extLst>
          </p:cNvPr>
          <p:cNvGrpSpPr/>
          <p:nvPr/>
        </p:nvGrpSpPr>
        <p:grpSpPr>
          <a:xfrm>
            <a:off x="-164870" y="26753"/>
            <a:ext cx="11379492" cy="541687"/>
            <a:chOff x="74035" y="2233973"/>
            <a:chExt cx="11308984" cy="756154"/>
          </a:xfrm>
        </p:grpSpPr>
        <p:grpSp>
          <p:nvGrpSpPr>
            <p:cNvPr id="9" name="Group 70">
              <a:extLst>
                <a:ext uri="{FF2B5EF4-FFF2-40B4-BE49-F238E27FC236}">
                  <a16:creationId xmlns:a16="http://schemas.microsoft.com/office/drawing/2014/main" id="{3A509A4B-213D-48EE-B6B3-2E76ADE29C4C}"/>
                </a:ext>
              </a:extLst>
            </p:cNvPr>
            <p:cNvGrpSpPr>
              <a:grpSpLocks/>
            </p:cNvGrpSpPr>
            <p:nvPr/>
          </p:nvGrpSpPr>
          <p:grpSpPr bwMode="auto">
            <a:xfrm>
              <a:off x="286102" y="2280389"/>
              <a:ext cx="11096917" cy="708275"/>
              <a:chOff x="564744" y="3403331"/>
              <a:chExt cx="5714394" cy="1364238"/>
            </a:xfrm>
          </p:grpSpPr>
          <p:pic>
            <p:nvPicPr>
              <p:cNvPr id="12" name="Picture 11" descr="empty-green-rectangle">
                <a:extLst>
                  <a:ext uri="{FF2B5EF4-FFF2-40B4-BE49-F238E27FC236}">
                    <a16:creationId xmlns:a16="http://schemas.microsoft.com/office/drawing/2014/main" id="{4400B3E8-CB9B-4DB9-9CA5-1F760EC7C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64C0FB6A-9DB7-403E-85FA-BC1267CCB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69A03C6-C8B4-4C1A-BEA4-3C181EE6836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944F9908-96D8-4EA3-9322-81D62D21A49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grpSp>
        <p:nvGrpSpPr>
          <p:cNvPr id="14" name="Group 13">
            <a:extLst>
              <a:ext uri="{FF2B5EF4-FFF2-40B4-BE49-F238E27FC236}">
                <a16:creationId xmlns:a16="http://schemas.microsoft.com/office/drawing/2014/main" id="{09758CC0-4881-4838-AC98-745BE266C6BE}"/>
              </a:ext>
            </a:extLst>
          </p:cNvPr>
          <p:cNvGrpSpPr/>
          <p:nvPr/>
        </p:nvGrpSpPr>
        <p:grpSpPr>
          <a:xfrm>
            <a:off x="6894343" y="2892282"/>
            <a:ext cx="3869649" cy="851445"/>
            <a:chOff x="838200" y="3178924"/>
            <a:chExt cx="3869649" cy="1308472"/>
          </a:xfrm>
        </p:grpSpPr>
        <p:pic>
          <p:nvPicPr>
            <p:cNvPr id="15" name="Picture 14" descr="empty-red-rectangle">
              <a:extLst>
                <a:ext uri="{FF2B5EF4-FFF2-40B4-BE49-F238E27FC236}">
                  <a16:creationId xmlns:a16="http://schemas.microsoft.com/office/drawing/2014/main" id="{525EE35A-AE91-4022-A31D-346C4EB91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9E4B6ED6-C6C8-4E0B-B9F4-79ED782E66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30" name="Rectangle 1026060">
            <a:extLst>
              <a:ext uri="{FF2B5EF4-FFF2-40B4-BE49-F238E27FC236}">
                <a16:creationId xmlns:a16="http://schemas.microsoft.com/office/drawing/2014/main" id="{B99B6FAC-549C-457F-A30B-756F38CBDA83}"/>
              </a:ext>
            </a:extLst>
          </p:cNvPr>
          <p:cNvSpPr>
            <a:spLocks noChangeArrowheads="1"/>
          </p:cNvSpPr>
          <p:nvPr/>
        </p:nvSpPr>
        <p:spPr bwMode="auto">
          <a:xfrm>
            <a:off x="3871672" y="6348642"/>
            <a:ext cx="4356384" cy="449354"/>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Đồ thị có dạng một đường thẳng</a:t>
            </a:r>
            <a:endParaRPr lang="en-US" altLang="en-US" sz="2200">
              <a:solidFill>
                <a:srgbClr val="C00000"/>
              </a:solidFill>
              <a:latin typeface="Arial" panose="020B0604020202020204" pitchFamily="34" charset="0"/>
            </a:endParaRPr>
          </a:p>
        </p:txBody>
      </p:sp>
      <p:pic>
        <p:nvPicPr>
          <p:cNvPr id="3" name="Picture 2">
            <a:extLst>
              <a:ext uri="{FF2B5EF4-FFF2-40B4-BE49-F238E27FC236}">
                <a16:creationId xmlns:a16="http://schemas.microsoft.com/office/drawing/2014/main" id="{33F7D900-D4DC-403F-ADA8-DFD86FA351C7}"/>
              </a:ext>
            </a:extLst>
          </p:cNvPr>
          <p:cNvPicPr>
            <a:picLocks noChangeAspect="1"/>
          </p:cNvPicPr>
          <p:nvPr/>
        </p:nvPicPr>
        <p:blipFill>
          <a:blip r:embed="rId6"/>
          <a:stretch>
            <a:fillRect/>
          </a:stretch>
        </p:blipFill>
        <p:spPr>
          <a:xfrm>
            <a:off x="6217429" y="3935930"/>
            <a:ext cx="4021253" cy="2331913"/>
          </a:xfrm>
          <a:prstGeom prst="rect">
            <a:avLst/>
          </a:prstGeom>
        </p:spPr>
      </p:pic>
      <p:sp>
        <p:nvSpPr>
          <p:cNvPr id="26" name="Rectangle 1026060">
            <a:extLst>
              <a:ext uri="{FF2B5EF4-FFF2-40B4-BE49-F238E27FC236}">
                <a16:creationId xmlns:a16="http://schemas.microsoft.com/office/drawing/2014/main" id="{D8903907-D354-482B-BD75-4DDDEE581063}"/>
              </a:ext>
            </a:extLst>
          </p:cNvPr>
          <p:cNvSpPr>
            <a:spLocks noChangeArrowheads="1"/>
          </p:cNvSpPr>
          <p:nvPr/>
        </p:nvSpPr>
        <p:spPr bwMode="auto">
          <a:xfrm>
            <a:off x="446243" y="2396988"/>
            <a:ext cx="10983757" cy="449354"/>
          </a:xfrm>
          <a:prstGeom prst="rect">
            <a:avLst/>
          </a:prstGeom>
          <a:noFill/>
          <a:ln w="9525" algn="ctr">
            <a:noFill/>
            <a:miter lim="800000"/>
            <a:headEnd/>
            <a:tailEnd/>
          </a:ln>
        </p:spPr>
        <p:txBody>
          <a:bodyPr wrap="square" lIns="109728" tIns="54864" rIns="109728" bIns="54864">
            <a:spAutoFit/>
          </a:bodyPr>
          <a:lstStyle/>
          <a:p>
            <a:r>
              <a:rPr lang="en-US" sz="2200">
                <a:latin typeface="Arial" panose="020B0604020202020204" pitchFamily="34" charset="0"/>
                <a:cs typeface="Arial" panose="020B0604020202020204" pitchFamily="34" charset="0"/>
              </a:rPr>
              <a:t>Xét thời điểm t</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 0, vật chuyển động có vận tốc v</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Tại thời điểm t, vật có vận tốc v. </a:t>
            </a:r>
          </a:p>
        </p:txBody>
      </p:sp>
      <p:sp>
        <p:nvSpPr>
          <p:cNvPr id="21" name="Text Box 13">
            <a:extLst>
              <a:ext uri="{FF2B5EF4-FFF2-40B4-BE49-F238E27FC236}">
                <a16:creationId xmlns:a16="http://schemas.microsoft.com/office/drawing/2014/main" id="{8AB49162-FAF2-4F1A-9AE3-9E187E8F8E7E}"/>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grpSp>
        <p:nvGrpSpPr>
          <p:cNvPr id="22" name="Group 21">
            <a:extLst>
              <a:ext uri="{FF2B5EF4-FFF2-40B4-BE49-F238E27FC236}">
                <a16:creationId xmlns:a16="http://schemas.microsoft.com/office/drawing/2014/main" id="{62EF3E44-6DE2-4E43-81E3-C61505419E08}"/>
              </a:ext>
            </a:extLst>
          </p:cNvPr>
          <p:cNvGrpSpPr/>
          <p:nvPr/>
        </p:nvGrpSpPr>
        <p:grpSpPr>
          <a:xfrm>
            <a:off x="338942" y="731676"/>
            <a:ext cx="785094" cy="325264"/>
            <a:chOff x="5867400" y="402866"/>
            <a:chExt cx="785094" cy="406303"/>
          </a:xfrm>
        </p:grpSpPr>
        <p:sp>
          <p:nvSpPr>
            <p:cNvPr id="23" name="Arrow: Pentagon 22">
              <a:extLst>
                <a:ext uri="{FF2B5EF4-FFF2-40B4-BE49-F238E27FC236}">
                  <a16:creationId xmlns:a16="http://schemas.microsoft.com/office/drawing/2014/main" id="{E3245494-E4CF-4CC0-93D5-88A69CFCB95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8791A3B3-E727-4049-8C59-6BD5FB071CB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 Box 6">
            <a:extLst>
              <a:ext uri="{FF2B5EF4-FFF2-40B4-BE49-F238E27FC236}">
                <a16:creationId xmlns:a16="http://schemas.microsoft.com/office/drawing/2014/main" id="{E116D2FE-252D-4E76-9511-1DD9D0E4E0E3}"/>
              </a:ext>
            </a:extLst>
          </p:cNvPr>
          <p:cNvSpPr txBox="1">
            <a:spLocks noChangeArrowheads="1"/>
          </p:cNvSpPr>
          <p:nvPr/>
        </p:nvSpPr>
        <p:spPr bwMode="auto">
          <a:xfrm>
            <a:off x="381942" y="1274762"/>
            <a:ext cx="3383658"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gia tốc</a:t>
            </a:r>
          </a:p>
        </p:txBody>
      </p:sp>
      <p:sp>
        <p:nvSpPr>
          <p:cNvPr id="29" name="Text Box 6">
            <a:extLst>
              <a:ext uri="{FF2B5EF4-FFF2-40B4-BE49-F238E27FC236}">
                <a16:creationId xmlns:a16="http://schemas.microsoft.com/office/drawing/2014/main" id="{209E49E2-24E2-49FE-8E38-4DD613F69785}"/>
              </a:ext>
            </a:extLst>
          </p:cNvPr>
          <p:cNvSpPr txBox="1">
            <a:spLocks noChangeArrowheads="1"/>
          </p:cNvSpPr>
          <p:nvPr/>
        </p:nvSpPr>
        <p:spPr bwMode="auto">
          <a:xfrm>
            <a:off x="381000" y="1981200"/>
            <a:ext cx="3962400"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vận tốc</a:t>
            </a:r>
          </a:p>
        </p:txBody>
      </p:sp>
      <p:grpSp>
        <p:nvGrpSpPr>
          <p:cNvPr id="31" name="Group 30">
            <a:extLst>
              <a:ext uri="{FF2B5EF4-FFF2-40B4-BE49-F238E27FC236}">
                <a16:creationId xmlns:a16="http://schemas.microsoft.com/office/drawing/2014/main" id="{06794DCE-5E26-4DCE-8DCE-9A5265A1AFC5}"/>
              </a:ext>
            </a:extLst>
          </p:cNvPr>
          <p:cNvGrpSpPr/>
          <p:nvPr/>
        </p:nvGrpSpPr>
        <p:grpSpPr>
          <a:xfrm>
            <a:off x="3575099" y="1179379"/>
            <a:ext cx="3800749" cy="838190"/>
            <a:chOff x="838200" y="3178924"/>
            <a:chExt cx="3800749" cy="1401742"/>
          </a:xfrm>
        </p:grpSpPr>
        <p:pic>
          <p:nvPicPr>
            <p:cNvPr id="32" name="Picture 31" descr="empty-red-rectangle">
              <a:extLst>
                <a:ext uri="{FF2B5EF4-FFF2-40B4-BE49-F238E27FC236}">
                  <a16:creationId xmlns:a16="http://schemas.microsoft.com/office/drawing/2014/main" id="{9CE57F40-687A-4630-9AFC-94F267D21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Object 60">
                  <a:extLst>
                    <a:ext uri="{FF2B5EF4-FFF2-40B4-BE49-F238E27FC236}">
                      <a16:creationId xmlns:a16="http://schemas.microsoft.com/office/drawing/2014/main" id="{E82EF194-2EE5-4A87-B18D-AE70EA40AC57}"/>
                    </a:ext>
                  </a:extLst>
                </p:cNvPr>
                <p:cNvSpPr txBox="1"/>
                <p:nvPr/>
              </p:nvSpPr>
              <p:spPr bwMode="auto">
                <a:xfrm>
                  <a:off x="1362349" y="3388454"/>
                  <a:ext cx="3276600" cy="1192212"/>
                </a:xfrm>
                <a:prstGeom prst="rect">
                  <a:avLst/>
                </a:prstGeom>
                <a:noFill/>
                <a:ln>
                  <a:noFill/>
                </a:ln>
                <a:effectLst/>
              </p:spPr>
              <p:txBody>
                <a:bodyPr>
                  <a:noAutofit/>
                </a:bodyPr>
                <a:lstStyle/>
                <a:p>
                  <a14:m>
                    <m:oMath xmlns:m="http://schemas.openxmlformats.org/officeDocument/2006/math">
                      <m:r>
                        <a:rPr lang="en-US" sz="2600" b="0" i="1" smtClean="0">
                          <a:solidFill>
                            <a:srgbClr val="000000"/>
                          </a:solidFill>
                          <a:latin typeface="Cambria Math" panose="02040503050406030204" pitchFamily="18" charset="0"/>
                        </a:rPr>
                        <m:t>𝑎</m:t>
                      </m:r>
                      <m:r>
                        <a:rPr lang="en-US" sz="2600" i="1">
                          <a:solidFill>
                            <a:srgbClr val="000000"/>
                          </a:solidFill>
                          <a:latin typeface="Cambria Math" panose="02040503050406030204" pitchFamily="18" charset="0"/>
                        </a:rPr>
                        <m:t>=</m:t>
                      </m:r>
                    </m:oMath>
                  </a14:m>
                  <a:r>
                    <a:rPr lang="en-US" sz="2600">
                      <a:latin typeface="Arial" panose="020B0604020202020204" pitchFamily="34" charset="0"/>
                      <a:cs typeface="Arial" panose="020B0604020202020204" pitchFamily="34" charset="0"/>
                    </a:rPr>
                    <a:t> hằng số</a:t>
                  </a:r>
                </a:p>
              </p:txBody>
            </p:sp>
          </mc:Choice>
          <mc:Fallback xmlns="">
            <p:sp>
              <p:nvSpPr>
                <p:cNvPr id="33" name="Object 60">
                  <a:extLst>
                    <a:ext uri="{FF2B5EF4-FFF2-40B4-BE49-F238E27FC236}">
                      <a16:creationId xmlns:a16="http://schemas.microsoft.com/office/drawing/2014/main" id="{E82EF194-2EE5-4A87-B18D-AE70EA40AC57}"/>
                    </a:ext>
                  </a:extLst>
                </p:cNvPr>
                <p:cNvSpPr txBox="1">
                  <a:spLocks noRot="1" noChangeAspect="1" noMove="1" noResize="1" noEditPoints="1" noAdjustHandles="1" noChangeArrowheads="1" noChangeShapeType="1" noTextEdit="1"/>
                </p:cNvSpPr>
                <p:nvPr/>
              </p:nvSpPr>
              <p:spPr bwMode="auto">
                <a:xfrm>
                  <a:off x="1362349" y="3388454"/>
                  <a:ext cx="3276600" cy="1192212"/>
                </a:xfrm>
                <a:prstGeom prst="rect">
                  <a:avLst/>
                </a:prstGeom>
                <a:blipFill>
                  <a:blip r:embed="rId7"/>
                  <a:stretch>
                    <a:fillRect t="-7692"/>
                  </a:stretch>
                </a:blipFill>
                <a:ln>
                  <a:noFill/>
                </a:ln>
                <a:effectLst/>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079F083D-967A-486F-9030-966565352F66}"/>
              </a:ext>
            </a:extLst>
          </p:cNvPr>
          <p:cNvSpPr txBox="1"/>
          <p:nvPr/>
        </p:nvSpPr>
        <p:spPr>
          <a:xfrm>
            <a:off x="446243" y="2998220"/>
            <a:ext cx="5771186" cy="430887"/>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PT vận tốc của vật CĐ thẳng biến đổi đều:</a:t>
            </a:r>
          </a:p>
        </p:txBody>
      </p:sp>
      <p:pic>
        <p:nvPicPr>
          <p:cNvPr id="36" name="Picture 35">
            <a:extLst>
              <a:ext uri="{FF2B5EF4-FFF2-40B4-BE49-F238E27FC236}">
                <a16:creationId xmlns:a16="http://schemas.microsoft.com/office/drawing/2014/main" id="{9D516552-7147-44B2-B9C0-05A99A819408}"/>
              </a:ext>
            </a:extLst>
          </p:cNvPr>
          <p:cNvPicPr>
            <a:picLocks noChangeAspect="1"/>
          </p:cNvPicPr>
          <p:nvPr/>
        </p:nvPicPr>
        <p:blipFill>
          <a:blip r:embed="rId8"/>
          <a:stretch>
            <a:fillRect/>
          </a:stretch>
        </p:blipFill>
        <p:spPr>
          <a:xfrm>
            <a:off x="203569" y="3960807"/>
            <a:ext cx="3025410" cy="2254228"/>
          </a:xfrm>
          <a:prstGeom prst="rect">
            <a:avLst/>
          </a:prstGeom>
        </p:spPr>
      </p:pic>
      <p:sp>
        <p:nvSpPr>
          <p:cNvPr id="37" name="Rectangle 1026060">
            <a:extLst>
              <a:ext uri="{FF2B5EF4-FFF2-40B4-BE49-F238E27FC236}">
                <a16:creationId xmlns:a16="http://schemas.microsoft.com/office/drawing/2014/main" id="{DB4681DE-FC2F-4D26-9355-834418F42AA3}"/>
              </a:ext>
            </a:extLst>
          </p:cNvPr>
          <p:cNvSpPr>
            <a:spLocks noChangeArrowheads="1"/>
          </p:cNvSpPr>
          <p:nvPr/>
        </p:nvSpPr>
        <p:spPr bwMode="auto">
          <a:xfrm>
            <a:off x="2648080" y="4786970"/>
            <a:ext cx="3066920"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dirty="0" err="1">
                <a:latin typeface="Arial" panose="020B0604020202020204" pitchFamily="34" charset="0"/>
                <a:cs typeface="Arial" panose="020B0604020202020204" pitchFamily="34" charset="0"/>
              </a:rPr>
              <a:t>Nhanh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dần</a:t>
            </a:r>
            <a:endParaRPr lang="en-US" altLang="en-US" sz="2200" dirty="0">
              <a:latin typeface="Arial" panose="020B0604020202020204" pitchFamily="34" charset="0"/>
              <a:cs typeface="Arial" panose="020B0604020202020204" pitchFamily="34" charset="0"/>
            </a:endParaRPr>
          </a:p>
          <a:p>
            <a:pPr algn="ctr" defTabSz="1095376">
              <a:spcBef>
                <a:spcPts val="0"/>
              </a:spcBef>
              <a:buClr>
                <a:schemeClr val="tx2"/>
              </a:buClr>
              <a:buSzPct val="95000"/>
              <a:defRPr/>
            </a:pPr>
            <a:r>
              <a:rPr lang="en-US" altLang="en-US" sz="2200" dirty="0">
                <a:latin typeface="Arial" panose="020B0604020202020204" pitchFamily="34" charset="0"/>
                <a:cs typeface="Arial" panose="020B0604020202020204" pitchFamily="34" charset="0"/>
              </a:rPr>
              <a:t>a </a:t>
            </a:r>
            <a:r>
              <a:rPr lang="en-US" altLang="en-US" sz="2200" dirty="0" err="1">
                <a:latin typeface="Arial" panose="020B0604020202020204" pitchFamily="34" charset="0"/>
                <a:cs typeface="Arial" panose="020B0604020202020204" pitchFamily="34" charset="0"/>
              </a:rPr>
              <a:t>cùng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dấu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với</a:t>
            </a:r>
            <a:r>
              <a:rPr lang="en-US" altLang="en-US" sz="2200" dirty="0">
                <a:latin typeface="Arial" panose="020B0604020202020204" pitchFamily="34" charset="0"/>
                <a:cs typeface="Arial" panose="020B0604020202020204" pitchFamily="34" charset="0"/>
              </a:rPr>
              <a:t> v</a:t>
            </a:r>
            <a:r>
              <a:rPr lang="en-US" altLang="en-US" sz="2200" baseline="-25000" dirty="0">
                <a:latin typeface="Arial" panose="020B0604020202020204" pitchFamily="34" charset="0"/>
                <a:cs typeface="Arial" panose="020B0604020202020204" pitchFamily="34" charset="0"/>
              </a:rPr>
              <a:t>0</a:t>
            </a:r>
            <a:endParaRPr lang="en-US" altLang="en-US" sz="2200" baseline="-25000" dirty="0">
              <a:solidFill>
                <a:srgbClr val="C00000"/>
              </a:solidFill>
              <a:latin typeface="Arial" panose="020B0604020202020204" pitchFamily="34" charset="0"/>
            </a:endParaRPr>
          </a:p>
        </p:txBody>
      </p:sp>
      <p:sp>
        <p:nvSpPr>
          <p:cNvPr id="38" name="Rectangle 1026060">
            <a:extLst>
              <a:ext uri="{FF2B5EF4-FFF2-40B4-BE49-F238E27FC236}">
                <a16:creationId xmlns:a16="http://schemas.microsoft.com/office/drawing/2014/main" id="{70B36129-DA8F-480D-ABC8-902B9F8603C7}"/>
              </a:ext>
            </a:extLst>
          </p:cNvPr>
          <p:cNvSpPr>
            <a:spLocks noChangeArrowheads="1"/>
          </p:cNvSpPr>
          <p:nvPr/>
        </p:nvSpPr>
        <p:spPr bwMode="auto">
          <a:xfrm>
            <a:off x="9089254" y="4791339"/>
            <a:ext cx="3026546"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Chậm dần</a:t>
            </a:r>
          </a:p>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a ngược dấu với v</a:t>
            </a:r>
            <a:r>
              <a:rPr lang="en-US" altLang="en-US" sz="2200" baseline="-25000">
                <a:latin typeface="Arial" panose="020B0604020202020204" pitchFamily="34" charset="0"/>
                <a:cs typeface="Arial" panose="020B0604020202020204" pitchFamily="34" charset="0"/>
              </a:rPr>
              <a:t>0</a:t>
            </a:r>
            <a:endParaRPr lang="en-US" altLang="en-US" sz="2200" baseline="-25000">
              <a:solidFill>
                <a:srgbClr val="C00000"/>
              </a:solidFill>
              <a:latin typeface="Arial" panose="020B0604020202020204" pitchFamily="34" charset="0"/>
            </a:endParaRPr>
          </a:p>
        </p:txBody>
      </p:sp>
    </p:spTree>
    <p:extLst>
      <p:ext uri="{BB962C8B-B14F-4D97-AF65-F5344CB8AC3E}">
        <p14:creationId xmlns:p14="http://schemas.microsoft.com/office/powerpoint/2010/main" val="382172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P spid="27" grpId="0" animBg="1"/>
      <p:bldP spid="29" grpId="0" animBg="1"/>
      <p:bldP spid="34"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sp>
        <p:nvSpPr>
          <p:cNvPr id="62" name="TextBox 61">
            <a:extLst>
              <a:ext uri="{FF2B5EF4-FFF2-40B4-BE49-F238E27FC236}">
                <a16:creationId xmlns:a16="http://schemas.microsoft.com/office/drawing/2014/main" id="{041879D7-1997-4A8F-9935-D4F638368ED3}"/>
              </a:ext>
            </a:extLst>
          </p:cNvPr>
          <p:cNvSpPr txBox="1"/>
          <p:nvPr/>
        </p:nvSpPr>
        <p:spPr>
          <a:xfrm>
            <a:off x="637895" y="1799110"/>
            <a:ext cx="8670393" cy="862800"/>
          </a:xfrm>
          <a:prstGeom prst="rect">
            <a:avLst/>
          </a:prstGeom>
          <a:noFill/>
        </p:spPr>
        <p:txBody>
          <a:bodyPr wrap="square">
            <a:spAutoFit/>
          </a:bodyPr>
          <a:lstStyle/>
          <a:p>
            <a:pPr marL="0" marR="0">
              <a:lnSpc>
                <a:spcPct val="107000"/>
              </a:lnSpc>
              <a:spcBef>
                <a:spcPts val="0"/>
              </a:spcBef>
              <a:spcAft>
                <a:spcPts val="500"/>
              </a:spcAft>
            </a:pPr>
            <a:r>
              <a:rPr lang="en-US" sz="2400">
                <a:latin typeface="Arial" panose="020B0604020202020204" pitchFamily="34" charset="0"/>
                <a:ea typeface="Times New Roman" panose="02020603050405020304" pitchFamily="18" charset="0"/>
                <a:cs typeface="Times New Roman" panose="02020603050405020304" pitchFamily="18" charset="0"/>
              </a:rPr>
              <a:t>Đ</a:t>
            </a:r>
            <a:r>
              <a:rPr lang="en-US" sz="2400">
                <a:effectLst/>
                <a:latin typeface="Arial" panose="020B0604020202020204" pitchFamily="34" charset="0"/>
                <a:ea typeface="Times New Roman" panose="02020603050405020304" pitchFamily="18" charset="0"/>
                <a:cs typeface="Times New Roman" panose="02020603050405020304" pitchFamily="18" charset="0"/>
              </a:rPr>
              <a:t>ộ dịch chuyển của vật sau khoảng thời gian: </a:t>
            </a:r>
            <a:r>
              <a:rPr lang="en-US" sz="2400">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t </a:t>
            </a:r>
            <a:r>
              <a:rPr lang="en-US" sz="2400">
                <a:effectLst/>
                <a:latin typeface="Arial" panose="020B0604020202020204" pitchFamily="34" charset="0"/>
                <a:ea typeface="Times New Roman" panose="02020603050405020304" pitchFamily="18" charset="0"/>
                <a:cs typeface="Times New Roman" panose="02020603050405020304" pitchFamily="18" charset="0"/>
              </a:rPr>
              <a:t>= t - 0 = t chính là diện tích hình thang OABD:</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64" name="TextBox 63">
            <a:extLst>
              <a:ext uri="{FF2B5EF4-FFF2-40B4-BE49-F238E27FC236}">
                <a16:creationId xmlns:a16="http://schemas.microsoft.com/office/drawing/2014/main" id="{453D376D-B709-4C41-8D31-D7EED2048E9C}"/>
              </a:ext>
            </a:extLst>
          </p:cNvPr>
          <p:cNvSpPr txBox="1"/>
          <p:nvPr/>
        </p:nvSpPr>
        <p:spPr>
          <a:xfrm>
            <a:off x="468430" y="4733908"/>
            <a:ext cx="6180082"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Phương trình độ dịch chuyển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B0BB18AC-1CA3-430C-9E7A-FE341711AA42}"/>
                  </a:ext>
                </a:extLst>
              </p:cNvPr>
              <p:cNvSpPr txBox="1"/>
              <p:nvPr/>
            </p:nvSpPr>
            <p:spPr bwMode="auto">
              <a:xfrm>
                <a:off x="700193" y="2917527"/>
                <a:ext cx="6661648" cy="587654"/>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(OA+BD).OD </a:t>
                </a:r>
                <a14:m>
                  <m:oMath xmlns:m="http://schemas.openxmlformats.org/officeDocument/2006/math">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(v</a:t>
                </a:r>
                <a:r>
                  <a:rPr lang="en-US" sz="2300" baseline="-25000">
                    <a:solidFill>
                      <a:srgbClr val="000000"/>
                    </a:solidFill>
                    <a:latin typeface="Arial" panose="020B0604020202020204" pitchFamily="34" charset="0"/>
                    <a:cs typeface="Arial" panose="020B0604020202020204" pitchFamily="34" charset="0"/>
                  </a:rPr>
                  <a:t>o</a:t>
                </a:r>
                <a:r>
                  <a:rPr lang="en-US" sz="2300">
                    <a:solidFill>
                      <a:srgbClr val="000000"/>
                    </a:solidFill>
                    <a:latin typeface="Arial" panose="020B0604020202020204" pitchFamily="34" charset="0"/>
                    <a:cs typeface="Arial" panose="020B0604020202020204" pitchFamily="34" charset="0"/>
                  </a:rPr>
                  <a:t>+v).t</a:t>
                </a:r>
                <a:endParaRPr lang="en-US" sz="23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B0BB18AC-1CA3-430C-9E7A-FE341711AA42}"/>
                  </a:ext>
                </a:extLst>
              </p:cNvPr>
              <p:cNvSpPr txBox="1">
                <a:spLocks noRot="1" noChangeAspect="1" noMove="1" noResize="1" noEditPoints="1" noAdjustHandles="1" noChangeArrowheads="1" noChangeShapeType="1" noTextEdit="1"/>
              </p:cNvSpPr>
              <p:nvPr/>
            </p:nvSpPr>
            <p:spPr bwMode="auto">
              <a:xfrm>
                <a:off x="700193" y="2917527"/>
                <a:ext cx="6661648" cy="587654"/>
              </a:xfrm>
              <a:prstGeom prst="rect">
                <a:avLst/>
              </a:prstGeom>
              <a:blipFill>
                <a:blip r:embed="rId12"/>
                <a:stretch>
                  <a:fillRect b="-9375"/>
                </a:stretch>
              </a:blipFill>
              <a:ln>
                <a:noFill/>
              </a:ln>
              <a:effectLst/>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75C39478-3B76-40B7-963F-D23B5FDF74A5}"/>
              </a:ext>
            </a:extLst>
          </p:cNvPr>
          <p:cNvGrpSpPr/>
          <p:nvPr/>
        </p:nvGrpSpPr>
        <p:grpSpPr>
          <a:xfrm>
            <a:off x="1936111" y="5322078"/>
            <a:ext cx="3664722" cy="1026108"/>
            <a:chOff x="838200" y="3178924"/>
            <a:chExt cx="3664722" cy="1281834"/>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26322" y="326854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26322" y="3268546"/>
                  <a:ext cx="3276600" cy="1192212"/>
                </a:xfrm>
                <a:prstGeom prst="rect">
                  <a:avLst/>
                </a:prstGeom>
                <a:blipFill>
                  <a:blip r:embed="rId14"/>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5" name="Object 60">
                <a:extLst>
                  <a:ext uri="{FF2B5EF4-FFF2-40B4-BE49-F238E27FC236}">
                    <a16:creationId xmlns:a16="http://schemas.microsoft.com/office/drawing/2014/main" id="{834D0493-B628-40B7-82D6-55B3E8A675C9}"/>
                  </a:ext>
                </a:extLst>
              </p:cNvPr>
              <p:cNvSpPr txBox="1"/>
              <p:nvPr/>
            </p:nvSpPr>
            <p:spPr bwMode="auto">
              <a:xfrm>
                <a:off x="1738106" y="3948608"/>
                <a:ext cx="3276600" cy="77579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75" name="Object 60">
                <a:extLst>
                  <a:ext uri="{FF2B5EF4-FFF2-40B4-BE49-F238E27FC236}">
                    <a16:creationId xmlns:a16="http://schemas.microsoft.com/office/drawing/2014/main" id="{834D0493-B628-40B7-82D6-55B3E8A675C9}"/>
                  </a:ext>
                </a:extLst>
              </p:cNvPr>
              <p:cNvSpPr txBox="1">
                <a:spLocks noRot="1" noChangeAspect="1" noMove="1" noResize="1" noEditPoints="1" noAdjustHandles="1" noChangeArrowheads="1" noChangeShapeType="1" noTextEdit="1"/>
              </p:cNvSpPr>
              <p:nvPr/>
            </p:nvSpPr>
            <p:spPr bwMode="auto">
              <a:xfrm>
                <a:off x="1738106" y="3948608"/>
                <a:ext cx="3276600" cy="775793"/>
              </a:xfrm>
              <a:prstGeom prst="rect">
                <a:avLst/>
              </a:prstGeom>
              <a:blipFill>
                <a:blip r:embed="rId15"/>
                <a:stretch>
                  <a:fillRect/>
                </a:stretch>
              </a:blipFill>
              <a:ln>
                <a:noFill/>
              </a:ln>
              <a:effectLst/>
            </p:spPr>
            <p:txBody>
              <a:bodyPr/>
              <a:lstStyle/>
              <a:p>
                <a:r>
                  <a:rPr lang="en-US">
                    <a:noFill/>
                  </a:rPr>
                  <a:t> </a:t>
                </a:r>
              </a:p>
            </p:txBody>
          </p:sp>
        </mc:Fallback>
      </mc:AlternateContent>
      <p:sp>
        <p:nvSpPr>
          <p:cNvPr id="76" name="TextBox 75">
            <a:extLst>
              <a:ext uri="{FF2B5EF4-FFF2-40B4-BE49-F238E27FC236}">
                <a16:creationId xmlns:a16="http://schemas.microsoft.com/office/drawing/2014/main" id="{EF8DD0D8-CA4C-4920-A731-9055ECE30285}"/>
              </a:ext>
            </a:extLst>
          </p:cNvPr>
          <p:cNvSpPr txBox="1"/>
          <p:nvPr/>
        </p:nvSpPr>
        <p:spPr>
          <a:xfrm>
            <a:off x="616874" y="3976708"/>
            <a:ext cx="2354926" cy="477054"/>
          </a:xfrm>
          <a:prstGeom prst="rect">
            <a:avLst/>
          </a:prstGeom>
          <a:noFill/>
        </p:spPr>
        <p:txBody>
          <a:bodyPr wrap="square">
            <a:spAutoFit/>
          </a:bodyPr>
          <a:lstStyle/>
          <a:p>
            <a:r>
              <a:rPr lang="en-US" sz="2500">
                <a:latin typeface="Arial" panose="020B0604020202020204" pitchFamily="34" charset="0"/>
                <a:cs typeface="Times New Roman" panose="02020603050405020304" pitchFamily="18" charset="0"/>
              </a:rPr>
              <a:t>Ta có:</a:t>
            </a:r>
            <a:endParaRPr lang="en-US" sz="2500"/>
          </a:p>
        </p:txBody>
      </p:sp>
    </p:spTree>
    <p:extLst>
      <p:ext uri="{BB962C8B-B14F-4D97-AF65-F5344CB8AC3E}">
        <p14:creationId xmlns:p14="http://schemas.microsoft.com/office/powerpoint/2010/main" val="29572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4" grpId="0"/>
      <p:bldP spid="69" grpId="0"/>
      <p:bldP spid="75" grpId="0"/>
      <p:bldP spid="7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grpSp>
        <p:nvGrpSpPr>
          <p:cNvPr id="70" name="Group 69">
            <a:extLst>
              <a:ext uri="{FF2B5EF4-FFF2-40B4-BE49-F238E27FC236}">
                <a16:creationId xmlns:a16="http://schemas.microsoft.com/office/drawing/2014/main" id="{75C39478-3B76-40B7-963F-D23B5FDF74A5}"/>
              </a:ext>
            </a:extLst>
          </p:cNvPr>
          <p:cNvGrpSpPr/>
          <p:nvPr/>
        </p:nvGrpSpPr>
        <p:grpSpPr>
          <a:xfrm>
            <a:off x="1358827" y="1938036"/>
            <a:ext cx="3670373" cy="1000920"/>
            <a:chOff x="838200" y="3178924"/>
            <a:chExt cx="3670373" cy="1250369"/>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31973" y="3237081"/>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31973" y="3237081"/>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B0CAAD83-318B-4074-8215-9D3547C5F3C6}"/>
              </a:ext>
            </a:extLst>
          </p:cNvPr>
          <p:cNvGrpSpPr/>
          <p:nvPr/>
        </p:nvGrpSpPr>
        <p:grpSpPr>
          <a:xfrm>
            <a:off x="6273115" y="-304800"/>
            <a:ext cx="5715314" cy="6158794"/>
            <a:chOff x="5149774" y="-220761"/>
            <a:chExt cx="5715314" cy="6883882"/>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3200400" cy="1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6999"/>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9913028" y="6186067"/>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93686" y="250559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i="1"/>
            </a:p>
          </p:txBody>
        </p:sp>
        <p:sp>
          <p:nvSpPr>
            <p:cNvPr id="49" name="TextBox 48">
              <a:extLst>
                <a:ext uri="{FF2B5EF4-FFF2-40B4-BE49-F238E27FC236}">
                  <a16:creationId xmlns:a16="http://schemas.microsoft.com/office/drawing/2014/main" id="{4EC4F581-EC9C-4227-ACF5-6E0533444D30}"/>
                </a:ext>
              </a:extLst>
            </p:cNvPr>
            <p:cNvSpPr txBox="1"/>
            <p:nvPr/>
          </p:nvSpPr>
          <p:spPr>
            <a:xfrm>
              <a:off x="6697371" y="618272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p:sp>
          <p:nvSpPr>
            <p:cNvPr id="2" name="Arc 1">
              <a:extLst>
                <a:ext uri="{FF2B5EF4-FFF2-40B4-BE49-F238E27FC236}">
                  <a16:creationId xmlns:a16="http://schemas.microsoft.com/office/drawing/2014/main" id="{D07C66FD-3176-45DF-BBA2-2A04F712E9A3}"/>
                </a:ext>
              </a:extLst>
            </p:cNvPr>
            <p:cNvSpPr/>
            <p:nvPr/>
          </p:nvSpPr>
          <p:spPr>
            <a:xfrm flipV="1">
              <a:off x="5149774" y="-220761"/>
              <a:ext cx="3759425" cy="6406828"/>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493" y="3244372"/>
            <a:ext cx="4552114" cy="208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64D1E058-8F66-465D-A11C-F54204D5E0A9}"/>
              </a:ext>
            </a:extLst>
          </p:cNvPr>
          <p:cNvSpPr txBox="1"/>
          <p:nvPr/>
        </p:nvSpPr>
        <p:spPr>
          <a:xfrm>
            <a:off x="1184342" y="3472519"/>
            <a:ext cx="3906691" cy="1718163"/>
          </a:xfrm>
          <a:prstGeom prst="rect">
            <a:avLst/>
          </a:prstGeom>
          <a:noFill/>
        </p:spPr>
        <p:txBody>
          <a:bodyPr wrap="square">
            <a:spAutoFit/>
          </a:bodyPr>
          <a:lstStyle/>
          <a:p>
            <a:pPr marL="0" marR="0" algn="ctr">
              <a:lnSpc>
                <a:spcPct val="107000"/>
              </a:lnSpc>
              <a:spcBef>
                <a:spcPts val="0"/>
              </a:spcBef>
              <a:spcAft>
                <a:spcPts val="500"/>
              </a:spcAft>
            </a:pPr>
            <a:r>
              <a:rPr lang="en-US" sz="2500">
                <a:latin typeface="Arial" panose="020B0604020202020204" pitchFamily="34" charset="0"/>
                <a:ea typeface="游明朝" panose="02020400000000000000" pitchFamily="18" charset="-128"/>
                <a:cs typeface="Times New Roman" panose="02020603050405020304" pitchFamily="18" charset="0"/>
              </a:rPr>
              <a:t>Đồ thị (d – t) của chuyển động thẳng biến đổi đều được biễu diễn trong hình là một nhánh parabol</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590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01" y="1969638"/>
            <a:ext cx="11625400" cy="136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4D1E058-8F66-465D-A11C-F54204D5E0A9}"/>
                  </a:ext>
                </a:extLst>
              </p:cNvPr>
              <p:cNvSpPr txBox="1"/>
              <p:nvPr/>
            </p:nvSpPr>
            <p:spPr>
              <a:xfrm>
                <a:off x="511975" y="2064859"/>
                <a:ext cx="11069361" cy="11216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Nếu </a:t>
                </a:r>
                <a:r>
                  <a:rPr lang="en-US" sz="2500">
                    <a:effectLst/>
                    <a:latin typeface="Arial" panose="020B0604020202020204" pitchFamily="34" charset="0"/>
                    <a:ea typeface="Times New Roman" panose="02020603050405020304" pitchFamily="18" charset="0"/>
                    <a:cs typeface="Times New Roman" panose="02020603050405020304" pitchFamily="18" charset="0"/>
                  </a:rPr>
                  <a:t>vật chuyển động thẳng biến đổi đều </a:t>
                </a:r>
                <a:r>
                  <a:rPr lang="en-US" sz="2500" b="1">
                    <a:effectLst/>
                    <a:latin typeface="Arial" panose="020B0604020202020204" pitchFamily="34" charset="0"/>
                    <a:ea typeface="Times New Roman" panose="02020603050405020304" pitchFamily="18" charset="0"/>
                    <a:cs typeface="Times New Roman" panose="02020603050405020304" pitchFamily="18" charset="0"/>
                  </a:rPr>
                  <a:t>không đổi chiều </a:t>
                </a:r>
                <a:r>
                  <a:rPr lang="en-US" sz="2500">
                    <a:effectLst/>
                    <a:latin typeface="Arial" panose="020B0604020202020204" pitchFamily="34" charset="0"/>
                    <a:ea typeface="Times New Roman" panose="02020603050405020304" pitchFamily="18" charset="0"/>
                    <a:cs typeface="Times New Roman" panose="02020603050405020304" pitchFamily="18" charset="0"/>
                  </a:rPr>
                  <a:t>thì </a:t>
                </a:r>
                <a:r>
                  <a:rPr lang="en-US" sz="2500">
                    <a:latin typeface="Arial" panose="020B0604020202020204" pitchFamily="34" charset="0"/>
                    <a:ea typeface="Times New Roman" panose="02020603050405020304" pitchFamily="18" charset="0"/>
                    <a:cs typeface="Times New Roman" panose="02020603050405020304" pitchFamily="18" charset="0"/>
                  </a:rPr>
                  <a:t>PT: </a:t>
                </a:r>
              </a:p>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cũng chính là PT xác định quãng đường đi được của vật. </a:t>
                </a:r>
              </a:p>
            </p:txBody>
          </p:sp>
        </mc:Choice>
        <mc:Fallback xmlns="">
          <p:sp>
            <p:nvSpPr>
              <p:cNvPr id="56" name="TextBox 55">
                <a:extLst>
                  <a:ext uri="{FF2B5EF4-FFF2-40B4-BE49-F238E27FC236}">
                    <a16:creationId xmlns:a16="http://schemas.microsoft.com/office/drawing/2014/main" id="{64D1E058-8F66-465D-A11C-F54204D5E0A9}"/>
                  </a:ext>
                </a:extLst>
              </p:cNvPr>
              <p:cNvSpPr txBox="1">
                <a:spLocks noRot="1" noChangeAspect="1" noMove="1" noResize="1" noEditPoints="1" noAdjustHandles="1" noChangeArrowheads="1" noChangeShapeType="1" noTextEdit="1"/>
              </p:cNvSpPr>
              <p:nvPr/>
            </p:nvSpPr>
            <p:spPr>
              <a:xfrm>
                <a:off x="511975" y="2064859"/>
                <a:ext cx="11069361" cy="1121654"/>
              </a:xfrm>
              <a:prstGeom prst="rect">
                <a:avLst/>
              </a:prstGeom>
              <a:blipFill>
                <a:blip r:embed="rId5"/>
                <a:stretch>
                  <a:fillRect t="-4348" r="-385"/>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22BFC2B-8AA7-4B5B-B130-65BF63A77F85}"/>
              </a:ext>
            </a:extLst>
          </p:cNvPr>
          <p:cNvSpPr txBox="1"/>
          <p:nvPr/>
        </p:nvSpPr>
        <p:spPr>
          <a:xfrm>
            <a:off x="586593" y="3741157"/>
            <a:ext cx="10824156"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Nếu tại thời điểm t</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vật có vị trí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so với gốc toạ độ. Do d = x -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a:t>
            </a:r>
          </a:p>
        </p:txBody>
      </p:sp>
      <p:grpSp>
        <p:nvGrpSpPr>
          <p:cNvPr id="27" name="Group 26">
            <a:extLst>
              <a:ext uri="{FF2B5EF4-FFF2-40B4-BE49-F238E27FC236}">
                <a16:creationId xmlns:a16="http://schemas.microsoft.com/office/drawing/2014/main" id="{93ED4CF1-6E39-42E1-9DBC-7AF05DA3E946}"/>
              </a:ext>
            </a:extLst>
          </p:cNvPr>
          <p:cNvGrpSpPr/>
          <p:nvPr/>
        </p:nvGrpSpPr>
        <p:grpSpPr>
          <a:xfrm>
            <a:off x="3581400" y="4428784"/>
            <a:ext cx="4495800" cy="1129054"/>
            <a:chOff x="838200" y="3178924"/>
            <a:chExt cx="3695144" cy="1225892"/>
          </a:xfrm>
        </p:grpSpPr>
        <p:pic>
          <p:nvPicPr>
            <p:cNvPr id="28" name="Picture 27" descr="empty-red-rectangle">
              <a:extLst>
                <a:ext uri="{FF2B5EF4-FFF2-40B4-BE49-F238E27FC236}">
                  <a16:creationId xmlns:a16="http://schemas.microsoft.com/office/drawing/2014/main" id="{A2F89E3F-73AC-477A-9E25-6017609A2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Object 60">
                  <a:extLst>
                    <a:ext uri="{FF2B5EF4-FFF2-40B4-BE49-F238E27FC236}">
                      <a16:creationId xmlns:a16="http://schemas.microsoft.com/office/drawing/2014/main" id="{8F3AAE8B-0059-4705-AD95-FFDCF6DD075F}"/>
                    </a:ext>
                  </a:extLst>
                </p:cNvPr>
                <p:cNvSpPr txBox="1"/>
                <p:nvPr/>
              </p:nvSpPr>
              <p:spPr bwMode="auto">
                <a:xfrm>
                  <a:off x="1256744" y="3212603"/>
                  <a:ext cx="3276600" cy="11922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𝑥</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0</m:t>
                            </m:r>
                          </m:sub>
                        </m:sSub>
                      </m:oMath>
                    </m:oMathPara>
                  </a14:m>
                  <a:endParaRPr lang="en-US" sz="3000" baseline="30000">
                    <a:latin typeface="Arial" panose="020B0604020202020204" pitchFamily="34" charset="0"/>
                    <a:cs typeface="Arial" panose="020B0604020202020204" pitchFamily="34" charset="0"/>
                  </a:endParaRPr>
                </a:p>
              </p:txBody>
            </p:sp>
          </mc:Choice>
          <mc:Fallback xmlns="">
            <p:sp>
              <p:nvSpPr>
                <p:cNvPr id="29" name="Object 60">
                  <a:extLst>
                    <a:ext uri="{FF2B5EF4-FFF2-40B4-BE49-F238E27FC236}">
                      <a16:creationId xmlns:a16="http://schemas.microsoft.com/office/drawing/2014/main" id="{8F3AAE8B-0059-4705-AD95-FFDCF6DD075F}"/>
                    </a:ext>
                  </a:extLst>
                </p:cNvPr>
                <p:cNvSpPr txBox="1">
                  <a:spLocks noRot="1" noChangeAspect="1" noMove="1" noResize="1" noEditPoints="1" noAdjustHandles="1" noChangeArrowheads="1" noChangeShapeType="1" noTextEdit="1"/>
                </p:cNvSpPr>
                <p:nvPr/>
              </p:nvSpPr>
              <p:spPr bwMode="auto">
                <a:xfrm>
                  <a:off x="1256744" y="3212603"/>
                  <a:ext cx="3276600" cy="1192213"/>
                </a:xfrm>
                <a:prstGeom prst="rect">
                  <a:avLst/>
                </a:prstGeom>
                <a:blipFill>
                  <a:blip r:embed="rId7"/>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9B6E8D17-9D9A-4AA8-A3C4-FC42B9B95447}"/>
              </a:ext>
            </a:extLst>
          </p:cNvPr>
          <p:cNvSpPr txBox="1"/>
          <p:nvPr/>
        </p:nvSpPr>
        <p:spPr>
          <a:xfrm>
            <a:off x="3124200" y="5744072"/>
            <a:ext cx="5435984" cy="894860"/>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7030A0"/>
                </a:solidFill>
                <a:latin typeface="Arial" panose="020B0604020202020204" pitchFamily="34" charset="0"/>
                <a:ea typeface="Times New Roman" panose="02020603050405020304" pitchFamily="18" charset="0"/>
                <a:cs typeface="Times New Roman" panose="02020603050405020304" pitchFamily="18" charset="0"/>
              </a:rPr>
              <a:t>P</a:t>
            </a:r>
            <a:r>
              <a:rPr lang="en-US" sz="2500" i="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hương trình xác định toạ độ của vật chuyển động thẳng biến đổi đều.</a:t>
            </a:r>
            <a:endParaRPr lang="en-US" sz="2500" i="1">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700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P spid="26"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1160202" y="838403"/>
            <a:ext cx="10591800"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Hãy rút ra phương trình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1E80372-DFDE-4DB8-A9B2-424E4B89A304}"/>
              </a:ext>
            </a:extLst>
          </p:cNvPr>
          <p:cNvSpPr/>
          <p:nvPr/>
        </p:nvSpPr>
        <p:spPr>
          <a:xfrm>
            <a:off x="721182" y="803043"/>
            <a:ext cx="10906448" cy="58773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32FBAB4C-F2AF-4BD9-8952-72CD9AABFEF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36651" y="290858"/>
            <a:ext cx="909009" cy="862788"/>
          </a:xfrm>
          <a:prstGeom prst="rect">
            <a:avLst/>
          </a:prstGeom>
        </p:spPr>
      </p:pic>
      <p:sp>
        <p:nvSpPr>
          <p:cNvPr id="15" name="TextBox 14">
            <a:extLst>
              <a:ext uri="{FF2B5EF4-FFF2-40B4-BE49-F238E27FC236}">
                <a16:creationId xmlns:a16="http://schemas.microsoft.com/office/drawing/2014/main" id="{79B0864D-C57F-47A4-818B-D0E187923665}"/>
              </a:ext>
            </a:extLst>
          </p:cNvPr>
          <p:cNvSpPr txBox="1"/>
          <p:nvPr/>
        </p:nvSpPr>
        <p:spPr>
          <a:xfrm>
            <a:off x="685800" y="1868558"/>
            <a:ext cx="6477000"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Khử biến thời gian t trong các phương trình </a:t>
            </a:r>
          </a:p>
        </p:txBody>
      </p:sp>
      <p:sp>
        <p:nvSpPr>
          <p:cNvPr id="17" name="TextBox 16">
            <a:extLst>
              <a:ext uri="{FF2B5EF4-FFF2-40B4-BE49-F238E27FC236}">
                <a16:creationId xmlns:a16="http://schemas.microsoft.com/office/drawing/2014/main" id="{7B902DD7-E4C1-4A4D-AEA9-7E44E2062194}"/>
              </a:ext>
            </a:extLst>
          </p:cNvPr>
          <p:cNvSpPr txBox="1"/>
          <p:nvPr/>
        </p:nvSpPr>
        <p:spPr>
          <a:xfrm>
            <a:off x="2208999" y="5812129"/>
            <a:ext cx="9679004"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Phương trình liên hệ giữa gia tốc, vận tốc và độ dịch chuyển: </a:t>
            </a:r>
            <a:endParaRPr lang="en-US" sz="2500">
              <a:solidFill>
                <a:srgbClr val="7030A0"/>
              </a:solidFill>
            </a:endParaRPr>
          </a:p>
        </p:txBody>
      </p:sp>
      <p:grpSp>
        <p:nvGrpSpPr>
          <p:cNvPr id="18" name="Group 17">
            <a:extLst>
              <a:ext uri="{FF2B5EF4-FFF2-40B4-BE49-F238E27FC236}">
                <a16:creationId xmlns:a16="http://schemas.microsoft.com/office/drawing/2014/main" id="{0064136A-E4CF-4297-83B8-F87F1EBA971F}"/>
              </a:ext>
            </a:extLst>
          </p:cNvPr>
          <p:cNvGrpSpPr/>
          <p:nvPr/>
        </p:nvGrpSpPr>
        <p:grpSpPr>
          <a:xfrm>
            <a:off x="7162800" y="2728695"/>
            <a:ext cx="3685311" cy="927638"/>
            <a:chOff x="838200" y="3178924"/>
            <a:chExt cx="3685311" cy="1269584"/>
          </a:xfrm>
        </p:grpSpPr>
        <p:pic>
          <p:nvPicPr>
            <p:cNvPr id="19" name="Picture 18" descr="empty-red-rectangle">
              <a:extLst>
                <a:ext uri="{FF2B5EF4-FFF2-40B4-BE49-F238E27FC236}">
                  <a16:creationId xmlns:a16="http://schemas.microsoft.com/office/drawing/2014/main" id="{E2D5D3C6-D626-4CC1-807C-CB07138A8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60">
                  <a:extLst>
                    <a:ext uri="{FF2B5EF4-FFF2-40B4-BE49-F238E27FC236}">
                      <a16:creationId xmlns:a16="http://schemas.microsoft.com/office/drawing/2014/main" id="{D1690FDF-CA78-4274-85D2-0D9BE71ECFE4}"/>
                    </a:ext>
                  </a:extLst>
                </p:cNvPr>
                <p:cNvSpPr txBox="1"/>
                <p:nvPr/>
              </p:nvSpPr>
              <p:spPr bwMode="auto">
                <a:xfrm>
                  <a:off x="1246911" y="325629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20" name="Object 60">
                  <a:extLst>
                    <a:ext uri="{FF2B5EF4-FFF2-40B4-BE49-F238E27FC236}">
                      <a16:creationId xmlns:a16="http://schemas.microsoft.com/office/drawing/2014/main" id="{D1690FDF-CA78-4274-85D2-0D9BE71ECFE4}"/>
                    </a:ext>
                  </a:extLst>
                </p:cNvPr>
                <p:cNvSpPr txBox="1">
                  <a:spLocks noRot="1" noChangeAspect="1" noMove="1" noResize="1" noEditPoints="1" noAdjustHandles="1" noChangeArrowheads="1" noChangeShapeType="1" noTextEdit="1"/>
                </p:cNvSpPr>
                <p:nvPr/>
              </p:nvSpPr>
              <p:spPr bwMode="auto">
                <a:xfrm>
                  <a:off x="1246911" y="325629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9C6DD617-1645-41E9-828B-401243673292}"/>
              </a:ext>
            </a:extLst>
          </p:cNvPr>
          <p:cNvGrpSpPr/>
          <p:nvPr/>
        </p:nvGrpSpPr>
        <p:grpSpPr>
          <a:xfrm>
            <a:off x="7131518" y="1763626"/>
            <a:ext cx="3917481" cy="851445"/>
            <a:chOff x="838200" y="3178924"/>
            <a:chExt cx="3869649" cy="1308472"/>
          </a:xfrm>
        </p:grpSpPr>
        <p:pic>
          <p:nvPicPr>
            <p:cNvPr id="22" name="Picture 21" descr="empty-red-rectangle">
              <a:extLst>
                <a:ext uri="{FF2B5EF4-FFF2-40B4-BE49-F238E27FC236}">
                  <a16:creationId xmlns:a16="http://schemas.microsoft.com/office/drawing/2014/main" id="{7CF8CC78-30CC-4394-BBE2-9779F0917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60">
                  <a:extLst>
                    <a:ext uri="{FF2B5EF4-FFF2-40B4-BE49-F238E27FC236}">
                      <a16:creationId xmlns:a16="http://schemas.microsoft.com/office/drawing/2014/main" id="{8A3F6479-B8F5-492C-B80E-494263D315AD}"/>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24" name="TextBox 23">
            <a:extLst>
              <a:ext uri="{FF2B5EF4-FFF2-40B4-BE49-F238E27FC236}">
                <a16:creationId xmlns:a16="http://schemas.microsoft.com/office/drawing/2014/main" id="{685B9E47-1063-403C-8ACC-DDCD283BEAA6}"/>
              </a:ext>
            </a:extLst>
          </p:cNvPr>
          <p:cNvSpPr txBox="1"/>
          <p:nvPr/>
        </p:nvSpPr>
        <p:spPr>
          <a:xfrm>
            <a:off x="721182" y="3974050"/>
            <a:ext cx="10436805"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ta rút ra được biểu thức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5" name="Group 24">
            <a:extLst>
              <a:ext uri="{FF2B5EF4-FFF2-40B4-BE49-F238E27FC236}">
                <a16:creationId xmlns:a16="http://schemas.microsoft.com/office/drawing/2014/main" id="{FC911DA7-0E48-4EF4-96CA-585DD903BDDE}"/>
              </a:ext>
            </a:extLst>
          </p:cNvPr>
          <p:cNvGrpSpPr/>
          <p:nvPr/>
        </p:nvGrpSpPr>
        <p:grpSpPr>
          <a:xfrm>
            <a:off x="3581400" y="4704483"/>
            <a:ext cx="3886200" cy="1041851"/>
            <a:chOff x="838200" y="3178924"/>
            <a:chExt cx="3886200" cy="1434025"/>
          </a:xfrm>
        </p:grpSpPr>
        <p:pic>
          <p:nvPicPr>
            <p:cNvPr id="26" name="Picture 25" descr="empty-red-rectangle">
              <a:extLst>
                <a:ext uri="{FF2B5EF4-FFF2-40B4-BE49-F238E27FC236}">
                  <a16:creationId xmlns:a16="http://schemas.microsoft.com/office/drawing/2014/main" id="{DBF8A1B8-D27B-45E4-804F-38F6C4BC8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60">
                  <a:extLst>
                    <a:ext uri="{FF2B5EF4-FFF2-40B4-BE49-F238E27FC236}">
                      <a16:creationId xmlns:a16="http://schemas.microsoft.com/office/drawing/2014/main" id="{8B9DD630-DE79-4E72-AFFA-4F474D3C5D42}"/>
                    </a:ext>
                  </a:extLst>
                </p:cNvPr>
                <p:cNvSpPr txBox="1"/>
                <p:nvPr/>
              </p:nvSpPr>
              <p:spPr bwMode="auto">
                <a:xfrm>
                  <a:off x="1447800" y="3420737"/>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𝑎𝑑</m:t>
                        </m:r>
                      </m:oMath>
                    </m:oMathPara>
                  </a14:m>
                  <a:endParaRPr lang="en-US" sz="3000">
                    <a:latin typeface="Arial" panose="020B0604020202020204" pitchFamily="34" charset="0"/>
                    <a:cs typeface="Arial" panose="020B0604020202020204" pitchFamily="34" charset="0"/>
                  </a:endParaRPr>
                </a:p>
              </p:txBody>
            </p:sp>
          </mc:Choice>
          <mc:Fallback xmlns="">
            <p:sp>
              <p:nvSpPr>
                <p:cNvPr id="27" name="Object 60">
                  <a:extLst>
                    <a:ext uri="{FF2B5EF4-FFF2-40B4-BE49-F238E27FC236}">
                      <a16:creationId xmlns:a16="http://schemas.microsoft.com/office/drawing/2014/main" id="{8B9DD630-DE79-4E72-AFFA-4F474D3C5D42}"/>
                    </a:ext>
                  </a:extLst>
                </p:cNvPr>
                <p:cNvSpPr txBox="1">
                  <a:spLocks noRot="1" noChangeAspect="1" noMove="1" noResize="1" noEditPoints="1" noAdjustHandles="1" noChangeArrowheads="1" noChangeShapeType="1" noTextEdit="1"/>
                </p:cNvSpPr>
                <p:nvPr/>
              </p:nvSpPr>
              <p:spPr bwMode="auto">
                <a:xfrm>
                  <a:off x="1447800" y="3420737"/>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32622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8" y="1191172"/>
            <a:ext cx="12221497" cy="15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99426D8F-3F57-44F8-937A-78CC908C2FF8}"/>
              </a:ext>
            </a:extLst>
          </p:cNvPr>
          <p:cNvSpPr txBox="1"/>
          <p:nvPr/>
        </p:nvSpPr>
        <p:spPr>
          <a:xfrm>
            <a:off x="515884" y="1303266"/>
            <a:ext cx="11218916" cy="1306512"/>
          </a:xfrm>
          <a:prstGeom prst="rect">
            <a:avLst/>
          </a:prstGeom>
          <a:noFill/>
        </p:spPr>
        <p:txBody>
          <a:bodyPr wrap="square">
            <a:spAutoFit/>
          </a:bodyPr>
          <a:lstStyle/>
          <a:p>
            <a:pPr marL="0" marR="0" algn="just">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5" name="Picture 24" descr="A person riding a bicycle on a road&#10;&#10;Description automatically generated with medium confidence">
            <a:extLst>
              <a:ext uri="{FF2B5EF4-FFF2-40B4-BE49-F238E27FC236}">
                <a16:creationId xmlns:a16="http://schemas.microsoft.com/office/drawing/2014/main" id="{BDF580E7-E80E-411B-ADB1-0110F3C1A316}"/>
              </a:ext>
            </a:extLst>
          </p:cNvPr>
          <p:cNvPicPr>
            <a:picLocks noChangeAspect="1"/>
          </p:cNvPicPr>
          <p:nvPr/>
        </p:nvPicPr>
        <p:blipFill rotWithShape="1">
          <a:blip r:embed="rId5">
            <a:extLst>
              <a:ext uri="{28A0092B-C50C-407E-A947-70E740481C1C}">
                <a14:useLocalDpi xmlns:a14="http://schemas.microsoft.com/office/drawing/2010/main" val="0"/>
              </a:ext>
            </a:extLst>
          </a:blip>
          <a:srcRect t="13477"/>
          <a:stretch/>
        </p:blipFill>
        <p:spPr>
          <a:xfrm>
            <a:off x="2362200" y="2863398"/>
            <a:ext cx="6776185" cy="3817021"/>
          </a:xfrm>
          <a:prstGeom prst="rect">
            <a:avLst/>
          </a:prstGeom>
          <a:ln>
            <a:noFill/>
          </a:ln>
          <a:effectLst>
            <a:softEdge rad="112500"/>
          </a:effectLst>
        </p:spPr>
      </p:pic>
    </p:spTree>
    <p:extLst>
      <p:ext uri="{BB962C8B-B14F-4D97-AF65-F5344CB8AC3E}">
        <p14:creationId xmlns:p14="http://schemas.microsoft.com/office/powerpoint/2010/main" val="181500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57" y="1191173"/>
            <a:ext cx="11704014"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86593" y="3113313"/>
            <a:ext cx="11487763" cy="48320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gốc thời gian là lúc vật ở chân dốc, 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610241" y="3645419"/>
            <a:ext cx="611176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Áp dụng phương trình, suy ra: </a:t>
            </a:r>
          </a:p>
        </p:txBody>
      </p:sp>
      <p:sp>
        <p:nvSpPr>
          <p:cNvPr id="45" name="TextBox 44">
            <a:extLst>
              <a:ext uri="{FF2B5EF4-FFF2-40B4-BE49-F238E27FC236}">
                <a16:creationId xmlns:a16="http://schemas.microsoft.com/office/drawing/2014/main" id="{09421720-B705-455C-878E-1C68A7DF6553}"/>
              </a:ext>
            </a:extLst>
          </p:cNvPr>
          <p:cNvSpPr txBox="1"/>
          <p:nvPr/>
        </p:nvSpPr>
        <p:spPr>
          <a:xfrm>
            <a:off x="860520" y="5806781"/>
            <a:ext cx="10096534" cy="769441"/>
          </a:xfrm>
          <a:prstGeom prst="rect">
            <a:avLst/>
          </a:prstGeom>
          <a:noFill/>
        </p:spPr>
        <p:txBody>
          <a:bodyPr wrap="square">
            <a:spAutoFit/>
          </a:bodyPr>
          <a:lstStyle/>
          <a:p>
            <a:pPr algn="ctr"/>
            <a:r>
              <a:rPr lang="en-US" sz="2200">
                <a:effectLst/>
                <a:latin typeface="Arial" panose="020B0604020202020204" pitchFamily="34" charset="0"/>
                <a:ea typeface="Times New Roman" panose="02020603050405020304" pitchFamily="18" charset="0"/>
              </a:rPr>
              <a:t>Như vậy, gia tốc có độ lớn không đổi bằng 0,16 m/s</a:t>
            </a:r>
            <a:r>
              <a:rPr lang="en-US" sz="2200" baseline="30000">
                <a:effectLst/>
                <a:latin typeface="Arial" panose="020B0604020202020204" pitchFamily="34" charset="0"/>
                <a:ea typeface="Times New Roman" panose="02020603050405020304" pitchFamily="18" charset="0"/>
              </a:rPr>
              <a:t>2</a:t>
            </a:r>
            <a:r>
              <a:rPr lang="en-US" sz="2200">
                <a:effectLst/>
                <a:latin typeface="Arial" panose="020B0604020202020204" pitchFamily="34" charset="0"/>
                <a:ea typeface="Times New Roman" panose="02020603050405020304" pitchFamily="18" charset="0"/>
              </a:rPr>
              <a:t> và có chiều ngược chiều dương quy ước là chiều chuyển động, do đó vật chuyển động chậm dần đều.</a:t>
            </a:r>
            <a:endParaRPr lang="en-US" sz="2200"/>
          </a:p>
        </p:txBody>
      </p:sp>
      <p:sp>
        <p:nvSpPr>
          <p:cNvPr id="46" name="TextBox 45">
            <a:extLst>
              <a:ext uri="{FF2B5EF4-FFF2-40B4-BE49-F238E27FC236}">
                <a16:creationId xmlns:a16="http://schemas.microsoft.com/office/drawing/2014/main" id="{BD3F0FEC-0684-4BCC-BC42-9E7C5E1ED449}"/>
              </a:ext>
            </a:extLst>
          </p:cNvPr>
          <p:cNvSpPr txBox="1"/>
          <p:nvPr/>
        </p:nvSpPr>
        <p:spPr>
          <a:xfrm>
            <a:off x="4648200" y="2561358"/>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741639" y="1236426"/>
            <a:ext cx="10595756" cy="1160959"/>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8" name="TextBox 47">
            <a:extLst>
              <a:ext uri="{FF2B5EF4-FFF2-40B4-BE49-F238E27FC236}">
                <a16:creationId xmlns:a16="http://schemas.microsoft.com/office/drawing/2014/main" id="{320B3AD8-D73B-4002-99C0-8D442EE302FD}"/>
              </a:ext>
            </a:extLst>
          </p:cNvPr>
          <p:cNvSpPr txBox="1"/>
          <p:nvPr/>
        </p:nvSpPr>
        <p:spPr>
          <a:xfrm>
            <a:off x="678558" y="4831475"/>
            <a:ext cx="6111764" cy="46762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Thời gian chuyển động lên dốc:</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5305097" y="3562539"/>
            <a:ext cx="6429703" cy="1083319"/>
            <a:chOff x="1219200" y="3374889"/>
            <a:chExt cx="3506587" cy="123691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2" name="Object 60">
                  <a:extLst>
                    <a:ext uri="{FF2B5EF4-FFF2-40B4-BE49-F238E27FC236}">
                      <a16:creationId xmlns:a16="http://schemas.microsoft.com/office/drawing/2014/main" id="{4AA7EFD2-CF2E-4F41-A625-70BDDDA731EC}"/>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baseline="30000" smtClean="0">
                              <a:solidFill>
                                <a:srgbClr val="000000"/>
                              </a:solidFill>
                              <a:latin typeface="Cambria Math" panose="02040503050406030204" pitchFamily="18" charset="0"/>
                            </a:rPr>
                            <m:t>2</m:t>
                          </m:r>
                        </m:num>
                        <m:den>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𝑑</m:t>
                          </m:r>
                        </m:den>
                      </m:f>
                    </m:oMath>
                  </a14:m>
                  <a:r>
                    <a:rPr lang="en-US" sz="3000">
                      <a:latin typeface="Arial" panose="020B0604020202020204" pitchFamily="34" charset="0"/>
                      <a:cs typeface="Arial" panose="020B0604020202020204" pitchFamily="34" charset="0"/>
                    </a:rPr>
                    <a:t>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3</m:t>
                          </m:r>
                          <m:r>
                            <a:rPr lang="en-US" sz="3000" i="1" baseline="3000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d>
                            <m:dPr>
                              <m:ctrlPr>
                                <a:rPr lang="en-US" sz="3000" i="1">
                                  <a:solidFill>
                                    <a:srgbClr val="000000"/>
                                  </a:solidFill>
                                  <a:latin typeface="Cambria Math" panose="02040503050406030204" pitchFamily="18" charset="0"/>
                                </a:rPr>
                              </m:ctrlPr>
                            </m:dPr>
                            <m:e>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18</m:t>
                                  </m:r>
                                </m:num>
                                <m:den>
                                  <m:r>
                                    <a:rPr lang="en-US" sz="3000" i="1">
                                      <a:solidFill>
                                        <a:srgbClr val="000000"/>
                                      </a:solidFill>
                                      <a:latin typeface="Cambria Math" panose="02040503050406030204" pitchFamily="18" charset="0"/>
                                    </a:rPr>
                                    <m:t>3,6</m:t>
                                  </m:r>
                                </m:den>
                              </m:f>
                            </m:e>
                          </m:d>
                          <m:r>
                            <a:rPr lang="en-US" sz="3000" i="1" baseline="30000">
                              <a:solidFill>
                                <a:srgbClr val="000000"/>
                              </a:solidFill>
                              <a:latin typeface="Cambria Math" panose="02040503050406030204" pitchFamily="18" charset="0"/>
                            </a:rPr>
                            <m:t>2</m:t>
                          </m:r>
                        </m:num>
                        <m:den>
                          <m:r>
                            <a:rPr lang="en-US" sz="3000" i="1">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.50</m:t>
                          </m:r>
                        </m:den>
                      </m:f>
                    </m:oMath>
                  </a14:m>
                  <a:r>
                    <a:rPr lang="en-US" sz="3000">
                      <a:latin typeface="Arial" panose="020B0604020202020204" pitchFamily="34" charset="0"/>
                      <a:cs typeface="Arial" panose="020B0604020202020204" pitchFamily="34" charset="0"/>
                    </a:rPr>
                    <a:t>= </a:t>
                  </a:r>
                  <a:r>
                    <a:rPr lang="en-US" sz="2500" b="1">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0,16 m/s</a:t>
                  </a:r>
                  <a:r>
                    <a:rPr lang="en-US" sz="2500" baseline="30000">
                      <a:latin typeface="Arial" panose="020B0604020202020204" pitchFamily="34" charset="0"/>
                      <a:cs typeface="Arial" panose="020B0604020202020204" pitchFamily="34" charset="0"/>
                    </a:rPr>
                    <a:t>2</a:t>
                  </a:r>
                </a:p>
              </p:txBody>
            </p:sp>
          </mc:Choice>
          <mc:Fallback xmlns="">
            <p:sp>
              <p:nvSpPr>
                <p:cNvPr id="52" name="Object 60">
                  <a:extLst>
                    <a:ext uri="{FF2B5EF4-FFF2-40B4-BE49-F238E27FC236}">
                      <a16:creationId xmlns:a16="http://schemas.microsoft.com/office/drawing/2014/main" id="{4AA7EFD2-CF2E-4F41-A625-70BDDDA731EC}"/>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6"/>
                  <a:stretch>
                    <a:fillRect b="-585"/>
                  </a:stretch>
                </a:blipFill>
                <a:ln>
                  <a:noFill/>
                </a:ln>
                <a:effectLst/>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0B375776-9390-468C-9799-78D0CA7CD4E6}"/>
              </a:ext>
            </a:extLst>
          </p:cNvPr>
          <p:cNvGrpSpPr/>
          <p:nvPr/>
        </p:nvGrpSpPr>
        <p:grpSpPr>
          <a:xfrm>
            <a:off x="5486400" y="4734063"/>
            <a:ext cx="4800600" cy="932764"/>
            <a:chOff x="1219200" y="3374889"/>
            <a:chExt cx="3506587" cy="1236917"/>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5" name="Object 60">
                  <a:extLst>
                    <a:ext uri="{FF2B5EF4-FFF2-40B4-BE49-F238E27FC236}">
                      <a16:creationId xmlns:a16="http://schemas.microsoft.com/office/drawing/2014/main" id="{EA2442E8-6B7B-4C2D-A422-1F3BEB295002}"/>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num>
                        <m:den>
                          <m:r>
                            <a:rPr lang="en-US" sz="3000" b="0" i="1" smtClean="0">
                              <a:solidFill>
                                <a:srgbClr val="000000"/>
                              </a:solidFill>
                              <a:latin typeface="Cambria Math" panose="02040503050406030204" pitchFamily="18" charset="0"/>
                            </a:rPr>
                            <m:t>𝑎</m:t>
                          </m:r>
                        </m:den>
                      </m:f>
                    </m:oMath>
                  </a14:m>
                  <a:r>
                    <a:rPr lang="en-US" sz="3000">
                      <a:latin typeface="Arial" panose="020B0604020202020204" pitchFamily="34" charset="0"/>
                      <a:cs typeface="Arial" panose="020B0604020202020204" pitchFamily="34" charset="0"/>
                    </a:rPr>
                    <a:t>=</a:t>
                  </a:r>
                  <a:r>
                    <a:rPr lang="en-US" sz="3000">
                      <a:solidFill>
                        <a:srgbClr val="000000"/>
                      </a:solidFill>
                    </a:rPr>
                    <a:t> </a:t>
                  </a:r>
                  <a14:m>
                    <m:oMath xmlns:m="http://schemas.openxmlformats.org/officeDocument/2006/math">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3</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5</m:t>
                          </m:r>
                        </m:num>
                        <m:den>
                          <m:r>
                            <m:rPr>
                              <m:nor/>
                            </m:rPr>
                            <a:rPr lang="en-US" sz="2500" b="1">
                              <a:latin typeface="Arial" panose="020B0604020202020204" pitchFamily="34" charset="0"/>
                              <a:cs typeface="Arial" panose="020B0604020202020204" pitchFamily="34" charset="0"/>
                              <a:sym typeface="Symbol" panose="05050102010706020507" pitchFamily="18" charset="2"/>
                            </a:rPr>
                            <m:t></m:t>
                          </m:r>
                          <m:r>
                            <m:rPr>
                              <m:nor/>
                            </m:rPr>
                            <a:rPr lang="en-US" sz="2500">
                              <a:latin typeface="Arial" panose="020B0604020202020204" pitchFamily="34" charset="0"/>
                              <a:cs typeface="Arial" panose="020B0604020202020204" pitchFamily="34" charset="0"/>
                            </a:rPr>
                            <m:t> 0,16</m:t>
                          </m:r>
                        </m:den>
                      </m:f>
                      <m:r>
                        <a:rPr lang="en-US" sz="2500" b="0" i="1" smtClean="0">
                          <a:solidFill>
                            <a:srgbClr val="000000"/>
                          </a:solidFill>
                          <a:latin typeface="Cambria Math" panose="02040503050406030204" pitchFamily="18" charset="0"/>
                        </a:rPr>
                        <m:t>=12,5</m:t>
                      </m:r>
                      <m:r>
                        <a:rPr lang="en-US" sz="2500" b="0" i="1" smtClean="0">
                          <a:solidFill>
                            <a:srgbClr val="000000"/>
                          </a:solidFill>
                          <a:latin typeface="Cambria Math" panose="02040503050406030204" pitchFamily="18" charset="0"/>
                        </a:rPr>
                        <m:t>𝑠</m:t>
                      </m:r>
                    </m:oMath>
                  </a14:m>
                  <a:r>
                    <a:rPr lang="en-US" sz="3000">
                      <a:latin typeface="Arial" panose="020B0604020202020204" pitchFamily="34" charset="0"/>
                      <a:cs typeface="Arial" panose="020B0604020202020204" pitchFamily="34" charset="0"/>
                    </a:rPr>
                    <a:t> </a:t>
                  </a:r>
                </a:p>
              </p:txBody>
            </p:sp>
          </mc:Choice>
          <mc:Fallback xmlns="">
            <p:sp>
              <p:nvSpPr>
                <p:cNvPr id="55" name="Object 60">
                  <a:extLst>
                    <a:ext uri="{FF2B5EF4-FFF2-40B4-BE49-F238E27FC236}">
                      <a16:creationId xmlns:a16="http://schemas.microsoft.com/office/drawing/2014/main" id="{EA2442E8-6B7B-4C2D-A422-1F3BEB295002}"/>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t="-5405"/>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23251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92" y="1192807"/>
            <a:ext cx="11841743"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15969" y="2976932"/>
            <a:ext cx="6634652"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 </a:t>
            </a:r>
            <a:r>
              <a:rPr lang="en-US" sz="2400">
                <a:latin typeface="Arial" panose="020B0604020202020204" pitchFamily="34" charset="0"/>
                <a:ea typeface="Times New Roman" panose="02020603050405020304" pitchFamily="18" charset="0"/>
                <a:cs typeface="Times New Roman" panose="02020603050405020304" pitchFamily="18" charset="0"/>
              </a:rPr>
              <a:t>G</a:t>
            </a:r>
            <a:r>
              <a:rPr lang="en-US" sz="2400">
                <a:effectLst/>
                <a:latin typeface="Arial" panose="020B0604020202020204" pitchFamily="34" charset="0"/>
                <a:ea typeface="Times New Roman" panose="02020603050405020304" pitchFamily="18" charset="0"/>
                <a:cs typeface="Times New Roman" panose="02020603050405020304" pitchFamily="18" charset="0"/>
              </a:rPr>
              <a:t>ốc thời gian lúc bắt đầu chuyển động</a:t>
            </a:r>
          </a:p>
          <a:p>
            <a:pPr marL="0" marR="0">
              <a:spcBef>
                <a:spcPts val="0"/>
              </a:spcBef>
            </a:pPr>
            <a:r>
              <a:rPr lang="en-US" sz="2400">
                <a:latin typeface="Arial" panose="020B0604020202020204" pitchFamily="34" charset="0"/>
                <a:ea typeface="Times New Roman" panose="02020603050405020304" pitchFamily="18" charset="0"/>
                <a:cs typeface="Times New Roman" panose="02020603050405020304" pitchFamily="18" charset="0"/>
              </a:rPr>
              <a:t>          - </a:t>
            </a:r>
            <a:r>
              <a:rPr lang="en-US" sz="2400">
                <a:effectLst/>
                <a:latin typeface="Arial" panose="020B0604020202020204" pitchFamily="34" charset="0"/>
                <a:ea typeface="Times New Roman" panose="02020603050405020304" pitchFamily="18" charset="0"/>
                <a:cs typeface="Times New Roman" panose="02020603050405020304" pitchFamily="18" charset="0"/>
              </a:rPr>
              <a:t>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593585" y="4111865"/>
            <a:ext cx="117360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Ta có:</a:t>
            </a:r>
          </a:p>
        </p:txBody>
      </p:sp>
      <p:sp>
        <p:nvSpPr>
          <p:cNvPr id="46" name="TextBox 45">
            <a:extLst>
              <a:ext uri="{FF2B5EF4-FFF2-40B4-BE49-F238E27FC236}">
                <a16:creationId xmlns:a16="http://schemas.microsoft.com/office/drawing/2014/main" id="{BD3F0FEC-0684-4BCC-BC42-9E7C5E1ED449}"/>
              </a:ext>
            </a:extLst>
          </p:cNvPr>
          <p:cNvSpPr txBox="1"/>
          <p:nvPr/>
        </p:nvSpPr>
        <p:spPr>
          <a:xfrm>
            <a:off x="4434274" y="2470064"/>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681844" y="1194269"/>
            <a:ext cx="10824356" cy="1257973"/>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Ví dụ 2: Một người đi xe đạp chuyển động thẳng nhanh dần đều. Trong hai khoảng thời gian 4 s liên tiếp, người này di chuyển được những quãng đường lần lượt là 24 m và 64 m.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Tính gia tốc và tốc độ đầu của chuyển động.</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1571857" y="3888830"/>
            <a:ext cx="4467660" cy="1001020"/>
            <a:chOff x="1219200" y="3374889"/>
            <a:chExt cx="2711996" cy="137523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2711996" cy="13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bject 60">
              <a:extLst>
                <a:ext uri="{FF2B5EF4-FFF2-40B4-BE49-F238E27FC236}">
                  <a16:creationId xmlns:a16="http://schemas.microsoft.com/office/drawing/2014/main" id="{4AA7EFD2-CF2E-4F41-A625-70BDDDA731EC}"/>
                </a:ext>
              </a:extLst>
            </p:cNvPr>
            <p:cNvSpPr txBox="1"/>
            <p:nvPr/>
          </p:nvSpPr>
          <p:spPr bwMode="auto">
            <a:xfrm>
              <a:off x="1352472" y="3396901"/>
              <a:ext cx="2445451" cy="1192212"/>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4 s; d</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24 m.</a:t>
              </a:r>
              <a:endParaRPr lang="en-US" sz="2500">
                <a:latin typeface="Arial" panose="020B0604020202020204" pitchFamily="34" charset="0"/>
                <a:ea typeface="游明朝" panose="02020400000000000000" pitchFamily="18" charset="-128"/>
                <a:cs typeface="Arial" panose="020B0604020202020204" pitchFamily="34" charset="0"/>
              </a:endParaRPr>
            </a:p>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 s; d</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88 m</a:t>
              </a:r>
              <a:endParaRPr lang="en-US" sz="2500" baseline="3000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0B375776-9390-468C-9799-78D0CA7CD4E6}"/>
              </a:ext>
            </a:extLst>
          </p:cNvPr>
          <p:cNvGrpSpPr/>
          <p:nvPr/>
        </p:nvGrpSpPr>
        <p:grpSpPr>
          <a:xfrm>
            <a:off x="1767189" y="5795296"/>
            <a:ext cx="2638182" cy="961953"/>
            <a:chOff x="1219200" y="3370935"/>
            <a:chExt cx="3793887" cy="1192211"/>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bject 60">
              <a:extLst>
                <a:ext uri="{FF2B5EF4-FFF2-40B4-BE49-F238E27FC236}">
                  <a16:creationId xmlns:a16="http://schemas.microsoft.com/office/drawing/2014/main" id="{EA2442E8-6B7B-4C2D-A422-1F3BEB295002}"/>
                </a:ext>
              </a:extLst>
            </p:cNvPr>
            <p:cNvSpPr txBox="1"/>
            <p:nvPr/>
          </p:nvSpPr>
          <p:spPr bwMode="auto">
            <a:xfrm>
              <a:off x="1736486" y="3370935"/>
              <a:ext cx="3276601" cy="1192211"/>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v</a:t>
              </a:r>
              <a:r>
                <a:rPr lang="en-US" sz="2500" baseline="-25000">
                  <a:latin typeface="Arial" panose="020B0604020202020204" pitchFamily="34" charset="0"/>
                  <a:ea typeface="Times New Roman" panose="02020603050405020304" pitchFamily="18" charset="0"/>
                  <a:cs typeface="Times New Roman" panose="02020603050405020304" pitchFamily="18" charset="0"/>
                </a:rPr>
                <a:t>0</a:t>
              </a:r>
              <a:r>
                <a:rPr lang="en-US" sz="2500">
                  <a:latin typeface="Arial" panose="020B0604020202020204" pitchFamily="34" charset="0"/>
                  <a:ea typeface="Times New Roman" panose="02020603050405020304" pitchFamily="18" charset="0"/>
                  <a:cs typeface="Times New Roman" panose="02020603050405020304" pitchFamily="18" charset="0"/>
                </a:rPr>
                <a:t> = 1 m/s</a:t>
              </a:r>
            </a:p>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a = 2,5 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endParaRPr lang="en-US" sz="2500" baseline="30000">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6" name="TextBox 25">
            <a:extLst>
              <a:ext uri="{FF2B5EF4-FFF2-40B4-BE49-F238E27FC236}">
                <a16:creationId xmlns:a16="http://schemas.microsoft.com/office/drawing/2014/main" id="{DF584D90-3E09-42C0-96CD-1DC1B14D049A}"/>
              </a:ext>
            </a:extLst>
          </p:cNvPr>
          <p:cNvSpPr txBox="1"/>
          <p:nvPr/>
        </p:nvSpPr>
        <p:spPr>
          <a:xfrm>
            <a:off x="515968" y="4919664"/>
            <a:ext cx="6253014"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Thay vào phương trình độ dịch chuyển theo thời gian và giải hệ phương trình, </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0" name="TextBox 29">
            <a:extLst>
              <a:ext uri="{FF2B5EF4-FFF2-40B4-BE49-F238E27FC236}">
                <a16:creationId xmlns:a16="http://schemas.microsoft.com/office/drawing/2014/main" id="{6CA5076E-BD5E-459B-949B-300BE50A19F5}"/>
              </a:ext>
            </a:extLst>
          </p:cNvPr>
          <p:cNvSpPr txBox="1"/>
          <p:nvPr/>
        </p:nvSpPr>
        <p:spPr>
          <a:xfrm>
            <a:off x="656085" y="6037745"/>
            <a:ext cx="1470043" cy="477054"/>
          </a:xfrm>
          <a:prstGeom prst="rect">
            <a:avLst/>
          </a:prstGeom>
          <a:noFill/>
        </p:spPr>
        <p:txBody>
          <a:bodyPr wrap="square">
            <a:spAutoFit/>
          </a:bodyPr>
          <a:lstStyle/>
          <a:p>
            <a:r>
              <a:rPr lang="en-US" sz="2400">
                <a:latin typeface="Arial" panose="020B0604020202020204" pitchFamily="34" charset="0"/>
                <a:ea typeface="Times New Roman" panose="02020603050405020304" pitchFamily="18" charset="0"/>
                <a:cs typeface="Times New Roman" panose="02020603050405020304" pitchFamily="18" charset="0"/>
              </a:rPr>
              <a:t>T</a:t>
            </a:r>
            <a:r>
              <a:rPr lang="en-US" sz="2400">
                <a:effectLst/>
                <a:latin typeface="Arial" panose="020B0604020202020204" pitchFamily="34" charset="0"/>
                <a:ea typeface="Times New Roman" panose="02020603050405020304" pitchFamily="18" charset="0"/>
                <a:cs typeface="Times New Roman" panose="02020603050405020304" pitchFamily="18" charset="0"/>
              </a:rPr>
              <a:t>a có:</a:t>
            </a:r>
            <a:endParaRPr lang="en-US" sz="2400"/>
          </a:p>
        </p:txBody>
      </p:sp>
      <p:pic>
        <p:nvPicPr>
          <p:cNvPr id="19" name="Picture 18" descr="A person riding a bicycle on a road&#10;&#10;Description automatically generated with medium confidence">
            <a:extLst>
              <a:ext uri="{FF2B5EF4-FFF2-40B4-BE49-F238E27FC236}">
                <a16:creationId xmlns:a16="http://schemas.microsoft.com/office/drawing/2014/main" id="{0A69FE9A-8E9A-4F68-99D4-1BD8C539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621" y="3395664"/>
            <a:ext cx="4572000" cy="3048000"/>
          </a:xfrm>
          <a:prstGeom prst="rect">
            <a:avLst/>
          </a:prstGeom>
          <a:ln>
            <a:noFill/>
          </a:ln>
          <a:effectLst>
            <a:softEdge rad="112500"/>
          </a:effectLst>
        </p:spPr>
      </p:pic>
    </p:spTree>
    <p:extLst>
      <p:ext uri="{BB962C8B-B14F-4D97-AF65-F5344CB8AC3E}">
        <p14:creationId xmlns:p14="http://schemas.microsoft.com/office/powerpoint/2010/main" val="38969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6" grpId="0"/>
      <p:bldP spid="2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Mục đích</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a:effectLst/>
                <a:latin typeface="Arial" panose="020B0604020202020204" pitchFamily="34" charset="0"/>
                <a:ea typeface="Times New Roman" panose="02020603050405020304" pitchFamily="18" charset="0"/>
              </a:rPr>
              <a:t>Đo được vận tốc tức thời tại từng thời điểm của vật chuyển động biến đổi.</a:t>
            </a:r>
            <a:endParaRPr lang="en-US" altLang="en-US" sz="2200" i="1">
              <a:cs typeface="Arial" panose="020B0604020202020204" pitchFamily="34" charset="0"/>
            </a:endParaRPr>
          </a:p>
        </p:txBody>
      </p:sp>
      <p:sp>
        <p:nvSpPr>
          <p:cNvPr id="25" name="Text Box 5">
            <a:extLst>
              <a:ext uri="{FF2B5EF4-FFF2-40B4-BE49-F238E27FC236}">
                <a16:creationId xmlns:a16="http://schemas.microsoft.com/office/drawing/2014/main" id="{3741E156-1B26-4BC9-88C4-E903A660C926}"/>
              </a:ext>
            </a:extLst>
          </p:cNvPr>
          <p:cNvSpPr txBox="1">
            <a:spLocks noChangeArrowheads="1"/>
          </p:cNvSpPr>
          <p:nvPr/>
        </p:nvSpPr>
        <p:spPr bwMode="auto">
          <a:xfrm>
            <a:off x="338942" y="1700420"/>
            <a:ext cx="225185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Dụng cụ</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5" name="Picture 14">
            <a:extLst>
              <a:ext uri="{FF2B5EF4-FFF2-40B4-BE49-F238E27FC236}">
                <a16:creationId xmlns:a16="http://schemas.microsoft.com/office/drawing/2014/main" id="{8AFD7BB4-2F16-40E6-A2C5-1B5363F220E3}"/>
              </a:ext>
            </a:extLst>
          </p:cNvPr>
          <p:cNvPicPr>
            <a:picLocks noChangeAspect="1"/>
          </p:cNvPicPr>
          <p:nvPr/>
        </p:nvPicPr>
        <p:blipFill rotWithShape="1">
          <a:blip r:embed="rId4"/>
          <a:srcRect l="5703" t="1024" r="3846" b="1377"/>
          <a:stretch/>
        </p:blipFill>
        <p:spPr>
          <a:xfrm>
            <a:off x="2438400" y="1708373"/>
            <a:ext cx="6787681" cy="3752123"/>
          </a:xfrm>
          <a:prstGeom prst="rect">
            <a:avLst/>
          </a:prstGeom>
        </p:spPr>
      </p:pic>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5"/>
          <a:srcRect/>
          <a:stretch>
            <a:fillRect/>
          </a:stretch>
        </p:blipFill>
        <p:spPr bwMode="auto">
          <a:xfrm>
            <a:off x="838200" y="5562600"/>
            <a:ext cx="10287000" cy="1022500"/>
          </a:xfrm>
          <a:prstGeom prst="rect">
            <a:avLst/>
          </a:prstGeom>
          <a:noFill/>
          <a:ln w="9525">
            <a:noFill/>
            <a:miter lim="800000"/>
            <a:headEnd/>
            <a:tailEnd/>
          </a:ln>
        </p:spPr>
      </p:pic>
      <p:sp>
        <p:nvSpPr>
          <p:cNvPr id="18" name="Text Box 29">
            <a:extLst>
              <a:ext uri="{FF2B5EF4-FFF2-40B4-BE49-F238E27FC236}">
                <a16:creationId xmlns:a16="http://schemas.microsoft.com/office/drawing/2014/main" id="{94E41343-9669-4962-8A97-44D2510076A5}"/>
              </a:ext>
            </a:extLst>
          </p:cNvPr>
          <p:cNvSpPr txBox="1">
            <a:spLocks noChangeArrowheads="1"/>
          </p:cNvSpPr>
          <p:nvPr/>
        </p:nvSpPr>
        <p:spPr bwMode="auto">
          <a:xfrm>
            <a:off x="1651084" y="5614105"/>
            <a:ext cx="846942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Arial" panose="020B0604020202020204" pitchFamily="34" charset="0"/>
              </a:rPr>
              <a:t>Làm thế nào ta có thể xác định được vận tốc tức thời dựa vào phương án thí nghiệm gợi ý?</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64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6CE0488-F3E7-439F-B94D-F6091D698E08}"/>
              </a:ext>
            </a:extLst>
          </p:cNvPr>
          <p:cNvSpPr/>
          <p:nvPr/>
        </p:nvSpPr>
        <p:spPr>
          <a:xfrm>
            <a:off x="721181" y="718933"/>
            <a:ext cx="11073383" cy="193543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5" name="Group 56">
            <a:extLst>
              <a:ext uri="{FF2B5EF4-FFF2-40B4-BE49-F238E27FC236}">
                <a16:creationId xmlns:a16="http://schemas.microsoft.com/office/drawing/2014/main" id="{9FFF94E5-2ABC-438B-A874-D555E9FB82AD}"/>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E28606D6-8461-4F80-A392-399A63C0DB4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855590B5-9EA6-4B01-8FB3-CBB2DD74FC1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8" name="Text Box 29">
            <a:extLst>
              <a:ext uri="{FF2B5EF4-FFF2-40B4-BE49-F238E27FC236}">
                <a16:creationId xmlns:a16="http://schemas.microsoft.com/office/drawing/2014/main" id="{FA032A76-09DB-4D4D-8D7F-8DDF370A9E10}"/>
              </a:ext>
            </a:extLst>
          </p:cNvPr>
          <p:cNvSpPr txBox="1">
            <a:spLocks noChangeArrowheads="1"/>
          </p:cNvSpPr>
          <p:nvPr/>
        </p:nvSpPr>
        <p:spPr bwMode="auto">
          <a:xfrm>
            <a:off x="990600" y="718934"/>
            <a:ext cx="10803965" cy="184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đoàn tàu đang chạy với vận tốc 43,2 km/h thì hãm phanh, chuyển động thẳng chậm dần đều để vào ga. Sau 1 phút thì tàu dừng lại ở sân ga. </a:t>
            </a:r>
          </a:p>
          <a:p>
            <a:pPr marL="457200" marR="0" indent="-457200">
              <a:lnSpc>
                <a:spcPct val="107000"/>
              </a:lnSpc>
              <a:spcBef>
                <a:spcPts val="0"/>
              </a:spcBef>
              <a:spcAft>
                <a:spcPts val="500"/>
              </a:spcAft>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Tính gia tốc của tàu. </a:t>
            </a:r>
          </a:p>
          <a:p>
            <a:pPr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b) Tính quãng đường mà tàu đi được trong thời gian hãm phanh.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9" name="Picture 8">
            <a:extLst>
              <a:ext uri="{FF2B5EF4-FFF2-40B4-BE49-F238E27FC236}">
                <a16:creationId xmlns:a16="http://schemas.microsoft.com/office/drawing/2014/main" id="{937D6D73-73BE-4173-A702-EEED2D9FEA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pic>
        <p:nvPicPr>
          <p:cNvPr id="19" name="Picture 18" descr="A train on the railway tracks&#10;&#10;Description automatically generated with medium confidence">
            <a:extLst>
              <a:ext uri="{FF2B5EF4-FFF2-40B4-BE49-F238E27FC236}">
                <a16:creationId xmlns:a16="http://schemas.microsoft.com/office/drawing/2014/main" id="{D9A8134C-3D33-4B48-BBF3-9E1670DBBDB5}"/>
              </a:ext>
            </a:extLst>
          </p:cNvPr>
          <p:cNvPicPr>
            <a:picLocks noChangeAspect="1"/>
          </p:cNvPicPr>
          <p:nvPr/>
        </p:nvPicPr>
        <p:blipFill rotWithShape="1">
          <a:blip r:embed="rId4">
            <a:extLst>
              <a:ext uri="{28A0092B-C50C-407E-A947-70E740481C1C}">
                <a14:useLocalDpi xmlns:a14="http://schemas.microsoft.com/office/drawing/2010/main" val="0"/>
              </a:ext>
            </a:extLst>
          </a:blip>
          <a:srcRect l="13412" t="1" r="15204" b="-2391"/>
          <a:stretch/>
        </p:blipFill>
        <p:spPr>
          <a:xfrm>
            <a:off x="616116" y="3094457"/>
            <a:ext cx="3992814" cy="3221584"/>
          </a:xfrm>
          <a:prstGeom prst="rect">
            <a:avLst/>
          </a:prstGeom>
          <a:ln>
            <a:noFill/>
          </a:ln>
          <a:effectLst>
            <a:softEdge rad="112500"/>
          </a:effectLst>
        </p:spPr>
      </p:pic>
      <p:grpSp>
        <p:nvGrpSpPr>
          <p:cNvPr id="27" name="Group 26">
            <a:extLst>
              <a:ext uri="{FF2B5EF4-FFF2-40B4-BE49-F238E27FC236}">
                <a16:creationId xmlns:a16="http://schemas.microsoft.com/office/drawing/2014/main" id="{FFA3738C-0FC6-46B5-886A-BDAB85E8F4FF}"/>
              </a:ext>
            </a:extLst>
          </p:cNvPr>
          <p:cNvGrpSpPr/>
          <p:nvPr/>
        </p:nvGrpSpPr>
        <p:grpSpPr>
          <a:xfrm>
            <a:off x="5105400" y="4419600"/>
            <a:ext cx="6858000" cy="571299"/>
            <a:chOff x="5334000" y="4838900"/>
            <a:chExt cx="6858000" cy="571299"/>
          </a:xfrm>
        </p:grpSpPr>
        <p:pic>
          <p:nvPicPr>
            <p:cNvPr id="22" name="Content Placeholder 4" descr="Diagram&#10;&#10;Description automatically generated with medium confidence">
              <a:extLst>
                <a:ext uri="{FF2B5EF4-FFF2-40B4-BE49-F238E27FC236}">
                  <a16:creationId xmlns:a16="http://schemas.microsoft.com/office/drawing/2014/main" id="{4122F0CE-6483-47E8-A9E0-CFCBB4B7783B}"/>
                </a:ext>
              </a:extLst>
            </p:cNvPr>
            <p:cNvPicPr>
              <a:picLocks noChangeAspect="1"/>
            </p:cNvPicPr>
            <p:nvPr/>
          </p:nvPicPr>
          <p:blipFill rotWithShape="1">
            <a:blip r:embed="rId5">
              <a:alphaModFix amt="47000"/>
              <a:extLst>
                <a:ext uri="{28A0092B-C50C-407E-A947-70E740481C1C}">
                  <a14:useLocalDpi xmlns:a14="http://schemas.microsoft.com/office/drawing/2010/main" val="0"/>
                </a:ext>
              </a:extLst>
            </a:blip>
            <a:srcRect l="46067" t="38891" r="13197" b="48851"/>
            <a:stretch/>
          </p:blipFill>
          <p:spPr>
            <a:xfrm>
              <a:off x="5334000" y="4838900"/>
              <a:ext cx="2286000" cy="533401"/>
            </a:xfrm>
            <a:prstGeom prst="rect">
              <a:avLst/>
            </a:prstGeom>
          </p:spPr>
        </p:pic>
        <p:pic>
          <p:nvPicPr>
            <p:cNvPr id="25" name="Content Placeholder 4" descr="Diagram&#10;&#10;Description automatically generated with medium confidence">
              <a:extLst>
                <a:ext uri="{FF2B5EF4-FFF2-40B4-BE49-F238E27FC236}">
                  <a16:creationId xmlns:a16="http://schemas.microsoft.com/office/drawing/2014/main" id="{B9D9E62E-EFC9-4D1F-A715-CA6A0C7B436A}"/>
                </a:ext>
              </a:extLst>
            </p:cNvPr>
            <p:cNvPicPr>
              <a:picLocks noChangeAspect="1"/>
            </p:cNvPicPr>
            <p:nvPr/>
          </p:nvPicPr>
          <p:blipFill rotWithShape="1">
            <a:blip r:embed="rId5">
              <a:extLst>
                <a:ext uri="{28A0092B-C50C-407E-A947-70E740481C1C}">
                  <a14:useLocalDpi xmlns:a14="http://schemas.microsoft.com/office/drawing/2010/main" val="0"/>
                </a:ext>
              </a:extLst>
            </a:blip>
            <a:srcRect l="46067" t="38891" r="13197" b="48851"/>
            <a:stretch/>
          </p:blipFill>
          <p:spPr>
            <a:xfrm>
              <a:off x="9039726" y="4857849"/>
              <a:ext cx="2286000" cy="533401"/>
            </a:xfrm>
            <a:prstGeom prst="rect">
              <a:avLst/>
            </a:prstGeom>
          </p:spPr>
        </p:pic>
        <p:cxnSp>
          <p:nvCxnSpPr>
            <p:cNvPr id="26" name="Straight Arrow Connector 25">
              <a:extLst>
                <a:ext uri="{FF2B5EF4-FFF2-40B4-BE49-F238E27FC236}">
                  <a16:creationId xmlns:a16="http://schemas.microsoft.com/office/drawing/2014/main" id="{9F2D214C-A890-47C1-B1CB-E6CAC94484A6}"/>
                </a:ext>
              </a:extLst>
            </p:cNvPr>
            <p:cNvCxnSpPr>
              <a:cxnSpLocks/>
            </p:cNvCxnSpPr>
            <p:nvPr/>
          </p:nvCxnSpPr>
          <p:spPr>
            <a:xfrm>
              <a:off x="5334000" y="5391250"/>
              <a:ext cx="6858000" cy="189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Left Brace 29">
            <a:extLst>
              <a:ext uri="{FF2B5EF4-FFF2-40B4-BE49-F238E27FC236}">
                <a16:creationId xmlns:a16="http://schemas.microsoft.com/office/drawing/2014/main" id="{3F84827D-714B-410B-BFE1-27DAF3CB6855}"/>
              </a:ext>
            </a:extLst>
          </p:cNvPr>
          <p:cNvSpPr/>
          <p:nvPr/>
        </p:nvSpPr>
        <p:spPr>
          <a:xfrm rot="16200000">
            <a:off x="9105705" y="3314895"/>
            <a:ext cx="228989" cy="3657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C1690B26-C15C-4F68-BCD0-C05323F53F69}"/>
              </a:ext>
            </a:extLst>
          </p:cNvPr>
          <p:cNvSpPr txBox="1"/>
          <p:nvPr/>
        </p:nvSpPr>
        <p:spPr>
          <a:xfrm>
            <a:off x="9303530" y="3429000"/>
            <a:ext cx="633663" cy="477054"/>
          </a:xfrm>
          <a:prstGeom prst="rect">
            <a:avLst/>
          </a:prstGeom>
          <a:noFill/>
        </p:spPr>
        <p:txBody>
          <a:bodyPr wrap="square" rtlCol="0">
            <a:spAutoFit/>
          </a:bodyPr>
          <a:lstStyle/>
          <a:p>
            <a:r>
              <a:rPr lang="en-US" sz="2500">
                <a:latin typeface="Times New Roman" panose="02020603050405020304" pitchFamily="18" charset="0"/>
                <a:cs typeface="Times New Roman" panose="02020603050405020304" pitchFamily="18" charset="0"/>
              </a:rPr>
              <a:t>a? </a:t>
            </a:r>
          </a:p>
        </p:txBody>
      </p:sp>
      <p:sp>
        <p:nvSpPr>
          <p:cNvPr id="32" name="TextBox 31">
            <a:extLst>
              <a:ext uri="{FF2B5EF4-FFF2-40B4-BE49-F238E27FC236}">
                <a16:creationId xmlns:a16="http://schemas.microsoft.com/office/drawing/2014/main" id="{3CF6F4D7-B6BA-471A-B6A8-1B6D8C555EA7}"/>
              </a:ext>
            </a:extLst>
          </p:cNvPr>
          <p:cNvSpPr txBox="1"/>
          <p:nvPr/>
        </p:nvSpPr>
        <p:spPr>
          <a:xfrm>
            <a:off x="8458200" y="5257787"/>
            <a:ext cx="1780674" cy="477054"/>
          </a:xfrm>
          <a:prstGeom prst="rect">
            <a:avLst/>
          </a:prstGeom>
          <a:noFill/>
        </p:spPr>
        <p:txBody>
          <a:bodyPr wrap="square" rtlCol="0">
            <a:spAutoFit/>
          </a:bodyPr>
          <a:lstStyle/>
          <a:p>
            <a:pPr algn="ctr"/>
            <a:r>
              <a:rPr lang="en-US" sz="2500" i="1">
                <a:latin typeface="Times New Roman" panose="02020603050405020304" pitchFamily="18" charset="0"/>
                <a:cs typeface="Times New Roman" panose="02020603050405020304" pitchFamily="18" charset="0"/>
              </a:rPr>
              <a:t>t</a:t>
            </a:r>
            <a:r>
              <a:rPr lang="en-US" sz="2500">
                <a:latin typeface="Times New Roman" panose="02020603050405020304" pitchFamily="18" charset="0"/>
                <a:cs typeface="Times New Roman" panose="02020603050405020304" pitchFamily="18" charset="0"/>
              </a:rPr>
              <a:t>  = 1 phút</a:t>
            </a:r>
          </a:p>
        </p:txBody>
      </p:sp>
      <p:cxnSp>
        <p:nvCxnSpPr>
          <p:cNvPr id="34" name="Straight Arrow Connector 33">
            <a:extLst>
              <a:ext uri="{FF2B5EF4-FFF2-40B4-BE49-F238E27FC236}">
                <a16:creationId xmlns:a16="http://schemas.microsoft.com/office/drawing/2014/main" id="{CA3D15F5-3BD5-4C20-8E5A-B7CD37384713}"/>
              </a:ext>
            </a:extLst>
          </p:cNvPr>
          <p:cNvCxnSpPr>
            <a:cxnSpLocks/>
          </p:cNvCxnSpPr>
          <p:nvPr/>
        </p:nvCxnSpPr>
        <p:spPr>
          <a:xfrm flipV="1">
            <a:off x="7416799" y="4762306"/>
            <a:ext cx="381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FDB92B9-7939-4D46-B38A-DAB5BC40A436}"/>
              </a:ext>
            </a:extLst>
          </p:cNvPr>
          <p:cNvSpPr txBox="1"/>
          <p:nvPr/>
        </p:nvSpPr>
        <p:spPr>
          <a:xfrm>
            <a:off x="6907462" y="4206041"/>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43,2 km/h</a:t>
            </a:r>
            <a:endParaRPr lang="en-US" sz="2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D0F9C4B-5364-447B-8B0E-E9EAB0AA9BBD}"/>
              </a:ext>
            </a:extLst>
          </p:cNvPr>
          <p:cNvSpPr txBox="1"/>
          <p:nvPr/>
        </p:nvSpPr>
        <p:spPr>
          <a:xfrm>
            <a:off x="10563560" y="4266964"/>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0 km/h</a:t>
            </a:r>
            <a:endParaRPr lang="en-US" sz="2000">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FF65F3B5-0280-479A-97AC-AEBF84C4CEC5}"/>
              </a:ext>
            </a:extLst>
          </p:cNvPr>
          <p:cNvCxnSpPr/>
          <p:nvPr/>
        </p:nvCxnSpPr>
        <p:spPr>
          <a:xfrm>
            <a:off x="7416799" y="5943600"/>
            <a:ext cx="3553326"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8F0A7B2-7153-4C8A-B05C-BE825C0E746D}"/>
              </a:ext>
            </a:extLst>
          </p:cNvPr>
          <p:cNvSpPr txBox="1"/>
          <p:nvPr/>
        </p:nvSpPr>
        <p:spPr>
          <a:xfrm>
            <a:off x="9065571" y="5746585"/>
            <a:ext cx="565931" cy="477054"/>
          </a:xfrm>
          <a:prstGeom prst="rect">
            <a:avLst/>
          </a:prstGeom>
          <a:solidFill>
            <a:schemeClr val="bg1"/>
          </a:solid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53203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838700" y="110487"/>
            <a:ext cx="20193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8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451572" y="635737"/>
            <a:ext cx="11708897" cy="1421664"/>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219200" y="683794"/>
            <a:ext cx="10757025" cy="1297406"/>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Một máy bay chở khách đạt tốc độ cất cánh là 297 km/h ở cuối đường băng sau 30 giây từ lúc bắt đầu lăn bánh. Giả sử máy bay chuyển động thẳng, hãy tính gia tốc trung bình của máy bay trong quá trình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2" name="Content Placeholder 4" descr="A large airplane taking off&#10;&#10;Description automatically generated with low confidence">
            <a:extLst>
              <a:ext uri="{FF2B5EF4-FFF2-40B4-BE49-F238E27FC236}">
                <a16:creationId xmlns:a16="http://schemas.microsoft.com/office/drawing/2014/main" id="{05B1DF30-76F1-40BD-92D9-7A59B971DCFC}"/>
              </a:ext>
            </a:extLst>
          </p:cNvPr>
          <p:cNvPicPr>
            <a:picLocks noChangeAspect="1"/>
          </p:cNvPicPr>
          <p:nvPr/>
        </p:nvPicPr>
        <p:blipFill rotWithShape="1">
          <a:blip r:embed="rId3">
            <a:extLst>
              <a:ext uri="{28A0092B-C50C-407E-A947-70E740481C1C}">
                <a14:useLocalDpi xmlns:a14="http://schemas.microsoft.com/office/drawing/2010/main" val="0"/>
              </a:ext>
            </a:extLst>
          </a:blip>
          <a:srcRect t="9988" r="434" b="1"/>
          <a:stretch/>
        </p:blipFill>
        <p:spPr>
          <a:xfrm>
            <a:off x="990600" y="2162221"/>
            <a:ext cx="10820400" cy="4585292"/>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3753BEC4-3B13-03F4-C3E6-7D877ACA75D5}"/>
              </a:ext>
            </a:extLst>
          </p:cNvPr>
          <p:cNvCxnSpPr/>
          <p:nvPr/>
        </p:nvCxnSpPr>
        <p:spPr>
          <a:xfrm>
            <a:off x="2209799" y="5131474"/>
            <a:ext cx="2743200" cy="6096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59F1F7-3D89-E54A-B467-F36CB5CCA934}"/>
                  </a:ext>
                </a:extLst>
              </p:cNvPr>
              <p:cNvSpPr txBox="1"/>
              <p:nvPr/>
            </p:nvSpPr>
            <p:spPr>
              <a:xfrm>
                <a:off x="1912075" y="5742977"/>
                <a:ext cx="2056514" cy="553998"/>
              </a:xfrm>
              <a:prstGeom prst="rect">
                <a:avLst/>
              </a:prstGeom>
              <a:noFill/>
            </p:spPr>
            <p:txBody>
              <a:bodyPr wrap="square">
                <a:spAutoFit/>
              </a:bodyPr>
              <a:lstStyle/>
              <a:p>
                <a:pPr algn="ctr"/>
                <a14:m>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oMath>
                </a14:m>
                <a:r>
                  <a:rPr lang="en-US" sz="3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 ?</a:t>
                </a:r>
                <a:endParaRPr lang="en-US" sz="3000">
                  <a:solidFill>
                    <a:schemeClr val="bg1"/>
                  </a:solidFill>
                </a:endParaRPr>
              </a:p>
            </p:txBody>
          </p:sp>
        </mc:Choice>
        <mc:Fallback xmlns="">
          <p:sp>
            <p:nvSpPr>
              <p:cNvPr id="13" name="TextBox 12">
                <a:extLst>
                  <a:ext uri="{FF2B5EF4-FFF2-40B4-BE49-F238E27FC236}">
                    <a16:creationId xmlns:a16="http://schemas.microsoft.com/office/drawing/2014/main" id="{2F59F1F7-3D89-E54A-B467-F36CB5CCA934}"/>
                  </a:ext>
                </a:extLst>
              </p:cNvPr>
              <p:cNvSpPr txBox="1">
                <a:spLocks noRot="1" noChangeAspect="1" noMove="1" noResize="1" noEditPoints="1" noAdjustHandles="1" noChangeArrowheads="1" noChangeShapeType="1" noTextEdit="1"/>
              </p:cNvSpPr>
              <p:nvPr/>
            </p:nvSpPr>
            <p:spPr>
              <a:xfrm>
                <a:off x="1912075" y="5742977"/>
                <a:ext cx="2056514" cy="553998"/>
              </a:xfrm>
              <a:prstGeom prst="rect">
                <a:avLst/>
              </a:prstGeom>
              <a:blipFill>
                <a:blip r:embed="rId4"/>
                <a:stretch>
                  <a:fillRect t="-16484" b="-3076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4BC7692-FAB7-15DA-FEC8-24226F7BDC40}"/>
              </a:ext>
            </a:extLst>
          </p:cNvPr>
          <p:cNvSpPr txBox="1"/>
          <p:nvPr/>
        </p:nvSpPr>
        <p:spPr>
          <a:xfrm>
            <a:off x="1219200" y="4719095"/>
            <a:ext cx="1907115" cy="400110"/>
          </a:xfrm>
          <a:prstGeom prst="rect">
            <a:avLst/>
          </a:prstGeom>
          <a:noFill/>
        </p:spPr>
        <p:txBody>
          <a:bodyPr wrap="square">
            <a:spAutoFit/>
          </a:bodyPr>
          <a:lstStyle/>
          <a:p>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sz="2000" baseline="-25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0</a:t>
            </a:r>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 0 m/s </a:t>
            </a:r>
            <a:endParaRPr lang="en-US" sz="2000">
              <a:solidFill>
                <a:srgbClr val="FFFF00"/>
              </a:solidFill>
            </a:endParaRPr>
          </a:p>
        </p:txBody>
      </p:sp>
      <p:sp>
        <p:nvSpPr>
          <p:cNvPr id="17" name="TextBox 16">
            <a:extLst>
              <a:ext uri="{FF2B5EF4-FFF2-40B4-BE49-F238E27FC236}">
                <a16:creationId xmlns:a16="http://schemas.microsoft.com/office/drawing/2014/main" id="{0E2A96A0-BB95-E8E8-F5EF-A5ECC1C98B1E}"/>
              </a:ext>
            </a:extLst>
          </p:cNvPr>
          <p:cNvSpPr txBox="1"/>
          <p:nvPr/>
        </p:nvSpPr>
        <p:spPr>
          <a:xfrm>
            <a:off x="2438400" y="5400333"/>
            <a:ext cx="20565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t = 30 s</a:t>
            </a:r>
            <a:endParaRPr lang="en-US" sz="2500">
              <a:solidFill>
                <a:srgbClr val="FFFF00"/>
              </a:solidFill>
            </a:endParaRPr>
          </a:p>
        </p:txBody>
      </p:sp>
      <p:sp>
        <p:nvSpPr>
          <p:cNvPr id="18" name="TextBox 17">
            <a:extLst>
              <a:ext uri="{FF2B5EF4-FFF2-40B4-BE49-F238E27FC236}">
                <a16:creationId xmlns:a16="http://schemas.microsoft.com/office/drawing/2014/main" id="{5D39346C-D627-9C09-C032-8AE877712CD4}"/>
              </a:ext>
            </a:extLst>
          </p:cNvPr>
          <p:cNvSpPr txBox="1"/>
          <p:nvPr/>
        </p:nvSpPr>
        <p:spPr>
          <a:xfrm>
            <a:off x="5040693" y="5638860"/>
            <a:ext cx="25678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 = 297 km/h </a:t>
            </a:r>
            <a:endParaRPr lang="en-US" sz="2500">
              <a:solidFill>
                <a:srgbClr val="FFFF00"/>
              </a:solidFill>
            </a:endParaRPr>
          </a:p>
        </p:txBody>
      </p:sp>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77B46E7B-A6D4-769F-59BC-B16D6734F354}"/>
                  </a:ext>
                </a:extLst>
              </p:cNvPr>
              <p:cNvSpPr txBox="1"/>
              <p:nvPr/>
            </p:nvSpPr>
            <p:spPr bwMode="auto">
              <a:xfrm>
                <a:off x="8948057" y="5281281"/>
                <a:ext cx="2253343" cy="1015694"/>
              </a:xfrm>
              <a:prstGeom prst="rect">
                <a:avLst/>
              </a:prstGeom>
              <a:noFill/>
              <a:ln w="28575">
                <a:solidFill>
                  <a:schemeClr val="bg1"/>
                </a:solid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r>
                        <a:rPr lang="en-US" sz="3000" i="1" smtClean="0">
                          <a:solidFill>
                            <a:schemeClr val="bg1"/>
                          </a:solidFill>
                          <a:latin typeface="Cambria Math" panose="02040503050406030204" pitchFamily="18" charset="0"/>
                        </a:rPr>
                        <m:t>=</m:t>
                      </m:r>
                      <m:f>
                        <m:fPr>
                          <m:ctrlPr>
                            <a:rPr lang="en-US" sz="3000" i="1">
                              <a:solidFill>
                                <a:schemeClr val="bg1"/>
                              </a:solidFill>
                              <a:latin typeface="Cambria Math" panose="02040503050406030204" pitchFamily="18" charset="0"/>
                            </a:rPr>
                          </m:ctrlPr>
                        </m:fPr>
                        <m:num>
                          <m:r>
                            <a:rPr lang="en-US" sz="3000" i="1" smtClean="0">
                              <a:solidFill>
                                <a:schemeClr val="bg1"/>
                              </a:solidFill>
                              <a:latin typeface="Cambria Math" panose="02040503050406030204" pitchFamily="18" charset="0"/>
                            </a:rPr>
                            <m:t>𝑣</m:t>
                          </m:r>
                          <m:r>
                            <a:rPr lang="en-US" sz="3000" i="1">
                              <a:solidFill>
                                <a:schemeClr val="bg1"/>
                              </a:solidFill>
                              <a:latin typeface="Cambria Math" panose="02040503050406030204" pitchFamily="18" charset="0"/>
                            </a:rPr>
                            <m:t>−</m:t>
                          </m:r>
                          <m:sSub>
                            <m:sSubPr>
                              <m:ctrlPr>
                                <a:rPr lang="en-US" sz="3000" i="1">
                                  <a:solidFill>
                                    <a:schemeClr val="bg1"/>
                                  </a:solidFill>
                                  <a:latin typeface="Cambria Math" panose="02040503050406030204" pitchFamily="18" charset="0"/>
                                </a:rPr>
                              </m:ctrlPr>
                            </m:sSubPr>
                            <m:e>
                              <m:r>
                                <a:rPr lang="en-US" sz="3000" i="1">
                                  <a:solidFill>
                                    <a:schemeClr val="bg1"/>
                                  </a:solidFill>
                                  <a:latin typeface="Cambria Math" panose="02040503050406030204" pitchFamily="18" charset="0"/>
                                </a:rPr>
                                <m:t>𝑣</m:t>
                              </m:r>
                            </m:e>
                            <m:sub>
                              <m:r>
                                <a:rPr lang="en-US" sz="3000" b="0" i="1" smtClean="0">
                                  <a:solidFill>
                                    <a:schemeClr val="bg1"/>
                                  </a:solidFill>
                                  <a:latin typeface="Cambria Math" panose="02040503050406030204" pitchFamily="18" charset="0"/>
                                </a:rPr>
                                <m:t>0</m:t>
                              </m:r>
                            </m:sub>
                          </m:sSub>
                        </m:num>
                        <m:den>
                          <m:r>
                            <m:rPr>
                              <m:sty m:val="p"/>
                            </m:rPr>
                            <a:rPr lang="en-US" sz="3000" i="1">
                              <a:solidFill>
                                <a:schemeClr val="bg1"/>
                              </a:solidFill>
                              <a:latin typeface="Cambria Math" panose="02040503050406030204" pitchFamily="18" charset="0"/>
                            </a:rPr>
                            <m:t>Δ</m:t>
                          </m:r>
                          <m:r>
                            <a:rPr lang="en-US" sz="3000" i="1">
                              <a:solidFill>
                                <a:schemeClr val="bg1"/>
                              </a:solidFill>
                              <a:latin typeface="Cambria Math" panose="02040503050406030204" pitchFamily="18" charset="0"/>
                            </a:rPr>
                            <m:t>𝑡</m:t>
                          </m:r>
                        </m:den>
                      </m:f>
                    </m:oMath>
                  </m:oMathPara>
                </a14:m>
                <a:endParaRPr lang="en-US" sz="3000">
                  <a:solidFill>
                    <a:schemeClr val="bg1"/>
                  </a:solidFill>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77B46E7B-A6D4-769F-59BC-B16D6734F354}"/>
                  </a:ext>
                </a:extLst>
              </p:cNvPr>
              <p:cNvSpPr txBox="1">
                <a:spLocks noRot="1" noChangeAspect="1" noMove="1" noResize="1" noEditPoints="1" noAdjustHandles="1" noChangeArrowheads="1" noChangeShapeType="1" noTextEdit="1"/>
              </p:cNvSpPr>
              <p:nvPr/>
            </p:nvSpPr>
            <p:spPr bwMode="auto">
              <a:xfrm>
                <a:off x="8948057" y="5281281"/>
                <a:ext cx="2253343" cy="1015694"/>
              </a:xfrm>
              <a:prstGeom prst="rect">
                <a:avLst/>
              </a:prstGeom>
              <a:blipFill>
                <a:blip r:embed="rId5"/>
                <a:stretch>
                  <a:fillRect/>
                </a:stretch>
              </a:blipFill>
              <a:ln w="28575">
                <a:solidFill>
                  <a:schemeClr val="bg1"/>
                </a:solidFill>
              </a:ln>
              <a:effectLst/>
            </p:spPr>
            <p:txBody>
              <a:bodyPr/>
              <a:lstStyle/>
              <a:p>
                <a:r>
                  <a:rPr lang="en-US">
                    <a:noFill/>
                  </a:rPr>
                  <a:t> </a:t>
                </a:r>
              </a:p>
            </p:txBody>
          </p:sp>
        </mc:Fallback>
      </mc:AlternateContent>
    </p:spTree>
    <p:extLst>
      <p:ext uri="{BB962C8B-B14F-4D97-AF65-F5344CB8AC3E}">
        <p14:creationId xmlns:p14="http://schemas.microsoft.com/office/powerpoint/2010/main" val="38463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4"/>
          <a:srcRect/>
          <a:stretch>
            <a:fillRect/>
          </a:stretch>
        </p:blipFill>
        <p:spPr bwMode="auto">
          <a:xfrm>
            <a:off x="451572" y="604120"/>
            <a:ext cx="11708897" cy="1834280"/>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983403" y="685800"/>
            <a:ext cx="10757025" cy="2015936"/>
          </a:xfrm>
          <a:prstGeom prst="rect">
            <a:avLst/>
          </a:prstGeom>
          <a:noFill/>
        </p:spPr>
        <p:txBody>
          <a:bodyPr wrap="square">
            <a:spAutoFit/>
          </a:bodyPr>
          <a:lstStyle/>
          <a:p>
            <a:pPr marL="0" marR="0"/>
            <a:r>
              <a:rPr lang="en-US" sz="25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xe</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đạp</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a:effectLst/>
                <a:latin typeface="Arial" panose="020B0604020202020204" pitchFamily="34" charset="0"/>
                <a:ea typeface="Times New Roman" panose="02020603050405020304" pitchFamily="18" charset="0"/>
                <a:cs typeface="Arial" panose="020B0604020202020204" pitchFamily="34" charset="0"/>
              </a:rPr>
              <a:t>này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ghi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2500" dirty="0">
                <a:effectLst/>
                <a:latin typeface="Arial" panose="020B0604020202020204" pitchFamily="34" charset="0"/>
                <a:ea typeface="Times New Roman" panose="02020603050405020304" pitchFamily="18" charset="0"/>
                <a:cs typeface="Arial" panose="020B0604020202020204" pitchFamily="34" charset="0"/>
              </a:rPr>
              <a:t>.</a:t>
            </a:r>
          </a:p>
          <a:p>
            <a:r>
              <a:rPr lang="en-US" sz="2500" b="1" dirty="0" err="1">
                <a:effectLst/>
                <a:latin typeface="Arial" panose="020B0604020202020204" pitchFamily="34" charset="0"/>
                <a:ea typeface="Times New Roman" panose="02020603050405020304" pitchFamily="18" charset="0"/>
                <a:cs typeface="Arial" panose="020B0604020202020204" pitchFamily="34" charset="0"/>
              </a:rPr>
              <a:t>Hãy</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vẽ</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đồ</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thị</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b="1" dirty="0">
                <a:effectLst/>
                <a:latin typeface="Arial" panose="020B0604020202020204" pitchFamily="34" charset="0"/>
                <a:ea typeface="Times New Roman" panose="02020603050405020304" pitchFamily="18" charset="0"/>
                <a:cs typeface="Arial" panose="020B0604020202020204" pitchFamily="34" charset="0"/>
              </a:rPr>
              <a:t> -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gian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mô</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tả</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này</a:t>
            </a:r>
            <a:r>
              <a:rPr lang="en-US" sz="2500" b="1" dirty="0">
                <a:effectLst/>
                <a:latin typeface="Arial" panose="020B0604020202020204" pitchFamily="34" charset="0"/>
                <a:ea typeface="Times New Roman" panose="02020603050405020304" pitchFamily="18" charset="0"/>
                <a:cs typeface="Arial" panose="020B0604020202020204" pitchFamily="34" charset="0"/>
              </a:rPr>
              <a:t>.</a:t>
            </a:r>
            <a:endParaRPr lang="en-US" sz="2500" b="1" dirty="0">
              <a:effectLst/>
              <a:latin typeface="Arial" panose="020B0604020202020204" pitchFamily="34" charset="0"/>
              <a:ea typeface="游明朝" panose="02020400000000000000" pitchFamily="18" charset="-128"/>
              <a:cs typeface="Arial" panose="020B0604020202020204" pitchFamily="34" charset="0"/>
            </a:endParaRPr>
          </a:p>
          <a:p>
            <a:pPr marL="0" marR="0"/>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aphicFrame>
        <p:nvGraphicFramePr>
          <p:cNvPr id="9" name="Table 13">
            <a:extLst>
              <a:ext uri="{FF2B5EF4-FFF2-40B4-BE49-F238E27FC236}">
                <a16:creationId xmlns:a16="http://schemas.microsoft.com/office/drawing/2014/main" id="{97C9128D-D713-DA79-0F81-51893FDCCB06}"/>
              </a:ext>
            </a:extLst>
          </p:cNvPr>
          <p:cNvGraphicFramePr>
            <a:graphicFrameLocks noGrp="1"/>
          </p:cNvGraphicFramePr>
          <p:nvPr>
            <p:extLst>
              <p:ext uri="{D42A27DB-BD31-4B8C-83A1-F6EECF244321}">
                <p14:modId xmlns:p14="http://schemas.microsoft.com/office/powerpoint/2010/main" val="1861337460"/>
              </p:ext>
            </p:extLst>
          </p:nvPr>
        </p:nvGraphicFramePr>
        <p:xfrm>
          <a:off x="827687" y="2783416"/>
          <a:ext cx="10902231" cy="914400"/>
        </p:xfrm>
        <a:graphic>
          <a:graphicData uri="http://schemas.openxmlformats.org/drawingml/2006/table">
            <a:tbl>
              <a:tblPr firstRow="1" bandRow="1">
                <a:tableStyleId>{93296810-A885-4BE3-A3E7-6D5BEEA58F35}</a:tableStyleId>
              </a:tblPr>
              <a:tblGrid>
                <a:gridCol w="1038736">
                  <a:extLst>
                    <a:ext uri="{9D8B030D-6E8A-4147-A177-3AD203B41FA5}">
                      <a16:colId xmlns:a16="http://schemas.microsoft.com/office/drawing/2014/main" val="397702833"/>
                    </a:ext>
                  </a:extLst>
                </a:gridCol>
                <a:gridCol w="885673">
                  <a:extLst>
                    <a:ext uri="{9D8B030D-6E8A-4147-A177-3AD203B41FA5}">
                      <a16:colId xmlns:a16="http://schemas.microsoft.com/office/drawing/2014/main" val="2741692590"/>
                    </a:ext>
                  </a:extLst>
                </a:gridCol>
                <a:gridCol w="894054">
                  <a:extLst>
                    <a:ext uri="{9D8B030D-6E8A-4147-A177-3AD203B41FA5}">
                      <a16:colId xmlns:a16="http://schemas.microsoft.com/office/drawing/2014/main" val="1761402772"/>
                    </a:ext>
                  </a:extLst>
                </a:gridCol>
                <a:gridCol w="930811">
                  <a:extLst>
                    <a:ext uri="{9D8B030D-6E8A-4147-A177-3AD203B41FA5}">
                      <a16:colId xmlns:a16="http://schemas.microsoft.com/office/drawing/2014/main" val="281398514"/>
                    </a:ext>
                  </a:extLst>
                </a:gridCol>
                <a:gridCol w="930811">
                  <a:extLst>
                    <a:ext uri="{9D8B030D-6E8A-4147-A177-3AD203B41FA5}">
                      <a16:colId xmlns:a16="http://schemas.microsoft.com/office/drawing/2014/main" val="3614625146"/>
                    </a:ext>
                  </a:extLst>
                </a:gridCol>
                <a:gridCol w="888878">
                  <a:extLst>
                    <a:ext uri="{9D8B030D-6E8A-4147-A177-3AD203B41FA5}">
                      <a16:colId xmlns:a16="http://schemas.microsoft.com/office/drawing/2014/main" val="4271702597"/>
                    </a:ext>
                  </a:extLst>
                </a:gridCol>
                <a:gridCol w="888878">
                  <a:extLst>
                    <a:ext uri="{9D8B030D-6E8A-4147-A177-3AD203B41FA5}">
                      <a16:colId xmlns:a16="http://schemas.microsoft.com/office/drawing/2014/main" val="781966600"/>
                    </a:ext>
                  </a:extLst>
                </a:gridCol>
                <a:gridCol w="888878">
                  <a:extLst>
                    <a:ext uri="{9D8B030D-6E8A-4147-A177-3AD203B41FA5}">
                      <a16:colId xmlns:a16="http://schemas.microsoft.com/office/drawing/2014/main" val="1548916136"/>
                    </a:ext>
                  </a:extLst>
                </a:gridCol>
                <a:gridCol w="888878">
                  <a:extLst>
                    <a:ext uri="{9D8B030D-6E8A-4147-A177-3AD203B41FA5}">
                      <a16:colId xmlns:a16="http://schemas.microsoft.com/office/drawing/2014/main" val="32655597"/>
                    </a:ext>
                  </a:extLst>
                </a:gridCol>
                <a:gridCol w="888878">
                  <a:extLst>
                    <a:ext uri="{9D8B030D-6E8A-4147-A177-3AD203B41FA5}">
                      <a16:colId xmlns:a16="http://schemas.microsoft.com/office/drawing/2014/main" val="2713971700"/>
                    </a:ext>
                  </a:extLst>
                </a:gridCol>
                <a:gridCol w="888878">
                  <a:extLst>
                    <a:ext uri="{9D8B030D-6E8A-4147-A177-3AD203B41FA5}">
                      <a16:colId xmlns:a16="http://schemas.microsoft.com/office/drawing/2014/main" val="796165283"/>
                    </a:ext>
                  </a:extLst>
                </a:gridCol>
                <a:gridCol w="888878">
                  <a:extLst>
                    <a:ext uri="{9D8B030D-6E8A-4147-A177-3AD203B41FA5}">
                      <a16:colId xmlns:a16="http://schemas.microsoft.com/office/drawing/2014/main" val="2292961079"/>
                    </a:ext>
                  </a:extLst>
                </a:gridCol>
              </a:tblGrid>
              <a:tr h="457200">
                <a:tc>
                  <a:txBody>
                    <a:bodyPr/>
                    <a:lstStyle/>
                    <a:p>
                      <a:pPr algn="ctr">
                        <a:lnSpc>
                          <a:spcPct val="100000"/>
                        </a:lnSpc>
                      </a:pPr>
                      <a:r>
                        <a:rPr lang="en-US" sz="2000">
                          <a:latin typeface="Arial" panose="020B0604020202020204" pitchFamily="34" charset="0"/>
                          <a:cs typeface="Arial" panose="020B0604020202020204" pitchFamily="34" charset="0"/>
                        </a:rPr>
                        <a:t>t(s)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3203968110"/>
                  </a:ext>
                </a:extLst>
              </a:tr>
              <a:tr h="457200">
                <a:tc>
                  <a:txBody>
                    <a:bodyPr/>
                    <a:lstStyle/>
                    <a:p>
                      <a:pPr algn="ctr">
                        <a:lnSpc>
                          <a:spcPct val="100000"/>
                        </a:lnSpc>
                      </a:pPr>
                      <a:r>
                        <a:rPr lang="en-US" sz="2000">
                          <a:latin typeface="Arial" panose="020B0604020202020204" pitchFamily="34" charset="0"/>
                          <a:cs typeface="Arial" panose="020B0604020202020204" pitchFamily="34" charset="0"/>
                        </a:rPr>
                        <a:t>v (m/s)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8</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9</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12</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14</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37459681"/>
                  </a:ext>
                </a:extLst>
              </a:tr>
            </a:tbl>
          </a:graphicData>
        </a:graphic>
      </p:graphicFrame>
    </p:spTree>
    <p:extLst>
      <p:ext uri="{BB962C8B-B14F-4D97-AF65-F5344CB8AC3E}">
        <p14:creationId xmlns:p14="http://schemas.microsoft.com/office/powerpoint/2010/main" val="122289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386237" y="1733473"/>
            <a:ext cx="5648651" cy="15039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75358"/>
            <a:ext cx="5270955" cy="1107996"/>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1: </a:t>
            </a:r>
            <a:r>
              <a:rPr lang="en-US" sz="2200">
                <a:latin typeface="Arial" panose="020B0604020202020204" pitchFamily="34" charset="0"/>
                <a:ea typeface="Times New Roman" panose="02020603050405020304" pitchFamily="18" charset="0"/>
              </a:rPr>
              <a:t>Đ</a:t>
            </a:r>
            <a:r>
              <a:rPr lang="en-US" sz="2200">
                <a:effectLst/>
                <a:latin typeface="Arial" panose="020B0604020202020204" pitchFamily="34" charset="0"/>
                <a:ea typeface="Times New Roman" panose="02020603050405020304" pitchFamily="18" charset="0"/>
              </a:rPr>
              <a:t>iều chỉnh máng nghiêng một góc </a:t>
            </a:r>
            <a:r>
              <a:rPr lang="en-US" sz="2200">
                <a:latin typeface="Arial" panose="020B0604020202020204" pitchFamily="34" charset="0"/>
                <a:ea typeface="Times New Roman" panose="02020603050405020304" pitchFamily="18" charset="0"/>
                <a:sym typeface="Symbol" panose="05050102010706020507" pitchFamily="18" charset="2"/>
              </a:rPr>
              <a:t></a:t>
            </a:r>
            <a:r>
              <a:rPr lang="en-US" sz="2200">
                <a:effectLst/>
                <a:latin typeface="Arial" panose="020B0604020202020204" pitchFamily="34" charset="0"/>
                <a:ea typeface="Times New Roman" panose="02020603050405020304" pitchFamily="18" charset="0"/>
              </a:rPr>
              <a:t>0° so với phương nằm ngang (giá trị được xác định bởi thước đo độ). </a:t>
            </a:r>
            <a:endParaRPr lang="en-US" sz="220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181268" y="3591818"/>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6476999" y="1704942"/>
            <a:ext cx="5486401" cy="1618343"/>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6786398" y="1790838"/>
            <a:ext cx="4867601" cy="1446550"/>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2: Cố định nam châm điện và cổng quang điện A (cổng quang điện A đặt cách đoạn chân dốc nghiêng của mảng một khoảng 20 cm). </a:t>
            </a:r>
            <a:endParaRPr lang="en-US" sz="220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6476999" y="3611107"/>
            <a:ext cx="5415473"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6705600" y="3706508"/>
            <a:ext cx="5101472" cy="1446550"/>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Dịch chuyển nam châm điện lại gần cổng quang điện A sao cho viên bi thép nằm sát chùm tia hồng ngoại của cổng quang điện. </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6476999" y="5467156"/>
            <a:ext cx="5452259" cy="116224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6858000" y="5635923"/>
            <a:ext cx="4949072" cy="769441"/>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Đặt cổng quang điện B cách cổng quang điện A một đoạn AB.</a:t>
            </a:r>
            <a:endParaRPr lang="en-US" sz="2200"/>
          </a:p>
        </p:txBody>
      </p:sp>
    </p:spTree>
    <p:extLst>
      <p:ext uri="{BB962C8B-B14F-4D97-AF65-F5344CB8AC3E}">
        <p14:creationId xmlns:p14="http://schemas.microsoft.com/office/powerpoint/2010/main" val="10586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283437" y="1777105"/>
            <a:ext cx="3297964" cy="152799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28800"/>
            <a:ext cx="2668623"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3</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d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bộ</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thí</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nghiệm</a:t>
            </a:r>
            <a:endParaRPr lang="en-US" sz="2200" dirty="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834244" y="3437757"/>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3800494" y="1789448"/>
            <a:ext cx="3933496" cy="1527999"/>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4130567" y="1811351"/>
            <a:ext cx="3272002"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4</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lại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nó</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hút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dính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endParaRPr lang="en-US" sz="2200" dirty="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7743153" y="1773707"/>
            <a:ext cx="4448848"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7963593" y="1817829"/>
            <a:ext cx="3922338" cy="1446550"/>
          </a:xfrm>
          <a:prstGeom prst="rect">
            <a:avLst/>
          </a:prstGeom>
          <a:noFill/>
        </p:spPr>
        <p:txBody>
          <a:bodyPr wrap="square">
            <a:spAutoFit/>
          </a:bodyPr>
          <a:lstStyle/>
          <a:p>
            <a:pPr algn="just"/>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5</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đo thời gian vật chuyển động từ cổng quang điện A đến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AB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3 lần và ghi kết quả</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7743153" y="3547526"/>
            <a:ext cx="4409447" cy="171027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8001693" y="3631203"/>
            <a:ext cx="3846138" cy="1523238"/>
          </a:xfrm>
          <a:prstGeom prst="rect">
            <a:avLst/>
          </a:prstGeom>
          <a:noFill/>
        </p:spPr>
        <p:txBody>
          <a:bodyPr wrap="square">
            <a:spAutoFit/>
          </a:bodyPr>
          <a:lstStyle/>
          <a:p>
            <a:pPr marL="0" marR="0" algn="just">
              <a:lnSpc>
                <a:spcPct val="107000"/>
              </a:lnSpc>
              <a:spcBef>
                <a:spcPts val="0"/>
              </a:spcBef>
              <a:spcAft>
                <a:spcPts val="500"/>
              </a:spcAft>
            </a:pPr>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6</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để đo thời gian vật chắn cổng quang điện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thí nghiệm 3 lần để xác định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767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75548" y="1108473"/>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Báo cáo kết quả thí nghiệm</a:t>
            </a:r>
            <a:endParaRPr lang="en-US" altLang="en-US" sz="2200" i="1">
              <a:cs typeface="Arial" panose="020B0604020202020204" pitchFamily="34" charset="0"/>
            </a:endParaRPr>
          </a:p>
        </p:txBody>
      </p:sp>
      <p:sp>
        <p:nvSpPr>
          <p:cNvPr id="19" name="TextBox 18">
            <a:extLst>
              <a:ext uri="{FF2B5EF4-FFF2-40B4-BE49-F238E27FC236}">
                <a16:creationId xmlns:a16="http://schemas.microsoft.com/office/drawing/2014/main" id="{98CDA5ED-0774-4A45-AB70-57331A0C8F26}"/>
              </a:ext>
            </a:extLst>
          </p:cNvPr>
          <p:cNvSpPr txBox="1"/>
          <p:nvPr/>
        </p:nvSpPr>
        <p:spPr>
          <a:xfrm>
            <a:off x="765287" y="1517805"/>
            <a:ext cx="11321282" cy="110799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Đo thời gian vật đi hết quãng đường AB và thời gian vật chắn cổng quang điện B.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Ghi vào bảng số liệu như gợi ý trong Bảng 7.1.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Xử lí số liệu để ghi nhận được tốc độ tức thời tương ứng với từng thời điểm đo được.</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F03CFD5D-4EF6-4194-8C1A-D1E95C6536E1}"/>
              </a:ext>
            </a:extLst>
          </p:cNvPr>
          <p:cNvSpPr txBox="1"/>
          <p:nvPr/>
        </p:nvSpPr>
        <p:spPr>
          <a:xfrm>
            <a:off x="3429000" y="6336487"/>
            <a:ext cx="5334000" cy="369332"/>
          </a:xfrm>
          <a:prstGeom prst="rect">
            <a:avLst/>
          </a:prstGeom>
          <a:noFill/>
        </p:spPr>
        <p:txBody>
          <a:bodyPr wrap="square">
            <a:spAutoFit/>
          </a:bodyPr>
          <a:lstStyle/>
          <a:p>
            <a:r>
              <a:rPr lang="en-US" sz="1800">
                <a:solidFill>
                  <a:srgbClr val="7030A0"/>
                </a:solidFill>
                <a:effectLst/>
                <a:latin typeface="Arial" panose="020B0604020202020204" pitchFamily="34" charset="0"/>
                <a:ea typeface="Times New Roman" panose="02020603050405020304" pitchFamily="18" charset="0"/>
              </a:rPr>
              <a:t>Bảng số liệu thí nghiệm đo vận tốc theo thời gian </a:t>
            </a:r>
            <a:endParaRPr lang="en-US">
              <a:solidFill>
                <a:srgbClr val="7030A0"/>
              </a:solidFill>
            </a:endParaRPr>
          </a:p>
        </p:txBody>
      </p:sp>
      <mc:AlternateContent xmlns:mc="http://schemas.openxmlformats.org/markup-compatibility/2006" xmlns:a14="http://schemas.microsoft.com/office/drawing/2010/main">
        <mc:Choice Requires="a14">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24262">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24262">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pPr algn="ctr"/>
                          <a:r>
                            <a:rPr lang="en-US" sz="16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𝑣</m:t>
                                  </m:r>
                                  <m:r>
                                    <a:rPr lang="en-US" sz="1600" b="0" i="1" baseline="-25000" smtClean="0">
                                      <a:latin typeface="Cambria Math" panose="02040503050406030204" pitchFamily="18" charset="0"/>
                                      <a:cs typeface="Arial" panose="020B0604020202020204" pitchFamily="34" charset="0"/>
                                    </a:rPr>
                                    <m:t>𝐵</m:t>
                                  </m:r>
                                </m:e>
                              </m:acc>
                            </m:oMath>
                          </a14:m>
                          <a:r>
                            <a:rPr lang="en-US" sz="1600">
                              <a:latin typeface="Arial" panose="020B0604020202020204" pitchFamily="34" charset="0"/>
                              <a:cs typeface="Arial" panose="020B0604020202020204" pitchFamily="34" charset="0"/>
                            </a:rPr>
                            <a:t> = </a:t>
                          </a:r>
                          <a14:m>
                            <m:oMath xmlns:m="http://schemas.openxmlformats.org/officeDocument/2006/math">
                              <m:f>
                                <m:fPr>
                                  <m:ctrlPr>
                                    <a:rPr lang="en-US" sz="1600" i="1" smtClean="0">
                                      <a:latin typeface="Cambria Math" panose="02040503050406030204" pitchFamily="18" charset="0"/>
                                      <a:cs typeface="Arial" panose="020B0604020202020204" pitchFamily="34" charset="0"/>
                                    </a:rPr>
                                  </m:ctrlPr>
                                </m:fPr>
                                <m:num>
                                  <m:r>
                                    <a:rPr lang="en-US" sz="1600" b="0" i="1" smtClean="0">
                                      <a:latin typeface="Cambria Math" panose="02040503050406030204" pitchFamily="18" charset="0"/>
                                      <a:cs typeface="Arial" panose="020B0604020202020204" pitchFamily="34" charset="0"/>
                                    </a:rPr>
                                    <m:t>𝑑</m:t>
                                  </m:r>
                                </m:num>
                                <m:den>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den>
                              </m:f>
                            </m:oMath>
                          </a14:m>
                          <a:endParaRPr lang="en-US" sz="16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𝑐𝑚</m:t>
                                </m:r>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𝑠</m:t>
                                </m:r>
                                <m:r>
                                  <a:rPr lang="en-US" sz="1600" b="0" i="1" smtClean="0">
                                    <a:latin typeface="Cambria Math" panose="02040503050406030204" pitchFamily="18" charset="0"/>
                                    <a:cs typeface="Arial" panose="020B0604020202020204" pitchFamily="34" charset="0"/>
                                  </a:rPr>
                                  <m:t>)</m:t>
                                </m:r>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𝐴𝐵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24262">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24262">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24262">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24262">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24262">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Choice>
        <mc:Fallback xmlns="">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35280">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35280">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22843" t="-25541" r="-1015" b="-124675"/>
                          </a:stretch>
                        </a:blipFill>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8940" t="-64773" r="-746358"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15951" t="-64773" r="-200613"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xmlns:a14="http://schemas.microsoft.com/office/drawing/2010/main">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xmlns:a14="http://schemas.microsoft.com/office/drawing/2010/main">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35280">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35280">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35280">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35280">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35280">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Fallback>
      </mc:AlternateContent>
    </p:spTree>
    <p:extLst>
      <p:ext uri="{BB962C8B-B14F-4D97-AF65-F5344CB8AC3E}">
        <p14:creationId xmlns:p14="http://schemas.microsoft.com/office/powerpoint/2010/main" val="40143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76200"/>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0DA1E32E-A8E9-478B-A33B-69E2BE4C38D8}"/>
              </a:ext>
            </a:extLst>
          </p:cNvPr>
          <p:cNvSpPr/>
          <p:nvPr/>
        </p:nvSpPr>
        <p:spPr>
          <a:xfrm>
            <a:off x="721181" y="718934"/>
            <a:ext cx="11097823" cy="6526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B4249661-9556-4D1C-9310-6B3109755527}"/>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337430" y="181535"/>
            <a:ext cx="910003" cy="863732"/>
          </a:xfrm>
          <a:prstGeom prst="rect">
            <a:avLst/>
          </a:prstGeom>
        </p:spPr>
      </p:pic>
      <p:pic>
        <p:nvPicPr>
          <p:cNvPr id="5" name="Picture 4" descr="A picture containing text, sky, outdoor, way&#10;&#10;Description automatically generated">
            <a:extLst>
              <a:ext uri="{FF2B5EF4-FFF2-40B4-BE49-F238E27FC236}">
                <a16:creationId xmlns:a16="http://schemas.microsoft.com/office/drawing/2014/main" id="{D0CFF6CC-ED6A-4670-8AF5-C99B05B1B8DB}"/>
              </a:ext>
            </a:extLst>
          </p:cNvPr>
          <p:cNvPicPr>
            <a:picLocks noChangeAspect="1"/>
          </p:cNvPicPr>
          <p:nvPr/>
        </p:nvPicPr>
        <p:blipFill rotWithShape="1">
          <a:blip r:embed="rId4">
            <a:extLst>
              <a:ext uri="{28A0092B-C50C-407E-A947-70E740481C1C}">
                <a14:useLocalDpi xmlns:a14="http://schemas.microsoft.com/office/drawing/2010/main" val="0"/>
              </a:ext>
            </a:extLst>
          </a:blip>
          <a:srcRect l="4935" r="17843" b="7426"/>
          <a:stretch/>
        </p:blipFill>
        <p:spPr>
          <a:xfrm>
            <a:off x="4178328" y="2376308"/>
            <a:ext cx="3833197" cy="2584727"/>
          </a:xfrm>
          <a:prstGeom prst="rect">
            <a:avLst/>
          </a:prstGeom>
          <a:ln>
            <a:noFill/>
          </a:ln>
          <a:effectLst>
            <a:softEdge rad="112500"/>
          </a:effectLst>
        </p:spPr>
      </p:pic>
      <p:pic>
        <p:nvPicPr>
          <p:cNvPr id="14" name="Picture 13" descr="A picture containing swimming&#10;&#10;Description automatically generated">
            <a:extLst>
              <a:ext uri="{FF2B5EF4-FFF2-40B4-BE49-F238E27FC236}">
                <a16:creationId xmlns:a16="http://schemas.microsoft.com/office/drawing/2014/main" id="{A6E2B298-509C-4C6F-B3A1-52BC25725FE6}"/>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54" r="7570" b="1205"/>
          <a:stretch/>
        </p:blipFill>
        <p:spPr>
          <a:xfrm>
            <a:off x="220717" y="2375021"/>
            <a:ext cx="3890702" cy="2623503"/>
          </a:xfrm>
          <a:prstGeom prst="rect">
            <a:avLst/>
          </a:prstGeom>
          <a:ln>
            <a:noFill/>
          </a:ln>
          <a:effectLst>
            <a:softEdge rad="112500"/>
          </a:effectLst>
        </p:spPr>
      </p:pic>
      <p:sp>
        <p:nvSpPr>
          <p:cNvPr id="15" name="Text Box 29">
            <a:extLst>
              <a:ext uri="{FF2B5EF4-FFF2-40B4-BE49-F238E27FC236}">
                <a16:creationId xmlns:a16="http://schemas.microsoft.com/office/drawing/2014/main" id="{55008637-DECE-4EC4-BC1A-B6818F0D47A4}"/>
              </a:ext>
            </a:extLst>
          </p:cNvPr>
          <p:cNvSpPr txBox="1">
            <a:spLocks noChangeArrowheads="1"/>
          </p:cNvSpPr>
          <p:nvPr/>
        </p:nvSpPr>
        <p:spPr bwMode="auto">
          <a:xfrm>
            <a:off x="718063" y="870832"/>
            <a:ext cx="11442406" cy="45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a:solidFill>
                  <a:srgbClr val="0070C0"/>
                </a:solidFill>
                <a:effectLst/>
                <a:latin typeface="Arial" panose="020B0604020202020204" pitchFamily="34" charset="0"/>
                <a:ea typeface="Times New Roman" panose="02020603050405020304" pitchFamily="18" charset="0"/>
              </a:rPr>
              <a:t>Nêu một số ví dụ khác về chuyển động có vận tốc thay đổi theo thời gian.</a:t>
            </a:r>
            <a:endParaRPr lang="en-US" sz="240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 Box 29">
            <a:extLst>
              <a:ext uri="{FF2B5EF4-FFF2-40B4-BE49-F238E27FC236}">
                <a16:creationId xmlns:a16="http://schemas.microsoft.com/office/drawing/2014/main" id="{D97C285E-B84E-4DAB-9F43-CE12B9106182}"/>
              </a:ext>
            </a:extLst>
          </p:cNvPr>
          <p:cNvSpPr txBox="1">
            <a:spLocks noChangeArrowheads="1"/>
          </p:cNvSpPr>
          <p:nvPr/>
        </p:nvSpPr>
        <p:spPr bwMode="auto">
          <a:xfrm>
            <a:off x="196137" y="5082260"/>
            <a:ext cx="3657600"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vận động viên bơi lội thay đổi theo thời gian: chậm lại khi đến gần tường, quay lại tăng tốc…</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19" name="Text Box 29">
            <a:extLst>
              <a:ext uri="{FF2B5EF4-FFF2-40B4-BE49-F238E27FC236}">
                <a16:creationId xmlns:a16="http://schemas.microsoft.com/office/drawing/2014/main" id="{31713C6F-52CF-46A1-9ED1-38A1D16D587A}"/>
              </a:ext>
            </a:extLst>
          </p:cNvPr>
          <p:cNvSpPr txBox="1">
            <a:spLocks noChangeArrowheads="1"/>
          </p:cNvSpPr>
          <p:nvPr/>
        </p:nvSpPr>
        <p:spPr bwMode="auto">
          <a:xfrm>
            <a:off x="4038600" y="5056492"/>
            <a:ext cx="382312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xe ô tô đi trên đường thay đổi theo thời gian: chậm lại khi xe động, nhanh dần khi đường vắng…</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 Box 29">
            <a:extLst>
              <a:ext uri="{FF2B5EF4-FFF2-40B4-BE49-F238E27FC236}">
                <a16:creationId xmlns:a16="http://schemas.microsoft.com/office/drawing/2014/main" id="{CD669B3A-68CA-4AF2-8F36-752AFAFB57B7}"/>
              </a:ext>
            </a:extLst>
          </p:cNvPr>
          <p:cNvSpPr txBox="1">
            <a:spLocks noChangeArrowheads="1"/>
          </p:cNvSpPr>
          <p:nvPr/>
        </p:nvSpPr>
        <p:spPr bwMode="auto">
          <a:xfrm>
            <a:off x="8338264" y="5082260"/>
            <a:ext cx="357057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dirty="0" err="1">
                <a:effectLst/>
                <a:latin typeface="Arial" panose="020B0604020202020204" pitchFamily="34" charset="0"/>
                <a:ea typeface="Times New Roman" panose="02020603050405020304" pitchFamily="18" charset="0"/>
              </a:rPr>
              <a:t>Vận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của</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báo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săn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thay</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thời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gian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chậm</a:t>
            </a:r>
            <a:r>
              <a:rPr lang="en-US" sz="2000" i="1" dirty="0">
                <a:effectLst/>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lại</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tiến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gần</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tăng</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đuổi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a:t>
            </a:r>
          </a:p>
        </p:txBody>
      </p:sp>
      <p:pic>
        <p:nvPicPr>
          <p:cNvPr id="17" name="Content Placeholder 3" descr="A group of cheetahs running in a field&#10;&#10;Description automatically generated with medium confidence">
            <a:extLst>
              <a:ext uri="{FF2B5EF4-FFF2-40B4-BE49-F238E27FC236}">
                <a16:creationId xmlns:a16="http://schemas.microsoft.com/office/drawing/2014/main" id="{B46EA358-12B7-35A9-4C93-78600B8CBD7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26" b="749"/>
          <a:stretch/>
        </p:blipFill>
        <p:spPr>
          <a:xfrm>
            <a:off x="8011525" y="2344572"/>
            <a:ext cx="3954364" cy="2616463"/>
          </a:xfrm>
          <a:prstGeom prst="rect">
            <a:avLst/>
          </a:prstGeom>
          <a:ln>
            <a:noFill/>
          </a:ln>
          <a:effectLst>
            <a:softEdge rad="112500"/>
          </a:effectLst>
        </p:spPr>
      </p:pic>
    </p:spTree>
    <p:extLst>
      <p:ext uri="{BB962C8B-B14F-4D97-AF65-F5344CB8AC3E}">
        <p14:creationId xmlns:p14="http://schemas.microsoft.com/office/powerpoint/2010/main" val="1852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B0AE6C0D-C75A-457A-ADAE-0AF0008BE699}"/>
              </a:ext>
            </a:extLst>
          </p:cNvPr>
          <p:cNvSpPr txBox="1"/>
          <p:nvPr/>
        </p:nvSpPr>
        <p:spPr>
          <a:xfrm>
            <a:off x="319275" y="5456810"/>
            <a:ext cx="5421703"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ô tô bắt đầu chuyển động hoặc hãm phanh (xét chuyển động thẳng)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thay đổi về độ lớn. </a:t>
            </a:r>
          </a:p>
        </p:txBody>
      </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47" y="1236109"/>
            <a:ext cx="11150853"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932837" y="1366417"/>
            <a:ext cx="9833756" cy="861774"/>
          </a:xfrm>
          <a:prstGeom prst="rect">
            <a:avLst/>
          </a:prstGeom>
          <a:noFill/>
        </p:spPr>
        <p:txBody>
          <a:bodyPr wrap="square">
            <a:spAutoFit/>
          </a:bodyPr>
          <a:lstStyle/>
          <a:p>
            <a:pPr algn="ctr" defTabSz="1095376">
              <a:spcAft>
                <a:spcPts val="600"/>
              </a:spcAft>
              <a:buClr>
                <a:schemeClr val="tx2"/>
              </a:buClr>
              <a:buSzPct val="95000"/>
              <a:defRPr/>
            </a:pPr>
            <a:r>
              <a:rPr lang="en-US" sz="2500">
                <a:effectLst/>
                <a:latin typeface="Arial" panose="020B0604020202020204" pitchFamily="34" charset="0"/>
                <a:ea typeface="Times New Roman" panose="02020603050405020304" pitchFamily="18" charset="0"/>
                <a:cs typeface="Times New Roman" panose="02020603050405020304" pitchFamily="18" charset="0"/>
              </a:rPr>
              <a:t>Trên thực tế, vận tốc của vật chuyển động trong đa số trường hợp luôn thay đổi theo thời gian.</a:t>
            </a:r>
          </a:p>
        </p:txBody>
      </p:sp>
      <p:sp>
        <p:nvSpPr>
          <p:cNvPr id="27" name="TextBox 26">
            <a:extLst>
              <a:ext uri="{FF2B5EF4-FFF2-40B4-BE49-F238E27FC236}">
                <a16:creationId xmlns:a16="http://schemas.microsoft.com/office/drawing/2014/main" id="{68E12816-B165-4518-B12C-CC389F5E6B1F}"/>
              </a:ext>
            </a:extLst>
          </p:cNvPr>
          <p:cNvSpPr txBox="1"/>
          <p:nvPr/>
        </p:nvSpPr>
        <p:spPr>
          <a:xfrm>
            <a:off x="6248400" y="5456810"/>
            <a:ext cx="5741207"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thay đổi hướng chuyển động như rẽ trái, rẽ phải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bị thay đổi về hướng và có thể cả độ lớn.</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black car and a yellow truck on a road&#10;&#10;Description automatically generated with medium confidence">
            <a:extLst>
              <a:ext uri="{FF2B5EF4-FFF2-40B4-BE49-F238E27FC236}">
                <a16:creationId xmlns:a16="http://schemas.microsoft.com/office/drawing/2014/main" id="{C26093AB-36A1-4B90-B06E-1B15BEB3D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44" y="2658262"/>
            <a:ext cx="4143375" cy="2381250"/>
          </a:xfrm>
          <a:prstGeom prst="rect">
            <a:avLst/>
          </a:prstGeom>
        </p:spPr>
      </p:pic>
      <p:pic>
        <p:nvPicPr>
          <p:cNvPr id="29" name="Picture 28">
            <a:extLst>
              <a:ext uri="{FF2B5EF4-FFF2-40B4-BE49-F238E27FC236}">
                <a16:creationId xmlns:a16="http://schemas.microsoft.com/office/drawing/2014/main" id="{551F438B-B65D-4176-AEEF-FA5D4452A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8456" y="2601021"/>
            <a:ext cx="4572000" cy="2579914"/>
          </a:xfrm>
          <a:prstGeom prst="rect">
            <a:avLst/>
          </a:prstGeom>
        </p:spPr>
      </p:pic>
    </p:spTree>
    <p:extLst>
      <p:ext uri="{BB962C8B-B14F-4D97-AF65-F5344CB8AC3E}">
        <p14:creationId xmlns:p14="http://schemas.microsoft.com/office/powerpoint/2010/main" val="20368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08" y="3045189"/>
            <a:ext cx="5225132" cy="32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489195" y="1899484"/>
            <a:ext cx="11666712" cy="800219"/>
          </a:xfrm>
          <a:prstGeom prst="rect">
            <a:avLst/>
          </a:prstGeom>
          <a:noFill/>
        </p:spPr>
        <p:txBody>
          <a:bodyPr wrap="square">
            <a:spAutoFit/>
          </a:bodyPr>
          <a:lstStyle/>
          <a:p>
            <a:pPr marL="342900" indent="-342900">
              <a:buFont typeface="Arial" panose="020B0604020202020204" pitchFamily="34" charset="0"/>
              <a:buChar char="•"/>
            </a:pPr>
            <a:r>
              <a:rPr lang="en-US" sz="2300">
                <a:latin typeface="Arial" panose="020B0604020202020204" pitchFamily="34" charset="0"/>
                <a:ea typeface="Times New Roman" panose="02020603050405020304" pitchFamily="18" charset="0"/>
                <a:cs typeface="Times New Roman" panose="02020603050405020304" pitchFamily="18" charset="0"/>
              </a:rPr>
              <a:t>T</a:t>
            </a:r>
            <a:r>
              <a:rPr lang="en-US" sz="2300">
                <a:effectLst/>
                <a:latin typeface="Arial" panose="020B0604020202020204" pitchFamily="34" charset="0"/>
                <a:ea typeface="Times New Roman" panose="02020603050405020304" pitchFamily="18" charset="0"/>
                <a:cs typeface="Times New Roman" panose="02020603050405020304" pitchFamily="18" charset="0"/>
              </a:rPr>
              <a:t>rong suốt quá trình chuyển động, vận tốc tức thời của vật có độ lớn thay đổi theo thời gian (đồ thị không song song với trục thời gian), đây gọi là chuyển động biến đổi. </a:t>
            </a:r>
          </a:p>
        </p:txBody>
      </p:sp>
      <p:sp>
        <p:nvSpPr>
          <p:cNvPr id="22" name="TextBox 21">
            <a:extLst>
              <a:ext uri="{FF2B5EF4-FFF2-40B4-BE49-F238E27FC236}">
                <a16:creationId xmlns:a16="http://schemas.microsoft.com/office/drawing/2014/main" id="{D2277063-44A0-4CBC-9117-9948BFDE3399}"/>
              </a:ext>
            </a:extLst>
          </p:cNvPr>
          <p:cNvSpPr txBox="1"/>
          <p:nvPr/>
        </p:nvSpPr>
        <p:spPr>
          <a:xfrm>
            <a:off x="838257" y="3121499"/>
            <a:ext cx="4592953" cy="3017236"/>
          </a:xfrm>
          <a:prstGeom prst="rect">
            <a:avLst/>
          </a:prstGeom>
          <a:noFill/>
        </p:spPr>
        <p:txBody>
          <a:bodyPr wrap="square">
            <a:spAutoFit/>
          </a:bodyPr>
          <a:lstStyle/>
          <a:p>
            <a:pPr marL="342900" indent="-342900" algn="just">
              <a:lnSpc>
                <a:spcPct val="107000"/>
              </a:lnSpc>
              <a:spcAft>
                <a:spcPts val="500"/>
              </a:spcAft>
              <a:buFont typeface="Arial" panose="020B0604020202020204" pitchFamily="34" charset="0"/>
              <a:buChar char="•"/>
            </a:pP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Sự</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đặc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trưng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bởi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lnSpc>
                <a:spcPct val="107000"/>
              </a:lnSpc>
              <a:spcAft>
                <a:spcPts val="500"/>
              </a:spcAft>
              <a:buFont typeface="Arial" panose="020B0604020202020204" pitchFamily="34" charset="0"/>
              <a:buChar char="•"/>
            </a:pPr>
            <a:r>
              <a:rPr lang="en-US" sz="2500" dirty="0">
                <a:latin typeface="Arial" panose="020B0604020202020204" pitchFamily="34" charset="0"/>
                <a:ea typeface="Times New Roman" panose="02020603050405020304" pitchFamily="18" charset="0"/>
                <a:cs typeface="Times New Roman" panose="02020603050405020304" pitchFamily="18" charset="0"/>
              </a:rPr>
              <a:t>Gia </a:t>
            </a:r>
            <a:r>
              <a:rPr lang="en-US" sz="25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500" dirty="0">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dốc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87A17E2E-EECA-43B6-AA41-1F72A3BDE532}"/>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366F07-A43A-4056-A617-680A9FD15388}"/>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19638B-BB10-479A-B8AA-21368296627A}"/>
              </a:ext>
            </a:extLst>
          </p:cNvPr>
          <p:cNvCxnSpPr>
            <a:cxnSpLocks/>
          </p:cNvCxnSpPr>
          <p:nvPr/>
        </p:nvCxnSpPr>
        <p:spPr>
          <a:xfrm flipV="1">
            <a:off x="7238382" y="3013137"/>
            <a:ext cx="3423267" cy="31401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B35FA9-0778-4A7E-A3BD-277B8D353F91}"/>
              </a:ext>
            </a:extLst>
          </p:cNvPr>
          <p:cNvCxnSpPr>
            <a:cxnSpLocks/>
          </p:cNvCxnSpPr>
          <p:nvPr/>
        </p:nvCxnSpPr>
        <p:spPr>
          <a:xfrm>
            <a:off x="7962900" y="5486399"/>
            <a:ext cx="234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5F63C8-C708-40A9-899D-E36667E0D25B}"/>
              </a:ext>
            </a:extLst>
          </p:cNvPr>
          <p:cNvCxnSpPr>
            <a:cxnSpLocks/>
          </p:cNvCxnSpPr>
          <p:nvPr/>
        </p:nvCxnSpPr>
        <p:spPr>
          <a:xfrm flipV="1">
            <a:off x="10329334" y="3359274"/>
            <a:ext cx="0" cy="2105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CEFC56-013C-4856-AF7B-6C303A403387}"/>
              </a:ext>
            </a:extLst>
          </p:cNvPr>
          <p:cNvCxnSpPr>
            <a:cxnSpLocks/>
          </p:cNvCxnSpPr>
          <p:nvPr/>
        </p:nvCxnSpPr>
        <p:spPr>
          <a:xfrm flipV="1">
            <a:off x="10327217" y="5486399"/>
            <a:ext cx="0" cy="666883"/>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CF4FCD-105C-40EA-91FC-38AB7478B320}"/>
              </a:ext>
            </a:extLst>
          </p:cNvPr>
          <p:cNvCxnSpPr>
            <a:cxnSpLocks/>
          </p:cNvCxnSpPr>
          <p:nvPr/>
        </p:nvCxnSpPr>
        <p:spPr>
          <a:xfrm flipH="1" flipV="1">
            <a:off x="7199974" y="5486399"/>
            <a:ext cx="788017" cy="9458"/>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867B26-AA7A-46DD-AFC2-83AFC54BB04D}"/>
              </a:ext>
            </a:extLst>
          </p:cNvPr>
          <p:cNvCxnSpPr>
            <a:cxnSpLocks/>
          </p:cNvCxnSpPr>
          <p:nvPr/>
        </p:nvCxnSpPr>
        <p:spPr>
          <a:xfrm flipV="1">
            <a:off x="8001000" y="5486400"/>
            <a:ext cx="0" cy="68580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39086D-3D68-4333-B80E-8D92D545600E}"/>
              </a:ext>
            </a:extLst>
          </p:cNvPr>
          <p:cNvCxnSpPr>
            <a:cxnSpLocks/>
          </p:cNvCxnSpPr>
          <p:nvPr/>
        </p:nvCxnSpPr>
        <p:spPr>
          <a:xfrm flipH="1">
            <a:off x="7199974" y="3359274"/>
            <a:ext cx="3143867" cy="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A5969E8-1D58-4CD3-AC59-A76DA5B84129}"/>
              </a:ext>
            </a:extLst>
          </p:cNvPr>
          <p:cNvSpPr txBox="1"/>
          <p:nvPr/>
        </p:nvSpPr>
        <p:spPr>
          <a:xfrm>
            <a:off x="9973686" y="285779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a:t>
            </a:r>
            <a:endParaRPr lang="en-US" sz="2500">
              <a:solidFill>
                <a:srgbClr val="0070C0"/>
              </a:solidFill>
            </a:endParaRPr>
          </a:p>
        </p:txBody>
      </p:sp>
      <p:sp>
        <p:nvSpPr>
          <p:cNvPr id="60" name="TextBox 59">
            <a:extLst>
              <a:ext uri="{FF2B5EF4-FFF2-40B4-BE49-F238E27FC236}">
                <a16:creationId xmlns:a16="http://schemas.microsoft.com/office/drawing/2014/main" id="{8802392B-BE7C-48F1-814A-6F11426E4E58}"/>
              </a:ext>
            </a:extLst>
          </p:cNvPr>
          <p:cNvSpPr txBox="1"/>
          <p:nvPr/>
        </p:nvSpPr>
        <p:spPr>
          <a:xfrm>
            <a:off x="10342035" y="52307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2500">
              <a:solidFill>
                <a:srgbClr val="0070C0"/>
              </a:solidFill>
            </a:endParaRPr>
          </a:p>
        </p:txBody>
      </p:sp>
      <p:sp>
        <p:nvSpPr>
          <p:cNvPr id="61" name="TextBox 60">
            <a:extLst>
              <a:ext uri="{FF2B5EF4-FFF2-40B4-BE49-F238E27FC236}">
                <a16:creationId xmlns:a16="http://schemas.microsoft.com/office/drawing/2014/main" id="{BE559A51-FCAC-43B3-A92E-6C1820214A7B}"/>
              </a:ext>
            </a:extLst>
          </p:cNvPr>
          <p:cNvSpPr txBox="1"/>
          <p:nvPr/>
        </p:nvSpPr>
        <p:spPr>
          <a:xfrm>
            <a:off x="7748630" y="490173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n-US" sz="2500">
              <a:solidFill>
                <a:srgbClr val="0070C0"/>
              </a:solidFill>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264A738-8358-45B1-BD41-5D58B5A69A60}"/>
                  </a:ext>
                </a:extLst>
              </p:cNvPr>
              <p:cNvSpPr txBox="1"/>
              <p:nvPr/>
            </p:nvSpPr>
            <p:spPr>
              <a:xfrm>
                <a:off x="6712456" y="517571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5" name="TextBox 64">
                <a:extLst>
                  <a:ext uri="{FF2B5EF4-FFF2-40B4-BE49-F238E27FC236}">
                    <a16:creationId xmlns:a16="http://schemas.microsoft.com/office/drawing/2014/main" id="{E264A738-8358-45B1-BD41-5D58B5A69A60}"/>
                  </a:ext>
                </a:extLst>
              </p:cNvPr>
              <p:cNvSpPr txBox="1">
                <a:spLocks noRot="1" noChangeAspect="1" noMove="1" noResize="1" noEditPoints="1" noAdjustHandles="1" noChangeArrowheads="1" noChangeShapeType="1" noTextEdit="1"/>
              </p:cNvSpPr>
              <p:nvPr/>
            </p:nvSpPr>
            <p:spPr>
              <a:xfrm>
                <a:off x="6712456" y="5175718"/>
                <a:ext cx="630193" cy="477054"/>
              </a:xfrm>
              <a:prstGeom prst="rect">
                <a:avLst/>
              </a:prstGeom>
              <a:blipFill>
                <a:blip r:embed="rId7"/>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F8E2305-35D1-47EB-9E50-F3E305209E7F}"/>
                  </a:ext>
                </a:extLst>
              </p:cNvPr>
              <p:cNvSpPr txBox="1"/>
              <p:nvPr/>
            </p:nvSpPr>
            <p:spPr>
              <a:xfrm>
                <a:off x="6760865" y="323717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6" name="TextBox 65">
                <a:extLst>
                  <a:ext uri="{FF2B5EF4-FFF2-40B4-BE49-F238E27FC236}">
                    <a16:creationId xmlns:a16="http://schemas.microsoft.com/office/drawing/2014/main" id="{3F8E2305-35D1-47EB-9E50-F3E305209E7F}"/>
                  </a:ext>
                </a:extLst>
              </p:cNvPr>
              <p:cNvSpPr txBox="1">
                <a:spLocks noRot="1" noChangeAspect="1" noMove="1" noResize="1" noEditPoints="1" noAdjustHandles="1" noChangeArrowheads="1" noChangeShapeType="1" noTextEdit="1"/>
              </p:cNvSpPr>
              <p:nvPr/>
            </p:nvSpPr>
            <p:spPr>
              <a:xfrm>
                <a:off x="6760865" y="3237172"/>
                <a:ext cx="630193" cy="477054"/>
              </a:xfrm>
              <a:prstGeom prst="rect">
                <a:avLst/>
              </a:prstGeom>
              <a:blipFill>
                <a:blip r:embed="rId8"/>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FA1D50A-9170-4B30-A467-742C90FB87CB}"/>
                  </a:ext>
                </a:extLst>
              </p:cNvPr>
              <p:cNvSpPr txBox="1"/>
              <p:nvPr/>
            </p:nvSpPr>
            <p:spPr>
              <a:xfrm>
                <a:off x="7751014" y="613046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7" name="TextBox 66">
                <a:extLst>
                  <a:ext uri="{FF2B5EF4-FFF2-40B4-BE49-F238E27FC236}">
                    <a16:creationId xmlns:a16="http://schemas.microsoft.com/office/drawing/2014/main" id="{0FA1D50A-9170-4B30-A467-742C90FB87CB}"/>
                  </a:ext>
                </a:extLst>
              </p:cNvPr>
              <p:cNvSpPr txBox="1">
                <a:spLocks noRot="1" noChangeAspect="1" noMove="1" noResize="1" noEditPoints="1" noAdjustHandles="1" noChangeArrowheads="1" noChangeShapeType="1" noTextEdit="1"/>
              </p:cNvSpPr>
              <p:nvPr/>
            </p:nvSpPr>
            <p:spPr>
              <a:xfrm>
                <a:off x="7751014" y="6130463"/>
                <a:ext cx="630193" cy="477054"/>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1E2842E-DE80-4C7F-839B-F5D302992830}"/>
                  </a:ext>
                </a:extLst>
              </p:cNvPr>
              <p:cNvSpPr txBox="1"/>
              <p:nvPr/>
            </p:nvSpPr>
            <p:spPr>
              <a:xfrm>
                <a:off x="10068917" y="6146215"/>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8" name="TextBox 67">
                <a:extLst>
                  <a:ext uri="{FF2B5EF4-FFF2-40B4-BE49-F238E27FC236}">
                    <a16:creationId xmlns:a16="http://schemas.microsoft.com/office/drawing/2014/main" id="{E1E2842E-DE80-4C7F-839B-F5D302992830}"/>
                  </a:ext>
                </a:extLst>
              </p:cNvPr>
              <p:cNvSpPr txBox="1">
                <a:spLocks noRot="1" noChangeAspect="1" noMove="1" noResize="1" noEditPoints="1" noAdjustHandles="1" noChangeArrowheads="1" noChangeShapeType="1" noTextEdit="1"/>
              </p:cNvSpPr>
              <p:nvPr/>
            </p:nvSpPr>
            <p:spPr>
              <a:xfrm>
                <a:off x="10068917" y="6146215"/>
                <a:ext cx="630193" cy="477054"/>
              </a:xfrm>
              <a:prstGeom prst="rect">
                <a:avLst/>
              </a:prstGeom>
              <a:blipFill>
                <a:blip r:embed="rId10"/>
                <a:stretch>
                  <a:fillRect b="-2564"/>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0B43B844-F581-4656-B95F-FB1A15F2C6C8}"/>
              </a:ext>
            </a:extLst>
          </p:cNvPr>
          <p:cNvSpPr/>
          <p:nvPr/>
        </p:nvSpPr>
        <p:spPr>
          <a:xfrm>
            <a:off x="10248903" y="329554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564B31-5D7E-4176-9CCC-F460ADCB2094}"/>
              </a:ext>
            </a:extLst>
          </p:cNvPr>
          <p:cNvSpPr/>
          <p:nvPr/>
        </p:nvSpPr>
        <p:spPr>
          <a:xfrm>
            <a:off x="10256312" y="542881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3BD0F3C-10BC-47FA-828C-3D977FB9BC11}"/>
              </a:ext>
            </a:extLst>
          </p:cNvPr>
          <p:cNvSpPr/>
          <p:nvPr/>
        </p:nvSpPr>
        <p:spPr>
          <a:xfrm>
            <a:off x="7938931" y="541551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3F15645-1DFB-461E-86E7-C93C5A595E22}"/>
                  </a:ext>
                </a:extLst>
              </p:cNvPr>
              <p:cNvSpPr txBox="1"/>
              <p:nvPr/>
            </p:nvSpPr>
            <p:spPr>
              <a:xfrm>
                <a:off x="8381207" y="5488894"/>
                <a:ext cx="1733105"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t</a:t>
                </a:r>
                <a:endParaRPr lang="en-US" sz="2500"/>
              </a:p>
            </p:txBody>
          </p:sp>
        </mc:Choice>
        <mc:Fallback xmlns="">
          <p:sp>
            <p:nvSpPr>
              <p:cNvPr id="40" name="TextBox 39">
                <a:extLst>
                  <a:ext uri="{FF2B5EF4-FFF2-40B4-BE49-F238E27FC236}">
                    <a16:creationId xmlns:a16="http://schemas.microsoft.com/office/drawing/2014/main" id="{A3F15645-1DFB-461E-86E7-C93C5A595E22}"/>
                  </a:ext>
                </a:extLst>
              </p:cNvPr>
              <p:cNvSpPr txBox="1">
                <a:spLocks noRot="1" noChangeAspect="1" noMove="1" noResize="1" noEditPoints="1" noAdjustHandles="1" noChangeArrowheads="1" noChangeShapeType="1" noTextEdit="1"/>
              </p:cNvSpPr>
              <p:nvPr/>
            </p:nvSpPr>
            <p:spPr>
              <a:xfrm>
                <a:off x="8381207" y="5488894"/>
                <a:ext cx="1733105" cy="477054"/>
              </a:xfrm>
              <a:prstGeom prst="rect">
                <a:avLst/>
              </a:prstGeom>
              <a:blipFill>
                <a:blip r:embed="rId11"/>
                <a:stretch>
                  <a:fillRect l="-352" t="-12658"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02595D-B73C-4860-8B78-A19707A4EB94}"/>
                  </a:ext>
                </a:extLst>
              </p:cNvPr>
              <p:cNvSpPr txBox="1"/>
              <p:nvPr/>
            </p:nvSpPr>
            <p:spPr>
              <a:xfrm>
                <a:off x="10371223" y="4115614"/>
                <a:ext cx="2081200"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v</a:t>
                </a:r>
                <a:endParaRPr lang="en-US" sz="2500"/>
              </a:p>
            </p:txBody>
          </p:sp>
        </mc:Choice>
        <mc:Fallback xmlns="">
          <p:sp>
            <p:nvSpPr>
              <p:cNvPr id="41" name="TextBox 40">
                <a:extLst>
                  <a:ext uri="{FF2B5EF4-FFF2-40B4-BE49-F238E27FC236}">
                    <a16:creationId xmlns:a16="http://schemas.microsoft.com/office/drawing/2014/main" id="{A702595D-B73C-4860-8B78-A19707A4EB94}"/>
                  </a:ext>
                </a:extLst>
              </p:cNvPr>
              <p:cNvSpPr txBox="1">
                <a:spLocks noRot="1" noChangeAspect="1" noMove="1" noResize="1" noEditPoints="1" noAdjustHandles="1" noChangeArrowheads="1" noChangeShapeType="1" noTextEdit="1"/>
              </p:cNvSpPr>
              <p:nvPr/>
            </p:nvSpPr>
            <p:spPr>
              <a:xfrm>
                <a:off x="10371223" y="4115614"/>
                <a:ext cx="2081200" cy="477054"/>
              </a:xfrm>
              <a:prstGeom prst="rect">
                <a:avLst/>
              </a:prstGeom>
              <a:blipFill>
                <a:blip r:embed="rId12"/>
                <a:stretch>
                  <a:fillRect t="-12821" b="-30769"/>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77027BA9-EB05-4CA5-8193-C2A6D5163EAE}"/>
              </a:ext>
            </a:extLst>
          </p:cNvPr>
          <p:cNvSpPr txBox="1"/>
          <p:nvPr/>
        </p:nvSpPr>
        <p:spPr>
          <a:xfrm>
            <a:off x="11201400" y="6214575"/>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44" name="TextBox 43">
            <a:extLst>
              <a:ext uri="{FF2B5EF4-FFF2-40B4-BE49-F238E27FC236}">
                <a16:creationId xmlns:a16="http://schemas.microsoft.com/office/drawing/2014/main" id="{4FC9B69A-F0FB-4CBA-8B17-36C034C50D52}"/>
              </a:ext>
            </a:extLst>
          </p:cNvPr>
          <p:cNvSpPr txBox="1"/>
          <p:nvPr/>
        </p:nvSpPr>
        <p:spPr>
          <a:xfrm>
            <a:off x="6054597" y="2603203"/>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FB02C6F-30FD-E1E1-2790-0E3B5A2C3CD4}"/>
                  </a:ext>
                </a:extLst>
              </p:cNvPr>
              <p:cNvSpPr txBox="1"/>
              <p:nvPr/>
            </p:nvSpPr>
            <p:spPr>
              <a:xfrm>
                <a:off x="505141" y="1137987"/>
                <a:ext cx="11200111" cy="800219"/>
              </a:xfrm>
              <a:prstGeom prst="rect">
                <a:avLst/>
              </a:prstGeom>
              <a:noFill/>
            </p:spPr>
            <p:txBody>
              <a:bodyPr wrap="square">
                <a:spAutoFit/>
              </a:bodyPr>
              <a:lstStyle/>
              <a:p>
                <a:pPr marL="342900" indent="-342900">
                  <a:buFont typeface="Arial" panose="020B0604020202020204" pitchFamily="34" charset="0"/>
                  <a:buChar char="•"/>
                </a:pPr>
                <a:r>
                  <a:rPr lang="en-US" sz="23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có vận tốc đầu là </a:t>
                </a:r>
                <a14:m>
                  <m:oMath xmlns:m="http://schemas.openxmlformats.org/officeDocument/2006/math">
                    <m:sSub>
                      <m:sSubPr>
                        <m:ctrlPr>
                          <a:rPr lang="en-US" sz="2300" i="1" smtClean="0">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1</m:t>
                        </m:r>
                      </m:sub>
                    </m:sSub>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 và vận tốc của vật chuyển động sau khoảng thời gian </a:t>
                </a:r>
                <a14:m>
                  <m:oMath xmlns:m="http://schemas.openxmlformats.org/officeDocument/2006/math">
                    <m:r>
                      <m:rPr>
                        <m:sty m:val="p"/>
                      </m:rPr>
                      <a:rPr lang="en-US" sz="2300" i="1">
                        <a:solidFill>
                          <a:srgbClr val="000000"/>
                        </a:solidFill>
                        <a:latin typeface="Cambria Math" panose="02040503050406030204" pitchFamily="18" charset="0"/>
                      </a:rPr>
                      <m:t>Δ</m:t>
                    </m:r>
                    <m:r>
                      <a:rPr lang="en-US" sz="2300" i="1">
                        <a:solidFill>
                          <a:srgbClr val="000000"/>
                        </a:solidFill>
                        <a:latin typeface="Cambria Math" panose="02040503050406030204" pitchFamily="18" charset="0"/>
                      </a:rPr>
                      <m:t> </m:t>
                    </m:r>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t là </a:t>
                </a:r>
                <a14:m>
                  <m:oMath xmlns:m="http://schemas.openxmlformats.org/officeDocument/2006/math">
                    <m:sSub>
                      <m:sSubPr>
                        <m:ctrlPr>
                          <a:rPr lang="en-US" sz="2300" i="1">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2</m:t>
                        </m:r>
                      </m:sub>
                    </m:sSub>
                    <m:r>
                      <a:rPr lang="en-US" sz="2300" b="0" i="0" smtClean="0">
                        <a:solidFill>
                          <a:srgbClr val="000000"/>
                        </a:solidFill>
                        <a:latin typeface="Cambria Math" panose="02040503050406030204" pitchFamily="18" charset="0"/>
                      </a:rPr>
                      <m:t>.</m:t>
                    </m:r>
                  </m:oMath>
                </a14:m>
                <a:endParaRPr lang="en-US" sz="2300" b="0">
                  <a:solidFill>
                    <a:srgbClr val="000000"/>
                  </a:solidFill>
                  <a:latin typeface="Arial" panose="020B0604020202020204" pitchFamily="34" charset="0"/>
                </a:endParaRPr>
              </a:p>
            </p:txBody>
          </p:sp>
        </mc:Choice>
        <mc:Fallback xmlns="">
          <p:sp>
            <p:nvSpPr>
              <p:cNvPr id="39" name="TextBox 38">
                <a:extLst>
                  <a:ext uri="{FF2B5EF4-FFF2-40B4-BE49-F238E27FC236}">
                    <a16:creationId xmlns:a16="http://schemas.microsoft.com/office/drawing/2014/main" id="{2FB02C6F-30FD-E1E1-2790-0E3B5A2C3CD4}"/>
                  </a:ext>
                </a:extLst>
              </p:cNvPr>
              <p:cNvSpPr txBox="1">
                <a:spLocks noRot="1" noChangeAspect="1" noMove="1" noResize="1" noEditPoints="1" noAdjustHandles="1" noChangeArrowheads="1" noChangeShapeType="1" noTextEdit="1"/>
              </p:cNvSpPr>
              <p:nvPr/>
            </p:nvSpPr>
            <p:spPr>
              <a:xfrm>
                <a:off x="505141" y="1137987"/>
                <a:ext cx="11200111" cy="800219"/>
              </a:xfrm>
              <a:prstGeom prst="rect">
                <a:avLst/>
              </a:prstGeom>
              <a:blipFill>
                <a:blip r:embed="rId13"/>
                <a:stretch>
                  <a:fillRect l="-653" t="-6107" b="-16031"/>
                </a:stretch>
              </a:blipFill>
            </p:spPr>
            <p:txBody>
              <a:bodyPr/>
              <a:lstStyle/>
              <a:p>
                <a:r>
                  <a:rPr lang="en-US">
                    <a:noFill/>
                  </a:rPr>
                  <a:t> </a:t>
                </a:r>
              </a:p>
            </p:txBody>
          </p:sp>
        </mc:Fallback>
      </mc:AlternateContent>
    </p:spTree>
    <p:extLst>
      <p:ext uri="{BB962C8B-B14F-4D97-AF65-F5344CB8AC3E}">
        <p14:creationId xmlns:p14="http://schemas.microsoft.com/office/powerpoint/2010/main" val="5578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P spid="59" grpId="0"/>
      <p:bldP spid="60" grpId="0"/>
      <p:bldP spid="61" grpId="0"/>
      <p:bldP spid="65" grpId="0"/>
      <p:bldP spid="66" grpId="0"/>
      <p:bldP spid="67" grpId="0"/>
      <p:bldP spid="68" grpId="0"/>
      <p:bldP spid="2" grpId="0" animBg="1"/>
      <p:bldP spid="35" grpId="0" animBg="1"/>
      <p:bldP spid="37" grpId="0" animBg="1"/>
      <p:bldP spid="40" grpId="0"/>
      <p:bldP spid="41" grpId="0"/>
      <p:bldP spid="43" grpId="0"/>
      <p:bldP spid="44"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3671</TotalTime>
  <Words>3381</Words>
  <PresentationFormat>Widescreen</PresentationFormat>
  <Paragraphs>424</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2022-06-27T04:08:36Z</dcterms:modified>
</cp:coreProperties>
</file>