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982" r:id="rId2"/>
  </p:sldMasterIdLst>
  <p:notesMasterIdLst>
    <p:notesMasterId r:id="rId36"/>
  </p:notesMasterIdLst>
  <p:handoutMasterIdLst>
    <p:handoutMasterId r:id="rId37"/>
  </p:handoutMasterIdLst>
  <p:sldIdLst>
    <p:sldId id="840" r:id="rId3"/>
    <p:sldId id="841" r:id="rId4"/>
    <p:sldId id="799" r:id="rId5"/>
    <p:sldId id="800" r:id="rId6"/>
    <p:sldId id="801" r:id="rId7"/>
    <p:sldId id="802" r:id="rId8"/>
    <p:sldId id="803" r:id="rId9"/>
    <p:sldId id="804" r:id="rId10"/>
    <p:sldId id="805" r:id="rId11"/>
    <p:sldId id="806" r:id="rId12"/>
    <p:sldId id="820" r:id="rId13"/>
    <p:sldId id="822" r:id="rId14"/>
    <p:sldId id="826" r:id="rId15"/>
    <p:sldId id="830" r:id="rId16"/>
    <p:sldId id="827" r:id="rId17"/>
    <p:sldId id="831" r:id="rId18"/>
    <p:sldId id="828" r:id="rId19"/>
    <p:sldId id="832" r:id="rId20"/>
    <p:sldId id="829" r:id="rId21"/>
    <p:sldId id="833" r:id="rId22"/>
    <p:sldId id="834" r:id="rId23"/>
    <p:sldId id="835" r:id="rId24"/>
    <p:sldId id="836" r:id="rId25"/>
    <p:sldId id="838" r:id="rId26"/>
    <p:sldId id="837" r:id="rId27"/>
    <p:sldId id="821" r:id="rId28"/>
    <p:sldId id="842" r:id="rId29"/>
    <p:sldId id="843" r:id="rId30"/>
    <p:sldId id="844" r:id="rId31"/>
    <p:sldId id="845" r:id="rId32"/>
    <p:sldId id="846" r:id="rId33"/>
    <p:sldId id="847" r:id="rId34"/>
    <p:sldId id="848" r:id="rId35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CC"/>
    <a:srgbClr val="FFFFCC"/>
    <a:srgbClr val="FFCC99"/>
    <a:srgbClr val="CCCCFF"/>
    <a:srgbClr val="FF99CC"/>
    <a:srgbClr val="CCCC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3" autoAdjust="0"/>
  </p:normalViewPr>
  <p:slideViewPr>
    <p:cSldViewPr>
      <p:cViewPr varScale="1">
        <p:scale>
          <a:sx n="93" d="100"/>
          <a:sy n="93" d="100"/>
        </p:scale>
        <p:origin x="707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96000"/>
                    <a:lumMod val="100000"/>
                  </a:schemeClr>
                </a:gs>
                <a:gs pos="78000">
                  <a:schemeClr val="accent6">
                    <a:shade val="94000"/>
                    <a:lumMod val="94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0800" dist="381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18600064"/>
        <c:axId val="118602752"/>
      </c:barChart>
      <c:catAx>
        <c:axId val="118600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118602752"/>
        <c:crossesAt val="0"/>
        <c:auto val="0"/>
        <c:lblAlgn val="ctr"/>
        <c:lblOffset val="100"/>
        <c:tickLblSkip val="1"/>
        <c:noMultiLvlLbl val="0"/>
      </c:catAx>
      <c:valAx>
        <c:axId val="118602752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600064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96000"/>
                    <a:lumMod val="100000"/>
                  </a:schemeClr>
                </a:gs>
                <a:gs pos="78000">
                  <a:schemeClr val="accent6">
                    <a:shade val="94000"/>
                    <a:lumMod val="94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0800" dist="381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226851072"/>
        <c:axId val="226858112"/>
      </c:barChart>
      <c:catAx>
        <c:axId val="226851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226858112"/>
        <c:crossesAt val="0"/>
        <c:auto val="0"/>
        <c:lblAlgn val="ctr"/>
        <c:lblOffset val="100"/>
        <c:tickLblSkip val="1"/>
        <c:noMultiLvlLbl val="0"/>
      </c:catAx>
      <c:valAx>
        <c:axId val="226858112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6851072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96000"/>
                    <a:lumMod val="100000"/>
                  </a:schemeClr>
                </a:gs>
                <a:gs pos="78000">
                  <a:schemeClr val="accent6">
                    <a:shade val="94000"/>
                    <a:lumMod val="94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0800" dist="381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228070528"/>
        <c:axId val="228106240"/>
      </c:barChart>
      <c:catAx>
        <c:axId val="228070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228106240"/>
        <c:crossesAt val="0"/>
        <c:auto val="0"/>
        <c:lblAlgn val="ctr"/>
        <c:lblOffset val="100"/>
        <c:tickLblSkip val="1"/>
        <c:noMultiLvlLbl val="0"/>
      </c:catAx>
      <c:valAx>
        <c:axId val="228106240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8070528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96000"/>
                    <a:lumMod val="100000"/>
                  </a:schemeClr>
                </a:gs>
                <a:gs pos="78000">
                  <a:schemeClr val="accent6">
                    <a:shade val="94000"/>
                    <a:lumMod val="94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0800" dist="381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228944512"/>
        <c:axId val="228980224"/>
      </c:barChart>
      <c:catAx>
        <c:axId val="228944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228980224"/>
        <c:crossesAt val="0"/>
        <c:auto val="0"/>
        <c:lblAlgn val="ctr"/>
        <c:lblOffset val="100"/>
        <c:tickLblSkip val="1"/>
        <c:noMultiLvlLbl val="0"/>
      </c:catAx>
      <c:valAx>
        <c:axId val="228980224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8944512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3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4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174139-F82D-4854-B8CB-7656FAF51952}" type="doc">
      <dgm:prSet loTypeId="urn:microsoft.com/office/officeart/2005/8/layout/hProcess9" loCatId="process" qsTypeId="urn:microsoft.com/office/officeart/2005/8/quickstyle/3d1" qsCatId="3D" csTypeId="urn:microsoft.com/office/officeart/2005/8/colors/colorful1" csCatId="colorful" phldr="1"/>
      <dgm:spPr/>
    </dgm:pt>
    <dgm:pt modelId="{38A2FE4D-ECA7-4122-BB53-07CD805DC8D9}">
      <dgm:prSet phldrT="[Text]" custT="1"/>
      <dgm:spPr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C0504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 spcFirstLastPara="0" vert="horz" wrap="square" lIns="83820" tIns="83820" rIns="83820" bIns="83820" numCol="1" spcCol="1270" anchor="ctr" anchorCtr="0"/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rgbClr val="92D05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A.HỆ THỐNG KIẾN THỨC</a:t>
          </a:r>
        </a:p>
      </dgm:t>
    </dgm:pt>
    <dgm:pt modelId="{00335F4D-04EF-4979-A152-0BCFDA26E004}" type="parTrans" cxnId="{CE160CAF-DD4F-43D0-AD56-0BFC10DA76D6}">
      <dgm:prSet/>
      <dgm:spPr/>
      <dgm:t>
        <a:bodyPr/>
        <a:lstStyle/>
        <a:p>
          <a:endParaRPr lang="en-US"/>
        </a:p>
      </dgm:t>
    </dgm:pt>
    <dgm:pt modelId="{A09CA123-1014-49AE-A820-7B54A7BDBD22}" type="sibTrans" cxnId="{CE160CAF-DD4F-43D0-AD56-0BFC10DA76D6}">
      <dgm:prSet/>
      <dgm:spPr/>
      <dgm:t>
        <a:bodyPr/>
        <a:lstStyle/>
        <a:p>
          <a:endParaRPr lang="en-US"/>
        </a:p>
      </dgm:t>
    </dgm:pt>
    <dgm:pt modelId="{9FB032DB-9D06-4183-A7A8-6D25078A6BBC}">
      <dgm:prSet phldrT="[Text]" custT="1"/>
      <dgm:spPr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 spcFirstLastPara="0" vert="horz" wrap="square" lIns="83820" tIns="83820" rIns="83820" bIns="83820" numCol="1" spcCol="1270" anchor="ctr" anchorCtr="0"/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B.BÀI TẬP</a:t>
          </a:r>
        </a:p>
      </dgm:t>
    </dgm:pt>
    <dgm:pt modelId="{BA5087DD-07F4-4811-A152-20D1E8B234F9}" type="parTrans" cxnId="{1118A347-4E1A-4315-B49C-919998125133}">
      <dgm:prSet/>
      <dgm:spPr/>
      <dgm:t>
        <a:bodyPr/>
        <a:lstStyle/>
        <a:p>
          <a:endParaRPr lang="en-US"/>
        </a:p>
      </dgm:t>
    </dgm:pt>
    <dgm:pt modelId="{FB53BF18-917C-4233-98A7-A1310C00A904}" type="sibTrans" cxnId="{1118A347-4E1A-4315-B49C-919998125133}">
      <dgm:prSet/>
      <dgm:spPr/>
      <dgm:t>
        <a:bodyPr/>
        <a:lstStyle/>
        <a:p>
          <a:endParaRPr lang="en-US"/>
        </a:p>
      </dgm:t>
    </dgm:pt>
    <dgm:pt modelId="{F8E3ECC2-6960-4998-ABF7-FB87242D1057}">
      <dgm:prSet custT="1"/>
      <dgm:spPr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BACC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 spcFirstLastPara="0" vert="horz" wrap="square" lIns="80010" tIns="80010" rIns="80010" bIns="80010" numCol="1" spcCol="1270" anchor="ctr" anchorCtr="0"/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 err="1">
              <a:solidFill>
                <a:srgbClr val="FFFF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Bài</a:t>
          </a:r>
          <a:r>
            <a:rPr lang="en-US" sz="2100" b="1" kern="1200" dirty="0">
              <a:solidFill>
                <a:srgbClr val="FFFF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US" sz="2100" b="1" kern="1200" dirty="0" err="1">
              <a:solidFill>
                <a:srgbClr val="FFFF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tập</a:t>
          </a:r>
          <a:r>
            <a:rPr lang="en-US" sz="2100" b="1" kern="1200" dirty="0">
              <a:solidFill>
                <a:srgbClr val="FFFF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US" sz="2100" b="1" kern="1200" dirty="0" err="1">
              <a:solidFill>
                <a:srgbClr val="FFFF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vận</a:t>
          </a:r>
          <a:r>
            <a:rPr lang="en-US" sz="2100" b="1" kern="1200" dirty="0">
              <a:solidFill>
                <a:srgbClr val="FFFF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US" sz="2100" b="1" kern="1200" dirty="0" err="1">
              <a:solidFill>
                <a:srgbClr val="FFFF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dụng</a:t>
          </a:r>
          <a:endParaRPr lang="en-US" sz="2100" b="1" kern="1200" dirty="0">
            <a:solidFill>
              <a:srgbClr val="FFFF00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0A8AECEB-5888-4292-A2A3-2894DB4D2E7B}" type="parTrans" cxnId="{47AC407C-8E20-490A-99B6-A292EB3ED5CF}">
      <dgm:prSet/>
      <dgm:spPr/>
      <dgm:t>
        <a:bodyPr/>
        <a:lstStyle/>
        <a:p>
          <a:endParaRPr lang="en-US"/>
        </a:p>
      </dgm:t>
    </dgm:pt>
    <dgm:pt modelId="{DE9E5EB4-C413-4654-A3ED-D61512E902A0}" type="sibTrans" cxnId="{47AC407C-8E20-490A-99B6-A292EB3ED5CF}">
      <dgm:prSet/>
      <dgm:spPr/>
      <dgm:t>
        <a:bodyPr/>
        <a:lstStyle/>
        <a:p>
          <a:endParaRPr lang="en-US"/>
        </a:p>
      </dgm:t>
    </dgm:pt>
    <dgm:pt modelId="{BDA6BE39-8F55-440A-B804-9776DDB1E6B6}" type="pres">
      <dgm:prSet presAssocID="{EE174139-F82D-4854-B8CB-7656FAF51952}" presName="CompostProcess" presStyleCnt="0">
        <dgm:presLayoutVars>
          <dgm:dir/>
          <dgm:resizeHandles val="exact"/>
        </dgm:presLayoutVars>
      </dgm:prSet>
      <dgm:spPr/>
    </dgm:pt>
    <dgm:pt modelId="{4964A936-DFD6-47C2-A081-DEB0B1E72211}" type="pres">
      <dgm:prSet presAssocID="{EE174139-F82D-4854-B8CB-7656FAF51952}" presName="arrow" presStyleLbl="bgShp" presStyleIdx="0" presStyleCnt="1"/>
      <dgm:spPr>
        <a:xfrm>
          <a:off x="822959" y="0"/>
          <a:ext cx="9326880" cy="3505200"/>
        </a:xfrm>
        <a:prstGeom prst="rightArrow">
          <a:avLst/>
        </a:prstGeom>
        <a:gradFill rotWithShape="0">
          <a:gsLst>
            <a:gs pos="0">
              <a:srgbClr val="C0504D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C0504D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C0504D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gm:spPr>
    </dgm:pt>
    <dgm:pt modelId="{94F2E17F-A3C7-4A66-A67F-80D47427D9EB}" type="pres">
      <dgm:prSet presAssocID="{EE174139-F82D-4854-B8CB-7656FAF51952}" presName="linearProcess" presStyleCnt="0"/>
      <dgm:spPr/>
    </dgm:pt>
    <dgm:pt modelId="{246B5AF8-AF10-4E28-BADD-7D2F6CA66B7B}" type="pres">
      <dgm:prSet presAssocID="{38A2FE4D-ECA7-4122-BB53-07CD805DC8D9}" presName="textNode" presStyleLbl="node1" presStyleIdx="0" presStyleCnt="3">
        <dgm:presLayoutVars>
          <dgm:bulletEnabled val="1"/>
        </dgm:presLayoutVars>
      </dgm:prSet>
      <dgm:spPr>
        <a:xfrm>
          <a:off x="5497" y="1051559"/>
          <a:ext cx="2224563" cy="1402080"/>
        </a:xfrm>
        <a:prstGeom prst="roundRect">
          <a:avLst/>
        </a:prstGeom>
      </dgm:spPr>
    </dgm:pt>
    <dgm:pt modelId="{ECEAA1B9-AD16-4195-ABC4-261F3F4BE148}" type="pres">
      <dgm:prSet presAssocID="{A09CA123-1014-49AE-A820-7B54A7BDBD22}" presName="sibTrans" presStyleCnt="0"/>
      <dgm:spPr/>
    </dgm:pt>
    <dgm:pt modelId="{E0C17873-2DA1-4337-A3BE-9BA3AC1A219E}" type="pres">
      <dgm:prSet presAssocID="{9FB032DB-9D06-4183-A7A8-6D25078A6BBC}" presName="textNode" presStyleLbl="node1" presStyleIdx="1" presStyleCnt="3" custScaleX="139480">
        <dgm:presLayoutVars>
          <dgm:bulletEnabled val="1"/>
        </dgm:presLayoutVars>
      </dgm:prSet>
      <dgm:spPr>
        <a:xfrm>
          <a:off x="2600821" y="1051559"/>
          <a:ext cx="2579804" cy="1402080"/>
        </a:xfrm>
        <a:prstGeom prst="roundRect">
          <a:avLst/>
        </a:prstGeom>
      </dgm:spPr>
    </dgm:pt>
    <dgm:pt modelId="{184EE90D-5D56-448E-89E4-045A01853D0F}" type="pres">
      <dgm:prSet presAssocID="{FB53BF18-917C-4233-98A7-A1310C00A904}" presName="sibTrans" presStyleCnt="0"/>
      <dgm:spPr/>
    </dgm:pt>
    <dgm:pt modelId="{07190B51-806D-465D-9D13-CD9E32001456}" type="pres">
      <dgm:prSet presAssocID="{F8E3ECC2-6960-4998-ABF7-FB87242D1057}" presName="textNode" presStyleLbl="node1" presStyleIdx="2" presStyleCnt="3" custScaleX="126793" custLinFactNeighborX="-21719">
        <dgm:presLayoutVars>
          <dgm:bulletEnabled val="1"/>
        </dgm:presLayoutVars>
      </dgm:prSet>
      <dgm:spPr>
        <a:xfrm>
          <a:off x="8146711" y="1051559"/>
          <a:ext cx="2820591" cy="1402080"/>
        </a:xfrm>
        <a:prstGeom prst="roundRect">
          <a:avLst/>
        </a:prstGeom>
      </dgm:spPr>
    </dgm:pt>
  </dgm:ptLst>
  <dgm:cxnLst>
    <dgm:cxn modelId="{362F2134-8032-4A53-8A17-75229CE17A28}" type="presOf" srcId="{F8E3ECC2-6960-4998-ABF7-FB87242D1057}" destId="{07190B51-806D-465D-9D13-CD9E32001456}" srcOrd="0" destOrd="0" presId="urn:microsoft.com/office/officeart/2005/8/layout/hProcess9"/>
    <dgm:cxn modelId="{679EB25C-DC66-4F1E-8FA7-670209989D46}" type="presOf" srcId="{38A2FE4D-ECA7-4122-BB53-07CD805DC8D9}" destId="{246B5AF8-AF10-4E28-BADD-7D2F6CA66B7B}" srcOrd="0" destOrd="0" presId="urn:microsoft.com/office/officeart/2005/8/layout/hProcess9"/>
    <dgm:cxn modelId="{8789C564-A716-44CD-AA31-7281CB388779}" type="presOf" srcId="{9FB032DB-9D06-4183-A7A8-6D25078A6BBC}" destId="{E0C17873-2DA1-4337-A3BE-9BA3AC1A219E}" srcOrd="0" destOrd="0" presId="urn:microsoft.com/office/officeart/2005/8/layout/hProcess9"/>
    <dgm:cxn modelId="{1118A347-4E1A-4315-B49C-919998125133}" srcId="{EE174139-F82D-4854-B8CB-7656FAF51952}" destId="{9FB032DB-9D06-4183-A7A8-6D25078A6BBC}" srcOrd="1" destOrd="0" parTransId="{BA5087DD-07F4-4811-A152-20D1E8B234F9}" sibTransId="{FB53BF18-917C-4233-98A7-A1310C00A904}"/>
    <dgm:cxn modelId="{47AC407C-8E20-490A-99B6-A292EB3ED5CF}" srcId="{EE174139-F82D-4854-B8CB-7656FAF51952}" destId="{F8E3ECC2-6960-4998-ABF7-FB87242D1057}" srcOrd="2" destOrd="0" parTransId="{0A8AECEB-5888-4292-A2A3-2894DB4D2E7B}" sibTransId="{DE9E5EB4-C413-4654-A3ED-D61512E902A0}"/>
    <dgm:cxn modelId="{43C31D8E-D55E-4FFF-BD30-66D0E535EDDD}" type="presOf" srcId="{EE174139-F82D-4854-B8CB-7656FAF51952}" destId="{BDA6BE39-8F55-440A-B804-9776DDB1E6B6}" srcOrd="0" destOrd="0" presId="urn:microsoft.com/office/officeart/2005/8/layout/hProcess9"/>
    <dgm:cxn modelId="{CE160CAF-DD4F-43D0-AD56-0BFC10DA76D6}" srcId="{EE174139-F82D-4854-B8CB-7656FAF51952}" destId="{38A2FE4D-ECA7-4122-BB53-07CD805DC8D9}" srcOrd="0" destOrd="0" parTransId="{00335F4D-04EF-4979-A152-0BCFDA26E004}" sibTransId="{A09CA123-1014-49AE-A820-7B54A7BDBD22}"/>
    <dgm:cxn modelId="{9EF8FCC1-FA58-42FC-B410-33155A74809A}" type="presParOf" srcId="{BDA6BE39-8F55-440A-B804-9776DDB1E6B6}" destId="{4964A936-DFD6-47C2-A081-DEB0B1E72211}" srcOrd="0" destOrd="0" presId="urn:microsoft.com/office/officeart/2005/8/layout/hProcess9"/>
    <dgm:cxn modelId="{E80105EE-7CEE-4808-9C3E-2F2BFB17FC28}" type="presParOf" srcId="{BDA6BE39-8F55-440A-B804-9776DDB1E6B6}" destId="{94F2E17F-A3C7-4A66-A67F-80D47427D9EB}" srcOrd="1" destOrd="0" presId="urn:microsoft.com/office/officeart/2005/8/layout/hProcess9"/>
    <dgm:cxn modelId="{D0B7B28C-6C53-4FE7-A178-DAC40D1B0EF1}" type="presParOf" srcId="{94F2E17F-A3C7-4A66-A67F-80D47427D9EB}" destId="{246B5AF8-AF10-4E28-BADD-7D2F6CA66B7B}" srcOrd="0" destOrd="0" presId="urn:microsoft.com/office/officeart/2005/8/layout/hProcess9"/>
    <dgm:cxn modelId="{EFD08D37-7B3C-4A46-8180-6F78DBEC7EEC}" type="presParOf" srcId="{94F2E17F-A3C7-4A66-A67F-80D47427D9EB}" destId="{ECEAA1B9-AD16-4195-ABC4-261F3F4BE148}" srcOrd="1" destOrd="0" presId="urn:microsoft.com/office/officeart/2005/8/layout/hProcess9"/>
    <dgm:cxn modelId="{7EC7FD24-336A-405C-88C7-B36B60D3280C}" type="presParOf" srcId="{94F2E17F-A3C7-4A66-A67F-80D47427D9EB}" destId="{E0C17873-2DA1-4337-A3BE-9BA3AC1A219E}" srcOrd="2" destOrd="0" presId="urn:microsoft.com/office/officeart/2005/8/layout/hProcess9"/>
    <dgm:cxn modelId="{E01D83B3-AD18-45F6-B75E-25B7286D7352}" type="presParOf" srcId="{94F2E17F-A3C7-4A66-A67F-80D47427D9EB}" destId="{184EE90D-5D56-448E-89E4-045A01853D0F}" srcOrd="3" destOrd="0" presId="urn:microsoft.com/office/officeart/2005/8/layout/hProcess9"/>
    <dgm:cxn modelId="{FB57203A-49A2-4BFB-BC33-A5F4541D3929}" type="presParOf" srcId="{94F2E17F-A3C7-4A66-A67F-80D47427D9EB}" destId="{07190B51-806D-465D-9D13-CD9E32001456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E174139-F82D-4854-B8CB-7656FAF51952}" type="doc">
      <dgm:prSet loTypeId="urn:microsoft.com/office/officeart/2005/8/layout/hProcess9" loCatId="process" qsTypeId="urn:microsoft.com/office/officeart/2005/8/quickstyle/3d1" qsCatId="3D" csTypeId="urn:microsoft.com/office/officeart/2005/8/colors/colorful1" csCatId="colorful" phldr="1"/>
      <dgm:spPr/>
    </dgm:pt>
    <dgm:pt modelId="{9FB032DB-9D06-4183-A7A8-6D25078A6BBC}">
      <dgm:prSet phldrT="[Text]" custT="1"/>
      <dgm:spPr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 spcFirstLastPara="0" vert="horz" wrap="square" lIns="83820" tIns="83820" rIns="83820" bIns="83820" numCol="1" spcCol="1270" anchor="ctr" anchorCtr="0"/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B.BÀI TẬP</a:t>
          </a:r>
        </a:p>
      </dgm:t>
    </dgm:pt>
    <dgm:pt modelId="{BA5087DD-07F4-4811-A152-20D1E8B234F9}" type="parTrans" cxnId="{1118A347-4E1A-4315-B49C-919998125133}">
      <dgm:prSet/>
      <dgm:spPr/>
      <dgm:t>
        <a:bodyPr/>
        <a:lstStyle/>
        <a:p>
          <a:endParaRPr lang="en-US"/>
        </a:p>
      </dgm:t>
    </dgm:pt>
    <dgm:pt modelId="{FB53BF18-917C-4233-98A7-A1310C00A904}" type="sibTrans" cxnId="{1118A347-4E1A-4315-B49C-919998125133}">
      <dgm:prSet/>
      <dgm:spPr/>
      <dgm:t>
        <a:bodyPr/>
        <a:lstStyle/>
        <a:p>
          <a:endParaRPr lang="en-US"/>
        </a:p>
      </dgm:t>
    </dgm:pt>
    <dgm:pt modelId="{BDA6BE39-8F55-440A-B804-9776DDB1E6B6}" type="pres">
      <dgm:prSet presAssocID="{EE174139-F82D-4854-B8CB-7656FAF51952}" presName="CompostProcess" presStyleCnt="0">
        <dgm:presLayoutVars>
          <dgm:dir/>
          <dgm:resizeHandles val="exact"/>
        </dgm:presLayoutVars>
      </dgm:prSet>
      <dgm:spPr/>
    </dgm:pt>
    <dgm:pt modelId="{4964A936-DFD6-47C2-A081-DEB0B1E72211}" type="pres">
      <dgm:prSet presAssocID="{EE174139-F82D-4854-B8CB-7656FAF51952}" presName="arrow" presStyleLbl="bgShp" presStyleIdx="0" presStyleCnt="1"/>
      <dgm:spPr>
        <a:xfrm>
          <a:off x="822959" y="0"/>
          <a:ext cx="9326880" cy="3505200"/>
        </a:xfrm>
        <a:prstGeom prst="rightArrow">
          <a:avLst/>
        </a:prstGeom>
        <a:gradFill rotWithShape="0">
          <a:gsLst>
            <a:gs pos="0">
              <a:srgbClr val="C0504D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C0504D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C0504D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gm:spPr>
    </dgm:pt>
    <dgm:pt modelId="{94F2E17F-A3C7-4A66-A67F-80D47427D9EB}" type="pres">
      <dgm:prSet presAssocID="{EE174139-F82D-4854-B8CB-7656FAF51952}" presName="linearProcess" presStyleCnt="0"/>
      <dgm:spPr/>
    </dgm:pt>
    <dgm:pt modelId="{E0C17873-2DA1-4337-A3BE-9BA3AC1A219E}" type="pres">
      <dgm:prSet presAssocID="{9FB032DB-9D06-4183-A7A8-6D25078A6BBC}" presName="textNode" presStyleLbl="node1" presStyleIdx="0" presStyleCnt="1" custScaleX="139480">
        <dgm:presLayoutVars>
          <dgm:bulletEnabled val="1"/>
        </dgm:presLayoutVars>
      </dgm:prSet>
      <dgm:spPr>
        <a:xfrm>
          <a:off x="2600821" y="1051559"/>
          <a:ext cx="2579804" cy="1402080"/>
        </a:xfrm>
        <a:prstGeom prst="roundRect">
          <a:avLst/>
        </a:prstGeom>
      </dgm:spPr>
    </dgm:pt>
  </dgm:ptLst>
  <dgm:cxnLst>
    <dgm:cxn modelId="{8789C564-A716-44CD-AA31-7281CB388779}" type="presOf" srcId="{9FB032DB-9D06-4183-A7A8-6D25078A6BBC}" destId="{E0C17873-2DA1-4337-A3BE-9BA3AC1A219E}" srcOrd="0" destOrd="0" presId="urn:microsoft.com/office/officeart/2005/8/layout/hProcess9"/>
    <dgm:cxn modelId="{1118A347-4E1A-4315-B49C-919998125133}" srcId="{EE174139-F82D-4854-B8CB-7656FAF51952}" destId="{9FB032DB-9D06-4183-A7A8-6D25078A6BBC}" srcOrd="0" destOrd="0" parTransId="{BA5087DD-07F4-4811-A152-20D1E8B234F9}" sibTransId="{FB53BF18-917C-4233-98A7-A1310C00A904}"/>
    <dgm:cxn modelId="{43C31D8E-D55E-4FFF-BD30-66D0E535EDDD}" type="presOf" srcId="{EE174139-F82D-4854-B8CB-7656FAF51952}" destId="{BDA6BE39-8F55-440A-B804-9776DDB1E6B6}" srcOrd="0" destOrd="0" presId="urn:microsoft.com/office/officeart/2005/8/layout/hProcess9"/>
    <dgm:cxn modelId="{9EF8FCC1-FA58-42FC-B410-33155A74809A}" type="presParOf" srcId="{BDA6BE39-8F55-440A-B804-9776DDB1E6B6}" destId="{4964A936-DFD6-47C2-A081-DEB0B1E72211}" srcOrd="0" destOrd="0" presId="urn:microsoft.com/office/officeart/2005/8/layout/hProcess9"/>
    <dgm:cxn modelId="{E80105EE-7CEE-4808-9C3E-2F2BFB17FC28}" type="presParOf" srcId="{BDA6BE39-8F55-440A-B804-9776DDB1E6B6}" destId="{94F2E17F-A3C7-4A66-A67F-80D47427D9EB}" srcOrd="1" destOrd="0" presId="urn:microsoft.com/office/officeart/2005/8/layout/hProcess9"/>
    <dgm:cxn modelId="{7EC7FD24-336A-405C-88C7-B36B60D3280C}" type="presParOf" srcId="{94F2E17F-A3C7-4A66-A67F-80D47427D9EB}" destId="{E0C17873-2DA1-4337-A3BE-9BA3AC1A219E}" srcOrd="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64A936-DFD6-47C2-A081-DEB0B1E72211}">
      <dsp:nvSpPr>
        <dsp:cNvPr id="0" name=""/>
        <dsp:cNvSpPr/>
      </dsp:nvSpPr>
      <dsp:spPr>
        <a:xfrm>
          <a:off x="822959" y="0"/>
          <a:ext cx="9326880" cy="3505200"/>
        </a:xfrm>
        <a:prstGeom prst="rightArrow">
          <a:avLst/>
        </a:prstGeom>
        <a:gradFill rotWithShape="0">
          <a:gsLst>
            <a:gs pos="0">
              <a:srgbClr val="C0504D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C0504D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C0504D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46B5AF8-AF10-4E28-BADD-7D2F6CA66B7B}">
      <dsp:nvSpPr>
        <dsp:cNvPr id="0" name=""/>
        <dsp:cNvSpPr/>
      </dsp:nvSpPr>
      <dsp:spPr>
        <a:xfrm>
          <a:off x="1117" y="1051559"/>
          <a:ext cx="2745343" cy="1402080"/>
        </a:xfrm>
        <a:prstGeom prst="roundRect">
          <a:avLst/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C0504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rgbClr val="92D05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A.HỆ THỐNG KIẾN THỨC</a:t>
          </a:r>
        </a:p>
      </dsp:txBody>
      <dsp:txXfrm>
        <a:off x="69561" y="1120003"/>
        <a:ext cx="2608455" cy="1265192"/>
      </dsp:txXfrm>
    </dsp:sp>
    <dsp:sp modelId="{E0C17873-2DA1-4337-A3BE-9BA3AC1A219E}">
      <dsp:nvSpPr>
        <dsp:cNvPr id="0" name=""/>
        <dsp:cNvSpPr/>
      </dsp:nvSpPr>
      <dsp:spPr>
        <a:xfrm>
          <a:off x="3204017" y="1051559"/>
          <a:ext cx="3829204" cy="1402080"/>
        </a:xfrm>
        <a:prstGeom prst="roundRect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B.BÀI TẬP</a:t>
          </a:r>
        </a:p>
      </dsp:txBody>
      <dsp:txXfrm>
        <a:off x="3272461" y="1120003"/>
        <a:ext cx="3692316" cy="1265192"/>
      </dsp:txXfrm>
    </dsp:sp>
    <dsp:sp modelId="{07190B51-806D-465D-9D13-CD9E32001456}">
      <dsp:nvSpPr>
        <dsp:cNvPr id="0" name=""/>
        <dsp:cNvSpPr/>
      </dsp:nvSpPr>
      <dsp:spPr>
        <a:xfrm>
          <a:off x="7391402" y="1051559"/>
          <a:ext cx="3480902" cy="1402080"/>
        </a:xfrm>
        <a:prstGeom prst="roundRect">
          <a:avLst/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BACC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 err="1">
              <a:solidFill>
                <a:srgbClr val="FFFF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Bài</a:t>
          </a:r>
          <a:r>
            <a:rPr lang="en-US" sz="2100" b="1" kern="1200" dirty="0">
              <a:solidFill>
                <a:srgbClr val="FFFF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US" sz="2100" b="1" kern="1200" dirty="0" err="1">
              <a:solidFill>
                <a:srgbClr val="FFFF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tập</a:t>
          </a:r>
          <a:r>
            <a:rPr lang="en-US" sz="2100" b="1" kern="1200" dirty="0">
              <a:solidFill>
                <a:srgbClr val="FFFF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US" sz="2100" b="1" kern="1200" dirty="0" err="1">
              <a:solidFill>
                <a:srgbClr val="FFFF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vận</a:t>
          </a:r>
          <a:r>
            <a:rPr lang="en-US" sz="2100" b="1" kern="1200" dirty="0">
              <a:solidFill>
                <a:srgbClr val="FFFF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US" sz="2100" b="1" kern="1200" dirty="0" err="1">
              <a:solidFill>
                <a:srgbClr val="FFFF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dụng</a:t>
          </a:r>
          <a:endParaRPr lang="en-US" sz="2100" b="1" kern="1200" dirty="0">
            <a:solidFill>
              <a:srgbClr val="FFFF00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7459846" y="1120003"/>
        <a:ext cx="3344014" cy="12651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64A936-DFD6-47C2-A081-DEB0B1E72211}">
      <dsp:nvSpPr>
        <dsp:cNvPr id="0" name=""/>
        <dsp:cNvSpPr/>
      </dsp:nvSpPr>
      <dsp:spPr>
        <a:xfrm>
          <a:off x="822959" y="0"/>
          <a:ext cx="9326880" cy="3505200"/>
        </a:xfrm>
        <a:prstGeom prst="rightArrow">
          <a:avLst/>
        </a:prstGeom>
        <a:gradFill rotWithShape="0">
          <a:gsLst>
            <a:gs pos="0">
              <a:srgbClr val="C0504D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C0504D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C0504D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E0C17873-2DA1-4337-A3BE-9BA3AC1A219E}">
      <dsp:nvSpPr>
        <dsp:cNvPr id="0" name=""/>
        <dsp:cNvSpPr/>
      </dsp:nvSpPr>
      <dsp:spPr>
        <a:xfrm>
          <a:off x="3190670" y="1051559"/>
          <a:ext cx="4591458" cy="1402080"/>
        </a:xfrm>
        <a:prstGeom prst="roundRect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B.BÀI TẬP</a:t>
          </a:r>
        </a:p>
      </dsp:txBody>
      <dsp:txXfrm>
        <a:off x="3259114" y="1120003"/>
        <a:ext cx="4454570" cy="12651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B0B12F8E-655D-4FD8-A1E3-187597A320E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F2E0ED36-08E4-4BA7-B41F-E91B68111F1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>
            <a:extLst>
              <a:ext uri="{FF2B5EF4-FFF2-40B4-BE49-F238E27FC236}">
                <a16:creationId xmlns:a16="http://schemas.microsoft.com/office/drawing/2014/main" id="{5ADD93AB-A82A-4DBD-8337-7CEF0C452993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3" name="Rectangle 5">
            <a:extLst>
              <a:ext uri="{FF2B5EF4-FFF2-40B4-BE49-F238E27FC236}">
                <a16:creationId xmlns:a16="http://schemas.microsoft.com/office/drawing/2014/main" id="{82072773-FBB9-4F47-887C-B53C05E0BA6A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3D0BF21B-5886-4BBB-831B-DE33571075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4D40067C-937D-4F34-A8D4-F01DAB11F81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E43909FE-4032-4C85-B2F7-0370523B83F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2C208A51-60E7-5366-988B-3B2E54F8D09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3" name="Rectangle 5">
            <a:extLst>
              <a:ext uri="{FF2B5EF4-FFF2-40B4-BE49-F238E27FC236}">
                <a16:creationId xmlns:a16="http://schemas.microsoft.com/office/drawing/2014/main" id="{ABB35FAE-3EE0-4A46-85B1-EC69E24C65F0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2534" name="Rectangle 6">
            <a:extLst>
              <a:ext uri="{FF2B5EF4-FFF2-40B4-BE49-F238E27FC236}">
                <a16:creationId xmlns:a16="http://schemas.microsoft.com/office/drawing/2014/main" id="{0ABA07A9-E3D4-4590-8EE6-63E172D29C2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5" name="Rectangle 7">
            <a:extLst>
              <a:ext uri="{FF2B5EF4-FFF2-40B4-BE49-F238E27FC236}">
                <a16:creationId xmlns:a16="http://schemas.microsoft.com/office/drawing/2014/main" id="{B53BD595-E6C7-4E3B-91AD-B26CF1B1DF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238D9D88-1BFB-46ED-92D4-67196CF110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84472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554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390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306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591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D9D88-1BFB-46ED-92D4-67196CF1105F}" type="slidenum">
              <a:rPr lang="en-US" altLang="en-US" smtClean="0"/>
              <a:pPr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5656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8028CF-AB7B-2FE4-BC06-6288A4390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5A264C-799E-4909-A57B-C67E1FF64827}" type="datetimeFigureOut">
              <a:rPr lang="en-US"/>
              <a:pPr>
                <a:defRPr/>
              </a:pPr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06E957-5164-BC28-5D97-8CD8B6D8D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301BED-2EE8-CEA1-5160-A3C05E179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9EA118-EC92-46D7-B0C3-93443FC19E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5721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B18ED0-0188-B38A-12F2-0E7024984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CF31BB-5DFA-482D-8A5F-17BFE68628AF}" type="datetimeFigureOut">
              <a:rPr lang="en-US"/>
              <a:pPr>
                <a:defRPr/>
              </a:pPr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89FB2F-FB35-51F5-7DA8-C664CA125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B15CB-36B9-9870-B81A-F56E6BF5E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5591BF-9BF3-49A1-A144-32B5C0D99B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6844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B60387-508E-13F7-A117-8F8E5B2D2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26CF62-5D10-4D6F-8683-CDAACE287BDD}" type="datetimeFigureOut">
              <a:rPr lang="en-US"/>
              <a:pPr>
                <a:defRPr/>
              </a:pPr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89A4C4-FC39-C89A-ABFA-F14438751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1B60E-EF65-C219-4B84-173DBF655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9F6F57-1A7A-42D5-A7F9-273D52FA5B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85161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0F82E-3DF4-423F-A1CA-D9CFC0453D7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39867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FB84D-35B5-4D70-A1CA-869DDF3F66A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87647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65793-B752-41D4-BEE9-37022D0D4BE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44739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F7F46-11FC-471C-A83A-D13703CFAD4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69667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27E92-912E-43AA-878F-7A955406AE0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00441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52549-5EA2-462F-9F16-A67CC17CB12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84576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91677-E01C-47E7-AC7F-53344ACB6D5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93866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C33F5-A8E6-45E8-B4A9-CE007AA1CEE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2893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104D48-050E-C3E4-F455-4B37B40E4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37F141-7CC9-47A8-ADFF-376F40AF80DA}" type="datetimeFigureOut">
              <a:rPr lang="en-US"/>
              <a:pPr>
                <a:defRPr/>
              </a:pPr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39BDFC-961F-9E3F-D16D-0FBF81BFF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490EC8-F163-C960-CFE6-C25659E9C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A5B645-F860-4714-A93A-900E04DBD2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39408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E0159-CB31-4A82-A2B3-52072242B88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81303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7D4F8-DF6C-454A-86E6-8CC765176A0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86641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7D4F8-DF6C-454A-86E6-8CC765176A0B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80157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7D4F8-DF6C-454A-86E6-8CC765176A0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81618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7D4F8-DF6C-454A-86E6-8CC765176A0B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768741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7D4F8-DF6C-454A-86E6-8CC765176A0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83772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3952B-0C6D-40EF-9448-43E8770D827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8225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0DB05-33F3-49AA-8D9D-776EF5FD367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8147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1BA35-4CD4-998A-4AD2-280015083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0BDC03-E48F-4E26-AE02-BAC79E94E970}" type="datetimeFigureOut">
              <a:rPr lang="en-US"/>
              <a:pPr>
                <a:defRPr/>
              </a:pPr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E2120F-63D1-36C0-84DA-0744ADC05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6A9449-E3D5-B238-6BD8-83525C961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88F409-5890-4F5F-8AEF-2C12B366E6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9746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2382FB4-B6F6-64DA-9C65-21EC05639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FC7B9D-E7D9-449A-9EE9-9D07DA38AFBF}" type="datetimeFigureOut">
              <a:rPr lang="en-US"/>
              <a:pPr>
                <a:defRPr/>
              </a:pPr>
              <a:t>10/5/2024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AAB2146-CC68-0E53-168B-E52984929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E7CC5E0-9973-F8AF-1125-67E756633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A6430C-E44B-47C6-87A7-8CF5393801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3145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565B58B-6521-6CCE-947F-01B9D2DD5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FF418-8A7B-4F97-8670-282109C342CD}" type="datetimeFigureOut">
              <a:rPr lang="en-US"/>
              <a:pPr>
                <a:defRPr/>
              </a:pPr>
              <a:t>10/5/2024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74265A1-CF93-5440-5BA0-83509529A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A6AF54E-BE85-D973-323C-99D26B259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BEE680-E460-4ED2-9E45-E14E619AF2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4655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1597903-6CFA-7692-8090-BE750BA26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54A71A-CFB6-4183-9965-6F1B3A1AC979}" type="datetimeFigureOut">
              <a:rPr lang="en-US"/>
              <a:pPr>
                <a:defRPr/>
              </a:pPr>
              <a:t>10/5/2024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921EBE7-505F-22C3-03CB-4F0C36F58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B4CF277-34CE-104A-3B43-208104F6A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428AEB-EF68-4A48-8997-0DC690569F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2228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B8BADD9-421E-7EAF-469A-07648DE0E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4853D0-7533-4223-92F1-C5B3E4AC4B00}" type="datetimeFigureOut">
              <a:rPr lang="en-US"/>
              <a:pPr>
                <a:defRPr/>
              </a:pPr>
              <a:t>10/5/2024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D0DC52E-535D-993B-7F05-6B36ACAFA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02CFF9B-CBF0-9B22-8A92-C1A95979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F47849-FEE9-421B-98A2-C7D4FFEEAC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8207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D7C6FC1-E5BA-A1BD-5E8D-B32742C94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537B6-1070-4856-B8F2-34441F482655}" type="datetimeFigureOut">
              <a:rPr lang="en-US"/>
              <a:pPr>
                <a:defRPr/>
              </a:pPr>
              <a:t>10/5/2024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D9FE474-EF5F-CC6E-2B3E-7BD6877CF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A1C7191-2CCD-58F9-8AFA-7B2A75890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2E8734-295C-44BD-AF8B-1DC39DD6F5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4266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13BEFD7-4194-D39A-1120-B69144FC9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17E1D-FD6D-4430-89F9-E66EBF9248B7}" type="datetimeFigureOut">
              <a:rPr lang="en-US"/>
              <a:pPr>
                <a:defRPr/>
              </a:pPr>
              <a:t>10/5/2024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E51EF9F-CABC-E62D-4EF2-1B1742BF3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04B08BD-22AB-62CF-160B-83C28C320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AF5F70-8953-4043-A322-76D79EB3AF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4878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4C4A7651-4FBA-55FF-E98C-28BB047989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FDC06EE8-86F8-7808-744A-F40F5D6D85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592301-07DE-432D-8E7E-099926F94C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622CF3D-8C2B-49C9-B470-BECF6B222392}" type="datetimeFigureOut">
              <a:rPr lang="en-US"/>
              <a:pPr>
                <a:defRPr/>
              </a:pPr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F3CDF-F90F-4DD0-8820-5DF82D7493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FB2C03-7D82-4563-BAF2-A801C0B2C3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D96EB193-8F43-458C-AFA6-5B74FA4BFC3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3" r:id="rId3"/>
    <p:sldLayoutId id="2147483974" r:id="rId4"/>
    <p:sldLayoutId id="2147483975" r:id="rId5"/>
    <p:sldLayoutId id="2147483976" r:id="rId6"/>
    <p:sldLayoutId id="2147483977" r:id="rId7"/>
    <p:sldLayoutId id="2147483978" r:id="rId8"/>
    <p:sldLayoutId id="2147483979" r:id="rId9"/>
    <p:sldLayoutId id="2147483980" r:id="rId10"/>
    <p:sldLayoutId id="214748398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FA7D4F8-DF6C-454A-86E6-8CC765176A0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1110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3" r:id="rId1"/>
    <p:sldLayoutId id="2147483984" r:id="rId2"/>
    <p:sldLayoutId id="2147483985" r:id="rId3"/>
    <p:sldLayoutId id="2147483986" r:id="rId4"/>
    <p:sldLayoutId id="2147483987" r:id="rId5"/>
    <p:sldLayoutId id="2147483988" r:id="rId6"/>
    <p:sldLayoutId id="2147483989" r:id="rId7"/>
    <p:sldLayoutId id="2147483990" r:id="rId8"/>
    <p:sldLayoutId id="2147483991" r:id="rId9"/>
    <p:sldLayoutId id="2147483992" r:id="rId10"/>
    <p:sldLayoutId id="2147483993" r:id="rId11"/>
    <p:sldLayoutId id="2147483994" r:id="rId12"/>
    <p:sldLayoutId id="2147483995" r:id="rId13"/>
    <p:sldLayoutId id="2147483996" r:id="rId14"/>
    <p:sldLayoutId id="2147483997" r:id="rId15"/>
    <p:sldLayoutId id="214748399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18.xml"/><Relationship Id="rId7" Type="http://schemas.openxmlformats.org/officeDocument/2006/relationships/slide" Target="slide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6.xml"/><Relationship Id="rId5" Type="http://schemas.openxmlformats.org/officeDocument/2006/relationships/slide" Target="slide19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18.xml"/><Relationship Id="rId7" Type="http://schemas.openxmlformats.org/officeDocument/2006/relationships/slide" Target="slide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6.xml"/><Relationship Id="rId5" Type="http://schemas.openxmlformats.org/officeDocument/2006/relationships/slide" Target="slide19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18.xml"/><Relationship Id="rId7" Type="http://schemas.openxmlformats.org/officeDocument/2006/relationships/slide" Target="slide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6.xml"/><Relationship Id="rId5" Type="http://schemas.openxmlformats.org/officeDocument/2006/relationships/slide" Target="slide19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18.xml"/><Relationship Id="rId7" Type="http://schemas.openxmlformats.org/officeDocument/2006/relationships/slide" Target="slide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6.xml"/><Relationship Id="rId5" Type="http://schemas.openxmlformats.org/officeDocument/2006/relationships/slide" Target="slide19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18.xml"/><Relationship Id="rId7" Type="http://schemas.openxmlformats.org/officeDocument/2006/relationships/slide" Target="slide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6.xml"/><Relationship Id="rId5" Type="http://schemas.openxmlformats.org/officeDocument/2006/relationships/slide" Target="slide19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18.xml"/><Relationship Id="rId7" Type="http://schemas.openxmlformats.org/officeDocument/2006/relationships/slide" Target="slide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6.xml"/><Relationship Id="rId5" Type="http://schemas.openxmlformats.org/officeDocument/2006/relationships/slide" Target="slide19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18.xml"/><Relationship Id="rId7" Type="http://schemas.openxmlformats.org/officeDocument/2006/relationships/slide" Target="slide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6.xml"/><Relationship Id="rId5" Type="http://schemas.openxmlformats.org/officeDocument/2006/relationships/slide" Target="slide19.xml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18.xml"/><Relationship Id="rId7" Type="http://schemas.openxmlformats.org/officeDocument/2006/relationships/slide" Target="slide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6.xml"/><Relationship Id="rId5" Type="http://schemas.openxmlformats.org/officeDocument/2006/relationships/slide" Target="slide19.xml"/><Relationship Id="rId10" Type="http://schemas.openxmlformats.org/officeDocument/2006/relationships/hyperlink" Target="https://forms.gle/LzVNwfMpYB9qH4JU6" TargetMode="External"/><Relationship Id="rId4" Type="http://schemas.openxmlformats.org/officeDocument/2006/relationships/image" Target="../media/image7.png"/><Relationship Id="rId9" Type="http://schemas.openxmlformats.org/officeDocument/2006/relationships/hyperlink" Target="https://www.vnteach.com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5.wav"/><Relationship Id="rId18" Type="http://schemas.openxmlformats.org/officeDocument/2006/relationships/image" Target="../media/image6.pn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openxmlformats.org/officeDocument/2006/relationships/chart" Target="../charts/chart1.xml"/><Relationship Id="rId17" Type="http://schemas.openxmlformats.org/officeDocument/2006/relationships/image" Target="../media/image5.png"/><Relationship Id="rId2" Type="http://schemas.openxmlformats.org/officeDocument/2006/relationships/video" Target="../media/media1.mp4"/><Relationship Id="rId16" Type="http://schemas.openxmlformats.org/officeDocument/2006/relationships/image" Target="../media/image4.png"/><Relationship Id="rId1" Type="http://schemas.microsoft.com/office/2007/relationships/media" Target="../media/media1.mp4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png"/><Relationship Id="rId10" Type="http://schemas.openxmlformats.org/officeDocument/2006/relationships/audio" Target="../media/audio4.wav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18.xml"/><Relationship Id="rId7" Type="http://schemas.openxmlformats.org/officeDocument/2006/relationships/slide" Target="slide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6.xml"/><Relationship Id="rId5" Type="http://schemas.openxmlformats.org/officeDocument/2006/relationships/slide" Target="slide19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5.wav"/><Relationship Id="rId18" Type="http://schemas.openxmlformats.org/officeDocument/2006/relationships/image" Target="../media/image6.pn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openxmlformats.org/officeDocument/2006/relationships/chart" Target="../charts/chart2.xml"/><Relationship Id="rId17" Type="http://schemas.openxmlformats.org/officeDocument/2006/relationships/image" Target="../media/image5.png"/><Relationship Id="rId2" Type="http://schemas.openxmlformats.org/officeDocument/2006/relationships/video" Target="../media/media1.mp4"/><Relationship Id="rId16" Type="http://schemas.openxmlformats.org/officeDocument/2006/relationships/image" Target="../media/image4.png"/><Relationship Id="rId1" Type="http://schemas.microsoft.com/office/2007/relationships/media" Target="../media/media1.mp4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png"/><Relationship Id="rId10" Type="http://schemas.openxmlformats.org/officeDocument/2006/relationships/audio" Target="../media/audio4.wav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18.xml"/><Relationship Id="rId7" Type="http://schemas.openxmlformats.org/officeDocument/2006/relationships/slide" Target="slide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6.xml"/><Relationship Id="rId5" Type="http://schemas.openxmlformats.org/officeDocument/2006/relationships/slide" Target="slide19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5.wav"/><Relationship Id="rId18" Type="http://schemas.openxmlformats.org/officeDocument/2006/relationships/image" Target="../media/image6.pn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openxmlformats.org/officeDocument/2006/relationships/chart" Target="../charts/chart3.xml"/><Relationship Id="rId17" Type="http://schemas.openxmlformats.org/officeDocument/2006/relationships/image" Target="../media/image5.png"/><Relationship Id="rId2" Type="http://schemas.openxmlformats.org/officeDocument/2006/relationships/video" Target="../media/media1.mp4"/><Relationship Id="rId16" Type="http://schemas.openxmlformats.org/officeDocument/2006/relationships/image" Target="../media/image4.png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png"/><Relationship Id="rId10" Type="http://schemas.openxmlformats.org/officeDocument/2006/relationships/audio" Target="../media/audio4.wav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18.xml"/><Relationship Id="rId7" Type="http://schemas.openxmlformats.org/officeDocument/2006/relationships/slide" Target="slide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6.xml"/><Relationship Id="rId5" Type="http://schemas.openxmlformats.org/officeDocument/2006/relationships/slide" Target="slide19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5.wav"/><Relationship Id="rId18" Type="http://schemas.openxmlformats.org/officeDocument/2006/relationships/image" Target="../media/image6.pn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openxmlformats.org/officeDocument/2006/relationships/chart" Target="../charts/chart4.xml"/><Relationship Id="rId17" Type="http://schemas.openxmlformats.org/officeDocument/2006/relationships/image" Target="../media/image5.png"/><Relationship Id="rId2" Type="http://schemas.openxmlformats.org/officeDocument/2006/relationships/video" Target="../media/media1.mp4"/><Relationship Id="rId16" Type="http://schemas.openxmlformats.org/officeDocument/2006/relationships/image" Target="../media/image4.png"/><Relationship Id="rId1" Type="http://schemas.microsoft.com/office/2007/relationships/media" Target="../media/media1.mp4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png"/><Relationship Id="rId10" Type="http://schemas.openxmlformats.org/officeDocument/2006/relationships/audio" Target="../media/audio4.wav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6CA2606D-4EC6-4E1D-962A-105FEDF446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5203105"/>
              </p:ext>
            </p:extLst>
          </p:nvPr>
        </p:nvGraphicFramePr>
        <p:xfrm>
          <a:off x="762000" y="1600201"/>
          <a:ext cx="10972800" cy="350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Snip Diagonal Corner Rectangle 4">
            <a:extLst>
              <a:ext uri="{FF2B5EF4-FFF2-40B4-BE49-F238E27FC236}">
                <a16:creationId xmlns:a16="http://schemas.microsoft.com/office/drawing/2014/main" id="{79BB0FF2-C7ED-4C35-BC92-F2F0A222D2B4}"/>
              </a:ext>
            </a:extLst>
          </p:cNvPr>
          <p:cNvSpPr/>
          <p:nvPr/>
        </p:nvSpPr>
        <p:spPr bwMode="auto">
          <a:xfrm>
            <a:off x="1752599" y="50284"/>
            <a:ext cx="10439401" cy="744462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  <a:scene3d>
            <a:camera prst="orthographicFront"/>
            <a:lightRig rig="flat" dir="t"/>
          </a:scene3d>
          <a:sp3d/>
        </p:spPr>
        <p:txBody>
          <a:bodyPr lIns="247650" tIns="123825" rIns="247650" bIns="123825" spcCol="1270" anchor="ctr"/>
          <a:lstStyle/>
          <a:p>
            <a:pPr marL="0" lvl="1" algn="ctr" defTabSz="16002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15000"/>
              </a:spcAft>
              <a:defRPr/>
            </a:pPr>
            <a:r>
              <a:rPr lang="en-US" sz="2800" b="1" kern="0" noProof="1">
                <a:solidFill>
                  <a:prstClr val="white"/>
                </a:solidFill>
                <a:latin typeface="+mn-lt"/>
                <a:cs typeface="Arial" panose="020B0604020202020204" pitchFamily="34" charset="0"/>
              </a:rPr>
              <a:t>ÔN TẬP CHƯƠNG I</a:t>
            </a:r>
            <a:endParaRPr lang="vi-VN" sz="2800" b="1" kern="0" noProof="1">
              <a:solidFill>
                <a:prstClr val="white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474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9" name="Group 1028"/>
          <p:cNvGrpSpPr/>
          <p:nvPr/>
        </p:nvGrpSpPr>
        <p:grpSpPr>
          <a:xfrm>
            <a:off x="3208378" y="501393"/>
            <a:ext cx="5699678" cy="5568237"/>
            <a:chOff x="2475700" y="1677716"/>
            <a:chExt cx="3881038" cy="3791537"/>
          </a:xfrm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1027" name="Group 1026"/>
            <p:cNvGrpSpPr/>
            <p:nvPr/>
          </p:nvGrpSpPr>
          <p:grpSpPr>
            <a:xfrm>
              <a:off x="2535238" y="1679890"/>
              <a:ext cx="3794126" cy="3789363"/>
              <a:chOff x="2674938" y="1647826"/>
              <a:chExt cx="3794126" cy="3789363"/>
            </a:xfrm>
          </p:grpSpPr>
          <p:sp>
            <p:nvSpPr>
              <p:cNvPr id="5" name="Freeform 6"/>
              <p:cNvSpPr/>
              <p:nvPr/>
            </p:nvSpPr>
            <p:spPr bwMode="auto">
              <a:xfrm>
                <a:off x="4572001" y="1647826"/>
                <a:ext cx="407988" cy="1892300"/>
              </a:xfrm>
              <a:custGeom>
                <a:avLst/>
                <a:gdLst>
                  <a:gd name="T0" fmla="*/ 0 w 684"/>
                  <a:gd name="T1" fmla="*/ 3179 h 3179"/>
                  <a:gd name="T2" fmla="*/ 684 w 684"/>
                  <a:gd name="T3" fmla="*/ 74 h 3179"/>
                  <a:gd name="T4" fmla="*/ 0 w 684"/>
                  <a:gd name="T5" fmla="*/ 0 h 3179"/>
                  <a:gd name="T6" fmla="*/ 0 w 684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4" h="3179">
                    <a:moveTo>
                      <a:pt x="0" y="3179"/>
                    </a:moveTo>
                    <a:lnTo>
                      <a:pt x="684" y="74"/>
                    </a:lnTo>
                    <a:cubicBezTo>
                      <a:pt x="459" y="25"/>
                      <a:pt x="230" y="0"/>
                      <a:pt x="0" y="0"/>
                    </a:cubicBezTo>
                    <a:lnTo>
                      <a:pt x="0" y="3179"/>
                    </a:lnTo>
                    <a:close/>
                  </a:path>
                </a:pathLst>
              </a:custGeom>
              <a:solidFill>
                <a:srgbClr val="39608E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" name="Freeform 7"/>
              <p:cNvSpPr/>
              <p:nvPr/>
            </p:nvSpPr>
            <p:spPr bwMode="auto">
              <a:xfrm>
                <a:off x="4572001" y="1692276"/>
                <a:ext cx="795338" cy="1847850"/>
              </a:xfrm>
              <a:custGeom>
                <a:avLst/>
                <a:gdLst>
                  <a:gd name="T0" fmla="*/ 0 w 1335"/>
                  <a:gd name="T1" fmla="*/ 3105 h 3105"/>
                  <a:gd name="T2" fmla="*/ 1335 w 1335"/>
                  <a:gd name="T3" fmla="*/ 220 h 3105"/>
                  <a:gd name="T4" fmla="*/ 684 w 1335"/>
                  <a:gd name="T5" fmla="*/ 0 h 3105"/>
                  <a:gd name="T6" fmla="*/ 0 w 1335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5" h="3105">
                    <a:moveTo>
                      <a:pt x="0" y="3105"/>
                    </a:moveTo>
                    <a:lnTo>
                      <a:pt x="1335" y="220"/>
                    </a:lnTo>
                    <a:cubicBezTo>
                      <a:pt x="1127" y="123"/>
                      <a:pt x="908" y="50"/>
                      <a:pt x="684" y="0"/>
                    </a:cubicBezTo>
                    <a:lnTo>
                      <a:pt x="0" y="3105"/>
                    </a:lnTo>
                    <a:close/>
                  </a:path>
                </a:pathLst>
              </a:custGeom>
              <a:solidFill>
                <a:srgbClr val="92D050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7" name="Freeform 8"/>
              <p:cNvSpPr/>
              <p:nvPr/>
            </p:nvSpPr>
            <p:spPr bwMode="auto">
              <a:xfrm>
                <a:off x="4572001" y="1822451"/>
                <a:ext cx="1146175" cy="1717675"/>
              </a:xfrm>
              <a:custGeom>
                <a:avLst/>
                <a:gdLst>
                  <a:gd name="T0" fmla="*/ 0 w 1924"/>
                  <a:gd name="T1" fmla="*/ 2885 h 2885"/>
                  <a:gd name="T2" fmla="*/ 1924 w 1924"/>
                  <a:gd name="T3" fmla="*/ 354 h 2885"/>
                  <a:gd name="T4" fmla="*/ 1335 w 1924"/>
                  <a:gd name="T5" fmla="*/ 0 h 2885"/>
                  <a:gd name="T6" fmla="*/ 0 w 1924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4" h="2885">
                    <a:moveTo>
                      <a:pt x="0" y="2885"/>
                    </a:moveTo>
                    <a:lnTo>
                      <a:pt x="1924" y="354"/>
                    </a:lnTo>
                    <a:cubicBezTo>
                      <a:pt x="1741" y="215"/>
                      <a:pt x="1544" y="96"/>
                      <a:pt x="1335" y="0"/>
                    </a:cubicBezTo>
                    <a:lnTo>
                      <a:pt x="0" y="2885"/>
                    </a:lnTo>
                    <a:close/>
                  </a:path>
                </a:pathLst>
              </a:custGeom>
              <a:solidFill>
                <a:srgbClr val="748C41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8" name="Freeform 9"/>
              <p:cNvSpPr/>
              <p:nvPr/>
            </p:nvSpPr>
            <p:spPr bwMode="auto">
              <a:xfrm>
                <a:off x="4572001" y="2033589"/>
                <a:ext cx="1443038" cy="1506538"/>
              </a:xfrm>
              <a:custGeom>
                <a:avLst/>
                <a:gdLst>
                  <a:gd name="T0" fmla="*/ 0 w 2423"/>
                  <a:gd name="T1" fmla="*/ 2531 h 2531"/>
                  <a:gd name="T2" fmla="*/ 2423 w 2423"/>
                  <a:gd name="T3" fmla="*/ 473 h 2531"/>
                  <a:gd name="T4" fmla="*/ 1924 w 2423"/>
                  <a:gd name="T5" fmla="*/ 0 h 2531"/>
                  <a:gd name="T6" fmla="*/ 0 w 2423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3" h="2531">
                    <a:moveTo>
                      <a:pt x="0" y="2531"/>
                    </a:moveTo>
                    <a:lnTo>
                      <a:pt x="2423" y="473"/>
                    </a:lnTo>
                    <a:cubicBezTo>
                      <a:pt x="2274" y="298"/>
                      <a:pt x="2107" y="139"/>
                      <a:pt x="1924" y="0"/>
                    </a:cubicBezTo>
                    <a:lnTo>
                      <a:pt x="0" y="2531"/>
                    </a:lnTo>
                    <a:close/>
                  </a:path>
                </a:pathLst>
              </a:custGeom>
              <a:solidFill>
                <a:srgbClr val="00B0F0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9" name="Freeform 10"/>
              <p:cNvSpPr/>
              <p:nvPr/>
            </p:nvSpPr>
            <p:spPr bwMode="auto">
              <a:xfrm>
                <a:off x="4572001" y="2316164"/>
                <a:ext cx="1671638" cy="1223963"/>
              </a:xfrm>
              <a:custGeom>
                <a:avLst/>
                <a:gdLst>
                  <a:gd name="T0" fmla="*/ 0 w 2809"/>
                  <a:gd name="T1" fmla="*/ 2058 h 2058"/>
                  <a:gd name="T2" fmla="*/ 2809 w 2809"/>
                  <a:gd name="T3" fmla="*/ 569 h 2058"/>
                  <a:gd name="T4" fmla="*/ 2423 w 2809"/>
                  <a:gd name="T5" fmla="*/ 0 h 2058"/>
                  <a:gd name="T6" fmla="*/ 0 w 2809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9" h="2058">
                    <a:moveTo>
                      <a:pt x="0" y="2058"/>
                    </a:moveTo>
                    <a:lnTo>
                      <a:pt x="2809" y="569"/>
                    </a:lnTo>
                    <a:cubicBezTo>
                      <a:pt x="2701" y="366"/>
                      <a:pt x="2572" y="175"/>
                      <a:pt x="2423" y="0"/>
                    </a:cubicBezTo>
                    <a:lnTo>
                      <a:pt x="0" y="2058"/>
                    </a:lnTo>
                    <a:close/>
                  </a:path>
                </a:pathLst>
              </a:custGeom>
              <a:solidFill>
                <a:srgbClr val="368195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" name="Freeform 11"/>
              <p:cNvSpPr/>
              <p:nvPr/>
            </p:nvSpPr>
            <p:spPr bwMode="auto">
              <a:xfrm>
                <a:off x="4572001" y="2654301"/>
                <a:ext cx="1824038" cy="885825"/>
              </a:xfrm>
              <a:custGeom>
                <a:avLst/>
                <a:gdLst>
                  <a:gd name="T0" fmla="*/ 0 w 3063"/>
                  <a:gd name="T1" fmla="*/ 1489 h 1489"/>
                  <a:gd name="T2" fmla="*/ 3063 w 3063"/>
                  <a:gd name="T3" fmla="*/ 638 h 1489"/>
                  <a:gd name="T4" fmla="*/ 2809 w 3063"/>
                  <a:gd name="T5" fmla="*/ 0 h 1489"/>
                  <a:gd name="T6" fmla="*/ 0 w 3063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3" h="1489">
                    <a:moveTo>
                      <a:pt x="0" y="1489"/>
                    </a:moveTo>
                    <a:lnTo>
                      <a:pt x="3063" y="638"/>
                    </a:lnTo>
                    <a:cubicBezTo>
                      <a:pt x="3002" y="417"/>
                      <a:pt x="2916" y="203"/>
                      <a:pt x="2809" y="0"/>
                    </a:cubicBezTo>
                    <a:lnTo>
                      <a:pt x="0" y="1489"/>
                    </a:lnTo>
                    <a:close/>
                  </a:path>
                </a:pathLst>
              </a:custGeom>
              <a:solidFill>
                <a:srgbClr val="BA7032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" name="Freeform 12"/>
              <p:cNvSpPr/>
              <p:nvPr/>
            </p:nvSpPr>
            <p:spPr bwMode="auto">
              <a:xfrm>
                <a:off x="4572001" y="3033714"/>
                <a:ext cx="1889125" cy="506413"/>
              </a:xfrm>
              <a:custGeom>
                <a:avLst/>
                <a:gdLst>
                  <a:gd name="T0" fmla="*/ 0 w 3174"/>
                  <a:gd name="T1" fmla="*/ 851 h 851"/>
                  <a:gd name="T2" fmla="*/ 3174 w 3174"/>
                  <a:gd name="T3" fmla="*/ 679 h 851"/>
                  <a:gd name="T4" fmla="*/ 3063 w 3174"/>
                  <a:gd name="T5" fmla="*/ 0 h 851"/>
                  <a:gd name="T6" fmla="*/ 0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0" y="851"/>
                    </a:moveTo>
                    <a:lnTo>
                      <a:pt x="3174" y="679"/>
                    </a:lnTo>
                    <a:cubicBezTo>
                      <a:pt x="3162" y="449"/>
                      <a:pt x="3125" y="222"/>
                      <a:pt x="3063" y="0"/>
                    </a:cubicBezTo>
                    <a:lnTo>
                      <a:pt x="0" y="851"/>
                    </a:lnTo>
                    <a:close/>
                  </a:path>
                </a:pathLst>
              </a:custGeom>
              <a:solidFill>
                <a:srgbClr val="4572A7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2" name="Freeform 13"/>
              <p:cNvSpPr/>
              <p:nvPr/>
            </p:nvSpPr>
            <p:spPr bwMode="auto">
              <a:xfrm>
                <a:off x="4572001" y="3438526"/>
                <a:ext cx="1897063" cy="407988"/>
              </a:xfrm>
              <a:custGeom>
                <a:avLst/>
                <a:gdLst>
                  <a:gd name="T0" fmla="*/ 0 w 3187"/>
                  <a:gd name="T1" fmla="*/ 172 h 686"/>
                  <a:gd name="T2" fmla="*/ 3137 w 3187"/>
                  <a:gd name="T3" fmla="*/ 686 h 686"/>
                  <a:gd name="T4" fmla="*/ 3174 w 3187"/>
                  <a:gd name="T5" fmla="*/ 0 h 686"/>
                  <a:gd name="T6" fmla="*/ 0 w 3187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7" h="686">
                    <a:moveTo>
                      <a:pt x="0" y="172"/>
                    </a:moveTo>
                    <a:lnTo>
                      <a:pt x="3137" y="686"/>
                    </a:lnTo>
                    <a:cubicBezTo>
                      <a:pt x="3174" y="459"/>
                      <a:pt x="3187" y="229"/>
                      <a:pt x="3174" y="0"/>
                    </a:cubicBezTo>
                    <a:lnTo>
                      <a:pt x="0" y="172"/>
                    </a:lnTo>
                    <a:close/>
                  </a:path>
                </a:pathLst>
              </a:custGeom>
              <a:solidFill>
                <a:srgbClr val="AA4643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3" name="Freeform 14"/>
              <p:cNvSpPr/>
              <p:nvPr/>
            </p:nvSpPr>
            <p:spPr bwMode="auto">
              <a:xfrm>
                <a:off x="4572001" y="3540126"/>
                <a:ext cx="1866900" cy="700088"/>
              </a:xfrm>
              <a:custGeom>
                <a:avLst/>
                <a:gdLst>
                  <a:gd name="T0" fmla="*/ 0 w 3137"/>
                  <a:gd name="T1" fmla="*/ 0 h 1176"/>
                  <a:gd name="T2" fmla="*/ 2953 w 3137"/>
                  <a:gd name="T3" fmla="*/ 1176 h 1176"/>
                  <a:gd name="T4" fmla="*/ 3137 w 3137"/>
                  <a:gd name="T5" fmla="*/ 514 h 1176"/>
                  <a:gd name="T6" fmla="*/ 0 w 3137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7" h="1176">
                    <a:moveTo>
                      <a:pt x="0" y="0"/>
                    </a:moveTo>
                    <a:lnTo>
                      <a:pt x="2953" y="1176"/>
                    </a:lnTo>
                    <a:cubicBezTo>
                      <a:pt x="3038" y="963"/>
                      <a:pt x="3100" y="741"/>
                      <a:pt x="3137" y="51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9A54E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4" name="Freeform 15"/>
              <p:cNvSpPr/>
              <p:nvPr/>
            </p:nvSpPr>
            <p:spPr bwMode="auto">
              <a:xfrm>
                <a:off x="4572001" y="3540126"/>
                <a:ext cx="1757363" cy="1062038"/>
              </a:xfrm>
              <a:custGeom>
                <a:avLst/>
                <a:gdLst>
                  <a:gd name="T0" fmla="*/ 0 w 2953"/>
                  <a:gd name="T1" fmla="*/ 0 h 1784"/>
                  <a:gd name="T2" fmla="*/ 2631 w 2953"/>
                  <a:gd name="T3" fmla="*/ 1784 h 1784"/>
                  <a:gd name="T4" fmla="*/ 2953 w 2953"/>
                  <a:gd name="T5" fmla="*/ 1176 h 1784"/>
                  <a:gd name="T6" fmla="*/ 0 w 2953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3" h="1784">
                    <a:moveTo>
                      <a:pt x="0" y="0"/>
                    </a:moveTo>
                    <a:lnTo>
                      <a:pt x="2631" y="1784"/>
                    </a:lnTo>
                    <a:cubicBezTo>
                      <a:pt x="2760" y="1593"/>
                      <a:pt x="2868" y="1390"/>
                      <a:pt x="2953" y="117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1588F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5" name="Freeform 16"/>
              <p:cNvSpPr/>
              <p:nvPr/>
            </p:nvSpPr>
            <p:spPr bwMode="auto">
              <a:xfrm>
                <a:off x="4572001" y="3540126"/>
                <a:ext cx="1566863" cy="1373188"/>
              </a:xfrm>
              <a:custGeom>
                <a:avLst/>
                <a:gdLst>
                  <a:gd name="T0" fmla="*/ 0 w 2631"/>
                  <a:gd name="T1" fmla="*/ 0 h 2307"/>
                  <a:gd name="T2" fmla="*/ 2186 w 2631"/>
                  <a:gd name="T3" fmla="*/ 2307 h 2307"/>
                  <a:gd name="T4" fmla="*/ 2631 w 2631"/>
                  <a:gd name="T5" fmla="*/ 1784 h 2307"/>
                  <a:gd name="T6" fmla="*/ 0 w 2631"/>
                  <a:gd name="T7" fmla="*/ 0 h 2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1" h="2307">
                    <a:moveTo>
                      <a:pt x="0" y="0"/>
                    </a:moveTo>
                    <a:lnTo>
                      <a:pt x="2186" y="2307"/>
                    </a:lnTo>
                    <a:cubicBezTo>
                      <a:pt x="2353" y="2149"/>
                      <a:pt x="2502" y="1974"/>
                      <a:pt x="2631" y="178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198AF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6" name="Freeform 17"/>
              <p:cNvSpPr/>
              <p:nvPr/>
            </p:nvSpPr>
            <p:spPr bwMode="auto">
              <a:xfrm>
                <a:off x="4572001" y="3540126"/>
                <a:ext cx="1301750" cy="1620838"/>
              </a:xfrm>
              <a:custGeom>
                <a:avLst/>
                <a:gdLst>
                  <a:gd name="T0" fmla="*/ 0 w 2186"/>
                  <a:gd name="T1" fmla="*/ 0 h 2723"/>
                  <a:gd name="T2" fmla="*/ 1639 w 2186"/>
                  <a:gd name="T3" fmla="*/ 2723 h 2723"/>
                  <a:gd name="T4" fmla="*/ 2186 w 2186"/>
                  <a:gd name="T5" fmla="*/ 2307 h 2723"/>
                  <a:gd name="T6" fmla="*/ 0 w 2186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6" h="2723">
                    <a:moveTo>
                      <a:pt x="0" y="0"/>
                    </a:moveTo>
                    <a:lnTo>
                      <a:pt x="1639" y="2723"/>
                    </a:lnTo>
                    <a:cubicBezTo>
                      <a:pt x="1836" y="2605"/>
                      <a:pt x="2020" y="2466"/>
                      <a:pt x="2186" y="230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843D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7" name="Freeform 18"/>
              <p:cNvSpPr/>
              <p:nvPr/>
            </p:nvSpPr>
            <p:spPr bwMode="auto">
              <a:xfrm>
                <a:off x="4572001" y="3540126"/>
                <a:ext cx="976313" cy="1793875"/>
              </a:xfrm>
              <a:custGeom>
                <a:avLst/>
                <a:gdLst>
                  <a:gd name="T0" fmla="*/ 0 w 1639"/>
                  <a:gd name="T1" fmla="*/ 0 h 3012"/>
                  <a:gd name="T2" fmla="*/ 1015 w 1639"/>
                  <a:gd name="T3" fmla="*/ 3012 h 3012"/>
                  <a:gd name="T4" fmla="*/ 1639 w 1639"/>
                  <a:gd name="T5" fmla="*/ 2723 h 3012"/>
                  <a:gd name="T6" fmla="*/ 0 w 1639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9" h="3012">
                    <a:moveTo>
                      <a:pt x="0" y="0"/>
                    </a:moveTo>
                    <a:lnTo>
                      <a:pt x="1015" y="3012"/>
                    </a:lnTo>
                    <a:cubicBezTo>
                      <a:pt x="1233" y="2939"/>
                      <a:pt x="1442" y="2842"/>
                      <a:pt x="1639" y="27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81BD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8" name="Freeform 19"/>
              <p:cNvSpPr/>
              <p:nvPr/>
            </p:nvSpPr>
            <p:spPr bwMode="auto">
              <a:xfrm>
                <a:off x="4572001" y="3540126"/>
                <a:ext cx="604838" cy="1881188"/>
              </a:xfrm>
              <a:custGeom>
                <a:avLst/>
                <a:gdLst>
                  <a:gd name="T0" fmla="*/ 0 w 1015"/>
                  <a:gd name="T1" fmla="*/ 0 h 3160"/>
                  <a:gd name="T2" fmla="*/ 344 w 1015"/>
                  <a:gd name="T3" fmla="*/ 3160 h 3160"/>
                  <a:gd name="T4" fmla="*/ 1015 w 1015"/>
                  <a:gd name="T5" fmla="*/ 3012 h 3160"/>
                  <a:gd name="T6" fmla="*/ 0 w 1015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5" h="3160">
                    <a:moveTo>
                      <a:pt x="0" y="0"/>
                    </a:moveTo>
                    <a:lnTo>
                      <a:pt x="344" y="3160"/>
                    </a:lnTo>
                    <a:cubicBezTo>
                      <a:pt x="573" y="3135"/>
                      <a:pt x="798" y="3085"/>
                      <a:pt x="1015" y="301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504D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9" name="Freeform 20"/>
              <p:cNvSpPr/>
              <p:nvPr/>
            </p:nvSpPr>
            <p:spPr bwMode="auto">
              <a:xfrm>
                <a:off x="4367213" y="3540126"/>
                <a:ext cx="409575" cy="1897063"/>
              </a:xfrm>
              <a:custGeom>
                <a:avLst/>
                <a:gdLst>
                  <a:gd name="T0" fmla="*/ 343 w 687"/>
                  <a:gd name="T1" fmla="*/ 0 h 3185"/>
                  <a:gd name="T2" fmla="*/ 0 w 687"/>
                  <a:gd name="T3" fmla="*/ 3160 h 3185"/>
                  <a:gd name="T4" fmla="*/ 687 w 687"/>
                  <a:gd name="T5" fmla="*/ 3160 h 3185"/>
                  <a:gd name="T6" fmla="*/ 343 w 687"/>
                  <a:gd name="T7" fmla="*/ 0 h 3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7" h="3185">
                    <a:moveTo>
                      <a:pt x="343" y="0"/>
                    </a:moveTo>
                    <a:lnTo>
                      <a:pt x="0" y="3160"/>
                    </a:lnTo>
                    <a:cubicBezTo>
                      <a:pt x="228" y="3185"/>
                      <a:pt x="459" y="3185"/>
                      <a:pt x="687" y="3160"/>
                    </a:cubicBezTo>
                    <a:lnTo>
                      <a:pt x="343" y="0"/>
                    </a:lnTo>
                    <a:close/>
                  </a:path>
                </a:pathLst>
              </a:custGeom>
              <a:solidFill>
                <a:srgbClr val="9BBB59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0" name="Freeform 21"/>
              <p:cNvSpPr/>
              <p:nvPr/>
            </p:nvSpPr>
            <p:spPr bwMode="auto">
              <a:xfrm>
                <a:off x="3968751" y="3540126"/>
                <a:ext cx="603250" cy="1881188"/>
              </a:xfrm>
              <a:custGeom>
                <a:avLst/>
                <a:gdLst>
                  <a:gd name="T0" fmla="*/ 1014 w 1014"/>
                  <a:gd name="T1" fmla="*/ 0 h 3160"/>
                  <a:gd name="T2" fmla="*/ 0 w 1014"/>
                  <a:gd name="T3" fmla="*/ 3012 h 3160"/>
                  <a:gd name="T4" fmla="*/ 671 w 1014"/>
                  <a:gd name="T5" fmla="*/ 3160 h 3160"/>
                  <a:gd name="T6" fmla="*/ 1014 w 1014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3160">
                    <a:moveTo>
                      <a:pt x="1014" y="0"/>
                    </a:moveTo>
                    <a:lnTo>
                      <a:pt x="0" y="3012"/>
                    </a:lnTo>
                    <a:cubicBezTo>
                      <a:pt x="217" y="3085"/>
                      <a:pt x="442" y="3135"/>
                      <a:pt x="671" y="3160"/>
                    </a:cubicBezTo>
                    <a:lnTo>
                      <a:pt x="1014" y="0"/>
                    </a:lnTo>
                    <a:close/>
                  </a:path>
                </a:pathLst>
              </a:custGeom>
              <a:solidFill>
                <a:srgbClr val="8064A2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" name="Freeform 22"/>
              <p:cNvSpPr/>
              <p:nvPr/>
            </p:nvSpPr>
            <p:spPr bwMode="auto">
              <a:xfrm>
                <a:off x="3597276" y="3540126"/>
                <a:ext cx="974725" cy="1793875"/>
              </a:xfrm>
              <a:custGeom>
                <a:avLst/>
                <a:gdLst>
                  <a:gd name="T0" fmla="*/ 1638 w 1638"/>
                  <a:gd name="T1" fmla="*/ 0 h 3012"/>
                  <a:gd name="T2" fmla="*/ 0 w 1638"/>
                  <a:gd name="T3" fmla="*/ 2723 h 3012"/>
                  <a:gd name="T4" fmla="*/ 624 w 1638"/>
                  <a:gd name="T5" fmla="*/ 3012 h 3012"/>
                  <a:gd name="T6" fmla="*/ 1638 w 1638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8" h="3012">
                    <a:moveTo>
                      <a:pt x="1638" y="0"/>
                    </a:moveTo>
                    <a:lnTo>
                      <a:pt x="0" y="2723"/>
                    </a:lnTo>
                    <a:cubicBezTo>
                      <a:pt x="197" y="2842"/>
                      <a:pt x="406" y="2939"/>
                      <a:pt x="624" y="3012"/>
                    </a:cubicBezTo>
                    <a:lnTo>
                      <a:pt x="1638" y="0"/>
                    </a:lnTo>
                    <a:close/>
                  </a:path>
                </a:pathLst>
              </a:custGeom>
              <a:solidFill>
                <a:srgbClr val="4BACC6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" name="Freeform 23"/>
              <p:cNvSpPr/>
              <p:nvPr/>
            </p:nvSpPr>
            <p:spPr bwMode="auto">
              <a:xfrm>
                <a:off x="3271838" y="3540126"/>
                <a:ext cx="1300163" cy="1620838"/>
              </a:xfrm>
              <a:custGeom>
                <a:avLst/>
                <a:gdLst>
                  <a:gd name="T0" fmla="*/ 2185 w 2185"/>
                  <a:gd name="T1" fmla="*/ 0 h 2723"/>
                  <a:gd name="T2" fmla="*/ 0 w 2185"/>
                  <a:gd name="T3" fmla="*/ 2308 h 2723"/>
                  <a:gd name="T4" fmla="*/ 547 w 2185"/>
                  <a:gd name="T5" fmla="*/ 2723 h 2723"/>
                  <a:gd name="T6" fmla="*/ 2185 w 2185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5" h="2723">
                    <a:moveTo>
                      <a:pt x="2185" y="0"/>
                    </a:moveTo>
                    <a:lnTo>
                      <a:pt x="0" y="2308"/>
                    </a:lnTo>
                    <a:cubicBezTo>
                      <a:pt x="166" y="2466"/>
                      <a:pt x="350" y="2605"/>
                      <a:pt x="547" y="2723"/>
                    </a:cubicBezTo>
                    <a:lnTo>
                      <a:pt x="2185" y="0"/>
                    </a:lnTo>
                    <a:close/>
                  </a:path>
                </a:pathLst>
              </a:custGeom>
              <a:solidFill>
                <a:srgbClr val="F79646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" name="Freeform 24"/>
              <p:cNvSpPr/>
              <p:nvPr/>
            </p:nvSpPr>
            <p:spPr bwMode="auto">
              <a:xfrm>
                <a:off x="3006726" y="3540126"/>
                <a:ext cx="1565275" cy="1374775"/>
              </a:xfrm>
              <a:custGeom>
                <a:avLst/>
                <a:gdLst>
                  <a:gd name="T0" fmla="*/ 2630 w 2630"/>
                  <a:gd name="T1" fmla="*/ 0 h 2308"/>
                  <a:gd name="T2" fmla="*/ 0 w 2630"/>
                  <a:gd name="T3" fmla="*/ 1784 h 2308"/>
                  <a:gd name="T4" fmla="*/ 445 w 2630"/>
                  <a:gd name="T5" fmla="*/ 2308 h 2308"/>
                  <a:gd name="T6" fmla="*/ 2630 w 2630"/>
                  <a:gd name="T7" fmla="*/ 0 h 2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0" h="2308">
                    <a:moveTo>
                      <a:pt x="2630" y="0"/>
                    </a:moveTo>
                    <a:lnTo>
                      <a:pt x="0" y="1784"/>
                    </a:lnTo>
                    <a:cubicBezTo>
                      <a:pt x="128" y="1974"/>
                      <a:pt x="278" y="2149"/>
                      <a:pt x="445" y="2308"/>
                    </a:cubicBezTo>
                    <a:lnTo>
                      <a:pt x="2630" y="0"/>
                    </a:lnTo>
                    <a:close/>
                  </a:path>
                </a:pathLst>
              </a:custGeom>
              <a:solidFill>
                <a:srgbClr val="93A9CF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" name="Freeform 25"/>
              <p:cNvSpPr/>
              <p:nvPr/>
            </p:nvSpPr>
            <p:spPr bwMode="auto">
              <a:xfrm>
                <a:off x="2814638" y="3540126"/>
                <a:ext cx="1757363" cy="1062038"/>
              </a:xfrm>
              <a:custGeom>
                <a:avLst/>
                <a:gdLst>
                  <a:gd name="T0" fmla="*/ 2952 w 2952"/>
                  <a:gd name="T1" fmla="*/ 0 h 1784"/>
                  <a:gd name="T2" fmla="*/ 0 w 2952"/>
                  <a:gd name="T3" fmla="*/ 1176 h 1784"/>
                  <a:gd name="T4" fmla="*/ 322 w 2952"/>
                  <a:gd name="T5" fmla="*/ 1784 h 1784"/>
                  <a:gd name="T6" fmla="*/ 2952 w 2952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2" h="1784">
                    <a:moveTo>
                      <a:pt x="2952" y="0"/>
                    </a:moveTo>
                    <a:lnTo>
                      <a:pt x="0" y="1176"/>
                    </a:lnTo>
                    <a:cubicBezTo>
                      <a:pt x="85" y="1390"/>
                      <a:pt x="193" y="1593"/>
                      <a:pt x="322" y="1784"/>
                    </a:cubicBezTo>
                    <a:lnTo>
                      <a:pt x="2952" y="0"/>
                    </a:lnTo>
                    <a:close/>
                  </a:path>
                </a:pathLst>
              </a:custGeom>
              <a:solidFill>
                <a:srgbClr val="D19392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" name="Freeform 26"/>
              <p:cNvSpPr/>
              <p:nvPr/>
            </p:nvSpPr>
            <p:spPr bwMode="auto">
              <a:xfrm>
                <a:off x="2705101" y="3540126"/>
                <a:ext cx="1866900" cy="700088"/>
              </a:xfrm>
              <a:custGeom>
                <a:avLst/>
                <a:gdLst>
                  <a:gd name="T0" fmla="*/ 3136 w 3136"/>
                  <a:gd name="T1" fmla="*/ 0 h 1176"/>
                  <a:gd name="T2" fmla="*/ 0 w 3136"/>
                  <a:gd name="T3" fmla="*/ 514 h 1176"/>
                  <a:gd name="T4" fmla="*/ 184 w 3136"/>
                  <a:gd name="T5" fmla="*/ 1176 h 1176"/>
                  <a:gd name="T6" fmla="*/ 3136 w 3136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6" h="1176">
                    <a:moveTo>
                      <a:pt x="3136" y="0"/>
                    </a:moveTo>
                    <a:lnTo>
                      <a:pt x="0" y="514"/>
                    </a:lnTo>
                    <a:cubicBezTo>
                      <a:pt x="37" y="741"/>
                      <a:pt x="99" y="963"/>
                      <a:pt x="184" y="1176"/>
                    </a:cubicBezTo>
                    <a:lnTo>
                      <a:pt x="3136" y="0"/>
                    </a:lnTo>
                    <a:close/>
                  </a:path>
                </a:pathLst>
              </a:custGeom>
              <a:solidFill>
                <a:srgbClr val="B9CD96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" name="Freeform 27"/>
              <p:cNvSpPr/>
              <p:nvPr/>
            </p:nvSpPr>
            <p:spPr bwMode="auto">
              <a:xfrm>
                <a:off x="2674938" y="3438526"/>
                <a:ext cx="1897063" cy="407988"/>
              </a:xfrm>
              <a:custGeom>
                <a:avLst/>
                <a:gdLst>
                  <a:gd name="T0" fmla="*/ 3186 w 3186"/>
                  <a:gd name="T1" fmla="*/ 172 h 686"/>
                  <a:gd name="T2" fmla="*/ 12 w 3186"/>
                  <a:gd name="T3" fmla="*/ 0 h 686"/>
                  <a:gd name="T4" fmla="*/ 50 w 3186"/>
                  <a:gd name="T5" fmla="*/ 686 h 686"/>
                  <a:gd name="T6" fmla="*/ 3186 w 3186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6" h="686">
                    <a:moveTo>
                      <a:pt x="3186" y="172"/>
                    </a:moveTo>
                    <a:lnTo>
                      <a:pt x="12" y="0"/>
                    </a:lnTo>
                    <a:cubicBezTo>
                      <a:pt x="0" y="229"/>
                      <a:pt x="13" y="459"/>
                      <a:pt x="50" y="686"/>
                    </a:cubicBezTo>
                    <a:lnTo>
                      <a:pt x="3186" y="172"/>
                    </a:lnTo>
                    <a:close/>
                  </a:path>
                </a:pathLst>
              </a:custGeom>
              <a:solidFill>
                <a:srgbClr val="A99BBD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" name="Freeform 28"/>
              <p:cNvSpPr/>
              <p:nvPr/>
            </p:nvSpPr>
            <p:spPr bwMode="auto">
              <a:xfrm>
                <a:off x="2682876" y="3033714"/>
                <a:ext cx="1889125" cy="506413"/>
              </a:xfrm>
              <a:custGeom>
                <a:avLst/>
                <a:gdLst>
                  <a:gd name="T0" fmla="*/ 3174 w 3174"/>
                  <a:gd name="T1" fmla="*/ 851 h 851"/>
                  <a:gd name="T2" fmla="*/ 112 w 3174"/>
                  <a:gd name="T3" fmla="*/ 0 h 851"/>
                  <a:gd name="T4" fmla="*/ 0 w 3174"/>
                  <a:gd name="T5" fmla="*/ 679 h 851"/>
                  <a:gd name="T6" fmla="*/ 3174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3174" y="851"/>
                    </a:moveTo>
                    <a:lnTo>
                      <a:pt x="112" y="0"/>
                    </a:lnTo>
                    <a:cubicBezTo>
                      <a:pt x="50" y="222"/>
                      <a:pt x="13" y="449"/>
                      <a:pt x="0" y="679"/>
                    </a:cubicBezTo>
                    <a:lnTo>
                      <a:pt x="3174" y="851"/>
                    </a:lnTo>
                    <a:close/>
                  </a:path>
                </a:pathLst>
              </a:custGeom>
              <a:solidFill>
                <a:srgbClr val="91C3D5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" name="Freeform 29"/>
              <p:cNvSpPr/>
              <p:nvPr/>
            </p:nvSpPr>
            <p:spPr bwMode="auto">
              <a:xfrm>
                <a:off x="2749551" y="2654301"/>
                <a:ext cx="1822450" cy="885825"/>
              </a:xfrm>
              <a:custGeom>
                <a:avLst/>
                <a:gdLst>
                  <a:gd name="T0" fmla="*/ 3062 w 3062"/>
                  <a:gd name="T1" fmla="*/ 1489 h 1489"/>
                  <a:gd name="T2" fmla="*/ 254 w 3062"/>
                  <a:gd name="T3" fmla="*/ 0 h 1489"/>
                  <a:gd name="T4" fmla="*/ 0 w 3062"/>
                  <a:gd name="T5" fmla="*/ 638 h 1489"/>
                  <a:gd name="T6" fmla="*/ 3062 w 3062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2" h="1489">
                    <a:moveTo>
                      <a:pt x="3062" y="1489"/>
                    </a:moveTo>
                    <a:lnTo>
                      <a:pt x="254" y="0"/>
                    </a:lnTo>
                    <a:cubicBezTo>
                      <a:pt x="146" y="203"/>
                      <a:pt x="61" y="417"/>
                      <a:pt x="0" y="638"/>
                    </a:cubicBezTo>
                    <a:lnTo>
                      <a:pt x="3062" y="1489"/>
                    </a:lnTo>
                    <a:close/>
                  </a:path>
                </a:pathLst>
              </a:custGeom>
              <a:solidFill>
                <a:srgbClr val="F9B590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" name="Freeform 30"/>
              <p:cNvSpPr/>
              <p:nvPr/>
            </p:nvSpPr>
            <p:spPr bwMode="auto">
              <a:xfrm>
                <a:off x="2900363" y="2316164"/>
                <a:ext cx="1671638" cy="1223963"/>
              </a:xfrm>
              <a:custGeom>
                <a:avLst/>
                <a:gdLst>
                  <a:gd name="T0" fmla="*/ 2808 w 2808"/>
                  <a:gd name="T1" fmla="*/ 2058 h 2058"/>
                  <a:gd name="T2" fmla="*/ 386 w 2808"/>
                  <a:gd name="T3" fmla="*/ 0 h 2058"/>
                  <a:gd name="T4" fmla="*/ 0 w 2808"/>
                  <a:gd name="T5" fmla="*/ 569 h 2058"/>
                  <a:gd name="T6" fmla="*/ 2808 w 2808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8" h="2058">
                    <a:moveTo>
                      <a:pt x="2808" y="2058"/>
                    </a:moveTo>
                    <a:lnTo>
                      <a:pt x="386" y="0"/>
                    </a:lnTo>
                    <a:cubicBezTo>
                      <a:pt x="237" y="175"/>
                      <a:pt x="108" y="366"/>
                      <a:pt x="0" y="569"/>
                    </a:cubicBezTo>
                    <a:lnTo>
                      <a:pt x="2808" y="2058"/>
                    </a:lnTo>
                    <a:close/>
                  </a:path>
                </a:pathLst>
              </a:custGeom>
              <a:solidFill>
                <a:srgbClr val="BCC8DF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" name="Freeform 31"/>
              <p:cNvSpPr/>
              <p:nvPr/>
            </p:nvSpPr>
            <p:spPr bwMode="auto">
              <a:xfrm>
                <a:off x="3130551" y="2033589"/>
                <a:ext cx="1441450" cy="1506538"/>
              </a:xfrm>
              <a:custGeom>
                <a:avLst/>
                <a:gdLst>
                  <a:gd name="T0" fmla="*/ 2422 w 2422"/>
                  <a:gd name="T1" fmla="*/ 2531 h 2531"/>
                  <a:gd name="T2" fmla="*/ 499 w 2422"/>
                  <a:gd name="T3" fmla="*/ 0 h 2531"/>
                  <a:gd name="T4" fmla="*/ 0 w 2422"/>
                  <a:gd name="T5" fmla="*/ 473 h 2531"/>
                  <a:gd name="T6" fmla="*/ 2422 w 2422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2" h="2531">
                    <a:moveTo>
                      <a:pt x="2422" y="2531"/>
                    </a:moveTo>
                    <a:lnTo>
                      <a:pt x="499" y="0"/>
                    </a:lnTo>
                    <a:cubicBezTo>
                      <a:pt x="316" y="139"/>
                      <a:pt x="149" y="298"/>
                      <a:pt x="0" y="473"/>
                    </a:cubicBezTo>
                    <a:lnTo>
                      <a:pt x="2422" y="2531"/>
                    </a:lnTo>
                    <a:close/>
                  </a:path>
                </a:pathLst>
              </a:custGeom>
              <a:solidFill>
                <a:srgbClr val="E0BCBC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" name="Freeform 32"/>
              <p:cNvSpPr/>
              <p:nvPr/>
            </p:nvSpPr>
            <p:spPr bwMode="auto">
              <a:xfrm>
                <a:off x="3427413" y="1822451"/>
                <a:ext cx="1144588" cy="1717675"/>
              </a:xfrm>
              <a:custGeom>
                <a:avLst/>
                <a:gdLst>
                  <a:gd name="T0" fmla="*/ 1923 w 1923"/>
                  <a:gd name="T1" fmla="*/ 2885 h 2885"/>
                  <a:gd name="T2" fmla="*/ 589 w 1923"/>
                  <a:gd name="T3" fmla="*/ 0 h 2885"/>
                  <a:gd name="T4" fmla="*/ 0 w 1923"/>
                  <a:gd name="T5" fmla="*/ 354 h 2885"/>
                  <a:gd name="T6" fmla="*/ 1923 w 1923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3" h="2885">
                    <a:moveTo>
                      <a:pt x="1923" y="2885"/>
                    </a:moveTo>
                    <a:lnTo>
                      <a:pt x="589" y="0"/>
                    </a:lnTo>
                    <a:cubicBezTo>
                      <a:pt x="380" y="96"/>
                      <a:pt x="183" y="215"/>
                      <a:pt x="0" y="354"/>
                    </a:cubicBezTo>
                    <a:lnTo>
                      <a:pt x="1923" y="2885"/>
                    </a:lnTo>
                    <a:close/>
                  </a:path>
                </a:pathLst>
              </a:custGeom>
              <a:solidFill>
                <a:srgbClr val="FFC000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24" name="Freeform 33"/>
              <p:cNvSpPr/>
              <p:nvPr/>
            </p:nvSpPr>
            <p:spPr bwMode="auto">
              <a:xfrm>
                <a:off x="3778251" y="1692276"/>
                <a:ext cx="793750" cy="1847850"/>
              </a:xfrm>
              <a:custGeom>
                <a:avLst/>
                <a:gdLst>
                  <a:gd name="T0" fmla="*/ 1334 w 1334"/>
                  <a:gd name="T1" fmla="*/ 3105 h 3105"/>
                  <a:gd name="T2" fmla="*/ 651 w 1334"/>
                  <a:gd name="T3" fmla="*/ 0 h 3105"/>
                  <a:gd name="T4" fmla="*/ 0 w 1334"/>
                  <a:gd name="T5" fmla="*/ 220 h 3105"/>
                  <a:gd name="T6" fmla="*/ 1334 w 1334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4" h="3105">
                    <a:moveTo>
                      <a:pt x="1334" y="3105"/>
                    </a:moveTo>
                    <a:lnTo>
                      <a:pt x="651" y="0"/>
                    </a:lnTo>
                    <a:cubicBezTo>
                      <a:pt x="427" y="50"/>
                      <a:pt x="208" y="123"/>
                      <a:pt x="0" y="220"/>
                    </a:cubicBezTo>
                    <a:lnTo>
                      <a:pt x="1334" y="3105"/>
                    </a:lnTo>
                    <a:close/>
                  </a:path>
                </a:pathLst>
              </a:custGeom>
              <a:solidFill>
                <a:srgbClr val="C8C0D4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25" name="Freeform 34"/>
              <p:cNvSpPr/>
              <p:nvPr/>
            </p:nvSpPr>
            <p:spPr bwMode="auto">
              <a:xfrm>
                <a:off x="4165601" y="1647826"/>
                <a:ext cx="406400" cy="1892300"/>
              </a:xfrm>
              <a:custGeom>
                <a:avLst/>
                <a:gdLst>
                  <a:gd name="T0" fmla="*/ 683 w 683"/>
                  <a:gd name="T1" fmla="*/ 3179 h 3179"/>
                  <a:gd name="T2" fmla="*/ 683 w 683"/>
                  <a:gd name="T3" fmla="*/ 0 h 3179"/>
                  <a:gd name="T4" fmla="*/ 0 w 683"/>
                  <a:gd name="T5" fmla="*/ 74 h 3179"/>
                  <a:gd name="T6" fmla="*/ 683 w 683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3" h="3179">
                    <a:moveTo>
                      <a:pt x="683" y="3179"/>
                    </a:moveTo>
                    <a:lnTo>
                      <a:pt x="683" y="0"/>
                    </a:lnTo>
                    <a:cubicBezTo>
                      <a:pt x="454" y="0"/>
                      <a:pt x="225" y="25"/>
                      <a:pt x="0" y="74"/>
                    </a:cubicBezTo>
                    <a:lnTo>
                      <a:pt x="683" y="3179"/>
                    </a:lnTo>
                    <a:close/>
                  </a:path>
                </a:pathLst>
              </a:custGeom>
              <a:solidFill>
                <a:srgbClr val="BBD7E3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sp>
          <p:nvSpPr>
            <p:cNvPr id="1028" name="TextBox 1027"/>
            <p:cNvSpPr txBox="1"/>
            <p:nvPr/>
          </p:nvSpPr>
          <p:spPr>
            <a:xfrm rot="18410248">
              <a:off x="4890418" y="245171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19552894">
              <a:off x="5125099" y="265723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 rot="20091146">
              <a:off x="5311969" y="2928928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366138" y="350925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 rot="20845902">
              <a:off x="5364347" y="326609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 rot="1287321">
              <a:off x="5308861" y="3892083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 rot="2223586">
              <a:off x="4991469" y="436434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 rot="3764361">
              <a:off x="4541839" y="477517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 rot="1664434">
              <a:off x="5186190" y="4167492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 rot="3135074">
              <a:off x="4744270" y="460152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 rot="5055293">
              <a:off x="4222461" y="484037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 rot="5400000">
              <a:off x="3945269" y="485964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 rot="6462750">
              <a:off x="3593898" y="479375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 rot="7002405">
              <a:off x="3286918" y="4776022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 rot="7563710">
              <a:off x="3081479" y="456723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 rot="8648676">
              <a:off x="2842173" y="438286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 rot="9520400">
              <a:off x="2665516" y="408451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 rot="9806271">
              <a:off x="2588718" y="384033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 rot="10800000">
              <a:off x="2486120" y="3524073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 rot="11539924">
              <a:off x="2475700" y="322598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 rot="12217304">
              <a:off x="2555400" y="2910983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 rot="12878863">
              <a:off x="2754244" y="265831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 rot="13423944">
              <a:off x="2950394" y="243035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 rot="14455027">
              <a:off x="3218659" y="225738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 rot="14830393">
              <a:off x="3497442" y="213988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 rot="15693974">
              <a:off x="3783112" y="2083846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 rot="16743352">
              <a:off x="4088139" y="206823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 rot="17422641">
              <a:off x="4391756" y="213934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 rot="17972616">
              <a:off x="4666586" y="2298669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</p:grpSp>
      <p:sp>
        <p:nvSpPr>
          <p:cNvPr id="66" name="AutoShape 5"/>
          <p:cNvSpPr>
            <a:spLocks noChangeArrowheads="1"/>
          </p:cNvSpPr>
          <p:nvPr/>
        </p:nvSpPr>
        <p:spPr bwMode="auto">
          <a:xfrm rot="11289578">
            <a:off x="6173656" y="219848"/>
            <a:ext cx="457200" cy="965200"/>
          </a:xfrm>
          <a:prstGeom prst="flowChartExtract">
            <a:avLst/>
          </a:prstGeom>
          <a:gradFill rotWithShape="1">
            <a:gsLst>
              <a:gs pos="0">
                <a:srgbClr val="6A570A"/>
              </a:gs>
              <a:gs pos="50000">
                <a:srgbClr val="E4BD16"/>
              </a:gs>
              <a:gs pos="100000">
                <a:srgbClr val="6A570A"/>
              </a:gs>
            </a:gsLst>
            <a:lin ang="0" scaled="1"/>
          </a:gradFill>
          <a:ln w="25400">
            <a:solidFill>
              <a:schemeClr val="bg1"/>
            </a:solidFill>
            <a:miter lim="800000"/>
          </a:ln>
        </p:spPr>
        <p:txBody>
          <a:bodyPr vert="eaVert" wrap="none" anchor="ctr"/>
          <a:lstStyle/>
          <a:p>
            <a:pPr algn="ctr"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Flowchart: Connector 1029"/>
          <p:cNvSpPr/>
          <p:nvPr/>
        </p:nvSpPr>
        <p:spPr>
          <a:xfrm>
            <a:off x="5548320" y="2685411"/>
            <a:ext cx="1091316" cy="1122369"/>
          </a:xfrm>
          <a:prstGeom prst="flowChartConnector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1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0" y="92848"/>
            <a:ext cx="609600" cy="609600"/>
          </a:xfrm>
          <a:prstGeom prst="rect">
            <a:avLst/>
          </a:prstGeom>
        </p:spPr>
      </p:pic>
      <p:sp>
        <p:nvSpPr>
          <p:cNvPr id="1033" name="Pentagon 1032">
            <a:hlinkClick r:id="rId5" action="ppaction://hlinksldjump"/>
          </p:cNvPr>
          <p:cNvSpPr/>
          <p:nvPr/>
        </p:nvSpPr>
        <p:spPr>
          <a:xfrm>
            <a:off x="1498600" y="816457"/>
            <a:ext cx="863600" cy="572983"/>
          </a:xfrm>
          <a:prstGeom prst="homePlat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Pentagon 70">
            <a:hlinkClick r:id="rId6" action="ppaction://hlinksldjump"/>
          </p:cNvPr>
          <p:cNvSpPr/>
          <p:nvPr/>
        </p:nvSpPr>
        <p:spPr>
          <a:xfrm>
            <a:off x="1524000" y="4159056"/>
            <a:ext cx="838200" cy="572983"/>
          </a:xfrm>
          <a:prstGeom prst="homePlat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Pentagon 71">
            <a:hlinkClick r:id="rId7" action="ppaction://hlinksldjump"/>
          </p:cNvPr>
          <p:cNvSpPr/>
          <p:nvPr/>
        </p:nvSpPr>
        <p:spPr>
          <a:xfrm>
            <a:off x="1524000" y="3061913"/>
            <a:ext cx="838200" cy="572983"/>
          </a:xfrm>
          <a:prstGeom prst="homePlat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Pentagon 72">
            <a:hlinkClick r:id="rId8" action="ppaction://hlinksldjump"/>
          </p:cNvPr>
          <p:cNvSpPr/>
          <p:nvPr/>
        </p:nvSpPr>
        <p:spPr>
          <a:xfrm>
            <a:off x="1524000" y="1931613"/>
            <a:ext cx="838200" cy="572983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4" name="TextBox 1033"/>
          <p:cNvSpPr txBox="1"/>
          <p:nvPr/>
        </p:nvSpPr>
        <p:spPr>
          <a:xfrm>
            <a:off x="1600200" y="837337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5" name="TextBox 74">
            <a:hlinkClick r:id="rId6" action="ppaction://hlinksldjump"/>
          </p:cNvPr>
          <p:cNvSpPr txBox="1"/>
          <p:nvPr/>
        </p:nvSpPr>
        <p:spPr>
          <a:xfrm>
            <a:off x="1600200" y="4153159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600200" y="3061337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7" name="TextBox 76">
            <a:hlinkClick r:id="rId8" action="ppaction://hlinksldjump"/>
          </p:cNvPr>
          <p:cNvSpPr txBox="1"/>
          <p:nvPr/>
        </p:nvSpPr>
        <p:spPr>
          <a:xfrm>
            <a:off x="1600200" y="1940394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35" name="TextBox 1034"/>
          <p:cNvSpPr txBox="1"/>
          <p:nvPr/>
        </p:nvSpPr>
        <p:spPr>
          <a:xfrm>
            <a:off x="9144000" y="1931612"/>
            <a:ext cx="1349828" cy="15696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633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audio>
              <p:cMediaNode vol="80000" numSld="999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1"/>
                </p:tgtEl>
              </p:cMediaNode>
            </p:audio>
          </p:childTnLst>
        </p:cTn>
      </p:par>
    </p:tnLst>
    <p:bldLst>
      <p:bldP spid="10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6"/>
          <p:cNvSpPr>
            <a:spLocks noChangeArrowheads="1"/>
          </p:cNvSpPr>
          <p:nvPr/>
        </p:nvSpPr>
        <p:spPr bwMode="auto">
          <a:xfrm>
            <a:off x="15081" y="0"/>
            <a:ext cx="12161838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17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17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17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17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17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vi-VN" alt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4632" y="228601"/>
            <a:ext cx="11949113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3.Ở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mù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đỏ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lục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do gene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nằm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tương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NST X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quy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,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gene A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quy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khả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nhìn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trội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toan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so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gene a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quy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dịnh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mù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đột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biến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sai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94800" y="1905093"/>
            <a:ext cx="6705600" cy="1371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4800" dirty="0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07870" y="5029200"/>
            <a:ext cx="6759729" cy="1600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4400" dirty="0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194" y="4838700"/>
            <a:ext cx="2590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195" y="1287464"/>
            <a:ext cx="2574925" cy="153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194" y="3200400"/>
            <a:ext cx="25892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07871" y="2022277"/>
            <a:ext cx="73525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A.Người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mắc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mù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khả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trai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mắc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94800" y="3456039"/>
            <a:ext cx="6872800" cy="1371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r>
              <a:rPr lang="en-US" sz="2800" dirty="0" err="1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B.Để</a:t>
            </a:r>
            <a:r>
              <a:rPr lang="en-US" sz="2800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800" dirty="0" err="1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gái</a:t>
            </a:r>
            <a:r>
              <a:rPr lang="en-US" sz="2800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800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mắc</a:t>
            </a:r>
            <a:r>
              <a:rPr lang="en-US" sz="2800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r>
              <a:rPr lang="en-US" sz="2800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US" sz="2800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2800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kiểu</a:t>
            </a:r>
            <a:r>
              <a:rPr lang="en-US" sz="2800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gene X</a:t>
            </a:r>
            <a:r>
              <a:rPr lang="en-US" sz="2800" baseline="30000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800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7872" y="5062528"/>
            <a:ext cx="65925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C.MộT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vợ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chồng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mắc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vẫn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khả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mù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96767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9" name="Group 1028"/>
          <p:cNvGrpSpPr/>
          <p:nvPr/>
        </p:nvGrpSpPr>
        <p:grpSpPr>
          <a:xfrm>
            <a:off x="3208378" y="501393"/>
            <a:ext cx="5699678" cy="5568237"/>
            <a:chOff x="2475700" y="1677716"/>
            <a:chExt cx="3881038" cy="3791537"/>
          </a:xfrm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1027" name="Group 1026"/>
            <p:cNvGrpSpPr/>
            <p:nvPr/>
          </p:nvGrpSpPr>
          <p:grpSpPr>
            <a:xfrm>
              <a:off x="2535238" y="1679890"/>
              <a:ext cx="3794126" cy="3789363"/>
              <a:chOff x="2674938" y="1647826"/>
              <a:chExt cx="3794126" cy="3789363"/>
            </a:xfrm>
          </p:grpSpPr>
          <p:sp>
            <p:nvSpPr>
              <p:cNvPr id="5" name="Freeform 6"/>
              <p:cNvSpPr/>
              <p:nvPr/>
            </p:nvSpPr>
            <p:spPr bwMode="auto">
              <a:xfrm>
                <a:off x="4572001" y="1647826"/>
                <a:ext cx="407988" cy="1892300"/>
              </a:xfrm>
              <a:custGeom>
                <a:avLst/>
                <a:gdLst>
                  <a:gd name="T0" fmla="*/ 0 w 684"/>
                  <a:gd name="T1" fmla="*/ 3179 h 3179"/>
                  <a:gd name="T2" fmla="*/ 684 w 684"/>
                  <a:gd name="T3" fmla="*/ 74 h 3179"/>
                  <a:gd name="T4" fmla="*/ 0 w 684"/>
                  <a:gd name="T5" fmla="*/ 0 h 3179"/>
                  <a:gd name="T6" fmla="*/ 0 w 684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4" h="3179">
                    <a:moveTo>
                      <a:pt x="0" y="3179"/>
                    </a:moveTo>
                    <a:lnTo>
                      <a:pt x="684" y="74"/>
                    </a:lnTo>
                    <a:cubicBezTo>
                      <a:pt x="459" y="25"/>
                      <a:pt x="230" y="0"/>
                      <a:pt x="0" y="0"/>
                    </a:cubicBezTo>
                    <a:lnTo>
                      <a:pt x="0" y="3179"/>
                    </a:lnTo>
                    <a:close/>
                  </a:path>
                </a:pathLst>
              </a:custGeom>
              <a:solidFill>
                <a:srgbClr val="39608E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" name="Freeform 7"/>
              <p:cNvSpPr/>
              <p:nvPr/>
            </p:nvSpPr>
            <p:spPr bwMode="auto">
              <a:xfrm>
                <a:off x="4572001" y="1692276"/>
                <a:ext cx="795338" cy="1847850"/>
              </a:xfrm>
              <a:custGeom>
                <a:avLst/>
                <a:gdLst>
                  <a:gd name="T0" fmla="*/ 0 w 1335"/>
                  <a:gd name="T1" fmla="*/ 3105 h 3105"/>
                  <a:gd name="T2" fmla="*/ 1335 w 1335"/>
                  <a:gd name="T3" fmla="*/ 220 h 3105"/>
                  <a:gd name="T4" fmla="*/ 684 w 1335"/>
                  <a:gd name="T5" fmla="*/ 0 h 3105"/>
                  <a:gd name="T6" fmla="*/ 0 w 1335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5" h="3105">
                    <a:moveTo>
                      <a:pt x="0" y="3105"/>
                    </a:moveTo>
                    <a:lnTo>
                      <a:pt x="1335" y="220"/>
                    </a:lnTo>
                    <a:cubicBezTo>
                      <a:pt x="1127" y="123"/>
                      <a:pt x="908" y="50"/>
                      <a:pt x="684" y="0"/>
                    </a:cubicBezTo>
                    <a:lnTo>
                      <a:pt x="0" y="3105"/>
                    </a:lnTo>
                    <a:close/>
                  </a:path>
                </a:pathLst>
              </a:custGeom>
              <a:solidFill>
                <a:srgbClr val="92D050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7" name="Freeform 8"/>
              <p:cNvSpPr/>
              <p:nvPr/>
            </p:nvSpPr>
            <p:spPr bwMode="auto">
              <a:xfrm>
                <a:off x="4572001" y="1822451"/>
                <a:ext cx="1146175" cy="1717675"/>
              </a:xfrm>
              <a:custGeom>
                <a:avLst/>
                <a:gdLst>
                  <a:gd name="T0" fmla="*/ 0 w 1924"/>
                  <a:gd name="T1" fmla="*/ 2885 h 2885"/>
                  <a:gd name="T2" fmla="*/ 1924 w 1924"/>
                  <a:gd name="T3" fmla="*/ 354 h 2885"/>
                  <a:gd name="T4" fmla="*/ 1335 w 1924"/>
                  <a:gd name="T5" fmla="*/ 0 h 2885"/>
                  <a:gd name="T6" fmla="*/ 0 w 1924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4" h="2885">
                    <a:moveTo>
                      <a:pt x="0" y="2885"/>
                    </a:moveTo>
                    <a:lnTo>
                      <a:pt x="1924" y="354"/>
                    </a:lnTo>
                    <a:cubicBezTo>
                      <a:pt x="1741" y="215"/>
                      <a:pt x="1544" y="96"/>
                      <a:pt x="1335" y="0"/>
                    </a:cubicBezTo>
                    <a:lnTo>
                      <a:pt x="0" y="2885"/>
                    </a:lnTo>
                    <a:close/>
                  </a:path>
                </a:pathLst>
              </a:custGeom>
              <a:solidFill>
                <a:srgbClr val="748C41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8" name="Freeform 9"/>
              <p:cNvSpPr/>
              <p:nvPr/>
            </p:nvSpPr>
            <p:spPr bwMode="auto">
              <a:xfrm>
                <a:off x="4572001" y="2033589"/>
                <a:ext cx="1443038" cy="1506538"/>
              </a:xfrm>
              <a:custGeom>
                <a:avLst/>
                <a:gdLst>
                  <a:gd name="T0" fmla="*/ 0 w 2423"/>
                  <a:gd name="T1" fmla="*/ 2531 h 2531"/>
                  <a:gd name="T2" fmla="*/ 2423 w 2423"/>
                  <a:gd name="T3" fmla="*/ 473 h 2531"/>
                  <a:gd name="T4" fmla="*/ 1924 w 2423"/>
                  <a:gd name="T5" fmla="*/ 0 h 2531"/>
                  <a:gd name="T6" fmla="*/ 0 w 2423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3" h="2531">
                    <a:moveTo>
                      <a:pt x="0" y="2531"/>
                    </a:moveTo>
                    <a:lnTo>
                      <a:pt x="2423" y="473"/>
                    </a:lnTo>
                    <a:cubicBezTo>
                      <a:pt x="2274" y="298"/>
                      <a:pt x="2107" y="139"/>
                      <a:pt x="1924" y="0"/>
                    </a:cubicBezTo>
                    <a:lnTo>
                      <a:pt x="0" y="2531"/>
                    </a:lnTo>
                    <a:close/>
                  </a:path>
                </a:pathLst>
              </a:custGeom>
              <a:solidFill>
                <a:srgbClr val="00B0F0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9" name="Freeform 10"/>
              <p:cNvSpPr/>
              <p:nvPr/>
            </p:nvSpPr>
            <p:spPr bwMode="auto">
              <a:xfrm>
                <a:off x="4572001" y="2316164"/>
                <a:ext cx="1671638" cy="1223963"/>
              </a:xfrm>
              <a:custGeom>
                <a:avLst/>
                <a:gdLst>
                  <a:gd name="T0" fmla="*/ 0 w 2809"/>
                  <a:gd name="T1" fmla="*/ 2058 h 2058"/>
                  <a:gd name="T2" fmla="*/ 2809 w 2809"/>
                  <a:gd name="T3" fmla="*/ 569 h 2058"/>
                  <a:gd name="T4" fmla="*/ 2423 w 2809"/>
                  <a:gd name="T5" fmla="*/ 0 h 2058"/>
                  <a:gd name="T6" fmla="*/ 0 w 2809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9" h="2058">
                    <a:moveTo>
                      <a:pt x="0" y="2058"/>
                    </a:moveTo>
                    <a:lnTo>
                      <a:pt x="2809" y="569"/>
                    </a:lnTo>
                    <a:cubicBezTo>
                      <a:pt x="2701" y="366"/>
                      <a:pt x="2572" y="175"/>
                      <a:pt x="2423" y="0"/>
                    </a:cubicBezTo>
                    <a:lnTo>
                      <a:pt x="0" y="2058"/>
                    </a:lnTo>
                    <a:close/>
                  </a:path>
                </a:pathLst>
              </a:custGeom>
              <a:solidFill>
                <a:srgbClr val="368195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" name="Freeform 11"/>
              <p:cNvSpPr/>
              <p:nvPr/>
            </p:nvSpPr>
            <p:spPr bwMode="auto">
              <a:xfrm>
                <a:off x="4572001" y="2654301"/>
                <a:ext cx="1824038" cy="885825"/>
              </a:xfrm>
              <a:custGeom>
                <a:avLst/>
                <a:gdLst>
                  <a:gd name="T0" fmla="*/ 0 w 3063"/>
                  <a:gd name="T1" fmla="*/ 1489 h 1489"/>
                  <a:gd name="T2" fmla="*/ 3063 w 3063"/>
                  <a:gd name="T3" fmla="*/ 638 h 1489"/>
                  <a:gd name="T4" fmla="*/ 2809 w 3063"/>
                  <a:gd name="T5" fmla="*/ 0 h 1489"/>
                  <a:gd name="T6" fmla="*/ 0 w 3063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3" h="1489">
                    <a:moveTo>
                      <a:pt x="0" y="1489"/>
                    </a:moveTo>
                    <a:lnTo>
                      <a:pt x="3063" y="638"/>
                    </a:lnTo>
                    <a:cubicBezTo>
                      <a:pt x="3002" y="417"/>
                      <a:pt x="2916" y="203"/>
                      <a:pt x="2809" y="0"/>
                    </a:cubicBezTo>
                    <a:lnTo>
                      <a:pt x="0" y="1489"/>
                    </a:lnTo>
                    <a:close/>
                  </a:path>
                </a:pathLst>
              </a:custGeom>
              <a:solidFill>
                <a:srgbClr val="BA7032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" name="Freeform 12"/>
              <p:cNvSpPr/>
              <p:nvPr/>
            </p:nvSpPr>
            <p:spPr bwMode="auto">
              <a:xfrm>
                <a:off x="4572001" y="3033714"/>
                <a:ext cx="1889125" cy="506413"/>
              </a:xfrm>
              <a:custGeom>
                <a:avLst/>
                <a:gdLst>
                  <a:gd name="T0" fmla="*/ 0 w 3174"/>
                  <a:gd name="T1" fmla="*/ 851 h 851"/>
                  <a:gd name="T2" fmla="*/ 3174 w 3174"/>
                  <a:gd name="T3" fmla="*/ 679 h 851"/>
                  <a:gd name="T4" fmla="*/ 3063 w 3174"/>
                  <a:gd name="T5" fmla="*/ 0 h 851"/>
                  <a:gd name="T6" fmla="*/ 0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0" y="851"/>
                    </a:moveTo>
                    <a:lnTo>
                      <a:pt x="3174" y="679"/>
                    </a:lnTo>
                    <a:cubicBezTo>
                      <a:pt x="3162" y="449"/>
                      <a:pt x="3125" y="222"/>
                      <a:pt x="3063" y="0"/>
                    </a:cubicBezTo>
                    <a:lnTo>
                      <a:pt x="0" y="851"/>
                    </a:lnTo>
                    <a:close/>
                  </a:path>
                </a:pathLst>
              </a:custGeom>
              <a:solidFill>
                <a:srgbClr val="4572A7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2" name="Freeform 13"/>
              <p:cNvSpPr/>
              <p:nvPr/>
            </p:nvSpPr>
            <p:spPr bwMode="auto">
              <a:xfrm>
                <a:off x="4572001" y="3438526"/>
                <a:ext cx="1897063" cy="407988"/>
              </a:xfrm>
              <a:custGeom>
                <a:avLst/>
                <a:gdLst>
                  <a:gd name="T0" fmla="*/ 0 w 3187"/>
                  <a:gd name="T1" fmla="*/ 172 h 686"/>
                  <a:gd name="T2" fmla="*/ 3137 w 3187"/>
                  <a:gd name="T3" fmla="*/ 686 h 686"/>
                  <a:gd name="T4" fmla="*/ 3174 w 3187"/>
                  <a:gd name="T5" fmla="*/ 0 h 686"/>
                  <a:gd name="T6" fmla="*/ 0 w 3187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7" h="686">
                    <a:moveTo>
                      <a:pt x="0" y="172"/>
                    </a:moveTo>
                    <a:lnTo>
                      <a:pt x="3137" y="686"/>
                    </a:lnTo>
                    <a:cubicBezTo>
                      <a:pt x="3174" y="459"/>
                      <a:pt x="3187" y="229"/>
                      <a:pt x="3174" y="0"/>
                    </a:cubicBezTo>
                    <a:lnTo>
                      <a:pt x="0" y="172"/>
                    </a:lnTo>
                    <a:close/>
                  </a:path>
                </a:pathLst>
              </a:custGeom>
              <a:solidFill>
                <a:srgbClr val="AA4643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3" name="Freeform 14"/>
              <p:cNvSpPr/>
              <p:nvPr/>
            </p:nvSpPr>
            <p:spPr bwMode="auto">
              <a:xfrm>
                <a:off x="4572001" y="3540126"/>
                <a:ext cx="1866900" cy="700088"/>
              </a:xfrm>
              <a:custGeom>
                <a:avLst/>
                <a:gdLst>
                  <a:gd name="T0" fmla="*/ 0 w 3137"/>
                  <a:gd name="T1" fmla="*/ 0 h 1176"/>
                  <a:gd name="T2" fmla="*/ 2953 w 3137"/>
                  <a:gd name="T3" fmla="*/ 1176 h 1176"/>
                  <a:gd name="T4" fmla="*/ 3137 w 3137"/>
                  <a:gd name="T5" fmla="*/ 514 h 1176"/>
                  <a:gd name="T6" fmla="*/ 0 w 3137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7" h="1176">
                    <a:moveTo>
                      <a:pt x="0" y="0"/>
                    </a:moveTo>
                    <a:lnTo>
                      <a:pt x="2953" y="1176"/>
                    </a:lnTo>
                    <a:cubicBezTo>
                      <a:pt x="3038" y="963"/>
                      <a:pt x="3100" y="741"/>
                      <a:pt x="3137" y="51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9A54E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4" name="Freeform 15"/>
              <p:cNvSpPr/>
              <p:nvPr/>
            </p:nvSpPr>
            <p:spPr bwMode="auto">
              <a:xfrm>
                <a:off x="4572001" y="3540126"/>
                <a:ext cx="1757363" cy="1062038"/>
              </a:xfrm>
              <a:custGeom>
                <a:avLst/>
                <a:gdLst>
                  <a:gd name="T0" fmla="*/ 0 w 2953"/>
                  <a:gd name="T1" fmla="*/ 0 h 1784"/>
                  <a:gd name="T2" fmla="*/ 2631 w 2953"/>
                  <a:gd name="T3" fmla="*/ 1784 h 1784"/>
                  <a:gd name="T4" fmla="*/ 2953 w 2953"/>
                  <a:gd name="T5" fmla="*/ 1176 h 1784"/>
                  <a:gd name="T6" fmla="*/ 0 w 2953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3" h="1784">
                    <a:moveTo>
                      <a:pt x="0" y="0"/>
                    </a:moveTo>
                    <a:lnTo>
                      <a:pt x="2631" y="1784"/>
                    </a:lnTo>
                    <a:cubicBezTo>
                      <a:pt x="2760" y="1593"/>
                      <a:pt x="2868" y="1390"/>
                      <a:pt x="2953" y="117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1588F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5" name="Freeform 16"/>
              <p:cNvSpPr/>
              <p:nvPr/>
            </p:nvSpPr>
            <p:spPr bwMode="auto">
              <a:xfrm>
                <a:off x="4572001" y="3540126"/>
                <a:ext cx="1566863" cy="1373188"/>
              </a:xfrm>
              <a:custGeom>
                <a:avLst/>
                <a:gdLst>
                  <a:gd name="T0" fmla="*/ 0 w 2631"/>
                  <a:gd name="T1" fmla="*/ 0 h 2307"/>
                  <a:gd name="T2" fmla="*/ 2186 w 2631"/>
                  <a:gd name="T3" fmla="*/ 2307 h 2307"/>
                  <a:gd name="T4" fmla="*/ 2631 w 2631"/>
                  <a:gd name="T5" fmla="*/ 1784 h 2307"/>
                  <a:gd name="T6" fmla="*/ 0 w 2631"/>
                  <a:gd name="T7" fmla="*/ 0 h 2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1" h="2307">
                    <a:moveTo>
                      <a:pt x="0" y="0"/>
                    </a:moveTo>
                    <a:lnTo>
                      <a:pt x="2186" y="2307"/>
                    </a:lnTo>
                    <a:cubicBezTo>
                      <a:pt x="2353" y="2149"/>
                      <a:pt x="2502" y="1974"/>
                      <a:pt x="2631" y="178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198AF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6" name="Freeform 17"/>
              <p:cNvSpPr/>
              <p:nvPr/>
            </p:nvSpPr>
            <p:spPr bwMode="auto">
              <a:xfrm>
                <a:off x="4572001" y="3540126"/>
                <a:ext cx="1301750" cy="1620838"/>
              </a:xfrm>
              <a:custGeom>
                <a:avLst/>
                <a:gdLst>
                  <a:gd name="T0" fmla="*/ 0 w 2186"/>
                  <a:gd name="T1" fmla="*/ 0 h 2723"/>
                  <a:gd name="T2" fmla="*/ 1639 w 2186"/>
                  <a:gd name="T3" fmla="*/ 2723 h 2723"/>
                  <a:gd name="T4" fmla="*/ 2186 w 2186"/>
                  <a:gd name="T5" fmla="*/ 2307 h 2723"/>
                  <a:gd name="T6" fmla="*/ 0 w 2186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6" h="2723">
                    <a:moveTo>
                      <a:pt x="0" y="0"/>
                    </a:moveTo>
                    <a:lnTo>
                      <a:pt x="1639" y="2723"/>
                    </a:lnTo>
                    <a:cubicBezTo>
                      <a:pt x="1836" y="2605"/>
                      <a:pt x="2020" y="2466"/>
                      <a:pt x="2186" y="230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843D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7" name="Freeform 18"/>
              <p:cNvSpPr/>
              <p:nvPr/>
            </p:nvSpPr>
            <p:spPr bwMode="auto">
              <a:xfrm>
                <a:off x="4572001" y="3540126"/>
                <a:ext cx="976313" cy="1793875"/>
              </a:xfrm>
              <a:custGeom>
                <a:avLst/>
                <a:gdLst>
                  <a:gd name="T0" fmla="*/ 0 w 1639"/>
                  <a:gd name="T1" fmla="*/ 0 h 3012"/>
                  <a:gd name="T2" fmla="*/ 1015 w 1639"/>
                  <a:gd name="T3" fmla="*/ 3012 h 3012"/>
                  <a:gd name="T4" fmla="*/ 1639 w 1639"/>
                  <a:gd name="T5" fmla="*/ 2723 h 3012"/>
                  <a:gd name="T6" fmla="*/ 0 w 1639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9" h="3012">
                    <a:moveTo>
                      <a:pt x="0" y="0"/>
                    </a:moveTo>
                    <a:lnTo>
                      <a:pt x="1015" y="3012"/>
                    </a:lnTo>
                    <a:cubicBezTo>
                      <a:pt x="1233" y="2939"/>
                      <a:pt x="1442" y="2842"/>
                      <a:pt x="1639" y="27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81BD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8" name="Freeform 19"/>
              <p:cNvSpPr/>
              <p:nvPr/>
            </p:nvSpPr>
            <p:spPr bwMode="auto">
              <a:xfrm>
                <a:off x="4572001" y="3540126"/>
                <a:ext cx="604838" cy="1881188"/>
              </a:xfrm>
              <a:custGeom>
                <a:avLst/>
                <a:gdLst>
                  <a:gd name="T0" fmla="*/ 0 w 1015"/>
                  <a:gd name="T1" fmla="*/ 0 h 3160"/>
                  <a:gd name="T2" fmla="*/ 344 w 1015"/>
                  <a:gd name="T3" fmla="*/ 3160 h 3160"/>
                  <a:gd name="T4" fmla="*/ 1015 w 1015"/>
                  <a:gd name="T5" fmla="*/ 3012 h 3160"/>
                  <a:gd name="T6" fmla="*/ 0 w 1015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5" h="3160">
                    <a:moveTo>
                      <a:pt x="0" y="0"/>
                    </a:moveTo>
                    <a:lnTo>
                      <a:pt x="344" y="3160"/>
                    </a:lnTo>
                    <a:cubicBezTo>
                      <a:pt x="573" y="3135"/>
                      <a:pt x="798" y="3085"/>
                      <a:pt x="1015" y="301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504D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9" name="Freeform 20"/>
              <p:cNvSpPr/>
              <p:nvPr/>
            </p:nvSpPr>
            <p:spPr bwMode="auto">
              <a:xfrm>
                <a:off x="4367213" y="3540126"/>
                <a:ext cx="409575" cy="1897063"/>
              </a:xfrm>
              <a:custGeom>
                <a:avLst/>
                <a:gdLst>
                  <a:gd name="T0" fmla="*/ 343 w 687"/>
                  <a:gd name="T1" fmla="*/ 0 h 3185"/>
                  <a:gd name="T2" fmla="*/ 0 w 687"/>
                  <a:gd name="T3" fmla="*/ 3160 h 3185"/>
                  <a:gd name="T4" fmla="*/ 687 w 687"/>
                  <a:gd name="T5" fmla="*/ 3160 h 3185"/>
                  <a:gd name="T6" fmla="*/ 343 w 687"/>
                  <a:gd name="T7" fmla="*/ 0 h 3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7" h="3185">
                    <a:moveTo>
                      <a:pt x="343" y="0"/>
                    </a:moveTo>
                    <a:lnTo>
                      <a:pt x="0" y="3160"/>
                    </a:lnTo>
                    <a:cubicBezTo>
                      <a:pt x="228" y="3185"/>
                      <a:pt x="459" y="3185"/>
                      <a:pt x="687" y="3160"/>
                    </a:cubicBezTo>
                    <a:lnTo>
                      <a:pt x="343" y="0"/>
                    </a:lnTo>
                    <a:close/>
                  </a:path>
                </a:pathLst>
              </a:custGeom>
              <a:solidFill>
                <a:srgbClr val="9BBB59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0" name="Freeform 21"/>
              <p:cNvSpPr/>
              <p:nvPr/>
            </p:nvSpPr>
            <p:spPr bwMode="auto">
              <a:xfrm>
                <a:off x="3968751" y="3540126"/>
                <a:ext cx="603250" cy="1881188"/>
              </a:xfrm>
              <a:custGeom>
                <a:avLst/>
                <a:gdLst>
                  <a:gd name="T0" fmla="*/ 1014 w 1014"/>
                  <a:gd name="T1" fmla="*/ 0 h 3160"/>
                  <a:gd name="T2" fmla="*/ 0 w 1014"/>
                  <a:gd name="T3" fmla="*/ 3012 h 3160"/>
                  <a:gd name="T4" fmla="*/ 671 w 1014"/>
                  <a:gd name="T5" fmla="*/ 3160 h 3160"/>
                  <a:gd name="T6" fmla="*/ 1014 w 1014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3160">
                    <a:moveTo>
                      <a:pt x="1014" y="0"/>
                    </a:moveTo>
                    <a:lnTo>
                      <a:pt x="0" y="3012"/>
                    </a:lnTo>
                    <a:cubicBezTo>
                      <a:pt x="217" y="3085"/>
                      <a:pt x="442" y="3135"/>
                      <a:pt x="671" y="3160"/>
                    </a:cubicBezTo>
                    <a:lnTo>
                      <a:pt x="1014" y="0"/>
                    </a:lnTo>
                    <a:close/>
                  </a:path>
                </a:pathLst>
              </a:custGeom>
              <a:solidFill>
                <a:srgbClr val="8064A2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" name="Freeform 22"/>
              <p:cNvSpPr/>
              <p:nvPr/>
            </p:nvSpPr>
            <p:spPr bwMode="auto">
              <a:xfrm>
                <a:off x="3597276" y="3540126"/>
                <a:ext cx="974725" cy="1793875"/>
              </a:xfrm>
              <a:custGeom>
                <a:avLst/>
                <a:gdLst>
                  <a:gd name="T0" fmla="*/ 1638 w 1638"/>
                  <a:gd name="T1" fmla="*/ 0 h 3012"/>
                  <a:gd name="T2" fmla="*/ 0 w 1638"/>
                  <a:gd name="T3" fmla="*/ 2723 h 3012"/>
                  <a:gd name="T4" fmla="*/ 624 w 1638"/>
                  <a:gd name="T5" fmla="*/ 3012 h 3012"/>
                  <a:gd name="T6" fmla="*/ 1638 w 1638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8" h="3012">
                    <a:moveTo>
                      <a:pt x="1638" y="0"/>
                    </a:moveTo>
                    <a:lnTo>
                      <a:pt x="0" y="2723"/>
                    </a:lnTo>
                    <a:cubicBezTo>
                      <a:pt x="197" y="2842"/>
                      <a:pt x="406" y="2939"/>
                      <a:pt x="624" y="3012"/>
                    </a:cubicBezTo>
                    <a:lnTo>
                      <a:pt x="1638" y="0"/>
                    </a:lnTo>
                    <a:close/>
                  </a:path>
                </a:pathLst>
              </a:custGeom>
              <a:solidFill>
                <a:srgbClr val="4BACC6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" name="Freeform 23"/>
              <p:cNvSpPr/>
              <p:nvPr/>
            </p:nvSpPr>
            <p:spPr bwMode="auto">
              <a:xfrm>
                <a:off x="3271838" y="3540126"/>
                <a:ext cx="1300163" cy="1620838"/>
              </a:xfrm>
              <a:custGeom>
                <a:avLst/>
                <a:gdLst>
                  <a:gd name="T0" fmla="*/ 2185 w 2185"/>
                  <a:gd name="T1" fmla="*/ 0 h 2723"/>
                  <a:gd name="T2" fmla="*/ 0 w 2185"/>
                  <a:gd name="T3" fmla="*/ 2308 h 2723"/>
                  <a:gd name="T4" fmla="*/ 547 w 2185"/>
                  <a:gd name="T5" fmla="*/ 2723 h 2723"/>
                  <a:gd name="T6" fmla="*/ 2185 w 2185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5" h="2723">
                    <a:moveTo>
                      <a:pt x="2185" y="0"/>
                    </a:moveTo>
                    <a:lnTo>
                      <a:pt x="0" y="2308"/>
                    </a:lnTo>
                    <a:cubicBezTo>
                      <a:pt x="166" y="2466"/>
                      <a:pt x="350" y="2605"/>
                      <a:pt x="547" y="2723"/>
                    </a:cubicBezTo>
                    <a:lnTo>
                      <a:pt x="2185" y="0"/>
                    </a:lnTo>
                    <a:close/>
                  </a:path>
                </a:pathLst>
              </a:custGeom>
              <a:solidFill>
                <a:srgbClr val="F79646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" name="Freeform 24"/>
              <p:cNvSpPr/>
              <p:nvPr/>
            </p:nvSpPr>
            <p:spPr bwMode="auto">
              <a:xfrm>
                <a:off x="3006726" y="3540126"/>
                <a:ext cx="1565275" cy="1374775"/>
              </a:xfrm>
              <a:custGeom>
                <a:avLst/>
                <a:gdLst>
                  <a:gd name="T0" fmla="*/ 2630 w 2630"/>
                  <a:gd name="T1" fmla="*/ 0 h 2308"/>
                  <a:gd name="T2" fmla="*/ 0 w 2630"/>
                  <a:gd name="T3" fmla="*/ 1784 h 2308"/>
                  <a:gd name="T4" fmla="*/ 445 w 2630"/>
                  <a:gd name="T5" fmla="*/ 2308 h 2308"/>
                  <a:gd name="T6" fmla="*/ 2630 w 2630"/>
                  <a:gd name="T7" fmla="*/ 0 h 2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0" h="2308">
                    <a:moveTo>
                      <a:pt x="2630" y="0"/>
                    </a:moveTo>
                    <a:lnTo>
                      <a:pt x="0" y="1784"/>
                    </a:lnTo>
                    <a:cubicBezTo>
                      <a:pt x="128" y="1974"/>
                      <a:pt x="278" y="2149"/>
                      <a:pt x="445" y="2308"/>
                    </a:cubicBezTo>
                    <a:lnTo>
                      <a:pt x="2630" y="0"/>
                    </a:lnTo>
                    <a:close/>
                  </a:path>
                </a:pathLst>
              </a:custGeom>
              <a:solidFill>
                <a:srgbClr val="93A9CF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" name="Freeform 25"/>
              <p:cNvSpPr/>
              <p:nvPr/>
            </p:nvSpPr>
            <p:spPr bwMode="auto">
              <a:xfrm>
                <a:off x="2814638" y="3540126"/>
                <a:ext cx="1757363" cy="1062038"/>
              </a:xfrm>
              <a:custGeom>
                <a:avLst/>
                <a:gdLst>
                  <a:gd name="T0" fmla="*/ 2952 w 2952"/>
                  <a:gd name="T1" fmla="*/ 0 h 1784"/>
                  <a:gd name="T2" fmla="*/ 0 w 2952"/>
                  <a:gd name="T3" fmla="*/ 1176 h 1784"/>
                  <a:gd name="T4" fmla="*/ 322 w 2952"/>
                  <a:gd name="T5" fmla="*/ 1784 h 1784"/>
                  <a:gd name="T6" fmla="*/ 2952 w 2952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2" h="1784">
                    <a:moveTo>
                      <a:pt x="2952" y="0"/>
                    </a:moveTo>
                    <a:lnTo>
                      <a:pt x="0" y="1176"/>
                    </a:lnTo>
                    <a:cubicBezTo>
                      <a:pt x="85" y="1390"/>
                      <a:pt x="193" y="1593"/>
                      <a:pt x="322" y="1784"/>
                    </a:cubicBezTo>
                    <a:lnTo>
                      <a:pt x="2952" y="0"/>
                    </a:lnTo>
                    <a:close/>
                  </a:path>
                </a:pathLst>
              </a:custGeom>
              <a:solidFill>
                <a:srgbClr val="D19392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" name="Freeform 26"/>
              <p:cNvSpPr/>
              <p:nvPr/>
            </p:nvSpPr>
            <p:spPr bwMode="auto">
              <a:xfrm>
                <a:off x="2705101" y="3540126"/>
                <a:ext cx="1866900" cy="700088"/>
              </a:xfrm>
              <a:custGeom>
                <a:avLst/>
                <a:gdLst>
                  <a:gd name="T0" fmla="*/ 3136 w 3136"/>
                  <a:gd name="T1" fmla="*/ 0 h 1176"/>
                  <a:gd name="T2" fmla="*/ 0 w 3136"/>
                  <a:gd name="T3" fmla="*/ 514 h 1176"/>
                  <a:gd name="T4" fmla="*/ 184 w 3136"/>
                  <a:gd name="T5" fmla="*/ 1176 h 1176"/>
                  <a:gd name="T6" fmla="*/ 3136 w 3136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6" h="1176">
                    <a:moveTo>
                      <a:pt x="3136" y="0"/>
                    </a:moveTo>
                    <a:lnTo>
                      <a:pt x="0" y="514"/>
                    </a:lnTo>
                    <a:cubicBezTo>
                      <a:pt x="37" y="741"/>
                      <a:pt x="99" y="963"/>
                      <a:pt x="184" y="1176"/>
                    </a:cubicBezTo>
                    <a:lnTo>
                      <a:pt x="3136" y="0"/>
                    </a:lnTo>
                    <a:close/>
                  </a:path>
                </a:pathLst>
              </a:custGeom>
              <a:solidFill>
                <a:srgbClr val="B9CD96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" name="Freeform 27"/>
              <p:cNvSpPr/>
              <p:nvPr/>
            </p:nvSpPr>
            <p:spPr bwMode="auto">
              <a:xfrm>
                <a:off x="2674938" y="3438526"/>
                <a:ext cx="1897063" cy="407988"/>
              </a:xfrm>
              <a:custGeom>
                <a:avLst/>
                <a:gdLst>
                  <a:gd name="T0" fmla="*/ 3186 w 3186"/>
                  <a:gd name="T1" fmla="*/ 172 h 686"/>
                  <a:gd name="T2" fmla="*/ 12 w 3186"/>
                  <a:gd name="T3" fmla="*/ 0 h 686"/>
                  <a:gd name="T4" fmla="*/ 50 w 3186"/>
                  <a:gd name="T5" fmla="*/ 686 h 686"/>
                  <a:gd name="T6" fmla="*/ 3186 w 3186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6" h="686">
                    <a:moveTo>
                      <a:pt x="3186" y="172"/>
                    </a:moveTo>
                    <a:lnTo>
                      <a:pt x="12" y="0"/>
                    </a:lnTo>
                    <a:cubicBezTo>
                      <a:pt x="0" y="229"/>
                      <a:pt x="13" y="459"/>
                      <a:pt x="50" y="686"/>
                    </a:cubicBezTo>
                    <a:lnTo>
                      <a:pt x="3186" y="172"/>
                    </a:lnTo>
                    <a:close/>
                  </a:path>
                </a:pathLst>
              </a:custGeom>
              <a:solidFill>
                <a:srgbClr val="A99BBD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" name="Freeform 28"/>
              <p:cNvSpPr/>
              <p:nvPr/>
            </p:nvSpPr>
            <p:spPr bwMode="auto">
              <a:xfrm>
                <a:off x="2682876" y="3033714"/>
                <a:ext cx="1889125" cy="506413"/>
              </a:xfrm>
              <a:custGeom>
                <a:avLst/>
                <a:gdLst>
                  <a:gd name="T0" fmla="*/ 3174 w 3174"/>
                  <a:gd name="T1" fmla="*/ 851 h 851"/>
                  <a:gd name="T2" fmla="*/ 112 w 3174"/>
                  <a:gd name="T3" fmla="*/ 0 h 851"/>
                  <a:gd name="T4" fmla="*/ 0 w 3174"/>
                  <a:gd name="T5" fmla="*/ 679 h 851"/>
                  <a:gd name="T6" fmla="*/ 3174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3174" y="851"/>
                    </a:moveTo>
                    <a:lnTo>
                      <a:pt x="112" y="0"/>
                    </a:lnTo>
                    <a:cubicBezTo>
                      <a:pt x="50" y="222"/>
                      <a:pt x="13" y="449"/>
                      <a:pt x="0" y="679"/>
                    </a:cubicBezTo>
                    <a:lnTo>
                      <a:pt x="3174" y="851"/>
                    </a:lnTo>
                    <a:close/>
                  </a:path>
                </a:pathLst>
              </a:custGeom>
              <a:solidFill>
                <a:srgbClr val="91C3D5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" name="Freeform 29"/>
              <p:cNvSpPr/>
              <p:nvPr/>
            </p:nvSpPr>
            <p:spPr bwMode="auto">
              <a:xfrm>
                <a:off x="2749551" y="2654301"/>
                <a:ext cx="1822450" cy="885825"/>
              </a:xfrm>
              <a:custGeom>
                <a:avLst/>
                <a:gdLst>
                  <a:gd name="T0" fmla="*/ 3062 w 3062"/>
                  <a:gd name="T1" fmla="*/ 1489 h 1489"/>
                  <a:gd name="T2" fmla="*/ 254 w 3062"/>
                  <a:gd name="T3" fmla="*/ 0 h 1489"/>
                  <a:gd name="T4" fmla="*/ 0 w 3062"/>
                  <a:gd name="T5" fmla="*/ 638 h 1489"/>
                  <a:gd name="T6" fmla="*/ 3062 w 3062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2" h="1489">
                    <a:moveTo>
                      <a:pt x="3062" y="1489"/>
                    </a:moveTo>
                    <a:lnTo>
                      <a:pt x="254" y="0"/>
                    </a:lnTo>
                    <a:cubicBezTo>
                      <a:pt x="146" y="203"/>
                      <a:pt x="61" y="417"/>
                      <a:pt x="0" y="638"/>
                    </a:cubicBezTo>
                    <a:lnTo>
                      <a:pt x="3062" y="1489"/>
                    </a:lnTo>
                    <a:close/>
                  </a:path>
                </a:pathLst>
              </a:custGeom>
              <a:solidFill>
                <a:srgbClr val="F9B590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" name="Freeform 30"/>
              <p:cNvSpPr/>
              <p:nvPr/>
            </p:nvSpPr>
            <p:spPr bwMode="auto">
              <a:xfrm>
                <a:off x="2900363" y="2316164"/>
                <a:ext cx="1671638" cy="1223963"/>
              </a:xfrm>
              <a:custGeom>
                <a:avLst/>
                <a:gdLst>
                  <a:gd name="T0" fmla="*/ 2808 w 2808"/>
                  <a:gd name="T1" fmla="*/ 2058 h 2058"/>
                  <a:gd name="T2" fmla="*/ 386 w 2808"/>
                  <a:gd name="T3" fmla="*/ 0 h 2058"/>
                  <a:gd name="T4" fmla="*/ 0 w 2808"/>
                  <a:gd name="T5" fmla="*/ 569 h 2058"/>
                  <a:gd name="T6" fmla="*/ 2808 w 2808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8" h="2058">
                    <a:moveTo>
                      <a:pt x="2808" y="2058"/>
                    </a:moveTo>
                    <a:lnTo>
                      <a:pt x="386" y="0"/>
                    </a:lnTo>
                    <a:cubicBezTo>
                      <a:pt x="237" y="175"/>
                      <a:pt x="108" y="366"/>
                      <a:pt x="0" y="569"/>
                    </a:cubicBezTo>
                    <a:lnTo>
                      <a:pt x="2808" y="2058"/>
                    </a:lnTo>
                    <a:close/>
                  </a:path>
                </a:pathLst>
              </a:custGeom>
              <a:solidFill>
                <a:srgbClr val="BCC8DF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" name="Freeform 31"/>
              <p:cNvSpPr/>
              <p:nvPr/>
            </p:nvSpPr>
            <p:spPr bwMode="auto">
              <a:xfrm>
                <a:off x="3130551" y="2033589"/>
                <a:ext cx="1441450" cy="1506538"/>
              </a:xfrm>
              <a:custGeom>
                <a:avLst/>
                <a:gdLst>
                  <a:gd name="T0" fmla="*/ 2422 w 2422"/>
                  <a:gd name="T1" fmla="*/ 2531 h 2531"/>
                  <a:gd name="T2" fmla="*/ 499 w 2422"/>
                  <a:gd name="T3" fmla="*/ 0 h 2531"/>
                  <a:gd name="T4" fmla="*/ 0 w 2422"/>
                  <a:gd name="T5" fmla="*/ 473 h 2531"/>
                  <a:gd name="T6" fmla="*/ 2422 w 2422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2" h="2531">
                    <a:moveTo>
                      <a:pt x="2422" y="2531"/>
                    </a:moveTo>
                    <a:lnTo>
                      <a:pt x="499" y="0"/>
                    </a:lnTo>
                    <a:cubicBezTo>
                      <a:pt x="316" y="139"/>
                      <a:pt x="149" y="298"/>
                      <a:pt x="0" y="473"/>
                    </a:cubicBezTo>
                    <a:lnTo>
                      <a:pt x="2422" y="2531"/>
                    </a:lnTo>
                    <a:close/>
                  </a:path>
                </a:pathLst>
              </a:custGeom>
              <a:solidFill>
                <a:srgbClr val="E0BCBC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" name="Freeform 32"/>
              <p:cNvSpPr/>
              <p:nvPr/>
            </p:nvSpPr>
            <p:spPr bwMode="auto">
              <a:xfrm>
                <a:off x="3427413" y="1822451"/>
                <a:ext cx="1144588" cy="1717675"/>
              </a:xfrm>
              <a:custGeom>
                <a:avLst/>
                <a:gdLst>
                  <a:gd name="T0" fmla="*/ 1923 w 1923"/>
                  <a:gd name="T1" fmla="*/ 2885 h 2885"/>
                  <a:gd name="T2" fmla="*/ 589 w 1923"/>
                  <a:gd name="T3" fmla="*/ 0 h 2885"/>
                  <a:gd name="T4" fmla="*/ 0 w 1923"/>
                  <a:gd name="T5" fmla="*/ 354 h 2885"/>
                  <a:gd name="T6" fmla="*/ 1923 w 1923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3" h="2885">
                    <a:moveTo>
                      <a:pt x="1923" y="2885"/>
                    </a:moveTo>
                    <a:lnTo>
                      <a:pt x="589" y="0"/>
                    </a:lnTo>
                    <a:cubicBezTo>
                      <a:pt x="380" y="96"/>
                      <a:pt x="183" y="215"/>
                      <a:pt x="0" y="354"/>
                    </a:cubicBezTo>
                    <a:lnTo>
                      <a:pt x="1923" y="2885"/>
                    </a:lnTo>
                    <a:close/>
                  </a:path>
                </a:pathLst>
              </a:custGeom>
              <a:solidFill>
                <a:srgbClr val="FFC000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24" name="Freeform 33"/>
              <p:cNvSpPr/>
              <p:nvPr/>
            </p:nvSpPr>
            <p:spPr bwMode="auto">
              <a:xfrm>
                <a:off x="3778251" y="1692276"/>
                <a:ext cx="793750" cy="1847850"/>
              </a:xfrm>
              <a:custGeom>
                <a:avLst/>
                <a:gdLst>
                  <a:gd name="T0" fmla="*/ 1334 w 1334"/>
                  <a:gd name="T1" fmla="*/ 3105 h 3105"/>
                  <a:gd name="T2" fmla="*/ 651 w 1334"/>
                  <a:gd name="T3" fmla="*/ 0 h 3105"/>
                  <a:gd name="T4" fmla="*/ 0 w 1334"/>
                  <a:gd name="T5" fmla="*/ 220 h 3105"/>
                  <a:gd name="T6" fmla="*/ 1334 w 1334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4" h="3105">
                    <a:moveTo>
                      <a:pt x="1334" y="3105"/>
                    </a:moveTo>
                    <a:lnTo>
                      <a:pt x="651" y="0"/>
                    </a:lnTo>
                    <a:cubicBezTo>
                      <a:pt x="427" y="50"/>
                      <a:pt x="208" y="123"/>
                      <a:pt x="0" y="220"/>
                    </a:cubicBezTo>
                    <a:lnTo>
                      <a:pt x="1334" y="3105"/>
                    </a:lnTo>
                    <a:close/>
                  </a:path>
                </a:pathLst>
              </a:custGeom>
              <a:solidFill>
                <a:srgbClr val="C8C0D4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25" name="Freeform 34"/>
              <p:cNvSpPr/>
              <p:nvPr/>
            </p:nvSpPr>
            <p:spPr bwMode="auto">
              <a:xfrm>
                <a:off x="4165601" y="1647826"/>
                <a:ext cx="406400" cy="1892300"/>
              </a:xfrm>
              <a:custGeom>
                <a:avLst/>
                <a:gdLst>
                  <a:gd name="T0" fmla="*/ 683 w 683"/>
                  <a:gd name="T1" fmla="*/ 3179 h 3179"/>
                  <a:gd name="T2" fmla="*/ 683 w 683"/>
                  <a:gd name="T3" fmla="*/ 0 h 3179"/>
                  <a:gd name="T4" fmla="*/ 0 w 683"/>
                  <a:gd name="T5" fmla="*/ 74 h 3179"/>
                  <a:gd name="T6" fmla="*/ 683 w 683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3" h="3179">
                    <a:moveTo>
                      <a:pt x="683" y="3179"/>
                    </a:moveTo>
                    <a:lnTo>
                      <a:pt x="683" y="0"/>
                    </a:lnTo>
                    <a:cubicBezTo>
                      <a:pt x="454" y="0"/>
                      <a:pt x="225" y="25"/>
                      <a:pt x="0" y="74"/>
                    </a:cubicBezTo>
                    <a:lnTo>
                      <a:pt x="683" y="3179"/>
                    </a:lnTo>
                    <a:close/>
                  </a:path>
                </a:pathLst>
              </a:custGeom>
              <a:solidFill>
                <a:srgbClr val="BBD7E3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sp>
          <p:nvSpPr>
            <p:cNvPr id="1028" name="TextBox 1027"/>
            <p:cNvSpPr txBox="1"/>
            <p:nvPr/>
          </p:nvSpPr>
          <p:spPr>
            <a:xfrm rot="18410248">
              <a:off x="4890418" y="245171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19552894">
              <a:off x="5125099" y="265723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 rot="20091146">
              <a:off x="5311969" y="2928928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366138" y="350925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 rot="20845902">
              <a:off x="5364347" y="326609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 rot="1287321">
              <a:off x="5308861" y="3892083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 rot="2223586">
              <a:off x="4991469" y="436434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 rot="3764361">
              <a:off x="4541839" y="477517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 rot="1664434">
              <a:off x="5186190" y="4167492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 rot="3135074">
              <a:off x="4744270" y="460152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 rot="5055293">
              <a:off x="4222461" y="484037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 rot="5400000">
              <a:off x="3945269" y="485964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 rot="6462750">
              <a:off x="3593898" y="479375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 rot="7002405">
              <a:off x="3286918" y="4776022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 rot="7563710">
              <a:off x="3081479" y="456723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 rot="8648676">
              <a:off x="2842173" y="438286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 rot="9520400">
              <a:off x="2665516" y="408451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 rot="9806271">
              <a:off x="2588718" y="384033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 rot="10800000">
              <a:off x="2486120" y="3524073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 rot="11539924">
              <a:off x="2475700" y="322598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 rot="12217304">
              <a:off x="2555400" y="2910983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 rot="12878863">
              <a:off x="2754244" y="265831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 rot="13423944">
              <a:off x="2950394" y="243035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 rot="14455027">
              <a:off x="3218659" y="225738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 rot="14830393">
              <a:off x="3497442" y="213988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 rot="15693974">
              <a:off x="3783112" y="2083846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 rot="16743352">
              <a:off x="4088139" y="206823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 rot="17422641">
              <a:off x="4391756" y="213934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 rot="17972616">
              <a:off x="4666586" y="2298669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</p:grpSp>
      <p:sp>
        <p:nvSpPr>
          <p:cNvPr id="66" name="AutoShape 5"/>
          <p:cNvSpPr>
            <a:spLocks noChangeArrowheads="1"/>
          </p:cNvSpPr>
          <p:nvPr/>
        </p:nvSpPr>
        <p:spPr bwMode="auto">
          <a:xfrm rot="11289578">
            <a:off x="6173656" y="219848"/>
            <a:ext cx="457200" cy="965200"/>
          </a:xfrm>
          <a:prstGeom prst="flowChartExtract">
            <a:avLst/>
          </a:prstGeom>
          <a:gradFill rotWithShape="1">
            <a:gsLst>
              <a:gs pos="0">
                <a:srgbClr val="6A570A"/>
              </a:gs>
              <a:gs pos="50000">
                <a:srgbClr val="E4BD16"/>
              </a:gs>
              <a:gs pos="100000">
                <a:srgbClr val="6A570A"/>
              </a:gs>
            </a:gsLst>
            <a:lin ang="0" scaled="1"/>
          </a:gradFill>
          <a:ln w="25400">
            <a:solidFill>
              <a:schemeClr val="bg1"/>
            </a:solidFill>
            <a:miter lim="800000"/>
          </a:ln>
        </p:spPr>
        <p:txBody>
          <a:bodyPr vert="eaVert" wrap="none" anchor="ctr"/>
          <a:lstStyle/>
          <a:p>
            <a:pPr algn="ctr"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Flowchart: Connector 1029"/>
          <p:cNvSpPr/>
          <p:nvPr/>
        </p:nvSpPr>
        <p:spPr>
          <a:xfrm>
            <a:off x="5548320" y="2685411"/>
            <a:ext cx="1091316" cy="1122369"/>
          </a:xfrm>
          <a:prstGeom prst="flowChartConnector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1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0" y="92848"/>
            <a:ext cx="609600" cy="609600"/>
          </a:xfrm>
          <a:prstGeom prst="rect">
            <a:avLst/>
          </a:prstGeom>
        </p:spPr>
      </p:pic>
      <p:sp>
        <p:nvSpPr>
          <p:cNvPr id="1033" name="Pentagon 1032">
            <a:hlinkClick r:id="rId5" action="ppaction://hlinksldjump"/>
          </p:cNvPr>
          <p:cNvSpPr/>
          <p:nvPr/>
        </p:nvSpPr>
        <p:spPr>
          <a:xfrm>
            <a:off x="1498600" y="816457"/>
            <a:ext cx="863600" cy="572983"/>
          </a:xfrm>
          <a:prstGeom prst="homePlat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Pentagon 70">
            <a:hlinkClick r:id="rId6" action="ppaction://hlinksldjump"/>
          </p:cNvPr>
          <p:cNvSpPr/>
          <p:nvPr/>
        </p:nvSpPr>
        <p:spPr>
          <a:xfrm>
            <a:off x="1524000" y="4159056"/>
            <a:ext cx="838200" cy="572983"/>
          </a:xfrm>
          <a:prstGeom prst="homePlat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Pentagon 71">
            <a:hlinkClick r:id="rId7" action="ppaction://hlinksldjump"/>
          </p:cNvPr>
          <p:cNvSpPr/>
          <p:nvPr/>
        </p:nvSpPr>
        <p:spPr>
          <a:xfrm>
            <a:off x="1524000" y="3061913"/>
            <a:ext cx="838200" cy="572983"/>
          </a:xfrm>
          <a:prstGeom prst="homePlat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Pentagon 72">
            <a:hlinkClick r:id="rId8" action="ppaction://hlinksldjump"/>
          </p:cNvPr>
          <p:cNvSpPr/>
          <p:nvPr/>
        </p:nvSpPr>
        <p:spPr>
          <a:xfrm>
            <a:off x="1524000" y="1931613"/>
            <a:ext cx="838200" cy="572983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4" name="TextBox 1033"/>
          <p:cNvSpPr txBox="1"/>
          <p:nvPr/>
        </p:nvSpPr>
        <p:spPr>
          <a:xfrm>
            <a:off x="1600200" y="837337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5" name="TextBox 74">
            <a:hlinkClick r:id="rId6" action="ppaction://hlinksldjump"/>
          </p:cNvPr>
          <p:cNvSpPr txBox="1"/>
          <p:nvPr/>
        </p:nvSpPr>
        <p:spPr>
          <a:xfrm>
            <a:off x="1600200" y="4153159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600200" y="3061337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7" name="TextBox 76">
            <a:hlinkClick r:id="rId8" action="ppaction://hlinksldjump"/>
          </p:cNvPr>
          <p:cNvSpPr txBox="1"/>
          <p:nvPr/>
        </p:nvSpPr>
        <p:spPr>
          <a:xfrm>
            <a:off x="1600200" y="1940394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35" name="TextBox 1034"/>
          <p:cNvSpPr txBox="1"/>
          <p:nvPr/>
        </p:nvSpPr>
        <p:spPr>
          <a:xfrm>
            <a:off x="9144000" y="1931612"/>
            <a:ext cx="1349828" cy="15696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650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audio>
              <p:cMediaNode vol="80000" numSld="999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1"/>
                </p:tgtEl>
              </p:cMediaNode>
            </p:audio>
          </p:childTnLst>
        </p:cTn>
      </p:par>
    </p:tnLst>
    <p:bldLst>
      <p:bldP spid="10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322006"/>
            <a:ext cx="11277600" cy="181588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3"/>
                </a:solidFill>
              </a:rPr>
              <a:t>Câu</a:t>
            </a:r>
            <a:r>
              <a:rPr lang="en-US" sz="2800" b="1" dirty="0">
                <a:solidFill>
                  <a:schemeClr val="accent3"/>
                </a:solidFill>
              </a:rPr>
              <a:t> 4a. </a:t>
            </a:r>
            <a:r>
              <a:rPr lang="en-US" sz="2800" b="1" dirty="0" err="1">
                <a:solidFill>
                  <a:schemeClr val="accent3"/>
                </a:solidFill>
              </a:rPr>
              <a:t>Cả</a:t>
            </a:r>
            <a:r>
              <a:rPr lang="en-US" sz="2800" b="1" dirty="0"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</a:rPr>
              <a:t>tế</a:t>
            </a:r>
            <a:r>
              <a:rPr lang="en-US" sz="2800" b="1" dirty="0"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</a:rPr>
              <a:t>bào</a:t>
            </a:r>
            <a:r>
              <a:rPr lang="en-US" sz="2800" b="1" dirty="0"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</a:rPr>
              <a:t>gan</a:t>
            </a:r>
            <a:r>
              <a:rPr lang="en-US" sz="2800" b="1" dirty="0"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</a:rPr>
              <a:t>và</a:t>
            </a:r>
            <a:r>
              <a:rPr lang="en-US" sz="2800" b="1" dirty="0"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</a:rPr>
              <a:t>tế</a:t>
            </a:r>
            <a:r>
              <a:rPr lang="en-US" sz="2800" b="1" dirty="0"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</a:rPr>
              <a:t>bào</a:t>
            </a:r>
            <a:r>
              <a:rPr lang="en-US" sz="2800" b="1" dirty="0">
                <a:solidFill>
                  <a:schemeClr val="accent3"/>
                </a:solidFill>
              </a:rPr>
              <a:t> </a:t>
            </a:r>
            <a:r>
              <a:rPr lang="vi-VN" b="1" dirty="0">
                <a:solidFill>
                  <a:schemeClr val="accent3"/>
                </a:solidFill>
              </a:rPr>
              <a:t>α</a:t>
            </a:r>
            <a:r>
              <a:rPr lang="en-US" sz="2800" b="1" dirty="0"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</a:rPr>
              <a:t>đảo</a:t>
            </a:r>
            <a:r>
              <a:rPr lang="en-US" sz="2800" b="1" dirty="0"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</a:rPr>
              <a:t>tuỵ</a:t>
            </a:r>
            <a:r>
              <a:rPr lang="en-US" sz="2800" b="1" dirty="0"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</a:rPr>
              <a:t>đều</a:t>
            </a:r>
            <a:r>
              <a:rPr lang="en-US" sz="2800" b="1" dirty="0"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</a:rPr>
              <a:t>có</a:t>
            </a:r>
            <a:r>
              <a:rPr lang="en-US" sz="2800" b="1" dirty="0">
                <a:solidFill>
                  <a:schemeClr val="accent3"/>
                </a:solidFill>
              </a:rPr>
              <a:t> gene </a:t>
            </a:r>
            <a:r>
              <a:rPr lang="en-US" sz="2800" b="1" dirty="0" err="1">
                <a:solidFill>
                  <a:schemeClr val="accent3"/>
                </a:solidFill>
              </a:rPr>
              <a:t>mã</a:t>
            </a:r>
            <a:r>
              <a:rPr lang="en-US" sz="2800" b="1" dirty="0"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</a:rPr>
              <a:t>hoá</a:t>
            </a:r>
            <a:r>
              <a:rPr lang="en-US" sz="2800" b="1" dirty="0">
                <a:solidFill>
                  <a:schemeClr val="accent3"/>
                </a:solidFill>
              </a:rPr>
              <a:t> hormone glucagon </a:t>
            </a:r>
            <a:r>
              <a:rPr lang="en-US" sz="2800" b="1" dirty="0" err="1">
                <a:solidFill>
                  <a:schemeClr val="accent3"/>
                </a:solidFill>
              </a:rPr>
              <a:t>và</a:t>
            </a:r>
            <a:r>
              <a:rPr lang="en-US" sz="2800" b="1" dirty="0">
                <a:solidFill>
                  <a:schemeClr val="accent3"/>
                </a:solidFill>
              </a:rPr>
              <a:t> protein albumin ( </a:t>
            </a:r>
            <a:r>
              <a:rPr lang="en-US" sz="2800" b="1" dirty="0" err="1">
                <a:solidFill>
                  <a:schemeClr val="accent3"/>
                </a:solidFill>
              </a:rPr>
              <a:t>một</a:t>
            </a:r>
            <a:r>
              <a:rPr lang="en-US" sz="2800" b="1" dirty="0"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</a:rPr>
              <a:t>loại</a:t>
            </a:r>
            <a:r>
              <a:rPr lang="en-US" sz="2800" b="1" dirty="0">
                <a:solidFill>
                  <a:schemeClr val="accent3"/>
                </a:solidFill>
              </a:rPr>
              <a:t> protein </a:t>
            </a:r>
            <a:r>
              <a:rPr lang="en-US" sz="2800" b="1" dirty="0" err="1">
                <a:solidFill>
                  <a:schemeClr val="accent3"/>
                </a:solidFill>
              </a:rPr>
              <a:t>trong</a:t>
            </a:r>
            <a:r>
              <a:rPr lang="en-US" sz="2800" b="1" dirty="0"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</a:rPr>
              <a:t>huyết</a:t>
            </a:r>
            <a:r>
              <a:rPr lang="en-US" sz="2800" b="1" dirty="0"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</a:rPr>
              <a:t>tương</a:t>
            </a:r>
            <a:r>
              <a:rPr lang="en-US" sz="2800" b="1" dirty="0">
                <a:solidFill>
                  <a:schemeClr val="accent3"/>
                </a:solidFill>
              </a:rPr>
              <a:t>). </a:t>
            </a:r>
            <a:r>
              <a:rPr lang="en-US" sz="2800" b="1" dirty="0" err="1">
                <a:solidFill>
                  <a:schemeClr val="accent3"/>
                </a:solidFill>
              </a:rPr>
              <a:t>Tuy</a:t>
            </a:r>
            <a:r>
              <a:rPr lang="en-US" sz="2800" b="1" dirty="0"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</a:rPr>
              <a:t>nhiên</a:t>
            </a:r>
            <a:r>
              <a:rPr lang="en-US" sz="2800" b="1" dirty="0">
                <a:solidFill>
                  <a:schemeClr val="accent3"/>
                </a:solidFill>
              </a:rPr>
              <a:t> , hormone glucagon </a:t>
            </a:r>
            <a:r>
              <a:rPr lang="en-US" sz="2800" b="1" dirty="0" err="1">
                <a:solidFill>
                  <a:schemeClr val="accent3"/>
                </a:solidFill>
              </a:rPr>
              <a:t>chỉ</a:t>
            </a:r>
            <a:r>
              <a:rPr lang="en-US" sz="2800" b="1" dirty="0"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</a:rPr>
              <a:t>xuất</a:t>
            </a:r>
            <a:r>
              <a:rPr lang="en-US" sz="2800" b="1" dirty="0"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</a:rPr>
              <a:t>hiện</a:t>
            </a:r>
            <a:r>
              <a:rPr lang="en-US" sz="2800" b="1" dirty="0"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</a:rPr>
              <a:t>trong</a:t>
            </a:r>
            <a:r>
              <a:rPr lang="en-US" sz="2800" b="1" dirty="0"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</a:rPr>
              <a:t>tế</a:t>
            </a:r>
            <a:r>
              <a:rPr lang="en-US" sz="2800" b="1" dirty="0"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</a:rPr>
              <a:t>bào</a:t>
            </a:r>
            <a:r>
              <a:rPr lang="vi-VN" b="1" dirty="0">
                <a:solidFill>
                  <a:schemeClr val="accent3"/>
                </a:solidFill>
              </a:rPr>
              <a:t> α</a:t>
            </a:r>
            <a:r>
              <a:rPr lang="en-US" sz="2800" b="1" dirty="0"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</a:rPr>
              <a:t>đảo</a:t>
            </a:r>
            <a:r>
              <a:rPr lang="en-US" sz="2800" b="1" dirty="0"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</a:rPr>
              <a:t>tuỵ</a:t>
            </a:r>
            <a:r>
              <a:rPr lang="en-US" sz="2800" b="1" dirty="0">
                <a:solidFill>
                  <a:schemeClr val="accent3"/>
                </a:solidFill>
              </a:rPr>
              <a:t>, </a:t>
            </a:r>
            <a:r>
              <a:rPr lang="en-US" sz="2800" b="1" dirty="0" err="1">
                <a:solidFill>
                  <a:schemeClr val="accent3"/>
                </a:solidFill>
              </a:rPr>
              <a:t>còn</a:t>
            </a:r>
            <a:r>
              <a:rPr lang="en-US" sz="2800" b="1" dirty="0">
                <a:solidFill>
                  <a:schemeClr val="accent3"/>
                </a:solidFill>
              </a:rPr>
              <a:t> albumin </a:t>
            </a:r>
            <a:r>
              <a:rPr lang="en-US" sz="2800" b="1" dirty="0" err="1">
                <a:solidFill>
                  <a:schemeClr val="accent3"/>
                </a:solidFill>
              </a:rPr>
              <a:t>chỉ</a:t>
            </a:r>
            <a:r>
              <a:rPr lang="en-US" sz="2800" b="1" dirty="0"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</a:rPr>
              <a:t>xuất</a:t>
            </a:r>
            <a:r>
              <a:rPr lang="en-US" sz="2800" b="1" dirty="0"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</a:rPr>
              <a:t>hiện</a:t>
            </a:r>
            <a:r>
              <a:rPr lang="en-US" sz="2800" b="1" dirty="0"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</a:rPr>
              <a:t>trong</a:t>
            </a:r>
            <a:r>
              <a:rPr lang="en-US" sz="2800" b="1" dirty="0"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</a:rPr>
              <a:t>tế</a:t>
            </a:r>
            <a:r>
              <a:rPr lang="en-US" sz="2800" b="1" dirty="0"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</a:rPr>
              <a:t>bào</a:t>
            </a:r>
            <a:r>
              <a:rPr lang="en-US" sz="2800" b="1" dirty="0"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</a:rPr>
              <a:t>gan</a:t>
            </a:r>
            <a:r>
              <a:rPr lang="en-US" sz="2800" b="1" dirty="0">
                <a:solidFill>
                  <a:schemeClr val="accent3"/>
                </a:solidFill>
              </a:rPr>
              <a:t>. </a:t>
            </a:r>
            <a:r>
              <a:rPr lang="en-US" sz="2800" b="1" dirty="0" err="1">
                <a:solidFill>
                  <a:schemeClr val="accent3"/>
                </a:solidFill>
              </a:rPr>
              <a:t>Hãy</a:t>
            </a:r>
            <a:r>
              <a:rPr lang="en-US" sz="2800" b="1" dirty="0"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</a:rPr>
              <a:t>giải</a:t>
            </a:r>
            <a:r>
              <a:rPr lang="en-US" sz="2800" b="1" dirty="0"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</a:rPr>
              <a:t>thích</a:t>
            </a:r>
            <a:r>
              <a:rPr lang="en-US" sz="2800" b="1" dirty="0"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</a:rPr>
              <a:t>hiện</a:t>
            </a:r>
            <a:r>
              <a:rPr lang="en-US" sz="2800" b="1" dirty="0"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</a:rPr>
              <a:t>tương</a:t>
            </a:r>
            <a:r>
              <a:rPr lang="en-US" sz="2800" b="1" dirty="0"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</a:rPr>
              <a:t>trên</a:t>
            </a:r>
            <a:r>
              <a:rPr lang="en-US" sz="2800" b="1" dirty="0">
                <a:solidFill>
                  <a:schemeClr val="accent3"/>
                </a:solidFill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800" y="2819400"/>
            <a:ext cx="11277600" cy="3970318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trên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do cơ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chế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hoà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gene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. Trong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biệt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hoá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tế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bào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nhau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đóng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mở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gene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tế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bào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chuyên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hoá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năng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nhau. Ở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tế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bào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gan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tế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bào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α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đảo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tụy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gene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mã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hoá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cho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hormone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glucagon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protein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albumin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tuy nhiên,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gene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mã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hoá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cho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hormone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glucagon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đóng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tế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bào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gan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gene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må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hoá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protein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albumin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đóng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tế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bào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α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đảo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tụy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nên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hormone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glucagon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trong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tế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bào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α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đảo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tụy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albumin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trong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tế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bào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gan.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129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9" name="Group 1028"/>
          <p:cNvGrpSpPr/>
          <p:nvPr/>
        </p:nvGrpSpPr>
        <p:grpSpPr>
          <a:xfrm>
            <a:off x="3208378" y="501393"/>
            <a:ext cx="5699678" cy="5568237"/>
            <a:chOff x="2475700" y="1677716"/>
            <a:chExt cx="3881038" cy="3791537"/>
          </a:xfrm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1027" name="Group 1026"/>
            <p:cNvGrpSpPr/>
            <p:nvPr/>
          </p:nvGrpSpPr>
          <p:grpSpPr>
            <a:xfrm>
              <a:off x="2535238" y="1679890"/>
              <a:ext cx="3794126" cy="3789363"/>
              <a:chOff x="2674938" y="1647826"/>
              <a:chExt cx="3794126" cy="3789363"/>
            </a:xfrm>
          </p:grpSpPr>
          <p:sp>
            <p:nvSpPr>
              <p:cNvPr id="5" name="Freeform 6"/>
              <p:cNvSpPr/>
              <p:nvPr/>
            </p:nvSpPr>
            <p:spPr bwMode="auto">
              <a:xfrm>
                <a:off x="4572001" y="1647826"/>
                <a:ext cx="407988" cy="1892300"/>
              </a:xfrm>
              <a:custGeom>
                <a:avLst/>
                <a:gdLst>
                  <a:gd name="T0" fmla="*/ 0 w 684"/>
                  <a:gd name="T1" fmla="*/ 3179 h 3179"/>
                  <a:gd name="T2" fmla="*/ 684 w 684"/>
                  <a:gd name="T3" fmla="*/ 74 h 3179"/>
                  <a:gd name="T4" fmla="*/ 0 w 684"/>
                  <a:gd name="T5" fmla="*/ 0 h 3179"/>
                  <a:gd name="T6" fmla="*/ 0 w 684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4" h="3179">
                    <a:moveTo>
                      <a:pt x="0" y="3179"/>
                    </a:moveTo>
                    <a:lnTo>
                      <a:pt x="684" y="74"/>
                    </a:lnTo>
                    <a:cubicBezTo>
                      <a:pt x="459" y="25"/>
                      <a:pt x="230" y="0"/>
                      <a:pt x="0" y="0"/>
                    </a:cubicBezTo>
                    <a:lnTo>
                      <a:pt x="0" y="3179"/>
                    </a:lnTo>
                    <a:close/>
                  </a:path>
                </a:pathLst>
              </a:custGeom>
              <a:solidFill>
                <a:srgbClr val="39608E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" name="Freeform 7"/>
              <p:cNvSpPr/>
              <p:nvPr/>
            </p:nvSpPr>
            <p:spPr bwMode="auto">
              <a:xfrm>
                <a:off x="4572001" y="1692276"/>
                <a:ext cx="795338" cy="1847850"/>
              </a:xfrm>
              <a:custGeom>
                <a:avLst/>
                <a:gdLst>
                  <a:gd name="T0" fmla="*/ 0 w 1335"/>
                  <a:gd name="T1" fmla="*/ 3105 h 3105"/>
                  <a:gd name="T2" fmla="*/ 1335 w 1335"/>
                  <a:gd name="T3" fmla="*/ 220 h 3105"/>
                  <a:gd name="T4" fmla="*/ 684 w 1335"/>
                  <a:gd name="T5" fmla="*/ 0 h 3105"/>
                  <a:gd name="T6" fmla="*/ 0 w 1335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5" h="3105">
                    <a:moveTo>
                      <a:pt x="0" y="3105"/>
                    </a:moveTo>
                    <a:lnTo>
                      <a:pt x="1335" y="220"/>
                    </a:lnTo>
                    <a:cubicBezTo>
                      <a:pt x="1127" y="123"/>
                      <a:pt x="908" y="50"/>
                      <a:pt x="684" y="0"/>
                    </a:cubicBezTo>
                    <a:lnTo>
                      <a:pt x="0" y="3105"/>
                    </a:lnTo>
                    <a:close/>
                  </a:path>
                </a:pathLst>
              </a:custGeom>
              <a:solidFill>
                <a:srgbClr val="92D050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7" name="Freeform 8"/>
              <p:cNvSpPr/>
              <p:nvPr/>
            </p:nvSpPr>
            <p:spPr bwMode="auto">
              <a:xfrm>
                <a:off x="4572001" y="1822451"/>
                <a:ext cx="1146175" cy="1717675"/>
              </a:xfrm>
              <a:custGeom>
                <a:avLst/>
                <a:gdLst>
                  <a:gd name="T0" fmla="*/ 0 w 1924"/>
                  <a:gd name="T1" fmla="*/ 2885 h 2885"/>
                  <a:gd name="T2" fmla="*/ 1924 w 1924"/>
                  <a:gd name="T3" fmla="*/ 354 h 2885"/>
                  <a:gd name="T4" fmla="*/ 1335 w 1924"/>
                  <a:gd name="T5" fmla="*/ 0 h 2885"/>
                  <a:gd name="T6" fmla="*/ 0 w 1924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4" h="2885">
                    <a:moveTo>
                      <a:pt x="0" y="2885"/>
                    </a:moveTo>
                    <a:lnTo>
                      <a:pt x="1924" y="354"/>
                    </a:lnTo>
                    <a:cubicBezTo>
                      <a:pt x="1741" y="215"/>
                      <a:pt x="1544" y="96"/>
                      <a:pt x="1335" y="0"/>
                    </a:cubicBezTo>
                    <a:lnTo>
                      <a:pt x="0" y="2885"/>
                    </a:lnTo>
                    <a:close/>
                  </a:path>
                </a:pathLst>
              </a:custGeom>
              <a:solidFill>
                <a:srgbClr val="748C41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8" name="Freeform 9"/>
              <p:cNvSpPr/>
              <p:nvPr/>
            </p:nvSpPr>
            <p:spPr bwMode="auto">
              <a:xfrm>
                <a:off x="4572001" y="2033589"/>
                <a:ext cx="1443038" cy="1506538"/>
              </a:xfrm>
              <a:custGeom>
                <a:avLst/>
                <a:gdLst>
                  <a:gd name="T0" fmla="*/ 0 w 2423"/>
                  <a:gd name="T1" fmla="*/ 2531 h 2531"/>
                  <a:gd name="T2" fmla="*/ 2423 w 2423"/>
                  <a:gd name="T3" fmla="*/ 473 h 2531"/>
                  <a:gd name="T4" fmla="*/ 1924 w 2423"/>
                  <a:gd name="T5" fmla="*/ 0 h 2531"/>
                  <a:gd name="T6" fmla="*/ 0 w 2423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3" h="2531">
                    <a:moveTo>
                      <a:pt x="0" y="2531"/>
                    </a:moveTo>
                    <a:lnTo>
                      <a:pt x="2423" y="473"/>
                    </a:lnTo>
                    <a:cubicBezTo>
                      <a:pt x="2274" y="298"/>
                      <a:pt x="2107" y="139"/>
                      <a:pt x="1924" y="0"/>
                    </a:cubicBezTo>
                    <a:lnTo>
                      <a:pt x="0" y="2531"/>
                    </a:lnTo>
                    <a:close/>
                  </a:path>
                </a:pathLst>
              </a:custGeom>
              <a:solidFill>
                <a:srgbClr val="00B0F0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9" name="Freeform 10"/>
              <p:cNvSpPr/>
              <p:nvPr/>
            </p:nvSpPr>
            <p:spPr bwMode="auto">
              <a:xfrm>
                <a:off x="4572001" y="2316164"/>
                <a:ext cx="1671638" cy="1223963"/>
              </a:xfrm>
              <a:custGeom>
                <a:avLst/>
                <a:gdLst>
                  <a:gd name="T0" fmla="*/ 0 w 2809"/>
                  <a:gd name="T1" fmla="*/ 2058 h 2058"/>
                  <a:gd name="T2" fmla="*/ 2809 w 2809"/>
                  <a:gd name="T3" fmla="*/ 569 h 2058"/>
                  <a:gd name="T4" fmla="*/ 2423 w 2809"/>
                  <a:gd name="T5" fmla="*/ 0 h 2058"/>
                  <a:gd name="T6" fmla="*/ 0 w 2809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9" h="2058">
                    <a:moveTo>
                      <a:pt x="0" y="2058"/>
                    </a:moveTo>
                    <a:lnTo>
                      <a:pt x="2809" y="569"/>
                    </a:lnTo>
                    <a:cubicBezTo>
                      <a:pt x="2701" y="366"/>
                      <a:pt x="2572" y="175"/>
                      <a:pt x="2423" y="0"/>
                    </a:cubicBezTo>
                    <a:lnTo>
                      <a:pt x="0" y="2058"/>
                    </a:lnTo>
                    <a:close/>
                  </a:path>
                </a:pathLst>
              </a:custGeom>
              <a:solidFill>
                <a:srgbClr val="368195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" name="Freeform 11"/>
              <p:cNvSpPr/>
              <p:nvPr/>
            </p:nvSpPr>
            <p:spPr bwMode="auto">
              <a:xfrm>
                <a:off x="4572001" y="2654301"/>
                <a:ext cx="1824038" cy="885825"/>
              </a:xfrm>
              <a:custGeom>
                <a:avLst/>
                <a:gdLst>
                  <a:gd name="T0" fmla="*/ 0 w 3063"/>
                  <a:gd name="T1" fmla="*/ 1489 h 1489"/>
                  <a:gd name="T2" fmla="*/ 3063 w 3063"/>
                  <a:gd name="T3" fmla="*/ 638 h 1489"/>
                  <a:gd name="T4" fmla="*/ 2809 w 3063"/>
                  <a:gd name="T5" fmla="*/ 0 h 1489"/>
                  <a:gd name="T6" fmla="*/ 0 w 3063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3" h="1489">
                    <a:moveTo>
                      <a:pt x="0" y="1489"/>
                    </a:moveTo>
                    <a:lnTo>
                      <a:pt x="3063" y="638"/>
                    </a:lnTo>
                    <a:cubicBezTo>
                      <a:pt x="3002" y="417"/>
                      <a:pt x="2916" y="203"/>
                      <a:pt x="2809" y="0"/>
                    </a:cubicBezTo>
                    <a:lnTo>
                      <a:pt x="0" y="1489"/>
                    </a:lnTo>
                    <a:close/>
                  </a:path>
                </a:pathLst>
              </a:custGeom>
              <a:solidFill>
                <a:srgbClr val="BA7032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" name="Freeform 12"/>
              <p:cNvSpPr/>
              <p:nvPr/>
            </p:nvSpPr>
            <p:spPr bwMode="auto">
              <a:xfrm>
                <a:off x="4572001" y="3033714"/>
                <a:ext cx="1889125" cy="506413"/>
              </a:xfrm>
              <a:custGeom>
                <a:avLst/>
                <a:gdLst>
                  <a:gd name="T0" fmla="*/ 0 w 3174"/>
                  <a:gd name="T1" fmla="*/ 851 h 851"/>
                  <a:gd name="T2" fmla="*/ 3174 w 3174"/>
                  <a:gd name="T3" fmla="*/ 679 h 851"/>
                  <a:gd name="T4" fmla="*/ 3063 w 3174"/>
                  <a:gd name="T5" fmla="*/ 0 h 851"/>
                  <a:gd name="T6" fmla="*/ 0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0" y="851"/>
                    </a:moveTo>
                    <a:lnTo>
                      <a:pt x="3174" y="679"/>
                    </a:lnTo>
                    <a:cubicBezTo>
                      <a:pt x="3162" y="449"/>
                      <a:pt x="3125" y="222"/>
                      <a:pt x="3063" y="0"/>
                    </a:cubicBezTo>
                    <a:lnTo>
                      <a:pt x="0" y="851"/>
                    </a:lnTo>
                    <a:close/>
                  </a:path>
                </a:pathLst>
              </a:custGeom>
              <a:solidFill>
                <a:srgbClr val="4572A7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2" name="Freeform 13"/>
              <p:cNvSpPr/>
              <p:nvPr/>
            </p:nvSpPr>
            <p:spPr bwMode="auto">
              <a:xfrm>
                <a:off x="4572001" y="3438526"/>
                <a:ext cx="1897063" cy="407988"/>
              </a:xfrm>
              <a:custGeom>
                <a:avLst/>
                <a:gdLst>
                  <a:gd name="T0" fmla="*/ 0 w 3187"/>
                  <a:gd name="T1" fmla="*/ 172 h 686"/>
                  <a:gd name="T2" fmla="*/ 3137 w 3187"/>
                  <a:gd name="T3" fmla="*/ 686 h 686"/>
                  <a:gd name="T4" fmla="*/ 3174 w 3187"/>
                  <a:gd name="T5" fmla="*/ 0 h 686"/>
                  <a:gd name="T6" fmla="*/ 0 w 3187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7" h="686">
                    <a:moveTo>
                      <a:pt x="0" y="172"/>
                    </a:moveTo>
                    <a:lnTo>
                      <a:pt x="3137" y="686"/>
                    </a:lnTo>
                    <a:cubicBezTo>
                      <a:pt x="3174" y="459"/>
                      <a:pt x="3187" y="229"/>
                      <a:pt x="3174" y="0"/>
                    </a:cubicBezTo>
                    <a:lnTo>
                      <a:pt x="0" y="172"/>
                    </a:lnTo>
                    <a:close/>
                  </a:path>
                </a:pathLst>
              </a:custGeom>
              <a:solidFill>
                <a:srgbClr val="AA4643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3" name="Freeform 14"/>
              <p:cNvSpPr/>
              <p:nvPr/>
            </p:nvSpPr>
            <p:spPr bwMode="auto">
              <a:xfrm>
                <a:off x="4572001" y="3540126"/>
                <a:ext cx="1866900" cy="700088"/>
              </a:xfrm>
              <a:custGeom>
                <a:avLst/>
                <a:gdLst>
                  <a:gd name="T0" fmla="*/ 0 w 3137"/>
                  <a:gd name="T1" fmla="*/ 0 h 1176"/>
                  <a:gd name="T2" fmla="*/ 2953 w 3137"/>
                  <a:gd name="T3" fmla="*/ 1176 h 1176"/>
                  <a:gd name="T4" fmla="*/ 3137 w 3137"/>
                  <a:gd name="T5" fmla="*/ 514 h 1176"/>
                  <a:gd name="T6" fmla="*/ 0 w 3137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7" h="1176">
                    <a:moveTo>
                      <a:pt x="0" y="0"/>
                    </a:moveTo>
                    <a:lnTo>
                      <a:pt x="2953" y="1176"/>
                    </a:lnTo>
                    <a:cubicBezTo>
                      <a:pt x="3038" y="963"/>
                      <a:pt x="3100" y="741"/>
                      <a:pt x="3137" y="51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9A54E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4" name="Freeform 15"/>
              <p:cNvSpPr/>
              <p:nvPr/>
            </p:nvSpPr>
            <p:spPr bwMode="auto">
              <a:xfrm>
                <a:off x="4572001" y="3540126"/>
                <a:ext cx="1757363" cy="1062038"/>
              </a:xfrm>
              <a:custGeom>
                <a:avLst/>
                <a:gdLst>
                  <a:gd name="T0" fmla="*/ 0 w 2953"/>
                  <a:gd name="T1" fmla="*/ 0 h 1784"/>
                  <a:gd name="T2" fmla="*/ 2631 w 2953"/>
                  <a:gd name="T3" fmla="*/ 1784 h 1784"/>
                  <a:gd name="T4" fmla="*/ 2953 w 2953"/>
                  <a:gd name="T5" fmla="*/ 1176 h 1784"/>
                  <a:gd name="T6" fmla="*/ 0 w 2953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3" h="1784">
                    <a:moveTo>
                      <a:pt x="0" y="0"/>
                    </a:moveTo>
                    <a:lnTo>
                      <a:pt x="2631" y="1784"/>
                    </a:lnTo>
                    <a:cubicBezTo>
                      <a:pt x="2760" y="1593"/>
                      <a:pt x="2868" y="1390"/>
                      <a:pt x="2953" y="117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1588F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5" name="Freeform 16"/>
              <p:cNvSpPr/>
              <p:nvPr/>
            </p:nvSpPr>
            <p:spPr bwMode="auto">
              <a:xfrm>
                <a:off x="4572001" y="3540126"/>
                <a:ext cx="1566863" cy="1373188"/>
              </a:xfrm>
              <a:custGeom>
                <a:avLst/>
                <a:gdLst>
                  <a:gd name="T0" fmla="*/ 0 w 2631"/>
                  <a:gd name="T1" fmla="*/ 0 h 2307"/>
                  <a:gd name="T2" fmla="*/ 2186 w 2631"/>
                  <a:gd name="T3" fmla="*/ 2307 h 2307"/>
                  <a:gd name="T4" fmla="*/ 2631 w 2631"/>
                  <a:gd name="T5" fmla="*/ 1784 h 2307"/>
                  <a:gd name="T6" fmla="*/ 0 w 2631"/>
                  <a:gd name="T7" fmla="*/ 0 h 2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1" h="2307">
                    <a:moveTo>
                      <a:pt x="0" y="0"/>
                    </a:moveTo>
                    <a:lnTo>
                      <a:pt x="2186" y="2307"/>
                    </a:lnTo>
                    <a:cubicBezTo>
                      <a:pt x="2353" y="2149"/>
                      <a:pt x="2502" y="1974"/>
                      <a:pt x="2631" y="178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198AF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6" name="Freeform 17"/>
              <p:cNvSpPr/>
              <p:nvPr/>
            </p:nvSpPr>
            <p:spPr bwMode="auto">
              <a:xfrm>
                <a:off x="4572001" y="3540126"/>
                <a:ext cx="1301750" cy="1620838"/>
              </a:xfrm>
              <a:custGeom>
                <a:avLst/>
                <a:gdLst>
                  <a:gd name="T0" fmla="*/ 0 w 2186"/>
                  <a:gd name="T1" fmla="*/ 0 h 2723"/>
                  <a:gd name="T2" fmla="*/ 1639 w 2186"/>
                  <a:gd name="T3" fmla="*/ 2723 h 2723"/>
                  <a:gd name="T4" fmla="*/ 2186 w 2186"/>
                  <a:gd name="T5" fmla="*/ 2307 h 2723"/>
                  <a:gd name="T6" fmla="*/ 0 w 2186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6" h="2723">
                    <a:moveTo>
                      <a:pt x="0" y="0"/>
                    </a:moveTo>
                    <a:lnTo>
                      <a:pt x="1639" y="2723"/>
                    </a:lnTo>
                    <a:cubicBezTo>
                      <a:pt x="1836" y="2605"/>
                      <a:pt x="2020" y="2466"/>
                      <a:pt x="2186" y="230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843D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7" name="Freeform 18"/>
              <p:cNvSpPr/>
              <p:nvPr/>
            </p:nvSpPr>
            <p:spPr bwMode="auto">
              <a:xfrm>
                <a:off x="4572001" y="3540126"/>
                <a:ext cx="976313" cy="1793875"/>
              </a:xfrm>
              <a:custGeom>
                <a:avLst/>
                <a:gdLst>
                  <a:gd name="T0" fmla="*/ 0 w 1639"/>
                  <a:gd name="T1" fmla="*/ 0 h 3012"/>
                  <a:gd name="T2" fmla="*/ 1015 w 1639"/>
                  <a:gd name="T3" fmla="*/ 3012 h 3012"/>
                  <a:gd name="T4" fmla="*/ 1639 w 1639"/>
                  <a:gd name="T5" fmla="*/ 2723 h 3012"/>
                  <a:gd name="T6" fmla="*/ 0 w 1639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9" h="3012">
                    <a:moveTo>
                      <a:pt x="0" y="0"/>
                    </a:moveTo>
                    <a:lnTo>
                      <a:pt x="1015" y="3012"/>
                    </a:lnTo>
                    <a:cubicBezTo>
                      <a:pt x="1233" y="2939"/>
                      <a:pt x="1442" y="2842"/>
                      <a:pt x="1639" y="27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81BD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8" name="Freeform 19"/>
              <p:cNvSpPr/>
              <p:nvPr/>
            </p:nvSpPr>
            <p:spPr bwMode="auto">
              <a:xfrm>
                <a:off x="4572001" y="3540126"/>
                <a:ext cx="604838" cy="1881188"/>
              </a:xfrm>
              <a:custGeom>
                <a:avLst/>
                <a:gdLst>
                  <a:gd name="T0" fmla="*/ 0 w 1015"/>
                  <a:gd name="T1" fmla="*/ 0 h 3160"/>
                  <a:gd name="T2" fmla="*/ 344 w 1015"/>
                  <a:gd name="T3" fmla="*/ 3160 h 3160"/>
                  <a:gd name="T4" fmla="*/ 1015 w 1015"/>
                  <a:gd name="T5" fmla="*/ 3012 h 3160"/>
                  <a:gd name="T6" fmla="*/ 0 w 1015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5" h="3160">
                    <a:moveTo>
                      <a:pt x="0" y="0"/>
                    </a:moveTo>
                    <a:lnTo>
                      <a:pt x="344" y="3160"/>
                    </a:lnTo>
                    <a:cubicBezTo>
                      <a:pt x="573" y="3135"/>
                      <a:pt x="798" y="3085"/>
                      <a:pt x="1015" y="301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504D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9" name="Freeform 20"/>
              <p:cNvSpPr/>
              <p:nvPr/>
            </p:nvSpPr>
            <p:spPr bwMode="auto">
              <a:xfrm>
                <a:off x="4367213" y="3540126"/>
                <a:ext cx="409575" cy="1897063"/>
              </a:xfrm>
              <a:custGeom>
                <a:avLst/>
                <a:gdLst>
                  <a:gd name="T0" fmla="*/ 343 w 687"/>
                  <a:gd name="T1" fmla="*/ 0 h 3185"/>
                  <a:gd name="T2" fmla="*/ 0 w 687"/>
                  <a:gd name="T3" fmla="*/ 3160 h 3185"/>
                  <a:gd name="T4" fmla="*/ 687 w 687"/>
                  <a:gd name="T5" fmla="*/ 3160 h 3185"/>
                  <a:gd name="T6" fmla="*/ 343 w 687"/>
                  <a:gd name="T7" fmla="*/ 0 h 3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7" h="3185">
                    <a:moveTo>
                      <a:pt x="343" y="0"/>
                    </a:moveTo>
                    <a:lnTo>
                      <a:pt x="0" y="3160"/>
                    </a:lnTo>
                    <a:cubicBezTo>
                      <a:pt x="228" y="3185"/>
                      <a:pt x="459" y="3185"/>
                      <a:pt x="687" y="3160"/>
                    </a:cubicBezTo>
                    <a:lnTo>
                      <a:pt x="343" y="0"/>
                    </a:lnTo>
                    <a:close/>
                  </a:path>
                </a:pathLst>
              </a:custGeom>
              <a:solidFill>
                <a:srgbClr val="9BBB59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0" name="Freeform 21"/>
              <p:cNvSpPr/>
              <p:nvPr/>
            </p:nvSpPr>
            <p:spPr bwMode="auto">
              <a:xfrm>
                <a:off x="3968751" y="3540126"/>
                <a:ext cx="603250" cy="1881188"/>
              </a:xfrm>
              <a:custGeom>
                <a:avLst/>
                <a:gdLst>
                  <a:gd name="T0" fmla="*/ 1014 w 1014"/>
                  <a:gd name="T1" fmla="*/ 0 h 3160"/>
                  <a:gd name="T2" fmla="*/ 0 w 1014"/>
                  <a:gd name="T3" fmla="*/ 3012 h 3160"/>
                  <a:gd name="T4" fmla="*/ 671 w 1014"/>
                  <a:gd name="T5" fmla="*/ 3160 h 3160"/>
                  <a:gd name="T6" fmla="*/ 1014 w 1014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3160">
                    <a:moveTo>
                      <a:pt x="1014" y="0"/>
                    </a:moveTo>
                    <a:lnTo>
                      <a:pt x="0" y="3012"/>
                    </a:lnTo>
                    <a:cubicBezTo>
                      <a:pt x="217" y="3085"/>
                      <a:pt x="442" y="3135"/>
                      <a:pt x="671" y="3160"/>
                    </a:cubicBezTo>
                    <a:lnTo>
                      <a:pt x="1014" y="0"/>
                    </a:lnTo>
                    <a:close/>
                  </a:path>
                </a:pathLst>
              </a:custGeom>
              <a:solidFill>
                <a:srgbClr val="8064A2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" name="Freeform 22"/>
              <p:cNvSpPr/>
              <p:nvPr/>
            </p:nvSpPr>
            <p:spPr bwMode="auto">
              <a:xfrm>
                <a:off x="3597276" y="3540126"/>
                <a:ext cx="974725" cy="1793875"/>
              </a:xfrm>
              <a:custGeom>
                <a:avLst/>
                <a:gdLst>
                  <a:gd name="T0" fmla="*/ 1638 w 1638"/>
                  <a:gd name="T1" fmla="*/ 0 h 3012"/>
                  <a:gd name="T2" fmla="*/ 0 w 1638"/>
                  <a:gd name="T3" fmla="*/ 2723 h 3012"/>
                  <a:gd name="T4" fmla="*/ 624 w 1638"/>
                  <a:gd name="T5" fmla="*/ 3012 h 3012"/>
                  <a:gd name="T6" fmla="*/ 1638 w 1638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8" h="3012">
                    <a:moveTo>
                      <a:pt x="1638" y="0"/>
                    </a:moveTo>
                    <a:lnTo>
                      <a:pt x="0" y="2723"/>
                    </a:lnTo>
                    <a:cubicBezTo>
                      <a:pt x="197" y="2842"/>
                      <a:pt x="406" y="2939"/>
                      <a:pt x="624" y="3012"/>
                    </a:cubicBezTo>
                    <a:lnTo>
                      <a:pt x="1638" y="0"/>
                    </a:lnTo>
                    <a:close/>
                  </a:path>
                </a:pathLst>
              </a:custGeom>
              <a:solidFill>
                <a:srgbClr val="4BACC6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" name="Freeform 23"/>
              <p:cNvSpPr/>
              <p:nvPr/>
            </p:nvSpPr>
            <p:spPr bwMode="auto">
              <a:xfrm>
                <a:off x="3271838" y="3540126"/>
                <a:ext cx="1300163" cy="1620838"/>
              </a:xfrm>
              <a:custGeom>
                <a:avLst/>
                <a:gdLst>
                  <a:gd name="T0" fmla="*/ 2185 w 2185"/>
                  <a:gd name="T1" fmla="*/ 0 h 2723"/>
                  <a:gd name="T2" fmla="*/ 0 w 2185"/>
                  <a:gd name="T3" fmla="*/ 2308 h 2723"/>
                  <a:gd name="T4" fmla="*/ 547 w 2185"/>
                  <a:gd name="T5" fmla="*/ 2723 h 2723"/>
                  <a:gd name="T6" fmla="*/ 2185 w 2185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5" h="2723">
                    <a:moveTo>
                      <a:pt x="2185" y="0"/>
                    </a:moveTo>
                    <a:lnTo>
                      <a:pt x="0" y="2308"/>
                    </a:lnTo>
                    <a:cubicBezTo>
                      <a:pt x="166" y="2466"/>
                      <a:pt x="350" y="2605"/>
                      <a:pt x="547" y="2723"/>
                    </a:cubicBezTo>
                    <a:lnTo>
                      <a:pt x="2185" y="0"/>
                    </a:lnTo>
                    <a:close/>
                  </a:path>
                </a:pathLst>
              </a:custGeom>
              <a:solidFill>
                <a:srgbClr val="F79646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" name="Freeform 24"/>
              <p:cNvSpPr/>
              <p:nvPr/>
            </p:nvSpPr>
            <p:spPr bwMode="auto">
              <a:xfrm>
                <a:off x="3006726" y="3540126"/>
                <a:ext cx="1565275" cy="1374775"/>
              </a:xfrm>
              <a:custGeom>
                <a:avLst/>
                <a:gdLst>
                  <a:gd name="T0" fmla="*/ 2630 w 2630"/>
                  <a:gd name="T1" fmla="*/ 0 h 2308"/>
                  <a:gd name="T2" fmla="*/ 0 w 2630"/>
                  <a:gd name="T3" fmla="*/ 1784 h 2308"/>
                  <a:gd name="T4" fmla="*/ 445 w 2630"/>
                  <a:gd name="T5" fmla="*/ 2308 h 2308"/>
                  <a:gd name="T6" fmla="*/ 2630 w 2630"/>
                  <a:gd name="T7" fmla="*/ 0 h 2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0" h="2308">
                    <a:moveTo>
                      <a:pt x="2630" y="0"/>
                    </a:moveTo>
                    <a:lnTo>
                      <a:pt x="0" y="1784"/>
                    </a:lnTo>
                    <a:cubicBezTo>
                      <a:pt x="128" y="1974"/>
                      <a:pt x="278" y="2149"/>
                      <a:pt x="445" y="2308"/>
                    </a:cubicBezTo>
                    <a:lnTo>
                      <a:pt x="2630" y="0"/>
                    </a:lnTo>
                    <a:close/>
                  </a:path>
                </a:pathLst>
              </a:custGeom>
              <a:solidFill>
                <a:srgbClr val="93A9CF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" name="Freeform 25"/>
              <p:cNvSpPr/>
              <p:nvPr/>
            </p:nvSpPr>
            <p:spPr bwMode="auto">
              <a:xfrm>
                <a:off x="2814638" y="3540126"/>
                <a:ext cx="1757363" cy="1062038"/>
              </a:xfrm>
              <a:custGeom>
                <a:avLst/>
                <a:gdLst>
                  <a:gd name="T0" fmla="*/ 2952 w 2952"/>
                  <a:gd name="T1" fmla="*/ 0 h 1784"/>
                  <a:gd name="T2" fmla="*/ 0 w 2952"/>
                  <a:gd name="T3" fmla="*/ 1176 h 1784"/>
                  <a:gd name="T4" fmla="*/ 322 w 2952"/>
                  <a:gd name="T5" fmla="*/ 1784 h 1784"/>
                  <a:gd name="T6" fmla="*/ 2952 w 2952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2" h="1784">
                    <a:moveTo>
                      <a:pt x="2952" y="0"/>
                    </a:moveTo>
                    <a:lnTo>
                      <a:pt x="0" y="1176"/>
                    </a:lnTo>
                    <a:cubicBezTo>
                      <a:pt x="85" y="1390"/>
                      <a:pt x="193" y="1593"/>
                      <a:pt x="322" y="1784"/>
                    </a:cubicBezTo>
                    <a:lnTo>
                      <a:pt x="2952" y="0"/>
                    </a:lnTo>
                    <a:close/>
                  </a:path>
                </a:pathLst>
              </a:custGeom>
              <a:solidFill>
                <a:srgbClr val="D19392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" name="Freeform 26"/>
              <p:cNvSpPr/>
              <p:nvPr/>
            </p:nvSpPr>
            <p:spPr bwMode="auto">
              <a:xfrm>
                <a:off x="2705101" y="3540126"/>
                <a:ext cx="1866900" cy="700088"/>
              </a:xfrm>
              <a:custGeom>
                <a:avLst/>
                <a:gdLst>
                  <a:gd name="T0" fmla="*/ 3136 w 3136"/>
                  <a:gd name="T1" fmla="*/ 0 h 1176"/>
                  <a:gd name="T2" fmla="*/ 0 w 3136"/>
                  <a:gd name="T3" fmla="*/ 514 h 1176"/>
                  <a:gd name="T4" fmla="*/ 184 w 3136"/>
                  <a:gd name="T5" fmla="*/ 1176 h 1176"/>
                  <a:gd name="T6" fmla="*/ 3136 w 3136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6" h="1176">
                    <a:moveTo>
                      <a:pt x="3136" y="0"/>
                    </a:moveTo>
                    <a:lnTo>
                      <a:pt x="0" y="514"/>
                    </a:lnTo>
                    <a:cubicBezTo>
                      <a:pt x="37" y="741"/>
                      <a:pt x="99" y="963"/>
                      <a:pt x="184" y="1176"/>
                    </a:cubicBezTo>
                    <a:lnTo>
                      <a:pt x="3136" y="0"/>
                    </a:lnTo>
                    <a:close/>
                  </a:path>
                </a:pathLst>
              </a:custGeom>
              <a:solidFill>
                <a:srgbClr val="B9CD96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" name="Freeform 27"/>
              <p:cNvSpPr/>
              <p:nvPr/>
            </p:nvSpPr>
            <p:spPr bwMode="auto">
              <a:xfrm>
                <a:off x="2674938" y="3438526"/>
                <a:ext cx="1897063" cy="407988"/>
              </a:xfrm>
              <a:custGeom>
                <a:avLst/>
                <a:gdLst>
                  <a:gd name="T0" fmla="*/ 3186 w 3186"/>
                  <a:gd name="T1" fmla="*/ 172 h 686"/>
                  <a:gd name="T2" fmla="*/ 12 w 3186"/>
                  <a:gd name="T3" fmla="*/ 0 h 686"/>
                  <a:gd name="T4" fmla="*/ 50 w 3186"/>
                  <a:gd name="T5" fmla="*/ 686 h 686"/>
                  <a:gd name="T6" fmla="*/ 3186 w 3186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6" h="686">
                    <a:moveTo>
                      <a:pt x="3186" y="172"/>
                    </a:moveTo>
                    <a:lnTo>
                      <a:pt x="12" y="0"/>
                    </a:lnTo>
                    <a:cubicBezTo>
                      <a:pt x="0" y="229"/>
                      <a:pt x="13" y="459"/>
                      <a:pt x="50" y="686"/>
                    </a:cubicBezTo>
                    <a:lnTo>
                      <a:pt x="3186" y="172"/>
                    </a:lnTo>
                    <a:close/>
                  </a:path>
                </a:pathLst>
              </a:custGeom>
              <a:solidFill>
                <a:srgbClr val="A99BBD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" name="Freeform 28"/>
              <p:cNvSpPr/>
              <p:nvPr/>
            </p:nvSpPr>
            <p:spPr bwMode="auto">
              <a:xfrm>
                <a:off x="2682876" y="3033714"/>
                <a:ext cx="1889125" cy="506413"/>
              </a:xfrm>
              <a:custGeom>
                <a:avLst/>
                <a:gdLst>
                  <a:gd name="T0" fmla="*/ 3174 w 3174"/>
                  <a:gd name="T1" fmla="*/ 851 h 851"/>
                  <a:gd name="T2" fmla="*/ 112 w 3174"/>
                  <a:gd name="T3" fmla="*/ 0 h 851"/>
                  <a:gd name="T4" fmla="*/ 0 w 3174"/>
                  <a:gd name="T5" fmla="*/ 679 h 851"/>
                  <a:gd name="T6" fmla="*/ 3174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3174" y="851"/>
                    </a:moveTo>
                    <a:lnTo>
                      <a:pt x="112" y="0"/>
                    </a:lnTo>
                    <a:cubicBezTo>
                      <a:pt x="50" y="222"/>
                      <a:pt x="13" y="449"/>
                      <a:pt x="0" y="679"/>
                    </a:cubicBezTo>
                    <a:lnTo>
                      <a:pt x="3174" y="851"/>
                    </a:lnTo>
                    <a:close/>
                  </a:path>
                </a:pathLst>
              </a:custGeom>
              <a:solidFill>
                <a:srgbClr val="91C3D5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" name="Freeform 29"/>
              <p:cNvSpPr/>
              <p:nvPr/>
            </p:nvSpPr>
            <p:spPr bwMode="auto">
              <a:xfrm>
                <a:off x="2749551" y="2654301"/>
                <a:ext cx="1822450" cy="885825"/>
              </a:xfrm>
              <a:custGeom>
                <a:avLst/>
                <a:gdLst>
                  <a:gd name="T0" fmla="*/ 3062 w 3062"/>
                  <a:gd name="T1" fmla="*/ 1489 h 1489"/>
                  <a:gd name="T2" fmla="*/ 254 w 3062"/>
                  <a:gd name="T3" fmla="*/ 0 h 1489"/>
                  <a:gd name="T4" fmla="*/ 0 w 3062"/>
                  <a:gd name="T5" fmla="*/ 638 h 1489"/>
                  <a:gd name="T6" fmla="*/ 3062 w 3062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2" h="1489">
                    <a:moveTo>
                      <a:pt x="3062" y="1489"/>
                    </a:moveTo>
                    <a:lnTo>
                      <a:pt x="254" y="0"/>
                    </a:lnTo>
                    <a:cubicBezTo>
                      <a:pt x="146" y="203"/>
                      <a:pt x="61" y="417"/>
                      <a:pt x="0" y="638"/>
                    </a:cubicBezTo>
                    <a:lnTo>
                      <a:pt x="3062" y="1489"/>
                    </a:lnTo>
                    <a:close/>
                  </a:path>
                </a:pathLst>
              </a:custGeom>
              <a:solidFill>
                <a:srgbClr val="F9B590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" name="Freeform 30"/>
              <p:cNvSpPr/>
              <p:nvPr/>
            </p:nvSpPr>
            <p:spPr bwMode="auto">
              <a:xfrm>
                <a:off x="2900363" y="2316164"/>
                <a:ext cx="1671638" cy="1223963"/>
              </a:xfrm>
              <a:custGeom>
                <a:avLst/>
                <a:gdLst>
                  <a:gd name="T0" fmla="*/ 2808 w 2808"/>
                  <a:gd name="T1" fmla="*/ 2058 h 2058"/>
                  <a:gd name="T2" fmla="*/ 386 w 2808"/>
                  <a:gd name="T3" fmla="*/ 0 h 2058"/>
                  <a:gd name="T4" fmla="*/ 0 w 2808"/>
                  <a:gd name="T5" fmla="*/ 569 h 2058"/>
                  <a:gd name="T6" fmla="*/ 2808 w 2808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8" h="2058">
                    <a:moveTo>
                      <a:pt x="2808" y="2058"/>
                    </a:moveTo>
                    <a:lnTo>
                      <a:pt x="386" y="0"/>
                    </a:lnTo>
                    <a:cubicBezTo>
                      <a:pt x="237" y="175"/>
                      <a:pt x="108" y="366"/>
                      <a:pt x="0" y="569"/>
                    </a:cubicBezTo>
                    <a:lnTo>
                      <a:pt x="2808" y="2058"/>
                    </a:lnTo>
                    <a:close/>
                  </a:path>
                </a:pathLst>
              </a:custGeom>
              <a:solidFill>
                <a:srgbClr val="BCC8DF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" name="Freeform 31"/>
              <p:cNvSpPr/>
              <p:nvPr/>
            </p:nvSpPr>
            <p:spPr bwMode="auto">
              <a:xfrm>
                <a:off x="3130551" y="2033589"/>
                <a:ext cx="1441450" cy="1506538"/>
              </a:xfrm>
              <a:custGeom>
                <a:avLst/>
                <a:gdLst>
                  <a:gd name="T0" fmla="*/ 2422 w 2422"/>
                  <a:gd name="T1" fmla="*/ 2531 h 2531"/>
                  <a:gd name="T2" fmla="*/ 499 w 2422"/>
                  <a:gd name="T3" fmla="*/ 0 h 2531"/>
                  <a:gd name="T4" fmla="*/ 0 w 2422"/>
                  <a:gd name="T5" fmla="*/ 473 h 2531"/>
                  <a:gd name="T6" fmla="*/ 2422 w 2422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2" h="2531">
                    <a:moveTo>
                      <a:pt x="2422" y="2531"/>
                    </a:moveTo>
                    <a:lnTo>
                      <a:pt x="499" y="0"/>
                    </a:lnTo>
                    <a:cubicBezTo>
                      <a:pt x="316" y="139"/>
                      <a:pt x="149" y="298"/>
                      <a:pt x="0" y="473"/>
                    </a:cubicBezTo>
                    <a:lnTo>
                      <a:pt x="2422" y="2531"/>
                    </a:lnTo>
                    <a:close/>
                  </a:path>
                </a:pathLst>
              </a:custGeom>
              <a:solidFill>
                <a:srgbClr val="E0BCBC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" name="Freeform 32"/>
              <p:cNvSpPr/>
              <p:nvPr/>
            </p:nvSpPr>
            <p:spPr bwMode="auto">
              <a:xfrm>
                <a:off x="3427413" y="1822451"/>
                <a:ext cx="1144588" cy="1717675"/>
              </a:xfrm>
              <a:custGeom>
                <a:avLst/>
                <a:gdLst>
                  <a:gd name="T0" fmla="*/ 1923 w 1923"/>
                  <a:gd name="T1" fmla="*/ 2885 h 2885"/>
                  <a:gd name="T2" fmla="*/ 589 w 1923"/>
                  <a:gd name="T3" fmla="*/ 0 h 2885"/>
                  <a:gd name="T4" fmla="*/ 0 w 1923"/>
                  <a:gd name="T5" fmla="*/ 354 h 2885"/>
                  <a:gd name="T6" fmla="*/ 1923 w 1923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3" h="2885">
                    <a:moveTo>
                      <a:pt x="1923" y="2885"/>
                    </a:moveTo>
                    <a:lnTo>
                      <a:pt x="589" y="0"/>
                    </a:lnTo>
                    <a:cubicBezTo>
                      <a:pt x="380" y="96"/>
                      <a:pt x="183" y="215"/>
                      <a:pt x="0" y="354"/>
                    </a:cubicBezTo>
                    <a:lnTo>
                      <a:pt x="1923" y="2885"/>
                    </a:lnTo>
                    <a:close/>
                  </a:path>
                </a:pathLst>
              </a:custGeom>
              <a:solidFill>
                <a:srgbClr val="FFC000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24" name="Freeform 33"/>
              <p:cNvSpPr/>
              <p:nvPr/>
            </p:nvSpPr>
            <p:spPr bwMode="auto">
              <a:xfrm>
                <a:off x="3778251" y="1692276"/>
                <a:ext cx="793750" cy="1847850"/>
              </a:xfrm>
              <a:custGeom>
                <a:avLst/>
                <a:gdLst>
                  <a:gd name="T0" fmla="*/ 1334 w 1334"/>
                  <a:gd name="T1" fmla="*/ 3105 h 3105"/>
                  <a:gd name="T2" fmla="*/ 651 w 1334"/>
                  <a:gd name="T3" fmla="*/ 0 h 3105"/>
                  <a:gd name="T4" fmla="*/ 0 w 1334"/>
                  <a:gd name="T5" fmla="*/ 220 h 3105"/>
                  <a:gd name="T6" fmla="*/ 1334 w 1334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4" h="3105">
                    <a:moveTo>
                      <a:pt x="1334" y="3105"/>
                    </a:moveTo>
                    <a:lnTo>
                      <a:pt x="651" y="0"/>
                    </a:lnTo>
                    <a:cubicBezTo>
                      <a:pt x="427" y="50"/>
                      <a:pt x="208" y="123"/>
                      <a:pt x="0" y="220"/>
                    </a:cubicBezTo>
                    <a:lnTo>
                      <a:pt x="1334" y="3105"/>
                    </a:lnTo>
                    <a:close/>
                  </a:path>
                </a:pathLst>
              </a:custGeom>
              <a:solidFill>
                <a:srgbClr val="C8C0D4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25" name="Freeform 34"/>
              <p:cNvSpPr/>
              <p:nvPr/>
            </p:nvSpPr>
            <p:spPr bwMode="auto">
              <a:xfrm>
                <a:off x="4165601" y="1647826"/>
                <a:ext cx="406400" cy="1892300"/>
              </a:xfrm>
              <a:custGeom>
                <a:avLst/>
                <a:gdLst>
                  <a:gd name="T0" fmla="*/ 683 w 683"/>
                  <a:gd name="T1" fmla="*/ 3179 h 3179"/>
                  <a:gd name="T2" fmla="*/ 683 w 683"/>
                  <a:gd name="T3" fmla="*/ 0 h 3179"/>
                  <a:gd name="T4" fmla="*/ 0 w 683"/>
                  <a:gd name="T5" fmla="*/ 74 h 3179"/>
                  <a:gd name="T6" fmla="*/ 683 w 683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3" h="3179">
                    <a:moveTo>
                      <a:pt x="683" y="3179"/>
                    </a:moveTo>
                    <a:lnTo>
                      <a:pt x="683" y="0"/>
                    </a:lnTo>
                    <a:cubicBezTo>
                      <a:pt x="454" y="0"/>
                      <a:pt x="225" y="25"/>
                      <a:pt x="0" y="74"/>
                    </a:cubicBezTo>
                    <a:lnTo>
                      <a:pt x="683" y="3179"/>
                    </a:lnTo>
                    <a:close/>
                  </a:path>
                </a:pathLst>
              </a:custGeom>
              <a:solidFill>
                <a:srgbClr val="BBD7E3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sp>
          <p:nvSpPr>
            <p:cNvPr id="1028" name="TextBox 1027"/>
            <p:cNvSpPr txBox="1"/>
            <p:nvPr/>
          </p:nvSpPr>
          <p:spPr>
            <a:xfrm rot="18410248">
              <a:off x="4890418" y="245171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19552894">
              <a:off x="5125099" y="265723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 rot="20091146">
              <a:off x="5311969" y="2928928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366138" y="350925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 rot="20845902">
              <a:off x="5364347" y="326609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 rot="1287321">
              <a:off x="5308861" y="3892083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 rot="2223586">
              <a:off x="4991469" y="436434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 rot="3764361">
              <a:off x="4541839" y="477517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 rot="1664434">
              <a:off x="5186190" y="4167492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 rot="3135074">
              <a:off x="4744270" y="460152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 rot="5055293">
              <a:off x="4222461" y="484037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 rot="5400000">
              <a:off x="3945269" y="485964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 rot="6462750">
              <a:off x="3593898" y="479375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 rot="7002405">
              <a:off x="3286918" y="4776022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 rot="7563710">
              <a:off x="3081479" y="456723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 rot="8648676">
              <a:off x="2842173" y="438286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 rot="9520400">
              <a:off x="2665516" y="408451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 rot="9806271">
              <a:off x="2588718" y="384033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 rot="10800000">
              <a:off x="2486120" y="3524073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 rot="11539924">
              <a:off x="2475700" y="322598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 rot="12217304">
              <a:off x="2555400" y="2910983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 rot="12878863">
              <a:off x="2754244" y="265831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 rot="13423944">
              <a:off x="2950394" y="243035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 rot="14455027">
              <a:off x="3218659" y="225738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 rot="14830393">
              <a:off x="3497442" y="213988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 rot="15693974">
              <a:off x="3783112" y="2083846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 rot="16743352">
              <a:off x="4088139" y="206823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 rot="17422641">
              <a:off x="4391756" y="213934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 rot="17972616">
              <a:off x="4666586" y="2298669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</p:grpSp>
      <p:sp>
        <p:nvSpPr>
          <p:cNvPr id="66" name="AutoShape 5"/>
          <p:cNvSpPr>
            <a:spLocks noChangeArrowheads="1"/>
          </p:cNvSpPr>
          <p:nvPr/>
        </p:nvSpPr>
        <p:spPr bwMode="auto">
          <a:xfrm rot="11289578">
            <a:off x="6173656" y="219848"/>
            <a:ext cx="457200" cy="965200"/>
          </a:xfrm>
          <a:prstGeom prst="flowChartExtract">
            <a:avLst/>
          </a:prstGeom>
          <a:gradFill rotWithShape="1">
            <a:gsLst>
              <a:gs pos="0">
                <a:srgbClr val="6A570A"/>
              </a:gs>
              <a:gs pos="50000">
                <a:srgbClr val="E4BD16"/>
              </a:gs>
              <a:gs pos="100000">
                <a:srgbClr val="6A570A"/>
              </a:gs>
            </a:gsLst>
            <a:lin ang="0" scaled="1"/>
          </a:gradFill>
          <a:ln w="25400">
            <a:solidFill>
              <a:schemeClr val="bg1"/>
            </a:solidFill>
            <a:miter lim="800000"/>
          </a:ln>
        </p:spPr>
        <p:txBody>
          <a:bodyPr vert="eaVert" wrap="none" anchor="ctr"/>
          <a:lstStyle/>
          <a:p>
            <a:pPr algn="ctr"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Flowchart: Connector 1029"/>
          <p:cNvSpPr/>
          <p:nvPr/>
        </p:nvSpPr>
        <p:spPr>
          <a:xfrm>
            <a:off x="5548320" y="2685411"/>
            <a:ext cx="1091316" cy="1122369"/>
          </a:xfrm>
          <a:prstGeom prst="flowChartConnector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1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0" y="92848"/>
            <a:ext cx="609600" cy="609600"/>
          </a:xfrm>
          <a:prstGeom prst="rect">
            <a:avLst/>
          </a:prstGeom>
        </p:spPr>
      </p:pic>
      <p:sp>
        <p:nvSpPr>
          <p:cNvPr id="1033" name="Pentagon 1032">
            <a:hlinkClick r:id="rId5" action="ppaction://hlinksldjump"/>
          </p:cNvPr>
          <p:cNvSpPr/>
          <p:nvPr/>
        </p:nvSpPr>
        <p:spPr>
          <a:xfrm>
            <a:off x="1498600" y="816457"/>
            <a:ext cx="863600" cy="572983"/>
          </a:xfrm>
          <a:prstGeom prst="homePlat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Pentagon 70">
            <a:hlinkClick r:id="rId6" action="ppaction://hlinksldjump"/>
          </p:cNvPr>
          <p:cNvSpPr/>
          <p:nvPr/>
        </p:nvSpPr>
        <p:spPr>
          <a:xfrm>
            <a:off x="1524000" y="4159056"/>
            <a:ext cx="838200" cy="572983"/>
          </a:xfrm>
          <a:prstGeom prst="homePlat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Pentagon 71">
            <a:hlinkClick r:id="rId7" action="ppaction://hlinksldjump"/>
          </p:cNvPr>
          <p:cNvSpPr/>
          <p:nvPr/>
        </p:nvSpPr>
        <p:spPr>
          <a:xfrm>
            <a:off x="1524000" y="3061913"/>
            <a:ext cx="838200" cy="572983"/>
          </a:xfrm>
          <a:prstGeom prst="homePlat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Pentagon 72">
            <a:hlinkClick r:id="rId8" action="ppaction://hlinksldjump"/>
          </p:cNvPr>
          <p:cNvSpPr/>
          <p:nvPr/>
        </p:nvSpPr>
        <p:spPr>
          <a:xfrm>
            <a:off x="1524000" y="1931613"/>
            <a:ext cx="838200" cy="572983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4" name="TextBox 1033"/>
          <p:cNvSpPr txBox="1"/>
          <p:nvPr/>
        </p:nvSpPr>
        <p:spPr>
          <a:xfrm>
            <a:off x="1600200" y="837337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5" name="TextBox 74">
            <a:hlinkClick r:id="rId6" action="ppaction://hlinksldjump"/>
          </p:cNvPr>
          <p:cNvSpPr txBox="1"/>
          <p:nvPr/>
        </p:nvSpPr>
        <p:spPr>
          <a:xfrm>
            <a:off x="1600200" y="4153159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600200" y="3061337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7" name="TextBox 76">
            <a:hlinkClick r:id="rId8" action="ppaction://hlinksldjump"/>
          </p:cNvPr>
          <p:cNvSpPr txBox="1"/>
          <p:nvPr/>
        </p:nvSpPr>
        <p:spPr>
          <a:xfrm>
            <a:off x="1600200" y="1940394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35" name="TextBox 1034"/>
          <p:cNvSpPr txBox="1"/>
          <p:nvPr/>
        </p:nvSpPr>
        <p:spPr>
          <a:xfrm>
            <a:off x="9144000" y="1931612"/>
            <a:ext cx="1349828" cy="15696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559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audio>
              <p:cMediaNode vol="80000" numSld="999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1"/>
                </p:tgtEl>
              </p:cMediaNode>
            </p:audio>
          </p:childTnLst>
        </p:cTn>
      </p:par>
    </p:tnLst>
    <p:bldLst>
      <p:bldP spid="10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322006"/>
            <a:ext cx="11277600" cy="181588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4b.Trong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thống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lactose ở vi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khuẩn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 . Coli,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đột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biến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xảy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gene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lacI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đẫn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protein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mất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kiểu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gene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lacZ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lacY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lacA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operon lac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ảnh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hưởng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800" y="2819400"/>
            <a:ext cx="11277600" cy="181588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Khi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gene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lacI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đột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biến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dẫn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protein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hoà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mất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protein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không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khả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năng liên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operator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do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gene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cấu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trúc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luôn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phiên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mã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dù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môi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hay không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lactose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516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9" name="Group 1028"/>
          <p:cNvGrpSpPr/>
          <p:nvPr/>
        </p:nvGrpSpPr>
        <p:grpSpPr>
          <a:xfrm>
            <a:off x="3208378" y="501393"/>
            <a:ext cx="5699678" cy="5568237"/>
            <a:chOff x="2475700" y="1677716"/>
            <a:chExt cx="3881038" cy="3791537"/>
          </a:xfrm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1027" name="Group 1026"/>
            <p:cNvGrpSpPr/>
            <p:nvPr/>
          </p:nvGrpSpPr>
          <p:grpSpPr>
            <a:xfrm>
              <a:off x="2535238" y="1679890"/>
              <a:ext cx="3794126" cy="3789363"/>
              <a:chOff x="2674938" y="1647826"/>
              <a:chExt cx="3794126" cy="3789363"/>
            </a:xfrm>
          </p:grpSpPr>
          <p:sp>
            <p:nvSpPr>
              <p:cNvPr id="5" name="Freeform 6"/>
              <p:cNvSpPr/>
              <p:nvPr/>
            </p:nvSpPr>
            <p:spPr bwMode="auto">
              <a:xfrm>
                <a:off x="4572001" y="1647826"/>
                <a:ext cx="407988" cy="1892300"/>
              </a:xfrm>
              <a:custGeom>
                <a:avLst/>
                <a:gdLst>
                  <a:gd name="T0" fmla="*/ 0 w 684"/>
                  <a:gd name="T1" fmla="*/ 3179 h 3179"/>
                  <a:gd name="T2" fmla="*/ 684 w 684"/>
                  <a:gd name="T3" fmla="*/ 74 h 3179"/>
                  <a:gd name="T4" fmla="*/ 0 w 684"/>
                  <a:gd name="T5" fmla="*/ 0 h 3179"/>
                  <a:gd name="T6" fmla="*/ 0 w 684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4" h="3179">
                    <a:moveTo>
                      <a:pt x="0" y="3179"/>
                    </a:moveTo>
                    <a:lnTo>
                      <a:pt x="684" y="74"/>
                    </a:lnTo>
                    <a:cubicBezTo>
                      <a:pt x="459" y="25"/>
                      <a:pt x="230" y="0"/>
                      <a:pt x="0" y="0"/>
                    </a:cubicBezTo>
                    <a:lnTo>
                      <a:pt x="0" y="3179"/>
                    </a:lnTo>
                    <a:close/>
                  </a:path>
                </a:pathLst>
              </a:custGeom>
              <a:solidFill>
                <a:srgbClr val="39608E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" name="Freeform 7"/>
              <p:cNvSpPr/>
              <p:nvPr/>
            </p:nvSpPr>
            <p:spPr bwMode="auto">
              <a:xfrm>
                <a:off x="4572001" y="1692276"/>
                <a:ext cx="795338" cy="1847850"/>
              </a:xfrm>
              <a:custGeom>
                <a:avLst/>
                <a:gdLst>
                  <a:gd name="T0" fmla="*/ 0 w 1335"/>
                  <a:gd name="T1" fmla="*/ 3105 h 3105"/>
                  <a:gd name="T2" fmla="*/ 1335 w 1335"/>
                  <a:gd name="T3" fmla="*/ 220 h 3105"/>
                  <a:gd name="T4" fmla="*/ 684 w 1335"/>
                  <a:gd name="T5" fmla="*/ 0 h 3105"/>
                  <a:gd name="T6" fmla="*/ 0 w 1335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5" h="3105">
                    <a:moveTo>
                      <a:pt x="0" y="3105"/>
                    </a:moveTo>
                    <a:lnTo>
                      <a:pt x="1335" y="220"/>
                    </a:lnTo>
                    <a:cubicBezTo>
                      <a:pt x="1127" y="123"/>
                      <a:pt x="908" y="50"/>
                      <a:pt x="684" y="0"/>
                    </a:cubicBezTo>
                    <a:lnTo>
                      <a:pt x="0" y="3105"/>
                    </a:lnTo>
                    <a:close/>
                  </a:path>
                </a:pathLst>
              </a:custGeom>
              <a:solidFill>
                <a:srgbClr val="92D050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7" name="Freeform 8"/>
              <p:cNvSpPr/>
              <p:nvPr/>
            </p:nvSpPr>
            <p:spPr bwMode="auto">
              <a:xfrm>
                <a:off x="4572001" y="1822451"/>
                <a:ext cx="1146175" cy="1717675"/>
              </a:xfrm>
              <a:custGeom>
                <a:avLst/>
                <a:gdLst>
                  <a:gd name="T0" fmla="*/ 0 w 1924"/>
                  <a:gd name="T1" fmla="*/ 2885 h 2885"/>
                  <a:gd name="T2" fmla="*/ 1924 w 1924"/>
                  <a:gd name="T3" fmla="*/ 354 h 2885"/>
                  <a:gd name="T4" fmla="*/ 1335 w 1924"/>
                  <a:gd name="T5" fmla="*/ 0 h 2885"/>
                  <a:gd name="T6" fmla="*/ 0 w 1924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4" h="2885">
                    <a:moveTo>
                      <a:pt x="0" y="2885"/>
                    </a:moveTo>
                    <a:lnTo>
                      <a:pt x="1924" y="354"/>
                    </a:lnTo>
                    <a:cubicBezTo>
                      <a:pt x="1741" y="215"/>
                      <a:pt x="1544" y="96"/>
                      <a:pt x="1335" y="0"/>
                    </a:cubicBezTo>
                    <a:lnTo>
                      <a:pt x="0" y="2885"/>
                    </a:lnTo>
                    <a:close/>
                  </a:path>
                </a:pathLst>
              </a:custGeom>
              <a:solidFill>
                <a:srgbClr val="748C41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8" name="Freeform 9"/>
              <p:cNvSpPr/>
              <p:nvPr/>
            </p:nvSpPr>
            <p:spPr bwMode="auto">
              <a:xfrm>
                <a:off x="4572001" y="2033589"/>
                <a:ext cx="1443038" cy="1506538"/>
              </a:xfrm>
              <a:custGeom>
                <a:avLst/>
                <a:gdLst>
                  <a:gd name="T0" fmla="*/ 0 w 2423"/>
                  <a:gd name="T1" fmla="*/ 2531 h 2531"/>
                  <a:gd name="T2" fmla="*/ 2423 w 2423"/>
                  <a:gd name="T3" fmla="*/ 473 h 2531"/>
                  <a:gd name="T4" fmla="*/ 1924 w 2423"/>
                  <a:gd name="T5" fmla="*/ 0 h 2531"/>
                  <a:gd name="T6" fmla="*/ 0 w 2423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3" h="2531">
                    <a:moveTo>
                      <a:pt x="0" y="2531"/>
                    </a:moveTo>
                    <a:lnTo>
                      <a:pt x="2423" y="473"/>
                    </a:lnTo>
                    <a:cubicBezTo>
                      <a:pt x="2274" y="298"/>
                      <a:pt x="2107" y="139"/>
                      <a:pt x="1924" y="0"/>
                    </a:cubicBezTo>
                    <a:lnTo>
                      <a:pt x="0" y="2531"/>
                    </a:lnTo>
                    <a:close/>
                  </a:path>
                </a:pathLst>
              </a:custGeom>
              <a:solidFill>
                <a:srgbClr val="00B0F0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9" name="Freeform 10"/>
              <p:cNvSpPr/>
              <p:nvPr/>
            </p:nvSpPr>
            <p:spPr bwMode="auto">
              <a:xfrm>
                <a:off x="4572001" y="2316164"/>
                <a:ext cx="1671638" cy="1223963"/>
              </a:xfrm>
              <a:custGeom>
                <a:avLst/>
                <a:gdLst>
                  <a:gd name="T0" fmla="*/ 0 w 2809"/>
                  <a:gd name="T1" fmla="*/ 2058 h 2058"/>
                  <a:gd name="T2" fmla="*/ 2809 w 2809"/>
                  <a:gd name="T3" fmla="*/ 569 h 2058"/>
                  <a:gd name="T4" fmla="*/ 2423 w 2809"/>
                  <a:gd name="T5" fmla="*/ 0 h 2058"/>
                  <a:gd name="T6" fmla="*/ 0 w 2809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9" h="2058">
                    <a:moveTo>
                      <a:pt x="0" y="2058"/>
                    </a:moveTo>
                    <a:lnTo>
                      <a:pt x="2809" y="569"/>
                    </a:lnTo>
                    <a:cubicBezTo>
                      <a:pt x="2701" y="366"/>
                      <a:pt x="2572" y="175"/>
                      <a:pt x="2423" y="0"/>
                    </a:cubicBezTo>
                    <a:lnTo>
                      <a:pt x="0" y="2058"/>
                    </a:lnTo>
                    <a:close/>
                  </a:path>
                </a:pathLst>
              </a:custGeom>
              <a:solidFill>
                <a:srgbClr val="368195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" name="Freeform 11"/>
              <p:cNvSpPr/>
              <p:nvPr/>
            </p:nvSpPr>
            <p:spPr bwMode="auto">
              <a:xfrm>
                <a:off x="4572001" y="2654301"/>
                <a:ext cx="1824038" cy="885825"/>
              </a:xfrm>
              <a:custGeom>
                <a:avLst/>
                <a:gdLst>
                  <a:gd name="T0" fmla="*/ 0 w 3063"/>
                  <a:gd name="T1" fmla="*/ 1489 h 1489"/>
                  <a:gd name="T2" fmla="*/ 3063 w 3063"/>
                  <a:gd name="T3" fmla="*/ 638 h 1489"/>
                  <a:gd name="T4" fmla="*/ 2809 w 3063"/>
                  <a:gd name="T5" fmla="*/ 0 h 1489"/>
                  <a:gd name="T6" fmla="*/ 0 w 3063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3" h="1489">
                    <a:moveTo>
                      <a:pt x="0" y="1489"/>
                    </a:moveTo>
                    <a:lnTo>
                      <a:pt x="3063" y="638"/>
                    </a:lnTo>
                    <a:cubicBezTo>
                      <a:pt x="3002" y="417"/>
                      <a:pt x="2916" y="203"/>
                      <a:pt x="2809" y="0"/>
                    </a:cubicBezTo>
                    <a:lnTo>
                      <a:pt x="0" y="1489"/>
                    </a:lnTo>
                    <a:close/>
                  </a:path>
                </a:pathLst>
              </a:custGeom>
              <a:solidFill>
                <a:srgbClr val="BA7032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" name="Freeform 12"/>
              <p:cNvSpPr/>
              <p:nvPr/>
            </p:nvSpPr>
            <p:spPr bwMode="auto">
              <a:xfrm>
                <a:off x="4572001" y="3033714"/>
                <a:ext cx="1889125" cy="506413"/>
              </a:xfrm>
              <a:custGeom>
                <a:avLst/>
                <a:gdLst>
                  <a:gd name="T0" fmla="*/ 0 w 3174"/>
                  <a:gd name="T1" fmla="*/ 851 h 851"/>
                  <a:gd name="T2" fmla="*/ 3174 w 3174"/>
                  <a:gd name="T3" fmla="*/ 679 h 851"/>
                  <a:gd name="T4" fmla="*/ 3063 w 3174"/>
                  <a:gd name="T5" fmla="*/ 0 h 851"/>
                  <a:gd name="T6" fmla="*/ 0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0" y="851"/>
                    </a:moveTo>
                    <a:lnTo>
                      <a:pt x="3174" y="679"/>
                    </a:lnTo>
                    <a:cubicBezTo>
                      <a:pt x="3162" y="449"/>
                      <a:pt x="3125" y="222"/>
                      <a:pt x="3063" y="0"/>
                    </a:cubicBezTo>
                    <a:lnTo>
                      <a:pt x="0" y="851"/>
                    </a:lnTo>
                    <a:close/>
                  </a:path>
                </a:pathLst>
              </a:custGeom>
              <a:solidFill>
                <a:srgbClr val="4572A7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2" name="Freeform 13"/>
              <p:cNvSpPr/>
              <p:nvPr/>
            </p:nvSpPr>
            <p:spPr bwMode="auto">
              <a:xfrm>
                <a:off x="4572001" y="3438526"/>
                <a:ext cx="1897063" cy="407988"/>
              </a:xfrm>
              <a:custGeom>
                <a:avLst/>
                <a:gdLst>
                  <a:gd name="T0" fmla="*/ 0 w 3187"/>
                  <a:gd name="T1" fmla="*/ 172 h 686"/>
                  <a:gd name="T2" fmla="*/ 3137 w 3187"/>
                  <a:gd name="T3" fmla="*/ 686 h 686"/>
                  <a:gd name="T4" fmla="*/ 3174 w 3187"/>
                  <a:gd name="T5" fmla="*/ 0 h 686"/>
                  <a:gd name="T6" fmla="*/ 0 w 3187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7" h="686">
                    <a:moveTo>
                      <a:pt x="0" y="172"/>
                    </a:moveTo>
                    <a:lnTo>
                      <a:pt x="3137" y="686"/>
                    </a:lnTo>
                    <a:cubicBezTo>
                      <a:pt x="3174" y="459"/>
                      <a:pt x="3187" y="229"/>
                      <a:pt x="3174" y="0"/>
                    </a:cubicBezTo>
                    <a:lnTo>
                      <a:pt x="0" y="172"/>
                    </a:lnTo>
                    <a:close/>
                  </a:path>
                </a:pathLst>
              </a:custGeom>
              <a:solidFill>
                <a:srgbClr val="AA4643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3" name="Freeform 14"/>
              <p:cNvSpPr/>
              <p:nvPr/>
            </p:nvSpPr>
            <p:spPr bwMode="auto">
              <a:xfrm>
                <a:off x="4572001" y="3540126"/>
                <a:ext cx="1866900" cy="700088"/>
              </a:xfrm>
              <a:custGeom>
                <a:avLst/>
                <a:gdLst>
                  <a:gd name="T0" fmla="*/ 0 w 3137"/>
                  <a:gd name="T1" fmla="*/ 0 h 1176"/>
                  <a:gd name="T2" fmla="*/ 2953 w 3137"/>
                  <a:gd name="T3" fmla="*/ 1176 h 1176"/>
                  <a:gd name="T4" fmla="*/ 3137 w 3137"/>
                  <a:gd name="T5" fmla="*/ 514 h 1176"/>
                  <a:gd name="T6" fmla="*/ 0 w 3137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7" h="1176">
                    <a:moveTo>
                      <a:pt x="0" y="0"/>
                    </a:moveTo>
                    <a:lnTo>
                      <a:pt x="2953" y="1176"/>
                    </a:lnTo>
                    <a:cubicBezTo>
                      <a:pt x="3038" y="963"/>
                      <a:pt x="3100" y="741"/>
                      <a:pt x="3137" y="51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9A54E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4" name="Freeform 15"/>
              <p:cNvSpPr/>
              <p:nvPr/>
            </p:nvSpPr>
            <p:spPr bwMode="auto">
              <a:xfrm>
                <a:off x="4572001" y="3540126"/>
                <a:ext cx="1757363" cy="1062038"/>
              </a:xfrm>
              <a:custGeom>
                <a:avLst/>
                <a:gdLst>
                  <a:gd name="T0" fmla="*/ 0 w 2953"/>
                  <a:gd name="T1" fmla="*/ 0 h 1784"/>
                  <a:gd name="T2" fmla="*/ 2631 w 2953"/>
                  <a:gd name="T3" fmla="*/ 1784 h 1784"/>
                  <a:gd name="T4" fmla="*/ 2953 w 2953"/>
                  <a:gd name="T5" fmla="*/ 1176 h 1784"/>
                  <a:gd name="T6" fmla="*/ 0 w 2953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3" h="1784">
                    <a:moveTo>
                      <a:pt x="0" y="0"/>
                    </a:moveTo>
                    <a:lnTo>
                      <a:pt x="2631" y="1784"/>
                    </a:lnTo>
                    <a:cubicBezTo>
                      <a:pt x="2760" y="1593"/>
                      <a:pt x="2868" y="1390"/>
                      <a:pt x="2953" y="117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1588F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5" name="Freeform 16"/>
              <p:cNvSpPr/>
              <p:nvPr/>
            </p:nvSpPr>
            <p:spPr bwMode="auto">
              <a:xfrm>
                <a:off x="4572001" y="3540126"/>
                <a:ext cx="1566863" cy="1373188"/>
              </a:xfrm>
              <a:custGeom>
                <a:avLst/>
                <a:gdLst>
                  <a:gd name="T0" fmla="*/ 0 w 2631"/>
                  <a:gd name="T1" fmla="*/ 0 h 2307"/>
                  <a:gd name="T2" fmla="*/ 2186 w 2631"/>
                  <a:gd name="T3" fmla="*/ 2307 h 2307"/>
                  <a:gd name="T4" fmla="*/ 2631 w 2631"/>
                  <a:gd name="T5" fmla="*/ 1784 h 2307"/>
                  <a:gd name="T6" fmla="*/ 0 w 2631"/>
                  <a:gd name="T7" fmla="*/ 0 h 2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1" h="2307">
                    <a:moveTo>
                      <a:pt x="0" y="0"/>
                    </a:moveTo>
                    <a:lnTo>
                      <a:pt x="2186" y="2307"/>
                    </a:lnTo>
                    <a:cubicBezTo>
                      <a:pt x="2353" y="2149"/>
                      <a:pt x="2502" y="1974"/>
                      <a:pt x="2631" y="178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198AF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6" name="Freeform 17"/>
              <p:cNvSpPr/>
              <p:nvPr/>
            </p:nvSpPr>
            <p:spPr bwMode="auto">
              <a:xfrm>
                <a:off x="4572001" y="3540126"/>
                <a:ext cx="1301750" cy="1620838"/>
              </a:xfrm>
              <a:custGeom>
                <a:avLst/>
                <a:gdLst>
                  <a:gd name="T0" fmla="*/ 0 w 2186"/>
                  <a:gd name="T1" fmla="*/ 0 h 2723"/>
                  <a:gd name="T2" fmla="*/ 1639 w 2186"/>
                  <a:gd name="T3" fmla="*/ 2723 h 2723"/>
                  <a:gd name="T4" fmla="*/ 2186 w 2186"/>
                  <a:gd name="T5" fmla="*/ 2307 h 2723"/>
                  <a:gd name="T6" fmla="*/ 0 w 2186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6" h="2723">
                    <a:moveTo>
                      <a:pt x="0" y="0"/>
                    </a:moveTo>
                    <a:lnTo>
                      <a:pt x="1639" y="2723"/>
                    </a:lnTo>
                    <a:cubicBezTo>
                      <a:pt x="1836" y="2605"/>
                      <a:pt x="2020" y="2466"/>
                      <a:pt x="2186" y="230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843D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7" name="Freeform 18"/>
              <p:cNvSpPr/>
              <p:nvPr/>
            </p:nvSpPr>
            <p:spPr bwMode="auto">
              <a:xfrm>
                <a:off x="4572001" y="3540126"/>
                <a:ext cx="976313" cy="1793875"/>
              </a:xfrm>
              <a:custGeom>
                <a:avLst/>
                <a:gdLst>
                  <a:gd name="T0" fmla="*/ 0 w 1639"/>
                  <a:gd name="T1" fmla="*/ 0 h 3012"/>
                  <a:gd name="T2" fmla="*/ 1015 w 1639"/>
                  <a:gd name="T3" fmla="*/ 3012 h 3012"/>
                  <a:gd name="T4" fmla="*/ 1639 w 1639"/>
                  <a:gd name="T5" fmla="*/ 2723 h 3012"/>
                  <a:gd name="T6" fmla="*/ 0 w 1639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9" h="3012">
                    <a:moveTo>
                      <a:pt x="0" y="0"/>
                    </a:moveTo>
                    <a:lnTo>
                      <a:pt x="1015" y="3012"/>
                    </a:lnTo>
                    <a:cubicBezTo>
                      <a:pt x="1233" y="2939"/>
                      <a:pt x="1442" y="2842"/>
                      <a:pt x="1639" y="27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81BD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8" name="Freeform 19"/>
              <p:cNvSpPr/>
              <p:nvPr/>
            </p:nvSpPr>
            <p:spPr bwMode="auto">
              <a:xfrm>
                <a:off x="4572001" y="3540126"/>
                <a:ext cx="604838" cy="1881188"/>
              </a:xfrm>
              <a:custGeom>
                <a:avLst/>
                <a:gdLst>
                  <a:gd name="T0" fmla="*/ 0 w 1015"/>
                  <a:gd name="T1" fmla="*/ 0 h 3160"/>
                  <a:gd name="T2" fmla="*/ 344 w 1015"/>
                  <a:gd name="T3" fmla="*/ 3160 h 3160"/>
                  <a:gd name="T4" fmla="*/ 1015 w 1015"/>
                  <a:gd name="T5" fmla="*/ 3012 h 3160"/>
                  <a:gd name="T6" fmla="*/ 0 w 1015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5" h="3160">
                    <a:moveTo>
                      <a:pt x="0" y="0"/>
                    </a:moveTo>
                    <a:lnTo>
                      <a:pt x="344" y="3160"/>
                    </a:lnTo>
                    <a:cubicBezTo>
                      <a:pt x="573" y="3135"/>
                      <a:pt x="798" y="3085"/>
                      <a:pt x="1015" y="301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504D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9" name="Freeform 20"/>
              <p:cNvSpPr/>
              <p:nvPr/>
            </p:nvSpPr>
            <p:spPr bwMode="auto">
              <a:xfrm>
                <a:off x="4367213" y="3540126"/>
                <a:ext cx="409575" cy="1897063"/>
              </a:xfrm>
              <a:custGeom>
                <a:avLst/>
                <a:gdLst>
                  <a:gd name="T0" fmla="*/ 343 w 687"/>
                  <a:gd name="T1" fmla="*/ 0 h 3185"/>
                  <a:gd name="T2" fmla="*/ 0 w 687"/>
                  <a:gd name="T3" fmla="*/ 3160 h 3185"/>
                  <a:gd name="T4" fmla="*/ 687 w 687"/>
                  <a:gd name="T5" fmla="*/ 3160 h 3185"/>
                  <a:gd name="T6" fmla="*/ 343 w 687"/>
                  <a:gd name="T7" fmla="*/ 0 h 3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7" h="3185">
                    <a:moveTo>
                      <a:pt x="343" y="0"/>
                    </a:moveTo>
                    <a:lnTo>
                      <a:pt x="0" y="3160"/>
                    </a:lnTo>
                    <a:cubicBezTo>
                      <a:pt x="228" y="3185"/>
                      <a:pt x="459" y="3185"/>
                      <a:pt x="687" y="3160"/>
                    </a:cubicBezTo>
                    <a:lnTo>
                      <a:pt x="343" y="0"/>
                    </a:lnTo>
                    <a:close/>
                  </a:path>
                </a:pathLst>
              </a:custGeom>
              <a:solidFill>
                <a:srgbClr val="9BBB59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0" name="Freeform 21"/>
              <p:cNvSpPr/>
              <p:nvPr/>
            </p:nvSpPr>
            <p:spPr bwMode="auto">
              <a:xfrm>
                <a:off x="3968751" y="3540126"/>
                <a:ext cx="603250" cy="1881188"/>
              </a:xfrm>
              <a:custGeom>
                <a:avLst/>
                <a:gdLst>
                  <a:gd name="T0" fmla="*/ 1014 w 1014"/>
                  <a:gd name="T1" fmla="*/ 0 h 3160"/>
                  <a:gd name="T2" fmla="*/ 0 w 1014"/>
                  <a:gd name="T3" fmla="*/ 3012 h 3160"/>
                  <a:gd name="T4" fmla="*/ 671 w 1014"/>
                  <a:gd name="T5" fmla="*/ 3160 h 3160"/>
                  <a:gd name="T6" fmla="*/ 1014 w 1014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3160">
                    <a:moveTo>
                      <a:pt x="1014" y="0"/>
                    </a:moveTo>
                    <a:lnTo>
                      <a:pt x="0" y="3012"/>
                    </a:lnTo>
                    <a:cubicBezTo>
                      <a:pt x="217" y="3085"/>
                      <a:pt x="442" y="3135"/>
                      <a:pt x="671" y="3160"/>
                    </a:cubicBezTo>
                    <a:lnTo>
                      <a:pt x="1014" y="0"/>
                    </a:lnTo>
                    <a:close/>
                  </a:path>
                </a:pathLst>
              </a:custGeom>
              <a:solidFill>
                <a:srgbClr val="8064A2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" name="Freeform 22"/>
              <p:cNvSpPr/>
              <p:nvPr/>
            </p:nvSpPr>
            <p:spPr bwMode="auto">
              <a:xfrm>
                <a:off x="3597276" y="3540126"/>
                <a:ext cx="974725" cy="1793875"/>
              </a:xfrm>
              <a:custGeom>
                <a:avLst/>
                <a:gdLst>
                  <a:gd name="T0" fmla="*/ 1638 w 1638"/>
                  <a:gd name="T1" fmla="*/ 0 h 3012"/>
                  <a:gd name="T2" fmla="*/ 0 w 1638"/>
                  <a:gd name="T3" fmla="*/ 2723 h 3012"/>
                  <a:gd name="T4" fmla="*/ 624 w 1638"/>
                  <a:gd name="T5" fmla="*/ 3012 h 3012"/>
                  <a:gd name="T6" fmla="*/ 1638 w 1638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8" h="3012">
                    <a:moveTo>
                      <a:pt x="1638" y="0"/>
                    </a:moveTo>
                    <a:lnTo>
                      <a:pt x="0" y="2723"/>
                    </a:lnTo>
                    <a:cubicBezTo>
                      <a:pt x="197" y="2842"/>
                      <a:pt x="406" y="2939"/>
                      <a:pt x="624" y="3012"/>
                    </a:cubicBezTo>
                    <a:lnTo>
                      <a:pt x="1638" y="0"/>
                    </a:lnTo>
                    <a:close/>
                  </a:path>
                </a:pathLst>
              </a:custGeom>
              <a:solidFill>
                <a:srgbClr val="4BACC6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" name="Freeform 23"/>
              <p:cNvSpPr/>
              <p:nvPr/>
            </p:nvSpPr>
            <p:spPr bwMode="auto">
              <a:xfrm>
                <a:off x="3271838" y="3540126"/>
                <a:ext cx="1300163" cy="1620838"/>
              </a:xfrm>
              <a:custGeom>
                <a:avLst/>
                <a:gdLst>
                  <a:gd name="T0" fmla="*/ 2185 w 2185"/>
                  <a:gd name="T1" fmla="*/ 0 h 2723"/>
                  <a:gd name="T2" fmla="*/ 0 w 2185"/>
                  <a:gd name="T3" fmla="*/ 2308 h 2723"/>
                  <a:gd name="T4" fmla="*/ 547 w 2185"/>
                  <a:gd name="T5" fmla="*/ 2723 h 2723"/>
                  <a:gd name="T6" fmla="*/ 2185 w 2185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5" h="2723">
                    <a:moveTo>
                      <a:pt x="2185" y="0"/>
                    </a:moveTo>
                    <a:lnTo>
                      <a:pt x="0" y="2308"/>
                    </a:lnTo>
                    <a:cubicBezTo>
                      <a:pt x="166" y="2466"/>
                      <a:pt x="350" y="2605"/>
                      <a:pt x="547" y="2723"/>
                    </a:cubicBezTo>
                    <a:lnTo>
                      <a:pt x="2185" y="0"/>
                    </a:lnTo>
                    <a:close/>
                  </a:path>
                </a:pathLst>
              </a:custGeom>
              <a:solidFill>
                <a:srgbClr val="F79646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" name="Freeform 24"/>
              <p:cNvSpPr/>
              <p:nvPr/>
            </p:nvSpPr>
            <p:spPr bwMode="auto">
              <a:xfrm>
                <a:off x="3006726" y="3540126"/>
                <a:ext cx="1565275" cy="1374775"/>
              </a:xfrm>
              <a:custGeom>
                <a:avLst/>
                <a:gdLst>
                  <a:gd name="T0" fmla="*/ 2630 w 2630"/>
                  <a:gd name="T1" fmla="*/ 0 h 2308"/>
                  <a:gd name="T2" fmla="*/ 0 w 2630"/>
                  <a:gd name="T3" fmla="*/ 1784 h 2308"/>
                  <a:gd name="T4" fmla="*/ 445 w 2630"/>
                  <a:gd name="T5" fmla="*/ 2308 h 2308"/>
                  <a:gd name="T6" fmla="*/ 2630 w 2630"/>
                  <a:gd name="T7" fmla="*/ 0 h 2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0" h="2308">
                    <a:moveTo>
                      <a:pt x="2630" y="0"/>
                    </a:moveTo>
                    <a:lnTo>
                      <a:pt x="0" y="1784"/>
                    </a:lnTo>
                    <a:cubicBezTo>
                      <a:pt x="128" y="1974"/>
                      <a:pt x="278" y="2149"/>
                      <a:pt x="445" y="2308"/>
                    </a:cubicBezTo>
                    <a:lnTo>
                      <a:pt x="2630" y="0"/>
                    </a:lnTo>
                    <a:close/>
                  </a:path>
                </a:pathLst>
              </a:custGeom>
              <a:solidFill>
                <a:srgbClr val="93A9CF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" name="Freeform 25"/>
              <p:cNvSpPr/>
              <p:nvPr/>
            </p:nvSpPr>
            <p:spPr bwMode="auto">
              <a:xfrm>
                <a:off x="2814638" y="3540126"/>
                <a:ext cx="1757363" cy="1062038"/>
              </a:xfrm>
              <a:custGeom>
                <a:avLst/>
                <a:gdLst>
                  <a:gd name="T0" fmla="*/ 2952 w 2952"/>
                  <a:gd name="T1" fmla="*/ 0 h 1784"/>
                  <a:gd name="T2" fmla="*/ 0 w 2952"/>
                  <a:gd name="T3" fmla="*/ 1176 h 1784"/>
                  <a:gd name="T4" fmla="*/ 322 w 2952"/>
                  <a:gd name="T5" fmla="*/ 1784 h 1784"/>
                  <a:gd name="T6" fmla="*/ 2952 w 2952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2" h="1784">
                    <a:moveTo>
                      <a:pt x="2952" y="0"/>
                    </a:moveTo>
                    <a:lnTo>
                      <a:pt x="0" y="1176"/>
                    </a:lnTo>
                    <a:cubicBezTo>
                      <a:pt x="85" y="1390"/>
                      <a:pt x="193" y="1593"/>
                      <a:pt x="322" y="1784"/>
                    </a:cubicBezTo>
                    <a:lnTo>
                      <a:pt x="2952" y="0"/>
                    </a:lnTo>
                    <a:close/>
                  </a:path>
                </a:pathLst>
              </a:custGeom>
              <a:solidFill>
                <a:srgbClr val="D19392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" name="Freeform 26"/>
              <p:cNvSpPr/>
              <p:nvPr/>
            </p:nvSpPr>
            <p:spPr bwMode="auto">
              <a:xfrm>
                <a:off x="2705101" y="3540126"/>
                <a:ext cx="1866900" cy="700088"/>
              </a:xfrm>
              <a:custGeom>
                <a:avLst/>
                <a:gdLst>
                  <a:gd name="T0" fmla="*/ 3136 w 3136"/>
                  <a:gd name="T1" fmla="*/ 0 h 1176"/>
                  <a:gd name="T2" fmla="*/ 0 w 3136"/>
                  <a:gd name="T3" fmla="*/ 514 h 1176"/>
                  <a:gd name="T4" fmla="*/ 184 w 3136"/>
                  <a:gd name="T5" fmla="*/ 1176 h 1176"/>
                  <a:gd name="T6" fmla="*/ 3136 w 3136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6" h="1176">
                    <a:moveTo>
                      <a:pt x="3136" y="0"/>
                    </a:moveTo>
                    <a:lnTo>
                      <a:pt x="0" y="514"/>
                    </a:lnTo>
                    <a:cubicBezTo>
                      <a:pt x="37" y="741"/>
                      <a:pt x="99" y="963"/>
                      <a:pt x="184" y="1176"/>
                    </a:cubicBezTo>
                    <a:lnTo>
                      <a:pt x="3136" y="0"/>
                    </a:lnTo>
                    <a:close/>
                  </a:path>
                </a:pathLst>
              </a:custGeom>
              <a:solidFill>
                <a:srgbClr val="B9CD96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" name="Freeform 27"/>
              <p:cNvSpPr/>
              <p:nvPr/>
            </p:nvSpPr>
            <p:spPr bwMode="auto">
              <a:xfrm>
                <a:off x="2674938" y="3438526"/>
                <a:ext cx="1897063" cy="407988"/>
              </a:xfrm>
              <a:custGeom>
                <a:avLst/>
                <a:gdLst>
                  <a:gd name="T0" fmla="*/ 3186 w 3186"/>
                  <a:gd name="T1" fmla="*/ 172 h 686"/>
                  <a:gd name="T2" fmla="*/ 12 w 3186"/>
                  <a:gd name="T3" fmla="*/ 0 h 686"/>
                  <a:gd name="T4" fmla="*/ 50 w 3186"/>
                  <a:gd name="T5" fmla="*/ 686 h 686"/>
                  <a:gd name="T6" fmla="*/ 3186 w 3186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6" h="686">
                    <a:moveTo>
                      <a:pt x="3186" y="172"/>
                    </a:moveTo>
                    <a:lnTo>
                      <a:pt x="12" y="0"/>
                    </a:lnTo>
                    <a:cubicBezTo>
                      <a:pt x="0" y="229"/>
                      <a:pt x="13" y="459"/>
                      <a:pt x="50" y="686"/>
                    </a:cubicBezTo>
                    <a:lnTo>
                      <a:pt x="3186" y="172"/>
                    </a:lnTo>
                    <a:close/>
                  </a:path>
                </a:pathLst>
              </a:custGeom>
              <a:solidFill>
                <a:srgbClr val="A99BBD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" name="Freeform 28"/>
              <p:cNvSpPr/>
              <p:nvPr/>
            </p:nvSpPr>
            <p:spPr bwMode="auto">
              <a:xfrm>
                <a:off x="2682876" y="3033714"/>
                <a:ext cx="1889125" cy="506413"/>
              </a:xfrm>
              <a:custGeom>
                <a:avLst/>
                <a:gdLst>
                  <a:gd name="T0" fmla="*/ 3174 w 3174"/>
                  <a:gd name="T1" fmla="*/ 851 h 851"/>
                  <a:gd name="T2" fmla="*/ 112 w 3174"/>
                  <a:gd name="T3" fmla="*/ 0 h 851"/>
                  <a:gd name="T4" fmla="*/ 0 w 3174"/>
                  <a:gd name="T5" fmla="*/ 679 h 851"/>
                  <a:gd name="T6" fmla="*/ 3174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3174" y="851"/>
                    </a:moveTo>
                    <a:lnTo>
                      <a:pt x="112" y="0"/>
                    </a:lnTo>
                    <a:cubicBezTo>
                      <a:pt x="50" y="222"/>
                      <a:pt x="13" y="449"/>
                      <a:pt x="0" y="679"/>
                    </a:cubicBezTo>
                    <a:lnTo>
                      <a:pt x="3174" y="851"/>
                    </a:lnTo>
                    <a:close/>
                  </a:path>
                </a:pathLst>
              </a:custGeom>
              <a:solidFill>
                <a:srgbClr val="91C3D5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" name="Freeform 29"/>
              <p:cNvSpPr/>
              <p:nvPr/>
            </p:nvSpPr>
            <p:spPr bwMode="auto">
              <a:xfrm>
                <a:off x="2749551" y="2654301"/>
                <a:ext cx="1822450" cy="885825"/>
              </a:xfrm>
              <a:custGeom>
                <a:avLst/>
                <a:gdLst>
                  <a:gd name="T0" fmla="*/ 3062 w 3062"/>
                  <a:gd name="T1" fmla="*/ 1489 h 1489"/>
                  <a:gd name="T2" fmla="*/ 254 w 3062"/>
                  <a:gd name="T3" fmla="*/ 0 h 1489"/>
                  <a:gd name="T4" fmla="*/ 0 w 3062"/>
                  <a:gd name="T5" fmla="*/ 638 h 1489"/>
                  <a:gd name="T6" fmla="*/ 3062 w 3062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2" h="1489">
                    <a:moveTo>
                      <a:pt x="3062" y="1489"/>
                    </a:moveTo>
                    <a:lnTo>
                      <a:pt x="254" y="0"/>
                    </a:lnTo>
                    <a:cubicBezTo>
                      <a:pt x="146" y="203"/>
                      <a:pt x="61" y="417"/>
                      <a:pt x="0" y="638"/>
                    </a:cubicBezTo>
                    <a:lnTo>
                      <a:pt x="3062" y="1489"/>
                    </a:lnTo>
                    <a:close/>
                  </a:path>
                </a:pathLst>
              </a:custGeom>
              <a:solidFill>
                <a:srgbClr val="F9B590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" name="Freeform 30"/>
              <p:cNvSpPr/>
              <p:nvPr/>
            </p:nvSpPr>
            <p:spPr bwMode="auto">
              <a:xfrm>
                <a:off x="2900363" y="2316164"/>
                <a:ext cx="1671638" cy="1223963"/>
              </a:xfrm>
              <a:custGeom>
                <a:avLst/>
                <a:gdLst>
                  <a:gd name="T0" fmla="*/ 2808 w 2808"/>
                  <a:gd name="T1" fmla="*/ 2058 h 2058"/>
                  <a:gd name="T2" fmla="*/ 386 w 2808"/>
                  <a:gd name="T3" fmla="*/ 0 h 2058"/>
                  <a:gd name="T4" fmla="*/ 0 w 2808"/>
                  <a:gd name="T5" fmla="*/ 569 h 2058"/>
                  <a:gd name="T6" fmla="*/ 2808 w 2808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8" h="2058">
                    <a:moveTo>
                      <a:pt x="2808" y="2058"/>
                    </a:moveTo>
                    <a:lnTo>
                      <a:pt x="386" y="0"/>
                    </a:lnTo>
                    <a:cubicBezTo>
                      <a:pt x="237" y="175"/>
                      <a:pt x="108" y="366"/>
                      <a:pt x="0" y="569"/>
                    </a:cubicBezTo>
                    <a:lnTo>
                      <a:pt x="2808" y="2058"/>
                    </a:lnTo>
                    <a:close/>
                  </a:path>
                </a:pathLst>
              </a:custGeom>
              <a:solidFill>
                <a:srgbClr val="BCC8DF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" name="Freeform 31"/>
              <p:cNvSpPr/>
              <p:nvPr/>
            </p:nvSpPr>
            <p:spPr bwMode="auto">
              <a:xfrm>
                <a:off x="3130551" y="2033589"/>
                <a:ext cx="1441450" cy="1506538"/>
              </a:xfrm>
              <a:custGeom>
                <a:avLst/>
                <a:gdLst>
                  <a:gd name="T0" fmla="*/ 2422 w 2422"/>
                  <a:gd name="T1" fmla="*/ 2531 h 2531"/>
                  <a:gd name="T2" fmla="*/ 499 w 2422"/>
                  <a:gd name="T3" fmla="*/ 0 h 2531"/>
                  <a:gd name="T4" fmla="*/ 0 w 2422"/>
                  <a:gd name="T5" fmla="*/ 473 h 2531"/>
                  <a:gd name="T6" fmla="*/ 2422 w 2422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2" h="2531">
                    <a:moveTo>
                      <a:pt x="2422" y="2531"/>
                    </a:moveTo>
                    <a:lnTo>
                      <a:pt x="499" y="0"/>
                    </a:lnTo>
                    <a:cubicBezTo>
                      <a:pt x="316" y="139"/>
                      <a:pt x="149" y="298"/>
                      <a:pt x="0" y="473"/>
                    </a:cubicBezTo>
                    <a:lnTo>
                      <a:pt x="2422" y="2531"/>
                    </a:lnTo>
                    <a:close/>
                  </a:path>
                </a:pathLst>
              </a:custGeom>
              <a:solidFill>
                <a:srgbClr val="E0BCBC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" name="Freeform 32"/>
              <p:cNvSpPr/>
              <p:nvPr/>
            </p:nvSpPr>
            <p:spPr bwMode="auto">
              <a:xfrm>
                <a:off x="3427413" y="1822451"/>
                <a:ext cx="1144588" cy="1717675"/>
              </a:xfrm>
              <a:custGeom>
                <a:avLst/>
                <a:gdLst>
                  <a:gd name="T0" fmla="*/ 1923 w 1923"/>
                  <a:gd name="T1" fmla="*/ 2885 h 2885"/>
                  <a:gd name="T2" fmla="*/ 589 w 1923"/>
                  <a:gd name="T3" fmla="*/ 0 h 2885"/>
                  <a:gd name="T4" fmla="*/ 0 w 1923"/>
                  <a:gd name="T5" fmla="*/ 354 h 2885"/>
                  <a:gd name="T6" fmla="*/ 1923 w 1923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3" h="2885">
                    <a:moveTo>
                      <a:pt x="1923" y="2885"/>
                    </a:moveTo>
                    <a:lnTo>
                      <a:pt x="589" y="0"/>
                    </a:lnTo>
                    <a:cubicBezTo>
                      <a:pt x="380" y="96"/>
                      <a:pt x="183" y="215"/>
                      <a:pt x="0" y="354"/>
                    </a:cubicBezTo>
                    <a:lnTo>
                      <a:pt x="1923" y="2885"/>
                    </a:lnTo>
                    <a:close/>
                  </a:path>
                </a:pathLst>
              </a:custGeom>
              <a:solidFill>
                <a:srgbClr val="FFC000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24" name="Freeform 33"/>
              <p:cNvSpPr/>
              <p:nvPr/>
            </p:nvSpPr>
            <p:spPr bwMode="auto">
              <a:xfrm>
                <a:off x="3778251" y="1692276"/>
                <a:ext cx="793750" cy="1847850"/>
              </a:xfrm>
              <a:custGeom>
                <a:avLst/>
                <a:gdLst>
                  <a:gd name="T0" fmla="*/ 1334 w 1334"/>
                  <a:gd name="T1" fmla="*/ 3105 h 3105"/>
                  <a:gd name="T2" fmla="*/ 651 w 1334"/>
                  <a:gd name="T3" fmla="*/ 0 h 3105"/>
                  <a:gd name="T4" fmla="*/ 0 w 1334"/>
                  <a:gd name="T5" fmla="*/ 220 h 3105"/>
                  <a:gd name="T6" fmla="*/ 1334 w 1334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4" h="3105">
                    <a:moveTo>
                      <a:pt x="1334" y="3105"/>
                    </a:moveTo>
                    <a:lnTo>
                      <a:pt x="651" y="0"/>
                    </a:lnTo>
                    <a:cubicBezTo>
                      <a:pt x="427" y="50"/>
                      <a:pt x="208" y="123"/>
                      <a:pt x="0" y="220"/>
                    </a:cubicBezTo>
                    <a:lnTo>
                      <a:pt x="1334" y="3105"/>
                    </a:lnTo>
                    <a:close/>
                  </a:path>
                </a:pathLst>
              </a:custGeom>
              <a:solidFill>
                <a:srgbClr val="C8C0D4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25" name="Freeform 34"/>
              <p:cNvSpPr/>
              <p:nvPr/>
            </p:nvSpPr>
            <p:spPr bwMode="auto">
              <a:xfrm>
                <a:off x="4165601" y="1647826"/>
                <a:ext cx="406400" cy="1892300"/>
              </a:xfrm>
              <a:custGeom>
                <a:avLst/>
                <a:gdLst>
                  <a:gd name="T0" fmla="*/ 683 w 683"/>
                  <a:gd name="T1" fmla="*/ 3179 h 3179"/>
                  <a:gd name="T2" fmla="*/ 683 w 683"/>
                  <a:gd name="T3" fmla="*/ 0 h 3179"/>
                  <a:gd name="T4" fmla="*/ 0 w 683"/>
                  <a:gd name="T5" fmla="*/ 74 h 3179"/>
                  <a:gd name="T6" fmla="*/ 683 w 683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3" h="3179">
                    <a:moveTo>
                      <a:pt x="683" y="3179"/>
                    </a:moveTo>
                    <a:lnTo>
                      <a:pt x="683" y="0"/>
                    </a:lnTo>
                    <a:cubicBezTo>
                      <a:pt x="454" y="0"/>
                      <a:pt x="225" y="25"/>
                      <a:pt x="0" y="74"/>
                    </a:cubicBezTo>
                    <a:lnTo>
                      <a:pt x="683" y="3179"/>
                    </a:lnTo>
                    <a:close/>
                  </a:path>
                </a:pathLst>
              </a:custGeom>
              <a:solidFill>
                <a:srgbClr val="BBD7E3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sp>
          <p:nvSpPr>
            <p:cNvPr id="1028" name="TextBox 1027"/>
            <p:cNvSpPr txBox="1"/>
            <p:nvPr/>
          </p:nvSpPr>
          <p:spPr>
            <a:xfrm rot="18410248">
              <a:off x="4890418" y="245171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19552894">
              <a:off x="5125099" y="265723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 rot="20091146">
              <a:off x="5311969" y="2928928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366138" y="350925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 rot="20845902">
              <a:off x="5364347" y="326609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 rot="1287321">
              <a:off x="5308861" y="3892083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 rot="2223586">
              <a:off x="4991469" y="436434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 rot="3764361">
              <a:off x="4541839" y="477517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 rot="1664434">
              <a:off x="5186190" y="4167492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 rot="3135074">
              <a:off x="4744270" y="460152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 rot="5055293">
              <a:off x="4222461" y="484037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 rot="5400000">
              <a:off x="3945269" y="485964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 rot="6462750">
              <a:off x="3593898" y="479375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 rot="7002405">
              <a:off x="3286918" y="4776022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 rot="7563710">
              <a:off x="3081479" y="456723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 rot="8648676">
              <a:off x="2842173" y="438286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 rot="9520400">
              <a:off x="2665516" y="408451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 rot="9806271">
              <a:off x="2588718" y="384033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 rot="10800000">
              <a:off x="2486120" y="3524073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 rot="11539924">
              <a:off x="2475700" y="322598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 rot="12217304">
              <a:off x="2555400" y="2910983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 rot="12878863">
              <a:off x="2754244" y="265831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 rot="13423944">
              <a:off x="2950394" y="243035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 rot="14455027">
              <a:off x="3218659" y="225738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 rot="14830393">
              <a:off x="3497442" y="213988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 rot="15693974">
              <a:off x="3783112" y="2083846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 rot="16743352">
              <a:off x="4088139" y="206823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 rot="17422641">
              <a:off x="4391756" y="213934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 rot="17972616">
              <a:off x="4666586" y="2298669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</p:grpSp>
      <p:sp>
        <p:nvSpPr>
          <p:cNvPr id="66" name="AutoShape 5"/>
          <p:cNvSpPr>
            <a:spLocks noChangeArrowheads="1"/>
          </p:cNvSpPr>
          <p:nvPr/>
        </p:nvSpPr>
        <p:spPr bwMode="auto">
          <a:xfrm rot="11289578">
            <a:off x="6173656" y="219848"/>
            <a:ext cx="457200" cy="965200"/>
          </a:xfrm>
          <a:prstGeom prst="flowChartExtract">
            <a:avLst/>
          </a:prstGeom>
          <a:gradFill rotWithShape="1">
            <a:gsLst>
              <a:gs pos="0">
                <a:srgbClr val="6A570A"/>
              </a:gs>
              <a:gs pos="50000">
                <a:srgbClr val="E4BD16"/>
              </a:gs>
              <a:gs pos="100000">
                <a:srgbClr val="6A570A"/>
              </a:gs>
            </a:gsLst>
            <a:lin ang="0" scaled="1"/>
          </a:gradFill>
          <a:ln w="25400">
            <a:solidFill>
              <a:schemeClr val="bg1"/>
            </a:solidFill>
            <a:miter lim="800000"/>
          </a:ln>
        </p:spPr>
        <p:txBody>
          <a:bodyPr vert="eaVert" wrap="none" anchor="ctr"/>
          <a:lstStyle/>
          <a:p>
            <a:pPr algn="ctr"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Flowchart: Connector 1029"/>
          <p:cNvSpPr/>
          <p:nvPr/>
        </p:nvSpPr>
        <p:spPr>
          <a:xfrm>
            <a:off x="5548320" y="2685411"/>
            <a:ext cx="1091316" cy="1122369"/>
          </a:xfrm>
          <a:prstGeom prst="flowChartConnector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1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0" y="92848"/>
            <a:ext cx="609600" cy="609600"/>
          </a:xfrm>
          <a:prstGeom prst="rect">
            <a:avLst/>
          </a:prstGeom>
        </p:spPr>
      </p:pic>
      <p:sp>
        <p:nvSpPr>
          <p:cNvPr id="1033" name="Pentagon 1032">
            <a:hlinkClick r:id="rId5" action="ppaction://hlinksldjump"/>
          </p:cNvPr>
          <p:cNvSpPr/>
          <p:nvPr/>
        </p:nvSpPr>
        <p:spPr>
          <a:xfrm>
            <a:off x="1498600" y="816457"/>
            <a:ext cx="863600" cy="572983"/>
          </a:xfrm>
          <a:prstGeom prst="homePlat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Pentagon 70">
            <a:hlinkClick r:id="rId6" action="ppaction://hlinksldjump"/>
          </p:cNvPr>
          <p:cNvSpPr/>
          <p:nvPr/>
        </p:nvSpPr>
        <p:spPr>
          <a:xfrm>
            <a:off x="1524000" y="4159056"/>
            <a:ext cx="838200" cy="572983"/>
          </a:xfrm>
          <a:prstGeom prst="homePlat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Pentagon 71">
            <a:hlinkClick r:id="rId7" action="ppaction://hlinksldjump"/>
          </p:cNvPr>
          <p:cNvSpPr/>
          <p:nvPr/>
        </p:nvSpPr>
        <p:spPr>
          <a:xfrm>
            <a:off x="1524000" y="3061913"/>
            <a:ext cx="838200" cy="572983"/>
          </a:xfrm>
          <a:prstGeom prst="homePlat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Pentagon 72">
            <a:hlinkClick r:id="rId8" action="ppaction://hlinksldjump"/>
          </p:cNvPr>
          <p:cNvSpPr/>
          <p:nvPr/>
        </p:nvSpPr>
        <p:spPr>
          <a:xfrm>
            <a:off x="1524000" y="1931613"/>
            <a:ext cx="838200" cy="572983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4" name="TextBox 1033"/>
          <p:cNvSpPr txBox="1"/>
          <p:nvPr/>
        </p:nvSpPr>
        <p:spPr>
          <a:xfrm>
            <a:off x="1600200" y="837337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5" name="TextBox 74">
            <a:hlinkClick r:id="rId6" action="ppaction://hlinksldjump"/>
          </p:cNvPr>
          <p:cNvSpPr txBox="1"/>
          <p:nvPr/>
        </p:nvSpPr>
        <p:spPr>
          <a:xfrm>
            <a:off x="1600200" y="4153159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600200" y="3061337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7" name="TextBox 76">
            <a:hlinkClick r:id="rId8" action="ppaction://hlinksldjump"/>
          </p:cNvPr>
          <p:cNvSpPr txBox="1"/>
          <p:nvPr/>
        </p:nvSpPr>
        <p:spPr>
          <a:xfrm>
            <a:off x="1600200" y="1940394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35" name="TextBox 1034"/>
          <p:cNvSpPr txBox="1"/>
          <p:nvPr/>
        </p:nvSpPr>
        <p:spPr>
          <a:xfrm>
            <a:off x="9144000" y="1931612"/>
            <a:ext cx="1349828" cy="15696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20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audio>
              <p:cMediaNode vol="80000" numSld="999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1"/>
                </p:tgtEl>
              </p:cMediaNode>
            </p:audio>
          </p:childTnLst>
        </p:cTn>
      </p:par>
    </p:tnLst>
    <p:bldLst>
      <p:bldP spid="10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322006"/>
            <a:ext cx="10896600" cy="267765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5.Ở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máu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khó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đông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đột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biến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gene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lặn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nằm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NST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dẫn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thiếu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hụt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antihemophilic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antihemophilic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tham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đông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máu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cục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máu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đông.Khi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tế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bào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sáu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Kí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hiệu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A-G)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mắc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máu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khó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đông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NST X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đột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biến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mất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thuộc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Kí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hiệu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1-12)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sau:Cho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gene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mã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hoá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yếu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đông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máu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nằm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NST X?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800" y="5077538"/>
            <a:ext cx="10896600" cy="169277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Gene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mã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hoá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yếu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tố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đông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máu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nằm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trên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7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nhiễm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X do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trai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máu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khó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đông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mất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nhiễm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7.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124200"/>
            <a:ext cx="10896600" cy="195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57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9" name="Group 1028"/>
          <p:cNvGrpSpPr/>
          <p:nvPr/>
        </p:nvGrpSpPr>
        <p:grpSpPr>
          <a:xfrm>
            <a:off x="3208378" y="501393"/>
            <a:ext cx="5699678" cy="5568237"/>
            <a:chOff x="2475700" y="1677716"/>
            <a:chExt cx="3881038" cy="3791537"/>
          </a:xfrm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1027" name="Group 1026"/>
            <p:cNvGrpSpPr/>
            <p:nvPr/>
          </p:nvGrpSpPr>
          <p:grpSpPr>
            <a:xfrm>
              <a:off x="2535238" y="1679890"/>
              <a:ext cx="3794126" cy="3789363"/>
              <a:chOff x="2674938" y="1647826"/>
              <a:chExt cx="3794126" cy="3789363"/>
            </a:xfrm>
          </p:grpSpPr>
          <p:sp>
            <p:nvSpPr>
              <p:cNvPr id="5" name="Freeform 6"/>
              <p:cNvSpPr/>
              <p:nvPr/>
            </p:nvSpPr>
            <p:spPr bwMode="auto">
              <a:xfrm>
                <a:off x="4572001" y="1647826"/>
                <a:ext cx="407988" cy="1892300"/>
              </a:xfrm>
              <a:custGeom>
                <a:avLst/>
                <a:gdLst>
                  <a:gd name="T0" fmla="*/ 0 w 684"/>
                  <a:gd name="T1" fmla="*/ 3179 h 3179"/>
                  <a:gd name="T2" fmla="*/ 684 w 684"/>
                  <a:gd name="T3" fmla="*/ 74 h 3179"/>
                  <a:gd name="T4" fmla="*/ 0 w 684"/>
                  <a:gd name="T5" fmla="*/ 0 h 3179"/>
                  <a:gd name="T6" fmla="*/ 0 w 684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4" h="3179">
                    <a:moveTo>
                      <a:pt x="0" y="3179"/>
                    </a:moveTo>
                    <a:lnTo>
                      <a:pt x="684" y="74"/>
                    </a:lnTo>
                    <a:cubicBezTo>
                      <a:pt x="459" y="25"/>
                      <a:pt x="230" y="0"/>
                      <a:pt x="0" y="0"/>
                    </a:cubicBezTo>
                    <a:lnTo>
                      <a:pt x="0" y="3179"/>
                    </a:lnTo>
                    <a:close/>
                  </a:path>
                </a:pathLst>
              </a:custGeom>
              <a:solidFill>
                <a:srgbClr val="39608E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" name="Freeform 7"/>
              <p:cNvSpPr/>
              <p:nvPr/>
            </p:nvSpPr>
            <p:spPr bwMode="auto">
              <a:xfrm>
                <a:off x="4572001" y="1692276"/>
                <a:ext cx="795338" cy="1847850"/>
              </a:xfrm>
              <a:custGeom>
                <a:avLst/>
                <a:gdLst>
                  <a:gd name="T0" fmla="*/ 0 w 1335"/>
                  <a:gd name="T1" fmla="*/ 3105 h 3105"/>
                  <a:gd name="T2" fmla="*/ 1335 w 1335"/>
                  <a:gd name="T3" fmla="*/ 220 h 3105"/>
                  <a:gd name="T4" fmla="*/ 684 w 1335"/>
                  <a:gd name="T5" fmla="*/ 0 h 3105"/>
                  <a:gd name="T6" fmla="*/ 0 w 1335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5" h="3105">
                    <a:moveTo>
                      <a:pt x="0" y="3105"/>
                    </a:moveTo>
                    <a:lnTo>
                      <a:pt x="1335" y="220"/>
                    </a:lnTo>
                    <a:cubicBezTo>
                      <a:pt x="1127" y="123"/>
                      <a:pt x="908" y="50"/>
                      <a:pt x="684" y="0"/>
                    </a:cubicBezTo>
                    <a:lnTo>
                      <a:pt x="0" y="3105"/>
                    </a:lnTo>
                    <a:close/>
                  </a:path>
                </a:pathLst>
              </a:custGeom>
              <a:solidFill>
                <a:srgbClr val="92D050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7" name="Freeform 8"/>
              <p:cNvSpPr/>
              <p:nvPr/>
            </p:nvSpPr>
            <p:spPr bwMode="auto">
              <a:xfrm>
                <a:off x="4572001" y="1822451"/>
                <a:ext cx="1146175" cy="1717675"/>
              </a:xfrm>
              <a:custGeom>
                <a:avLst/>
                <a:gdLst>
                  <a:gd name="T0" fmla="*/ 0 w 1924"/>
                  <a:gd name="T1" fmla="*/ 2885 h 2885"/>
                  <a:gd name="T2" fmla="*/ 1924 w 1924"/>
                  <a:gd name="T3" fmla="*/ 354 h 2885"/>
                  <a:gd name="T4" fmla="*/ 1335 w 1924"/>
                  <a:gd name="T5" fmla="*/ 0 h 2885"/>
                  <a:gd name="T6" fmla="*/ 0 w 1924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4" h="2885">
                    <a:moveTo>
                      <a:pt x="0" y="2885"/>
                    </a:moveTo>
                    <a:lnTo>
                      <a:pt x="1924" y="354"/>
                    </a:lnTo>
                    <a:cubicBezTo>
                      <a:pt x="1741" y="215"/>
                      <a:pt x="1544" y="96"/>
                      <a:pt x="1335" y="0"/>
                    </a:cubicBezTo>
                    <a:lnTo>
                      <a:pt x="0" y="2885"/>
                    </a:lnTo>
                    <a:close/>
                  </a:path>
                </a:pathLst>
              </a:custGeom>
              <a:solidFill>
                <a:srgbClr val="748C41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8" name="Freeform 9"/>
              <p:cNvSpPr/>
              <p:nvPr/>
            </p:nvSpPr>
            <p:spPr bwMode="auto">
              <a:xfrm>
                <a:off x="4572001" y="2033589"/>
                <a:ext cx="1443038" cy="1506538"/>
              </a:xfrm>
              <a:custGeom>
                <a:avLst/>
                <a:gdLst>
                  <a:gd name="T0" fmla="*/ 0 w 2423"/>
                  <a:gd name="T1" fmla="*/ 2531 h 2531"/>
                  <a:gd name="T2" fmla="*/ 2423 w 2423"/>
                  <a:gd name="T3" fmla="*/ 473 h 2531"/>
                  <a:gd name="T4" fmla="*/ 1924 w 2423"/>
                  <a:gd name="T5" fmla="*/ 0 h 2531"/>
                  <a:gd name="T6" fmla="*/ 0 w 2423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3" h="2531">
                    <a:moveTo>
                      <a:pt x="0" y="2531"/>
                    </a:moveTo>
                    <a:lnTo>
                      <a:pt x="2423" y="473"/>
                    </a:lnTo>
                    <a:cubicBezTo>
                      <a:pt x="2274" y="298"/>
                      <a:pt x="2107" y="139"/>
                      <a:pt x="1924" y="0"/>
                    </a:cubicBezTo>
                    <a:lnTo>
                      <a:pt x="0" y="2531"/>
                    </a:lnTo>
                    <a:close/>
                  </a:path>
                </a:pathLst>
              </a:custGeom>
              <a:solidFill>
                <a:srgbClr val="00B0F0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9" name="Freeform 10"/>
              <p:cNvSpPr/>
              <p:nvPr/>
            </p:nvSpPr>
            <p:spPr bwMode="auto">
              <a:xfrm>
                <a:off x="4572001" y="2316164"/>
                <a:ext cx="1671638" cy="1223963"/>
              </a:xfrm>
              <a:custGeom>
                <a:avLst/>
                <a:gdLst>
                  <a:gd name="T0" fmla="*/ 0 w 2809"/>
                  <a:gd name="T1" fmla="*/ 2058 h 2058"/>
                  <a:gd name="T2" fmla="*/ 2809 w 2809"/>
                  <a:gd name="T3" fmla="*/ 569 h 2058"/>
                  <a:gd name="T4" fmla="*/ 2423 w 2809"/>
                  <a:gd name="T5" fmla="*/ 0 h 2058"/>
                  <a:gd name="T6" fmla="*/ 0 w 2809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9" h="2058">
                    <a:moveTo>
                      <a:pt x="0" y="2058"/>
                    </a:moveTo>
                    <a:lnTo>
                      <a:pt x="2809" y="569"/>
                    </a:lnTo>
                    <a:cubicBezTo>
                      <a:pt x="2701" y="366"/>
                      <a:pt x="2572" y="175"/>
                      <a:pt x="2423" y="0"/>
                    </a:cubicBezTo>
                    <a:lnTo>
                      <a:pt x="0" y="2058"/>
                    </a:lnTo>
                    <a:close/>
                  </a:path>
                </a:pathLst>
              </a:custGeom>
              <a:solidFill>
                <a:srgbClr val="368195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" name="Freeform 11"/>
              <p:cNvSpPr/>
              <p:nvPr/>
            </p:nvSpPr>
            <p:spPr bwMode="auto">
              <a:xfrm>
                <a:off x="4572001" y="2654301"/>
                <a:ext cx="1824038" cy="885825"/>
              </a:xfrm>
              <a:custGeom>
                <a:avLst/>
                <a:gdLst>
                  <a:gd name="T0" fmla="*/ 0 w 3063"/>
                  <a:gd name="T1" fmla="*/ 1489 h 1489"/>
                  <a:gd name="T2" fmla="*/ 3063 w 3063"/>
                  <a:gd name="T3" fmla="*/ 638 h 1489"/>
                  <a:gd name="T4" fmla="*/ 2809 w 3063"/>
                  <a:gd name="T5" fmla="*/ 0 h 1489"/>
                  <a:gd name="T6" fmla="*/ 0 w 3063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3" h="1489">
                    <a:moveTo>
                      <a:pt x="0" y="1489"/>
                    </a:moveTo>
                    <a:lnTo>
                      <a:pt x="3063" y="638"/>
                    </a:lnTo>
                    <a:cubicBezTo>
                      <a:pt x="3002" y="417"/>
                      <a:pt x="2916" y="203"/>
                      <a:pt x="2809" y="0"/>
                    </a:cubicBezTo>
                    <a:lnTo>
                      <a:pt x="0" y="1489"/>
                    </a:lnTo>
                    <a:close/>
                  </a:path>
                </a:pathLst>
              </a:custGeom>
              <a:solidFill>
                <a:srgbClr val="BA7032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" name="Freeform 12"/>
              <p:cNvSpPr/>
              <p:nvPr/>
            </p:nvSpPr>
            <p:spPr bwMode="auto">
              <a:xfrm>
                <a:off x="4572001" y="3033714"/>
                <a:ext cx="1889125" cy="506413"/>
              </a:xfrm>
              <a:custGeom>
                <a:avLst/>
                <a:gdLst>
                  <a:gd name="T0" fmla="*/ 0 w 3174"/>
                  <a:gd name="T1" fmla="*/ 851 h 851"/>
                  <a:gd name="T2" fmla="*/ 3174 w 3174"/>
                  <a:gd name="T3" fmla="*/ 679 h 851"/>
                  <a:gd name="T4" fmla="*/ 3063 w 3174"/>
                  <a:gd name="T5" fmla="*/ 0 h 851"/>
                  <a:gd name="T6" fmla="*/ 0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0" y="851"/>
                    </a:moveTo>
                    <a:lnTo>
                      <a:pt x="3174" y="679"/>
                    </a:lnTo>
                    <a:cubicBezTo>
                      <a:pt x="3162" y="449"/>
                      <a:pt x="3125" y="222"/>
                      <a:pt x="3063" y="0"/>
                    </a:cubicBezTo>
                    <a:lnTo>
                      <a:pt x="0" y="851"/>
                    </a:lnTo>
                    <a:close/>
                  </a:path>
                </a:pathLst>
              </a:custGeom>
              <a:solidFill>
                <a:srgbClr val="4572A7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2" name="Freeform 13"/>
              <p:cNvSpPr/>
              <p:nvPr/>
            </p:nvSpPr>
            <p:spPr bwMode="auto">
              <a:xfrm>
                <a:off x="4572001" y="3438526"/>
                <a:ext cx="1897063" cy="407988"/>
              </a:xfrm>
              <a:custGeom>
                <a:avLst/>
                <a:gdLst>
                  <a:gd name="T0" fmla="*/ 0 w 3187"/>
                  <a:gd name="T1" fmla="*/ 172 h 686"/>
                  <a:gd name="T2" fmla="*/ 3137 w 3187"/>
                  <a:gd name="T3" fmla="*/ 686 h 686"/>
                  <a:gd name="T4" fmla="*/ 3174 w 3187"/>
                  <a:gd name="T5" fmla="*/ 0 h 686"/>
                  <a:gd name="T6" fmla="*/ 0 w 3187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7" h="686">
                    <a:moveTo>
                      <a:pt x="0" y="172"/>
                    </a:moveTo>
                    <a:lnTo>
                      <a:pt x="3137" y="686"/>
                    </a:lnTo>
                    <a:cubicBezTo>
                      <a:pt x="3174" y="459"/>
                      <a:pt x="3187" y="229"/>
                      <a:pt x="3174" y="0"/>
                    </a:cubicBezTo>
                    <a:lnTo>
                      <a:pt x="0" y="172"/>
                    </a:lnTo>
                    <a:close/>
                  </a:path>
                </a:pathLst>
              </a:custGeom>
              <a:solidFill>
                <a:srgbClr val="AA4643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3" name="Freeform 14"/>
              <p:cNvSpPr/>
              <p:nvPr/>
            </p:nvSpPr>
            <p:spPr bwMode="auto">
              <a:xfrm>
                <a:off x="4572001" y="3540126"/>
                <a:ext cx="1866900" cy="700088"/>
              </a:xfrm>
              <a:custGeom>
                <a:avLst/>
                <a:gdLst>
                  <a:gd name="T0" fmla="*/ 0 w 3137"/>
                  <a:gd name="T1" fmla="*/ 0 h 1176"/>
                  <a:gd name="T2" fmla="*/ 2953 w 3137"/>
                  <a:gd name="T3" fmla="*/ 1176 h 1176"/>
                  <a:gd name="T4" fmla="*/ 3137 w 3137"/>
                  <a:gd name="T5" fmla="*/ 514 h 1176"/>
                  <a:gd name="T6" fmla="*/ 0 w 3137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7" h="1176">
                    <a:moveTo>
                      <a:pt x="0" y="0"/>
                    </a:moveTo>
                    <a:lnTo>
                      <a:pt x="2953" y="1176"/>
                    </a:lnTo>
                    <a:cubicBezTo>
                      <a:pt x="3038" y="963"/>
                      <a:pt x="3100" y="741"/>
                      <a:pt x="3137" y="51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9A54E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4" name="Freeform 15"/>
              <p:cNvSpPr/>
              <p:nvPr/>
            </p:nvSpPr>
            <p:spPr bwMode="auto">
              <a:xfrm>
                <a:off x="4572001" y="3540126"/>
                <a:ext cx="1757363" cy="1062038"/>
              </a:xfrm>
              <a:custGeom>
                <a:avLst/>
                <a:gdLst>
                  <a:gd name="T0" fmla="*/ 0 w 2953"/>
                  <a:gd name="T1" fmla="*/ 0 h 1784"/>
                  <a:gd name="T2" fmla="*/ 2631 w 2953"/>
                  <a:gd name="T3" fmla="*/ 1784 h 1784"/>
                  <a:gd name="T4" fmla="*/ 2953 w 2953"/>
                  <a:gd name="T5" fmla="*/ 1176 h 1784"/>
                  <a:gd name="T6" fmla="*/ 0 w 2953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3" h="1784">
                    <a:moveTo>
                      <a:pt x="0" y="0"/>
                    </a:moveTo>
                    <a:lnTo>
                      <a:pt x="2631" y="1784"/>
                    </a:lnTo>
                    <a:cubicBezTo>
                      <a:pt x="2760" y="1593"/>
                      <a:pt x="2868" y="1390"/>
                      <a:pt x="2953" y="117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1588F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5" name="Freeform 16"/>
              <p:cNvSpPr/>
              <p:nvPr/>
            </p:nvSpPr>
            <p:spPr bwMode="auto">
              <a:xfrm>
                <a:off x="4572001" y="3540126"/>
                <a:ext cx="1566863" cy="1373188"/>
              </a:xfrm>
              <a:custGeom>
                <a:avLst/>
                <a:gdLst>
                  <a:gd name="T0" fmla="*/ 0 w 2631"/>
                  <a:gd name="T1" fmla="*/ 0 h 2307"/>
                  <a:gd name="T2" fmla="*/ 2186 w 2631"/>
                  <a:gd name="T3" fmla="*/ 2307 h 2307"/>
                  <a:gd name="T4" fmla="*/ 2631 w 2631"/>
                  <a:gd name="T5" fmla="*/ 1784 h 2307"/>
                  <a:gd name="T6" fmla="*/ 0 w 2631"/>
                  <a:gd name="T7" fmla="*/ 0 h 2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1" h="2307">
                    <a:moveTo>
                      <a:pt x="0" y="0"/>
                    </a:moveTo>
                    <a:lnTo>
                      <a:pt x="2186" y="2307"/>
                    </a:lnTo>
                    <a:cubicBezTo>
                      <a:pt x="2353" y="2149"/>
                      <a:pt x="2502" y="1974"/>
                      <a:pt x="2631" y="178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198AF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6" name="Freeform 17"/>
              <p:cNvSpPr/>
              <p:nvPr/>
            </p:nvSpPr>
            <p:spPr bwMode="auto">
              <a:xfrm>
                <a:off x="4572001" y="3540126"/>
                <a:ext cx="1301750" cy="1620838"/>
              </a:xfrm>
              <a:custGeom>
                <a:avLst/>
                <a:gdLst>
                  <a:gd name="T0" fmla="*/ 0 w 2186"/>
                  <a:gd name="T1" fmla="*/ 0 h 2723"/>
                  <a:gd name="T2" fmla="*/ 1639 w 2186"/>
                  <a:gd name="T3" fmla="*/ 2723 h 2723"/>
                  <a:gd name="T4" fmla="*/ 2186 w 2186"/>
                  <a:gd name="T5" fmla="*/ 2307 h 2723"/>
                  <a:gd name="T6" fmla="*/ 0 w 2186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6" h="2723">
                    <a:moveTo>
                      <a:pt x="0" y="0"/>
                    </a:moveTo>
                    <a:lnTo>
                      <a:pt x="1639" y="2723"/>
                    </a:lnTo>
                    <a:cubicBezTo>
                      <a:pt x="1836" y="2605"/>
                      <a:pt x="2020" y="2466"/>
                      <a:pt x="2186" y="230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843D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7" name="Freeform 18"/>
              <p:cNvSpPr/>
              <p:nvPr/>
            </p:nvSpPr>
            <p:spPr bwMode="auto">
              <a:xfrm>
                <a:off x="4572001" y="3540126"/>
                <a:ext cx="976313" cy="1793875"/>
              </a:xfrm>
              <a:custGeom>
                <a:avLst/>
                <a:gdLst>
                  <a:gd name="T0" fmla="*/ 0 w 1639"/>
                  <a:gd name="T1" fmla="*/ 0 h 3012"/>
                  <a:gd name="T2" fmla="*/ 1015 w 1639"/>
                  <a:gd name="T3" fmla="*/ 3012 h 3012"/>
                  <a:gd name="T4" fmla="*/ 1639 w 1639"/>
                  <a:gd name="T5" fmla="*/ 2723 h 3012"/>
                  <a:gd name="T6" fmla="*/ 0 w 1639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9" h="3012">
                    <a:moveTo>
                      <a:pt x="0" y="0"/>
                    </a:moveTo>
                    <a:lnTo>
                      <a:pt x="1015" y="3012"/>
                    </a:lnTo>
                    <a:cubicBezTo>
                      <a:pt x="1233" y="2939"/>
                      <a:pt x="1442" y="2842"/>
                      <a:pt x="1639" y="27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81BD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8" name="Freeform 19"/>
              <p:cNvSpPr/>
              <p:nvPr/>
            </p:nvSpPr>
            <p:spPr bwMode="auto">
              <a:xfrm>
                <a:off x="4572001" y="3540126"/>
                <a:ext cx="604838" cy="1881188"/>
              </a:xfrm>
              <a:custGeom>
                <a:avLst/>
                <a:gdLst>
                  <a:gd name="T0" fmla="*/ 0 w 1015"/>
                  <a:gd name="T1" fmla="*/ 0 h 3160"/>
                  <a:gd name="T2" fmla="*/ 344 w 1015"/>
                  <a:gd name="T3" fmla="*/ 3160 h 3160"/>
                  <a:gd name="T4" fmla="*/ 1015 w 1015"/>
                  <a:gd name="T5" fmla="*/ 3012 h 3160"/>
                  <a:gd name="T6" fmla="*/ 0 w 1015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5" h="3160">
                    <a:moveTo>
                      <a:pt x="0" y="0"/>
                    </a:moveTo>
                    <a:lnTo>
                      <a:pt x="344" y="3160"/>
                    </a:lnTo>
                    <a:cubicBezTo>
                      <a:pt x="573" y="3135"/>
                      <a:pt x="798" y="3085"/>
                      <a:pt x="1015" y="301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504D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9" name="Freeform 20"/>
              <p:cNvSpPr/>
              <p:nvPr/>
            </p:nvSpPr>
            <p:spPr bwMode="auto">
              <a:xfrm>
                <a:off x="4367213" y="3540126"/>
                <a:ext cx="409575" cy="1897063"/>
              </a:xfrm>
              <a:custGeom>
                <a:avLst/>
                <a:gdLst>
                  <a:gd name="T0" fmla="*/ 343 w 687"/>
                  <a:gd name="T1" fmla="*/ 0 h 3185"/>
                  <a:gd name="T2" fmla="*/ 0 w 687"/>
                  <a:gd name="T3" fmla="*/ 3160 h 3185"/>
                  <a:gd name="T4" fmla="*/ 687 w 687"/>
                  <a:gd name="T5" fmla="*/ 3160 h 3185"/>
                  <a:gd name="T6" fmla="*/ 343 w 687"/>
                  <a:gd name="T7" fmla="*/ 0 h 3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7" h="3185">
                    <a:moveTo>
                      <a:pt x="343" y="0"/>
                    </a:moveTo>
                    <a:lnTo>
                      <a:pt x="0" y="3160"/>
                    </a:lnTo>
                    <a:cubicBezTo>
                      <a:pt x="228" y="3185"/>
                      <a:pt x="459" y="3185"/>
                      <a:pt x="687" y="3160"/>
                    </a:cubicBezTo>
                    <a:lnTo>
                      <a:pt x="343" y="0"/>
                    </a:lnTo>
                    <a:close/>
                  </a:path>
                </a:pathLst>
              </a:custGeom>
              <a:solidFill>
                <a:srgbClr val="9BBB59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0" name="Freeform 21"/>
              <p:cNvSpPr/>
              <p:nvPr/>
            </p:nvSpPr>
            <p:spPr bwMode="auto">
              <a:xfrm>
                <a:off x="3968751" y="3540126"/>
                <a:ext cx="603250" cy="1881188"/>
              </a:xfrm>
              <a:custGeom>
                <a:avLst/>
                <a:gdLst>
                  <a:gd name="T0" fmla="*/ 1014 w 1014"/>
                  <a:gd name="T1" fmla="*/ 0 h 3160"/>
                  <a:gd name="T2" fmla="*/ 0 w 1014"/>
                  <a:gd name="T3" fmla="*/ 3012 h 3160"/>
                  <a:gd name="T4" fmla="*/ 671 w 1014"/>
                  <a:gd name="T5" fmla="*/ 3160 h 3160"/>
                  <a:gd name="T6" fmla="*/ 1014 w 1014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3160">
                    <a:moveTo>
                      <a:pt x="1014" y="0"/>
                    </a:moveTo>
                    <a:lnTo>
                      <a:pt x="0" y="3012"/>
                    </a:lnTo>
                    <a:cubicBezTo>
                      <a:pt x="217" y="3085"/>
                      <a:pt x="442" y="3135"/>
                      <a:pt x="671" y="3160"/>
                    </a:cubicBezTo>
                    <a:lnTo>
                      <a:pt x="1014" y="0"/>
                    </a:lnTo>
                    <a:close/>
                  </a:path>
                </a:pathLst>
              </a:custGeom>
              <a:solidFill>
                <a:srgbClr val="8064A2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" name="Freeform 22"/>
              <p:cNvSpPr/>
              <p:nvPr/>
            </p:nvSpPr>
            <p:spPr bwMode="auto">
              <a:xfrm>
                <a:off x="3597276" y="3540126"/>
                <a:ext cx="974725" cy="1793875"/>
              </a:xfrm>
              <a:custGeom>
                <a:avLst/>
                <a:gdLst>
                  <a:gd name="T0" fmla="*/ 1638 w 1638"/>
                  <a:gd name="T1" fmla="*/ 0 h 3012"/>
                  <a:gd name="T2" fmla="*/ 0 w 1638"/>
                  <a:gd name="T3" fmla="*/ 2723 h 3012"/>
                  <a:gd name="T4" fmla="*/ 624 w 1638"/>
                  <a:gd name="T5" fmla="*/ 3012 h 3012"/>
                  <a:gd name="T6" fmla="*/ 1638 w 1638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8" h="3012">
                    <a:moveTo>
                      <a:pt x="1638" y="0"/>
                    </a:moveTo>
                    <a:lnTo>
                      <a:pt x="0" y="2723"/>
                    </a:lnTo>
                    <a:cubicBezTo>
                      <a:pt x="197" y="2842"/>
                      <a:pt x="406" y="2939"/>
                      <a:pt x="624" y="3012"/>
                    </a:cubicBezTo>
                    <a:lnTo>
                      <a:pt x="1638" y="0"/>
                    </a:lnTo>
                    <a:close/>
                  </a:path>
                </a:pathLst>
              </a:custGeom>
              <a:solidFill>
                <a:srgbClr val="4BACC6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" name="Freeform 23"/>
              <p:cNvSpPr/>
              <p:nvPr/>
            </p:nvSpPr>
            <p:spPr bwMode="auto">
              <a:xfrm>
                <a:off x="3271838" y="3540126"/>
                <a:ext cx="1300163" cy="1620838"/>
              </a:xfrm>
              <a:custGeom>
                <a:avLst/>
                <a:gdLst>
                  <a:gd name="T0" fmla="*/ 2185 w 2185"/>
                  <a:gd name="T1" fmla="*/ 0 h 2723"/>
                  <a:gd name="T2" fmla="*/ 0 w 2185"/>
                  <a:gd name="T3" fmla="*/ 2308 h 2723"/>
                  <a:gd name="T4" fmla="*/ 547 w 2185"/>
                  <a:gd name="T5" fmla="*/ 2723 h 2723"/>
                  <a:gd name="T6" fmla="*/ 2185 w 2185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5" h="2723">
                    <a:moveTo>
                      <a:pt x="2185" y="0"/>
                    </a:moveTo>
                    <a:lnTo>
                      <a:pt x="0" y="2308"/>
                    </a:lnTo>
                    <a:cubicBezTo>
                      <a:pt x="166" y="2466"/>
                      <a:pt x="350" y="2605"/>
                      <a:pt x="547" y="2723"/>
                    </a:cubicBezTo>
                    <a:lnTo>
                      <a:pt x="2185" y="0"/>
                    </a:lnTo>
                    <a:close/>
                  </a:path>
                </a:pathLst>
              </a:custGeom>
              <a:solidFill>
                <a:srgbClr val="F79646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" name="Freeform 24"/>
              <p:cNvSpPr/>
              <p:nvPr/>
            </p:nvSpPr>
            <p:spPr bwMode="auto">
              <a:xfrm>
                <a:off x="3006726" y="3540126"/>
                <a:ext cx="1565275" cy="1374775"/>
              </a:xfrm>
              <a:custGeom>
                <a:avLst/>
                <a:gdLst>
                  <a:gd name="T0" fmla="*/ 2630 w 2630"/>
                  <a:gd name="T1" fmla="*/ 0 h 2308"/>
                  <a:gd name="T2" fmla="*/ 0 w 2630"/>
                  <a:gd name="T3" fmla="*/ 1784 h 2308"/>
                  <a:gd name="T4" fmla="*/ 445 w 2630"/>
                  <a:gd name="T5" fmla="*/ 2308 h 2308"/>
                  <a:gd name="T6" fmla="*/ 2630 w 2630"/>
                  <a:gd name="T7" fmla="*/ 0 h 2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0" h="2308">
                    <a:moveTo>
                      <a:pt x="2630" y="0"/>
                    </a:moveTo>
                    <a:lnTo>
                      <a:pt x="0" y="1784"/>
                    </a:lnTo>
                    <a:cubicBezTo>
                      <a:pt x="128" y="1974"/>
                      <a:pt x="278" y="2149"/>
                      <a:pt x="445" y="2308"/>
                    </a:cubicBezTo>
                    <a:lnTo>
                      <a:pt x="2630" y="0"/>
                    </a:lnTo>
                    <a:close/>
                  </a:path>
                </a:pathLst>
              </a:custGeom>
              <a:solidFill>
                <a:srgbClr val="93A9CF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" name="Freeform 25"/>
              <p:cNvSpPr/>
              <p:nvPr/>
            </p:nvSpPr>
            <p:spPr bwMode="auto">
              <a:xfrm>
                <a:off x="2814638" y="3540126"/>
                <a:ext cx="1757363" cy="1062038"/>
              </a:xfrm>
              <a:custGeom>
                <a:avLst/>
                <a:gdLst>
                  <a:gd name="T0" fmla="*/ 2952 w 2952"/>
                  <a:gd name="T1" fmla="*/ 0 h 1784"/>
                  <a:gd name="T2" fmla="*/ 0 w 2952"/>
                  <a:gd name="T3" fmla="*/ 1176 h 1784"/>
                  <a:gd name="T4" fmla="*/ 322 w 2952"/>
                  <a:gd name="T5" fmla="*/ 1784 h 1784"/>
                  <a:gd name="T6" fmla="*/ 2952 w 2952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2" h="1784">
                    <a:moveTo>
                      <a:pt x="2952" y="0"/>
                    </a:moveTo>
                    <a:lnTo>
                      <a:pt x="0" y="1176"/>
                    </a:lnTo>
                    <a:cubicBezTo>
                      <a:pt x="85" y="1390"/>
                      <a:pt x="193" y="1593"/>
                      <a:pt x="322" y="1784"/>
                    </a:cubicBezTo>
                    <a:lnTo>
                      <a:pt x="2952" y="0"/>
                    </a:lnTo>
                    <a:close/>
                  </a:path>
                </a:pathLst>
              </a:custGeom>
              <a:solidFill>
                <a:srgbClr val="D19392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" name="Freeform 26"/>
              <p:cNvSpPr/>
              <p:nvPr/>
            </p:nvSpPr>
            <p:spPr bwMode="auto">
              <a:xfrm>
                <a:off x="2705101" y="3540126"/>
                <a:ext cx="1866900" cy="700088"/>
              </a:xfrm>
              <a:custGeom>
                <a:avLst/>
                <a:gdLst>
                  <a:gd name="T0" fmla="*/ 3136 w 3136"/>
                  <a:gd name="T1" fmla="*/ 0 h 1176"/>
                  <a:gd name="T2" fmla="*/ 0 w 3136"/>
                  <a:gd name="T3" fmla="*/ 514 h 1176"/>
                  <a:gd name="T4" fmla="*/ 184 w 3136"/>
                  <a:gd name="T5" fmla="*/ 1176 h 1176"/>
                  <a:gd name="T6" fmla="*/ 3136 w 3136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6" h="1176">
                    <a:moveTo>
                      <a:pt x="3136" y="0"/>
                    </a:moveTo>
                    <a:lnTo>
                      <a:pt x="0" y="514"/>
                    </a:lnTo>
                    <a:cubicBezTo>
                      <a:pt x="37" y="741"/>
                      <a:pt x="99" y="963"/>
                      <a:pt x="184" y="1176"/>
                    </a:cubicBezTo>
                    <a:lnTo>
                      <a:pt x="3136" y="0"/>
                    </a:lnTo>
                    <a:close/>
                  </a:path>
                </a:pathLst>
              </a:custGeom>
              <a:solidFill>
                <a:srgbClr val="B9CD96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" name="Freeform 27"/>
              <p:cNvSpPr/>
              <p:nvPr/>
            </p:nvSpPr>
            <p:spPr bwMode="auto">
              <a:xfrm>
                <a:off x="2674938" y="3438526"/>
                <a:ext cx="1897063" cy="407988"/>
              </a:xfrm>
              <a:custGeom>
                <a:avLst/>
                <a:gdLst>
                  <a:gd name="T0" fmla="*/ 3186 w 3186"/>
                  <a:gd name="T1" fmla="*/ 172 h 686"/>
                  <a:gd name="T2" fmla="*/ 12 w 3186"/>
                  <a:gd name="T3" fmla="*/ 0 h 686"/>
                  <a:gd name="T4" fmla="*/ 50 w 3186"/>
                  <a:gd name="T5" fmla="*/ 686 h 686"/>
                  <a:gd name="T6" fmla="*/ 3186 w 3186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6" h="686">
                    <a:moveTo>
                      <a:pt x="3186" y="172"/>
                    </a:moveTo>
                    <a:lnTo>
                      <a:pt x="12" y="0"/>
                    </a:lnTo>
                    <a:cubicBezTo>
                      <a:pt x="0" y="229"/>
                      <a:pt x="13" y="459"/>
                      <a:pt x="50" y="686"/>
                    </a:cubicBezTo>
                    <a:lnTo>
                      <a:pt x="3186" y="172"/>
                    </a:lnTo>
                    <a:close/>
                  </a:path>
                </a:pathLst>
              </a:custGeom>
              <a:solidFill>
                <a:srgbClr val="A99BBD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" name="Freeform 28"/>
              <p:cNvSpPr/>
              <p:nvPr/>
            </p:nvSpPr>
            <p:spPr bwMode="auto">
              <a:xfrm>
                <a:off x="2682876" y="3033714"/>
                <a:ext cx="1889125" cy="506413"/>
              </a:xfrm>
              <a:custGeom>
                <a:avLst/>
                <a:gdLst>
                  <a:gd name="T0" fmla="*/ 3174 w 3174"/>
                  <a:gd name="T1" fmla="*/ 851 h 851"/>
                  <a:gd name="T2" fmla="*/ 112 w 3174"/>
                  <a:gd name="T3" fmla="*/ 0 h 851"/>
                  <a:gd name="T4" fmla="*/ 0 w 3174"/>
                  <a:gd name="T5" fmla="*/ 679 h 851"/>
                  <a:gd name="T6" fmla="*/ 3174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3174" y="851"/>
                    </a:moveTo>
                    <a:lnTo>
                      <a:pt x="112" y="0"/>
                    </a:lnTo>
                    <a:cubicBezTo>
                      <a:pt x="50" y="222"/>
                      <a:pt x="13" y="449"/>
                      <a:pt x="0" y="679"/>
                    </a:cubicBezTo>
                    <a:lnTo>
                      <a:pt x="3174" y="851"/>
                    </a:lnTo>
                    <a:close/>
                  </a:path>
                </a:pathLst>
              </a:custGeom>
              <a:solidFill>
                <a:srgbClr val="91C3D5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" name="Freeform 29"/>
              <p:cNvSpPr/>
              <p:nvPr/>
            </p:nvSpPr>
            <p:spPr bwMode="auto">
              <a:xfrm>
                <a:off x="2749551" y="2654301"/>
                <a:ext cx="1822450" cy="885825"/>
              </a:xfrm>
              <a:custGeom>
                <a:avLst/>
                <a:gdLst>
                  <a:gd name="T0" fmla="*/ 3062 w 3062"/>
                  <a:gd name="T1" fmla="*/ 1489 h 1489"/>
                  <a:gd name="T2" fmla="*/ 254 w 3062"/>
                  <a:gd name="T3" fmla="*/ 0 h 1489"/>
                  <a:gd name="T4" fmla="*/ 0 w 3062"/>
                  <a:gd name="T5" fmla="*/ 638 h 1489"/>
                  <a:gd name="T6" fmla="*/ 3062 w 3062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2" h="1489">
                    <a:moveTo>
                      <a:pt x="3062" y="1489"/>
                    </a:moveTo>
                    <a:lnTo>
                      <a:pt x="254" y="0"/>
                    </a:lnTo>
                    <a:cubicBezTo>
                      <a:pt x="146" y="203"/>
                      <a:pt x="61" y="417"/>
                      <a:pt x="0" y="638"/>
                    </a:cubicBezTo>
                    <a:lnTo>
                      <a:pt x="3062" y="1489"/>
                    </a:lnTo>
                    <a:close/>
                  </a:path>
                </a:pathLst>
              </a:custGeom>
              <a:solidFill>
                <a:srgbClr val="F9B590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" name="Freeform 30"/>
              <p:cNvSpPr/>
              <p:nvPr/>
            </p:nvSpPr>
            <p:spPr bwMode="auto">
              <a:xfrm>
                <a:off x="2900363" y="2316164"/>
                <a:ext cx="1671638" cy="1223963"/>
              </a:xfrm>
              <a:custGeom>
                <a:avLst/>
                <a:gdLst>
                  <a:gd name="T0" fmla="*/ 2808 w 2808"/>
                  <a:gd name="T1" fmla="*/ 2058 h 2058"/>
                  <a:gd name="T2" fmla="*/ 386 w 2808"/>
                  <a:gd name="T3" fmla="*/ 0 h 2058"/>
                  <a:gd name="T4" fmla="*/ 0 w 2808"/>
                  <a:gd name="T5" fmla="*/ 569 h 2058"/>
                  <a:gd name="T6" fmla="*/ 2808 w 2808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8" h="2058">
                    <a:moveTo>
                      <a:pt x="2808" y="2058"/>
                    </a:moveTo>
                    <a:lnTo>
                      <a:pt x="386" y="0"/>
                    </a:lnTo>
                    <a:cubicBezTo>
                      <a:pt x="237" y="175"/>
                      <a:pt x="108" y="366"/>
                      <a:pt x="0" y="569"/>
                    </a:cubicBezTo>
                    <a:lnTo>
                      <a:pt x="2808" y="2058"/>
                    </a:lnTo>
                    <a:close/>
                  </a:path>
                </a:pathLst>
              </a:custGeom>
              <a:solidFill>
                <a:srgbClr val="BCC8DF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" name="Freeform 31"/>
              <p:cNvSpPr/>
              <p:nvPr/>
            </p:nvSpPr>
            <p:spPr bwMode="auto">
              <a:xfrm>
                <a:off x="3130551" y="2033589"/>
                <a:ext cx="1441450" cy="1506538"/>
              </a:xfrm>
              <a:custGeom>
                <a:avLst/>
                <a:gdLst>
                  <a:gd name="T0" fmla="*/ 2422 w 2422"/>
                  <a:gd name="T1" fmla="*/ 2531 h 2531"/>
                  <a:gd name="T2" fmla="*/ 499 w 2422"/>
                  <a:gd name="T3" fmla="*/ 0 h 2531"/>
                  <a:gd name="T4" fmla="*/ 0 w 2422"/>
                  <a:gd name="T5" fmla="*/ 473 h 2531"/>
                  <a:gd name="T6" fmla="*/ 2422 w 2422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2" h="2531">
                    <a:moveTo>
                      <a:pt x="2422" y="2531"/>
                    </a:moveTo>
                    <a:lnTo>
                      <a:pt x="499" y="0"/>
                    </a:lnTo>
                    <a:cubicBezTo>
                      <a:pt x="316" y="139"/>
                      <a:pt x="149" y="298"/>
                      <a:pt x="0" y="473"/>
                    </a:cubicBezTo>
                    <a:lnTo>
                      <a:pt x="2422" y="2531"/>
                    </a:lnTo>
                    <a:close/>
                  </a:path>
                </a:pathLst>
              </a:custGeom>
              <a:solidFill>
                <a:srgbClr val="E0BCBC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" name="Freeform 32"/>
              <p:cNvSpPr/>
              <p:nvPr/>
            </p:nvSpPr>
            <p:spPr bwMode="auto">
              <a:xfrm>
                <a:off x="3427413" y="1822451"/>
                <a:ext cx="1144588" cy="1717675"/>
              </a:xfrm>
              <a:custGeom>
                <a:avLst/>
                <a:gdLst>
                  <a:gd name="T0" fmla="*/ 1923 w 1923"/>
                  <a:gd name="T1" fmla="*/ 2885 h 2885"/>
                  <a:gd name="T2" fmla="*/ 589 w 1923"/>
                  <a:gd name="T3" fmla="*/ 0 h 2885"/>
                  <a:gd name="T4" fmla="*/ 0 w 1923"/>
                  <a:gd name="T5" fmla="*/ 354 h 2885"/>
                  <a:gd name="T6" fmla="*/ 1923 w 1923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3" h="2885">
                    <a:moveTo>
                      <a:pt x="1923" y="2885"/>
                    </a:moveTo>
                    <a:lnTo>
                      <a:pt x="589" y="0"/>
                    </a:lnTo>
                    <a:cubicBezTo>
                      <a:pt x="380" y="96"/>
                      <a:pt x="183" y="215"/>
                      <a:pt x="0" y="354"/>
                    </a:cubicBezTo>
                    <a:lnTo>
                      <a:pt x="1923" y="2885"/>
                    </a:lnTo>
                    <a:close/>
                  </a:path>
                </a:pathLst>
              </a:custGeom>
              <a:solidFill>
                <a:srgbClr val="FFC000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24" name="Freeform 33"/>
              <p:cNvSpPr/>
              <p:nvPr/>
            </p:nvSpPr>
            <p:spPr bwMode="auto">
              <a:xfrm>
                <a:off x="3778251" y="1692276"/>
                <a:ext cx="793750" cy="1847850"/>
              </a:xfrm>
              <a:custGeom>
                <a:avLst/>
                <a:gdLst>
                  <a:gd name="T0" fmla="*/ 1334 w 1334"/>
                  <a:gd name="T1" fmla="*/ 3105 h 3105"/>
                  <a:gd name="T2" fmla="*/ 651 w 1334"/>
                  <a:gd name="T3" fmla="*/ 0 h 3105"/>
                  <a:gd name="T4" fmla="*/ 0 w 1334"/>
                  <a:gd name="T5" fmla="*/ 220 h 3105"/>
                  <a:gd name="T6" fmla="*/ 1334 w 1334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4" h="3105">
                    <a:moveTo>
                      <a:pt x="1334" y="3105"/>
                    </a:moveTo>
                    <a:lnTo>
                      <a:pt x="651" y="0"/>
                    </a:lnTo>
                    <a:cubicBezTo>
                      <a:pt x="427" y="50"/>
                      <a:pt x="208" y="123"/>
                      <a:pt x="0" y="220"/>
                    </a:cubicBezTo>
                    <a:lnTo>
                      <a:pt x="1334" y="3105"/>
                    </a:lnTo>
                    <a:close/>
                  </a:path>
                </a:pathLst>
              </a:custGeom>
              <a:solidFill>
                <a:srgbClr val="C8C0D4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25" name="Freeform 34"/>
              <p:cNvSpPr/>
              <p:nvPr/>
            </p:nvSpPr>
            <p:spPr bwMode="auto">
              <a:xfrm>
                <a:off x="4165601" y="1647826"/>
                <a:ext cx="406400" cy="1892300"/>
              </a:xfrm>
              <a:custGeom>
                <a:avLst/>
                <a:gdLst>
                  <a:gd name="T0" fmla="*/ 683 w 683"/>
                  <a:gd name="T1" fmla="*/ 3179 h 3179"/>
                  <a:gd name="T2" fmla="*/ 683 w 683"/>
                  <a:gd name="T3" fmla="*/ 0 h 3179"/>
                  <a:gd name="T4" fmla="*/ 0 w 683"/>
                  <a:gd name="T5" fmla="*/ 74 h 3179"/>
                  <a:gd name="T6" fmla="*/ 683 w 683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3" h="3179">
                    <a:moveTo>
                      <a:pt x="683" y="3179"/>
                    </a:moveTo>
                    <a:lnTo>
                      <a:pt x="683" y="0"/>
                    </a:lnTo>
                    <a:cubicBezTo>
                      <a:pt x="454" y="0"/>
                      <a:pt x="225" y="25"/>
                      <a:pt x="0" y="74"/>
                    </a:cubicBezTo>
                    <a:lnTo>
                      <a:pt x="683" y="3179"/>
                    </a:lnTo>
                    <a:close/>
                  </a:path>
                </a:pathLst>
              </a:custGeom>
              <a:solidFill>
                <a:srgbClr val="BBD7E3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sp>
          <p:nvSpPr>
            <p:cNvPr id="1028" name="TextBox 1027"/>
            <p:cNvSpPr txBox="1"/>
            <p:nvPr/>
          </p:nvSpPr>
          <p:spPr>
            <a:xfrm rot="18410248">
              <a:off x="4890418" y="245171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19552894">
              <a:off x="5125099" y="265723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 rot="20091146">
              <a:off x="5311969" y="2928928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366138" y="350925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 rot="20845902">
              <a:off x="5364347" y="326609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 rot="1287321">
              <a:off x="5308861" y="3892083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 rot="2223586">
              <a:off x="4991469" y="436434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 rot="3764361">
              <a:off x="4541839" y="477517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 rot="1664434">
              <a:off x="5186190" y="4167492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 rot="3135074">
              <a:off x="4744270" y="460152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 rot="5055293">
              <a:off x="4222461" y="484037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 rot="5400000">
              <a:off x="3945269" y="485964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 rot="6462750">
              <a:off x="3593898" y="479375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 rot="7002405">
              <a:off x="3286918" y="4776022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 rot="7563710">
              <a:off x="3081479" y="456723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 rot="8648676">
              <a:off x="2842173" y="438286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 rot="9520400">
              <a:off x="2665516" y="408451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 rot="9806271">
              <a:off x="2588718" y="384033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 rot="10800000">
              <a:off x="2486120" y="3524073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 rot="11539924">
              <a:off x="2475700" y="322598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 rot="12217304">
              <a:off x="2555400" y="2910983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 rot="12878863">
              <a:off x="2754244" y="265831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 rot="13423944">
              <a:off x="2950394" y="243035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 rot="14455027">
              <a:off x="3218659" y="225738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 rot="14830393">
              <a:off x="3497442" y="213988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 rot="15693974">
              <a:off x="3783112" y="2083846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 rot="16743352">
              <a:off x="4088139" y="206823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 rot="17422641">
              <a:off x="4391756" y="213934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 rot="17972616">
              <a:off x="4666586" y="2298669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</p:grpSp>
      <p:sp>
        <p:nvSpPr>
          <p:cNvPr id="66" name="AutoShape 5"/>
          <p:cNvSpPr>
            <a:spLocks noChangeArrowheads="1"/>
          </p:cNvSpPr>
          <p:nvPr/>
        </p:nvSpPr>
        <p:spPr bwMode="auto">
          <a:xfrm rot="11289578">
            <a:off x="6173656" y="219848"/>
            <a:ext cx="457200" cy="965200"/>
          </a:xfrm>
          <a:prstGeom prst="flowChartExtract">
            <a:avLst/>
          </a:prstGeom>
          <a:gradFill rotWithShape="1">
            <a:gsLst>
              <a:gs pos="0">
                <a:srgbClr val="6A570A"/>
              </a:gs>
              <a:gs pos="50000">
                <a:srgbClr val="E4BD16"/>
              </a:gs>
              <a:gs pos="100000">
                <a:srgbClr val="6A570A"/>
              </a:gs>
            </a:gsLst>
            <a:lin ang="0" scaled="1"/>
          </a:gradFill>
          <a:ln w="25400">
            <a:solidFill>
              <a:schemeClr val="bg1"/>
            </a:solidFill>
            <a:miter lim="800000"/>
          </a:ln>
        </p:spPr>
        <p:txBody>
          <a:bodyPr vert="eaVert" wrap="none" anchor="ctr"/>
          <a:lstStyle/>
          <a:p>
            <a:pPr algn="ctr"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Flowchart: Connector 1029"/>
          <p:cNvSpPr/>
          <p:nvPr/>
        </p:nvSpPr>
        <p:spPr>
          <a:xfrm>
            <a:off x="5548320" y="2685411"/>
            <a:ext cx="1091316" cy="1122369"/>
          </a:xfrm>
          <a:prstGeom prst="flowChartConnector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1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0" y="92848"/>
            <a:ext cx="609600" cy="609600"/>
          </a:xfrm>
          <a:prstGeom prst="rect">
            <a:avLst/>
          </a:prstGeom>
        </p:spPr>
      </p:pic>
      <p:sp>
        <p:nvSpPr>
          <p:cNvPr id="1033" name="Pentagon 1032">
            <a:hlinkClick r:id="rId5" action="ppaction://hlinksldjump"/>
          </p:cNvPr>
          <p:cNvSpPr/>
          <p:nvPr/>
        </p:nvSpPr>
        <p:spPr>
          <a:xfrm>
            <a:off x="1498600" y="816457"/>
            <a:ext cx="863600" cy="572983"/>
          </a:xfrm>
          <a:prstGeom prst="homePlat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Pentagon 70">
            <a:hlinkClick r:id="rId6" action="ppaction://hlinksldjump"/>
          </p:cNvPr>
          <p:cNvSpPr/>
          <p:nvPr/>
        </p:nvSpPr>
        <p:spPr>
          <a:xfrm>
            <a:off x="1524000" y="4159056"/>
            <a:ext cx="838200" cy="572983"/>
          </a:xfrm>
          <a:prstGeom prst="homePlat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Pentagon 71">
            <a:hlinkClick r:id="rId7" action="ppaction://hlinksldjump"/>
          </p:cNvPr>
          <p:cNvSpPr/>
          <p:nvPr/>
        </p:nvSpPr>
        <p:spPr>
          <a:xfrm>
            <a:off x="1524000" y="3061913"/>
            <a:ext cx="838200" cy="572983"/>
          </a:xfrm>
          <a:prstGeom prst="homePlat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Pentagon 72">
            <a:hlinkClick r:id="rId8" action="ppaction://hlinksldjump"/>
          </p:cNvPr>
          <p:cNvSpPr/>
          <p:nvPr/>
        </p:nvSpPr>
        <p:spPr>
          <a:xfrm>
            <a:off x="1524000" y="1931613"/>
            <a:ext cx="838200" cy="572983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4" name="TextBox 1033"/>
          <p:cNvSpPr txBox="1"/>
          <p:nvPr/>
        </p:nvSpPr>
        <p:spPr>
          <a:xfrm>
            <a:off x="1600200" y="837337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5" name="TextBox 74">
            <a:hlinkClick r:id="rId6" action="ppaction://hlinksldjump"/>
          </p:cNvPr>
          <p:cNvSpPr txBox="1"/>
          <p:nvPr/>
        </p:nvSpPr>
        <p:spPr>
          <a:xfrm>
            <a:off x="1600200" y="4153159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600200" y="3061337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7" name="TextBox 76">
            <a:hlinkClick r:id="rId8" action="ppaction://hlinksldjump"/>
          </p:cNvPr>
          <p:cNvSpPr txBox="1"/>
          <p:nvPr/>
        </p:nvSpPr>
        <p:spPr>
          <a:xfrm>
            <a:off x="1600200" y="1940394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35" name="TextBox 1034"/>
          <p:cNvSpPr txBox="1"/>
          <p:nvPr/>
        </p:nvSpPr>
        <p:spPr>
          <a:xfrm>
            <a:off x="9144000" y="1931612"/>
            <a:ext cx="1349828" cy="15696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98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audio>
              <p:cMediaNode vol="80000" numSld="999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1"/>
                </p:tgtEl>
              </p:cMediaNode>
            </p:audio>
          </p:childTnLst>
        </p:cTn>
      </p:par>
    </p:tnLst>
    <p:bldLst>
      <p:bldP spid="103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322006"/>
            <a:ext cx="11277600" cy="83099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b.Khi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kĩ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thuật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nghiệm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máu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đông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mắc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rối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loạn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800" y="1406796"/>
            <a:ext cx="11277600" cy="156966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Do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trai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mất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nhiễm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7,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chứa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gene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nhau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dẫn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sinh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rối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loạn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3144774"/>
            <a:ext cx="11277600" cy="83099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c.Tại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máu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khó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đông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gặp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? NST X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mang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gene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đột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biến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đứa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trẻ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endParaRPr lang="en-US" b="1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3845" y="4267200"/>
            <a:ext cx="11277600" cy="236988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Do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gene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quy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máu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khó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đông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nằm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trên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không tương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nhiễm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X nên ở nam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allele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lặn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, ở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nữ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hai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allele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lặn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máu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khó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đông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gặp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trai.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đứa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trẻ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mắc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máu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khó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đông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nhiễm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X mang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gene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cho con trai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nhiễm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Y.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35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6CA2606D-4EC6-4E1D-962A-105FEDF446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2205363"/>
              </p:ext>
            </p:extLst>
          </p:nvPr>
        </p:nvGraphicFramePr>
        <p:xfrm>
          <a:off x="762000" y="1600201"/>
          <a:ext cx="10972800" cy="350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Snip Diagonal Corner Rectangle 4">
            <a:extLst>
              <a:ext uri="{FF2B5EF4-FFF2-40B4-BE49-F238E27FC236}">
                <a16:creationId xmlns:a16="http://schemas.microsoft.com/office/drawing/2014/main" id="{79BB0FF2-C7ED-4C35-BC92-F2F0A222D2B4}"/>
              </a:ext>
            </a:extLst>
          </p:cNvPr>
          <p:cNvSpPr/>
          <p:nvPr/>
        </p:nvSpPr>
        <p:spPr bwMode="auto">
          <a:xfrm>
            <a:off x="1752599" y="50284"/>
            <a:ext cx="10439401" cy="744462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  <a:scene3d>
            <a:camera prst="orthographicFront"/>
            <a:lightRig rig="flat" dir="t"/>
          </a:scene3d>
          <a:sp3d/>
        </p:spPr>
        <p:txBody>
          <a:bodyPr lIns="247650" tIns="123825" rIns="247650" bIns="123825" spcCol="1270" anchor="ctr"/>
          <a:lstStyle/>
          <a:p>
            <a:pPr marL="0" lvl="1" algn="ctr" defTabSz="16002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15000"/>
              </a:spcAft>
              <a:defRPr/>
            </a:pPr>
            <a:r>
              <a:rPr lang="en-US" sz="2800" b="1" kern="0" noProof="1">
                <a:solidFill>
                  <a:prstClr val="white"/>
                </a:solidFill>
                <a:latin typeface="+mn-lt"/>
                <a:cs typeface="Arial" panose="020B0604020202020204" pitchFamily="34" charset="0"/>
              </a:rPr>
              <a:t>ÔN TẬP CHƯƠNG I</a:t>
            </a:r>
            <a:endParaRPr lang="vi-VN" sz="2800" b="1" kern="0" noProof="1">
              <a:solidFill>
                <a:prstClr val="white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63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9" name="Group 1028"/>
          <p:cNvGrpSpPr/>
          <p:nvPr/>
        </p:nvGrpSpPr>
        <p:grpSpPr>
          <a:xfrm>
            <a:off x="3208378" y="501393"/>
            <a:ext cx="5699678" cy="5568237"/>
            <a:chOff x="2475700" y="1677716"/>
            <a:chExt cx="3881038" cy="3791537"/>
          </a:xfrm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1027" name="Group 1026"/>
            <p:cNvGrpSpPr/>
            <p:nvPr/>
          </p:nvGrpSpPr>
          <p:grpSpPr>
            <a:xfrm>
              <a:off x="2535238" y="1679890"/>
              <a:ext cx="3794126" cy="3789363"/>
              <a:chOff x="2674938" y="1647826"/>
              <a:chExt cx="3794126" cy="3789363"/>
            </a:xfrm>
          </p:grpSpPr>
          <p:sp>
            <p:nvSpPr>
              <p:cNvPr id="5" name="Freeform 6"/>
              <p:cNvSpPr/>
              <p:nvPr/>
            </p:nvSpPr>
            <p:spPr bwMode="auto">
              <a:xfrm>
                <a:off x="4572001" y="1647826"/>
                <a:ext cx="407988" cy="1892300"/>
              </a:xfrm>
              <a:custGeom>
                <a:avLst/>
                <a:gdLst>
                  <a:gd name="T0" fmla="*/ 0 w 684"/>
                  <a:gd name="T1" fmla="*/ 3179 h 3179"/>
                  <a:gd name="T2" fmla="*/ 684 w 684"/>
                  <a:gd name="T3" fmla="*/ 74 h 3179"/>
                  <a:gd name="T4" fmla="*/ 0 w 684"/>
                  <a:gd name="T5" fmla="*/ 0 h 3179"/>
                  <a:gd name="T6" fmla="*/ 0 w 684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4" h="3179">
                    <a:moveTo>
                      <a:pt x="0" y="3179"/>
                    </a:moveTo>
                    <a:lnTo>
                      <a:pt x="684" y="74"/>
                    </a:lnTo>
                    <a:cubicBezTo>
                      <a:pt x="459" y="25"/>
                      <a:pt x="230" y="0"/>
                      <a:pt x="0" y="0"/>
                    </a:cubicBezTo>
                    <a:lnTo>
                      <a:pt x="0" y="3179"/>
                    </a:lnTo>
                    <a:close/>
                  </a:path>
                </a:pathLst>
              </a:custGeom>
              <a:solidFill>
                <a:srgbClr val="39608E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" name="Freeform 7"/>
              <p:cNvSpPr/>
              <p:nvPr/>
            </p:nvSpPr>
            <p:spPr bwMode="auto">
              <a:xfrm>
                <a:off x="4572001" y="1692276"/>
                <a:ext cx="795338" cy="1847850"/>
              </a:xfrm>
              <a:custGeom>
                <a:avLst/>
                <a:gdLst>
                  <a:gd name="T0" fmla="*/ 0 w 1335"/>
                  <a:gd name="T1" fmla="*/ 3105 h 3105"/>
                  <a:gd name="T2" fmla="*/ 1335 w 1335"/>
                  <a:gd name="T3" fmla="*/ 220 h 3105"/>
                  <a:gd name="T4" fmla="*/ 684 w 1335"/>
                  <a:gd name="T5" fmla="*/ 0 h 3105"/>
                  <a:gd name="T6" fmla="*/ 0 w 1335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5" h="3105">
                    <a:moveTo>
                      <a:pt x="0" y="3105"/>
                    </a:moveTo>
                    <a:lnTo>
                      <a:pt x="1335" y="220"/>
                    </a:lnTo>
                    <a:cubicBezTo>
                      <a:pt x="1127" y="123"/>
                      <a:pt x="908" y="50"/>
                      <a:pt x="684" y="0"/>
                    </a:cubicBezTo>
                    <a:lnTo>
                      <a:pt x="0" y="3105"/>
                    </a:lnTo>
                    <a:close/>
                  </a:path>
                </a:pathLst>
              </a:custGeom>
              <a:solidFill>
                <a:srgbClr val="92D050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7" name="Freeform 8"/>
              <p:cNvSpPr/>
              <p:nvPr/>
            </p:nvSpPr>
            <p:spPr bwMode="auto">
              <a:xfrm>
                <a:off x="4572001" y="1822451"/>
                <a:ext cx="1146175" cy="1717675"/>
              </a:xfrm>
              <a:custGeom>
                <a:avLst/>
                <a:gdLst>
                  <a:gd name="T0" fmla="*/ 0 w 1924"/>
                  <a:gd name="T1" fmla="*/ 2885 h 2885"/>
                  <a:gd name="T2" fmla="*/ 1924 w 1924"/>
                  <a:gd name="T3" fmla="*/ 354 h 2885"/>
                  <a:gd name="T4" fmla="*/ 1335 w 1924"/>
                  <a:gd name="T5" fmla="*/ 0 h 2885"/>
                  <a:gd name="T6" fmla="*/ 0 w 1924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4" h="2885">
                    <a:moveTo>
                      <a:pt x="0" y="2885"/>
                    </a:moveTo>
                    <a:lnTo>
                      <a:pt x="1924" y="354"/>
                    </a:lnTo>
                    <a:cubicBezTo>
                      <a:pt x="1741" y="215"/>
                      <a:pt x="1544" y="96"/>
                      <a:pt x="1335" y="0"/>
                    </a:cubicBezTo>
                    <a:lnTo>
                      <a:pt x="0" y="2885"/>
                    </a:lnTo>
                    <a:close/>
                  </a:path>
                </a:pathLst>
              </a:custGeom>
              <a:solidFill>
                <a:srgbClr val="748C41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8" name="Freeform 9"/>
              <p:cNvSpPr/>
              <p:nvPr/>
            </p:nvSpPr>
            <p:spPr bwMode="auto">
              <a:xfrm>
                <a:off x="4572001" y="2033589"/>
                <a:ext cx="1443038" cy="1506538"/>
              </a:xfrm>
              <a:custGeom>
                <a:avLst/>
                <a:gdLst>
                  <a:gd name="T0" fmla="*/ 0 w 2423"/>
                  <a:gd name="T1" fmla="*/ 2531 h 2531"/>
                  <a:gd name="T2" fmla="*/ 2423 w 2423"/>
                  <a:gd name="T3" fmla="*/ 473 h 2531"/>
                  <a:gd name="T4" fmla="*/ 1924 w 2423"/>
                  <a:gd name="T5" fmla="*/ 0 h 2531"/>
                  <a:gd name="T6" fmla="*/ 0 w 2423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3" h="2531">
                    <a:moveTo>
                      <a:pt x="0" y="2531"/>
                    </a:moveTo>
                    <a:lnTo>
                      <a:pt x="2423" y="473"/>
                    </a:lnTo>
                    <a:cubicBezTo>
                      <a:pt x="2274" y="298"/>
                      <a:pt x="2107" y="139"/>
                      <a:pt x="1924" y="0"/>
                    </a:cubicBezTo>
                    <a:lnTo>
                      <a:pt x="0" y="2531"/>
                    </a:lnTo>
                    <a:close/>
                  </a:path>
                </a:pathLst>
              </a:custGeom>
              <a:solidFill>
                <a:srgbClr val="00B0F0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9" name="Freeform 10"/>
              <p:cNvSpPr/>
              <p:nvPr/>
            </p:nvSpPr>
            <p:spPr bwMode="auto">
              <a:xfrm>
                <a:off x="4572001" y="2316164"/>
                <a:ext cx="1671638" cy="1223963"/>
              </a:xfrm>
              <a:custGeom>
                <a:avLst/>
                <a:gdLst>
                  <a:gd name="T0" fmla="*/ 0 w 2809"/>
                  <a:gd name="T1" fmla="*/ 2058 h 2058"/>
                  <a:gd name="T2" fmla="*/ 2809 w 2809"/>
                  <a:gd name="T3" fmla="*/ 569 h 2058"/>
                  <a:gd name="T4" fmla="*/ 2423 w 2809"/>
                  <a:gd name="T5" fmla="*/ 0 h 2058"/>
                  <a:gd name="T6" fmla="*/ 0 w 2809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9" h="2058">
                    <a:moveTo>
                      <a:pt x="0" y="2058"/>
                    </a:moveTo>
                    <a:lnTo>
                      <a:pt x="2809" y="569"/>
                    </a:lnTo>
                    <a:cubicBezTo>
                      <a:pt x="2701" y="366"/>
                      <a:pt x="2572" y="175"/>
                      <a:pt x="2423" y="0"/>
                    </a:cubicBezTo>
                    <a:lnTo>
                      <a:pt x="0" y="2058"/>
                    </a:lnTo>
                    <a:close/>
                  </a:path>
                </a:pathLst>
              </a:custGeom>
              <a:solidFill>
                <a:srgbClr val="368195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" name="Freeform 11"/>
              <p:cNvSpPr/>
              <p:nvPr/>
            </p:nvSpPr>
            <p:spPr bwMode="auto">
              <a:xfrm>
                <a:off x="4572001" y="2654301"/>
                <a:ext cx="1824038" cy="885825"/>
              </a:xfrm>
              <a:custGeom>
                <a:avLst/>
                <a:gdLst>
                  <a:gd name="T0" fmla="*/ 0 w 3063"/>
                  <a:gd name="T1" fmla="*/ 1489 h 1489"/>
                  <a:gd name="T2" fmla="*/ 3063 w 3063"/>
                  <a:gd name="T3" fmla="*/ 638 h 1489"/>
                  <a:gd name="T4" fmla="*/ 2809 w 3063"/>
                  <a:gd name="T5" fmla="*/ 0 h 1489"/>
                  <a:gd name="T6" fmla="*/ 0 w 3063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3" h="1489">
                    <a:moveTo>
                      <a:pt x="0" y="1489"/>
                    </a:moveTo>
                    <a:lnTo>
                      <a:pt x="3063" y="638"/>
                    </a:lnTo>
                    <a:cubicBezTo>
                      <a:pt x="3002" y="417"/>
                      <a:pt x="2916" y="203"/>
                      <a:pt x="2809" y="0"/>
                    </a:cubicBezTo>
                    <a:lnTo>
                      <a:pt x="0" y="1489"/>
                    </a:lnTo>
                    <a:close/>
                  </a:path>
                </a:pathLst>
              </a:custGeom>
              <a:solidFill>
                <a:srgbClr val="BA7032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" name="Freeform 12"/>
              <p:cNvSpPr/>
              <p:nvPr/>
            </p:nvSpPr>
            <p:spPr bwMode="auto">
              <a:xfrm>
                <a:off x="4572001" y="3033714"/>
                <a:ext cx="1889125" cy="506413"/>
              </a:xfrm>
              <a:custGeom>
                <a:avLst/>
                <a:gdLst>
                  <a:gd name="T0" fmla="*/ 0 w 3174"/>
                  <a:gd name="T1" fmla="*/ 851 h 851"/>
                  <a:gd name="T2" fmla="*/ 3174 w 3174"/>
                  <a:gd name="T3" fmla="*/ 679 h 851"/>
                  <a:gd name="T4" fmla="*/ 3063 w 3174"/>
                  <a:gd name="T5" fmla="*/ 0 h 851"/>
                  <a:gd name="T6" fmla="*/ 0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0" y="851"/>
                    </a:moveTo>
                    <a:lnTo>
                      <a:pt x="3174" y="679"/>
                    </a:lnTo>
                    <a:cubicBezTo>
                      <a:pt x="3162" y="449"/>
                      <a:pt x="3125" y="222"/>
                      <a:pt x="3063" y="0"/>
                    </a:cubicBezTo>
                    <a:lnTo>
                      <a:pt x="0" y="851"/>
                    </a:lnTo>
                    <a:close/>
                  </a:path>
                </a:pathLst>
              </a:custGeom>
              <a:solidFill>
                <a:srgbClr val="4572A7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2" name="Freeform 13"/>
              <p:cNvSpPr/>
              <p:nvPr/>
            </p:nvSpPr>
            <p:spPr bwMode="auto">
              <a:xfrm>
                <a:off x="4572001" y="3438526"/>
                <a:ext cx="1897063" cy="407988"/>
              </a:xfrm>
              <a:custGeom>
                <a:avLst/>
                <a:gdLst>
                  <a:gd name="T0" fmla="*/ 0 w 3187"/>
                  <a:gd name="T1" fmla="*/ 172 h 686"/>
                  <a:gd name="T2" fmla="*/ 3137 w 3187"/>
                  <a:gd name="T3" fmla="*/ 686 h 686"/>
                  <a:gd name="T4" fmla="*/ 3174 w 3187"/>
                  <a:gd name="T5" fmla="*/ 0 h 686"/>
                  <a:gd name="T6" fmla="*/ 0 w 3187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7" h="686">
                    <a:moveTo>
                      <a:pt x="0" y="172"/>
                    </a:moveTo>
                    <a:lnTo>
                      <a:pt x="3137" y="686"/>
                    </a:lnTo>
                    <a:cubicBezTo>
                      <a:pt x="3174" y="459"/>
                      <a:pt x="3187" y="229"/>
                      <a:pt x="3174" y="0"/>
                    </a:cubicBezTo>
                    <a:lnTo>
                      <a:pt x="0" y="172"/>
                    </a:lnTo>
                    <a:close/>
                  </a:path>
                </a:pathLst>
              </a:custGeom>
              <a:solidFill>
                <a:srgbClr val="AA4643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3" name="Freeform 14"/>
              <p:cNvSpPr/>
              <p:nvPr/>
            </p:nvSpPr>
            <p:spPr bwMode="auto">
              <a:xfrm>
                <a:off x="4572001" y="3540126"/>
                <a:ext cx="1866900" cy="700088"/>
              </a:xfrm>
              <a:custGeom>
                <a:avLst/>
                <a:gdLst>
                  <a:gd name="T0" fmla="*/ 0 w 3137"/>
                  <a:gd name="T1" fmla="*/ 0 h 1176"/>
                  <a:gd name="T2" fmla="*/ 2953 w 3137"/>
                  <a:gd name="T3" fmla="*/ 1176 h 1176"/>
                  <a:gd name="T4" fmla="*/ 3137 w 3137"/>
                  <a:gd name="T5" fmla="*/ 514 h 1176"/>
                  <a:gd name="T6" fmla="*/ 0 w 3137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7" h="1176">
                    <a:moveTo>
                      <a:pt x="0" y="0"/>
                    </a:moveTo>
                    <a:lnTo>
                      <a:pt x="2953" y="1176"/>
                    </a:lnTo>
                    <a:cubicBezTo>
                      <a:pt x="3038" y="963"/>
                      <a:pt x="3100" y="741"/>
                      <a:pt x="3137" y="51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9A54E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4" name="Freeform 15"/>
              <p:cNvSpPr/>
              <p:nvPr/>
            </p:nvSpPr>
            <p:spPr bwMode="auto">
              <a:xfrm>
                <a:off x="4572001" y="3540126"/>
                <a:ext cx="1757363" cy="1062038"/>
              </a:xfrm>
              <a:custGeom>
                <a:avLst/>
                <a:gdLst>
                  <a:gd name="T0" fmla="*/ 0 w 2953"/>
                  <a:gd name="T1" fmla="*/ 0 h 1784"/>
                  <a:gd name="T2" fmla="*/ 2631 w 2953"/>
                  <a:gd name="T3" fmla="*/ 1784 h 1784"/>
                  <a:gd name="T4" fmla="*/ 2953 w 2953"/>
                  <a:gd name="T5" fmla="*/ 1176 h 1784"/>
                  <a:gd name="T6" fmla="*/ 0 w 2953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3" h="1784">
                    <a:moveTo>
                      <a:pt x="0" y="0"/>
                    </a:moveTo>
                    <a:lnTo>
                      <a:pt x="2631" y="1784"/>
                    </a:lnTo>
                    <a:cubicBezTo>
                      <a:pt x="2760" y="1593"/>
                      <a:pt x="2868" y="1390"/>
                      <a:pt x="2953" y="117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1588F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5" name="Freeform 16"/>
              <p:cNvSpPr/>
              <p:nvPr/>
            </p:nvSpPr>
            <p:spPr bwMode="auto">
              <a:xfrm>
                <a:off x="4572001" y="3540126"/>
                <a:ext cx="1566863" cy="1373188"/>
              </a:xfrm>
              <a:custGeom>
                <a:avLst/>
                <a:gdLst>
                  <a:gd name="T0" fmla="*/ 0 w 2631"/>
                  <a:gd name="T1" fmla="*/ 0 h 2307"/>
                  <a:gd name="T2" fmla="*/ 2186 w 2631"/>
                  <a:gd name="T3" fmla="*/ 2307 h 2307"/>
                  <a:gd name="T4" fmla="*/ 2631 w 2631"/>
                  <a:gd name="T5" fmla="*/ 1784 h 2307"/>
                  <a:gd name="T6" fmla="*/ 0 w 2631"/>
                  <a:gd name="T7" fmla="*/ 0 h 2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1" h="2307">
                    <a:moveTo>
                      <a:pt x="0" y="0"/>
                    </a:moveTo>
                    <a:lnTo>
                      <a:pt x="2186" y="2307"/>
                    </a:lnTo>
                    <a:cubicBezTo>
                      <a:pt x="2353" y="2149"/>
                      <a:pt x="2502" y="1974"/>
                      <a:pt x="2631" y="178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198AF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6" name="Freeform 17"/>
              <p:cNvSpPr/>
              <p:nvPr/>
            </p:nvSpPr>
            <p:spPr bwMode="auto">
              <a:xfrm>
                <a:off x="4572001" y="3540126"/>
                <a:ext cx="1301750" cy="1620838"/>
              </a:xfrm>
              <a:custGeom>
                <a:avLst/>
                <a:gdLst>
                  <a:gd name="T0" fmla="*/ 0 w 2186"/>
                  <a:gd name="T1" fmla="*/ 0 h 2723"/>
                  <a:gd name="T2" fmla="*/ 1639 w 2186"/>
                  <a:gd name="T3" fmla="*/ 2723 h 2723"/>
                  <a:gd name="T4" fmla="*/ 2186 w 2186"/>
                  <a:gd name="T5" fmla="*/ 2307 h 2723"/>
                  <a:gd name="T6" fmla="*/ 0 w 2186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6" h="2723">
                    <a:moveTo>
                      <a:pt x="0" y="0"/>
                    </a:moveTo>
                    <a:lnTo>
                      <a:pt x="1639" y="2723"/>
                    </a:lnTo>
                    <a:cubicBezTo>
                      <a:pt x="1836" y="2605"/>
                      <a:pt x="2020" y="2466"/>
                      <a:pt x="2186" y="230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843D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7" name="Freeform 18"/>
              <p:cNvSpPr/>
              <p:nvPr/>
            </p:nvSpPr>
            <p:spPr bwMode="auto">
              <a:xfrm>
                <a:off x="4572001" y="3540126"/>
                <a:ext cx="976313" cy="1793875"/>
              </a:xfrm>
              <a:custGeom>
                <a:avLst/>
                <a:gdLst>
                  <a:gd name="T0" fmla="*/ 0 w 1639"/>
                  <a:gd name="T1" fmla="*/ 0 h 3012"/>
                  <a:gd name="T2" fmla="*/ 1015 w 1639"/>
                  <a:gd name="T3" fmla="*/ 3012 h 3012"/>
                  <a:gd name="T4" fmla="*/ 1639 w 1639"/>
                  <a:gd name="T5" fmla="*/ 2723 h 3012"/>
                  <a:gd name="T6" fmla="*/ 0 w 1639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9" h="3012">
                    <a:moveTo>
                      <a:pt x="0" y="0"/>
                    </a:moveTo>
                    <a:lnTo>
                      <a:pt x="1015" y="3012"/>
                    </a:lnTo>
                    <a:cubicBezTo>
                      <a:pt x="1233" y="2939"/>
                      <a:pt x="1442" y="2842"/>
                      <a:pt x="1639" y="27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81BD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8" name="Freeform 19"/>
              <p:cNvSpPr/>
              <p:nvPr/>
            </p:nvSpPr>
            <p:spPr bwMode="auto">
              <a:xfrm>
                <a:off x="4572001" y="3540126"/>
                <a:ext cx="604838" cy="1881188"/>
              </a:xfrm>
              <a:custGeom>
                <a:avLst/>
                <a:gdLst>
                  <a:gd name="T0" fmla="*/ 0 w 1015"/>
                  <a:gd name="T1" fmla="*/ 0 h 3160"/>
                  <a:gd name="T2" fmla="*/ 344 w 1015"/>
                  <a:gd name="T3" fmla="*/ 3160 h 3160"/>
                  <a:gd name="T4" fmla="*/ 1015 w 1015"/>
                  <a:gd name="T5" fmla="*/ 3012 h 3160"/>
                  <a:gd name="T6" fmla="*/ 0 w 1015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5" h="3160">
                    <a:moveTo>
                      <a:pt x="0" y="0"/>
                    </a:moveTo>
                    <a:lnTo>
                      <a:pt x="344" y="3160"/>
                    </a:lnTo>
                    <a:cubicBezTo>
                      <a:pt x="573" y="3135"/>
                      <a:pt x="798" y="3085"/>
                      <a:pt x="1015" y="301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504D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9" name="Freeform 20"/>
              <p:cNvSpPr/>
              <p:nvPr/>
            </p:nvSpPr>
            <p:spPr bwMode="auto">
              <a:xfrm>
                <a:off x="4367213" y="3540126"/>
                <a:ext cx="409575" cy="1897063"/>
              </a:xfrm>
              <a:custGeom>
                <a:avLst/>
                <a:gdLst>
                  <a:gd name="T0" fmla="*/ 343 w 687"/>
                  <a:gd name="T1" fmla="*/ 0 h 3185"/>
                  <a:gd name="T2" fmla="*/ 0 w 687"/>
                  <a:gd name="T3" fmla="*/ 3160 h 3185"/>
                  <a:gd name="T4" fmla="*/ 687 w 687"/>
                  <a:gd name="T5" fmla="*/ 3160 h 3185"/>
                  <a:gd name="T6" fmla="*/ 343 w 687"/>
                  <a:gd name="T7" fmla="*/ 0 h 3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7" h="3185">
                    <a:moveTo>
                      <a:pt x="343" y="0"/>
                    </a:moveTo>
                    <a:lnTo>
                      <a:pt x="0" y="3160"/>
                    </a:lnTo>
                    <a:cubicBezTo>
                      <a:pt x="228" y="3185"/>
                      <a:pt x="459" y="3185"/>
                      <a:pt x="687" y="3160"/>
                    </a:cubicBezTo>
                    <a:lnTo>
                      <a:pt x="343" y="0"/>
                    </a:lnTo>
                    <a:close/>
                  </a:path>
                </a:pathLst>
              </a:custGeom>
              <a:solidFill>
                <a:srgbClr val="9BBB59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0" name="Freeform 21"/>
              <p:cNvSpPr/>
              <p:nvPr/>
            </p:nvSpPr>
            <p:spPr bwMode="auto">
              <a:xfrm>
                <a:off x="3968751" y="3540126"/>
                <a:ext cx="603250" cy="1881188"/>
              </a:xfrm>
              <a:custGeom>
                <a:avLst/>
                <a:gdLst>
                  <a:gd name="T0" fmla="*/ 1014 w 1014"/>
                  <a:gd name="T1" fmla="*/ 0 h 3160"/>
                  <a:gd name="T2" fmla="*/ 0 w 1014"/>
                  <a:gd name="T3" fmla="*/ 3012 h 3160"/>
                  <a:gd name="T4" fmla="*/ 671 w 1014"/>
                  <a:gd name="T5" fmla="*/ 3160 h 3160"/>
                  <a:gd name="T6" fmla="*/ 1014 w 1014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3160">
                    <a:moveTo>
                      <a:pt x="1014" y="0"/>
                    </a:moveTo>
                    <a:lnTo>
                      <a:pt x="0" y="3012"/>
                    </a:lnTo>
                    <a:cubicBezTo>
                      <a:pt x="217" y="3085"/>
                      <a:pt x="442" y="3135"/>
                      <a:pt x="671" y="3160"/>
                    </a:cubicBezTo>
                    <a:lnTo>
                      <a:pt x="1014" y="0"/>
                    </a:lnTo>
                    <a:close/>
                  </a:path>
                </a:pathLst>
              </a:custGeom>
              <a:solidFill>
                <a:srgbClr val="8064A2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" name="Freeform 22"/>
              <p:cNvSpPr/>
              <p:nvPr/>
            </p:nvSpPr>
            <p:spPr bwMode="auto">
              <a:xfrm>
                <a:off x="3597276" y="3540126"/>
                <a:ext cx="974725" cy="1793875"/>
              </a:xfrm>
              <a:custGeom>
                <a:avLst/>
                <a:gdLst>
                  <a:gd name="T0" fmla="*/ 1638 w 1638"/>
                  <a:gd name="T1" fmla="*/ 0 h 3012"/>
                  <a:gd name="T2" fmla="*/ 0 w 1638"/>
                  <a:gd name="T3" fmla="*/ 2723 h 3012"/>
                  <a:gd name="T4" fmla="*/ 624 w 1638"/>
                  <a:gd name="T5" fmla="*/ 3012 h 3012"/>
                  <a:gd name="T6" fmla="*/ 1638 w 1638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8" h="3012">
                    <a:moveTo>
                      <a:pt x="1638" y="0"/>
                    </a:moveTo>
                    <a:lnTo>
                      <a:pt x="0" y="2723"/>
                    </a:lnTo>
                    <a:cubicBezTo>
                      <a:pt x="197" y="2842"/>
                      <a:pt x="406" y="2939"/>
                      <a:pt x="624" y="3012"/>
                    </a:cubicBezTo>
                    <a:lnTo>
                      <a:pt x="1638" y="0"/>
                    </a:lnTo>
                    <a:close/>
                  </a:path>
                </a:pathLst>
              </a:custGeom>
              <a:solidFill>
                <a:srgbClr val="4BACC6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" name="Freeform 23"/>
              <p:cNvSpPr/>
              <p:nvPr/>
            </p:nvSpPr>
            <p:spPr bwMode="auto">
              <a:xfrm>
                <a:off x="3271838" y="3540126"/>
                <a:ext cx="1300163" cy="1620838"/>
              </a:xfrm>
              <a:custGeom>
                <a:avLst/>
                <a:gdLst>
                  <a:gd name="T0" fmla="*/ 2185 w 2185"/>
                  <a:gd name="T1" fmla="*/ 0 h 2723"/>
                  <a:gd name="T2" fmla="*/ 0 w 2185"/>
                  <a:gd name="T3" fmla="*/ 2308 h 2723"/>
                  <a:gd name="T4" fmla="*/ 547 w 2185"/>
                  <a:gd name="T5" fmla="*/ 2723 h 2723"/>
                  <a:gd name="T6" fmla="*/ 2185 w 2185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5" h="2723">
                    <a:moveTo>
                      <a:pt x="2185" y="0"/>
                    </a:moveTo>
                    <a:lnTo>
                      <a:pt x="0" y="2308"/>
                    </a:lnTo>
                    <a:cubicBezTo>
                      <a:pt x="166" y="2466"/>
                      <a:pt x="350" y="2605"/>
                      <a:pt x="547" y="2723"/>
                    </a:cubicBezTo>
                    <a:lnTo>
                      <a:pt x="2185" y="0"/>
                    </a:lnTo>
                    <a:close/>
                  </a:path>
                </a:pathLst>
              </a:custGeom>
              <a:solidFill>
                <a:srgbClr val="F79646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" name="Freeform 24"/>
              <p:cNvSpPr/>
              <p:nvPr/>
            </p:nvSpPr>
            <p:spPr bwMode="auto">
              <a:xfrm>
                <a:off x="3006726" y="3540126"/>
                <a:ext cx="1565275" cy="1374775"/>
              </a:xfrm>
              <a:custGeom>
                <a:avLst/>
                <a:gdLst>
                  <a:gd name="T0" fmla="*/ 2630 w 2630"/>
                  <a:gd name="T1" fmla="*/ 0 h 2308"/>
                  <a:gd name="T2" fmla="*/ 0 w 2630"/>
                  <a:gd name="T3" fmla="*/ 1784 h 2308"/>
                  <a:gd name="T4" fmla="*/ 445 w 2630"/>
                  <a:gd name="T5" fmla="*/ 2308 h 2308"/>
                  <a:gd name="T6" fmla="*/ 2630 w 2630"/>
                  <a:gd name="T7" fmla="*/ 0 h 2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0" h="2308">
                    <a:moveTo>
                      <a:pt x="2630" y="0"/>
                    </a:moveTo>
                    <a:lnTo>
                      <a:pt x="0" y="1784"/>
                    </a:lnTo>
                    <a:cubicBezTo>
                      <a:pt x="128" y="1974"/>
                      <a:pt x="278" y="2149"/>
                      <a:pt x="445" y="2308"/>
                    </a:cubicBezTo>
                    <a:lnTo>
                      <a:pt x="2630" y="0"/>
                    </a:lnTo>
                    <a:close/>
                  </a:path>
                </a:pathLst>
              </a:custGeom>
              <a:solidFill>
                <a:srgbClr val="93A9CF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" name="Freeform 25"/>
              <p:cNvSpPr/>
              <p:nvPr/>
            </p:nvSpPr>
            <p:spPr bwMode="auto">
              <a:xfrm>
                <a:off x="2814638" y="3540126"/>
                <a:ext cx="1757363" cy="1062038"/>
              </a:xfrm>
              <a:custGeom>
                <a:avLst/>
                <a:gdLst>
                  <a:gd name="T0" fmla="*/ 2952 w 2952"/>
                  <a:gd name="T1" fmla="*/ 0 h 1784"/>
                  <a:gd name="T2" fmla="*/ 0 w 2952"/>
                  <a:gd name="T3" fmla="*/ 1176 h 1784"/>
                  <a:gd name="T4" fmla="*/ 322 w 2952"/>
                  <a:gd name="T5" fmla="*/ 1784 h 1784"/>
                  <a:gd name="T6" fmla="*/ 2952 w 2952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2" h="1784">
                    <a:moveTo>
                      <a:pt x="2952" y="0"/>
                    </a:moveTo>
                    <a:lnTo>
                      <a:pt x="0" y="1176"/>
                    </a:lnTo>
                    <a:cubicBezTo>
                      <a:pt x="85" y="1390"/>
                      <a:pt x="193" y="1593"/>
                      <a:pt x="322" y="1784"/>
                    </a:cubicBezTo>
                    <a:lnTo>
                      <a:pt x="2952" y="0"/>
                    </a:lnTo>
                    <a:close/>
                  </a:path>
                </a:pathLst>
              </a:custGeom>
              <a:solidFill>
                <a:srgbClr val="D19392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" name="Freeform 26"/>
              <p:cNvSpPr/>
              <p:nvPr/>
            </p:nvSpPr>
            <p:spPr bwMode="auto">
              <a:xfrm>
                <a:off x="2705101" y="3540126"/>
                <a:ext cx="1866900" cy="700088"/>
              </a:xfrm>
              <a:custGeom>
                <a:avLst/>
                <a:gdLst>
                  <a:gd name="T0" fmla="*/ 3136 w 3136"/>
                  <a:gd name="T1" fmla="*/ 0 h 1176"/>
                  <a:gd name="T2" fmla="*/ 0 w 3136"/>
                  <a:gd name="T3" fmla="*/ 514 h 1176"/>
                  <a:gd name="T4" fmla="*/ 184 w 3136"/>
                  <a:gd name="T5" fmla="*/ 1176 h 1176"/>
                  <a:gd name="T6" fmla="*/ 3136 w 3136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6" h="1176">
                    <a:moveTo>
                      <a:pt x="3136" y="0"/>
                    </a:moveTo>
                    <a:lnTo>
                      <a:pt x="0" y="514"/>
                    </a:lnTo>
                    <a:cubicBezTo>
                      <a:pt x="37" y="741"/>
                      <a:pt x="99" y="963"/>
                      <a:pt x="184" y="1176"/>
                    </a:cubicBezTo>
                    <a:lnTo>
                      <a:pt x="3136" y="0"/>
                    </a:lnTo>
                    <a:close/>
                  </a:path>
                </a:pathLst>
              </a:custGeom>
              <a:solidFill>
                <a:srgbClr val="B9CD96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" name="Freeform 27"/>
              <p:cNvSpPr/>
              <p:nvPr/>
            </p:nvSpPr>
            <p:spPr bwMode="auto">
              <a:xfrm>
                <a:off x="2674938" y="3438526"/>
                <a:ext cx="1897063" cy="407988"/>
              </a:xfrm>
              <a:custGeom>
                <a:avLst/>
                <a:gdLst>
                  <a:gd name="T0" fmla="*/ 3186 w 3186"/>
                  <a:gd name="T1" fmla="*/ 172 h 686"/>
                  <a:gd name="T2" fmla="*/ 12 w 3186"/>
                  <a:gd name="T3" fmla="*/ 0 h 686"/>
                  <a:gd name="T4" fmla="*/ 50 w 3186"/>
                  <a:gd name="T5" fmla="*/ 686 h 686"/>
                  <a:gd name="T6" fmla="*/ 3186 w 3186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6" h="686">
                    <a:moveTo>
                      <a:pt x="3186" y="172"/>
                    </a:moveTo>
                    <a:lnTo>
                      <a:pt x="12" y="0"/>
                    </a:lnTo>
                    <a:cubicBezTo>
                      <a:pt x="0" y="229"/>
                      <a:pt x="13" y="459"/>
                      <a:pt x="50" y="686"/>
                    </a:cubicBezTo>
                    <a:lnTo>
                      <a:pt x="3186" y="172"/>
                    </a:lnTo>
                    <a:close/>
                  </a:path>
                </a:pathLst>
              </a:custGeom>
              <a:solidFill>
                <a:srgbClr val="A99BBD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" name="Freeform 28"/>
              <p:cNvSpPr/>
              <p:nvPr/>
            </p:nvSpPr>
            <p:spPr bwMode="auto">
              <a:xfrm>
                <a:off x="2682876" y="3033714"/>
                <a:ext cx="1889125" cy="506413"/>
              </a:xfrm>
              <a:custGeom>
                <a:avLst/>
                <a:gdLst>
                  <a:gd name="T0" fmla="*/ 3174 w 3174"/>
                  <a:gd name="T1" fmla="*/ 851 h 851"/>
                  <a:gd name="T2" fmla="*/ 112 w 3174"/>
                  <a:gd name="T3" fmla="*/ 0 h 851"/>
                  <a:gd name="T4" fmla="*/ 0 w 3174"/>
                  <a:gd name="T5" fmla="*/ 679 h 851"/>
                  <a:gd name="T6" fmla="*/ 3174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3174" y="851"/>
                    </a:moveTo>
                    <a:lnTo>
                      <a:pt x="112" y="0"/>
                    </a:lnTo>
                    <a:cubicBezTo>
                      <a:pt x="50" y="222"/>
                      <a:pt x="13" y="449"/>
                      <a:pt x="0" y="679"/>
                    </a:cubicBezTo>
                    <a:lnTo>
                      <a:pt x="3174" y="851"/>
                    </a:lnTo>
                    <a:close/>
                  </a:path>
                </a:pathLst>
              </a:custGeom>
              <a:solidFill>
                <a:srgbClr val="91C3D5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" name="Freeform 29"/>
              <p:cNvSpPr/>
              <p:nvPr/>
            </p:nvSpPr>
            <p:spPr bwMode="auto">
              <a:xfrm>
                <a:off x="2749551" y="2654301"/>
                <a:ext cx="1822450" cy="885825"/>
              </a:xfrm>
              <a:custGeom>
                <a:avLst/>
                <a:gdLst>
                  <a:gd name="T0" fmla="*/ 3062 w 3062"/>
                  <a:gd name="T1" fmla="*/ 1489 h 1489"/>
                  <a:gd name="T2" fmla="*/ 254 w 3062"/>
                  <a:gd name="T3" fmla="*/ 0 h 1489"/>
                  <a:gd name="T4" fmla="*/ 0 w 3062"/>
                  <a:gd name="T5" fmla="*/ 638 h 1489"/>
                  <a:gd name="T6" fmla="*/ 3062 w 3062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2" h="1489">
                    <a:moveTo>
                      <a:pt x="3062" y="1489"/>
                    </a:moveTo>
                    <a:lnTo>
                      <a:pt x="254" y="0"/>
                    </a:lnTo>
                    <a:cubicBezTo>
                      <a:pt x="146" y="203"/>
                      <a:pt x="61" y="417"/>
                      <a:pt x="0" y="638"/>
                    </a:cubicBezTo>
                    <a:lnTo>
                      <a:pt x="3062" y="1489"/>
                    </a:lnTo>
                    <a:close/>
                  </a:path>
                </a:pathLst>
              </a:custGeom>
              <a:solidFill>
                <a:srgbClr val="F9B590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" name="Freeform 30"/>
              <p:cNvSpPr/>
              <p:nvPr/>
            </p:nvSpPr>
            <p:spPr bwMode="auto">
              <a:xfrm>
                <a:off x="2900363" y="2316164"/>
                <a:ext cx="1671638" cy="1223963"/>
              </a:xfrm>
              <a:custGeom>
                <a:avLst/>
                <a:gdLst>
                  <a:gd name="T0" fmla="*/ 2808 w 2808"/>
                  <a:gd name="T1" fmla="*/ 2058 h 2058"/>
                  <a:gd name="T2" fmla="*/ 386 w 2808"/>
                  <a:gd name="T3" fmla="*/ 0 h 2058"/>
                  <a:gd name="T4" fmla="*/ 0 w 2808"/>
                  <a:gd name="T5" fmla="*/ 569 h 2058"/>
                  <a:gd name="T6" fmla="*/ 2808 w 2808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8" h="2058">
                    <a:moveTo>
                      <a:pt x="2808" y="2058"/>
                    </a:moveTo>
                    <a:lnTo>
                      <a:pt x="386" y="0"/>
                    </a:lnTo>
                    <a:cubicBezTo>
                      <a:pt x="237" y="175"/>
                      <a:pt x="108" y="366"/>
                      <a:pt x="0" y="569"/>
                    </a:cubicBezTo>
                    <a:lnTo>
                      <a:pt x="2808" y="2058"/>
                    </a:lnTo>
                    <a:close/>
                  </a:path>
                </a:pathLst>
              </a:custGeom>
              <a:solidFill>
                <a:srgbClr val="BCC8DF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" name="Freeform 31"/>
              <p:cNvSpPr/>
              <p:nvPr/>
            </p:nvSpPr>
            <p:spPr bwMode="auto">
              <a:xfrm>
                <a:off x="3130551" y="2033589"/>
                <a:ext cx="1441450" cy="1506538"/>
              </a:xfrm>
              <a:custGeom>
                <a:avLst/>
                <a:gdLst>
                  <a:gd name="T0" fmla="*/ 2422 w 2422"/>
                  <a:gd name="T1" fmla="*/ 2531 h 2531"/>
                  <a:gd name="T2" fmla="*/ 499 w 2422"/>
                  <a:gd name="T3" fmla="*/ 0 h 2531"/>
                  <a:gd name="T4" fmla="*/ 0 w 2422"/>
                  <a:gd name="T5" fmla="*/ 473 h 2531"/>
                  <a:gd name="T6" fmla="*/ 2422 w 2422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2" h="2531">
                    <a:moveTo>
                      <a:pt x="2422" y="2531"/>
                    </a:moveTo>
                    <a:lnTo>
                      <a:pt x="499" y="0"/>
                    </a:lnTo>
                    <a:cubicBezTo>
                      <a:pt x="316" y="139"/>
                      <a:pt x="149" y="298"/>
                      <a:pt x="0" y="473"/>
                    </a:cubicBezTo>
                    <a:lnTo>
                      <a:pt x="2422" y="2531"/>
                    </a:lnTo>
                    <a:close/>
                  </a:path>
                </a:pathLst>
              </a:custGeom>
              <a:solidFill>
                <a:srgbClr val="E0BCBC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" name="Freeform 32"/>
              <p:cNvSpPr/>
              <p:nvPr/>
            </p:nvSpPr>
            <p:spPr bwMode="auto">
              <a:xfrm>
                <a:off x="3427413" y="1822451"/>
                <a:ext cx="1144588" cy="1717675"/>
              </a:xfrm>
              <a:custGeom>
                <a:avLst/>
                <a:gdLst>
                  <a:gd name="T0" fmla="*/ 1923 w 1923"/>
                  <a:gd name="T1" fmla="*/ 2885 h 2885"/>
                  <a:gd name="T2" fmla="*/ 589 w 1923"/>
                  <a:gd name="T3" fmla="*/ 0 h 2885"/>
                  <a:gd name="T4" fmla="*/ 0 w 1923"/>
                  <a:gd name="T5" fmla="*/ 354 h 2885"/>
                  <a:gd name="T6" fmla="*/ 1923 w 1923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3" h="2885">
                    <a:moveTo>
                      <a:pt x="1923" y="2885"/>
                    </a:moveTo>
                    <a:lnTo>
                      <a:pt x="589" y="0"/>
                    </a:lnTo>
                    <a:cubicBezTo>
                      <a:pt x="380" y="96"/>
                      <a:pt x="183" y="215"/>
                      <a:pt x="0" y="354"/>
                    </a:cubicBezTo>
                    <a:lnTo>
                      <a:pt x="1923" y="2885"/>
                    </a:lnTo>
                    <a:close/>
                  </a:path>
                </a:pathLst>
              </a:custGeom>
              <a:solidFill>
                <a:srgbClr val="FFC000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24" name="Freeform 33"/>
              <p:cNvSpPr/>
              <p:nvPr/>
            </p:nvSpPr>
            <p:spPr bwMode="auto">
              <a:xfrm>
                <a:off x="3778251" y="1692276"/>
                <a:ext cx="793750" cy="1847850"/>
              </a:xfrm>
              <a:custGeom>
                <a:avLst/>
                <a:gdLst>
                  <a:gd name="T0" fmla="*/ 1334 w 1334"/>
                  <a:gd name="T1" fmla="*/ 3105 h 3105"/>
                  <a:gd name="T2" fmla="*/ 651 w 1334"/>
                  <a:gd name="T3" fmla="*/ 0 h 3105"/>
                  <a:gd name="T4" fmla="*/ 0 w 1334"/>
                  <a:gd name="T5" fmla="*/ 220 h 3105"/>
                  <a:gd name="T6" fmla="*/ 1334 w 1334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4" h="3105">
                    <a:moveTo>
                      <a:pt x="1334" y="3105"/>
                    </a:moveTo>
                    <a:lnTo>
                      <a:pt x="651" y="0"/>
                    </a:lnTo>
                    <a:cubicBezTo>
                      <a:pt x="427" y="50"/>
                      <a:pt x="208" y="123"/>
                      <a:pt x="0" y="220"/>
                    </a:cubicBezTo>
                    <a:lnTo>
                      <a:pt x="1334" y="3105"/>
                    </a:lnTo>
                    <a:close/>
                  </a:path>
                </a:pathLst>
              </a:custGeom>
              <a:solidFill>
                <a:srgbClr val="C8C0D4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25" name="Freeform 34"/>
              <p:cNvSpPr/>
              <p:nvPr/>
            </p:nvSpPr>
            <p:spPr bwMode="auto">
              <a:xfrm>
                <a:off x="4165601" y="1647826"/>
                <a:ext cx="406400" cy="1892300"/>
              </a:xfrm>
              <a:custGeom>
                <a:avLst/>
                <a:gdLst>
                  <a:gd name="T0" fmla="*/ 683 w 683"/>
                  <a:gd name="T1" fmla="*/ 3179 h 3179"/>
                  <a:gd name="T2" fmla="*/ 683 w 683"/>
                  <a:gd name="T3" fmla="*/ 0 h 3179"/>
                  <a:gd name="T4" fmla="*/ 0 w 683"/>
                  <a:gd name="T5" fmla="*/ 74 h 3179"/>
                  <a:gd name="T6" fmla="*/ 683 w 683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3" h="3179">
                    <a:moveTo>
                      <a:pt x="683" y="3179"/>
                    </a:moveTo>
                    <a:lnTo>
                      <a:pt x="683" y="0"/>
                    </a:lnTo>
                    <a:cubicBezTo>
                      <a:pt x="454" y="0"/>
                      <a:pt x="225" y="25"/>
                      <a:pt x="0" y="74"/>
                    </a:cubicBezTo>
                    <a:lnTo>
                      <a:pt x="683" y="3179"/>
                    </a:lnTo>
                    <a:close/>
                  </a:path>
                </a:pathLst>
              </a:custGeom>
              <a:solidFill>
                <a:srgbClr val="BBD7E3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sp>
          <p:nvSpPr>
            <p:cNvPr id="1028" name="TextBox 1027"/>
            <p:cNvSpPr txBox="1"/>
            <p:nvPr/>
          </p:nvSpPr>
          <p:spPr>
            <a:xfrm rot="18410248">
              <a:off x="4890418" y="245171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19552894">
              <a:off x="5125099" y="265723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 rot="20091146">
              <a:off x="5311969" y="2928928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366138" y="350925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 rot="20845902">
              <a:off x="5364347" y="326609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 rot="1287321">
              <a:off x="5308861" y="3892083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 rot="2223586">
              <a:off x="4991469" y="436434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 rot="3764361">
              <a:off x="4541839" y="477517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 rot="1664434">
              <a:off x="5186190" y="4167492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 rot="3135074">
              <a:off x="4744270" y="460152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 rot="5055293">
              <a:off x="4222461" y="484037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 rot="5400000">
              <a:off x="3945269" y="485964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 rot="6462750">
              <a:off x="3593898" y="479375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 rot="7002405">
              <a:off x="3286918" y="4776022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 rot="7563710">
              <a:off x="3081479" y="456723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 rot="8648676">
              <a:off x="2842173" y="438286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 rot="9520400">
              <a:off x="2665516" y="408451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 rot="9806271">
              <a:off x="2588718" y="384033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 rot="10800000">
              <a:off x="2486120" y="3524073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 rot="11539924">
              <a:off x="2475700" y="322598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 rot="12217304">
              <a:off x="2555400" y="2910983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 rot="12878863">
              <a:off x="2754244" y="265831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 rot="13423944">
              <a:off x="2950394" y="243035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 rot="14455027">
              <a:off x="3218659" y="225738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 rot="14830393">
              <a:off x="3497442" y="213988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 rot="15693974">
              <a:off x="3783112" y="2083846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 rot="16743352">
              <a:off x="4088139" y="206823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 rot="17422641">
              <a:off x="4391756" y="213934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 rot="17972616">
              <a:off x="4666586" y="2298669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</p:grpSp>
      <p:sp>
        <p:nvSpPr>
          <p:cNvPr id="66" name="AutoShape 5"/>
          <p:cNvSpPr>
            <a:spLocks noChangeArrowheads="1"/>
          </p:cNvSpPr>
          <p:nvPr/>
        </p:nvSpPr>
        <p:spPr bwMode="auto">
          <a:xfrm rot="11289578">
            <a:off x="6173656" y="219848"/>
            <a:ext cx="457200" cy="965200"/>
          </a:xfrm>
          <a:prstGeom prst="flowChartExtract">
            <a:avLst/>
          </a:prstGeom>
          <a:gradFill rotWithShape="1">
            <a:gsLst>
              <a:gs pos="0">
                <a:srgbClr val="6A570A"/>
              </a:gs>
              <a:gs pos="50000">
                <a:srgbClr val="E4BD16"/>
              </a:gs>
              <a:gs pos="100000">
                <a:srgbClr val="6A570A"/>
              </a:gs>
            </a:gsLst>
            <a:lin ang="0" scaled="1"/>
          </a:gradFill>
          <a:ln w="25400">
            <a:solidFill>
              <a:schemeClr val="bg1"/>
            </a:solidFill>
            <a:miter lim="800000"/>
          </a:ln>
        </p:spPr>
        <p:txBody>
          <a:bodyPr vert="eaVert" wrap="none" anchor="ctr"/>
          <a:lstStyle/>
          <a:p>
            <a:pPr algn="ctr"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Flowchart: Connector 1029"/>
          <p:cNvSpPr/>
          <p:nvPr/>
        </p:nvSpPr>
        <p:spPr>
          <a:xfrm>
            <a:off x="5548320" y="2685411"/>
            <a:ext cx="1091316" cy="1122369"/>
          </a:xfrm>
          <a:prstGeom prst="flowChartConnector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1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0" y="92848"/>
            <a:ext cx="609600" cy="609600"/>
          </a:xfrm>
          <a:prstGeom prst="rect">
            <a:avLst/>
          </a:prstGeom>
        </p:spPr>
      </p:pic>
      <p:sp>
        <p:nvSpPr>
          <p:cNvPr id="1033" name="Pentagon 1032">
            <a:hlinkClick r:id="rId5" action="ppaction://hlinksldjump"/>
          </p:cNvPr>
          <p:cNvSpPr/>
          <p:nvPr/>
        </p:nvSpPr>
        <p:spPr>
          <a:xfrm>
            <a:off x="1498600" y="816457"/>
            <a:ext cx="863600" cy="572983"/>
          </a:xfrm>
          <a:prstGeom prst="homePlat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Pentagon 70">
            <a:hlinkClick r:id="rId6" action="ppaction://hlinksldjump"/>
          </p:cNvPr>
          <p:cNvSpPr/>
          <p:nvPr/>
        </p:nvSpPr>
        <p:spPr>
          <a:xfrm>
            <a:off x="1524000" y="4159056"/>
            <a:ext cx="838200" cy="572983"/>
          </a:xfrm>
          <a:prstGeom prst="homePlat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Pentagon 71">
            <a:hlinkClick r:id="rId7" action="ppaction://hlinksldjump"/>
          </p:cNvPr>
          <p:cNvSpPr/>
          <p:nvPr/>
        </p:nvSpPr>
        <p:spPr>
          <a:xfrm>
            <a:off x="1524000" y="3061913"/>
            <a:ext cx="838200" cy="572983"/>
          </a:xfrm>
          <a:prstGeom prst="homePlat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Pentagon 72">
            <a:hlinkClick r:id="rId8" action="ppaction://hlinksldjump"/>
          </p:cNvPr>
          <p:cNvSpPr/>
          <p:nvPr/>
        </p:nvSpPr>
        <p:spPr>
          <a:xfrm>
            <a:off x="1524000" y="1931613"/>
            <a:ext cx="838200" cy="572983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4" name="TextBox 1033"/>
          <p:cNvSpPr txBox="1"/>
          <p:nvPr/>
        </p:nvSpPr>
        <p:spPr>
          <a:xfrm>
            <a:off x="1600200" y="837337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5" name="TextBox 74">
            <a:hlinkClick r:id="rId6" action="ppaction://hlinksldjump"/>
          </p:cNvPr>
          <p:cNvSpPr txBox="1"/>
          <p:nvPr/>
        </p:nvSpPr>
        <p:spPr>
          <a:xfrm>
            <a:off x="1600200" y="4153159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600200" y="3061337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7" name="TextBox 76">
            <a:hlinkClick r:id="rId8" action="ppaction://hlinksldjump"/>
          </p:cNvPr>
          <p:cNvSpPr txBox="1"/>
          <p:nvPr/>
        </p:nvSpPr>
        <p:spPr>
          <a:xfrm>
            <a:off x="1600200" y="1940394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35" name="TextBox 1034"/>
          <p:cNvSpPr txBox="1"/>
          <p:nvPr/>
        </p:nvSpPr>
        <p:spPr>
          <a:xfrm>
            <a:off x="9144000" y="1931612"/>
            <a:ext cx="1349828" cy="15696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770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audio>
              <p:cMediaNode vol="80000" numSld="999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1"/>
                </p:tgtEl>
              </p:cMediaNode>
            </p:audio>
          </p:childTnLst>
        </p:cTn>
      </p:par>
    </p:tnLst>
    <p:bldLst>
      <p:bldP spid="103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9159" y="310453"/>
            <a:ext cx="11277600" cy="120032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6.Ở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galactosemia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đột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biến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gene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lặn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thiếu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hụt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enzyme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hoá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galactose,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dẫn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tụ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galactose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máu.Hình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hoá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2839" y="5079152"/>
            <a:ext cx="11277600" cy="156966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gene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A, B, C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mối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quan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tương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bổ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sung trong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galactose</a:t>
            </a:r>
            <a:r>
              <a:rPr lang="vi-VN" b="1" dirty="0"/>
              <a:t>.</a:t>
            </a:r>
            <a:endParaRPr lang="en-US" b="1" dirty="0"/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3739677"/>
            <a:ext cx="11277600" cy="83099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a.Hãy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mối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gene A,B,C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mã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hoá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enzyme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tương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A, B, C,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hoá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galactose(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enzyme do 1 gene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510781"/>
            <a:ext cx="11049000" cy="156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548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322006"/>
            <a:ext cx="11277600" cy="138499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6b.Trường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mắc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galactosemia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đứa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trẻ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thiếu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hụt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enzyme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(1)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AaBBCc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AaBbCC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	(2)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AABBCc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AaBbCC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(3)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AaBbCc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AABBCc</a:t>
            </a:r>
            <a:endParaRPr lang="en-US" sz="2800" b="1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2819400"/>
            <a:ext cx="11277600" cy="3108543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(1)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AaBBCc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x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AaBbCC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sinh con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mắc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galactosemia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aa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đứa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trẻ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thiếu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hụt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enzyme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A.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(2)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AABBCc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x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AaBbCC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- con sinh ra không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mắc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galactosemia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không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gene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lặn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(3)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AaBbCc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x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AABBCc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sinh con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mắc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galactosemia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cc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đứa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trẻ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thiếu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hụt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enzyme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C.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76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9" name="Group 1028"/>
          <p:cNvGrpSpPr/>
          <p:nvPr/>
        </p:nvGrpSpPr>
        <p:grpSpPr>
          <a:xfrm>
            <a:off x="3208378" y="501393"/>
            <a:ext cx="5699678" cy="5568237"/>
            <a:chOff x="2475700" y="1677716"/>
            <a:chExt cx="3881038" cy="3791537"/>
          </a:xfrm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1027" name="Group 1026"/>
            <p:cNvGrpSpPr/>
            <p:nvPr/>
          </p:nvGrpSpPr>
          <p:grpSpPr>
            <a:xfrm>
              <a:off x="2535238" y="1679890"/>
              <a:ext cx="3794126" cy="3789363"/>
              <a:chOff x="2674938" y="1647826"/>
              <a:chExt cx="3794126" cy="3789363"/>
            </a:xfrm>
          </p:grpSpPr>
          <p:sp>
            <p:nvSpPr>
              <p:cNvPr id="5" name="Freeform 6"/>
              <p:cNvSpPr/>
              <p:nvPr/>
            </p:nvSpPr>
            <p:spPr bwMode="auto">
              <a:xfrm>
                <a:off x="4572001" y="1647826"/>
                <a:ext cx="407988" cy="1892300"/>
              </a:xfrm>
              <a:custGeom>
                <a:avLst/>
                <a:gdLst>
                  <a:gd name="T0" fmla="*/ 0 w 684"/>
                  <a:gd name="T1" fmla="*/ 3179 h 3179"/>
                  <a:gd name="T2" fmla="*/ 684 w 684"/>
                  <a:gd name="T3" fmla="*/ 74 h 3179"/>
                  <a:gd name="T4" fmla="*/ 0 w 684"/>
                  <a:gd name="T5" fmla="*/ 0 h 3179"/>
                  <a:gd name="T6" fmla="*/ 0 w 684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4" h="3179">
                    <a:moveTo>
                      <a:pt x="0" y="3179"/>
                    </a:moveTo>
                    <a:lnTo>
                      <a:pt x="684" y="74"/>
                    </a:lnTo>
                    <a:cubicBezTo>
                      <a:pt x="459" y="25"/>
                      <a:pt x="230" y="0"/>
                      <a:pt x="0" y="0"/>
                    </a:cubicBezTo>
                    <a:lnTo>
                      <a:pt x="0" y="3179"/>
                    </a:lnTo>
                    <a:close/>
                  </a:path>
                </a:pathLst>
              </a:custGeom>
              <a:solidFill>
                <a:srgbClr val="39608E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" name="Freeform 7"/>
              <p:cNvSpPr/>
              <p:nvPr/>
            </p:nvSpPr>
            <p:spPr bwMode="auto">
              <a:xfrm>
                <a:off x="4572001" y="1692276"/>
                <a:ext cx="795338" cy="1847850"/>
              </a:xfrm>
              <a:custGeom>
                <a:avLst/>
                <a:gdLst>
                  <a:gd name="T0" fmla="*/ 0 w 1335"/>
                  <a:gd name="T1" fmla="*/ 3105 h 3105"/>
                  <a:gd name="T2" fmla="*/ 1335 w 1335"/>
                  <a:gd name="T3" fmla="*/ 220 h 3105"/>
                  <a:gd name="T4" fmla="*/ 684 w 1335"/>
                  <a:gd name="T5" fmla="*/ 0 h 3105"/>
                  <a:gd name="T6" fmla="*/ 0 w 1335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5" h="3105">
                    <a:moveTo>
                      <a:pt x="0" y="3105"/>
                    </a:moveTo>
                    <a:lnTo>
                      <a:pt x="1335" y="220"/>
                    </a:lnTo>
                    <a:cubicBezTo>
                      <a:pt x="1127" y="123"/>
                      <a:pt x="908" y="50"/>
                      <a:pt x="684" y="0"/>
                    </a:cubicBezTo>
                    <a:lnTo>
                      <a:pt x="0" y="3105"/>
                    </a:lnTo>
                    <a:close/>
                  </a:path>
                </a:pathLst>
              </a:custGeom>
              <a:solidFill>
                <a:srgbClr val="92D050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7" name="Freeform 8"/>
              <p:cNvSpPr/>
              <p:nvPr/>
            </p:nvSpPr>
            <p:spPr bwMode="auto">
              <a:xfrm>
                <a:off x="4572001" y="1822451"/>
                <a:ext cx="1146175" cy="1717675"/>
              </a:xfrm>
              <a:custGeom>
                <a:avLst/>
                <a:gdLst>
                  <a:gd name="T0" fmla="*/ 0 w 1924"/>
                  <a:gd name="T1" fmla="*/ 2885 h 2885"/>
                  <a:gd name="T2" fmla="*/ 1924 w 1924"/>
                  <a:gd name="T3" fmla="*/ 354 h 2885"/>
                  <a:gd name="T4" fmla="*/ 1335 w 1924"/>
                  <a:gd name="T5" fmla="*/ 0 h 2885"/>
                  <a:gd name="T6" fmla="*/ 0 w 1924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4" h="2885">
                    <a:moveTo>
                      <a:pt x="0" y="2885"/>
                    </a:moveTo>
                    <a:lnTo>
                      <a:pt x="1924" y="354"/>
                    </a:lnTo>
                    <a:cubicBezTo>
                      <a:pt x="1741" y="215"/>
                      <a:pt x="1544" y="96"/>
                      <a:pt x="1335" y="0"/>
                    </a:cubicBezTo>
                    <a:lnTo>
                      <a:pt x="0" y="2885"/>
                    </a:lnTo>
                    <a:close/>
                  </a:path>
                </a:pathLst>
              </a:custGeom>
              <a:solidFill>
                <a:srgbClr val="748C41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8" name="Freeform 9"/>
              <p:cNvSpPr/>
              <p:nvPr/>
            </p:nvSpPr>
            <p:spPr bwMode="auto">
              <a:xfrm>
                <a:off x="4572001" y="2033589"/>
                <a:ext cx="1443038" cy="1506538"/>
              </a:xfrm>
              <a:custGeom>
                <a:avLst/>
                <a:gdLst>
                  <a:gd name="T0" fmla="*/ 0 w 2423"/>
                  <a:gd name="T1" fmla="*/ 2531 h 2531"/>
                  <a:gd name="T2" fmla="*/ 2423 w 2423"/>
                  <a:gd name="T3" fmla="*/ 473 h 2531"/>
                  <a:gd name="T4" fmla="*/ 1924 w 2423"/>
                  <a:gd name="T5" fmla="*/ 0 h 2531"/>
                  <a:gd name="T6" fmla="*/ 0 w 2423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3" h="2531">
                    <a:moveTo>
                      <a:pt x="0" y="2531"/>
                    </a:moveTo>
                    <a:lnTo>
                      <a:pt x="2423" y="473"/>
                    </a:lnTo>
                    <a:cubicBezTo>
                      <a:pt x="2274" y="298"/>
                      <a:pt x="2107" y="139"/>
                      <a:pt x="1924" y="0"/>
                    </a:cubicBezTo>
                    <a:lnTo>
                      <a:pt x="0" y="2531"/>
                    </a:lnTo>
                    <a:close/>
                  </a:path>
                </a:pathLst>
              </a:custGeom>
              <a:solidFill>
                <a:srgbClr val="00B0F0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9" name="Freeform 10"/>
              <p:cNvSpPr/>
              <p:nvPr/>
            </p:nvSpPr>
            <p:spPr bwMode="auto">
              <a:xfrm>
                <a:off x="4572001" y="2316164"/>
                <a:ext cx="1671638" cy="1223963"/>
              </a:xfrm>
              <a:custGeom>
                <a:avLst/>
                <a:gdLst>
                  <a:gd name="T0" fmla="*/ 0 w 2809"/>
                  <a:gd name="T1" fmla="*/ 2058 h 2058"/>
                  <a:gd name="T2" fmla="*/ 2809 w 2809"/>
                  <a:gd name="T3" fmla="*/ 569 h 2058"/>
                  <a:gd name="T4" fmla="*/ 2423 w 2809"/>
                  <a:gd name="T5" fmla="*/ 0 h 2058"/>
                  <a:gd name="T6" fmla="*/ 0 w 2809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9" h="2058">
                    <a:moveTo>
                      <a:pt x="0" y="2058"/>
                    </a:moveTo>
                    <a:lnTo>
                      <a:pt x="2809" y="569"/>
                    </a:lnTo>
                    <a:cubicBezTo>
                      <a:pt x="2701" y="366"/>
                      <a:pt x="2572" y="175"/>
                      <a:pt x="2423" y="0"/>
                    </a:cubicBezTo>
                    <a:lnTo>
                      <a:pt x="0" y="2058"/>
                    </a:lnTo>
                    <a:close/>
                  </a:path>
                </a:pathLst>
              </a:custGeom>
              <a:solidFill>
                <a:srgbClr val="368195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" name="Freeform 11"/>
              <p:cNvSpPr/>
              <p:nvPr/>
            </p:nvSpPr>
            <p:spPr bwMode="auto">
              <a:xfrm>
                <a:off x="4572001" y="2654301"/>
                <a:ext cx="1824038" cy="885825"/>
              </a:xfrm>
              <a:custGeom>
                <a:avLst/>
                <a:gdLst>
                  <a:gd name="T0" fmla="*/ 0 w 3063"/>
                  <a:gd name="T1" fmla="*/ 1489 h 1489"/>
                  <a:gd name="T2" fmla="*/ 3063 w 3063"/>
                  <a:gd name="T3" fmla="*/ 638 h 1489"/>
                  <a:gd name="T4" fmla="*/ 2809 w 3063"/>
                  <a:gd name="T5" fmla="*/ 0 h 1489"/>
                  <a:gd name="T6" fmla="*/ 0 w 3063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3" h="1489">
                    <a:moveTo>
                      <a:pt x="0" y="1489"/>
                    </a:moveTo>
                    <a:lnTo>
                      <a:pt x="3063" y="638"/>
                    </a:lnTo>
                    <a:cubicBezTo>
                      <a:pt x="3002" y="417"/>
                      <a:pt x="2916" y="203"/>
                      <a:pt x="2809" y="0"/>
                    </a:cubicBezTo>
                    <a:lnTo>
                      <a:pt x="0" y="1489"/>
                    </a:lnTo>
                    <a:close/>
                  </a:path>
                </a:pathLst>
              </a:custGeom>
              <a:solidFill>
                <a:srgbClr val="BA7032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" name="Freeform 12"/>
              <p:cNvSpPr/>
              <p:nvPr/>
            </p:nvSpPr>
            <p:spPr bwMode="auto">
              <a:xfrm>
                <a:off x="4572001" y="3033714"/>
                <a:ext cx="1889125" cy="506413"/>
              </a:xfrm>
              <a:custGeom>
                <a:avLst/>
                <a:gdLst>
                  <a:gd name="T0" fmla="*/ 0 w 3174"/>
                  <a:gd name="T1" fmla="*/ 851 h 851"/>
                  <a:gd name="T2" fmla="*/ 3174 w 3174"/>
                  <a:gd name="T3" fmla="*/ 679 h 851"/>
                  <a:gd name="T4" fmla="*/ 3063 w 3174"/>
                  <a:gd name="T5" fmla="*/ 0 h 851"/>
                  <a:gd name="T6" fmla="*/ 0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0" y="851"/>
                    </a:moveTo>
                    <a:lnTo>
                      <a:pt x="3174" y="679"/>
                    </a:lnTo>
                    <a:cubicBezTo>
                      <a:pt x="3162" y="449"/>
                      <a:pt x="3125" y="222"/>
                      <a:pt x="3063" y="0"/>
                    </a:cubicBezTo>
                    <a:lnTo>
                      <a:pt x="0" y="851"/>
                    </a:lnTo>
                    <a:close/>
                  </a:path>
                </a:pathLst>
              </a:custGeom>
              <a:solidFill>
                <a:srgbClr val="4572A7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2" name="Freeform 13"/>
              <p:cNvSpPr/>
              <p:nvPr/>
            </p:nvSpPr>
            <p:spPr bwMode="auto">
              <a:xfrm>
                <a:off x="4572001" y="3438526"/>
                <a:ext cx="1897063" cy="407988"/>
              </a:xfrm>
              <a:custGeom>
                <a:avLst/>
                <a:gdLst>
                  <a:gd name="T0" fmla="*/ 0 w 3187"/>
                  <a:gd name="T1" fmla="*/ 172 h 686"/>
                  <a:gd name="T2" fmla="*/ 3137 w 3187"/>
                  <a:gd name="T3" fmla="*/ 686 h 686"/>
                  <a:gd name="T4" fmla="*/ 3174 w 3187"/>
                  <a:gd name="T5" fmla="*/ 0 h 686"/>
                  <a:gd name="T6" fmla="*/ 0 w 3187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7" h="686">
                    <a:moveTo>
                      <a:pt x="0" y="172"/>
                    </a:moveTo>
                    <a:lnTo>
                      <a:pt x="3137" y="686"/>
                    </a:lnTo>
                    <a:cubicBezTo>
                      <a:pt x="3174" y="459"/>
                      <a:pt x="3187" y="229"/>
                      <a:pt x="3174" y="0"/>
                    </a:cubicBezTo>
                    <a:lnTo>
                      <a:pt x="0" y="172"/>
                    </a:lnTo>
                    <a:close/>
                  </a:path>
                </a:pathLst>
              </a:custGeom>
              <a:solidFill>
                <a:srgbClr val="AA4643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3" name="Freeform 14"/>
              <p:cNvSpPr/>
              <p:nvPr/>
            </p:nvSpPr>
            <p:spPr bwMode="auto">
              <a:xfrm>
                <a:off x="4572001" y="3540126"/>
                <a:ext cx="1866900" cy="700088"/>
              </a:xfrm>
              <a:custGeom>
                <a:avLst/>
                <a:gdLst>
                  <a:gd name="T0" fmla="*/ 0 w 3137"/>
                  <a:gd name="T1" fmla="*/ 0 h 1176"/>
                  <a:gd name="T2" fmla="*/ 2953 w 3137"/>
                  <a:gd name="T3" fmla="*/ 1176 h 1176"/>
                  <a:gd name="T4" fmla="*/ 3137 w 3137"/>
                  <a:gd name="T5" fmla="*/ 514 h 1176"/>
                  <a:gd name="T6" fmla="*/ 0 w 3137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7" h="1176">
                    <a:moveTo>
                      <a:pt x="0" y="0"/>
                    </a:moveTo>
                    <a:lnTo>
                      <a:pt x="2953" y="1176"/>
                    </a:lnTo>
                    <a:cubicBezTo>
                      <a:pt x="3038" y="963"/>
                      <a:pt x="3100" y="741"/>
                      <a:pt x="3137" y="51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9A54E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4" name="Freeform 15"/>
              <p:cNvSpPr/>
              <p:nvPr/>
            </p:nvSpPr>
            <p:spPr bwMode="auto">
              <a:xfrm>
                <a:off x="4572001" y="3540126"/>
                <a:ext cx="1757363" cy="1062038"/>
              </a:xfrm>
              <a:custGeom>
                <a:avLst/>
                <a:gdLst>
                  <a:gd name="T0" fmla="*/ 0 w 2953"/>
                  <a:gd name="T1" fmla="*/ 0 h 1784"/>
                  <a:gd name="T2" fmla="*/ 2631 w 2953"/>
                  <a:gd name="T3" fmla="*/ 1784 h 1784"/>
                  <a:gd name="T4" fmla="*/ 2953 w 2953"/>
                  <a:gd name="T5" fmla="*/ 1176 h 1784"/>
                  <a:gd name="T6" fmla="*/ 0 w 2953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3" h="1784">
                    <a:moveTo>
                      <a:pt x="0" y="0"/>
                    </a:moveTo>
                    <a:lnTo>
                      <a:pt x="2631" y="1784"/>
                    </a:lnTo>
                    <a:cubicBezTo>
                      <a:pt x="2760" y="1593"/>
                      <a:pt x="2868" y="1390"/>
                      <a:pt x="2953" y="117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1588F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5" name="Freeform 16"/>
              <p:cNvSpPr/>
              <p:nvPr/>
            </p:nvSpPr>
            <p:spPr bwMode="auto">
              <a:xfrm>
                <a:off x="4572001" y="3540126"/>
                <a:ext cx="1566863" cy="1373188"/>
              </a:xfrm>
              <a:custGeom>
                <a:avLst/>
                <a:gdLst>
                  <a:gd name="T0" fmla="*/ 0 w 2631"/>
                  <a:gd name="T1" fmla="*/ 0 h 2307"/>
                  <a:gd name="T2" fmla="*/ 2186 w 2631"/>
                  <a:gd name="T3" fmla="*/ 2307 h 2307"/>
                  <a:gd name="T4" fmla="*/ 2631 w 2631"/>
                  <a:gd name="T5" fmla="*/ 1784 h 2307"/>
                  <a:gd name="T6" fmla="*/ 0 w 2631"/>
                  <a:gd name="T7" fmla="*/ 0 h 2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1" h="2307">
                    <a:moveTo>
                      <a:pt x="0" y="0"/>
                    </a:moveTo>
                    <a:lnTo>
                      <a:pt x="2186" y="2307"/>
                    </a:lnTo>
                    <a:cubicBezTo>
                      <a:pt x="2353" y="2149"/>
                      <a:pt x="2502" y="1974"/>
                      <a:pt x="2631" y="178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198AF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6" name="Freeform 17"/>
              <p:cNvSpPr/>
              <p:nvPr/>
            </p:nvSpPr>
            <p:spPr bwMode="auto">
              <a:xfrm>
                <a:off x="4572001" y="3540126"/>
                <a:ext cx="1301750" cy="1620838"/>
              </a:xfrm>
              <a:custGeom>
                <a:avLst/>
                <a:gdLst>
                  <a:gd name="T0" fmla="*/ 0 w 2186"/>
                  <a:gd name="T1" fmla="*/ 0 h 2723"/>
                  <a:gd name="T2" fmla="*/ 1639 w 2186"/>
                  <a:gd name="T3" fmla="*/ 2723 h 2723"/>
                  <a:gd name="T4" fmla="*/ 2186 w 2186"/>
                  <a:gd name="T5" fmla="*/ 2307 h 2723"/>
                  <a:gd name="T6" fmla="*/ 0 w 2186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6" h="2723">
                    <a:moveTo>
                      <a:pt x="0" y="0"/>
                    </a:moveTo>
                    <a:lnTo>
                      <a:pt x="1639" y="2723"/>
                    </a:lnTo>
                    <a:cubicBezTo>
                      <a:pt x="1836" y="2605"/>
                      <a:pt x="2020" y="2466"/>
                      <a:pt x="2186" y="230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843D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7" name="Freeform 18"/>
              <p:cNvSpPr/>
              <p:nvPr/>
            </p:nvSpPr>
            <p:spPr bwMode="auto">
              <a:xfrm>
                <a:off x="4572001" y="3540126"/>
                <a:ext cx="976313" cy="1793875"/>
              </a:xfrm>
              <a:custGeom>
                <a:avLst/>
                <a:gdLst>
                  <a:gd name="T0" fmla="*/ 0 w 1639"/>
                  <a:gd name="T1" fmla="*/ 0 h 3012"/>
                  <a:gd name="T2" fmla="*/ 1015 w 1639"/>
                  <a:gd name="T3" fmla="*/ 3012 h 3012"/>
                  <a:gd name="T4" fmla="*/ 1639 w 1639"/>
                  <a:gd name="T5" fmla="*/ 2723 h 3012"/>
                  <a:gd name="T6" fmla="*/ 0 w 1639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9" h="3012">
                    <a:moveTo>
                      <a:pt x="0" y="0"/>
                    </a:moveTo>
                    <a:lnTo>
                      <a:pt x="1015" y="3012"/>
                    </a:lnTo>
                    <a:cubicBezTo>
                      <a:pt x="1233" y="2939"/>
                      <a:pt x="1442" y="2842"/>
                      <a:pt x="1639" y="27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81BD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8" name="Freeform 19"/>
              <p:cNvSpPr/>
              <p:nvPr/>
            </p:nvSpPr>
            <p:spPr bwMode="auto">
              <a:xfrm>
                <a:off x="4572001" y="3540126"/>
                <a:ext cx="604838" cy="1881188"/>
              </a:xfrm>
              <a:custGeom>
                <a:avLst/>
                <a:gdLst>
                  <a:gd name="T0" fmla="*/ 0 w 1015"/>
                  <a:gd name="T1" fmla="*/ 0 h 3160"/>
                  <a:gd name="T2" fmla="*/ 344 w 1015"/>
                  <a:gd name="T3" fmla="*/ 3160 h 3160"/>
                  <a:gd name="T4" fmla="*/ 1015 w 1015"/>
                  <a:gd name="T5" fmla="*/ 3012 h 3160"/>
                  <a:gd name="T6" fmla="*/ 0 w 1015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5" h="3160">
                    <a:moveTo>
                      <a:pt x="0" y="0"/>
                    </a:moveTo>
                    <a:lnTo>
                      <a:pt x="344" y="3160"/>
                    </a:lnTo>
                    <a:cubicBezTo>
                      <a:pt x="573" y="3135"/>
                      <a:pt x="798" y="3085"/>
                      <a:pt x="1015" y="301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504D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9" name="Freeform 20"/>
              <p:cNvSpPr/>
              <p:nvPr/>
            </p:nvSpPr>
            <p:spPr bwMode="auto">
              <a:xfrm>
                <a:off x="4367213" y="3540126"/>
                <a:ext cx="409575" cy="1897063"/>
              </a:xfrm>
              <a:custGeom>
                <a:avLst/>
                <a:gdLst>
                  <a:gd name="T0" fmla="*/ 343 w 687"/>
                  <a:gd name="T1" fmla="*/ 0 h 3185"/>
                  <a:gd name="T2" fmla="*/ 0 w 687"/>
                  <a:gd name="T3" fmla="*/ 3160 h 3185"/>
                  <a:gd name="T4" fmla="*/ 687 w 687"/>
                  <a:gd name="T5" fmla="*/ 3160 h 3185"/>
                  <a:gd name="T6" fmla="*/ 343 w 687"/>
                  <a:gd name="T7" fmla="*/ 0 h 3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7" h="3185">
                    <a:moveTo>
                      <a:pt x="343" y="0"/>
                    </a:moveTo>
                    <a:lnTo>
                      <a:pt x="0" y="3160"/>
                    </a:lnTo>
                    <a:cubicBezTo>
                      <a:pt x="228" y="3185"/>
                      <a:pt x="459" y="3185"/>
                      <a:pt x="687" y="3160"/>
                    </a:cubicBezTo>
                    <a:lnTo>
                      <a:pt x="343" y="0"/>
                    </a:lnTo>
                    <a:close/>
                  </a:path>
                </a:pathLst>
              </a:custGeom>
              <a:solidFill>
                <a:srgbClr val="9BBB59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0" name="Freeform 21"/>
              <p:cNvSpPr/>
              <p:nvPr/>
            </p:nvSpPr>
            <p:spPr bwMode="auto">
              <a:xfrm>
                <a:off x="3968751" y="3540126"/>
                <a:ext cx="603250" cy="1881188"/>
              </a:xfrm>
              <a:custGeom>
                <a:avLst/>
                <a:gdLst>
                  <a:gd name="T0" fmla="*/ 1014 w 1014"/>
                  <a:gd name="T1" fmla="*/ 0 h 3160"/>
                  <a:gd name="T2" fmla="*/ 0 w 1014"/>
                  <a:gd name="T3" fmla="*/ 3012 h 3160"/>
                  <a:gd name="T4" fmla="*/ 671 w 1014"/>
                  <a:gd name="T5" fmla="*/ 3160 h 3160"/>
                  <a:gd name="T6" fmla="*/ 1014 w 1014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3160">
                    <a:moveTo>
                      <a:pt x="1014" y="0"/>
                    </a:moveTo>
                    <a:lnTo>
                      <a:pt x="0" y="3012"/>
                    </a:lnTo>
                    <a:cubicBezTo>
                      <a:pt x="217" y="3085"/>
                      <a:pt x="442" y="3135"/>
                      <a:pt x="671" y="3160"/>
                    </a:cubicBezTo>
                    <a:lnTo>
                      <a:pt x="1014" y="0"/>
                    </a:lnTo>
                    <a:close/>
                  </a:path>
                </a:pathLst>
              </a:custGeom>
              <a:solidFill>
                <a:srgbClr val="8064A2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" name="Freeform 22"/>
              <p:cNvSpPr/>
              <p:nvPr/>
            </p:nvSpPr>
            <p:spPr bwMode="auto">
              <a:xfrm>
                <a:off x="3597276" y="3540126"/>
                <a:ext cx="974725" cy="1793875"/>
              </a:xfrm>
              <a:custGeom>
                <a:avLst/>
                <a:gdLst>
                  <a:gd name="T0" fmla="*/ 1638 w 1638"/>
                  <a:gd name="T1" fmla="*/ 0 h 3012"/>
                  <a:gd name="T2" fmla="*/ 0 w 1638"/>
                  <a:gd name="T3" fmla="*/ 2723 h 3012"/>
                  <a:gd name="T4" fmla="*/ 624 w 1638"/>
                  <a:gd name="T5" fmla="*/ 3012 h 3012"/>
                  <a:gd name="T6" fmla="*/ 1638 w 1638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8" h="3012">
                    <a:moveTo>
                      <a:pt x="1638" y="0"/>
                    </a:moveTo>
                    <a:lnTo>
                      <a:pt x="0" y="2723"/>
                    </a:lnTo>
                    <a:cubicBezTo>
                      <a:pt x="197" y="2842"/>
                      <a:pt x="406" y="2939"/>
                      <a:pt x="624" y="3012"/>
                    </a:cubicBezTo>
                    <a:lnTo>
                      <a:pt x="1638" y="0"/>
                    </a:lnTo>
                    <a:close/>
                  </a:path>
                </a:pathLst>
              </a:custGeom>
              <a:solidFill>
                <a:srgbClr val="4BACC6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" name="Freeform 23"/>
              <p:cNvSpPr/>
              <p:nvPr/>
            </p:nvSpPr>
            <p:spPr bwMode="auto">
              <a:xfrm>
                <a:off x="3271838" y="3540126"/>
                <a:ext cx="1300163" cy="1620838"/>
              </a:xfrm>
              <a:custGeom>
                <a:avLst/>
                <a:gdLst>
                  <a:gd name="T0" fmla="*/ 2185 w 2185"/>
                  <a:gd name="T1" fmla="*/ 0 h 2723"/>
                  <a:gd name="T2" fmla="*/ 0 w 2185"/>
                  <a:gd name="T3" fmla="*/ 2308 h 2723"/>
                  <a:gd name="T4" fmla="*/ 547 w 2185"/>
                  <a:gd name="T5" fmla="*/ 2723 h 2723"/>
                  <a:gd name="T6" fmla="*/ 2185 w 2185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5" h="2723">
                    <a:moveTo>
                      <a:pt x="2185" y="0"/>
                    </a:moveTo>
                    <a:lnTo>
                      <a:pt x="0" y="2308"/>
                    </a:lnTo>
                    <a:cubicBezTo>
                      <a:pt x="166" y="2466"/>
                      <a:pt x="350" y="2605"/>
                      <a:pt x="547" y="2723"/>
                    </a:cubicBezTo>
                    <a:lnTo>
                      <a:pt x="2185" y="0"/>
                    </a:lnTo>
                    <a:close/>
                  </a:path>
                </a:pathLst>
              </a:custGeom>
              <a:solidFill>
                <a:srgbClr val="F79646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" name="Freeform 24"/>
              <p:cNvSpPr/>
              <p:nvPr/>
            </p:nvSpPr>
            <p:spPr bwMode="auto">
              <a:xfrm>
                <a:off x="3006726" y="3540126"/>
                <a:ext cx="1565275" cy="1374775"/>
              </a:xfrm>
              <a:custGeom>
                <a:avLst/>
                <a:gdLst>
                  <a:gd name="T0" fmla="*/ 2630 w 2630"/>
                  <a:gd name="T1" fmla="*/ 0 h 2308"/>
                  <a:gd name="T2" fmla="*/ 0 w 2630"/>
                  <a:gd name="T3" fmla="*/ 1784 h 2308"/>
                  <a:gd name="T4" fmla="*/ 445 w 2630"/>
                  <a:gd name="T5" fmla="*/ 2308 h 2308"/>
                  <a:gd name="T6" fmla="*/ 2630 w 2630"/>
                  <a:gd name="T7" fmla="*/ 0 h 2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0" h="2308">
                    <a:moveTo>
                      <a:pt x="2630" y="0"/>
                    </a:moveTo>
                    <a:lnTo>
                      <a:pt x="0" y="1784"/>
                    </a:lnTo>
                    <a:cubicBezTo>
                      <a:pt x="128" y="1974"/>
                      <a:pt x="278" y="2149"/>
                      <a:pt x="445" y="2308"/>
                    </a:cubicBezTo>
                    <a:lnTo>
                      <a:pt x="2630" y="0"/>
                    </a:lnTo>
                    <a:close/>
                  </a:path>
                </a:pathLst>
              </a:custGeom>
              <a:solidFill>
                <a:srgbClr val="93A9CF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" name="Freeform 25"/>
              <p:cNvSpPr/>
              <p:nvPr/>
            </p:nvSpPr>
            <p:spPr bwMode="auto">
              <a:xfrm>
                <a:off x="2814638" y="3540126"/>
                <a:ext cx="1757363" cy="1062038"/>
              </a:xfrm>
              <a:custGeom>
                <a:avLst/>
                <a:gdLst>
                  <a:gd name="T0" fmla="*/ 2952 w 2952"/>
                  <a:gd name="T1" fmla="*/ 0 h 1784"/>
                  <a:gd name="T2" fmla="*/ 0 w 2952"/>
                  <a:gd name="T3" fmla="*/ 1176 h 1784"/>
                  <a:gd name="T4" fmla="*/ 322 w 2952"/>
                  <a:gd name="T5" fmla="*/ 1784 h 1784"/>
                  <a:gd name="T6" fmla="*/ 2952 w 2952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2" h="1784">
                    <a:moveTo>
                      <a:pt x="2952" y="0"/>
                    </a:moveTo>
                    <a:lnTo>
                      <a:pt x="0" y="1176"/>
                    </a:lnTo>
                    <a:cubicBezTo>
                      <a:pt x="85" y="1390"/>
                      <a:pt x="193" y="1593"/>
                      <a:pt x="322" y="1784"/>
                    </a:cubicBezTo>
                    <a:lnTo>
                      <a:pt x="2952" y="0"/>
                    </a:lnTo>
                    <a:close/>
                  </a:path>
                </a:pathLst>
              </a:custGeom>
              <a:solidFill>
                <a:srgbClr val="D19392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" name="Freeform 26"/>
              <p:cNvSpPr/>
              <p:nvPr/>
            </p:nvSpPr>
            <p:spPr bwMode="auto">
              <a:xfrm>
                <a:off x="2705101" y="3540126"/>
                <a:ext cx="1866900" cy="700088"/>
              </a:xfrm>
              <a:custGeom>
                <a:avLst/>
                <a:gdLst>
                  <a:gd name="T0" fmla="*/ 3136 w 3136"/>
                  <a:gd name="T1" fmla="*/ 0 h 1176"/>
                  <a:gd name="T2" fmla="*/ 0 w 3136"/>
                  <a:gd name="T3" fmla="*/ 514 h 1176"/>
                  <a:gd name="T4" fmla="*/ 184 w 3136"/>
                  <a:gd name="T5" fmla="*/ 1176 h 1176"/>
                  <a:gd name="T6" fmla="*/ 3136 w 3136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6" h="1176">
                    <a:moveTo>
                      <a:pt x="3136" y="0"/>
                    </a:moveTo>
                    <a:lnTo>
                      <a:pt x="0" y="514"/>
                    </a:lnTo>
                    <a:cubicBezTo>
                      <a:pt x="37" y="741"/>
                      <a:pt x="99" y="963"/>
                      <a:pt x="184" y="1176"/>
                    </a:cubicBezTo>
                    <a:lnTo>
                      <a:pt x="3136" y="0"/>
                    </a:lnTo>
                    <a:close/>
                  </a:path>
                </a:pathLst>
              </a:custGeom>
              <a:solidFill>
                <a:srgbClr val="B9CD96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" name="Freeform 27"/>
              <p:cNvSpPr/>
              <p:nvPr/>
            </p:nvSpPr>
            <p:spPr bwMode="auto">
              <a:xfrm>
                <a:off x="2674938" y="3438526"/>
                <a:ext cx="1897063" cy="407988"/>
              </a:xfrm>
              <a:custGeom>
                <a:avLst/>
                <a:gdLst>
                  <a:gd name="T0" fmla="*/ 3186 w 3186"/>
                  <a:gd name="T1" fmla="*/ 172 h 686"/>
                  <a:gd name="T2" fmla="*/ 12 w 3186"/>
                  <a:gd name="T3" fmla="*/ 0 h 686"/>
                  <a:gd name="T4" fmla="*/ 50 w 3186"/>
                  <a:gd name="T5" fmla="*/ 686 h 686"/>
                  <a:gd name="T6" fmla="*/ 3186 w 3186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6" h="686">
                    <a:moveTo>
                      <a:pt x="3186" y="172"/>
                    </a:moveTo>
                    <a:lnTo>
                      <a:pt x="12" y="0"/>
                    </a:lnTo>
                    <a:cubicBezTo>
                      <a:pt x="0" y="229"/>
                      <a:pt x="13" y="459"/>
                      <a:pt x="50" y="686"/>
                    </a:cubicBezTo>
                    <a:lnTo>
                      <a:pt x="3186" y="172"/>
                    </a:lnTo>
                    <a:close/>
                  </a:path>
                </a:pathLst>
              </a:custGeom>
              <a:solidFill>
                <a:srgbClr val="A99BBD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" name="Freeform 28"/>
              <p:cNvSpPr/>
              <p:nvPr/>
            </p:nvSpPr>
            <p:spPr bwMode="auto">
              <a:xfrm>
                <a:off x="2682876" y="3033714"/>
                <a:ext cx="1889125" cy="506413"/>
              </a:xfrm>
              <a:custGeom>
                <a:avLst/>
                <a:gdLst>
                  <a:gd name="T0" fmla="*/ 3174 w 3174"/>
                  <a:gd name="T1" fmla="*/ 851 h 851"/>
                  <a:gd name="T2" fmla="*/ 112 w 3174"/>
                  <a:gd name="T3" fmla="*/ 0 h 851"/>
                  <a:gd name="T4" fmla="*/ 0 w 3174"/>
                  <a:gd name="T5" fmla="*/ 679 h 851"/>
                  <a:gd name="T6" fmla="*/ 3174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3174" y="851"/>
                    </a:moveTo>
                    <a:lnTo>
                      <a:pt x="112" y="0"/>
                    </a:lnTo>
                    <a:cubicBezTo>
                      <a:pt x="50" y="222"/>
                      <a:pt x="13" y="449"/>
                      <a:pt x="0" y="679"/>
                    </a:cubicBezTo>
                    <a:lnTo>
                      <a:pt x="3174" y="851"/>
                    </a:lnTo>
                    <a:close/>
                  </a:path>
                </a:pathLst>
              </a:custGeom>
              <a:solidFill>
                <a:srgbClr val="91C3D5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" name="Freeform 29"/>
              <p:cNvSpPr/>
              <p:nvPr/>
            </p:nvSpPr>
            <p:spPr bwMode="auto">
              <a:xfrm>
                <a:off x="2749551" y="2654301"/>
                <a:ext cx="1822450" cy="885825"/>
              </a:xfrm>
              <a:custGeom>
                <a:avLst/>
                <a:gdLst>
                  <a:gd name="T0" fmla="*/ 3062 w 3062"/>
                  <a:gd name="T1" fmla="*/ 1489 h 1489"/>
                  <a:gd name="T2" fmla="*/ 254 w 3062"/>
                  <a:gd name="T3" fmla="*/ 0 h 1489"/>
                  <a:gd name="T4" fmla="*/ 0 w 3062"/>
                  <a:gd name="T5" fmla="*/ 638 h 1489"/>
                  <a:gd name="T6" fmla="*/ 3062 w 3062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2" h="1489">
                    <a:moveTo>
                      <a:pt x="3062" y="1489"/>
                    </a:moveTo>
                    <a:lnTo>
                      <a:pt x="254" y="0"/>
                    </a:lnTo>
                    <a:cubicBezTo>
                      <a:pt x="146" y="203"/>
                      <a:pt x="61" y="417"/>
                      <a:pt x="0" y="638"/>
                    </a:cubicBezTo>
                    <a:lnTo>
                      <a:pt x="3062" y="1489"/>
                    </a:lnTo>
                    <a:close/>
                  </a:path>
                </a:pathLst>
              </a:custGeom>
              <a:solidFill>
                <a:srgbClr val="F9B590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" name="Freeform 30"/>
              <p:cNvSpPr/>
              <p:nvPr/>
            </p:nvSpPr>
            <p:spPr bwMode="auto">
              <a:xfrm>
                <a:off x="2900363" y="2316164"/>
                <a:ext cx="1671638" cy="1223963"/>
              </a:xfrm>
              <a:custGeom>
                <a:avLst/>
                <a:gdLst>
                  <a:gd name="T0" fmla="*/ 2808 w 2808"/>
                  <a:gd name="T1" fmla="*/ 2058 h 2058"/>
                  <a:gd name="T2" fmla="*/ 386 w 2808"/>
                  <a:gd name="T3" fmla="*/ 0 h 2058"/>
                  <a:gd name="T4" fmla="*/ 0 w 2808"/>
                  <a:gd name="T5" fmla="*/ 569 h 2058"/>
                  <a:gd name="T6" fmla="*/ 2808 w 2808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8" h="2058">
                    <a:moveTo>
                      <a:pt x="2808" y="2058"/>
                    </a:moveTo>
                    <a:lnTo>
                      <a:pt x="386" y="0"/>
                    </a:lnTo>
                    <a:cubicBezTo>
                      <a:pt x="237" y="175"/>
                      <a:pt x="108" y="366"/>
                      <a:pt x="0" y="569"/>
                    </a:cubicBezTo>
                    <a:lnTo>
                      <a:pt x="2808" y="2058"/>
                    </a:lnTo>
                    <a:close/>
                  </a:path>
                </a:pathLst>
              </a:custGeom>
              <a:solidFill>
                <a:srgbClr val="BCC8DF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" name="Freeform 31"/>
              <p:cNvSpPr/>
              <p:nvPr/>
            </p:nvSpPr>
            <p:spPr bwMode="auto">
              <a:xfrm>
                <a:off x="3130551" y="2033589"/>
                <a:ext cx="1441450" cy="1506538"/>
              </a:xfrm>
              <a:custGeom>
                <a:avLst/>
                <a:gdLst>
                  <a:gd name="T0" fmla="*/ 2422 w 2422"/>
                  <a:gd name="T1" fmla="*/ 2531 h 2531"/>
                  <a:gd name="T2" fmla="*/ 499 w 2422"/>
                  <a:gd name="T3" fmla="*/ 0 h 2531"/>
                  <a:gd name="T4" fmla="*/ 0 w 2422"/>
                  <a:gd name="T5" fmla="*/ 473 h 2531"/>
                  <a:gd name="T6" fmla="*/ 2422 w 2422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2" h="2531">
                    <a:moveTo>
                      <a:pt x="2422" y="2531"/>
                    </a:moveTo>
                    <a:lnTo>
                      <a:pt x="499" y="0"/>
                    </a:lnTo>
                    <a:cubicBezTo>
                      <a:pt x="316" y="139"/>
                      <a:pt x="149" y="298"/>
                      <a:pt x="0" y="473"/>
                    </a:cubicBezTo>
                    <a:lnTo>
                      <a:pt x="2422" y="2531"/>
                    </a:lnTo>
                    <a:close/>
                  </a:path>
                </a:pathLst>
              </a:custGeom>
              <a:solidFill>
                <a:srgbClr val="E0BCBC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" name="Freeform 32"/>
              <p:cNvSpPr/>
              <p:nvPr/>
            </p:nvSpPr>
            <p:spPr bwMode="auto">
              <a:xfrm>
                <a:off x="3427413" y="1822451"/>
                <a:ext cx="1144588" cy="1717675"/>
              </a:xfrm>
              <a:custGeom>
                <a:avLst/>
                <a:gdLst>
                  <a:gd name="T0" fmla="*/ 1923 w 1923"/>
                  <a:gd name="T1" fmla="*/ 2885 h 2885"/>
                  <a:gd name="T2" fmla="*/ 589 w 1923"/>
                  <a:gd name="T3" fmla="*/ 0 h 2885"/>
                  <a:gd name="T4" fmla="*/ 0 w 1923"/>
                  <a:gd name="T5" fmla="*/ 354 h 2885"/>
                  <a:gd name="T6" fmla="*/ 1923 w 1923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3" h="2885">
                    <a:moveTo>
                      <a:pt x="1923" y="2885"/>
                    </a:moveTo>
                    <a:lnTo>
                      <a:pt x="589" y="0"/>
                    </a:lnTo>
                    <a:cubicBezTo>
                      <a:pt x="380" y="96"/>
                      <a:pt x="183" y="215"/>
                      <a:pt x="0" y="354"/>
                    </a:cubicBezTo>
                    <a:lnTo>
                      <a:pt x="1923" y="2885"/>
                    </a:lnTo>
                    <a:close/>
                  </a:path>
                </a:pathLst>
              </a:custGeom>
              <a:solidFill>
                <a:srgbClr val="FFC000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24" name="Freeform 33"/>
              <p:cNvSpPr/>
              <p:nvPr/>
            </p:nvSpPr>
            <p:spPr bwMode="auto">
              <a:xfrm>
                <a:off x="3778251" y="1692276"/>
                <a:ext cx="793750" cy="1847850"/>
              </a:xfrm>
              <a:custGeom>
                <a:avLst/>
                <a:gdLst>
                  <a:gd name="T0" fmla="*/ 1334 w 1334"/>
                  <a:gd name="T1" fmla="*/ 3105 h 3105"/>
                  <a:gd name="T2" fmla="*/ 651 w 1334"/>
                  <a:gd name="T3" fmla="*/ 0 h 3105"/>
                  <a:gd name="T4" fmla="*/ 0 w 1334"/>
                  <a:gd name="T5" fmla="*/ 220 h 3105"/>
                  <a:gd name="T6" fmla="*/ 1334 w 1334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4" h="3105">
                    <a:moveTo>
                      <a:pt x="1334" y="3105"/>
                    </a:moveTo>
                    <a:lnTo>
                      <a:pt x="651" y="0"/>
                    </a:lnTo>
                    <a:cubicBezTo>
                      <a:pt x="427" y="50"/>
                      <a:pt x="208" y="123"/>
                      <a:pt x="0" y="220"/>
                    </a:cubicBezTo>
                    <a:lnTo>
                      <a:pt x="1334" y="3105"/>
                    </a:lnTo>
                    <a:close/>
                  </a:path>
                </a:pathLst>
              </a:custGeom>
              <a:solidFill>
                <a:srgbClr val="C8C0D4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25" name="Freeform 34"/>
              <p:cNvSpPr/>
              <p:nvPr/>
            </p:nvSpPr>
            <p:spPr bwMode="auto">
              <a:xfrm>
                <a:off x="4165601" y="1647826"/>
                <a:ext cx="406400" cy="1892300"/>
              </a:xfrm>
              <a:custGeom>
                <a:avLst/>
                <a:gdLst>
                  <a:gd name="T0" fmla="*/ 683 w 683"/>
                  <a:gd name="T1" fmla="*/ 3179 h 3179"/>
                  <a:gd name="T2" fmla="*/ 683 w 683"/>
                  <a:gd name="T3" fmla="*/ 0 h 3179"/>
                  <a:gd name="T4" fmla="*/ 0 w 683"/>
                  <a:gd name="T5" fmla="*/ 74 h 3179"/>
                  <a:gd name="T6" fmla="*/ 683 w 683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3" h="3179">
                    <a:moveTo>
                      <a:pt x="683" y="3179"/>
                    </a:moveTo>
                    <a:lnTo>
                      <a:pt x="683" y="0"/>
                    </a:lnTo>
                    <a:cubicBezTo>
                      <a:pt x="454" y="0"/>
                      <a:pt x="225" y="25"/>
                      <a:pt x="0" y="74"/>
                    </a:cubicBezTo>
                    <a:lnTo>
                      <a:pt x="683" y="3179"/>
                    </a:lnTo>
                    <a:close/>
                  </a:path>
                </a:pathLst>
              </a:custGeom>
              <a:solidFill>
                <a:srgbClr val="BBD7E3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sp>
          <p:nvSpPr>
            <p:cNvPr id="1028" name="TextBox 1027"/>
            <p:cNvSpPr txBox="1"/>
            <p:nvPr/>
          </p:nvSpPr>
          <p:spPr>
            <a:xfrm rot="18410248">
              <a:off x="4890418" y="245171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19552894">
              <a:off x="5125099" y="265723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 rot="20091146">
              <a:off x="5311969" y="2928928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366138" y="350925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 rot="20845902">
              <a:off x="5364347" y="326609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 rot="1287321">
              <a:off x="5308861" y="3892083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 rot="2223586">
              <a:off x="4991469" y="436434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 rot="3764361">
              <a:off x="4541839" y="477517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 rot="1664434">
              <a:off x="5186190" y="4167492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 rot="3135074">
              <a:off x="4744270" y="460152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 rot="5055293">
              <a:off x="4222461" y="484037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 rot="5400000">
              <a:off x="3945269" y="485964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 rot="6462750">
              <a:off x="3593898" y="479375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 rot="7002405">
              <a:off x="3286918" y="4776022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 rot="7563710">
              <a:off x="3081479" y="456723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 rot="8648676">
              <a:off x="2842173" y="438286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 rot="9520400">
              <a:off x="2665516" y="408451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 rot="9806271">
              <a:off x="2588718" y="384033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 rot="10800000">
              <a:off x="2486120" y="3524073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 rot="11539924">
              <a:off x="2475700" y="322598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 rot="12217304">
              <a:off x="2555400" y="2910983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 rot="12878863">
              <a:off x="2754244" y="265831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 rot="13423944">
              <a:off x="2950394" y="243035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 rot="14455027">
              <a:off x="3218659" y="225738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 rot="14830393">
              <a:off x="3497442" y="213988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 rot="15693974">
              <a:off x="3783112" y="2083846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 rot="16743352">
              <a:off x="4088139" y="206823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 rot="17422641">
              <a:off x="4391756" y="213934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 rot="17972616">
              <a:off x="4666586" y="2298669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</p:grpSp>
      <p:sp>
        <p:nvSpPr>
          <p:cNvPr id="66" name="AutoShape 5"/>
          <p:cNvSpPr>
            <a:spLocks noChangeArrowheads="1"/>
          </p:cNvSpPr>
          <p:nvPr/>
        </p:nvSpPr>
        <p:spPr bwMode="auto">
          <a:xfrm rot="11289578">
            <a:off x="6173656" y="219848"/>
            <a:ext cx="457200" cy="965200"/>
          </a:xfrm>
          <a:prstGeom prst="flowChartExtract">
            <a:avLst/>
          </a:prstGeom>
          <a:gradFill rotWithShape="1">
            <a:gsLst>
              <a:gs pos="0">
                <a:srgbClr val="6A570A"/>
              </a:gs>
              <a:gs pos="50000">
                <a:srgbClr val="E4BD16"/>
              </a:gs>
              <a:gs pos="100000">
                <a:srgbClr val="6A570A"/>
              </a:gs>
            </a:gsLst>
            <a:lin ang="0" scaled="1"/>
          </a:gradFill>
          <a:ln w="25400">
            <a:solidFill>
              <a:schemeClr val="bg1"/>
            </a:solidFill>
            <a:miter lim="800000"/>
          </a:ln>
        </p:spPr>
        <p:txBody>
          <a:bodyPr vert="eaVert" wrap="none" anchor="ctr"/>
          <a:lstStyle/>
          <a:p>
            <a:pPr algn="ctr"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Flowchart: Connector 1029"/>
          <p:cNvSpPr/>
          <p:nvPr/>
        </p:nvSpPr>
        <p:spPr>
          <a:xfrm>
            <a:off x="5548320" y="2685411"/>
            <a:ext cx="1091316" cy="1122369"/>
          </a:xfrm>
          <a:prstGeom prst="flowChartConnector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1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0" y="92848"/>
            <a:ext cx="609600" cy="609600"/>
          </a:xfrm>
          <a:prstGeom prst="rect">
            <a:avLst/>
          </a:prstGeom>
        </p:spPr>
      </p:pic>
      <p:sp>
        <p:nvSpPr>
          <p:cNvPr id="1033" name="Pentagon 1032">
            <a:hlinkClick r:id="rId5" action="ppaction://hlinksldjump"/>
          </p:cNvPr>
          <p:cNvSpPr/>
          <p:nvPr/>
        </p:nvSpPr>
        <p:spPr>
          <a:xfrm>
            <a:off x="1498600" y="816457"/>
            <a:ext cx="863600" cy="572983"/>
          </a:xfrm>
          <a:prstGeom prst="homePlat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Pentagon 70">
            <a:hlinkClick r:id="rId6" action="ppaction://hlinksldjump"/>
          </p:cNvPr>
          <p:cNvSpPr/>
          <p:nvPr/>
        </p:nvSpPr>
        <p:spPr>
          <a:xfrm>
            <a:off x="1524000" y="4159056"/>
            <a:ext cx="838200" cy="572983"/>
          </a:xfrm>
          <a:prstGeom prst="homePlat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Pentagon 71">
            <a:hlinkClick r:id="rId7" action="ppaction://hlinksldjump"/>
          </p:cNvPr>
          <p:cNvSpPr/>
          <p:nvPr/>
        </p:nvSpPr>
        <p:spPr>
          <a:xfrm>
            <a:off x="1524000" y="3061913"/>
            <a:ext cx="838200" cy="572983"/>
          </a:xfrm>
          <a:prstGeom prst="homePlat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Pentagon 72">
            <a:hlinkClick r:id="rId8" action="ppaction://hlinksldjump"/>
          </p:cNvPr>
          <p:cNvSpPr/>
          <p:nvPr/>
        </p:nvSpPr>
        <p:spPr>
          <a:xfrm>
            <a:off x="1524000" y="1931613"/>
            <a:ext cx="838200" cy="572983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4" name="TextBox 1033"/>
          <p:cNvSpPr txBox="1"/>
          <p:nvPr/>
        </p:nvSpPr>
        <p:spPr>
          <a:xfrm>
            <a:off x="1600200" y="837337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5" name="TextBox 74">
            <a:hlinkClick r:id="rId6" action="ppaction://hlinksldjump"/>
          </p:cNvPr>
          <p:cNvSpPr txBox="1"/>
          <p:nvPr/>
        </p:nvSpPr>
        <p:spPr>
          <a:xfrm>
            <a:off x="1600200" y="4153159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600200" y="3061337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7" name="TextBox 76">
            <a:hlinkClick r:id="rId8" action="ppaction://hlinksldjump"/>
          </p:cNvPr>
          <p:cNvSpPr txBox="1"/>
          <p:nvPr/>
        </p:nvSpPr>
        <p:spPr>
          <a:xfrm>
            <a:off x="1600200" y="1940394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35" name="TextBox 1034"/>
          <p:cNvSpPr txBox="1"/>
          <p:nvPr/>
        </p:nvSpPr>
        <p:spPr>
          <a:xfrm>
            <a:off x="9144000" y="1931612"/>
            <a:ext cx="1349828" cy="15696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943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audio>
              <p:cMediaNode vol="80000" numSld="999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1"/>
                </p:tgtEl>
              </p:cMediaNode>
            </p:audio>
          </p:childTnLst>
        </p:cTn>
      </p:par>
    </p:tnLst>
    <p:bldLst>
      <p:bldP spid="103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322006"/>
            <a:ext cx="11277600" cy="138499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7.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lai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thuận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nghịch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lúa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mạch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lục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lục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nhạt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nhưi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3.Hãy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lai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2622260"/>
              </p:ext>
            </p:extLst>
          </p:nvPr>
        </p:nvGraphicFramePr>
        <p:xfrm>
          <a:off x="762000" y="3810000"/>
          <a:ext cx="11125200" cy="2815654"/>
        </p:xfrm>
        <a:graphic>
          <a:graphicData uri="http://schemas.openxmlformats.org/drawingml/2006/table">
            <a:tbl>
              <a:tblPr firstRow="1" firstCol="1" bandRow="1"/>
              <a:tblGrid>
                <a:gridCol w="11125200">
                  <a:extLst>
                    <a:ext uri="{9D8B030D-6E8A-4147-A177-3AD203B41FA5}">
                      <a16:colId xmlns:a16="http://schemas.microsoft.com/office/drawing/2014/main" val="17108896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Trả</a:t>
                      </a:r>
                      <a:r>
                        <a:rPr lang="en-US" sz="2400" b="1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lời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Nhận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xét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Kết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quả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phép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lai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thuận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và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phép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lai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nghịch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khác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nhau,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đời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con 100%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có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kiểu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giống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với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mẹ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Giải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thích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Tính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trạng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sắc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lá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ở cây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đại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mạch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do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gene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nằm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trong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tế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bào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chất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quy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định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Trong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quá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trình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thụ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tinh,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gene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trong nhân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của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tinh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trùng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và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trứng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đều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đóng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góp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vào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hệ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gene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của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hợp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tử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nhưng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gene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tế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bào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chất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của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hợp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tử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chủ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yếu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nhận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trứng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cây con sinh ra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có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kiểu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giống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cây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mẹ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5308958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779130"/>
            <a:ext cx="11201400" cy="203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48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9" name="Group 1028"/>
          <p:cNvGrpSpPr/>
          <p:nvPr/>
        </p:nvGrpSpPr>
        <p:grpSpPr>
          <a:xfrm>
            <a:off x="3208378" y="501393"/>
            <a:ext cx="5699678" cy="5568237"/>
            <a:chOff x="2475700" y="1677716"/>
            <a:chExt cx="3881038" cy="3791537"/>
          </a:xfrm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1027" name="Group 1026"/>
            <p:cNvGrpSpPr/>
            <p:nvPr/>
          </p:nvGrpSpPr>
          <p:grpSpPr>
            <a:xfrm>
              <a:off x="2535238" y="1679890"/>
              <a:ext cx="3794126" cy="3789363"/>
              <a:chOff x="2674938" y="1647826"/>
              <a:chExt cx="3794126" cy="3789363"/>
            </a:xfrm>
          </p:grpSpPr>
          <p:sp>
            <p:nvSpPr>
              <p:cNvPr id="5" name="Freeform 6"/>
              <p:cNvSpPr/>
              <p:nvPr/>
            </p:nvSpPr>
            <p:spPr bwMode="auto">
              <a:xfrm>
                <a:off x="4572001" y="1647826"/>
                <a:ext cx="407988" cy="1892300"/>
              </a:xfrm>
              <a:custGeom>
                <a:avLst/>
                <a:gdLst>
                  <a:gd name="T0" fmla="*/ 0 w 684"/>
                  <a:gd name="T1" fmla="*/ 3179 h 3179"/>
                  <a:gd name="T2" fmla="*/ 684 w 684"/>
                  <a:gd name="T3" fmla="*/ 74 h 3179"/>
                  <a:gd name="T4" fmla="*/ 0 w 684"/>
                  <a:gd name="T5" fmla="*/ 0 h 3179"/>
                  <a:gd name="T6" fmla="*/ 0 w 684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4" h="3179">
                    <a:moveTo>
                      <a:pt x="0" y="3179"/>
                    </a:moveTo>
                    <a:lnTo>
                      <a:pt x="684" y="74"/>
                    </a:lnTo>
                    <a:cubicBezTo>
                      <a:pt x="459" y="25"/>
                      <a:pt x="230" y="0"/>
                      <a:pt x="0" y="0"/>
                    </a:cubicBezTo>
                    <a:lnTo>
                      <a:pt x="0" y="3179"/>
                    </a:lnTo>
                    <a:close/>
                  </a:path>
                </a:pathLst>
              </a:custGeom>
              <a:solidFill>
                <a:srgbClr val="39608E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" name="Freeform 7"/>
              <p:cNvSpPr/>
              <p:nvPr/>
            </p:nvSpPr>
            <p:spPr bwMode="auto">
              <a:xfrm>
                <a:off x="4572001" y="1692276"/>
                <a:ext cx="795338" cy="1847850"/>
              </a:xfrm>
              <a:custGeom>
                <a:avLst/>
                <a:gdLst>
                  <a:gd name="T0" fmla="*/ 0 w 1335"/>
                  <a:gd name="T1" fmla="*/ 3105 h 3105"/>
                  <a:gd name="T2" fmla="*/ 1335 w 1335"/>
                  <a:gd name="T3" fmla="*/ 220 h 3105"/>
                  <a:gd name="T4" fmla="*/ 684 w 1335"/>
                  <a:gd name="T5" fmla="*/ 0 h 3105"/>
                  <a:gd name="T6" fmla="*/ 0 w 1335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5" h="3105">
                    <a:moveTo>
                      <a:pt x="0" y="3105"/>
                    </a:moveTo>
                    <a:lnTo>
                      <a:pt x="1335" y="220"/>
                    </a:lnTo>
                    <a:cubicBezTo>
                      <a:pt x="1127" y="123"/>
                      <a:pt x="908" y="50"/>
                      <a:pt x="684" y="0"/>
                    </a:cubicBezTo>
                    <a:lnTo>
                      <a:pt x="0" y="3105"/>
                    </a:lnTo>
                    <a:close/>
                  </a:path>
                </a:pathLst>
              </a:custGeom>
              <a:solidFill>
                <a:srgbClr val="92D050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7" name="Freeform 8"/>
              <p:cNvSpPr/>
              <p:nvPr/>
            </p:nvSpPr>
            <p:spPr bwMode="auto">
              <a:xfrm>
                <a:off x="4572001" y="1822451"/>
                <a:ext cx="1146175" cy="1717675"/>
              </a:xfrm>
              <a:custGeom>
                <a:avLst/>
                <a:gdLst>
                  <a:gd name="T0" fmla="*/ 0 w 1924"/>
                  <a:gd name="T1" fmla="*/ 2885 h 2885"/>
                  <a:gd name="T2" fmla="*/ 1924 w 1924"/>
                  <a:gd name="T3" fmla="*/ 354 h 2885"/>
                  <a:gd name="T4" fmla="*/ 1335 w 1924"/>
                  <a:gd name="T5" fmla="*/ 0 h 2885"/>
                  <a:gd name="T6" fmla="*/ 0 w 1924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4" h="2885">
                    <a:moveTo>
                      <a:pt x="0" y="2885"/>
                    </a:moveTo>
                    <a:lnTo>
                      <a:pt x="1924" y="354"/>
                    </a:lnTo>
                    <a:cubicBezTo>
                      <a:pt x="1741" y="215"/>
                      <a:pt x="1544" y="96"/>
                      <a:pt x="1335" y="0"/>
                    </a:cubicBezTo>
                    <a:lnTo>
                      <a:pt x="0" y="2885"/>
                    </a:lnTo>
                    <a:close/>
                  </a:path>
                </a:pathLst>
              </a:custGeom>
              <a:solidFill>
                <a:srgbClr val="748C41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8" name="Freeform 9"/>
              <p:cNvSpPr/>
              <p:nvPr/>
            </p:nvSpPr>
            <p:spPr bwMode="auto">
              <a:xfrm>
                <a:off x="4572001" y="2033589"/>
                <a:ext cx="1443038" cy="1506538"/>
              </a:xfrm>
              <a:custGeom>
                <a:avLst/>
                <a:gdLst>
                  <a:gd name="T0" fmla="*/ 0 w 2423"/>
                  <a:gd name="T1" fmla="*/ 2531 h 2531"/>
                  <a:gd name="T2" fmla="*/ 2423 w 2423"/>
                  <a:gd name="T3" fmla="*/ 473 h 2531"/>
                  <a:gd name="T4" fmla="*/ 1924 w 2423"/>
                  <a:gd name="T5" fmla="*/ 0 h 2531"/>
                  <a:gd name="T6" fmla="*/ 0 w 2423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3" h="2531">
                    <a:moveTo>
                      <a:pt x="0" y="2531"/>
                    </a:moveTo>
                    <a:lnTo>
                      <a:pt x="2423" y="473"/>
                    </a:lnTo>
                    <a:cubicBezTo>
                      <a:pt x="2274" y="298"/>
                      <a:pt x="2107" y="139"/>
                      <a:pt x="1924" y="0"/>
                    </a:cubicBezTo>
                    <a:lnTo>
                      <a:pt x="0" y="2531"/>
                    </a:lnTo>
                    <a:close/>
                  </a:path>
                </a:pathLst>
              </a:custGeom>
              <a:solidFill>
                <a:srgbClr val="00B0F0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9" name="Freeform 10"/>
              <p:cNvSpPr/>
              <p:nvPr/>
            </p:nvSpPr>
            <p:spPr bwMode="auto">
              <a:xfrm>
                <a:off x="4572001" y="2316164"/>
                <a:ext cx="1671638" cy="1223963"/>
              </a:xfrm>
              <a:custGeom>
                <a:avLst/>
                <a:gdLst>
                  <a:gd name="T0" fmla="*/ 0 w 2809"/>
                  <a:gd name="T1" fmla="*/ 2058 h 2058"/>
                  <a:gd name="T2" fmla="*/ 2809 w 2809"/>
                  <a:gd name="T3" fmla="*/ 569 h 2058"/>
                  <a:gd name="T4" fmla="*/ 2423 w 2809"/>
                  <a:gd name="T5" fmla="*/ 0 h 2058"/>
                  <a:gd name="T6" fmla="*/ 0 w 2809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9" h="2058">
                    <a:moveTo>
                      <a:pt x="0" y="2058"/>
                    </a:moveTo>
                    <a:lnTo>
                      <a:pt x="2809" y="569"/>
                    </a:lnTo>
                    <a:cubicBezTo>
                      <a:pt x="2701" y="366"/>
                      <a:pt x="2572" y="175"/>
                      <a:pt x="2423" y="0"/>
                    </a:cubicBezTo>
                    <a:lnTo>
                      <a:pt x="0" y="2058"/>
                    </a:lnTo>
                    <a:close/>
                  </a:path>
                </a:pathLst>
              </a:custGeom>
              <a:solidFill>
                <a:srgbClr val="368195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" name="Freeform 11"/>
              <p:cNvSpPr/>
              <p:nvPr/>
            </p:nvSpPr>
            <p:spPr bwMode="auto">
              <a:xfrm>
                <a:off x="4572001" y="2654301"/>
                <a:ext cx="1824038" cy="885825"/>
              </a:xfrm>
              <a:custGeom>
                <a:avLst/>
                <a:gdLst>
                  <a:gd name="T0" fmla="*/ 0 w 3063"/>
                  <a:gd name="T1" fmla="*/ 1489 h 1489"/>
                  <a:gd name="T2" fmla="*/ 3063 w 3063"/>
                  <a:gd name="T3" fmla="*/ 638 h 1489"/>
                  <a:gd name="T4" fmla="*/ 2809 w 3063"/>
                  <a:gd name="T5" fmla="*/ 0 h 1489"/>
                  <a:gd name="T6" fmla="*/ 0 w 3063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3" h="1489">
                    <a:moveTo>
                      <a:pt x="0" y="1489"/>
                    </a:moveTo>
                    <a:lnTo>
                      <a:pt x="3063" y="638"/>
                    </a:lnTo>
                    <a:cubicBezTo>
                      <a:pt x="3002" y="417"/>
                      <a:pt x="2916" y="203"/>
                      <a:pt x="2809" y="0"/>
                    </a:cubicBezTo>
                    <a:lnTo>
                      <a:pt x="0" y="1489"/>
                    </a:lnTo>
                    <a:close/>
                  </a:path>
                </a:pathLst>
              </a:custGeom>
              <a:solidFill>
                <a:srgbClr val="BA7032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" name="Freeform 12"/>
              <p:cNvSpPr/>
              <p:nvPr/>
            </p:nvSpPr>
            <p:spPr bwMode="auto">
              <a:xfrm>
                <a:off x="4572001" y="3033714"/>
                <a:ext cx="1889125" cy="506413"/>
              </a:xfrm>
              <a:custGeom>
                <a:avLst/>
                <a:gdLst>
                  <a:gd name="T0" fmla="*/ 0 w 3174"/>
                  <a:gd name="T1" fmla="*/ 851 h 851"/>
                  <a:gd name="T2" fmla="*/ 3174 w 3174"/>
                  <a:gd name="T3" fmla="*/ 679 h 851"/>
                  <a:gd name="T4" fmla="*/ 3063 w 3174"/>
                  <a:gd name="T5" fmla="*/ 0 h 851"/>
                  <a:gd name="T6" fmla="*/ 0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0" y="851"/>
                    </a:moveTo>
                    <a:lnTo>
                      <a:pt x="3174" y="679"/>
                    </a:lnTo>
                    <a:cubicBezTo>
                      <a:pt x="3162" y="449"/>
                      <a:pt x="3125" y="222"/>
                      <a:pt x="3063" y="0"/>
                    </a:cubicBezTo>
                    <a:lnTo>
                      <a:pt x="0" y="851"/>
                    </a:lnTo>
                    <a:close/>
                  </a:path>
                </a:pathLst>
              </a:custGeom>
              <a:solidFill>
                <a:srgbClr val="4572A7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2" name="Freeform 13"/>
              <p:cNvSpPr/>
              <p:nvPr/>
            </p:nvSpPr>
            <p:spPr bwMode="auto">
              <a:xfrm>
                <a:off x="4572001" y="3438526"/>
                <a:ext cx="1897063" cy="407988"/>
              </a:xfrm>
              <a:custGeom>
                <a:avLst/>
                <a:gdLst>
                  <a:gd name="T0" fmla="*/ 0 w 3187"/>
                  <a:gd name="T1" fmla="*/ 172 h 686"/>
                  <a:gd name="T2" fmla="*/ 3137 w 3187"/>
                  <a:gd name="T3" fmla="*/ 686 h 686"/>
                  <a:gd name="T4" fmla="*/ 3174 w 3187"/>
                  <a:gd name="T5" fmla="*/ 0 h 686"/>
                  <a:gd name="T6" fmla="*/ 0 w 3187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7" h="686">
                    <a:moveTo>
                      <a:pt x="0" y="172"/>
                    </a:moveTo>
                    <a:lnTo>
                      <a:pt x="3137" y="686"/>
                    </a:lnTo>
                    <a:cubicBezTo>
                      <a:pt x="3174" y="459"/>
                      <a:pt x="3187" y="229"/>
                      <a:pt x="3174" y="0"/>
                    </a:cubicBezTo>
                    <a:lnTo>
                      <a:pt x="0" y="172"/>
                    </a:lnTo>
                    <a:close/>
                  </a:path>
                </a:pathLst>
              </a:custGeom>
              <a:solidFill>
                <a:srgbClr val="AA4643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3" name="Freeform 14"/>
              <p:cNvSpPr/>
              <p:nvPr/>
            </p:nvSpPr>
            <p:spPr bwMode="auto">
              <a:xfrm>
                <a:off x="4572001" y="3540126"/>
                <a:ext cx="1866900" cy="700088"/>
              </a:xfrm>
              <a:custGeom>
                <a:avLst/>
                <a:gdLst>
                  <a:gd name="T0" fmla="*/ 0 w 3137"/>
                  <a:gd name="T1" fmla="*/ 0 h 1176"/>
                  <a:gd name="T2" fmla="*/ 2953 w 3137"/>
                  <a:gd name="T3" fmla="*/ 1176 h 1176"/>
                  <a:gd name="T4" fmla="*/ 3137 w 3137"/>
                  <a:gd name="T5" fmla="*/ 514 h 1176"/>
                  <a:gd name="T6" fmla="*/ 0 w 3137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7" h="1176">
                    <a:moveTo>
                      <a:pt x="0" y="0"/>
                    </a:moveTo>
                    <a:lnTo>
                      <a:pt x="2953" y="1176"/>
                    </a:lnTo>
                    <a:cubicBezTo>
                      <a:pt x="3038" y="963"/>
                      <a:pt x="3100" y="741"/>
                      <a:pt x="3137" y="51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9A54E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4" name="Freeform 15"/>
              <p:cNvSpPr/>
              <p:nvPr/>
            </p:nvSpPr>
            <p:spPr bwMode="auto">
              <a:xfrm>
                <a:off x="4572001" y="3540126"/>
                <a:ext cx="1757363" cy="1062038"/>
              </a:xfrm>
              <a:custGeom>
                <a:avLst/>
                <a:gdLst>
                  <a:gd name="T0" fmla="*/ 0 w 2953"/>
                  <a:gd name="T1" fmla="*/ 0 h 1784"/>
                  <a:gd name="T2" fmla="*/ 2631 w 2953"/>
                  <a:gd name="T3" fmla="*/ 1784 h 1784"/>
                  <a:gd name="T4" fmla="*/ 2953 w 2953"/>
                  <a:gd name="T5" fmla="*/ 1176 h 1784"/>
                  <a:gd name="T6" fmla="*/ 0 w 2953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3" h="1784">
                    <a:moveTo>
                      <a:pt x="0" y="0"/>
                    </a:moveTo>
                    <a:lnTo>
                      <a:pt x="2631" y="1784"/>
                    </a:lnTo>
                    <a:cubicBezTo>
                      <a:pt x="2760" y="1593"/>
                      <a:pt x="2868" y="1390"/>
                      <a:pt x="2953" y="117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1588F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5" name="Freeform 16"/>
              <p:cNvSpPr/>
              <p:nvPr/>
            </p:nvSpPr>
            <p:spPr bwMode="auto">
              <a:xfrm>
                <a:off x="4572001" y="3540126"/>
                <a:ext cx="1566863" cy="1373188"/>
              </a:xfrm>
              <a:custGeom>
                <a:avLst/>
                <a:gdLst>
                  <a:gd name="T0" fmla="*/ 0 w 2631"/>
                  <a:gd name="T1" fmla="*/ 0 h 2307"/>
                  <a:gd name="T2" fmla="*/ 2186 w 2631"/>
                  <a:gd name="T3" fmla="*/ 2307 h 2307"/>
                  <a:gd name="T4" fmla="*/ 2631 w 2631"/>
                  <a:gd name="T5" fmla="*/ 1784 h 2307"/>
                  <a:gd name="T6" fmla="*/ 0 w 2631"/>
                  <a:gd name="T7" fmla="*/ 0 h 2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1" h="2307">
                    <a:moveTo>
                      <a:pt x="0" y="0"/>
                    </a:moveTo>
                    <a:lnTo>
                      <a:pt x="2186" y="2307"/>
                    </a:lnTo>
                    <a:cubicBezTo>
                      <a:pt x="2353" y="2149"/>
                      <a:pt x="2502" y="1974"/>
                      <a:pt x="2631" y="178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198AF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6" name="Freeform 17"/>
              <p:cNvSpPr/>
              <p:nvPr/>
            </p:nvSpPr>
            <p:spPr bwMode="auto">
              <a:xfrm>
                <a:off x="4572001" y="3540126"/>
                <a:ext cx="1301750" cy="1620838"/>
              </a:xfrm>
              <a:custGeom>
                <a:avLst/>
                <a:gdLst>
                  <a:gd name="T0" fmla="*/ 0 w 2186"/>
                  <a:gd name="T1" fmla="*/ 0 h 2723"/>
                  <a:gd name="T2" fmla="*/ 1639 w 2186"/>
                  <a:gd name="T3" fmla="*/ 2723 h 2723"/>
                  <a:gd name="T4" fmla="*/ 2186 w 2186"/>
                  <a:gd name="T5" fmla="*/ 2307 h 2723"/>
                  <a:gd name="T6" fmla="*/ 0 w 2186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6" h="2723">
                    <a:moveTo>
                      <a:pt x="0" y="0"/>
                    </a:moveTo>
                    <a:lnTo>
                      <a:pt x="1639" y="2723"/>
                    </a:lnTo>
                    <a:cubicBezTo>
                      <a:pt x="1836" y="2605"/>
                      <a:pt x="2020" y="2466"/>
                      <a:pt x="2186" y="230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843D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7" name="Freeform 18"/>
              <p:cNvSpPr/>
              <p:nvPr/>
            </p:nvSpPr>
            <p:spPr bwMode="auto">
              <a:xfrm>
                <a:off x="4572001" y="3540126"/>
                <a:ext cx="976313" cy="1793875"/>
              </a:xfrm>
              <a:custGeom>
                <a:avLst/>
                <a:gdLst>
                  <a:gd name="T0" fmla="*/ 0 w 1639"/>
                  <a:gd name="T1" fmla="*/ 0 h 3012"/>
                  <a:gd name="T2" fmla="*/ 1015 w 1639"/>
                  <a:gd name="T3" fmla="*/ 3012 h 3012"/>
                  <a:gd name="T4" fmla="*/ 1639 w 1639"/>
                  <a:gd name="T5" fmla="*/ 2723 h 3012"/>
                  <a:gd name="T6" fmla="*/ 0 w 1639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9" h="3012">
                    <a:moveTo>
                      <a:pt x="0" y="0"/>
                    </a:moveTo>
                    <a:lnTo>
                      <a:pt x="1015" y="3012"/>
                    </a:lnTo>
                    <a:cubicBezTo>
                      <a:pt x="1233" y="2939"/>
                      <a:pt x="1442" y="2842"/>
                      <a:pt x="1639" y="27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81BD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8" name="Freeform 19"/>
              <p:cNvSpPr/>
              <p:nvPr/>
            </p:nvSpPr>
            <p:spPr bwMode="auto">
              <a:xfrm>
                <a:off x="4572001" y="3540126"/>
                <a:ext cx="604838" cy="1881188"/>
              </a:xfrm>
              <a:custGeom>
                <a:avLst/>
                <a:gdLst>
                  <a:gd name="T0" fmla="*/ 0 w 1015"/>
                  <a:gd name="T1" fmla="*/ 0 h 3160"/>
                  <a:gd name="T2" fmla="*/ 344 w 1015"/>
                  <a:gd name="T3" fmla="*/ 3160 h 3160"/>
                  <a:gd name="T4" fmla="*/ 1015 w 1015"/>
                  <a:gd name="T5" fmla="*/ 3012 h 3160"/>
                  <a:gd name="T6" fmla="*/ 0 w 1015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5" h="3160">
                    <a:moveTo>
                      <a:pt x="0" y="0"/>
                    </a:moveTo>
                    <a:lnTo>
                      <a:pt x="344" y="3160"/>
                    </a:lnTo>
                    <a:cubicBezTo>
                      <a:pt x="573" y="3135"/>
                      <a:pt x="798" y="3085"/>
                      <a:pt x="1015" y="301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504D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9" name="Freeform 20"/>
              <p:cNvSpPr/>
              <p:nvPr/>
            </p:nvSpPr>
            <p:spPr bwMode="auto">
              <a:xfrm>
                <a:off x="4367213" y="3540126"/>
                <a:ext cx="409575" cy="1897063"/>
              </a:xfrm>
              <a:custGeom>
                <a:avLst/>
                <a:gdLst>
                  <a:gd name="T0" fmla="*/ 343 w 687"/>
                  <a:gd name="T1" fmla="*/ 0 h 3185"/>
                  <a:gd name="T2" fmla="*/ 0 w 687"/>
                  <a:gd name="T3" fmla="*/ 3160 h 3185"/>
                  <a:gd name="T4" fmla="*/ 687 w 687"/>
                  <a:gd name="T5" fmla="*/ 3160 h 3185"/>
                  <a:gd name="T6" fmla="*/ 343 w 687"/>
                  <a:gd name="T7" fmla="*/ 0 h 3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7" h="3185">
                    <a:moveTo>
                      <a:pt x="343" y="0"/>
                    </a:moveTo>
                    <a:lnTo>
                      <a:pt x="0" y="3160"/>
                    </a:lnTo>
                    <a:cubicBezTo>
                      <a:pt x="228" y="3185"/>
                      <a:pt x="459" y="3185"/>
                      <a:pt x="687" y="3160"/>
                    </a:cubicBezTo>
                    <a:lnTo>
                      <a:pt x="343" y="0"/>
                    </a:lnTo>
                    <a:close/>
                  </a:path>
                </a:pathLst>
              </a:custGeom>
              <a:solidFill>
                <a:srgbClr val="9BBB59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0" name="Freeform 21"/>
              <p:cNvSpPr/>
              <p:nvPr/>
            </p:nvSpPr>
            <p:spPr bwMode="auto">
              <a:xfrm>
                <a:off x="3968751" y="3540126"/>
                <a:ext cx="603250" cy="1881188"/>
              </a:xfrm>
              <a:custGeom>
                <a:avLst/>
                <a:gdLst>
                  <a:gd name="T0" fmla="*/ 1014 w 1014"/>
                  <a:gd name="T1" fmla="*/ 0 h 3160"/>
                  <a:gd name="T2" fmla="*/ 0 w 1014"/>
                  <a:gd name="T3" fmla="*/ 3012 h 3160"/>
                  <a:gd name="T4" fmla="*/ 671 w 1014"/>
                  <a:gd name="T5" fmla="*/ 3160 h 3160"/>
                  <a:gd name="T6" fmla="*/ 1014 w 1014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3160">
                    <a:moveTo>
                      <a:pt x="1014" y="0"/>
                    </a:moveTo>
                    <a:lnTo>
                      <a:pt x="0" y="3012"/>
                    </a:lnTo>
                    <a:cubicBezTo>
                      <a:pt x="217" y="3085"/>
                      <a:pt x="442" y="3135"/>
                      <a:pt x="671" y="3160"/>
                    </a:cubicBezTo>
                    <a:lnTo>
                      <a:pt x="1014" y="0"/>
                    </a:lnTo>
                    <a:close/>
                  </a:path>
                </a:pathLst>
              </a:custGeom>
              <a:solidFill>
                <a:srgbClr val="8064A2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" name="Freeform 22"/>
              <p:cNvSpPr/>
              <p:nvPr/>
            </p:nvSpPr>
            <p:spPr bwMode="auto">
              <a:xfrm>
                <a:off x="3597276" y="3540126"/>
                <a:ext cx="974725" cy="1793875"/>
              </a:xfrm>
              <a:custGeom>
                <a:avLst/>
                <a:gdLst>
                  <a:gd name="T0" fmla="*/ 1638 w 1638"/>
                  <a:gd name="T1" fmla="*/ 0 h 3012"/>
                  <a:gd name="T2" fmla="*/ 0 w 1638"/>
                  <a:gd name="T3" fmla="*/ 2723 h 3012"/>
                  <a:gd name="T4" fmla="*/ 624 w 1638"/>
                  <a:gd name="T5" fmla="*/ 3012 h 3012"/>
                  <a:gd name="T6" fmla="*/ 1638 w 1638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8" h="3012">
                    <a:moveTo>
                      <a:pt x="1638" y="0"/>
                    </a:moveTo>
                    <a:lnTo>
                      <a:pt x="0" y="2723"/>
                    </a:lnTo>
                    <a:cubicBezTo>
                      <a:pt x="197" y="2842"/>
                      <a:pt x="406" y="2939"/>
                      <a:pt x="624" y="3012"/>
                    </a:cubicBezTo>
                    <a:lnTo>
                      <a:pt x="1638" y="0"/>
                    </a:lnTo>
                    <a:close/>
                  </a:path>
                </a:pathLst>
              </a:custGeom>
              <a:solidFill>
                <a:srgbClr val="4BACC6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" name="Freeform 23"/>
              <p:cNvSpPr/>
              <p:nvPr/>
            </p:nvSpPr>
            <p:spPr bwMode="auto">
              <a:xfrm>
                <a:off x="3271838" y="3540126"/>
                <a:ext cx="1300163" cy="1620838"/>
              </a:xfrm>
              <a:custGeom>
                <a:avLst/>
                <a:gdLst>
                  <a:gd name="T0" fmla="*/ 2185 w 2185"/>
                  <a:gd name="T1" fmla="*/ 0 h 2723"/>
                  <a:gd name="T2" fmla="*/ 0 w 2185"/>
                  <a:gd name="T3" fmla="*/ 2308 h 2723"/>
                  <a:gd name="T4" fmla="*/ 547 w 2185"/>
                  <a:gd name="T5" fmla="*/ 2723 h 2723"/>
                  <a:gd name="T6" fmla="*/ 2185 w 2185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5" h="2723">
                    <a:moveTo>
                      <a:pt x="2185" y="0"/>
                    </a:moveTo>
                    <a:lnTo>
                      <a:pt x="0" y="2308"/>
                    </a:lnTo>
                    <a:cubicBezTo>
                      <a:pt x="166" y="2466"/>
                      <a:pt x="350" y="2605"/>
                      <a:pt x="547" y="2723"/>
                    </a:cubicBezTo>
                    <a:lnTo>
                      <a:pt x="2185" y="0"/>
                    </a:lnTo>
                    <a:close/>
                  </a:path>
                </a:pathLst>
              </a:custGeom>
              <a:solidFill>
                <a:srgbClr val="F79646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" name="Freeform 24"/>
              <p:cNvSpPr/>
              <p:nvPr/>
            </p:nvSpPr>
            <p:spPr bwMode="auto">
              <a:xfrm>
                <a:off x="3006726" y="3540126"/>
                <a:ext cx="1565275" cy="1374775"/>
              </a:xfrm>
              <a:custGeom>
                <a:avLst/>
                <a:gdLst>
                  <a:gd name="T0" fmla="*/ 2630 w 2630"/>
                  <a:gd name="T1" fmla="*/ 0 h 2308"/>
                  <a:gd name="T2" fmla="*/ 0 w 2630"/>
                  <a:gd name="T3" fmla="*/ 1784 h 2308"/>
                  <a:gd name="T4" fmla="*/ 445 w 2630"/>
                  <a:gd name="T5" fmla="*/ 2308 h 2308"/>
                  <a:gd name="T6" fmla="*/ 2630 w 2630"/>
                  <a:gd name="T7" fmla="*/ 0 h 2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0" h="2308">
                    <a:moveTo>
                      <a:pt x="2630" y="0"/>
                    </a:moveTo>
                    <a:lnTo>
                      <a:pt x="0" y="1784"/>
                    </a:lnTo>
                    <a:cubicBezTo>
                      <a:pt x="128" y="1974"/>
                      <a:pt x="278" y="2149"/>
                      <a:pt x="445" y="2308"/>
                    </a:cubicBezTo>
                    <a:lnTo>
                      <a:pt x="2630" y="0"/>
                    </a:lnTo>
                    <a:close/>
                  </a:path>
                </a:pathLst>
              </a:custGeom>
              <a:solidFill>
                <a:srgbClr val="93A9CF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" name="Freeform 25"/>
              <p:cNvSpPr/>
              <p:nvPr/>
            </p:nvSpPr>
            <p:spPr bwMode="auto">
              <a:xfrm>
                <a:off x="2814638" y="3540126"/>
                <a:ext cx="1757363" cy="1062038"/>
              </a:xfrm>
              <a:custGeom>
                <a:avLst/>
                <a:gdLst>
                  <a:gd name="T0" fmla="*/ 2952 w 2952"/>
                  <a:gd name="T1" fmla="*/ 0 h 1784"/>
                  <a:gd name="T2" fmla="*/ 0 w 2952"/>
                  <a:gd name="T3" fmla="*/ 1176 h 1784"/>
                  <a:gd name="T4" fmla="*/ 322 w 2952"/>
                  <a:gd name="T5" fmla="*/ 1784 h 1784"/>
                  <a:gd name="T6" fmla="*/ 2952 w 2952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2" h="1784">
                    <a:moveTo>
                      <a:pt x="2952" y="0"/>
                    </a:moveTo>
                    <a:lnTo>
                      <a:pt x="0" y="1176"/>
                    </a:lnTo>
                    <a:cubicBezTo>
                      <a:pt x="85" y="1390"/>
                      <a:pt x="193" y="1593"/>
                      <a:pt x="322" y="1784"/>
                    </a:cubicBezTo>
                    <a:lnTo>
                      <a:pt x="2952" y="0"/>
                    </a:lnTo>
                    <a:close/>
                  </a:path>
                </a:pathLst>
              </a:custGeom>
              <a:solidFill>
                <a:srgbClr val="D19392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" name="Freeform 26"/>
              <p:cNvSpPr/>
              <p:nvPr/>
            </p:nvSpPr>
            <p:spPr bwMode="auto">
              <a:xfrm>
                <a:off x="2705101" y="3540126"/>
                <a:ext cx="1866900" cy="700088"/>
              </a:xfrm>
              <a:custGeom>
                <a:avLst/>
                <a:gdLst>
                  <a:gd name="T0" fmla="*/ 3136 w 3136"/>
                  <a:gd name="T1" fmla="*/ 0 h 1176"/>
                  <a:gd name="T2" fmla="*/ 0 w 3136"/>
                  <a:gd name="T3" fmla="*/ 514 h 1176"/>
                  <a:gd name="T4" fmla="*/ 184 w 3136"/>
                  <a:gd name="T5" fmla="*/ 1176 h 1176"/>
                  <a:gd name="T6" fmla="*/ 3136 w 3136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6" h="1176">
                    <a:moveTo>
                      <a:pt x="3136" y="0"/>
                    </a:moveTo>
                    <a:lnTo>
                      <a:pt x="0" y="514"/>
                    </a:lnTo>
                    <a:cubicBezTo>
                      <a:pt x="37" y="741"/>
                      <a:pt x="99" y="963"/>
                      <a:pt x="184" y="1176"/>
                    </a:cubicBezTo>
                    <a:lnTo>
                      <a:pt x="3136" y="0"/>
                    </a:lnTo>
                    <a:close/>
                  </a:path>
                </a:pathLst>
              </a:custGeom>
              <a:solidFill>
                <a:srgbClr val="B9CD96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" name="Freeform 27"/>
              <p:cNvSpPr/>
              <p:nvPr/>
            </p:nvSpPr>
            <p:spPr bwMode="auto">
              <a:xfrm>
                <a:off x="2674938" y="3438526"/>
                <a:ext cx="1897063" cy="407988"/>
              </a:xfrm>
              <a:custGeom>
                <a:avLst/>
                <a:gdLst>
                  <a:gd name="T0" fmla="*/ 3186 w 3186"/>
                  <a:gd name="T1" fmla="*/ 172 h 686"/>
                  <a:gd name="T2" fmla="*/ 12 w 3186"/>
                  <a:gd name="T3" fmla="*/ 0 h 686"/>
                  <a:gd name="T4" fmla="*/ 50 w 3186"/>
                  <a:gd name="T5" fmla="*/ 686 h 686"/>
                  <a:gd name="T6" fmla="*/ 3186 w 3186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6" h="686">
                    <a:moveTo>
                      <a:pt x="3186" y="172"/>
                    </a:moveTo>
                    <a:lnTo>
                      <a:pt x="12" y="0"/>
                    </a:lnTo>
                    <a:cubicBezTo>
                      <a:pt x="0" y="229"/>
                      <a:pt x="13" y="459"/>
                      <a:pt x="50" y="686"/>
                    </a:cubicBezTo>
                    <a:lnTo>
                      <a:pt x="3186" y="172"/>
                    </a:lnTo>
                    <a:close/>
                  </a:path>
                </a:pathLst>
              </a:custGeom>
              <a:solidFill>
                <a:srgbClr val="A99BBD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" name="Freeform 28"/>
              <p:cNvSpPr/>
              <p:nvPr/>
            </p:nvSpPr>
            <p:spPr bwMode="auto">
              <a:xfrm>
                <a:off x="2682876" y="3033714"/>
                <a:ext cx="1889125" cy="506413"/>
              </a:xfrm>
              <a:custGeom>
                <a:avLst/>
                <a:gdLst>
                  <a:gd name="T0" fmla="*/ 3174 w 3174"/>
                  <a:gd name="T1" fmla="*/ 851 h 851"/>
                  <a:gd name="T2" fmla="*/ 112 w 3174"/>
                  <a:gd name="T3" fmla="*/ 0 h 851"/>
                  <a:gd name="T4" fmla="*/ 0 w 3174"/>
                  <a:gd name="T5" fmla="*/ 679 h 851"/>
                  <a:gd name="T6" fmla="*/ 3174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3174" y="851"/>
                    </a:moveTo>
                    <a:lnTo>
                      <a:pt x="112" y="0"/>
                    </a:lnTo>
                    <a:cubicBezTo>
                      <a:pt x="50" y="222"/>
                      <a:pt x="13" y="449"/>
                      <a:pt x="0" y="679"/>
                    </a:cubicBezTo>
                    <a:lnTo>
                      <a:pt x="3174" y="851"/>
                    </a:lnTo>
                    <a:close/>
                  </a:path>
                </a:pathLst>
              </a:custGeom>
              <a:solidFill>
                <a:srgbClr val="91C3D5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" name="Freeform 29"/>
              <p:cNvSpPr/>
              <p:nvPr/>
            </p:nvSpPr>
            <p:spPr bwMode="auto">
              <a:xfrm>
                <a:off x="2749551" y="2654301"/>
                <a:ext cx="1822450" cy="885825"/>
              </a:xfrm>
              <a:custGeom>
                <a:avLst/>
                <a:gdLst>
                  <a:gd name="T0" fmla="*/ 3062 w 3062"/>
                  <a:gd name="T1" fmla="*/ 1489 h 1489"/>
                  <a:gd name="T2" fmla="*/ 254 w 3062"/>
                  <a:gd name="T3" fmla="*/ 0 h 1489"/>
                  <a:gd name="T4" fmla="*/ 0 w 3062"/>
                  <a:gd name="T5" fmla="*/ 638 h 1489"/>
                  <a:gd name="T6" fmla="*/ 3062 w 3062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2" h="1489">
                    <a:moveTo>
                      <a:pt x="3062" y="1489"/>
                    </a:moveTo>
                    <a:lnTo>
                      <a:pt x="254" y="0"/>
                    </a:lnTo>
                    <a:cubicBezTo>
                      <a:pt x="146" y="203"/>
                      <a:pt x="61" y="417"/>
                      <a:pt x="0" y="638"/>
                    </a:cubicBezTo>
                    <a:lnTo>
                      <a:pt x="3062" y="1489"/>
                    </a:lnTo>
                    <a:close/>
                  </a:path>
                </a:pathLst>
              </a:custGeom>
              <a:solidFill>
                <a:srgbClr val="F9B590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" name="Freeform 30"/>
              <p:cNvSpPr/>
              <p:nvPr/>
            </p:nvSpPr>
            <p:spPr bwMode="auto">
              <a:xfrm>
                <a:off x="2900363" y="2316164"/>
                <a:ext cx="1671638" cy="1223963"/>
              </a:xfrm>
              <a:custGeom>
                <a:avLst/>
                <a:gdLst>
                  <a:gd name="T0" fmla="*/ 2808 w 2808"/>
                  <a:gd name="T1" fmla="*/ 2058 h 2058"/>
                  <a:gd name="T2" fmla="*/ 386 w 2808"/>
                  <a:gd name="T3" fmla="*/ 0 h 2058"/>
                  <a:gd name="T4" fmla="*/ 0 w 2808"/>
                  <a:gd name="T5" fmla="*/ 569 h 2058"/>
                  <a:gd name="T6" fmla="*/ 2808 w 2808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8" h="2058">
                    <a:moveTo>
                      <a:pt x="2808" y="2058"/>
                    </a:moveTo>
                    <a:lnTo>
                      <a:pt x="386" y="0"/>
                    </a:lnTo>
                    <a:cubicBezTo>
                      <a:pt x="237" y="175"/>
                      <a:pt x="108" y="366"/>
                      <a:pt x="0" y="569"/>
                    </a:cubicBezTo>
                    <a:lnTo>
                      <a:pt x="2808" y="2058"/>
                    </a:lnTo>
                    <a:close/>
                  </a:path>
                </a:pathLst>
              </a:custGeom>
              <a:solidFill>
                <a:srgbClr val="BCC8DF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" name="Freeform 31"/>
              <p:cNvSpPr/>
              <p:nvPr/>
            </p:nvSpPr>
            <p:spPr bwMode="auto">
              <a:xfrm>
                <a:off x="3130551" y="2033589"/>
                <a:ext cx="1441450" cy="1506538"/>
              </a:xfrm>
              <a:custGeom>
                <a:avLst/>
                <a:gdLst>
                  <a:gd name="T0" fmla="*/ 2422 w 2422"/>
                  <a:gd name="T1" fmla="*/ 2531 h 2531"/>
                  <a:gd name="T2" fmla="*/ 499 w 2422"/>
                  <a:gd name="T3" fmla="*/ 0 h 2531"/>
                  <a:gd name="T4" fmla="*/ 0 w 2422"/>
                  <a:gd name="T5" fmla="*/ 473 h 2531"/>
                  <a:gd name="T6" fmla="*/ 2422 w 2422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2" h="2531">
                    <a:moveTo>
                      <a:pt x="2422" y="2531"/>
                    </a:moveTo>
                    <a:lnTo>
                      <a:pt x="499" y="0"/>
                    </a:lnTo>
                    <a:cubicBezTo>
                      <a:pt x="316" y="139"/>
                      <a:pt x="149" y="298"/>
                      <a:pt x="0" y="473"/>
                    </a:cubicBezTo>
                    <a:lnTo>
                      <a:pt x="2422" y="2531"/>
                    </a:lnTo>
                    <a:close/>
                  </a:path>
                </a:pathLst>
              </a:custGeom>
              <a:solidFill>
                <a:srgbClr val="E0BCBC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" name="Freeform 32"/>
              <p:cNvSpPr/>
              <p:nvPr/>
            </p:nvSpPr>
            <p:spPr bwMode="auto">
              <a:xfrm>
                <a:off x="3427413" y="1822451"/>
                <a:ext cx="1144588" cy="1717675"/>
              </a:xfrm>
              <a:custGeom>
                <a:avLst/>
                <a:gdLst>
                  <a:gd name="T0" fmla="*/ 1923 w 1923"/>
                  <a:gd name="T1" fmla="*/ 2885 h 2885"/>
                  <a:gd name="T2" fmla="*/ 589 w 1923"/>
                  <a:gd name="T3" fmla="*/ 0 h 2885"/>
                  <a:gd name="T4" fmla="*/ 0 w 1923"/>
                  <a:gd name="T5" fmla="*/ 354 h 2885"/>
                  <a:gd name="T6" fmla="*/ 1923 w 1923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3" h="2885">
                    <a:moveTo>
                      <a:pt x="1923" y="2885"/>
                    </a:moveTo>
                    <a:lnTo>
                      <a:pt x="589" y="0"/>
                    </a:lnTo>
                    <a:cubicBezTo>
                      <a:pt x="380" y="96"/>
                      <a:pt x="183" y="215"/>
                      <a:pt x="0" y="354"/>
                    </a:cubicBezTo>
                    <a:lnTo>
                      <a:pt x="1923" y="2885"/>
                    </a:lnTo>
                    <a:close/>
                  </a:path>
                </a:pathLst>
              </a:custGeom>
              <a:solidFill>
                <a:srgbClr val="FFC000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24" name="Freeform 33"/>
              <p:cNvSpPr/>
              <p:nvPr/>
            </p:nvSpPr>
            <p:spPr bwMode="auto">
              <a:xfrm>
                <a:off x="3778251" y="1692276"/>
                <a:ext cx="793750" cy="1847850"/>
              </a:xfrm>
              <a:custGeom>
                <a:avLst/>
                <a:gdLst>
                  <a:gd name="T0" fmla="*/ 1334 w 1334"/>
                  <a:gd name="T1" fmla="*/ 3105 h 3105"/>
                  <a:gd name="T2" fmla="*/ 651 w 1334"/>
                  <a:gd name="T3" fmla="*/ 0 h 3105"/>
                  <a:gd name="T4" fmla="*/ 0 w 1334"/>
                  <a:gd name="T5" fmla="*/ 220 h 3105"/>
                  <a:gd name="T6" fmla="*/ 1334 w 1334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4" h="3105">
                    <a:moveTo>
                      <a:pt x="1334" y="3105"/>
                    </a:moveTo>
                    <a:lnTo>
                      <a:pt x="651" y="0"/>
                    </a:lnTo>
                    <a:cubicBezTo>
                      <a:pt x="427" y="50"/>
                      <a:pt x="208" y="123"/>
                      <a:pt x="0" y="220"/>
                    </a:cubicBezTo>
                    <a:lnTo>
                      <a:pt x="1334" y="3105"/>
                    </a:lnTo>
                    <a:close/>
                  </a:path>
                </a:pathLst>
              </a:custGeom>
              <a:solidFill>
                <a:srgbClr val="C8C0D4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25" name="Freeform 34"/>
              <p:cNvSpPr/>
              <p:nvPr/>
            </p:nvSpPr>
            <p:spPr bwMode="auto">
              <a:xfrm>
                <a:off x="4165601" y="1647826"/>
                <a:ext cx="406400" cy="1892300"/>
              </a:xfrm>
              <a:custGeom>
                <a:avLst/>
                <a:gdLst>
                  <a:gd name="T0" fmla="*/ 683 w 683"/>
                  <a:gd name="T1" fmla="*/ 3179 h 3179"/>
                  <a:gd name="T2" fmla="*/ 683 w 683"/>
                  <a:gd name="T3" fmla="*/ 0 h 3179"/>
                  <a:gd name="T4" fmla="*/ 0 w 683"/>
                  <a:gd name="T5" fmla="*/ 74 h 3179"/>
                  <a:gd name="T6" fmla="*/ 683 w 683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3" h="3179">
                    <a:moveTo>
                      <a:pt x="683" y="3179"/>
                    </a:moveTo>
                    <a:lnTo>
                      <a:pt x="683" y="0"/>
                    </a:lnTo>
                    <a:cubicBezTo>
                      <a:pt x="454" y="0"/>
                      <a:pt x="225" y="25"/>
                      <a:pt x="0" y="74"/>
                    </a:cubicBezTo>
                    <a:lnTo>
                      <a:pt x="683" y="3179"/>
                    </a:lnTo>
                    <a:close/>
                  </a:path>
                </a:pathLst>
              </a:custGeom>
              <a:solidFill>
                <a:srgbClr val="BBD7E3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sp>
          <p:nvSpPr>
            <p:cNvPr id="1028" name="TextBox 1027"/>
            <p:cNvSpPr txBox="1"/>
            <p:nvPr/>
          </p:nvSpPr>
          <p:spPr>
            <a:xfrm rot="18410248">
              <a:off x="4890418" y="245171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19552894">
              <a:off x="5125099" y="265723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 rot="20091146">
              <a:off x="5311969" y="2928928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366138" y="350925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 rot="20845902">
              <a:off x="5364347" y="326609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 rot="1287321">
              <a:off x="5308861" y="3892083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 rot="2223586">
              <a:off x="4991469" y="436434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 rot="3764361">
              <a:off x="4541839" y="477517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 rot="1664434">
              <a:off x="5186190" y="4167492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 rot="3135074">
              <a:off x="4744270" y="460152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 rot="5055293">
              <a:off x="4222461" y="484037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 rot="5400000">
              <a:off x="3945269" y="485964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 rot="6462750">
              <a:off x="3593898" y="479375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 rot="7002405">
              <a:off x="3286918" y="4776022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 rot="7563710">
              <a:off x="3081479" y="456723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 rot="8648676">
              <a:off x="2842173" y="438286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 rot="9520400">
              <a:off x="2665516" y="408451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 rot="9806271">
              <a:off x="2588718" y="384033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 rot="10800000">
              <a:off x="2486120" y="3524073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 rot="11539924">
              <a:off x="2475700" y="322598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 rot="12217304">
              <a:off x="2555400" y="2910983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 rot="12878863">
              <a:off x="2754244" y="265831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 rot="13423944">
              <a:off x="2950394" y="243035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 rot="14455027">
              <a:off x="3218659" y="225738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 rot="14830393">
              <a:off x="3497442" y="213988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 rot="15693974">
              <a:off x="3783112" y="2083846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 rot="16743352">
              <a:off x="4088139" y="206823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 rot="17422641">
              <a:off x="4391756" y="213934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 rot="17972616">
              <a:off x="4666586" y="2298669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</p:grpSp>
      <p:sp>
        <p:nvSpPr>
          <p:cNvPr id="66" name="AutoShape 5"/>
          <p:cNvSpPr>
            <a:spLocks noChangeArrowheads="1"/>
          </p:cNvSpPr>
          <p:nvPr/>
        </p:nvSpPr>
        <p:spPr bwMode="auto">
          <a:xfrm rot="11289578">
            <a:off x="6173656" y="219848"/>
            <a:ext cx="457200" cy="965200"/>
          </a:xfrm>
          <a:prstGeom prst="flowChartExtract">
            <a:avLst/>
          </a:prstGeom>
          <a:gradFill rotWithShape="1">
            <a:gsLst>
              <a:gs pos="0">
                <a:srgbClr val="6A570A"/>
              </a:gs>
              <a:gs pos="50000">
                <a:srgbClr val="E4BD16"/>
              </a:gs>
              <a:gs pos="100000">
                <a:srgbClr val="6A570A"/>
              </a:gs>
            </a:gsLst>
            <a:lin ang="0" scaled="1"/>
          </a:gradFill>
          <a:ln w="25400">
            <a:solidFill>
              <a:schemeClr val="bg1"/>
            </a:solidFill>
            <a:miter lim="800000"/>
          </a:ln>
        </p:spPr>
        <p:txBody>
          <a:bodyPr vert="eaVert" wrap="none" anchor="ctr"/>
          <a:lstStyle/>
          <a:p>
            <a:pPr algn="ctr"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Flowchart: Connector 1029"/>
          <p:cNvSpPr/>
          <p:nvPr/>
        </p:nvSpPr>
        <p:spPr>
          <a:xfrm>
            <a:off x="5548320" y="2685411"/>
            <a:ext cx="1091316" cy="1122369"/>
          </a:xfrm>
          <a:prstGeom prst="flowChartConnector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1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0" y="92848"/>
            <a:ext cx="609600" cy="609600"/>
          </a:xfrm>
          <a:prstGeom prst="rect">
            <a:avLst/>
          </a:prstGeom>
        </p:spPr>
      </p:pic>
      <p:sp>
        <p:nvSpPr>
          <p:cNvPr id="1033" name="Pentagon 1032">
            <a:hlinkClick r:id="rId5" action="ppaction://hlinksldjump"/>
          </p:cNvPr>
          <p:cNvSpPr/>
          <p:nvPr/>
        </p:nvSpPr>
        <p:spPr>
          <a:xfrm>
            <a:off x="1498600" y="816457"/>
            <a:ext cx="863600" cy="572983"/>
          </a:xfrm>
          <a:prstGeom prst="homePlat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Pentagon 70">
            <a:hlinkClick r:id="rId6" action="ppaction://hlinksldjump"/>
          </p:cNvPr>
          <p:cNvSpPr/>
          <p:nvPr/>
        </p:nvSpPr>
        <p:spPr>
          <a:xfrm>
            <a:off x="1524000" y="4159056"/>
            <a:ext cx="838200" cy="572983"/>
          </a:xfrm>
          <a:prstGeom prst="homePlat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Pentagon 71">
            <a:hlinkClick r:id="rId7" action="ppaction://hlinksldjump"/>
          </p:cNvPr>
          <p:cNvSpPr/>
          <p:nvPr/>
        </p:nvSpPr>
        <p:spPr>
          <a:xfrm>
            <a:off x="1524000" y="3061913"/>
            <a:ext cx="838200" cy="572983"/>
          </a:xfrm>
          <a:prstGeom prst="homePlat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Pentagon 72">
            <a:hlinkClick r:id="rId8" action="ppaction://hlinksldjump"/>
          </p:cNvPr>
          <p:cNvSpPr/>
          <p:nvPr/>
        </p:nvSpPr>
        <p:spPr>
          <a:xfrm>
            <a:off x="1524000" y="1931613"/>
            <a:ext cx="838200" cy="572983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4" name="TextBox 1033"/>
          <p:cNvSpPr txBox="1"/>
          <p:nvPr/>
        </p:nvSpPr>
        <p:spPr>
          <a:xfrm>
            <a:off x="1600200" y="837337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5" name="TextBox 74">
            <a:hlinkClick r:id="rId6" action="ppaction://hlinksldjump"/>
          </p:cNvPr>
          <p:cNvSpPr txBox="1"/>
          <p:nvPr/>
        </p:nvSpPr>
        <p:spPr>
          <a:xfrm>
            <a:off x="1600200" y="4153159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600200" y="3061337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7" name="TextBox 76">
            <a:hlinkClick r:id="rId8" action="ppaction://hlinksldjump"/>
          </p:cNvPr>
          <p:cNvSpPr txBox="1"/>
          <p:nvPr/>
        </p:nvSpPr>
        <p:spPr>
          <a:xfrm>
            <a:off x="1600200" y="1940394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35" name="TextBox 1034"/>
          <p:cNvSpPr txBox="1"/>
          <p:nvPr/>
        </p:nvSpPr>
        <p:spPr>
          <a:xfrm>
            <a:off x="9144000" y="1931612"/>
            <a:ext cx="1349828" cy="15696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C894FC-9AE3-7E54-4171-4D207030F67E}"/>
              </a:ext>
            </a:extLst>
          </p:cNvPr>
          <p:cNvSpPr txBox="1"/>
          <p:nvPr/>
        </p:nvSpPr>
        <p:spPr>
          <a:xfrm>
            <a:off x="487447" y="5791200"/>
            <a:ext cx="31897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US" sz="1100" b="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Tài liệu được chia sẻ bởi Website VnTeach.Com</a:t>
            </a:r>
            <a:endParaRPr lang="en-US" sz="1100" b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/>
            <a:r>
              <a:rPr lang="en-US" sz="1100" b="0" i="1" u="sng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9"/>
              </a:rPr>
              <a:t>https://www.vnteach.com</a:t>
            </a:r>
            <a:endParaRPr lang="en-US" sz="1100" b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/>
            <a:r>
              <a:rPr lang="en-US" sz="1100" b="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 dẫn tìm và tải các tài liệu ở đây</a:t>
            </a:r>
            <a:endParaRPr lang="en-US" sz="1100" b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/>
            <a:r>
              <a:rPr lang="en-US" sz="1100" b="0" i="1" u="sng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0"/>
              </a:rPr>
              <a:t>https://forms.gle/LzVNwfMpYB9qH4JU6</a:t>
            </a:r>
            <a:endParaRPr lang="en-US" sz="1100" b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059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audio>
              <p:cMediaNode vol="80000" numSld="999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1"/>
                </p:tgtEl>
              </p:cMediaNode>
            </p:audio>
          </p:childTnLst>
        </p:cTn>
      </p:par>
    </p:tnLst>
    <p:bldLst>
      <p:bldP spid="103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6"/>
          <p:cNvSpPr>
            <a:spLocks noChangeArrowheads="1"/>
          </p:cNvSpPr>
          <p:nvPr/>
        </p:nvSpPr>
        <p:spPr bwMode="auto">
          <a:xfrm>
            <a:off x="15081" y="0"/>
            <a:ext cx="12161838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17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17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17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17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17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vi-VN" alt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1987" name="Picture 11" descr="sun14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3531" y="61913"/>
            <a:ext cx="162083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7344" y="317500"/>
            <a:ext cx="109728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8.Khi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gene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hay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sai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sai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47176" y="1158329"/>
            <a:ext cx="8395354" cy="96401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457200" indent="-457200" algn="ctr">
              <a:buAutoNum type="alphaUcPeriod"/>
              <a:defRPr/>
            </a:pPr>
            <a:r>
              <a:rPr lang="en-US" dirty="0">
                <a:ln>
                  <a:solidFill>
                    <a:srgbClr val="FF0000"/>
                  </a:solidFill>
                </a:ln>
              </a:rPr>
              <a:t>Gene </a:t>
            </a:r>
            <a:r>
              <a:rPr lang="en-US" dirty="0" err="1">
                <a:ln>
                  <a:solidFill>
                    <a:srgbClr val="FF0000"/>
                  </a:solidFill>
                </a:ln>
              </a:rPr>
              <a:t>trong</a:t>
            </a:r>
            <a:r>
              <a:rPr lang="en-US" dirty="0">
                <a:ln>
                  <a:solidFill>
                    <a:srgbClr val="FF0000"/>
                  </a:solidFill>
                </a:ln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</a:rPr>
              <a:t>tế</a:t>
            </a:r>
            <a:r>
              <a:rPr lang="en-US" dirty="0">
                <a:ln>
                  <a:solidFill>
                    <a:srgbClr val="FF0000"/>
                  </a:solidFill>
                </a:ln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</a:rPr>
              <a:t>bào</a:t>
            </a:r>
            <a:r>
              <a:rPr lang="en-US" dirty="0">
                <a:ln>
                  <a:solidFill>
                    <a:srgbClr val="FF0000"/>
                  </a:solidFill>
                </a:ln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</a:rPr>
              <a:t>chất</a:t>
            </a:r>
            <a:r>
              <a:rPr lang="en-US" dirty="0">
                <a:ln>
                  <a:solidFill>
                    <a:srgbClr val="FF0000"/>
                  </a:solidFill>
                </a:ln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</a:rPr>
              <a:t>của</a:t>
            </a:r>
            <a:r>
              <a:rPr lang="en-US" dirty="0">
                <a:ln>
                  <a:solidFill>
                    <a:srgbClr val="FF0000"/>
                  </a:solidFill>
                </a:ln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</a:rPr>
              <a:t>tế</a:t>
            </a:r>
            <a:r>
              <a:rPr lang="en-US" dirty="0">
                <a:ln>
                  <a:solidFill>
                    <a:srgbClr val="FF0000"/>
                  </a:solidFill>
                </a:ln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</a:rPr>
              <a:t>bào</a:t>
            </a:r>
            <a:r>
              <a:rPr lang="en-US" dirty="0">
                <a:ln>
                  <a:solidFill>
                    <a:srgbClr val="FF0000"/>
                  </a:solidFill>
                </a:ln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</a:rPr>
              <a:t>sinh</a:t>
            </a:r>
            <a:r>
              <a:rPr lang="en-US" dirty="0">
                <a:ln>
                  <a:solidFill>
                    <a:srgbClr val="FF0000"/>
                  </a:solidFill>
                </a:ln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</a:rPr>
              <a:t>giao</a:t>
            </a:r>
            <a:r>
              <a:rPr lang="en-US" dirty="0">
                <a:ln>
                  <a:solidFill>
                    <a:srgbClr val="FF0000"/>
                  </a:solidFill>
                </a:ln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</a:rPr>
              <a:t>tử</a:t>
            </a:r>
            <a:r>
              <a:rPr lang="en-US" dirty="0">
                <a:ln>
                  <a:solidFill>
                    <a:srgbClr val="FF0000"/>
                  </a:solidFill>
                </a:ln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</a:rPr>
              <a:t>khi</a:t>
            </a:r>
            <a:r>
              <a:rPr lang="en-US" dirty="0">
                <a:ln>
                  <a:solidFill>
                    <a:srgbClr val="FF0000"/>
                  </a:solidFill>
                </a:ln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</a:rPr>
              <a:t>bị</a:t>
            </a:r>
            <a:r>
              <a:rPr lang="en-US" dirty="0">
                <a:ln>
                  <a:solidFill>
                    <a:srgbClr val="FF0000"/>
                  </a:solidFill>
                </a:ln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</a:rPr>
              <a:t>đột</a:t>
            </a:r>
            <a:r>
              <a:rPr lang="en-US" dirty="0">
                <a:ln>
                  <a:solidFill>
                    <a:srgbClr val="FF0000"/>
                  </a:solidFill>
                </a:ln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</a:rPr>
              <a:t>biến</a:t>
            </a:r>
            <a:r>
              <a:rPr lang="en-US" dirty="0">
                <a:ln>
                  <a:solidFill>
                    <a:srgbClr val="FF0000"/>
                  </a:solidFill>
                </a:ln>
              </a:rPr>
              <a:t> </a:t>
            </a:r>
          </a:p>
          <a:p>
            <a:pPr algn="ctr">
              <a:defRPr/>
            </a:pPr>
            <a:r>
              <a:rPr lang="en-US" dirty="0" err="1">
                <a:ln>
                  <a:solidFill>
                    <a:srgbClr val="FF0000"/>
                  </a:solidFill>
                </a:ln>
              </a:rPr>
              <a:t>Luôn</a:t>
            </a:r>
            <a:r>
              <a:rPr lang="en-US" dirty="0">
                <a:ln>
                  <a:solidFill>
                    <a:srgbClr val="FF0000"/>
                  </a:solidFill>
                </a:ln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</a:rPr>
              <a:t>được</a:t>
            </a:r>
            <a:r>
              <a:rPr lang="en-US" dirty="0">
                <a:ln>
                  <a:solidFill>
                    <a:srgbClr val="FF0000"/>
                  </a:solidFill>
                </a:ln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</a:rPr>
              <a:t>biểu</a:t>
            </a:r>
            <a:r>
              <a:rPr lang="en-US" dirty="0">
                <a:ln>
                  <a:solidFill>
                    <a:srgbClr val="FF0000"/>
                  </a:solidFill>
                </a:ln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</a:rPr>
              <a:t>hiện</a:t>
            </a:r>
            <a:r>
              <a:rPr lang="en-US" dirty="0">
                <a:ln>
                  <a:solidFill>
                    <a:srgbClr val="FF0000"/>
                  </a:solidFill>
                </a:ln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</a:rPr>
              <a:t>kiểu</a:t>
            </a:r>
            <a:r>
              <a:rPr lang="en-US" dirty="0">
                <a:ln>
                  <a:solidFill>
                    <a:srgbClr val="FF0000"/>
                  </a:solidFill>
                </a:ln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</a:rPr>
              <a:t>hình</a:t>
            </a:r>
            <a:r>
              <a:rPr lang="en-US" dirty="0">
                <a:ln>
                  <a:solidFill>
                    <a:srgbClr val="FF0000"/>
                  </a:solidFill>
                </a:ln>
              </a:rPr>
              <a:t> ở </a:t>
            </a:r>
            <a:r>
              <a:rPr lang="en-US" dirty="0" err="1">
                <a:ln>
                  <a:solidFill>
                    <a:srgbClr val="FF0000"/>
                  </a:solidFill>
                </a:ln>
              </a:rPr>
              <a:t>đời</a:t>
            </a:r>
            <a:r>
              <a:rPr lang="en-US" dirty="0">
                <a:ln>
                  <a:solidFill>
                    <a:srgbClr val="FF0000"/>
                  </a:solidFill>
                </a:ln>
              </a:rPr>
              <a:t> con.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67648" y="2491205"/>
            <a:ext cx="8374882" cy="94742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B.Hiện</a:t>
            </a:r>
            <a:r>
              <a:rPr lang="en-US" dirty="0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dirty="0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dirty="0" err="1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dirty="0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gene </a:t>
            </a:r>
            <a:r>
              <a:rPr lang="en-US" dirty="0" err="1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dirty="0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dirty="0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dirty="0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dirty="0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en-US" dirty="0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dirty="0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dirty="0" err="1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dirty="0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dirty="0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dòng</a:t>
            </a:r>
            <a:r>
              <a:rPr lang="en-US" dirty="0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endParaRPr lang="en-US" dirty="0">
              <a:ln>
                <a:solidFill>
                  <a:srgbClr val="FF0000"/>
                </a:solidFill>
              </a:ln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47369" y="5245739"/>
            <a:ext cx="8305801" cy="100862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D.Tính</a:t>
            </a:r>
            <a:r>
              <a:rPr lang="en-US" dirty="0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trạng</a:t>
            </a:r>
            <a:r>
              <a:rPr lang="en-US" dirty="0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do gene </a:t>
            </a:r>
            <a:r>
              <a:rPr lang="en-US" dirty="0" err="1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dirty="0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dirty="0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quy</a:t>
            </a:r>
            <a:r>
              <a:rPr lang="en-US" dirty="0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dirty="0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dirty="0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dirty="0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dirty="0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dirty="0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dirty="0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dirty="0" err="1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đời</a:t>
            </a:r>
            <a:r>
              <a:rPr lang="en-US" dirty="0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con.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308" y="1931988"/>
            <a:ext cx="2590800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3719" y="811727"/>
            <a:ext cx="25781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5744" y="5054600"/>
            <a:ext cx="25781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367648" y="3807493"/>
            <a:ext cx="8415826" cy="10610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dirty="0" err="1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Dựa</a:t>
            </a:r>
            <a:r>
              <a:rPr lang="en-US" dirty="0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dirty="0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dirty="0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lang="en-US" dirty="0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dirty="0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dirty="0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dirty="0" err="1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dirty="0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gene </a:t>
            </a:r>
            <a:r>
              <a:rPr lang="en-US" dirty="0" err="1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dirty="0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dirty="0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dirty="0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dirty="0" err="1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gây</a:t>
            </a:r>
            <a:r>
              <a:rPr lang="en-US" dirty="0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bất</a:t>
            </a:r>
            <a:r>
              <a:rPr lang="en-US" dirty="0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thụ</a:t>
            </a:r>
            <a:r>
              <a:rPr lang="en-US" dirty="0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đực</a:t>
            </a:r>
            <a:r>
              <a:rPr lang="en-US" dirty="0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dirty="0" err="1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ngô</a:t>
            </a:r>
            <a:r>
              <a:rPr lang="en-US" dirty="0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nhằm</a:t>
            </a:r>
            <a:r>
              <a:rPr lang="en-US" dirty="0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tang </a:t>
            </a:r>
            <a:r>
              <a:rPr lang="en-US" dirty="0" err="1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dirty="0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suất</a:t>
            </a:r>
            <a:r>
              <a:rPr lang="en-US" dirty="0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dirty="0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lang="en-US" dirty="0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3332" y="3381375"/>
            <a:ext cx="2590800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0992091"/>
      </p:ext>
    </p:extLst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568DFE-91B1-4593-A5AA-2E258902C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609600"/>
            <a:ext cx="10896600" cy="5486400"/>
          </a:xfrm>
        </p:spPr>
        <p:txBody>
          <a:bodyPr/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Cho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codon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mã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amino acid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5'GGG3' - Gly; 5'CCC3' Pro; 5'GCU3' - Ala; 5'CGA3' - Arg; 5'UCG3' - Ser; 5'AGC3' - Ser; 5'UAC3' - Tyr.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mạch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gốc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gene ở vi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khuẩn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mã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polypeptide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amino acid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nucleotide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3'CCC- AGC-ATG-CGA-GGG5'.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sai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8413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6"/>
          <p:cNvSpPr>
            <a:spLocks noChangeArrowheads="1"/>
          </p:cNvSpPr>
          <p:nvPr/>
        </p:nvSpPr>
        <p:spPr bwMode="auto">
          <a:xfrm>
            <a:off x="15081" y="0"/>
            <a:ext cx="12161838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17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17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17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17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17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vi-VN" alt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1987" name="Picture 11" descr="sun14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3531" y="61913"/>
            <a:ext cx="162083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347176" y="1158329"/>
            <a:ext cx="8395354" cy="96401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amino acid do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gen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Gly - Ser - Tyr- Ala - Pro.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67648" y="2122341"/>
            <a:ext cx="8374882" cy="13162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cặp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G-C ở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9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cặp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T-A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chuỗi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polipeptide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amino acid.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47369" y="5054600"/>
            <a:ext cx="8305801" cy="11997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đột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mất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cặp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G-C ở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tất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amino acid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polipeptide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308" y="1931988"/>
            <a:ext cx="2590800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367648" y="3807493"/>
            <a:ext cx="8415826" cy="10610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đột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cặp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nucleotide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cặp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nucleotide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15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tất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amino acid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polipeptide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3332" y="5108575"/>
            <a:ext cx="2590800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9B670F-20A3-626E-854E-96A1DC70FC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1708" y="2084388"/>
            <a:ext cx="2590800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E4C10B-1E85-734A-0DFA-D43E33332A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3492500"/>
            <a:ext cx="25781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2C5192-8F80-8E81-C17E-91FBB75809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155575"/>
            <a:ext cx="2590800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1310361"/>
      </p:ext>
    </p:extLst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FC84C-BEA6-FEBF-C971-DEF383B99E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DNA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DNA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315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8" y="697158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8311479" y="107714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8313317" y="1898161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0" y="1308253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098" y="1657449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1" y="145649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49" y="3345165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4" y="2833424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2"/>
            <a:ext cx="3115904" cy="148008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3" y="1095642"/>
            <a:ext cx="2683222" cy="2136538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4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6" y="2231796"/>
            <a:ext cx="2683180" cy="2136538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7" y="878212"/>
            <a:ext cx="2653654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5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8" y="3754858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6" y="2533508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7" y="679818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2" y="815306"/>
            <a:ext cx="2985491" cy="2120098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0" y="4002212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3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6" y="288787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0" y="1947923"/>
            <a:ext cx="2407190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4" y="3126683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4" y="172105"/>
            <a:ext cx="3340662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2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0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0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6" y="185326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2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31586" y="4220219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1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508802" y="5178148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$100</a:t>
            </a: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474170" y="4873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$200</a:t>
            </a: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474170" y="4568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$300</a:t>
            </a: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74170" y="4264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$500</a:t>
            </a: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74170" y="3959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FF"/>
                </a:solidFill>
              </a:rPr>
              <a:t>$1000</a:t>
            </a: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0474170" y="3654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$2000</a:t>
            </a: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0474170" y="3349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$4000</a:t>
            </a: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0474170" y="3044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$8,000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0474170" y="2740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$16,000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0474170" y="2435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$25,000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0474170" y="2130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0474170" y="1825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0474170" y="1520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0474170" y="1216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0474170" y="911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$1,000,000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5"/>
            <a:ext cx="12192000" cy="931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51058" y="2383105"/>
            <a:ext cx="14766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8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8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2346325" y="1756601"/>
          <a:ext cx="6096000" cy="2488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722461" y="206375"/>
            <a:ext cx="8983609" cy="1416050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r>
              <a:rPr lang="en-US" dirty="0" err="1">
                <a:solidFill>
                  <a:srgbClr val="FFFFFF"/>
                </a:solidFill>
              </a:rPr>
              <a:t>Câu</a:t>
            </a:r>
            <a:r>
              <a:rPr lang="en-US" dirty="0">
                <a:solidFill>
                  <a:srgbClr val="FFFFFF"/>
                </a:solidFill>
              </a:rPr>
              <a:t> 1a. </a:t>
            </a:r>
            <a:r>
              <a:rPr lang="vi-VN" dirty="0" err="1">
                <a:solidFill>
                  <a:srgbClr val="FFFFFF"/>
                </a:solidFill>
              </a:rPr>
              <a:t>Gene</a:t>
            </a:r>
            <a:r>
              <a:rPr lang="vi-VN" dirty="0">
                <a:solidFill>
                  <a:srgbClr val="FFFFFF"/>
                </a:solidFill>
              </a:rPr>
              <a:t> quy </a:t>
            </a:r>
            <a:r>
              <a:rPr lang="vi-VN" dirty="0" err="1">
                <a:solidFill>
                  <a:srgbClr val="FFFFFF"/>
                </a:solidFill>
              </a:rPr>
              <a:t>định</a:t>
            </a:r>
            <a:r>
              <a:rPr lang="vi-VN" dirty="0">
                <a:solidFill>
                  <a:srgbClr val="FFFFFF"/>
                </a:solidFill>
              </a:rPr>
              <a:t> </a:t>
            </a:r>
            <a:r>
              <a:rPr lang="vi-VN" dirty="0" err="1">
                <a:solidFill>
                  <a:srgbClr val="FFFFFF"/>
                </a:solidFill>
              </a:rPr>
              <a:t>màu</a:t>
            </a:r>
            <a:r>
              <a:rPr lang="vi-VN" dirty="0">
                <a:solidFill>
                  <a:srgbClr val="FFFFFF"/>
                </a:solidFill>
              </a:rPr>
              <a:t> da, </a:t>
            </a:r>
            <a:r>
              <a:rPr lang="vi-VN" dirty="0" err="1">
                <a:solidFill>
                  <a:srgbClr val="FFFFFF"/>
                </a:solidFill>
              </a:rPr>
              <a:t>chiều</a:t>
            </a:r>
            <a:r>
              <a:rPr lang="vi-VN" dirty="0">
                <a:solidFill>
                  <a:srgbClr val="FFFFFF"/>
                </a:solidFill>
              </a:rPr>
              <a:t> cao, </a:t>
            </a:r>
            <a:r>
              <a:rPr lang="vi-VN" dirty="0" err="1">
                <a:solidFill>
                  <a:srgbClr val="FFFFFF"/>
                </a:solidFill>
              </a:rPr>
              <a:t>hormone</a:t>
            </a:r>
            <a:r>
              <a:rPr lang="vi-VN" dirty="0">
                <a:solidFill>
                  <a:srgbClr val="FFFFFF"/>
                </a:solidFill>
              </a:rPr>
              <a:t> </a:t>
            </a:r>
            <a:r>
              <a:rPr lang="vi-VN" dirty="0" err="1">
                <a:solidFill>
                  <a:srgbClr val="FFFFFF"/>
                </a:solidFill>
              </a:rPr>
              <a:t>insulin</a:t>
            </a:r>
            <a:r>
              <a:rPr lang="vi-VN" dirty="0">
                <a:solidFill>
                  <a:srgbClr val="FFFFFF"/>
                </a:solidFill>
              </a:rPr>
              <a:t> </a:t>
            </a:r>
            <a:r>
              <a:rPr lang="vi-VN" dirty="0" err="1">
                <a:solidFill>
                  <a:srgbClr val="FFFFFF"/>
                </a:solidFill>
              </a:rPr>
              <a:t>là</a:t>
            </a:r>
            <a:r>
              <a:rPr lang="vi-VN" dirty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gene </a:t>
            </a:r>
            <a:r>
              <a:rPr lang="vi-VN" dirty="0" err="1">
                <a:solidFill>
                  <a:srgbClr val="FFFFFF"/>
                </a:solidFill>
              </a:rPr>
              <a:t>cấu</a:t>
            </a:r>
            <a:r>
              <a:rPr lang="vi-VN" dirty="0">
                <a:solidFill>
                  <a:srgbClr val="FFFFFF"/>
                </a:solidFill>
              </a:rPr>
              <a:t> </a:t>
            </a:r>
            <a:r>
              <a:rPr lang="vi-VN" dirty="0" err="1">
                <a:solidFill>
                  <a:srgbClr val="FFFFFF"/>
                </a:solidFill>
              </a:rPr>
              <a:t>trúc</a:t>
            </a:r>
            <a:r>
              <a:rPr lang="vi-VN" dirty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hay gene </a:t>
            </a:r>
            <a:r>
              <a:rPr lang="en-US" dirty="0" err="1">
                <a:solidFill>
                  <a:srgbClr val="FFFFFF"/>
                </a:solidFill>
              </a:rPr>
              <a:t>điều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hoà</a:t>
            </a:r>
            <a:r>
              <a:rPr lang="en-US" dirty="0">
                <a:solidFill>
                  <a:srgbClr val="FFFFFF"/>
                </a:solidFill>
              </a:rPr>
              <a:t>. </a:t>
            </a:r>
            <a:r>
              <a:rPr lang="en-US" dirty="0" err="1">
                <a:solidFill>
                  <a:srgbClr val="FFFFFF"/>
                </a:solidFill>
              </a:rPr>
              <a:t>Giải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thích</a:t>
            </a:r>
            <a:r>
              <a:rPr lang="en-US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5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24068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271229" y="4770926"/>
            <a:ext cx="4958511" cy="1466889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Cấu</a:t>
            </a:r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trúc</a:t>
            </a:r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gene protein</a:t>
            </a:r>
          </a:p>
          <a:p>
            <a:pPr algn="ctr"/>
            <a:r>
              <a:rPr lang="en-US" sz="28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lacI</a:t>
            </a:r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</a:t>
            </a:r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gene </a:t>
            </a:r>
            <a:r>
              <a:rPr lang="en-US" sz="28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cấu</a:t>
            </a:r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trúc</a:t>
            </a:r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228601" y="4679163"/>
            <a:ext cx="4931273" cy="1719079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endParaRPr lang="en-US" sz="3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5233167" y="3093778"/>
            <a:ext cx="5153965" cy="1443211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dirty="0" err="1">
                <a:solidFill>
                  <a:srgbClr val="FFFFFF"/>
                </a:solidFill>
                <a:cs typeface="Times New Roman" panose="02020603050405020304" pitchFamily="18" charset="0"/>
              </a:rPr>
              <a:t>Cấu</a:t>
            </a:r>
            <a:r>
              <a:rPr lang="en-US" sz="280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cs typeface="Times New Roman" panose="02020603050405020304" pitchFamily="18" charset="0"/>
              </a:rPr>
              <a:t>trúc</a:t>
            </a:r>
            <a:r>
              <a:rPr lang="en-US" sz="280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FFFFFF"/>
                </a:solidFill>
                <a:cs typeface="Times New Roman" panose="02020603050405020304" pitchFamily="18" charset="0"/>
              </a:rPr>
              <a:t> gene </a:t>
            </a:r>
            <a:r>
              <a:rPr lang="en-US" sz="2800" dirty="0" err="1">
                <a:solidFill>
                  <a:srgbClr val="FFFFFF"/>
                </a:solidFill>
                <a:cs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FFFFFF"/>
                </a:solidFill>
                <a:cs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FFFFFF"/>
                </a:solidFill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srgbClr val="FFFFFF"/>
                </a:solidFill>
                <a:cs typeface="Times New Roman" panose="02020603050405020304" pitchFamily="18" charset="0"/>
              </a:rPr>
              <a:t>mã</a:t>
            </a:r>
            <a:r>
              <a:rPr lang="en-US" sz="280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cs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FFFFFF"/>
                </a:solidFill>
                <a:cs typeface="Times New Roman" panose="02020603050405020304" pitchFamily="18" charset="0"/>
              </a:rPr>
              <a:t>chuỗi</a:t>
            </a:r>
            <a:r>
              <a:rPr lang="en-US" sz="280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cs typeface="Times New Roman" panose="02020603050405020304" pitchFamily="18" charset="0"/>
              </a:rPr>
              <a:t>polipeptid</a:t>
            </a:r>
            <a:endParaRPr lang="en-US" sz="2800" dirty="0">
              <a:solidFill>
                <a:srgbClr val="FFFFFF"/>
              </a:solidFill>
              <a:cs typeface="Times New Roman" panose="02020603050405020304" pitchFamily="18" charset="0"/>
            </a:endParaRP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228601" y="3148175"/>
            <a:ext cx="4931274" cy="1390525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dirty="0" err="1">
                <a:solidFill>
                  <a:srgbClr val="FFFFFF"/>
                </a:solidFill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cs typeface="Times New Roman" panose="02020603050405020304" pitchFamily="18" charset="0"/>
              </a:rPr>
              <a:t>hoà</a:t>
            </a:r>
            <a:r>
              <a:rPr lang="en-US" sz="280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FFFFFF"/>
                </a:solidFill>
                <a:cs typeface="Times New Roman" panose="02020603050405020304" pitchFamily="18" charset="0"/>
              </a:rPr>
              <a:t> gene </a:t>
            </a:r>
            <a:r>
              <a:rPr lang="en-US" sz="2800" dirty="0" err="1">
                <a:solidFill>
                  <a:srgbClr val="FFFFFF"/>
                </a:solidFill>
                <a:cs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FFFFFF"/>
                </a:solidFill>
                <a:cs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FFFFFF"/>
                </a:solidFill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srgbClr val="FFFFFF"/>
                </a:solidFill>
                <a:cs typeface="Times New Roman" panose="02020603050405020304" pitchFamily="18" charset="0"/>
              </a:rPr>
              <a:t>mã</a:t>
            </a:r>
            <a:r>
              <a:rPr lang="en-US" sz="280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cs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FFFFFF"/>
                </a:solidFill>
                <a:cs typeface="Times New Roman" panose="02020603050405020304" pitchFamily="18" charset="0"/>
              </a:rPr>
              <a:t>chuỗi</a:t>
            </a:r>
            <a:r>
              <a:rPr lang="en-US" sz="280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cs typeface="Times New Roman" panose="02020603050405020304" pitchFamily="18" charset="0"/>
              </a:rPr>
              <a:t>polipeptid</a:t>
            </a:r>
            <a:endParaRPr lang="en-US" sz="2800" dirty="0">
              <a:solidFill>
                <a:srgbClr val="FFFFFF"/>
              </a:solidFill>
              <a:cs typeface="Times New Roman" panose="02020603050405020304" pitchFamily="18" charset="0"/>
            </a:endParaRP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529045" y="3733800"/>
            <a:ext cx="148931" cy="167164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547642" y="5177012"/>
            <a:ext cx="130334" cy="154532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 flipH="1">
            <a:off x="396240" y="3682828"/>
            <a:ext cx="173014" cy="15035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A       </a:t>
            </a:r>
            <a:endParaRPr lang="en-US" sz="12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6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0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87"/>
            <a:ext cx="832002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7"/>
            <a:ext cx="832002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5" y="5958887"/>
            <a:ext cx="832002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4" y="5805934"/>
            <a:ext cx="914400" cy="721578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8" y="5805934"/>
            <a:ext cx="914400" cy="721578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4"/>
            <a:ext cx="914400" cy="721578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</a:t>
            </a:r>
            <a:r>
              <a:rPr lang="en-US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</a:t>
            </a:r>
            <a:r>
              <a:rPr lang="en-US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3" y="3588431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44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44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2" y="3199770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407" y="6579136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>
                <a:solidFill>
                  <a:srgbClr val="FFFFFF"/>
                </a:solidFill>
              </a:rPr>
              <a:t>Bắt đầu 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1738" r="21801"/>
          <a:stretch/>
        </p:blipFill>
        <p:spPr>
          <a:xfrm>
            <a:off x="10506309" y="5549988"/>
            <a:ext cx="1385454" cy="129336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29227" y="7167868"/>
            <a:ext cx="372410" cy="37241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106" name="AutoShape 56"/>
          <p:cNvSpPr>
            <a:spLocks noChangeArrowheads="1"/>
          </p:cNvSpPr>
          <p:nvPr/>
        </p:nvSpPr>
        <p:spPr bwMode="auto">
          <a:xfrm>
            <a:off x="569254" y="5144684"/>
            <a:ext cx="153207" cy="151484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endParaRPr lang="en-US" sz="2800" b="1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endParaRPr lang="en-US" sz="2800" b="1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 C  </a:t>
            </a:r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Tieu </a:t>
            </a:r>
            <a:r>
              <a:rPr lang="en-US" sz="28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</a:t>
            </a:r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gene protein </a:t>
            </a:r>
          </a:p>
          <a:p>
            <a:r>
              <a:rPr lang="en-US" sz="28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lacI</a:t>
            </a:r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</a:t>
            </a:r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 </a:t>
            </a:r>
            <a:r>
              <a:rPr lang="en-US" sz="28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cấu</a:t>
            </a:r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trúc</a:t>
            </a:r>
            <a:endParaRPr lang="en-US" sz="28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2150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1" grpId="0" animBg="1"/>
      <p:bldP spid="77862" grpId="0" animBg="1"/>
      <p:bldP spid="77861" grpId="0" animBg="1"/>
      <p:bldP spid="77864" grpId="0" animBg="1"/>
      <p:bldP spid="7786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FB3C6C-3A1E-6033-5465-E0E80DF4E2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quá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đôi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diễn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tắc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bán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toàn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DNA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luôn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mạch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mạch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DNA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 DNA con. Do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tử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DNA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mang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mạch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DNA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= 2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tử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Suy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tử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DNA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toàn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mới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= 2×(2</a:t>
            </a:r>
            <a:r>
              <a:rPr lang="en-US" sz="32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5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– 2) = 60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tử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355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BFF199-91E0-915A-6CAB-73EFA2C02F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304800"/>
            <a:ext cx="10363200" cy="5791200"/>
          </a:xfrm>
        </p:spPr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DNA vi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khuẩn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20400A°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 = 4A.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DNA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nucleotide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cấp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Cho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trạng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gene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trội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Ở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♂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AaBbddEe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× ♀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AabbDdEE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gene, bao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8549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D1C55FB-22A6-6851-5113-852C85BC517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4400" y="-304800"/>
                <a:ext cx="10363200" cy="6400800"/>
              </a:xfrm>
            </p:spPr>
            <p:txBody>
              <a:bodyPr>
                <a:normAutofit lnSpcReduction="10000"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endParaRPr lang="en-SG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endParaRPr lang="en-SG" sz="28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SG" sz="2800" b="1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</a:t>
                </a:r>
                <a:r>
                  <a:rPr lang="en-SG" sz="28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3</a:t>
                </a:r>
                <a:r>
                  <a:rPr lang="en-SG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cặp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nucleotide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dài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3,4Aº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tổng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nucleotide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DNA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b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𝐿</m:t>
                        </m:r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×2</m:t>
                        </m:r>
                      </m:num>
                      <m:den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3,4</m:t>
                        </m:r>
                      </m:den>
                    </m:f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20400 ×2</m:t>
                        </m:r>
                      </m:num>
                      <m:den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3,4</m:t>
                        </m:r>
                      </m:den>
                    </m:f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=12000 </m:t>
                    </m:r>
                    <m:d>
                      <m:dPr>
                        <m:ctrlP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𝑛𝑢𝑐𝑙𝑒𝑜𝑡𝑖𝑑𝑒</m:t>
                        </m:r>
                      </m:e>
                    </m:d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</m:t>
                    </m:r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𝐺</m:t>
                    </m:r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=600</m:t>
                    </m:r>
                  </m:oMath>
                </a14:m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0</a:t>
                </a:r>
                <a:b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mà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G = 4A. </a:t>
                </a: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→ A = 6000:5 = 1200 (nucleotide). </a:t>
                </a: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Khi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nhân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đôi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5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lần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nguyên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liệu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lấy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từ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môi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trường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để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cấu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tạo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tử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DNA con.</a:t>
                </a: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nucleotide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loại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mà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môi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trường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cung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quá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nhân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đôi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endPara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Amt =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Tmt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= DNA­­</a:t>
                </a:r>
                <a:r>
                  <a:rPr lang="en-US" sz="2800" baseline="-25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A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.(2</a:t>
                </a:r>
                <a:r>
                  <a:rPr lang="en-US" sz="2800" baseline="30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k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- 1) = 1200.(2</a:t>
                </a:r>
                <a:r>
                  <a:rPr lang="en-US" sz="2800" baseline="30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5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- 1) = 37200.</a:t>
                </a:r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D1C55FB-22A6-6851-5113-852C85BC51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-304800"/>
                <a:ext cx="10363200" cy="6400800"/>
              </a:xfrm>
              <a:blipFill>
                <a:blip r:embed="rId2"/>
                <a:stretch>
                  <a:fillRect l="-1176" r="-1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683037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6DED3-3BB8-67C2-B087-E7C1E57E4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4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gene = 3. 2. 2. 2 = 24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gene.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2.2.2.1 = 8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cặp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gene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con: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gene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gene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cặp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gene.</a:t>
            </a:r>
          </a:p>
          <a:p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kiểu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kiểu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cặp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trạng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83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9" name="Group 1028"/>
          <p:cNvGrpSpPr/>
          <p:nvPr/>
        </p:nvGrpSpPr>
        <p:grpSpPr>
          <a:xfrm>
            <a:off x="3208378" y="501393"/>
            <a:ext cx="5699678" cy="5568237"/>
            <a:chOff x="2475700" y="1677716"/>
            <a:chExt cx="3881038" cy="3791537"/>
          </a:xfrm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1027" name="Group 1026"/>
            <p:cNvGrpSpPr/>
            <p:nvPr/>
          </p:nvGrpSpPr>
          <p:grpSpPr>
            <a:xfrm>
              <a:off x="2535238" y="1679890"/>
              <a:ext cx="3794126" cy="3789363"/>
              <a:chOff x="2674938" y="1647826"/>
              <a:chExt cx="3794126" cy="3789363"/>
            </a:xfrm>
          </p:grpSpPr>
          <p:sp>
            <p:nvSpPr>
              <p:cNvPr id="5" name="Freeform 6"/>
              <p:cNvSpPr/>
              <p:nvPr/>
            </p:nvSpPr>
            <p:spPr bwMode="auto">
              <a:xfrm>
                <a:off x="4572001" y="1647826"/>
                <a:ext cx="407988" cy="1892300"/>
              </a:xfrm>
              <a:custGeom>
                <a:avLst/>
                <a:gdLst>
                  <a:gd name="T0" fmla="*/ 0 w 684"/>
                  <a:gd name="T1" fmla="*/ 3179 h 3179"/>
                  <a:gd name="T2" fmla="*/ 684 w 684"/>
                  <a:gd name="T3" fmla="*/ 74 h 3179"/>
                  <a:gd name="T4" fmla="*/ 0 w 684"/>
                  <a:gd name="T5" fmla="*/ 0 h 3179"/>
                  <a:gd name="T6" fmla="*/ 0 w 684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4" h="3179">
                    <a:moveTo>
                      <a:pt x="0" y="3179"/>
                    </a:moveTo>
                    <a:lnTo>
                      <a:pt x="684" y="74"/>
                    </a:lnTo>
                    <a:cubicBezTo>
                      <a:pt x="459" y="25"/>
                      <a:pt x="230" y="0"/>
                      <a:pt x="0" y="0"/>
                    </a:cubicBezTo>
                    <a:lnTo>
                      <a:pt x="0" y="3179"/>
                    </a:lnTo>
                    <a:close/>
                  </a:path>
                </a:pathLst>
              </a:custGeom>
              <a:solidFill>
                <a:srgbClr val="39608E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" name="Freeform 7"/>
              <p:cNvSpPr/>
              <p:nvPr/>
            </p:nvSpPr>
            <p:spPr bwMode="auto">
              <a:xfrm>
                <a:off x="4572001" y="1692276"/>
                <a:ext cx="795338" cy="1847850"/>
              </a:xfrm>
              <a:custGeom>
                <a:avLst/>
                <a:gdLst>
                  <a:gd name="T0" fmla="*/ 0 w 1335"/>
                  <a:gd name="T1" fmla="*/ 3105 h 3105"/>
                  <a:gd name="T2" fmla="*/ 1335 w 1335"/>
                  <a:gd name="T3" fmla="*/ 220 h 3105"/>
                  <a:gd name="T4" fmla="*/ 684 w 1335"/>
                  <a:gd name="T5" fmla="*/ 0 h 3105"/>
                  <a:gd name="T6" fmla="*/ 0 w 1335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5" h="3105">
                    <a:moveTo>
                      <a:pt x="0" y="3105"/>
                    </a:moveTo>
                    <a:lnTo>
                      <a:pt x="1335" y="220"/>
                    </a:lnTo>
                    <a:cubicBezTo>
                      <a:pt x="1127" y="123"/>
                      <a:pt x="908" y="50"/>
                      <a:pt x="684" y="0"/>
                    </a:cubicBezTo>
                    <a:lnTo>
                      <a:pt x="0" y="3105"/>
                    </a:lnTo>
                    <a:close/>
                  </a:path>
                </a:pathLst>
              </a:custGeom>
              <a:solidFill>
                <a:srgbClr val="92D050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7" name="Freeform 8"/>
              <p:cNvSpPr/>
              <p:nvPr/>
            </p:nvSpPr>
            <p:spPr bwMode="auto">
              <a:xfrm>
                <a:off x="4572001" y="1822451"/>
                <a:ext cx="1146175" cy="1717675"/>
              </a:xfrm>
              <a:custGeom>
                <a:avLst/>
                <a:gdLst>
                  <a:gd name="T0" fmla="*/ 0 w 1924"/>
                  <a:gd name="T1" fmla="*/ 2885 h 2885"/>
                  <a:gd name="T2" fmla="*/ 1924 w 1924"/>
                  <a:gd name="T3" fmla="*/ 354 h 2885"/>
                  <a:gd name="T4" fmla="*/ 1335 w 1924"/>
                  <a:gd name="T5" fmla="*/ 0 h 2885"/>
                  <a:gd name="T6" fmla="*/ 0 w 1924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4" h="2885">
                    <a:moveTo>
                      <a:pt x="0" y="2885"/>
                    </a:moveTo>
                    <a:lnTo>
                      <a:pt x="1924" y="354"/>
                    </a:lnTo>
                    <a:cubicBezTo>
                      <a:pt x="1741" y="215"/>
                      <a:pt x="1544" y="96"/>
                      <a:pt x="1335" y="0"/>
                    </a:cubicBezTo>
                    <a:lnTo>
                      <a:pt x="0" y="2885"/>
                    </a:lnTo>
                    <a:close/>
                  </a:path>
                </a:pathLst>
              </a:custGeom>
              <a:solidFill>
                <a:srgbClr val="748C41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8" name="Freeform 9"/>
              <p:cNvSpPr/>
              <p:nvPr/>
            </p:nvSpPr>
            <p:spPr bwMode="auto">
              <a:xfrm>
                <a:off x="4572001" y="2033589"/>
                <a:ext cx="1443038" cy="1506538"/>
              </a:xfrm>
              <a:custGeom>
                <a:avLst/>
                <a:gdLst>
                  <a:gd name="T0" fmla="*/ 0 w 2423"/>
                  <a:gd name="T1" fmla="*/ 2531 h 2531"/>
                  <a:gd name="T2" fmla="*/ 2423 w 2423"/>
                  <a:gd name="T3" fmla="*/ 473 h 2531"/>
                  <a:gd name="T4" fmla="*/ 1924 w 2423"/>
                  <a:gd name="T5" fmla="*/ 0 h 2531"/>
                  <a:gd name="T6" fmla="*/ 0 w 2423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3" h="2531">
                    <a:moveTo>
                      <a:pt x="0" y="2531"/>
                    </a:moveTo>
                    <a:lnTo>
                      <a:pt x="2423" y="473"/>
                    </a:lnTo>
                    <a:cubicBezTo>
                      <a:pt x="2274" y="298"/>
                      <a:pt x="2107" y="139"/>
                      <a:pt x="1924" y="0"/>
                    </a:cubicBezTo>
                    <a:lnTo>
                      <a:pt x="0" y="2531"/>
                    </a:lnTo>
                    <a:close/>
                  </a:path>
                </a:pathLst>
              </a:custGeom>
              <a:solidFill>
                <a:srgbClr val="00B0F0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9" name="Freeform 10"/>
              <p:cNvSpPr/>
              <p:nvPr/>
            </p:nvSpPr>
            <p:spPr bwMode="auto">
              <a:xfrm>
                <a:off x="4572001" y="2316164"/>
                <a:ext cx="1671638" cy="1223963"/>
              </a:xfrm>
              <a:custGeom>
                <a:avLst/>
                <a:gdLst>
                  <a:gd name="T0" fmla="*/ 0 w 2809"/>
                  <a:gd name="T1" fmla="*/ 2058 h 2058"/>
                  <a:gd name="T2" fmla="*/ 2809 w 2809"/>
                  <a:gd name="T3" fmla="*/ 569 h 2058"/>
                  <a:gd name="T4" fmla="*/ 2423 w 2809"/>
                  <a:gd name="T5" fmla="*/ 0 h 2058"/>
                  <a:gd name="T6" fmla="*/ 0 w 2809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9" h="2058">
                    <a:moveTo>
                      <a:pt x="0" y="2058"/>
                    </a:moveTo>
                    <a:lnTo>
                      <a:pt x="2809" y="569"/>
                    </a:lnTo>
                    <a:cubicBezTo>
                      <a:pt x="2701" y="366"/>
                      <a:pt x="2572" y="175"/>
                      <a:pt x="2423" y="0"/>
                    </a:cubicBezTo>
                    <a:lnTo>
                      <a:pt x="0" y="2058"/>
                    </a:lnTo>
                    <a:close/>
                  </a:path>
                </a:pathLst>
              </a:custGeom>
              <a:solidFill>
                <a:srgbClr val="368195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" name="Freeform 11"/>
              <p:cNvSpPr/>
              <p:nvPr/>
            </p:nvSpPr>
            <p:spPr bwMode="auto">
              <a:xfrm>
                <a:off x="4572001" y="2654301"/>
                <a:ext cx="1824038" cy="885825"/>
              </a:xfrm>
              <a:custGeom>
                <a:avLst/>
                <a:gdLst>
                  <a:gd name="T0" fmla="*/ 0 w 3063"/>
                  <a:gd name="T1" fmla="*/ 1489 h 1489"/>
                  <a:gd name="T2" fmla="*/ 3063 w 3063"/>
                  <a:gd name="T3" fmla="*/ 638 h 1489"/>
                  <a:gd name="T4" fmla="*/ 2809 w 3063"/>
                  <a:gd name="T5" fmla="*/ 0 h 1489"/>
                  <a:gd name="T6" fmla="*/ 0 w 3063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3" h="1489">
                    <a:moveTo>
                      <a:pt x="0" y="1489"/>
                    </a:moveTo>
                    <a:lnTo>
                      <a:pt x="3063" y="638"/>
                    </a:lnTo>
                    <a:cubicBezTo>
                      <a:pt x="3002" y="417"/>
                      <a:pt x="2916" y="203"/>
                      <a:pt x="2809" y="0"/>
                    </a:cubicBezTo>
                    <a:lnTo>
                      <a:pt x="0" y="1489"/>
                    </a:lnTo>
                    <a:close/>
                  </a:path>
                </a:pathLst>
              </a:custGeom>
              <a:solidFill>
                <a:srgbClr val="BA7032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" name="Freeform 12"/>
              <p:cNvSpPr/>
              <p:nvPr/>
            </p:nvSpPr>
            <p:spPr bwMode="auto">
              <a:xfrm>
                <a:off x="4572001" y="3033714"/>
                <a:ext cx="1889125" cy="506413"/>
              </a:xfrm>
              <a:custGeom>
                <a:avLst/>
                <a:gdLst>
                  <a:gd name="T0" fmla="*/ 0 w 3174"/>
                  <a:gd name="T1" fmla="*/ 851 h 851"/>
                  <a:gd name="T2" fmla="*/ 3174 w 3174"/>
                  <a:gd name="T3" fmla="*/ 679 h 851"/>
                  <a:gd name="T4" fmla="*/ 3063 w 3174"/>
                  <a:gd name="T5" fmla="*/ 0 h 851"/>
                  <a:gd name="T6" fmla="*/ 0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0" y="851"/>
                    </a:moveTo>
                    <a:lnTo>
                      <a:pt x="3174" y="679"/>
                    </a:lnTo>
                    <a:cubicBezTo>
                      <a:pt x="3162" y="449"/>
                      <a:pt x="3125" y="222"/>
                      <a:pt x="3063" y="0"/>
                    </a:cubicBezTo>
                    <a:lnTo>
                      <a:pt x="0" y="851"/>
                    </a:lnTo>
                    <a:close/>
                  </a:path>
                </a:pathLst>
              </a:custGeom>
              <a:solidFill>
                <a:srgbClr val="4572A7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2" name="Freeform 13"/>
              <p:cNvSpPr/>
              <p:nvPr/>
            </p:nvSpPr>
            <p:spPr bwMode="auto">
              <a:xfrm>
                <a:off x="4572001" y="3438526"/>
                <a:ext cx="1897063" cy="407988"/>
              </a:xfrm>
              <a:custGeom>
                <a:avLst/>
                <a:gdLst>
                  <a:gd name="T0" fmla="*/ 0 w 3187"/>
                  <a:gd name="T1" fmla="*/ 172 h 686"/>
                  <a:gd name="T2" fmla="*/ 3137 w 3187"/>
                  <a:gd name="T3" fmla="*/ 686 h 686"/>
                  <a:gd name="T4" fmla="*/ 3174 w 3187"/>
                  <a:gd name="T5" fmla="*/ 0 h 686"/>
                  <a:gd name="T6" fmla="*/ 0 w 3187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7" h="686">
                    <a:moveTo>
                      <a:pt x="0" y="172"/>
                    </a:moveTo>
                    <a:lnTo>
                      <a:pt x="3137" y="686"/>
                    </a:lnTo>
                    <a:cubicBezTo>
                      <a:pt x="3174" y="459"/>
                      <a:pt x="3187" y="229"/>
                      <a:pt x="3174" y="0"/>
                    </a:cubicBezTo>
                    <a:lnTo>
                      <a:pt x="0" y="172"/>
                    </a:lnTo>
                    <a:close/>
                  </a:path>
                </a:pathLst>
              </a:custGeom>
              <a:solidFill>
                <a:srgbClr val="AA4643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3" name="Freeform 14"/>
              <p:cNvSpPr/>
              <p:nvPr/>
            </p:nvSpPr>
            <p:spPr bwMode="auto">
              <a:xfrm>
                <a:off x="4572001" y="3540126"/>
                <a:ext cx="1866900" cy="700088"/>
              </a:xfrm>
              <a:custGeom>
                <a:avLst/>
                <a:gdLst>
                  <a:gd name="T0" fmla="*/ 0 w 3137"/>
                  <a:gd name="T1" fmla="*/ 0 h 1176"/>
                  <a:gd name="T2" fmla="*/ 2953 w 3137"/>
                  <a:gd name="T3" fmla="*/ 1176 h 1176"/>
                  <a:gd name="T4" fmla="*/ 3137 w 3137"/>
                  <a:gd name="T5" fmla="*/ 514 h 1176"/>
                  <a:gd name="T6" fmla="*/ 0 w 3137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7" h="1176">
                    <a:moveTo>
                      <a:pt x="0" y="0"/>
                    </a:moveTo>
                    <a:lnTo>
                      <a:pt x="2953" y="1176"/>
                    </a:lnTo>
                    <a:cubicBezTo>
                      <a:pt x="3038" y="963"/>
                      <a:pt x="3100" y="741"/>
                      <a:pt x="3137" y="51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9A54E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4" name="Freeform 15"/>
              <p:cNvSpPr/>
              <p:nvPr/>
            </p:nvSpPr>
            <p:spPr bwMode="auto">
              <a:xfrm>
                <a:off x="4572001" y="3540126"/>
                <a:ext cx="1757363" cy="1062038"/>
              </a:xfrm>
              <a:custGeom>
                <a:avLst/>
                <a:gdLst>
                  <a:gd name="T0" fmla="*/ 0 w 2953"/>
                  <a:gd name="T1" fmla="*/ 0 h 1784"/>
                  <a:gd name="T2" fmla="*/ 2631 w 2953"/>
                  <a:gd name="T3" fmla="*/ 1784 h 1784"/>
                  <a:gd name="T4" fmla="*/ 2953 w 2953"/>
                  <a:gd name="T5" fmla="*/ 1176 h 1784"/>
                  <a:gd name="T6" fmla="*/ 0 w 2953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3" h="1784">
                    <a:moveTo>
                      <a:pt x="0" y="0"/>
                    </a:moveTo>
                    <a:lnTo>
                      <a:pt x="2631" y="1784"/>
                    </a:lnTo>
                    <a:cubicBezTo>
                      <a:pt x="2760" y="1593"/>
                      <a:pt x="2868" y="1390"/>
                      <a:pt x="2953" y="117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1588F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5" name="Freeform 16"/>
              <p:cNvSpPr/>
              <p:nvPr/>
            </p:nvSpPr>
            <p:spPr bwMode="auto">
              <a:xfrm>
                <a:off x="4572001" y="3540126"/>
                <a:ext cx="1566863" cy="1373188"/>
              </a:xfrm>
              <a:custGeom>
                <a:avLst/>
                <a:gdLst>
                  <a:gd name="T0" fmla="*/ 0 w 2631"/>
                  <a:gd name="T1" fmla="*/ 0 h 2307"/>
                  <a:gd name="T2" fmla="*/ 2186 w 2631"/>
                  <a:gd name="T3" fmla="*/ 2307 h 2307"/>
                  <a:gd name="T4" fmla="*/ 2631 w 2631"/>
                  <a:gd name="T5" fmla="*/ 1784 h 2307"/>
                  <a:gd name="T6" fmla="*/ 0 w 2631"/>
                  <a:gd name="T7" fmla="*/ 0 h 2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1" h="2307">
                    <a:moveTo>
                      <a:pt x="0" y="0"/>
                    </a:moveTo>
                    <a:lnTo>
                      <a:pt x="2186" y="2307"/>
                    </a:lnTo>
                    <a:cubicBezTo>
                      <a:pt x="2353" y="2149"/>
                      <a:pt x="2502" y="1974"/>
                      <a:pt x="2631" y="178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198AF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6" name="Freeform 17"/>
              <p:cNvSpPr/>
              <p:nvPr/>
            </p:nvSpPr>
            <p:spPr bwMode="auto">
              <a:xfrm>
                <a:off x="4572001" y="3540126"/>
                <a:ext cx="1301750" cy="1620838"/>
              </a:xfrm>
              <a:custGeom>
                <a:avLst/>
                <a:gdLst>
                  <a:gd name="T0" fmla="*/ 0 w 2186"/>
                  <a:gd name="T1" fmla="*/ 0 h 2723"/>
                  <a:gd name="T2" fmla="*/ 1639 w 2186"/>
                  <a:gd name="T3" fmla="*/ 2723 h 2723"/>
                  <a:gd name="T4" fmla="*/ 2186 w 2186"/>
                  <a:gd name="T5" fmla="*/ 2307 h 2723"/>
                  <a:gd name="T6" fmla="*/ 0 w 2186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6" h="2723">
                    <a:moveTo>
                      <a:pt x="0" y="0"/>
                    </a:moveTo>
                    <a:lnTo>
                      <a:pt x="1639" y="2723"/>
                    </a:lnTo>
                    <a:cubicBezTo>
                      <a:pt x="1836" y="2605"/>
                      <a:pt x="2020" y="2466"/>
                      <a:pt x="2186" y="230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843D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7" name="Freeform 18"/>
              <p:cNvSpPr/>
              <p:nvPr/>
            </p:nvSpPr>
            <p:spPr bwMode="auto">
              <a:xfrm>
                <a:off x="4572001" y="3540126"/>
                <a:ext cx="976313" cy="1793875"/>
              </a:xfrm>
              <a:custGeom>
                <a:avLst/>
                <a:gdLst>
                  <a:gd name="T0" fmla="*/ 0 w 1639"/>
                  <a:gd name="T1" fmla="*/ 0 h 3012"/>
                  <a:gd name="T2" fmla="*/ 1015 w 1639"/>
                  <a:gd name="T3" fmla="*/ 3012 h 3012"/>
                  <a:gd name="T4" fmla="*/ 1639 w 1639"/>
                  <a:gd name="T5" fmla="*/ 2723 h 3012"/>
                  <a:gd name="T6" fmla="*/ 0 w 1639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9" h="3012">
                    <a:moveTo>
                      <a:pt x="0" y="0"/>
                    </a:moveTo>
                    <a:lnTo>
                      <a:pt x="1015" y="3012"/>
                    </a:lnTo>
                    <a:cubicBezTo>
                      <a:pt x="1233" y="2939"/>
                      <a:pt x="1442" y="2842"/>
                      <a:pt x="1639" y="27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81BD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8" name="Freeform 19"/>
              <p:cNvSpPr/>
              <p:nvPr/>
            </p:nvSpPr>
            <p:spPr bwMode="auto">
              <a:xfrm>
                <a:off x="4572001" y="3540126"/>
                <a:ext cx="604838" cy="1881188"/>
              </a:xfrm>
              <a:custGeom>
                <a:avLst/>
                <a:gdLst>
                  <a:gd name="T0" fmla="*/ 0 w 1015"/>
                  <a:gd name="T1" fmla="*/ 0 h 3160"/>
                  <a:gd name="T2" fmla="*/ 344 w 1015"/>
                  <a:gd name="T3" fmla="*/ 3160 h 3160"/>
                  <a:gd name="T4" fmla="*/ 1015 w 1015"/>
                  <a:gd name="T5" fmla="*/ 3012 h 3160"/>
                  <a:gd name="T6" fmla="*/ 0 w 1015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5" h="3160">
                    <a:moveTo>
                      <a:pt x="0" y="0"/>
                    </a:moveTo>
                    <a:lnTo>
                      <a:pt x="344" y="3160"/>
                    </a:lnTo>
                    <a:cubicBezTo>
                      <a:pt x="573" y="3135"/>
                      <a:pt x="798" y="3085"/>
                      <a:pt x="1015" y="301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504D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9" name="Freeform 20"/>
              <p:cNvSpPr/>
              <p:nvPr/>
            </p:nvSpPr>
            <p:spPr bwMode="auto">
              <a:xfrm>
                <a:off x="4367213" y="3540126"/>
                <a:ext cx="409575" cy="1897063"/>
              </a:xfrm>
              <a:custGeom>
                <a:avLst/>
                <a:gdLst>
                  <a:gd name="T0" fmla="*/ 343 w 687"/>
                  <a:gd name="T1" fmla="*/ 0 h 3185"/>
                  <a:gd name="T2" fmla="*/ 0 w 687"/>
                  <a:gd name="T3" fmla="*/ 3160 h 3185"/>
                  <a:gd name="T4" fmla="*/ 687 w 687"/>
                  <a:gd name="T5" fmla="*/ 3160 h 3185"/>
                  <a:gd name="T6" fmla="*/ 343 w 687"/>
                  <a:gd name="T7" fmla="*/ 0 h 3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7" h="3185">
                    <a:moveTo>
                      <a:pt x="343" y="0"/>
                    </a:moveTo>
                    <a:lnTo>
                      <a:pt x="0" y="3160"/>
                    </a:lnTo>
                    <a:cubicBezTo>
                      <a:pt x="228" y="3185"/>
                      <a:pt x="459" y="3185"/>
                      <a:pt x="687" y="3160"/>
                    </a:cubicBezTo>
                    <a:lnTo>
                      <a:pt x="343" y="0"/>
                    </a:lnTo>
                    <a:close/>
                  </a:path>
                </a:pathLst>
              </a:custGeom>
              <a:solidFill>
                <a:srgbClr val="9BBB59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0" name="Freeform 21"/>
              <p:cNvSpPr/>
              <p:nvPr/>
            </p:nvSpPr>
            <p:spPr bwMode="auto">
              <a:xfrm>
                <a:off x="3968751" y="3540126"/>
                <a:ext cx="603250" cy="1881188"/>
              </a:xfrm>
              <a:custGeom>
                <a:avLst/>
                <a:gdLst>
                  <a:gd name="T0" fmla="*/ 1014 w 1014"/>
                  <a:gd name="T1" fmla="*/ 0 h 3160"/>
                  <a:gd name="T2" fmla="*/ 0 w 1014"/>
                  <a:gd name="T3" fmla="*/ 3012 h 3160"/>
                  <a:gd name="T4" fmla="*/ 671 w 1014"/>
                  <a:gd name="T5" fmla="*/ 3160 h 3160"/>
                  <a:gd name="T6" fmla="*/ 1014 w 1014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3160">
                    <a:moveTo>
                      <a:pt x="1014" y="0"/>
                    </a:moveTo>
                    <a:lnTo>
                      <a:pt x="0" y="3012"/>
                    </a:lnTo>
                    <a:cubicBezTo>
                      <a:pt x="217" y="3085"/>
                      <a:pt x="442" y="3135"/>
                      <a:pt x="671" y="3160"/>
                    </a:cubicBezTo>
                    <a:lnTo>
                      <a:pt x="1014" y="0"/>
                    </a:lnTo>
                    <a:close/>
                  </a:path>
                </a:pathLst>
              </a:custGeom>
              <a:solidFill>
                <a:srgbClr val="8064A2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" name="Freeform 22"/>
              <p:cNvSpPr/>
              <p:nvPr/>
            </p:nvSpPr>
            <p:spPr bwMode="auto">
              <a:xfrm>
                <a:off x="3597276" y="3540126"/>
                <a:ext cx="974725" cy="1793875"/>
              </a:xfrm>
              <a:custGeom>
                <a:avLst/>
                <a:gdLst>
                  <a:gd name="T0" fmla="*/ 1638 w 1638"/>
                  <a:gd name="T1" fmla="*/ 0 h 3012"/>
                  <a:gd name="T2" fmla="*/ 0 w 1638"/>
                  <a:gd name="T3" fmla="*/ 2723 h 3012"/>
                  <a:gd name="T4" fmla="*/ 624 w 1638"/>
                  <a:gd name="T5" fmla="*/ 3012 h 3012"/>
                  <a:gd name="T6" fmla="*/ 1638 w 1638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8" h="3012">
                    <a:moveTo>
                      <a:pt x="1638" y="0"/>
                    </a:moveTo>
                    <a:lnTo>
                      <a:pt x="0" y="2723"/>
                    </a:lnTo>
                    <a:cubicBezTo>
                      <a:pt x="197" y="2842"/>
                      <a:pt x="406" y="2939"/>
                      <a:pt x="624" y="3012"/>
                    </a:cubicBezTo>
                    <a:lnTo>
                      <a:pt x="1638" y="0"/>
                    </a:lnTo>
                    <a:close/>
                  </a:path>
                </a:pathLst>
              </a:custGeom>
              <a:solidFill>
                <a:srgbClr val="4BACC6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" name="Freeform 23"/>
              <p:cNvSpPr/>
              <p:nvPr/>
            </p:nvSpPr>
            <p:spPr bwMode="auto">
              <a:xfrm>
                <a:off x="3271838" y="3540126"/>
                <a:ext cx="1300163" cy="1620838"/>
              </a:xfrm>
              <a:custGeom>
                <a:avLst/>
                <a:gdLst>
                  <a:gd name="T0" fmla="*/ 2185 w 2185"/>
                  <a:gd name="T1" fmla="*/ 0 h 2723"/>
                  <a:gd name="T2" fmla="*/ 0 w 2185"/>
                  <a:gd name="T3" fmla="*/ 2308 h 2723"/>
                  <a:gd name="T4" fmla="*/ 547 w 2185"/>
                  <a:gd name="T5" fmla="*/ 2723 h 2723"/>
                  <a:gd name="T6" fmla="*/ 2185 w 2185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5" h="2723">
                    <a:moveTo>
                      <a:pt x="2185" y="0"/>
                    </a:moveTo>
                    <a:lnTo>
                      <a:pt x="0" y="2308"/>
                    </a:lnTo>
                    <a:cubicBezTo>
                      <a:pt x="166" y="2466"/>
                      <a:pt x="350" y="2605"/>
                      <a:pt x="547" y="2723"/>
                    </a:cubicBezTo>
                    <a:lnTo>
                      <a:pt x="2185" y="0"/>
                    </a:lnTo>
                    <a:close/>
                  </a:path>
                </a:pathLst>
              </a:custGeom>
              <a:solidFill>
                <a:srgbClr val="F79646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" name="Freeform 24"/>
              <p:cNvSpPr/>
              <p:nvPr/>
            </p:nvSpPr>
            <p:spPr bwMode="auto">
              <a:xfrm>
                <a:off x="3006726" y="3540126"/>
                <a:ext cx="1565275" cy="1374775"/>
              </a:xfrm>
              <a:custGeom>
                <a:avLst/>
                <a:gdLst>
                  <a:gd name="T0" fmla="*/ 2630 w 2630"/>
                  <a:gd name="T1" fmla="*/ 0 h 2308"/>
                  <a:gd name="T2" fmla="*/ 0 w 2630"/>
                  <a:gd name="T3" fmla="*/ 1784 h 2308"/>
                  <a:gd name="T4" fmla="*/ 445 w 2630"/>
                  <a:gd name="T5" fmla="*/ 2308 h 2308"/>
                  <a:gd name="T6" fmla="*/ 2630 w 2630"/>
                  <a:gd name="T7" fmla="*/ 0 h 2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0" h="2308">
                    <a:moveTo>
                      <a:pt x="2630" y="0"/>
                    </a:moveTo>
                    <a:lnTo>
                      <a:pt x="0" y="1784"/>
                    </a:lnTo>
                    <a:cubicBezTo>
                      <a:pt x="128" y="1974"/>
                      <a:pt x="278" y="2149"/>
                      <a:pt x="445" y="2308"/>
                    </a:cubicBezTo>
                    <a:lnTo>
                      <a:pt x="2630" y="0"/>
                    </a:lnTo>
                    <a:close/>
                  </a:path>
                </a:pathLst>
              </a:custGeom>
              <a:solidFill>
                <a:srgbClr val="93A9CF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" name="Freeform 25"/>
              <p:cNvSpPr/>
              <p:nvPr/>
            </p:nvSpPr>
            <p:spPr bwMode="auto">
              <a:xfrm>
                <a:off x="2814638" y="3540126"/>
                <a:ext cx="1757363" cy="1062038"/>
              </a:xfrm>
              <a:custGeom>
                <a:avLst/>
                <a:gdLst>
                  <a:gd name="T0" fmla="*/ 2952 w 2952"/>
                  <a:gd name="T1" fmla="*/ 0 h 1784"/>
                  <a:gd name="T2" fmla="*/ 0 w 2952"/>
                  <a:gd name="T3" fmla="*/ 1176 h 1784"/>
                  <a:gd name="T4" fmla="*/ 322 w 2952"/>
                  <a:gd name="T5" fmla="*/ 1784 h 1784"/>
                  <a:gd name="T6" fmla="*/ 2952 w 2952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2" h="1784">
                    <a:moveTo>
                      <a:pt x="2952" y="0"/>
                    </a:moveTo>
                    <a:lnTo>
                      <a:pt x="0" y="1176"/>
                    </a:lnTo>
                    <a:cubicBezTo>
                      <a:pt x="85" y="1390"/>
                      <a:pt x="193" y="1593"/>
                      <a:pt x="322" y="1784"/>
                    </a:cubicBezTo>
                    <a:lnTo>
                      <a:pt x="2952" y="0"/>
                    </a:lnTo>
                    <a:close/>
                  </a:path>
                </a:pathLst>
              </a:custGeom>
              <a:solidFill>
                <a:srgbClr val="D19392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" name="Freeform 26"/>
              <p:cNvSpPr/>
              <p:nvPr/>
            </p:nvSpPr>
            <p:spPr bwMode="auto">
              <a:xfrm>
                <a:off x="2705101" y="3540126"/>
                <a:ext cx="1866900" cy="700088"/>
              </a:xfrm>
              <a:custGeom>
                <a:avLst/>
                <a:gdLst>
                  <a:gd name="T0" fmla="*/ 3136 w 3136"/>
                  <a:gd name="T1" fmla="*/ 0 h 1176"/>
                  <a:gd name="T2" fmla="*/ 0 w 3136"/>
                  <a:gd name="T3" fmla="*/ 514 h 1176"/>
                  <a:gd name="T4" fmla="*/ 184 w 3136"/>
                  <a:gd name="T5" fmla="*/ 1176 h 1176"/>
                  <a:gd name="T6" fmla="*/ 3136 w 3136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6" h="1176">
                    <a:moveTo>
                      <a:pt x="3136" y="0"/>
                    </a:moveTo>
                    <a:lnTo>
                      <a:pt x="0" y="514"/>
                    </a:lnTo>
                    <a:cubicBezTo>
                      <a:pt x="37" y="741"/>
                      <a:pt x="99" y="963"/>
                      <a:pt x="184" y="1176"/>
                    </a:cubicBezTo>
                    <a:lnTo>
                      <a:pt x="3136" y="0"/>
                    </a:lnTo>
                    <a:close/>
                  </a:path>
                </a:pathLst>
              </a:custGeom>
              <a:solidFill>
                <a:srgbClr val="B9CD96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" name="Freeform 27"/>
              <p:cNvSpPr/>
              <p:nvPr/>
            </p:nvSpPr>
            <p:spPr bwMode="auto">
              <a:xfrm>
                <a:off x="2674938" y="3438526"/>
                <a:ext cx="1897063" cy="407988"/>
              </a:xfrm>
              <a:custGeom>
                <a:avLst/>
                <a:gdLst>
                  <a:gd name="T0" fmla="*/ 3186 w 3186"/>
                  <a:gd name="T1" fmla="*/ 172 h 686"/>
                  <a:gd name="T2" fmla="*/ 12 w 3186"/>
                  <a:gd name="T3" fmla="*/ 0 h 686"/>
                  <a:gd name="T4" fmla="*/ 50 w 3186"/>
                  <a:gd name="T5" fmla="*/ 686 h 686"/>
                  <a:gd name="T6" fmla="*/ 3186 w 3186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6" h="686">
                    <a:moveTo>
                      <a:pt x="3186" y="172"/>
                    </a:moveTo>
                    <a:lnTo>
                      <a:pt x="12" y="0"/>
                    </a:lnTo>
                    <a:cubicBezTo>
                      <a:pt x="0" y="229"/>
                      <a:pt x="13" y="459"/>
                      <a:pt x="50" y="686"/>
                    </a:cubicBezTo>
                    <a:lnTo>
                      <a:pt x="3186" y="172"/>
                    </a:lnTo>
                    <a:close/>
                  </a:path>
                </a:pathLst>
              </a:custGeom>
              <a:solidFill>
                <a:srgbClr val="A99BBD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" name="Freeform 28"/>
              <p:cNvSpPr/>
              <p:nvPr/>
            </p:nvSpPr>
            <p:spPr bwMode="auto">
              <a:xfrm>
                <a:off x="2682876" y="3033714"/>
                <a:ext cx="1889125" cy="506413"/>
              </a:xfrm>
              <a:custGeom>
                <a:avLst/>
                <a:gdLst>
                  <a:gd name="T0" fmla="*/ 3174 w 3174"/>
                  <a:gd name="T1" fmla="*/ 851 h 851"/>
                  <a:gd name="T2" fmla="*/ 112 w 3174"/>
                  <a:gd name="T3" fmla="*/ 0 h 851"/>
                  <a:gd name="T4" fmla="*/ 0 w 3174"/>
                  <a:gd name="T5" fmla="*/ 679 h 851"/>
                  <a:gd name="T6" fmla="*/ 3174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3174" y="851"/>
                    </a:moveTo>
                    <a:lnTo>
                      <a:pt x="112" y="0"/>
                    </a:lnTo>
                    <a:cubicBezTo>
                      <a:pt x="50" y="222"/>
                      <a:pt x="13" y="449"/>
                      <a:pt x="0" y="679"/>
                    </a:cubicBezTo>
                    <a:lnTo>
                      <a:pt x="3174" y="851"/>
                    </a:lnTo>
                    <a:close/>
                  </a:path>
                </a:pathLst>
              </a:custGeom>
              <a:solidFill>
                <a:srgbClr val="91C3D5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" name="Freeform 29"/>
              <p:cNvSpPr/>
              <p:nvPr/>
            </p:nvSpPr>
            <p:spPr bwMode="auto">
              <a:xfrm>
                <a:off x="2749551" y="2654301"/>
                <a:ext cx="1822450" cy="885825"/>
              </a:xfrm>
              <a:custGeom>
                <a:avLst/>
                <a:gdLst>
                  <a:gd name="T0" fmla="*/ 3062 w 3062"/>
                  <a:gd name="T1" fmla="*/ 1489 h 1489"/>
                  <a:gd name="T2" fmla="*/ 254 w 3062"/>
                  <a:gd name="T3" fmla="*/ 0 h 1489"/>
                  <a:gd name="T4" fmla="*/ 0 w 3062"/>
                  <a:gd name="T5" fmla="*/ 638 h 1489"/>
                  <a:gd name="T6" fmla="*/ 3062 w 3062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2" h="1489">
                    <a:moveTo>
                      <a:pt x="3062" y="1489"/>
                    </a:moveTo>
                    <a:lnTo>
                      <a:pt x="254" y="0"/>
                    </a:lnTo>
                    <a:cubicBezTo>
                      <a:pt x="146" y="203"/>
                      <a:pt x="61" y="417"/>
                      <a:pt x="0" y="638"/>
                    </a:cubicBezTo>
                    <a:lnTo>
                      <a:pt x="3062" y="1489"/>
                    </a:lnTo>
                    <a:close/>
                  </a:path>
                </a:pathLst>
              </a:custGeom>
              <a:solidFill>
                <a:srgbClr val="F9B590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" name="Freeform 30"/>
              <p:cNvSpPr/>
              <p:nvPr/>
            </p:nvSpPr>
            <p:spPr bwMode="auto">
              <a:xfrm>
                <a:off x="2900363" y="2316164"/>
                <a:ext cx="1671638" cy="1223963"/>
              </a:xfrm>
              <a:custGeom>
                <a:avLst/>
                <a:gdLst>
                  <a:gd name="T0" fmla="*/ 2808 w 2808"/>
                  <a:gd name="T1" fmla="*/ 2058 h 2058"/>
                  <a:gd name="T2" fmla="*/ 386 w 2808"/>
                  <a:gd name="T3" fmla="*/ 0 h 2058"/>
                  <a:gd name="T4" fmla="*/ 0 w 2808"/>
                  <a:gd name="T5" fmla="*/ 569 h 2058"/>
                  <a:gd name="T6" fmla="*/ 2808 w 2808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8" h="2058">
                    <a:moveTo>
                      <a:pt x="2808" y="2058"/>
                    </a:moveTo>
                    <a:lnTo>
                      <a:pt x="386" y="0"/>
                    </a:lnTo>
                    <a:cubicBezTo>
                      <a:pt x="237" y="175"/>
                      <a:pt x="108" y="366"/>
                      <a:pt x="0" y="569"/>
                    </a:cubicBezTo>
                    <a:lnTo>
                      <a:pt x="2808" y="2058"/>
                    </a:lnTo>
                    <a:close/>
                  </a:path>
                </a:pathLst>
              </a:custGeom>
              <a:solidFill>
                <a:srgbClr val="BCC8DF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" name="Freeform 31"/>
              <p:cNvSpPr/>
              <p:nvPr/>
            </p:nvSpPr>
            <p:spPr bwMode="auto">
              <a:xfrm>
                <a:off x="3130551" y="2033589"/>
                <a:ext cx="1441450" cy="1506538"/>
              </a:xfrm>
              <a:custGeom>
                <a:avLst/>
                <a:gdLst>
                  <a:gd name="T0" fmla="*/ 2422 w 2422"/>
                  <a:gd name="T1" fmla="*/ 2531 h 2531"/>
                  <a:gd name="T2" fmla="*/ 499 w 2422"/>
                  <a:gd name="T3" fmla="*/ 0 h 2531"/>
                  <a:gd name="T4" fmla="*/ 0 w 2422"/>
                  <a:gd name="T5" fmla="*/ 473 h 2531"/>
                  <a:gd name="T6" fmla="*/ 2422 w 2422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2" h="2531">
                    <a:moveTo>
                      <a:pt x="2422" y="2531"/>
                    </a:moveTo>
                    <a:lnTo>
                      <a:pt x="499" y="0"/>
                    </a:lnTo>
                    <a:cubicBezTo>
                      <a:pt x="316" y="139"/>
                      <a:pt x="149" y="298"/>
                      <a:pt x="0" y="473"/>
                    </a:cubicBezTo>
                    <a:lnTo>
                      <a:pt x="2422" y="2531"/>
                    </a:lnTo>
                    <a:close/>
                  </a:path>
                </a:pathLst>
              </a:custGeom>
              <a:solidFill>
                <a:srgbClr val="E0BCBC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" name="Freeform 32"/>
              <p:cNvSpPr/>
              <p:nvPr/>
            </p:nvSpPr>
            <p:spPr bwMode="auto">
              <a:xfrm>
                <a:off x="3427413" y="1822451"/>
                <a:ext cx="1144588" cy="1717675"/>
              </a:xfrm>
              <a:custGeom>
                <a:avLst/>
                <a:gdLst>
                  <a:gd name="T0" fmla="*/ 1923 w 1923"/>
                  <a:gd name="T1" fmla="*/ 2885 h 2885"/>
                  <a:gd name="T2" fmla="*/ 589 w 1923"/>
                  <a:gd name="T3" fmla="*/ 0 h 2885"/>
                  <a:gd name="T4" fmla="*/ 0 w 1923"/>
                  <a:gd name="T5" fmla="*/ 354 h 2885"/>
                  <a:gd name="T6" fmla="*/ 1923 w 1923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3" h="2885">
                    <a:moveTo>
                      <a:pt x="1923" y="2885"/>
                    </a:moveTo>
                    <a:lnTo>
                      <a:pt x="589" y="0"/>
                    </a:lnTo>
                    <a:cubicBezTo>
                      <a:pt x="380" y="96"/>
                      <a:pt x="183" y="215"/>
                      <a:pt x="0" y="354"/>
                    </a:cubicBezTo>
                    <a:lnTo>
                      <a:pt x="1923" y="2885"/>
                    </a:lnTo>
                    <a:close/>
                  </a:path>
                </a:pathLst>
              </a:custGeom>
              <a:solidFill>
                <a:srgbClr val="FFC000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24" name="Freeform 33"/>
              <p:cNvSpPr/>
              <p:nvPr/>
            </p:nvSpPr>
            <p:spPr bwMode="auto">
              <a:xfrm>
                <a:off x="3778251" y="1692276"/>
                <a:ext cx="793750" cy="1847850"/>
              </a:xfrm>
              <a:custGeom>
                <a:avLst/>
                <a:gdLst>
                  <a:gd name="T0" fmla="*/ 1334 w 1334"/>
                  <a:gd name="T1" fmla="*/ 3105 h 3105"/>
                  <a:gd name="T2" fmla="*/ 651 w 1334"/>
                  <a:gd name="T3" fmla="*/ 0 h 3105"/>
                  <a:gd name="T4" fmla="*/ 0 w 1334"/>
                  <a:gd name="T5" fmla="*/ 220 h 3105"/>
                  <a:gd name="T6" fmla="*/ 1334 w 1334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4" h="3105">
                    <a:moveTo>
                      <a:pt x="1334" y="3105"/>
                    </a:moveTo>
                    <a:lnTo>
                      <a:pt x="651" y="0"/>
                    </a:lnTo>
                    <a:cubicBezTo>
                      <a:pt x="427" y="50"/>
                      <a:pt x="208" y="123"/>
                      <a:pt x="0" y="220"/>
                    </a:cubicBezTo>
                    <a:lnTo>
                      <a:pt x="1334" y="3105"/>
                    </a:lnTo>
                    <a:close/>
                  </a:path>
                </a:pathLst>
              </a:custGeom>
              <a:solidFill>
                <a:srgbClr val="C8C0D4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25" name="Freeform 34"/>
              <p:cNvSpPr/>
              <p:nvPr/>
            </p:nvSpPr>
            <p:spPr bwMode="auto">
              <a:xfrm>
                <a:off x="4165601" y="1647826"/>
                <a:ext cx="406400" cy="1892300"/>
              </a:xfrm>
              <a:custGeom>
                <a:avLst/>
                <a:gdLst>
                  <a:gd name="T0" fmla="*/ 683 w 683"/>
                  <a:gd name="T1" fmla="*/ 3179 h 3179"/>
                  <a:gd name="T2" fmla="*/ 683 w 683"/>
                  <a:gd name="T3" fmla="*/ 0 h 3179"/>
                  <a:gd name="T4" fmla="*/ 0 w 683"/>
                  <a:gd name="T5" fmla="*/ 74 h 3179"/>
                  <a:gd name="T6" fmla="*/ 683 w 683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3" h="3179">
                    <a:moveTo>
                      <a:pt x="683" y="3179"/>
                    </a:moveTo>
                    <a:lnTo>
                      <a:pt x="683" y="0"/>
                    </a:lnTo>
                    <a:cubicBezTo>
                      <a:pt x="454" y="0"/>
                      <a:pt x="225" y="25"/>
                      <a:pt x="0" y="74"/>
                    </a:cubicBezTo>
                    <a:lnTo>
                      <a:pt x="683" y="3179"/>
                    </a:lnTo>
                    <a:close/>
                  </a:path>
                </a:pathLst>
              </a:custGeom>
              <a:solidFill>
                <a:srgbClr val="BBD7E3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sp>
          <p:nvSpPr>
            <p:cNvPr id="1028" name="TextBox 1027"/>
            <p:cNvSpPr txBox="1"/>
            <p:nvPr/>
          </p:nvSpPr>
          <p:spPr>
            <a:xfrm rot="18410248">
              <a:off x="4890418" y="245171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19552894">
              <a:off x="5125099" y="265723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 rot="20091146">
              <a:off x="5311969" y="2928928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366138" y="350925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 rot="20845902">
              <a:off x="5364347" y="326609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 rot="1287321">
              <a:off x="5308861" y="3892083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 rot="2223586">
              <a:off x="4991469" y="436434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 rot="3764361">
              <a:off x="4541839" y="477517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 rot="1664434">
              <a:off x="5186190" y="4167492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 rot="3135074">
              <a:off x="4744270" y="460152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 rot="5055293">
              <a:off x="4222461" y="484037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 rot="5400000">
              <a:off x="3945269" y="485964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 rot="6462750">
              <a:off x="3593898" y="479375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 rot="7002405">
              <a:off x="3286918" y="4776022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 rot="7563710">
              <a:off x="3081479" y="456723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 rot="8648676">
              <a:off x="2842173" y="438286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 rot="9520400">
              <a:off x="2665516" y="408451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 rot="9806271">
              <a:off x="2588718" y="384033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 rot="10800000">
              <a:off x="2486120" y="3524073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 rot="11539924">
              <a:off x="2475700" y="322598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 rot="12217304">
              <a:off x="2555400" y="2910983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 rot="12878863">
              <a:off x="2754244" y="265831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 rot="13423944">
              <a:off x="2950394" y="243035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 rot="14455027">
              <a:off x="3218659" y="225738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 rot="14830393">
              <a:off x="3497442" y="213988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 rot="15693974">
              <a:off x="3783112" y="2083846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 rot="16743352">
              <a:off x="4088139" y="206823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 rot="17422641">
              <a:off x="4391756" y="213934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 rot="17972616">
              <a:off x="4666586" y="2298669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</p:grpSp>
      <p:sp>
        <p:nvSpPr>
          <p:cNvPr id="66" name="AutoShape 5"/>
          <p:cNvSpPr>
            <a:spLocks noChangeArrowheads="1"/>
          </p:cNvSpPr>
          <p:nvPr/>
        </p:nvSpPr>
        <p:spPr bwMode="auto">
          <a:xfrm rot="11289578">
            <a:off x="6173656" y="219848"/>
            <a:ext cx="457200" cy="965200"/>
          </a:xfrm>
          <a:prstGeom prst="flowChartExtract">
            <a:avLst/>
          </a:prstGeom>
          <a:gradFill rotWithShape="1">
            <a:gsLst>
              <a:gs pos="0">
                <a:srgbClr val="6A570A"/>
              </a:gs>
              <a:gs pos="50000">
                <a:srgbClr val="E4BD16"/>
              </a:gs>
              <a:gs pos="100000">
                <a:srgbClr val="6A570A"/>
              </a:gs>
            </a:gsLst>
            <a:lin ang="0" scaled="1"/>
          </a:gradFill>
          <a:ln w="25400">
            <a:solidFill>
              <a:schemeClr val="bg1"/>
            </a:solidFill>
            <a:miter lim="800000"/>
          </a:ln>
        </p:spPr>
        <p:txBody>
          <a:bodyPr vert="eaVert" wrap="none" anchor="ctr"/>
          <a:lstStyle/>
          <a:p>
            <a:pPr algn="ctr"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Flowchart: Connector 1029"/>
          <p:cNvSpPr/>
          <p:nvPr/>
        </p:nvSpPr>
        <p:spPr>
          <a:xfrm>
            <a:off x="5548320" y="2685411"/>
            <a:ext cx="1091316" cy="1122369"/>
          </a:xfrm>
          <a:prstGeom prst="flowChartConnector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1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0" y="92848"/>
            <a:ext cx="609600" cy="609600"/>
          </a:xfrm>
          <a:prstGeom prst="rect">
            <a:avLst/>
          </a:prstGeom>
        </p:spPr>
      </p:pic>
      <p:sp>
        <p:nvSpPr>
          <p:cNvPr id="1033" name="Pentagon 1032">
            <a:hlinkClick r:id="rId5" action="ppaction://hlinksldjump"/>
          </p:cNvPr>
          <p:cNvSpPr/>
          <p:nvPr/>
        </p:nvSpPr>
        <p:spPr>
          <a:xfrm>
            <a:off x="1498600" y="816457"/>
            <a:ext cx="863600" cy="572983"/>
          </a:xfrm>
          <a:prstGeom prst="homePlat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Pentagon 70">
            <a:hlinkClick r:id="rId6" action="ppaction://hlinksldjump"/>
          </p:cNvPr>
          <p:cNvSpPr/>
          <p:nvPr/>
        </p:nvSpPr>
        <p:spPr>
          <a:xfrm>
            <a:off x="1524000" y="4159056"/>
            <a:ext cx="838200" cy="572983"/>
          </a:xfrm>
          <a:prstGeom prst="homePlat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Pentagon 71">
            <a:hlinkClick r:id="rId7" action="ppaction://hlinksldjump"/>
          </p:cNvPr>
          <p:cNvSpPr/>
          <p:nvPr/>
        </p:nvSpPr>
        <p:spPr>
          <a:xfrm>
            <a:off x="1524000" y="3061913"/>
            <a:ext cx="838200" cy="572983"/>
          </a:xfrm>
          <a:prstGeom prst="homePlat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Pentagon 72">
            <a:hlinkClick r:id="rId8" action="ppaction://hlinksldjump"/>
          </p:cNvPr>
          <p:cNvSpPr/>
          <p:nvPr/>
        </p:nvSpPr>
        <p:spPr>
          <a:xfrm>
            <a:off x="1524000" y="1931613"/>
            <a:ext cx="838200" cy="572983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4" name="TextBox 1033"/>
          <p:cNvSpPr txBox="1"/>
          <p:nvPr/>
        </p:nvSpPr>
        <p:spPr>
          <a:xfrm>
            <a:off x="1600200" y="837337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5" name="TextBox 74">
            <a:hlinkClick r:id="rId6" action="ppaction://hlinksldjump"/>
          </p:cNvPr>
          <p:cNvSpPr txBox="1"/>
          <p:nvPr/>
        </p:nvSpPr>
        <p:spPr>
          <a:xfrm>
            <a:off x="1600200" y="4153159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600200" y="3061337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7" name="TextBox 76">
            <a:hlinkClick r:id="rId8" action="ppaction://hlinksldjump"/>
          </p:cNvPr>
          <p:cNvSpPr txBox="1"/>
          <p:nvPr/>
        </p:nvSpPr>
        <p:spPr>
          <a:xfrm>
            <a:off x="1600200" y="1940394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35" name="TextBox 1034"/>
          <p:cNvSpPr txBox="1"/>
          <p:nvPr/>
        </p:nvSpPr>
        <p:spPr>
          <a:xfrm>
            <a:off x="9144000" y="1931612"/>
            <a:ext cx="1349828" cy="15696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127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audio>
              <p:cMediaNode vol="80000" numSld="999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1"/>
                </p:tgtEl>
              </p:cMediaNode>
            </p:audio>
          </p:childTnLst>
        </p:cTn>
      </p:par>
    </p:tnLst>
    <p:bldLst>
      <p:bldP spid="103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8" y="697158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8311479" y="107714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8313317" y="1898161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0" y="1308253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098" y="1657449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1" y="145649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49" y="3345165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4" y="2833424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2"/>
            <a:ext cx="3115904" cy="148008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3" y="1095642"/>
            <a:ext cx="2683222" cy="2136538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4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6" y="2231796"/>
            <a:ext cx="2683180" cy="2136538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7" y="878212"/>
            <a:ext cx="2653654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5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8" y="3754858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6" y="2533508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7" y="679818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2" y="815306"/>
            <a:ext cx="2985491" cy="2120098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0" y="4002212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3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6" y="288787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0" y="1947923"/>
            <a:ext cx="2407190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4" y="3126683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4" y="172105"/>
            <a:ext cx="3340662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2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0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0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5" y="368441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2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8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1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474170" y="5178148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474170" y="4873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474170" y="4568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$300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74170" y="4264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74170" y="3959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$1,000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0474170" y="3654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0474170" y="3349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$4,000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0474170" y="3044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$8,000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0474170" y="2740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$16,000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0474170" y="2435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$25,000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0474170" y="2130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0474170" y="1825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0474170" y="1520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0474170" y="1216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0474170" y="911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$1,000,000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5"/>
            <a:ext cx="12192000" cy="931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51058" y="2383105"/>
            <a:ext cx="14766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8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8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2346325" y="1756601"/>
          <a:ext cx="6096000" cy="2488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259494" y="206375"/>
            <a:ext cx="10327062" cy="1416050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FFFF"/>
                </a:solidFill>
                <a:cs typeface="Times New Roman" panose="02020603050405020304" pitchFamily="18" charset="0"/>
              </a:rPr>
              <a:t>1b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dirty="0" err="1">
                <a:solidFill>
                  <a:srgbClr val="FFFFFF"/>
                </a:solidFill>
              </a:rPr>
              <a:t>Gene</a:t>
            </a:r>
            <a:r>
              <a:rPr lang="vi-VN" dirty="0">
                <a:solidFill>
                  <a:srgbClr val="FFFFFF"/>
                </a:solidFill>
              </a:rPr>
              <a:t> quy </a:t>
            </a:r>
            <a:r>
              <a:rPr lang="vi-VN" dirty="0" err="1">
                <a:solidFill>
                  <a:srgbClr val="FFFFFF"/>
                </a:solidFill>
              </a:rPr>
              <a:t>định</a:t>
            </a:r>
            <a:r>
              <a:rPr lang="vi-VN" dirty="0">
                <a:solidFill>
                  <a:srgbClr val="FFFFFF"/>
                </a:solidFill>
              </a:rPr>
              <a:t> </a:t>
            </a:r>
            <a:r>
              <a:rPr lang="vi-VN" dirty="0" err="1">
                <a:solidFill>
                  <a:srgbClr val="FFFFFF"/>
                </a:solidFill>
              </a:rPr>
              <a:t>protein</a:t>
            </a:r>
            <a:r>
              <a:rPr lang="vi-VN" dirty="0">
                <a:solidFill>
                  <a:srgbClr val="FFFFFF"/>
                </a:solidFill>
              </a:rPr>
              <a:t> </a:t>
            </a:r>
            <a:r>
              <a:rPr lang="vi-VN" dirty="0" err="1">
                <a:solidFill>
                  <a:srgbClr val="FFFFFF"/>
                </a:solidFill>
              </a:rPr>
              <a:t>lacI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là</a:t>
            </a:r>
            <a:r>
              <a:rPr lang="en-US" dirty="0">
                <a:solidFill>
                  <a:srgbClr val="FFFFFF"/>
                </a:solidFill>
              </a:rPr>
              <a:t> gene </a:t>
            </a:r>
            <a:r>
              <a:rPr lang="en-US" dirty="0" err="1">
                <a:solidFill>
                  <a:srgbClr val="FFFFFF"/>
                </a:solidFill>
              </a:rPr>
              <a:t>quy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định</a:t>
            </a:r>
            <a:r>
              <a:rPr lang="en-US" dirty="0">
                <a:solidFill>
                  <a:srgbClr val="FFFFFF"/>
                </a:solidFill>
              </a:rPr>
              <a:t> protein </a:t>
            </a:r>
            <a:r>
              <a:rPr lang="en-US" dirty="0" err="1">
                <a:solidFill>
                  <a:srgbClr val="FFFFFF"/>
                </a:solidFill>
              </a:rPr>
              <a:t>cấu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trúc</a:t>
            </a:r>
            <a:r>
              <a:rPr lang="en-US" dirty="0">
                <a:solidFill>
                  <a:srgbClr val="FFFFFF"/>
                </a:solidFill>
              </a:rPr>
              <a:t> 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hay gene </a:t>
            </a:r>
            <a:r>
              <a:rPr lang="en-US" dirty="0" err="1">
                <a:solidFill>
                  <a:srgbClr val="FFFFFF"/>
                </a:solidFill>
              </a:rPr>
              <a:t>điều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hoà</a:t>
            </a:r>
            <a:r>
              <a:rPr lang="en-US" dirty="0">
                <a:solidFill>
                  <a:srgbClr val="FFFFFF"/>
                </a:solidFill>
              </a:rPr>
              <a:t>? </a:t>
            </a:r>
            <a:r>
              <a:rPr lang="en-US" dirty="0" err="1">
                <a:solidFill>
                  <a:srgbClr val="FFFFFF"/>
                </a:solidFill>
              </a:rPr>
              <a:t>Giải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thích</a:t>
            </a:r>
            <a:r>
              <a:rPr lang="en-US" dirty="0">
                <a:solidFill>
                  <a:srgbClr val="FFFFFF"/>
                </a:solidFill>
              </a:rPr>
              <a:t>.</a:t>
            </a:r>
            <a:endParaRPr lang="en-US" sz="2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217786" y="835025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10524437" y="823403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271229" y="5029624"/>
            <a:ext cx="5018541" cy="1383680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cấu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trúc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cấu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trúc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endParaRPr lang="en-US" sz="28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protein Lac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Z,Lac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Y, Lac A</a:t>
            </a: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722461" y="5118820"/>
            <a:ext cx="4437413" cy="1428480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protein</a:t>
            </a:r>
          </a:p>
          <a:p>
            <a:pPr algn="ctr"/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cấu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trúc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Operon Lac</a:t>
            </a: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704711" y="3204281"/>
            <a:ext cx="4437414" cy="1892916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just"/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vi-VN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iều</a:t>
            </a:r>
            <a:r>
              <a:rPr lang="vi-VN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</a:t>
            </a:r>
            <a:r>
              <a:rPr lang="vi-VN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vi-VN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protein</a:t>
            </a:r>
            <a:r>
              <a:rPr lang="vi-VN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lacI</a:t>
            </a:r>
            <a:endParaRPr lang="en-US" sz="28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vi-VN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r>
              <a:rPr lang="vi-VN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năng </a:t>
            </a:r>
            <a:r>
              <a:rPr lang="vi-VN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vi-VN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</a:t>
            </a:r>
            <a:r>
              <a:rPr lang="vi-VN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8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vi-VN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vi-VN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vi-VN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vi-VN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</a:t>
            </a:r>
            <a:r>
              <a:rPr lang="vi-VN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cấu</a:t>
            </a:r>
            <a:r>
              <a:rPr lang="vi-VN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trúc</a:t>
            </a:r>
            <a:r>
              <a:rPr lang="vi-VN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8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</a:t>
            </a:r>
            <a:r>
              <a:rPr lang="vi-VN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operon</a:t>
            </a:r>
            <a:r>
              <a:rPr lang="vi-VN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Lac</a:t>
            </a:r>
            <a:endParaRPr lang="en-US" sz="28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5253481" y="3197941"/>
            <a:ext cx="5181554" cy="1907459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Cấu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trúc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protein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lacI</a:t>
            </a:r>
            <a:endParaRPr lang="en-US" sz="28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cấu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trúc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operon Lac</a:t>
            </a: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445125" y="403860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78575" y="5673725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856865" y="4125411"/>
            <a:ext cx="95125" cy="13861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A</a:t>
            </a:r>
          </a:p>
          <a:p>
            <a:endParaRPr lang="en-US" sz="2800" b="1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endParaRPr lang="en-US" sz="2800" b="1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endParaRPr lang="en-US" sz="12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83451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6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0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87"/>
            <a:ext cx="832002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7"/>
            <a:ext cx="832002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5" y="5958887"/>
            <a:ext cx="832002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4" y="5805934"/>
            <a:ext cx="914400" cy="721578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8" y="5805934"/>
            <a:ext cx="914400" cy="721578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4"/>
            <a:ext cx="914400" cy="721578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</a:t>
            </a:r>
            <a:r>
              <a:rPr lang="en-US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</a:t>
            </a:r>
            <a:r>
              <a:rPr lang="en-US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3" y="3588431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44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44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2" y="3199770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407" y="6579136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>
                <a:solidFill>
                  <a:srgbClr val="FFFFFF"/>
                </a:solidFill>
              </a:rPr>
              <a:t>Bắt đầu 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1738" r="21801"/>
          <a:stretch/>
        </p:blipFill>
        <p:spPr>
          <a:xfrm>
            <a:off x="10506309" y="5549988"/>
            <a:ext cx="1385454" cy="129336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29227" y="7167868"/>
            <a:ext cx="372410" cy="37241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165436395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2" grpId="0" animBg="1"/>
      <p:bldP spid="77862" grpId="0" animBg="1"/>
      <p:bldP spid="77861" grpId="0" animBg="1"/>
      <p:bldP spid="77864" grpId="0" animBg="1"/>
      <p:bldP spid="7786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9" name="Group 1028"/>
          <p:cNvGrpSpPr/>
          <p:nvPr/>
        </p:nvGrpSpPr>
        <p:grpSpPr>
          <a:xfrm>
            <a:off x="3208378" y="501393"/>
            <a:ext cx="5699678" cy="5568237"/>
            <a:chOff x="2475700" y="1677716"/>
            <a:chExt cx="3881038" cy="3791537"/>
          </a:xfrm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1027" name="Group 1026"/>
            <p:cNvGrpSpPr/>
            <p:nvPr/>
          </p:nvGrpSpPr>
          <p:grpSpPr>
            <a:xfrm>
              <a:off x="2535238" y="1679890"/>
              <a:ext cx="3794126" cy="3789363"/>
              <a:chOff x="2674938" y="1647826"/>
              <a:chExt cx="3794126" cy="3789363"/>
            </a:xfrm>
          </p:grpSpPr>
          <p:sp>
            <p:nvSpPr>
              <p:cNvPr id="5" name="Freeform 6"/>
              <p:cNvSpPr/>
              <p:nvPr/>
            </p:nvSpPr>
            <p:spPr bwMode="auto">
              <a:xfrm>
                <a:off x="4572001" y="1647826"/>
                <a:ext cx="407988" cy="1892300"/>
              </a:xfrm>
              <a:custGeom>
                <a:avLst/>
                <a:gdLst>
                  <a:gd name="T0" fmla="*/ 0 w 684"/>
                  <a:gd name="T1" fmla="*/ 3179 h 3179"/>
                  <a:gd name="T2" fmla="*/ 684 w 684"/>
                  <a:gd name="T3" fmla="*/ 74 h 3179"/>
                  <a:gd name="T4" fmla="*/ 0 w 684"/>
                  <a:gd name="T5" fmla="*/ 0 h 3179"/>
                  <a:gd name="T6" fmla="*/ 0 w 684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4" h="3179">
                    <a:moveTo>
                      <a:pt x="0" y="3179"/>
                    </a:moveTo>
                    <a:lnTo>
                      <a:pt x="684" y="74"/>
                    </a:lnTo>
                    <a:cubicBezTo>
                      <a:pt x="459" y="25"/>
                      <a:pt x="230" y="0"/>
                      <a:pt x="0" y="0"/>
                    </a:cubicBezTo>
                    <a:lnTo>
                      <a:pt x="0" y="3179"/>
                    </a:lnTo>
                    <a:close/>
                  </a:path>
                </a:pathLst>
              </a:custGeom>
              <a:solidFill>
                <a:srgbClr val="39608E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" name="Freeform 7"/>
              <p:cNvSpPr/>
              <p:nvPr/>
            </p:nvSpPr>
            <p:spPr bwMode="auto">
              <a:xfrm>
                <a:off x="4572001" y="1692276"/>
                <a:ext cx="795338" cy="1847850"/>
              </a:xfrm>
              <a:custGeom>
                <a:avLst/>
                <a:gdLst>
                  <a:gd name="T0" fmla="*/ 0 w 1335"/>
                  <a:gd name="T1" fmla="*/ 3105 h 3105"/>
                  <a:gd name="T2" fmla="*/ 1335 w 1335"/>
                  <a:gd name="T3" fmla="*/ 220 h 3105"/>
                  <a:gd name="T4" fmla="*/ 684 w 1335"/>
                  <a:gd name="T5" fmla="*/ 0 h 3105"/>
                  <a:gd name="T6" fmla="*/ 0 w 1335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5" h="3105">
                    <a:moveTo>
                      <a:pt x="0" y="3105"/>
                    </a:moveTo>
                    <a:lnTo>
                      <a:pt x="1335" y="220"/>
                    </a:lnTo>
                    <a:cubicBezTo>
                      <a:pt x="1127" y="123"/>
                      <a:pt x="908" y="50"/>
                      <a:pt x="684" y="0"/>
                    </a:cubicBezTo>
                    <a:lnTo>
                      <a:pt x="0" y="3105"/>
                    </a:lnTo>
                    <a:close/>
                  </a:path>
                </a:pathLst>
              </a:custGeom>
              <a:solidFill>
                <a:srgbClr val="92D050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7" name="Freeform 8"/>
              <p:cNvSpPr/>
              <p:nvPr/>
            </p:nvSpPr>
            <p:spPr bwMode="auto">
              <a:xfrm>
                <a:off x="4572001" y="1822451"/>
                <a:ext cx="1146175" cy="1717675"/>
              </a:xfrm>
              <a:custGeom>
                <a:avLst/>
                <a:gdLst>
                  <a:gd name="T0" fmla="*/ 0 w 1924"/>
                  <a:gd name="T1" fmla="*/ 2885 h 2885"/>
                  <a:gd name="T2" fmla="*/ 1924 w 1924"/>
                  <a:gd name="T3" fmla="*/ 354 h 2885"/>
                  <a:gd name="T4" fmla="*/ 1335 w 1924"/>
                  <a:gd name="T5" fmla="*/ 0 h 2885"/>
                  <a:gd name="T6" fmla="*/ 0 w 1924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4" h="2885">
                    <a:moveTo>
                      <a:pt x="0" y="2885"/>
                    </a:moveTo>
                    <a:lnTo>
                      <a:pt x="1924" y="354"/>
                    </a:lnTo>
                    <a:cubicBezTo>
                      <a:pt x="1741" y="215"/>
                      <a:pt x="1544" y="96"/>
                      <a:pt x="1335" y="0"/>
                    </a:cubicBezTo>
                    <a:lnTo>
                      <a:pt x="0" y="2885"/>
                    </a:lnTo>
                    <a:close/>
                  </a:path>
                </a:pathLst>
              </a:custGeom>
              <a:solidFill>
                <a:srgbClr val="748C41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8" name="Freeform 9"/>
              <p:cNvSpPr/>
              <p:nvPr/>
            </p:nvSpPr>
            <p:spPr bwMode="auto">
              <a:xfrm>
                <a:off x="4572001" y="2033589"/>
                <a:ext cx="1443038" cy="1506538"/>
              </a:xfrm>
              <a:custGeom>
                <a:avLst/>
                <a:gdLst>
                  <a:gd name="T0" fmla="*/ 0 w 2423"/>
                  <a:gd name="T1" fmla="*/ 2531 h 2531"/>
                  <a:gd name="T2" fmla="*/ 2423 w 2423"/>
                  <a:gd name="T3" fmla="*/ 473 h 2531"/>
                  <a:gd name="T4" fmla="*/ 1924 w 2423"/>
                  <a:gd name="T5" fmla="*/ 0 h 2531"/>
                  <a:gd name="T6" fmla="*/ 0 w 2423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3" h="2531">
                    <a:moveTo>
                      <a:pt x="0" y="2531"/>
                    </a:moveTo>
                    <a:lnTo>
                      <a:pt x="2423" y="473"/>
                    </a:lnTo>
                    <a:cubicBezTo>
                      <a:pt x="2274" y="298"/>
                      <a:pt x="2107" y="139"/>
                      <a:pt x="1924" y="0"/>
                    </a:cubicBezTo>
                    <a:lnTo>
                      <a:pt x="0" y="2531"/>
                    </a:lnTo>
                    <a:close/>
                  </a:path>
                </a:pathLst>
              </a:custGeom>
              <a:solidFill>
                <a:srgbClr val="00B0F0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9" name="Freeform 10"/>
              <p:cNvSpPr/>
              <p:nvPr/>
            </p:nvSpPr>
            <p:spPr bwMode="auto">
              <a:xfrm>
                <a:off x="4572001" y="2316164"/>
                <a:ext cx="1671638" cy="1223963"/>
              </a:xfrm>
              <a:custGeom>
                <a:avLst/>
                <a:gdLst>
                  <a:gd name="T0" fmla="*/ 0 w 2809"/>
                  <a:gd name="T1" fmla="*/ 2058 h 2058"/>
                  <a:gd name="T2" fmla="*/ 2809 w 2809"/>
                  <a:gd name="T3" fmla="*/ 569 h 2058"/>
                  <a:gd name="T4" fmla="*/ 2423 w 2809"/>
                  <a:gd name="T5" fmla="*/ 0 h 2058"/>
                  <a:gd name="T6" fmla="*/ 0 w 2809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9" h="2058">
                    <a:moveTo>
                      <a:pt x="0" y="2058"/>
                    </a:moveTo>
                    <a:lnTo>
                      <a:pt x="2809" y="569"/>
                    </a:lnTo>
                    <a:cubicBezTo>
                      <a:pt x="2701" y="366"/>
                      <a:pt x="2572" y="175"/>
                      <a:pt x="2423" y="0"/>
                    </a:cubicBezTo>
                    <a:lnTo>
                      <a:pt x="0" y="2058"/>
                    </a:lnTo>
                    <a:close/>
                  </a:path>
                </a:pathLst>
              </a:custGeom>
              <a:solidFill>
                <a:srgbClr val="368195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" name="Freeform 11"/>
              <p:cNvSpPr/>
              <p:nvPr/>
            </p:nvSpPr>
            <p:spPr bwMode="auto">
              <a:xfrm>
                <a:off x="4572001" y="2654301"/>
                <a:ext cx="1824038" cy="885825"/>
              </a:xfrm>
              <a:custGeom>
                <a:avLst/>
                <a:gdLst>
                  <a:gd name="T0" fmla="*/ 0 w 3063"/>
                  <a:gd name="T1" fmla="*/ 1489 h 1489"/>
                  <a:gd name="T2" fmla="*/ 3063 w 3063"/>
                  <a:gd name="T3" fmla="*/ 638 h 1489"/>
                  <a:gd name="T4" fmla="*/ 2809 w 3063"/>
                  <a:gd name="T5" fmla="*/ 0 h 1489"/>
                  <a:gd name="T6" fmla="*/ 0 w 3063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3" h="1489">
                    <a:moveTo>
                      <a:pt x="0" y="1489"/>
                    </a:moveTo>
                    <a:lnTo>
                      <a:pt x="3063" y="638"/>
                    </a:lnTo>
                    <a:cubicBezTo>
                      <a:pt x="3002" y="417"/>
                      <a:pt x="2916" y="203"/>
                      <a:pt x="2809" y="0"/>
                    </a:cubicBezTo>
                    <a:lnTo>
                      <a:pt x="0" y="1489"/>
                    </a:lnTo>
                    <a:close/>
                  </a:path>
                </a:pathLst>
              </a:custGeom>
              <a:solidFill>
                <a:srgbClr val="BA7032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" name="Freeform 12"/>
              <p:cNvSpPr/>
              <p:nvPr/>
            </p:nvSpPr>
            <p:spPr bwMode="auto">
              <a:xfrm>
                <a:off x="4572001" y="3033714"/>
                <a:ext cx="1889125" cy="506413"/>
              </a:xfrm>
              <a:custGeom>
                <a:avLst/>
                <a:gdLst>
                  <a:gd name="T0" fmla="*/ 0 w 3174"/>
                  <a:gd name="T1" fmla="*/ 851 h 851"/>
                  <a:gd name="T2" fmla="*/ 3174 w 3174"/>
                  <a:gd name="T3" fmla="*/ 679 h 851"/>
                  <a:gd name="T4" fmla="*/ 3063 w 3174"/>
                  <a:gd name="T5" fmla="*/ 0 h 851"/>
                  <a:gd name="T6" fmla="*/ 0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0" y="851"/>
                    </a:moveTo>
                    <a:lnTo>
                      <a:pt x="3174" y="679"/>
                    </a:lnTo>
                    <a:cubicBezTo>
                      <a:pt x="3162" y="449"/>
                      <a:pt x="3125" y="222"/>
                      <a:pt x="3063" y="0"/>
                    </a:cubicBezTo>
                    <a:lnTo>
                      <a:pt x="0" y="851"/>
                    </a:lnTo>
                    <a:close/>
                  </a:path>
                </a:pathLst>
              </a:custGeom>
              <a:solidFill>
                <a:srgbClr val="4572A7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2" name="Freeform 13"/>
              <p:cNvSpPr/>
              <p:nvPr/>
            </p:nvSpPr>
            <p:spPr bwMode="auto">
              <a:xfrm>
                <a:off x="4572001" y="3438526"/>
                <a:ext cx="1897063" cy="407988"/>
              </a:xfrm>
              <a:custGeom>
                <a:avLst/>
                <a:gdLst>
                  <a:gd name="T0" fmla="*/ 0 w 3187"/>
                  <a:gd name="T1" fmla="*/ 172 h 686"/>
                  <a:gd name="T2" fmla="*/ 3137 w 3187"/>
                  <a:gd name="T3" fmla="*/ 686 h 686"/>
                  <a:gd name="T4" fmla="*/ 3174 w 3187"/>
                  <a:gd name="T5" fmla="*/ 0 h 686"/>
                  <a:gd name="T6" fmla="*/ 0 w 3187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7" h="686">
                    <a:moveTo>
                      <a:pt x="0" y="172"/>
                    </a:moveTo>
                    <a:lnTo>
                      <a:pt x="3137" y="686"/>
                    </a:lnTo>
                    <a:cubicBezTo>
                      <a:pt x="3174" y="459"/>
                      <a:pt x="3187" y="229"/>
                      <a:pt x="3174" y="0"/>
                    </a:cubicBezTo>
                    <a:lnTo>
                      <a:pt x="0" y="172"/>
                    </a:lnTo>
                    <a:close/>
                  </a:path>
                </a:pathLst>
              </a:custGeom>
              <a:solidFill>
                <a:srgbClr val="AA4643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3" name="Freeform 14"/>
              <p:cNvSpPr/>
              <p:nvPr/>
            </p:nvSpPr>
            <p:spPr bwMode="auto">
              <a:xfrm>
                <a:off x="4572001" y="3540126"/>
                <a:ext cx="1866900" cy="700088"/>
              </a:xfrm>
              <a:custGeom>
                <a:avLst/>
                <a:gdLst>
                  <a:gd name="T0" fmla="*/ 0 w 3137"/>
                  <a:gd name="T1" fmla="*/ 0 h 1176"/>
                  <a:gd name="T2" fmla="*/ 2953 w 3137"/>
                  <a:gd name="T3" fmla="*/ 1176 h 1176"/>
                  <a:gd name="T4" fmla="*/ 3137 w 3137"/>
                  <a:gd name="T5" fmla="*/ 514 h 1176"/>
                  <a:gd name="T6" fmla="*/ 0 w 3137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7" h="1176">
                    <a:moveTo>
                      <a:pt x="0" y="0"/>
                    </a:moveTo>
                    <a:lnTo>
                      <a:pt x="2953" y="1176"/>
                    </a:lnTo>
                    <a:cubicBezTo>
                      <a:pt x="3038" y="963"/>
                      <a:pt x="3100" y="741"/>
                      <a:pt x="3137" y="51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9A54E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4" name="Freeform 15"/>
              <p:cNvSpPr/>
              <p:nvPr/>
            </p:nvSpPr>
            <p:spPr bwMode="auto">
              <a:xfrm>
                <a:off x="4572001" y="3540126"/>
                <a:ext cx="1757363" cy="1062038"/>
              </a:xfrm>
              <a:custGeom>
                <a:avLst/>
                <a:gdLst>
                  <a:gd name="T0" fmla="*/ 0 w 2953"/>
                  <a:gd name="T1" fmla="*/ 0 h 1784"/>
                  <a:gd name="T2" fmla="*/ 2631 w 2953"/>
                  <a:gd name="T3" fmla="*/ 1784 h 1784"/>
                  <a:gd name="T4" fmla="*/ 2953 w 2953"/>
                  <a:gd name="T5" fmla="*/ 1176 h 1784"/>
                  <a:gd name="T6" fmla="*/ 0 w 2953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3" h="1784">
                    <a:moveTo>
                      <a:pt x="0" y="0"/>
                    </a:moveTo>
                    <a:lnTo>
                      <a:pt x="2631" y="1784"/>
                    </a:lnTo>
                    <a:cubicBezTo>
                      <a:pt x="2760" y="1593"/>
                      <a:pt x="2868" y="1390"/>
                      <a:pt x="2953" y="117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1588F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5" name="Freeform 16"/>
              <p:cNvSpPr/>
              <p:nvPr/>
            </p:nvSpPr>
            <p:spPr bwMode="auto">
              <a:xfrm>
                <a:off x="4572001" y="3540126"/>
                <a:ext cx="1566863" cy="1373188"/>
              </a:xfrm>
              <a:custGeom>
                <a:avLst/>
                <a:gdLst>
                  <a:gd name="T0" fmla="*/ 0 w 2631"/>
                  <a:gd name="T1" fmla="*/ 0 h 2307"/>
                  <a:gd name="T2" fmla="*/ 2186 w 2631"/>
                  <a:gd name="T3" fmla="*/ 2307 h 2307"/>
                  <a:gd name="T4" fmla="*/ 2631 w 2631"/>
                  <a:gd name="T5" fmla="*/ 1784 h 2307"/>
                  <a:gd name="T6" fmla="*/ 0 w 2631"/>
                  <a:gd name="T7" fmla="*/ 0 h 2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1" h="2307">
                    <a:moveTo>
                      <a:pt x="0" y="0"/>
                    </a:moveTo>
                    <a:lnTo>
                      <a:pt x="2186" y="2307"/>
                    </a:lnTo>
                    <a:cubicBezTo>
                      <a:pt x="2353" y="2149"/>
                      <a:pt x="2502" y="1974"/>
                      <a:pt x="2631" y="178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198AF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6" name="Freeform 17"/>
              <p:cNvSpPr/>
              <p:nvPr/>
            </p:nvSpPr>
            <p:spPr bwMode="auto">
              <a:xfrm>
                <a:off x="4572001" y="3540126"/>
                <a:ext cx="1301750" cy="1620838"/>
              </a:xfrm>
              <a:custGeom>
                <a:avLst/>
                <a:gdLst>
                  <a:gd name="T0" fmla="*/ 0 w 2186"/>
                  <a:gd name="T1" fmla="*/ 0 h 2723"/>
                  <a:gd name="T2" fmla="*/ 1639 w 2186"/>
                  <a:gd name="T3" fmla="*/ 2723 h 2723"/>
                  <a:gd name="T4" fmla="*/ 2186 w 2186"/>
                  <a:gd name="T5" fmla="*/ 2307 h 2723"/>
                  <a:gd name="T6" fmla="*/ 0 w 2186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6" h="2723">
                    <a:moveTo>
                      <a:pt x="0" y="0"/>
                    </a:moveTo>
                    <a:lnTo>
                      <a:pt x="1639" y="2723"/>
                    </a:lnTo>
                    <a:cubicBezTo>
                      <a:pt x="1836" y="2605"/>
                      <a:pt x="2020" y="2466"/>
                      <a:pt x="2186" y="230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843D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7" name="Freeform 18"/>
              <p:cNvSpPr/>
              <p:nvPr/>
            </p:nvSpPr>
            <p:spPr bwMode="auto">
              <a:xfrm>
                <a:off x="4572001" y="3540126"/>
                <a:ext cx="976313" cy="1793875"/>
              </a:xfrm>
              <a:custGeom>
                <a:avLst/>
                <a:gdLst>
                  <a:gd name="T0" fmla="*/ 0 w 1639"/>
                  <a:gd name="T1" fmla="*/ 0 h 3012"/>
                  <a:gd name="T2" fmla="*/ 1015 w 1639"/>
                  <a:gd name="T3" fmla="*/ 3012 h 3012"/>
                  <a:gd name="T4" fmla="*/ 1639 w 1639"/>
                  <a:gd name="T5" fmla="*/ 2723 h 3012"/>
                  <a:gd name="T6" fmla="*/ 0 w 1639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9" h="3012">
                    <a:moveTo>
                      <a:pt x="0" y="0"/>
                    </a:moveTo>
                    <a:lnTo>
                      <a:pt x="1015" y="3012"/>
                    </a:lnTo>
                    <a:cubicBezTo>
                      <a:pt x="1233" y="2939"/>
                      <a:pt x="1442" y="2842"/>
                      <a:pt x="1639" y="27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81BD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8" name="Freeform 19"/>
              <p:cNvSpPr/>
              <p:nvPr/>
            </p:nvSpPr>
            <p:spPr bwMode="auto">
              <a:xfrm>
                <a:off x="4572001" y="3540126"/>
                <a:ext cx="604838" cy="1881188"/>
              </a:xfrm>
              <a:custGeom>
                <a:avLst/>
                <a:gdLst>
                  <a:gd name="T0" fmla="*/ 0 w 1015"/>
                  <a:gd name="T1" fmla="*/ 0 h 3160"/>
                  <a:gd name="T2" fmla="*/ 344 w 1015"/>
                  <a:gd name="T3" fmla="*/ 3160 h 3160"/>
                  <a:gd name="T4" fmla="*/ 1015 w 1015"/>
                  <a:gd name="T5" fmla="*/ 3012 h 3160"/>
                  <a:gd name="T6" fmla="*/ 0 w 1015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5" h="3160">
                    <a:moveTo>
                      <a:pt x="0" y="0"/>
                    </a:moveTo>
                    <a:lnTo>
                      <a:pt x="344" y="3160"/>
                    </a:lnTo>
                    <a:cubicBezTo>
                      <a:pt x="573" y="3135"/>
                      <a:pt x="798" y="3085"/>
                      <a:pt x="1015" y="301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504D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9" name="Freeform 20"/>
              <p:cNvSpPr/>
              <p:nvPr/>
            </p:nvSpPr>
            <p:spPr bwMode="auto">
              <a:xfrm>
                <a:off x="4367213" y="3540126"/>
                <a:ext cx="409575" cy="1897063"/>
              </a:xfrm>
              <a:custGeom>
                <a:avLst/>
                <a:gdLst>
                  <a:gd name="T0" fmla="*/ 343 w 687"/>
                  <a:gd name="T1" fmla="*/ 0 h 3185"/>
                  <a:gd name="T2" fmla="*/ 0 w 687"/>
                  <a:gd name="T3" fmla="*/ 3160 h 3185"/>
                  <a:gd name="T4" fmla="*/ 687 w 687"/>
                  <a:gd name="T5" fmla="*/ 3160 h 3185"/>
                  <a:gd name="T6" fmla="*/ 343 w 687"/>
                  <a:gd name="T7" fmla="*/ 0 h 3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7" h="3185">
                    <a:moveTo>
                      <a:pt x="343" y="0"/>
                    </a:moveTo>
                    <a:lnTo>
                      <a:pt x="0" y="3160"/>
                    </a:lnTo>
                    <a:cubicBezTo>
                      <a:pt x="228" y="3185"/>
                      <a:pt x="459" y="3185"/>
                      <a:pt x="687" y="3160"/>
                    </a:cubicBezTo>
                    <a:lnTo>
                      <a:pt x="343" y="0"/>
                    </a:lnTo>
                    <a:close/>
                  </a:path>
                </a:pathLst>
              </a:custGeom>
              <a:solidFill>
                <a:srgbClr val="9BBB59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0" name="Freeform 21"/>
              <p:cNvSpPr/>
              <p:nvPr/>
            </p:nvSpPr>
            <p:spPr bwMode="auto">
              <a:xfrm>
                <a:off x="3968751" y="3540126"/>
                <a:ext cx="603250" cy="1881188"/>
              </a:xfrm>
              <a:custGeom>
                <a:avLst/>
                <a:gdLst>
                  <a:gd name="T0" fmla="*/ 1014 w 1014"/>
                  <a:gd name="T1" fmla="*/ 0 h 3160"/>
                  <a:gd name="T2" fmla="*/ 0 w 1014"/>
                  <a:gd name="T3" fmla="*/ 3012 h 3160"/>
                  <a:gd name="T4" fmla="*/ 671 w 1014"/>
                  <a:gd name="T5" fmla="*/ 3160 h 3160"/>
                  <a:gd name="T6" fmla="*/ 1014 w 1014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3160">
                    <a:moveTo>
                      <a:pt x="1014" y="0"/>
                    </a:moveTo>
                    <a:lnTo>
                      <a:pt x="0" y="3012"/>
                    </a:lnTo>
                    <a:cubicBezTo>
                      <a:pt x="217" y="3085"/>
                      <a:pt x="442" y="3135"/>
                      <a:pt x="671" y="3160"/>
                    </a:cubicBezTo>
                    <a:lnTo>
                      <a:pt x="1014" y="0"/>
                    </a:lnTo>
                    <a:close/>
                  </a:path>
                </a:pathLst>
              </a:custGeom>
              <a:solidFill>
                <a:srgbClr val="8064A2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" name="Freeform 22"/>
              <p:cNvSpPr/>
              <p:nvPr/>
            </p:nvSpPr>
            <p:spPr bwMode="auto">
              <a:xfrm>
                <a:off x="3597276" y="3540126"/>
                <a:ext cx="974725" cy="1793875"/>
              </a:xfrm>
              <a:custGeom>
                <a:avLst/>
                <a:gdLst>
                  <a:gd name="T0" fmla="*/ 1638 w 1638"/>
                  <a:gd name="T1" fmla="*/ 0 h 3012"/>
                  <a:gd name="T2" fmla="*/ 0 w 1638"/>
                  <a:gd name="T3" fmla="*/ 2723 h 3012"/>
                  <a:gd name="T4" fmla="*/ 624 w 1638"/>
                  <a:gd name="T5" fmla="*/ 3012 h 3012"/>
                  <a:gd name="T6" fmla="*/ 1638 w 1638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8" h="3012">
                    <a:moveTo>
                      <a:pt x="1638" y="0"/>
                    </a:moveTo>
                    <a:lnTo>
                      <a:pt x="0" y="2723"/>
                    </a:lnTo>
                    <a:cubicBezTo>
                      <a:pt x="197" y="2842"/>
                      <a:pt x="406" y="2939"/>
                      <a:pt x="624" y="3012"/>
                    </a:cubicBezTo>
                    <a:lnTo>
                      <a:pt x="1638" y="0"/>
                    </a:lnTo>
                    <a:close/>
                  </a:path>
                </a:pathLst>
              </a:custGeom>
              <a:solidFill>
                <a:srgbClr val="4BACC6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" name="Freeform 23"/>
              <p:cNvSpPr/>
              <p:nvPr/>
            </p:nvSpPr>
            <p:spPr bwMode="auto">
              <a:xfrm>
                <a:off x="3271838" y="3540126"/>
                <a:ext cx="1300163" cy="1620838"/>
              </a:xfrm>
              <a:custGeom>
                <a:avLst/>
                <a:gdLst>
                  <a:gd name="T0" fmla="*/ 2185 w 2185"/>
                  <a:gd name="T1" fmla="*/ 0 h 2723"/>
                  <a:gd name="T2" fmla="*/ 0 w 2185"/>
                  <a:gd name="T3" fmla="*/ 2308 h 2723"/>
                  <a:gd name="T4" fmla="*/ 547 w 2185"/>
                  <a:gd name="T5" fmla="*/ 2723 h 2723"/>
                  <a:gd name="T6" fmla="*/ 2185 w 2185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5" h="2723">
                    <a:moveTo>
                      <a:pt x="2185" y="0"/>
                    </a:moveTo>
                    <a:lnTo>
                      <a:pt x="0" y="2308"/>
                    </a:lnTo>
                    <a:cubicBezTo>
                      <a:pt x="166" y="2466"/>
                      <a:pt x="350" y="2605"/>
                      <a:pt x="547" y="2723"/>
                    </a:cubicBezTo>
                    <a:lnTo>
                      <a:pt x="2185" y="0"/>
                    </a:lnTo>
                    <a:close/>
                  </a:path>
                </a:pathLst>
              </a:custGeom>
              <a:solidFill>
                <a:srgbClr val="F79646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" name="Freeform 24"/>
              <p:cNvSpPr/>
              <p:nvPr/>
            </p:nvSpPr>
            <p:spPr bwMode="auto">
              <a:xfrm>
                <a:off x="3006726" y="3540126"/>
                <a:ext cx="1565275" cy="1374775"/>
              </a:xfrm>
              <a:custGeom>
                <a:avLst/>
                <a:gdLst>
                  <a:gd name="T0" fmla="*/ 2630 w 2630"/>
                  <a:gd name="T1" fmla="*/ 0 h 2308"/>
                  <a:gd name="T2" fmla="*/ 0 w 2630"/>
                  <a:gd name="T3" fmla="*/ 1784 h 2308"/>
                  <a:gd name="T4" fmla="*/ 445 w 2630"/>
                  <a:gd name="T5" fmla="*/ 2308 h 2308"/>
                  <a:gd name="T6" fmla="*/ 2630 w 2630"/>
                  <a:gd name="T7" fmla="*/ 0 h 2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0" h="2308">
                    <a:moveTo>
                      <a:pt x="2630" y="0"/>
                    </a:moveTo>
                    <a:lnTo>
                      <a:pt x="0" y="1784"/>
                    </a:lnTo>
                    <a:cubicBezTo>
                      <a:pt x="128" y="1974"/>
                      <a:pt x="278" y="2149"/>
                      <a:pt x="445" y="2308"/>
                    </a:cubicBezTo>
                    <a:lnTo>
                      <a:pt x="2630" y="0"/>
                    </a:lnTo>
                    <a:close/>
                  </a:path>
                </a:pathLst>
              </a:custGeom>
              <a:solidFill>
                <a:srgbClr val="93A9CF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" name="Freeform 25"/>
              <p:cNvSpPr/>
              <p:nvPr/>
            </p:nvSpPr>
            <p:spPr bwMode="auto">
              <a:xfrm>
                <a:off x="2814638" y="3540126"/>
                <a:ext cx="1757363" cy="1062038"/>
              </a:xfrm>
              <a:custGeom>
                <a:avLst/>
                <a:gdLst>
                  <a:gd name="T0" fmla="*/ 2952 w 2952"/>
                  <a:gd name="T1" fmla="*/ 0 h 1784"/>
                  <a:gd name="T2" fmla="*/ 0 w 2952"/>
                  <a:gd name="T3" fmla="*/ 1176 h 1784"/>
                  <a:gd name="T4" fmla="*/ 322 w 2952"/>
                  <a:gd name="T5" fmla="*/ 1784 h 1784"/>
                  <a:gd name="T6" fmla="*/ 2952 w 2952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2" h="1784">
                    <a:moveTo>
                      <a:pt x="2952" y="0"/>
                    </a:moveTo>
                    <a:lnTo>
                      <a:pt x="0" y="1176"/>
                    </a:lnTo>
                    <a:cubicBezTo>
                      <a:pt x="85" y="1390"/>
                      <a:pt x="193" y="1593"/>
                      <a:pt x="322" y="1784"/>
                    </a:cubicBezTo>
                    <a:lnTo>
                      <a:pt x="2952" y="0"/>
                    </a:lnTo>
                    <a:close/>
                  </a:path>
                </a:pathLst>
              </a:custGeom>
              <a:solidFill>
                <a:srgbClr val="D19392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" name="Freeform 26"/>
              <p:cNvSpPr/>
              <p:nvPr/>
            </p:nvSpPr>
            <p:spPr bwMode="auto">
              <a:xfrm>
                <a:off x="2705101" y="3540126"/>
                <a:ext cx="1866900" cy="700088"/>
              </a:xfrm>
              <a:custGeom>
                <a:avLst/>
                <a:gdLst>
                  <a:gd name="T0" fmla="*/ 3136 w 3136"/>
                  <a:gd name="T1" fmla="*/ 0 h 1176"/>
                  <a:gd name="T2" fmla="*/ 0 w 3136"/>
                  <a:gd name="T3" fmla="*/ 514 h 1176"/>
                  <a:gd name="T4" fmla="*/ 184 w 3136"/>
                  <a:gd name="T5" fmla="*/ 1176 h 1176"/>
                  <a:gd name="T6" fmla="*/ 3136 w 3136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6" h="1176">
                    <a:moveTo>
                      <a:pt x="3136" y="0"/>
                    </a:moveTo>
                    <a:lnTo>
                      <a:pt x="0" y="514"/>
                    </a:lnTo>
                    <a:cubicBezTo>
                      <a:pt x="37" y="741"/>
                      <a:pt x="99" y="963"/>
                      <a:pt x="184" y="1176"/>
                    </a:cubicBezTo>
                    <a:lnTo>
                      <a:pt x="3136" y="0"/>
                    </a:lnTo>
                    <a:close/>
                  </a:path>
                </a:pathLst>
              </a:custGeom>
              <a:solidFill>
                <a:srgbClr val="B9CD96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" name="Freeform 27"/>
              <p:cNvSpPr/>
              <p:nvPr/>
            </p:nvSpPr>
            <p:spPr bwMode="auto">
              <a:xfrm>
                <a:off x="2674938" y="3438526"/>
                <a:ext cx="1897063" cy="407988"/>
              </a:xfrm>
              <a:custGeom>
                <a:avLst/>
                <a:gdLst>
                  <a:gd name="T0" fmla="*/ 3186 w 3186"/>
                  <a:gd name="T1" fmla="*/ 172 h 686"/>
                  <a:gd name="T2" fmla="*/ 12 w 3186"/>
                  <a:gd name="T3" fmla="*/ 0 h 686"/>
                  <a:gd name="T4" fmla="*/ 50 w 3186"/>
                  <a:gd name="T5" fmla="*/ 686 h 686"/>
                  <a:gd name="T6" fmla="*/ 3186 w 3186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6" h="686">
                    <a:moveTo>
                      <a:pt x="3186" y="172"/>
                    </a:moveTo>
                    <a:lnTo>
                      <a:pt x="12" y="0"/>
                    </a:lnTo>
                    <a:cubicBezTo>
                      <a:pt x="0" y="229"/>
                      <a:pt x="13" y="459"/>
                      <a:pt x="50" y="686"/>
                    </a:cubicBezTo>
                    <a:lnTo>
                      <a:pt x="3186" y="172"/>
                    </a:lnTo>
                    <a:close/>
                  </a:path>
                </a:pathLst>
              </a:custGeom>
              <a:solidFill>
                <a:srgbClr val="A99BBD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" name="Freeform 28"/>
              <p:cNvSpPr/>
              <p:nvPr/>
            </p:nvSpPr>
            <p:spPr bwMode="auto">
              <a:xfrm>
                <a:off x="2682876" y="3033714"/>
                <a:ext cx="1889125" cy="506413"/>
              </a:xfrm>
              <a:custGeom>
                <a:avLst/>
                <a:gdLst>
                  <a:gd name="T0" fmla="*/ 3174 w 3174"/>
                  <a:gd name="T1" fmla="*/ 851 h 851"/>
                  <a:gd name="T2" fmla="*/ 112 w 3174"/>
                  <a:gd name="T3" fmla="*/ 0 h 851"/>
                  <a:gd name="T4" fmla="*/ 0 w 3174"/>
                  <a:gd name="T5" fmla="*/ 679 h 851"/>
                  <a:gd name="T6" fmla="*/ 3174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3174" y="851"/>
                    </a:moveTo>
                    <a:lnTo>
                      <a:pt x="112" y="0"/>
                    </a:lnTo>
                    <a:cubicBezTo>
                      <a:pt x="50" y="222"/>
                      <a:pt x="13" y="449"/>
                      <a:pt x="0" y="679"/>
                    </a:cubicBezTo>
                    <a:lnTo>
                      <a:pt x="3174" y="851"/>
                    </a:lnTo>
                    <a:close/>
                  </a:path>
                </a:pathLst>
              </a:custGeom>
              <a:solidFill>
                <a:srgbClr val="91C3D5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" name="Freeform 29"/>
              <p:cNvSpPr/>
              <p:nvPr/>
            </p:nvSpPr>
            <p:spPr bwMode="auto">
              <a:xfrm>
                <a:off x="2749551" y="2654301"/>
                <a:ext cx="1822450" cy="885825"/>
              </a:xfrm>
              <a:custGeom>
                <a:avLst/>
                <a:gdLst>
                  <a:gd name="T0" fmla="*/ 3062 w 3062"/>
                  <a:gd name="T1" fmla="*/ 1489 h 1489"/>
                  <a:gd name="T2" fmla="*/ 254 w 3062"/>
                  <a:gd name="T3" fmla="*/ 0 h 1489"/>
                  <a:gd name="T4" fmla="*/ 0 w 3062"/>
                  <a:gd name="T5" fmla="*/ 638 h 1489"/>
                  <a:gd name="T6" fmla="*/ 3062 w 3062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2" h="1489">
                    <a:moveTo>
                      <a:pt x="3062" y="1489"/>
                    </a:moveTo>
                    <a:lnTo>
                      <a:pt x="254" y="0"/>
                    </a:lnTo>
                    <a:cubicBezTo>
                      <a:pt x="146" y="203"/>
                      <a:pt x="61" y="417"/>
                      <a:pt x="0" y="638"/>
                    </a:cubicBezTo>
                    <a:lnTo>
                      <a:pt x="3062" y="1489"/>
                    </a:lnTo>
                    <a:close/>
                  </a:path>
                </a:pathLst>
              </a:custGeom>
              <a:solidFill>
                <a:srgbClr val="F9B590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" name="Freeform 30"/>
              <p:cNvSpPr/>
              <p:nvPr/>
            </p:nvSpPr>
            <p:spPr bwMode="auto">
              <a:xfrm>
                <a:off x="2900363" y="2316164"/>
                <a:ext cx="1671638" cy="1223963"/>
              </a:xfrm>
              <a:custGeom>
                <a:avLst/>
                <a:gdLst>
                  <a:gd name="T0" fmla="*/ 2808 w 2808"/>
                  <a:gd name="T1" fmla="*/ 2058 h 2058"/>
                  <a:gd name="T2" fmla="*/ 386 w 2808"/>
                  <a:gd name="T3" fmla="*/ 0 h 2058"/>
                  <a:gd name="T4" fmla="*/ 0 w 2808"/>
                  <a:gd name="T5" fmla="*/ 569 h 2058"/>
                  <a:gd name="T6" fmla="*/ 2808 w 2808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8" h="2058">
                    <a:moveTo>
                      <a:pt x="2808" y="2058"/>
                    </a:moveTo>
                    <a:lnTo>
                      <a:pt x="386" y="0"/>
                    </a:lnTo>
                    <a:cubicBezTo>
                      <a:pt x="237" y="175"/>
                      <a:pt x="108" y="366"/>
                      <a:pt x="0" y="569"/>
                    </a:cubicBezTo>
                    <a:lnTo>
                      <a:pt x="2808" y="2058"/>
                    </a:lnTo>
                    <a:close/>
                  </a:path>
                </a:pathLst>
              </a:custGeom>
              <a:solidFill>
                <a:srgbClr val="BCC8DF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" name="Freeform 31"/>
              <p:cNvSpPr/>
              <p:nvPr/>
            </p:nvSpPr>
            <p:spPr bwMode="auto">
              <a:xfrm>
                <a:off x="3130551" y="2033589"/>
                <a:ext cx="1441450" cy="1506538"/>
              </a:xfrm>
              <a:custGeom>
                <a:avLst/>
                <a:gdLst>
                  <a:gd name="T0" fmla="*/ 2422 w 2422"/>
                  <a:gd name="T1" fmla="*/ 2531 h 2531"/>
                  <a:gd name="T2" fmla="*/ 499 w 2422"/>
                  <a:gd name="T3" fmla="*/ 0 h 2531"/>
                  <a:gd name="T4" fmla="*/ 0 w 2422"/>
                  <a:gd name="T5" fmla="*/ 473 h 2531"/>
                  <a:gd name="T6" fmla="*/ 2422 w 2422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2" h="2531">
                    <a:moveTo>
                      <a:pt x="2422" y="2531"/>
                    </a:moveTo>
                    <a:lnTo>
                      <a:pt x="499" y="0"/>
                    </a:lnTo>
                    <a:cubicBezTo>
                      <a:pt x="316" y="139"/>
                      <a:pt x="149" y="298"/>
                      <a:pt x="0" y="473"/>
                    </a:cubicBezTo>
                    <a:lnTo>
                      <a:pt x="2422" y="2531"/>
                    </a:lnTo>
                    <a:close/>
                  </a:path>
                </a:pathLst>
              </a:custGeom>
              <a:solidFill>
                <a:srgbClr val="E0BCBC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" name="Freeform 32"/>
              <p:cNvSpPr/>
              <p:nvPr/>
            </p:nvSpPr>
            <p:spPr bwMode="auto">
              <a:xfrm>
                <a:off x="3427413" y="1822451"/>
                <a:ext cx="1144588" cy="1717675"/>
              </a:xfrm>
              <a:custGeom>
                <a:avLst/>
                <a:gdLst>
                  <a:gd name="T0" fmla="*/ 1923 w 1923"/>
                  <a:gd name="T1" fmla="*/ 2885 h 2885"/>
                  <a:gd name="T2" fmla="*/ 589 w 1923"/>
                  <a:gd name="T3" fmla="*/ 0 h 2885"/>
                  <a:gd name="T4" fmla="*/ 0 w 1923"/>
                  <a:gd name="T5" fmla="*/ 354 h 2885"/>
                  <a:gd name="T6" fmla="*/ 1923 w 1923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3" h="2885">
                    <a:moveTo>
                      <a:pt x="1923" y="2885"/>
                    </a:moveTo>
                    <a:lnTo>
                      <a:pt x="589" y="0"/>
                    </a:lnTo>
                    <a:cubicBezTo>
                      <a:pt x="380" y="96"/>
                      <a:pt x="183" y="215"/>
                      <a:pt x="0" y="354"/>
                    </a:cubicBezTo>
                    <a:lnTo>
                      <a:pt x="1923" y="2885"/>
                    </a:lnTo>
                    <a:close/>
                  </a:path>
                </a:pathLst>
              </a:custGeom>
              <a:solidFill>
                <a:srgbClr val="FFC000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24" name="Freeform 33"/>
              <p:cNvSpPr/>
              <p:nvPr/>
            </p:nvSpPr>
            <p:spPr bwMode="auto">
              <a:xfrm>
                <a:off x="3778251" y="1692276"/>
                <a:ext cx="793750" cy="1847850"/>
              </a:xfrm>
              <a:custGeom>
                <a:avLst/>
                <a:gdLst>
                  <a:gd name="T0" fmla="*/ 1334 w 1334"/>
                  <a:gd name="T1" fmla="*/ 3105 h 3105"/>
                  <a:gd name="T2" fmla="*/ 651 w 1334"/>
                  <a:gd name="T3" fmla="*/ 0 h 3105"/>
                  <a:gd name="T4" fmla="*/ 0 w 1334"/>
                  <a:gd name="T5" fmla="*/ 220 h 3105"/>
                  <a:gd name="T6" fmla="*/ 1334 w 1334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4" h="3105">
                    <a:moveTo>
                      <a:pt x="1334" y="3105"/>
                    </a:moveTo>
                    <a:lnTo>
                      <a:pt x="651" y="0"/>
                    </a:lnTo>
                    <a:cubicBezTo>
                      <a:pt x="427" y="50"/>
                      <a:pt x="208" y="123"/>
                      <a:pt x="0" y="220"/>
                    </a:cubicBezTo>
                    <a:lnTo>
                      <a:pt x="1334" y="3105"/>
                    </a:lnTo>
                    <a:close/>
                  </a:path>
                </a:pathLst>
              </a:custGeom>
              <a:solidFill>
                <a:srgbClr val="C8C0D4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25" name="Freeform 34"/>
              <p:cNvSpPr/>
              <p:nvPr/>
            </p:nvSpPr>
            <p:spPr bwMode="auto">
              <a:xfrm>
                <a:off x="4165601" y="1647826"/>
                <a:ext cx="406400" cy="1892300"/>
              </a:xfrm>
              <a:custGeom>
                <a:avLst/>
                <a:gdLst>
                  <a:gd name="T0" fmla="*/ 683 w 683"/>
                  <a:gd name="T1" fmla="*/ 3179 h 3179"/>
                  <a:gd name="T2" fmla="*/ 683 w 683"/>
                  <a:gd name="T3" fmla="*/ 0 h 3179"/>
                  <a:gd name="T4" fmla="*/ 0 w 683"/>
                  <a:gd name="T5" fmla="*/ 74 h 3179"/>
                  <a:gd name="T6" fmla="*/ 683 w 683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3" h="3179">
                    <a:moveTo>
                      <a:pt x="683" y="3179"/>
                    </a:moveTo>
                    <a:lnTo>
                      <a:pt x="683" y="0"/>
                    </a:lnTo>
                    <a:cubicBezTo>
                      <a:pt x="454" y="0"/>
                      <a:pt x="225" y="25"/>
                      <a:pt x="0" y="74"/>
                    </a:cubicBezTo>
                    <a:lnTo>
                      <a:pt x="683" y="3179"/>
                    </a:lnTo>
                    <a:close/>
                  </a:path>
                </a:pathLst>
              </a:custGeom>
              <a:solidFill>
                <a:srgbClr val="BBD7E3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sp>
          <p:nvSpPr>
            <p:cNvPr id="1028" name="TextBox 1027"/>
            <p:cNvSpPr txBox="1"/>
            <p:nvPr/>
          </p:nvSpPr>
          <p:spPr>
            <a:xfrm rot="18410248">
              <a:off x="4890418" y="245171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19552894">
              <a:off x="5125099" y="265723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 rot="20091146">
              <a:off x="5311969" y="2928928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366138" y="350925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 rot="20845902">
              <a:off x="5364347" y="326609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 rot="1287321">
              <a:off x="5308861" y="3892083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 rot="2223586">
              <a:off x="4991469" y="436434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 rot="3764361">
              <a:off x="4541839" y="477517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 rot="1664434">
              <a:off x="5186190" y="4167492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 rot="3135074">
              <a:off x="4744270" y="460152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 rot="5055293">
              <a:off x="4222461" y="484037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 rot="5400000">
              <a:off x="3945269" y="485964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 rot="6462750">
              <a:off x="3593898" y="479375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 rot="7002405">
              <a:off x="3286918" y="4776022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 rot="7563710">
              <a:off x="3081479" y="456723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 rot="8648676">
              <a:off x="2842173" y="438286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 rot="9520400">
              <a:off x="2665516" y="408451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 rot="9806271">
              <a:off x="2588718" y="384033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 rot="10800000">
              <a:off x="2486120" y="3524073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 rot="11539924">
              <a:off x="2475700" y="322598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 rot="12217304">
              <a:off x="2555400" y="2910983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 rot="12878863">
              <a:off x="2754244" y="265831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 rot="13423944">
              <a:off x="2950394" y="243035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 rot="14455027">
              <a:off x="3218659" y="225738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 rot="14830393">
              <a:off x="3497442" y="213988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 rot="15693974">
              <a:off x="3783112" y="2083846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 rot="16743352">
              <a:off x="4088139" y="206823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 rot="17422641">
              <a:off x="4391756" y="213934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 rot="17972616">
              <a:off x="4666586" y="2298669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</p:grpSp>
      <p:sp>
        <p:nvSpPr>
          <p:cNvPr id="66" name="AutoShape 5"/>
          <p:cNvSpPr>
            <a:spLocks noChangeArrowheads="1"/>
          </p:cNvSpPr>
          <p:nvPr/>
        </p:nvSpPr>
        <p:spPr bwMode="auto">
          <a:xfrm rot="11289578">
            <a:off x="6173656" y="219848"/>
            <a:ext cx="457200" cy="965200"/>
          </a:xfrm>
          <a:prstGeom prst="flowChartExtract">
            <a:avLst/>
          </a:prstGeom>
          <a:gradFill rotWithShape="1">
            <a:gsLst>
              <a:gs pos="0">
                <a:srgbClr val="6A570A"/>
              </a:gs>
              <a:gs pos="50000">
                <a:srgbClr val="E4BD16"/>
              </a:gs>
              <a:gs pos="100000">
                <a:srgbClr val="6A570A"/>
              </a:gs>
            </a:gsLst>
            <a:lin ang="0" scaled="1"/>
          </a:gradFill>
          <a:ln w="25400">
            <a:solidFill>
              <a:schemeClr val="bg1"/>
            </a:solidFill>
            <a:miter lim="800000"/>
          </a:ln>
        </p:spPr>
        <p:txBody>
          <a:bodyPr vert="eaVert" wrap="none" anchor="ctr"/>
          <a:lstStyle/>
          <a:p>
            <a:pPr algn="ctr"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Flowchart: Connector 1029"/>
          <p:cNvSpPr/>
          <p:nvPr/>
        </p:nvSpPr>
        <p:spPr>
          <a:xfrm>
            <a:off x="5548320" y="2685411"/>
            <a:ext cx="1091316" cy="1122369"/>
          </a:xfrm>
          <a:prstGeom prst="flowChartConnector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1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0" y="92848"/>
            <a:ext cx="609600" cy="609600"/>
          </a:xfrm>
          <a:prstGeom prst="rect">
            <a:avLst/>
          </a:prstGeom>
        </p:spPr>
      </p:pic>
      <p:sp>
        <p:nvSpPr>
          <p:cNvPr id="1033" name="Pentagon 1032">
            <a:hlinkClick r:id="rId5" action="ppaction://hlinksldjump"/>
          </p:cNvPr>
          <p:cNvSpPr/>
          <p:nvPr/>
        </p:nvSpPr>
        <p:spPr>
          <a:xfrm>
            <a:off x="1498600" y="816457"/>
            <a:ext cx="863600" cy="572983"/>
          </a:xfrm>
          <a:prstGeom prst="homePlat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Pentagon 70">
            <a:hlinkClick r:id="rId6" action="ppaction://hlinksldjump"/>
          </p:cNvPr>
          <p:cNvSpPr/>
          <p:nvPr/>
        </p:nvSpPr>
        <p:spPr>
          <a:xfrm>
            <a:off x="1524000" y="4159056"/>
            <a:ext cx="838200" cy="572983"/>
          </a:xfrm>
          <a:prstGeom prst="homePlat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Pentagon 71">
            <a:hlinkClick r:id="rId7" action="ppaction://hlinksldjump"/>
          </p:cNvPr>
          <p:cNvSpPr/>
          <p:nvPr/>
        </p:nvSpPr>
        <p:spPr>
          <a:xfrm>
            <a:off x="1524000" y="3061913"/>
            <a:ext cx="838200" cy="572983"/>
          </a:xfrm>
          <a:prstGeom prst="homePlat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Pentagon 72">
            <a:hlinkClick r:id="rId8" action="ppaction://hlinksldjump"/>
          </p:cNvPr>
          <p:cNvSpPr/>
          <p:nvPr/>
        </p:nvSpPr>
        <p:spPr>
          <a:xfrm>
            <a:off x="1524000" y="1931613"/>
            <a:ext cx="838200" cy="572983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4" name="TextBox 1033"/>
          <p:cNvSpPr txBox="1"/>
          <p:nvPr/>
        </p:nvSpPr>
        <p:spPr>
          <a:xfrm>
            <a:off x="1600200" y="837337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5" name="TextBox 74">
            <a:hlinkClick r:id="rId6" action="ppaction://hlinksldjump"/>
          </p:cNvPr>
          <p:cNvSpPr txBox="1"/>
          <p:nvPr/>
        </p:nvSpPr>
        <p:spPr>
          <a:xfrm>
            <a:off x="1600200" y="4153159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600200" y="3061337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7" name="TextBox 76">
            <a:hlinkClick r:id="rId8" action="ppaction://hlinksldjump"/>
          </p:cNvPr>
          <p:cNvSpPr txBox="1"/>
          <p:nvPr/>
        </p:nvSpPr>
        <p:spPr>
          <a:xfrm>
            <a:off x="1600200" y="1940394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35" name="TextBox 1034"/>
          <p:cNvSpPr txBox="1"/>
          <p:nvPr/>
        </p:nvSpPr>
        <p:spPr>
          <a:xfrm>
            <a:off x="9144000" y="1931612"/>
            <a:ext cx="1349828" cy="15696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549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audio>
              <p:cMediaNode vol="80000" numSld="999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1"/>
                </p:tgtEl>
              </p:cMediaNode>
            </p:audio>
          </p:childTnLst>
        </p:cTn>
      </p:par>
    </p:tnLst>
    <p:bldLst>
      <p:bldP spid="10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8" y="697158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8311479" y="107714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8313317" y="1898161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0" y="1308253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098" y="1657449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1" y="145649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49" y="3345165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4" y="2833424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2"/>
            <a:ext cx="3115904" cy="148008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3" y="1095642"/>
            <a:ext cx="2683222" cy="2136538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4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6" y="2231796"/>
            <a:ext cx="2683180" cy="2136538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7" y="878212"/>
            <a:ext cx="2653654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5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8" y="3754858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6" y="2533508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7" y="679818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2" y="815306"/>
            <a:ext cx="2985491" cy="2120098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0" y="4002212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3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6" y="288787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0" y="1947923"/>
            <a:ext cx="2407190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4" y="3126683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4" y="172105"/>
            <a:ext cx="3340662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2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0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0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5" y="368441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2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8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1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673998" y="5178148"/>
            <a:ext cx="1171772" cy="28183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635422" y="4873624"/>
            <a:ext cx="1210348" cy="33479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649070" y="4568825"/>
            <a:ext cx="1196700" cy="269792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$300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74170" y="4264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74170" y="3959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$1,000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0474170" y="3654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0474170" y="3349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$4,000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0474170" y="3044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$8,000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0474170" y="2740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$16,000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0474170" y="2435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$25,000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0474170" y="2130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0474170" y="1825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0474170" y="1520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0474170" y="1216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0474170" y="911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$1,000,000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5"/>
            <a:ext cx="12192000" cy="931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51058" y="2383105"/>
            <a:ext cx="14766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8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8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2346325" y="1756601"/>
          <a:ext cx="6096000" cy="2488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-37758" y="204128"/>
            <a:ext cx="10402497" cy="1964190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2a.Đoạn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mạch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khuôn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khuẩn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nucleotide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800" b="1" baseline="30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…TAC TCA GCG ATT …5’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nucleotide</a:t>
            </a:r>
          </a:p>
          <a:p>
            <a:pPr algn="ctr"/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mạch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bổ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sung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mạch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khuôn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5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24068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499961" y="5118820"/>
            <a:ext cx="5197369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dirty="0">
                <a:solidFill>
                  <a:srgbClr val="FFFFFF"/>
                </a:solidFill>
                <a:cs typeface="Times New Roman" panose="02020603050405020304" pitchFamily="18" charset="0"/>
              </a:rPr>
              <a:t>   3’…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ATG AGT CGC TAA…5’</a:t>
            </a: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225898" y="5118820"/>
            <a:ext cx="5207074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3’ …ATG AGT CGC TAA…5</a:t>
            </a:r>
            <a:r>
              <a:rPr lang="en-US" sz="3200" b="1" dirty="0">
                <a:solidFill>
                  <a:srgbClr val="FFFFFF"/>
                </a:solidFill>
                <a:cs typeface="Times New Roman" panose="02020603050405020304" pitchFamily="18" charset="0"/>
              </a:rPr>
              <a:t>’</a:t>
            </a:r>
            <a:endParaRPr lang="en-US" sz="3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5352979" y="4309581"/>
            <a:ext cx="5264505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5’…ATG AGT CGC TAA…3’</a:t>
            </a: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259354" y="4384739"/>
            <a:ext cx="5093625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r>
              <a:rPr lang="vi-VN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5'... ATG AGT CGC  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vi-VN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AA...3</a:t>
            </a:r>
            <a:r>
              <a:rPr lang="vi-VN" sz="2800" b="1" dirty="0">
                <a:solidFill>
                  <a:schemeClr val="accent3"/>
                </a:solidFill>
              </a:rPr>
              <a:t>.'</a:t>
            </a:r>
            <a:endParaRPr lang="en-US" sz="2800" b="1" dirty="0">
              <a:solidFill>
                <a:schemeClr val="accent3"/>
              </a:solidFill>
            </a:endParaRP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638800" y="4608049"/>
            <a:ext cx="204945" cy="139936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B    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638800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D      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457200" y="4568825"/>
            <a:ext cx="117475" cy="165408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A</a:t>
            </a:r>
            <a:endParaRPr lang="en-US" sz="12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457200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6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0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87"/>
            <a:ext cx="832002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7"/>
            <a:ext cx="832002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5" y="5958887"/>
            <a:ext cx="832002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4" y="5805934"/>
            <a:ext cx="914400" cy="721578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8" y="5805934"/>
            <a:ext cx="914400" cy="721578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4"/>
            <a:ext cx="914400" cy="721578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</a:t>
            </a:r>
            <a:r>
              <a:rPr lang="en-US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</a:t>
            </a:r>
            <a:r>
              <a:rPr lang="en-US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3" y="3588431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44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44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2" y="3199770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407" y="6579136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>
                <a:solidFill>
                  <a:srgbClr val="FFFFFF"/>
                </a:solidFill>
              </a:rPr>
              <a:t>Bắt đầu 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1738" r="21801"/>
          <a:stretch/>
        </p:blipFill>
        <p:spPr>
          <a:xfrm>
            <a:off x="10506309" y="5549988"/>
            <a:ext cx="1385454" cy="129336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29227" y="7167868"/>
            <a:ext cx="372410" cy="37241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189683091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3" grpId="0" animBg="1"/>
      <p:bldP spid="77862" grpId="0" animBg="1"/>
      <p:bldP spid="77861" grpId="0" animBg="1"/>
      <p:bldP spid="77864" grpId="0" animBg="1"/>
      <p:bldP spid="7786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9" name="Group 1028"/>
          <p:cNvGrpSpPr/>
          <p:nvPr/>
        </p:nvGrpSpPr>
        <p:grpSpPr>
          <a:xfrm>
            <a:off x="3208378" y="501393"/>
            <a:ext cx="5699678" cy="5568237"/>
            <a:chOff x="2475700" y="1677716"/>
            <a:chExt cx="3881038" cy="3791537"/>
          </a:xfrm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1027" name="Group 1026"/>
            <p:cNvGrpSpPr/>
            <p:nvPr/>
          </p:nvGrpSpPr>
          <p:grpSpPr>
            <a:xfrm>
              <a:off x="2535238" y="1679890"/>
              <a:ext cx="3794126" cy="3789363"/>
              <a:chOff x="2674938" y="1647826"/>
              <a:chExt cx="3794126" cy="3789363"/>
            </a:xfrm>
          </p:grpSpPr>
          <p:sp>
            <p:nvSpPr>
              <p:cNvPr id="5" name="Freeform 6"/>
              <p:cNvSpPr/>
              <p:nvPr/>
            </p:nvSpPr>
            <p:spPr bwMode="auto">
              <a:xfrm>
                <a:off x="4572001" y="1647826"/>
                <a:ext cx="407988" cy="1892300"/>
              </a:xfrm>
              <a:custGeom>
                <a:avLst/>
                <a:gdLst>
                  <a:gd name="T0" fmla="*/ 0 w 684"/>
                  <a:gd name="T1" fmla="*/ 3179 h 3179"/>
                  <a:gd name="T2" fmla="*/ 684 w 684"/>
                  <a:gd name="T3" fmla="*/ 74 h 3179"/>
                  <a:gd name="T4" fmla="*/ 0 w 684"/>
                  <a:gd name="T5" fmla="*/ 0 h 3179"/>
                  <a:gd name="T6" fmla="*/ 0 w 684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4" h="3179">
                    <a:moveTo>
                      <a:pt x="0" y="3179"/>
                    </a:moveTo>
                    <a:lnTo>
                      <a:pt x="684" y="74"/>
                    </a:lnTo>
                    <a:cubicBezTo>
                      <a:pt x="459" y="25"/>
                      <a:pt x="230" y="0"/>
                      <a:pt x="0" y="0"/>
                    </a:cubicBezTo>
                    <a:lnTo>
                      <a:pt x="0" y="3179"/>
                    </a:lnTo>
                    <a:close/>
                  </a:path>
                </a:pathLst>
              </a:custGeom>
              <a:solidFill>
                <a:srgbClr val="39608E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" name="Freeform 7"/>
              <p:cNvSpPr/>
              <p:nvPr/>
            </p:nvSpPr>
            <p:spPr bwMode="auto">
              <a:xfrm>
                <a:off x="4572001" y="1692276"/>
                <a:ext cx="795338" cy="1847850"/>
              </a:xfrm>
              <a:custGeom>
                <a:avLst/>
                <a:gdLst>
                  <a:gd name="T0" fmla="*/ 0 w 1335"/>
                  <a:gd name="T1" fmla="*/ 3105 h 3105"/>
                  <a:gd name="T2" fmla="*/ 1335 w 1335"/>
                  <a:gd name="T3" fmla="*/ 220 h 3105"/>
                  <a:gd name="T4" fmla="*/ 684 w 1335"/>
                  <a:gd name="T5" fmla="*/ 0 h 3105"/>
                  <a:gd name="T6" fmla="*/ 0 w 1335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5" h="3105">
                    <a:moveTo>
                      <a:pt x="0" y="3105"/>
                    </a:moveTo>
                    <a:lnTo>
                      <a:pt x="1335" y="220"/>
                    </a:lnTo>
                    <a:cubicBezTo>
                      <a:pt x="1127" y="123"/>
                      <a:pt x="908" y="50"/>
                      <a:pt x="684" y="0"/>
                    </a:cubicBezTo>
                    <a:lnTo>
                      <a:pt x="0" y="3105"/>
                    </a:lnTo>
                    <a:close/>
                  </a:path>
                </a:pathLst>
              </a:custGeom>
              <a:solidFill>
                <a:srgbClr val="92D050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7" name="Freeform 8"/>
              <p:cNvSpPr/>
              <p:nvPr/>
            </p:nvSpPr>
            <p:spPr bwMode="auto">
              <a:xfrm>
                <a:off x="4572001" y="1822451"/>
                <a:ext cx="1146175" cy="1717675"/>
              </a:xfrm>
              <a:custGeom>
                <a:avLst/>
                <a:gdLst>
                  <a:gd name="T0" fmla="*/ 0 w 1924"/>
                  <a:gd name="T1" fmla="*/ 2885 h 2885"/>
                  <a:gd name="T2" fmla="*/ 1924 w 1924"/>
                  <a:gd name="T3" fmla="*/ 354 h 2885"/>
                  <a:gd name="T4" fmla="*/ 1335 w 1924"/>
                  <a:gd name="T5" fmla="*/ 0 h 2885"/>
                  <a:gd name="T6" fmla="*/ 0 w 1924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4" h="2885">
                    <a:moveTo>
                      <a:pt x="0" y="2885"/>
                    </a:moveTo>
                    <a:lnTo>
                      <a:pt x="1924" y="354"/>
                    </a:lnTo>
                    <a:cubicBezTo>
                      <a:pt x="1741" y="215"/>
                      <a:pt x="1544" y="96"/>
                      <a:pt x="1335" y="0"/>
                    </a:cubicBezTo>
                    <a:lnTo>
                      <a:pt x="0" y="2885"/>
                    </a:lnTo>
                    <a:close/>
                  </a:path>
                </a:pathLst>
              </a:custGeom>
              <a:solidFill>
                <a:srgbClr val="748C41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8" name="Freeform 9"/>
              <p:cNvSpPr/>
              <p:nvPr/>
            </p:nvSpPr>
            <p:spPr bwMode="auto">
              <a:xfrm>
                <a:off x="4572001" y="2033589"/>
                <a:ext cx="1443038" cy="1506538"/>
              </a:xfrm>
              <a:custGeom>
                <a:avLst/>
                <a:gdLst>
                  <a:gd name="T0" fmla="*/ 0 w 2423"/>
                  <a:gd name="T1" fmla="*/ 2531 h 2531"/>
                  <a:gd name="T2" fmla="*/ 2423 w 2423"/>
                  <a:gd name="T3" fmla="*/ 473 h 2531"/>
                  <a:gd name="T4" fmla="*/ 1924 w 2423"/>
                  <a:gd name="T5" fmla="*/ 0 h 2531"/>
                  <a:gd name="T6" fmla="*/ 0 w 2423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3" h="2531">
                    <a:moveTo>
                      <a:pt x="0" y="2531"/>
                    </a:moveTo>
                    <a:lnTo>
                      <a:pt x="2423" y="473"/>
                    </a:lnTo>
                    <a:cubicBezTo>
                      <a:pt x="2274" y="298"/>
                      <a:pt x="2107" y="139"/>
                      <a:pt x="1924" y="0"/>
                    </a:cubicBezTo>
                    <a:lnTo>
                      <a:pt x="0" y="2531"/>
                    </a:lnTo>
                    <a:close/>
                  </a:path>
                </a:pathLst>
              </a:custGeom>
              <a:solidFill>
                <a:srgbClr val="00B0F0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9" name="Freeform 10"/>
              <p:cNvSpPr/>
              <p:nvPr/>
            </p:nvSpPr>
            <p:spPr bwMode="auto">
              <a:xfrm>
                <a:off x="4572001" y="2316164"/>
                <a:ext cx="1671638" cy="1223963"/>
              </a:xfrm>
              <a:custGeom>
                <a:avLst/>
                <a:gdLst>
                  <a:gd name="T0" fmla="*/ 0 w 2809"/>
                  <a:gd name="T1" fmla="*/ 2058 h 2058"/>
                  <a:gd name="T2" fmla="*/ 2809 w 2809"/>
                  <a:gd name="T3" fmla="*/ 569 h 2058"/>
                  <a:gd name="T4" fmla="*/ 2423 w 2809"/>
                  <a:gd name="T5" fmla="*/ 0 h 2058"/>
                  <a:gd name="T6" fmla="*/ 0 w 2809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9" h="2058">
                    <a:moveTo>
                      <a:pt x="0" y="2058"/>
                    </a:moveTo>
                    <a:lnTo>
                      <a:pt x="2809" y="569"/>
                    </a:lnTo>
                    <a:cubicBezTo>
                      <a:pt x="2701" y="366"/>
                      <a:pt x="2572" y="175"/>
                      <a:pt x="2423" y="0"/>
                    </a:cubicBezTo>
                    <a:lnTo>
                      <a:pt x="0" y="2058"/>
                    </a:lnTo>
                    <a:close/>
                  </a:path>
                </a:pathLst>
              </a:custGeom>
              <a:solidFill>
                <a:srgbClr val="368195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" name="Freeform 11"/>
              <p:cNvSpPr/>
              <p:nvPr/>
            </p:nvSpPr>
            <p:spPr bwMode="auto">
              <a:xfrm>
                <a:off x="4572001" y="2654301"/>
                <a:ext cx="1824038" cy="885825"/>
              </a:xfrm>
              <a:custGeom>
                <a:avLst/>
                <a:gdLst>
                  <a:gd name="T0" fmla="*/ 0 w 3063"/>
                  <a:gd name="T1" fmla="*/ 1489 h 1489"/>
                  <a:gd name="T2" fmla="*/ 3063 w 3063"/>
                  <a:gd name="T3" fmla="*/ 638 h 1489"/>
                  <a:gd name="T4" fmla="*/ 2809 w 3063"/>
                  <a:gd name="T5" fmla="*/ 0 h 1489"/>
                  <a:gd name="T6" fmla="*/ 0 w 3063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3" h="1489">
                    <a:moveTo>
                      <a:pt x="0" y="1489"/>
                    </a:moveTo>
                    <a:lnTo>
                      <a:pt x="3063" y="638"/>
                    </a:lnTo>
                    <a:cubicBezTo>
                      <a:pt x="3002" y="417"/>
                      <a:pt x="2916" y="203"/>
                      <a:pt x="2809" y="0"/>
                    </a:cubicBezTo>
                    <a:lnTo>
                      <a:pt x="0" y="1489"/>
                    </a:lnTo>
                    <a:close/>
                  </a:path>
                </a:pathLst>
              </a:custGeom>
              <a:solidFill>
                <a:srgbClr val="BA7032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" name="Freeform 12"/>
              <p:cNvSpPr/>
              <p:nvPr/>
            </p:nvSpPr>
            <p:spPr bwMode="auto">
              <a:xfrm>
                <a:off x="4572001" y="3033714"/>
                <a:ext cx="1889125" cy="506413"/>
              </a:xfrm>
              <a:custGeom>
                <a:avLst/>
                <a:gdLst>
                  <a:gd name="T0" fmla="*/ 0 w 3174"/>
                  <a:gd name="T1" fmla="*/ 851 h 851"/>
                  <a:gd name="T2" fmla="*/ 3174 w 3174"/>
                  <a:gd name="T3" fmla="*/ 679 h 851"/>
                  <a:gd name="T4" fmla="*/ 3063 w 3174"/>
                  <a:gd name="T5" fmla="*/ 0 h 851"/>
                  <a:gd name="T6" fmla="*/ 0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0" y="851"/>
                    </a:moveTo>
                    <a:lnTo>
                      <a:pt x="3174" y="679"/>
                    </a:lnTo>
                    <a:cubicBezTo>
                      <a:pt x="3162" y="449"/>
                      <a:pt x="3125" y="222"/>
                      <a:pt x="3063" y="0"/>
                    </a:cubicBezTo>
                    <a:lnTo>
                      <a:pt x="0" y="851"/>
                    </a:lnTo>
                    <a:close/>
                  </a:path>
                </a:pathLst>
              </a:custGeom>
              <a:solidFill>
                <a:srgbClr val="4572A7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2" name="Freeform 13"/>
              <p:cNvSpPr/>
              <p:nvPr/>
            </p:nvSpPr>
            <p:spPr bwMode="auto">
              <a:xfrm>
                <a:off x="4572001" y="3438526"/>
                <a:ext cx="1897063" cy="407988"/>
              </a:xfrm>
              <a:custGeom>
                <a:avLst/>
                <a:gdLst>
                  <a:gd name="T0" fmla="*/ 0 w 3187"/>
                  <a:gd name="T1" fmla="*/ 172 h 686"/>
                  <a:gd name="T2" fmla="*/ 3137 w 3187"/>
                  <a:gd name="T3" fmla="*/ 686 h 686"/>
                  <a:gd name="T4" fmla="*/ 3174 w 3187"/>
                  <a:gd name="T5" fmla="*/ 0 h 686"/>
                  <a:gd name="T6" fmla="*/ 0 w 3187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7" h="686">
                    <a:moveTo>
                      <a:pt x="0" y="172"/>
                    </a:moveTo>
                    <a:lnTo>
                      <a:pt x="3137" y="686"/>
                    </a:lnTo>
                    <a:cubicBezTo>
                      <a:pt x="3174" y="459"/>
                      <a:pt x="3187" y="229"/>
                      <a:pt x="3174" y="0"/>
                    </a:cubicBezTo>
                    <a:lnTo>
                      <a:pt x="0" y="172"/>
                    </a:lnTo>
                    <a:close/>
                  </a:path>
                </a:pathLst>
              </a:custGeom>
              <a:solidFill>
                <a:srgbClr val="AA4643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3" name="Freeform 14"/>
              <p:cNvSpPr/>
              <p:nvPr/>
            </p:nvSpPr>
            <p:spPr bwMode="auto">
              <a:xfrm>
                <a:off x="4572001" y="3540126"/>
                <a:ext cx="1866900" cy="700088"/>
              </a:xfrm>
              <a:custGeom>
                <a:avLst/>
                <a:gdLst>
                  <a:gd name="T0" fmla="*/ 0 w 3137"/>
                  <a:gd name="T1" fmla="*/ 0 h 1176"/>
                  <a:gd name="T2" fmla="*/ 2953 w 3137"/>
                  <a:gd name="T3" fmla="*/ 1176 h 1176"/>
                  <a:gd name="T4" fmla="*/ 3137 w 3137"/>
                  <a:gd name="T5" fmla="*/ 514 h 1176"/>
                  <a:gd name="T6" fmla="*/ 0 w 3137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7" h="1176">
                    <a:moveTo>
                      <a:pt x="0" y="0"/>
                    </a:moveTo>
                    <a:lnTo>
                      <a:pt x="2953" y="1176"/>
                    </a:lnTo>
                    <a:cubicBezTo>
                      <a:pt x="3038" y="963"/>
                      <a:pt x="3100" y="741"/>
                      <a:pt x="3137" y="51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9A54E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4" name="Freeform 15"/>
              <p:cNvSpPr/>
              <p:nvPr/>
            </p:nvSpPr>
            <p:spPr bwMode="auto">
              <a:xfrm>
                <a:off x="4572001" y="3540126"/>
                <a:ext cx="1757363" cy="1062038"/>
              </a:xfrm>
              <a:custGeom>
                <a:avLst/>
                <a:gdLst>
                  <a:gd name="T0" fmla="*/ 0 w 2953"/>
                  <a:gd name="T1" fmla="*/ 0 h 1784"/>
                  <a:gd name="T2" fmla="*/ 2631 w 2953"/>
                  <a:gd name="T3" fmla="*/ 1784 h 1784"/>
                  <a:gd name="T4" fmla="*/ 2953 w 2953"/>
                  <a:gd name="T5" fmla="*/ 1176 h 1784"/>
                  <a:gd name="T6" fmla="*/ 0 w 2953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3" h="1784">
                    <a:moveTo>
                      <a:pt x="0" y="0"/>
                    </a:moveTo>
                    <a:lnTo>
                      <a:pt x="2631" y="1784"/>
                    </a:lnTo>
                    <a:cubicBezTo>
                      <a:pt x="2760" y="1593"/>
                      <a:pt x="2868" y="1390"/>
                      <a:pt x="2953" y="117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1588F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5" name="Freeform 16"/>
              <p:cNvSpPr/>
              <p:nvPr/>
            </p:nvSpPr>
            <p:spPr bwMode="auto">
              <a:xfrm>
                <a:off x="4572001" y="3540126"/>
                <a:ext cx="1566863" cy="1373188"/>
              </a:xfrm>
              <a:custGeom>
                <a:avLst/>
                <a:gdLst>
                  <a:gd name="T0" fmla="*/ 0 w 2631"/>
                  <a:gd name="T1" fmla="*/ 0 h 2307"/>
                  <a:gd name="T2" fmla="*/ 2186 w 2631"/>
                  <a:gd name="T3" fmla="*/ 2307 h 2307"/>
                  <a:gd name="T4" fmla="*/ 2631 w 2631"/>
                  <a:gd name="T5" fmla="*/ 1784 h 2307"/>
                  <a:gd name="T6" fmla="*/ 0 w 2631"/>
                  <a:gd name="T7" fmla="*/ 0 h 2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1" h="2307">
                    <a:moveTo>
                      <a:pt x="0" y="0"/>
                    </a:moveTo>
                    <a:lnTo>
                      <a:pt x="2186" y="2307"/>
                    </a:lnTo>
                    <a:cubicBezTo>
                      <a:pt x="2353" y="2149"/>
                      <a:pt x="2502" y="1974"/>
                      <a:pt x="2631" y="178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198AF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6" name="Freeform 17"/>
              <p:cNvSpPr/>
              <p:nvPr/>
            </p:nvSpPr>
            <p:spPr bwMode="auto">
              <a:xfrm>
                <a:off x="4572001" y="3540126"/>
                <a:ext cx="1301750" cy="1620838"/>
              </a:xfrm>
              <a:custGeom>
                <a:avLst/>
                <a:gdLst>
                  <a:gd name="T0" fmla="*/ 0 w 2186"/>
                  <a:gd name="T1" fmla="*/ 0 h 2723"/>
                  <a:gd name="T2" fmla="*/ 1639 w 2186"/>
                  <a:gd name="T3" fmla="*/ 2723 h 2723"/>
                  <a:gd name="T4" fmla="*/ 2186 w 2186"/>
                  <a:gd name="T5" fmla="*/ 2307 h 2723"/>
                  <a:gd name="T6" fmla="*/ 0 w 2186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6" h="2723">
                    <a:moveTo>
                      <a:pt x="0" y="0"/>
                    </a:moveTo>
                    <a:lnTo>
                      <a:pt x="1639" y="2723"/>
                    </a:lnTo>
                    <a:cubicBezTo>
                      <a:pt x="1836" y="2605"/>
                      <a:pt x="2020" y="2466"/>
                      <a:pt x="2186" y="230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843D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7" name="Freeform 18"/>
              <p:cNvSpPr/>
              <p:nvPr/>
            </p:nvSpPr>
            <p:spPr bwMode="auto">
              <a:xfrm>
                <a:off x="4572001" y="3540126"/>
                <a:ext cx="976313" cy="1793875"/>
              </a:xfrm>
              <a:custGeom>
                <a:avLst/>
                <a:gdLst>
                  <a:gd name="T0" fmla="*/ 0 w 1639"/>
                  <a:gd name="T1" fmla="*/ 0 h 3012"/>
                  <a:gd name="T2" fmla="*/ 1015 w 1639"/>
                  <a:gd name="T3" fmla="*/ 3012 h 3012"/>
                  <a:gd name="T4" fmla="*/ 1639 w 1639"/>
                  <a:gd name="T5" fmla="*/ 2723 h 3012"/>
                  <a:gd name="T6" fmla="*/ 0 w 1639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9" h="3012">
                    <a:moveTo>
                      <a:pt x="0" y="0"/>
                    </a:moveTo>
                    <a:lnTo>
                      <a:pt x="1015" y="3012"/>
                    </a:lnTo>
                    <a:cubicBezTo>
                      <a:pt x="1233" y="2939"/>
                      <a:pt x="1442" y="2842"/>
                      <a:pt x="1639" y="27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81BD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8" name="Freeform 19"/>
              <p:cNvSpPr/>
              <p:nvPr/>
            </p:nvSpPr>
            <p:spPr bwMode="auto">
              <a:xfrm>
                <a:off x="4572001" y="3540126"/>
                <a:ext cx="604838" cy="1881188"/>
              </a:xfrm>
              <a:custGeom>
                <a:avLst/>
                <a:gdLst>
                  <a:gd name="T0" fmla="*/ 0 w 1015"/>
                  <a:gd name="T1" fmla="*/ 0 h 3160"/>
                  <a:gd name="T2" fmla="*/ 344 w 1015"/>
                  <a:gd name="T3" fmla="*/ 3160 h 3160"/>
                  <a:gd name="T4" fmla="*/ 1015 w 1015"/>
                  <a:gd name="T5" fmla="*/ 3012 h 3160"/>
                  <a:gd name="T6" fmla="*/ 0 w 1015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5" h="3160">
                    <a:moveTo>
                      <a:pt x="0" y="0"/>
                    </a:moveTo>
                    <a:lnTo>
                      <a:pt x="344" y="3160"/>
                    </a:lnTo>
                    <a:cubicBezTo>
                      <a:pt x="573" y="3135"/>
                      <a:pt x="798" y="3085"/>
                      <a:pt x="1015" y="301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504D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9" name="Freeform 20"/>
              <p:cNvSpPr/>
              <p:nvPr/>
            </p:nvSpPr>
            <p:spPr bwMode="auto">
              <a:xfrm>
                <a:off x="4367213" y="3540126"/>
                <a:ext cx="409575" cy="1897063"/>
              </a:xfrm>
              <a:custGeom>
                <a:avLst/>
                <a:gdLst>
                  <a:gd name="T0" fmla="*/ 343 w 687"/>
                  <a:gd name="T1" fmla="*/ 0 h 3185"/>
                  <a:gd name="T2" fmla="*/ 0 w 687"/>
                  <a:gd name="T3" fmla="*/ 3160 h 3185"/>
                  <a:gd name="T4" fmla="*/ 687 w 687"/>
                  <a:gd name="T5" fmla="*/ 3160 h 3185"/>
                  <a:gd name="T6" fmla="*/ 343 w 687"/>
                  <a:gd name="T7" fmla="*/ 0 h 3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7" h="3185">
                    <a:moveTo>
                      <a:pt x="343" y="0"/>
                    </a:moveTo>
                    <a:lnTo>
                      <a:pt x="0" y="3160"/>
                    </a:lnTo>
                    <a:cubicBezTo>
                      <a:pt x="228" y="3185"/>
                      <a:pt x="459" y="3185"/>
                      <a:pt x="687" y="3160"/>
                    </a:cubicBezTo>
                    <a:lnTo>
                      <a:pt x="343" y="0"/>
                    </a:lnTo>
                    <a:close/>
                  </a:path>
                </a:pathLst>
              </a:custGeom>
              <a:solidFill>
                <a:srgbClr val="9BBB59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0" name="Freeform 21"/>
              <p:cNvSpPr/>
              <p:nvPr/>
            </p:nvSpPr>
            <p:spPr bwMode="auto">
              <a:xfrm>
                <a:off x="3968751" y="3540126"/>
                <a:ext cx="603250" cy="1881188"/>
              </a:xfrm>
              <a:custGeom>
                <a:avLst/>
                <a:gdLst>
                  <a:gd name="T0" fmla="*/ 1014 w 1014"/>
                  <a:gd name="T1" fmla="*/ 0 h 3160"/>
                  <a:gd name="T2" fmla="*/ 0 w 1014"/>
                  <a:gd name="T3" fmla="*/ 3012 h 3160"/>
                  <a:gd name="T4" fmla="*/ 671 w 1014"/>
                  <a:gd name="T5" fmla="*/ 3160 h 3160"/>
                  <a:gd name="T6" fmla="*/ 1014 w 1014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3160">
                    <a:moveTo>
                      <a:pt x="1014" y="0"/>
                    </a:moveTo>
                    <a:lnTo>
                      <a:pt x="0" y="3012"/>
                    </a:lnTo>
                    <a:cubicBezTo>
                      <a:pt x="217" y="3085"/>
                      <a:pt x="442" y="3135"/>
                      <a:pt x="671" y="3160"/>
                    </a:cubicBezTo>
                    <a:lnTo>
                      <a:pt x="1014" y="0"/>
                    </a:lnTo>
                    <a:close/>
                  </a:path>
                </a:pathLst>
              </a:custGeom>
              <a:solidFill>
                <a:srgbClr val="8064A2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" name="Freeform 22"/>
              <p:cNvSpPr/>
              <p:nvPr/>
            </p:nvSpPr>
            <p:spPr bwMode="auto">
              <a:xfrm>
                <a:off x="3597276" y="3540126"/>
                <a:ext cx="974725" cy="1793875"/>
              </a:xfrm>
              <a:custGeom>
                <a:avLst/>
                <a:gdLst>
                  <a:gd name="T0" fmla="*/ 1638 w 1638"/>
                  <a:gd name="T1" fmla="*/ 0 h 3012"/>
                  <a:gd name="T2" fmla="*/ 0 w 1638"/>
                  <a:gd name="T3" fmla="*/ 2723 h 3012"/>
                  <a:gd name="T4" fmla="*/ 624 w 1638"/>
                  <a:gd name="T5" fmla="*/ 3012 h 3012"/>
                  <a:gd name="T6" fmla="*/ 1638 w 1638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8" h="3012">
                    <a:moveTo>
                      <a:pt x="1638" y="0"/>
                    </a:moveTo>
                    <a:lnTo>
                      <a:pt x="0" y="2723"/>
                    </a:lnTo>
                    <a:cubicBezTo>
                      <a:pt x="197" y="2842"/>
                      <a:pt x="406" y="2939"/>
                      <a:pt x="624" y="3012"/>
                    </a:cubicBezTo>
                    <a:lnTo>
                      <a:pt x="1638" y="0"/>
                    </a:lnTo>
                    <a:close/>
                  </a:path>
                </a:pathLst>
              </a:custGeom>
              <a:solidFill>
                <a:srgbClr val="4BACC6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" name="Freeform 23"/>
              <p:cNvSpPr/>
              <p:nvPr/>
            </p:nvSpPr>
            <p:spPr bwMode="auto">
              <a:xfrm>
                <a:off x="3271838" y="3540126"/>
                <a:ext cx="1300163" cy="1620838"/>
              </a:xfrm>
              <a:custGeom>
                <a:avLst/>
                <a:gdLst>
                  <a:gd name="T0" fmla="*/ 2185 w 2185"/>
                  <a:gd name="T1" fmla="*/ 0 h 2723"/>
                  <a:gd name="T2" fmla="*/ 0 w 2185"/>
                  <a:gd name="T3" fmla="*/ 2308 h 2723"/>
                  <a:gd name="T4" fmla="*/ 547 w 2185"/>
                  <a:gd name="T5" fmla="*/ 2723 h 2723"/>
                  <a:gd name="T6" fmla="*/ 2185 w 2185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5" h="2723">
                    <a:moveTo>
                      <a:pt x="2185" y="0"/>
                    </a:moveTo>
                    <a:lnTo>
                      <a:pt x="0" y="2308"/>
                    </a:lnTo>
                    <a:cubicBezTo>
                      <a:pt x="166" y="2466"/>
                      <a:pt x="350" y="2605"/>
                      <a:pt x="547" y="2723"/>
                    </a:cubicBezTo>
                    <a:lnTo>
                      <a:pt x="2185" y="0"/>
                    </a:lnTo>
                    <a:close/>
                  </a:path>
                </a:pathLst>
              </a:custGeom>
              <a:solidFill>
                <a:srgbClr val="F79646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" name="Freeform 24"/>
              <p:cNvSpPr/>
              <p:nvPr/>
            </p:nvSpPr>
            <p:spPr bwMode="auto">
              <a:xfrm>
                <a:off x="3006726" y="3540126"/>
                <a:ext cx="1565275" cy="1374775"/>
              </a:xfrm>
              <a:custGeom>
                <a:avLst/>
                <a:gdLst>
                  <a:gd name="T0" fmla="*/ 2630 w 2630"/>
                  <a:gd name="T1" fmla="*/ 0 h 2308"/>
                  <a:gd name="T2" fmla="*/ 0 w 2630"/>
                  <a:gd name="T3" fmla="*/ 1784 h 2308"/>
                  <a:gd name="T4" fmla="*/ 445 w 2630"/>
                  <a:gd name="T5" fmla="*/ 2308 h 2308"/>
                  <a:gd name="T6" fmla="*/ 2630 w 2630"/>
                  <a:gd name="T7" fmla="*/ 0 h 2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0" h="2308">
                    <a:moveTo>
                      <a:pt x="2630" y="0"/>
                    </a:moveTo>
                    <a:lnTo>
                      <a:pt x="0" y="1784"/>
                    </a:lnTo>
                    <a:cubicBezTo>
                      <a:pt x="128" y="1974"/>
                      <a:pt x="278" y="2149"/>
                      <a:pt x="445" y="2308"/>
                    </a:cubicBezTo>
                    <a:lnTo>
                      <a:pt x="2630" y="0"/>
                    </a:lnTo>
                    <a:close/>
                  </a:path>
                </a:pathLst>
              </a:custGeom>
              <a:solidFill>
                <a:srgbClr val="93A9CF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" name="Freeform 25"/>
              <p:cNvSpPr/>
              <p:nvPr/>
            </p:nvSpPr>
            <p:spPr bwMode="auto">
              <a:xfrm>
                <a:off x="2814638" y="3540126"/>
                <a:ext cx="1757363" cy="1062038"/>
              </a:xfrm>
              <a:custGeom>
                <a:avLst/>
                <a:gdLst>
                  <a:gd name="T0" fmla="*/ 2952 w 2952"/>
                  <a:gd name="T1" fmla="*/ 0 h 1784"/>
                  <a:gd name="T2" fmla="*/ 0 w 2952"/>
                  <a:gd name="T3" fmla="*/ 1176 h 1784"/>
                  <a:gd name="T4" fmla="*/ 322 w 2952"/>
                  <a:gd name="T5" fmla="*/ 1784 h 1784"/>
                  <a:gd name="T6" fmla="*/ 2952 w 2952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2" h="1784">
                    <a:moveTo>
                      <a:pt x="2952" y="0"/>
                    </a:moveTo>
                    <a:lnTo>
                      <a:pt x="0" y="1176"/>
                    </a:lnTo>
                    <a:cubicBezTo>
                      <a:pt x="85" y="1390"/>
                      <a:pt x="193" y="1593"/>
                      <a:pt x="322" y="1784"/>
                    </a:cubicBezTo>
                    <a:lnTo>
                      <a:pt x="2952" y="0"/>
                    </a:lnTo>
                    <a:close/>
                  </a:path>
                </a:pathLst>
              </a:custGeom>
              <a:solidFill>
                <a:srgbClr val="D19392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" name="Freeform 26"/>
              <p:cNvSpPr/>
              <p:nvPr/>
            </p:nvSpPr>
            <p:spPr bwMode="auto">
              <a:xfrm>
                <a:off x="2705101" y="3540126"/>
                <a:ext cx="1866900" cy="700088"/>
              </a:xfrm>
              <a:custGeom>
                <a:avLst/>
                <a:gdLst>
                  <a:gd name="T0" fmla="*/ 3136 w 3136"/>
                  <a:gd name="T1" fmla="*/ 0 h 1176"/>
                  <a:gd name="T2" fmla="*/ 0 w 3136"/>
                  <a:gd name="T3" fmla="*/ 514 h 1176"/>
                  <a:gd name="T4" fmla="*/ 184 w 3136"/>
                  <a:gd name="T5" fmla="*/ 1176 h 1176"/>
                  <a:gd name="T6" fmla="*/ 3136 w 3136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6" h="1176">
                    <a:moveTo>
                      <a:pt x="3136" y="0"/>
                    </a:moveTo>
                    <a:lnTo>
                      <a:pt x="0" y="514"/>
                    </a:lnTo>
                    <a:cubicBezTo>
                      <a:pt x="37" y="741"/>
                      <a:pt x="99" y="963"/>
                      <a:pt x="184" y="1176"/>
                    </a:cubicBezTo>
                    <a:lnTo>
                      <a:pt x="3136" y="0"/>
                    </a:lnTo>
                    <a:close/>
                  </a:path>
                </a:pathLst>
              </a:custGeom>
              <a:solidFill>
                <a:srgbClr val="B9CD96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" name="Freeform 27"/>
              <p:cNvSpPr/>
              <p:nvPr/>
            </p:nvSpPr>
            <p:spPr bwMode="auto">
              <a:xfrm>
                <a:off x="2674938" y="3438526"/>
                <a:ext cx="1897063" cy="407988"/>
              </a:xfrm>
              <a:custGeom>
                <a:avLst/>
                <a:gdLst>
                  <a:gd name="T0" fmla="*/ 3186 w 3186"/>
                  <a:gd name="T1" fmla="*/ 172 h 686"/>
                  <a:gd name="T2" fmla="*/ 12 w 3186"/>
                  <a:gd name="T3" fmla="*/ 0 h 686"/>
                  <a:gd name="T4" fmla="*/ 50 w 3186"/>
                  <a:gd name="T5" fmla="*/ 686 h 686"/>
                  <a:gd name="T6" fmla="*/ 3186 w 3186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6" h="686">
                    <a:moveTo>
                      <a:pt x="3186" y="172"/>
                    </a:moveTo>
                    <a:lnTo>
                      <a:pt x="12" y="0"/>
                    </a:lnTo>
                    <a:cubicBezTo>
                      <a:pt x="0" y="229"/>
                      <a:pt x="13" y="459"/>
                      <a:pt x="50" y="686"/>
                    </a:cubicBezTo>
                    <a:lnTo>
                      <a:pt x="3186" y="172"/>
                    </a:lnTo>
                    <a:close/>
                  </a:path>
                </a:pathLst>
              </a:custGeom>
              <a:solidFill>
                <a:srgbClr val="A99BBD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" name="Freeform 28"/>
              <p:cNvSpPr/>
              <p:nvPr/>
            </p:nvSpPr>
            <p:spPr bwMode="auto">
              <a:xfrm>
                <a:off x="2682876" y="3033714"/>
                <a:ext cx="1889125" cy="506413"/>
              </a:xfrm>
              <a:custGeom>
                <a:avLst/>
                <a:gdLst>
                  <a:gd name="T0" fmla="*/ 3174 w 3174"/>
                  <a:gd name="T1" fmla="*/ 851 h 851"/>
                  <a:gd name="T2" fmla="*/ 112 w 3174"/>
                  <a:gd name="T3" fmla="*/ 0 h 851"/>
                  <a:gd name="T4" fmla="*/ 0 w 3174"/>
                  <a:gd name="T5" fmla="*/ 679 h 851"/>
                  <a:gd name="T6" fmla="*/ 3174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3174" y="851"/>
                    </a:moveTo>
                    <a:lnTo>
                      <a:pt x="112" y="0"/>
                    </a:lnTo>
                    <a:cubicBezTo>
                      <a:pt x="50" y="222"/>
                      <a:pt x="13" y="449"/>
                      <a:pt x="0" y="679"/>
                    </a:cubicBezTo>
                    <a:lnTo>
                      <a:pt x="3174" y="851"/>
                    </a:lnTo>
                    <a:close/>
                  </a:path>
                </a:pathLst>
              </a:custGeom>
              <a:solidFill>
                <a:srgbClr val="91C3D5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" name="Freeform 29"/>
              <p:cNvSpPr/>
              <p:nvPr/>
            </p:nvSpPr>
            <p:spPr bwMode="auto">
              <a:xfrm>
                <a:off x="2749551" y="2654301"/>
                <a:ext cx="1822450" cy="885825"/>
              </a:xfrm>
              <a:custGeom>
                <a:avLst/>
                <a:gdLst>
                  <a:gd name="T0" fmla="*/ 3062 w 3062"/>
                  <a:gd name="T1" fmla="*/ 1489 h 1489"/>
                  <a:gd name="T2" fmla="*/ 254 w 3062"/>
                  <a:gd name="T3" fmla="*/ 0 h 1489"/>
                  <a:gd name="T4" fmla="*/ 0 w 3062"/>
                  <a:gd name="T5" fmla="*/ 638 h 1489"/>
                  <a:gd name="T6" fmla="*/ 3062 w 3062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2" h="1489">
                    <a:moveTo>
                      <a:pt x="3062" y="1489"/>
                    </a:moveTo>
                    <a:lnTo>
                      <a:pt x="254" y="0"/>
                    </a:lnTo>
                    <a:cubicBezTo>
                      <a:pt x="146" y="203"/>
                      <a:pt x="61" y="417"/>
                      <a:pt x="0" y="638"/>
                    </a:cubicBezTo>
                    <a:lnTo>
                      <a:pt x="3062" y="1489"/>
                    </a:lnTo>
                    <a:close/>
                  </a:path>
                </a:pathLst>
              </a:custGeom>
              <a:solidFill>
                <a:srgbClr val="F9B590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" name="Freeform 30"/>
              <p:cNvSpPr/>
              <p:nvPr/>
            </p:nvSpPr>
            <p:spPr bwMode="auto">
              <a:xfrm>
                <a:off x="2900363" y="2316164"/>
                <a:ext cx="1671638" cy="1223963"/>
              </a:xfrm>
              <a:custGeom>
                <a:avLst/>
                <a:gdLst>
                  <a:gd name="T0" fmla="*/ 2808 w 2808"/>
                  <a:gd name="T1" fmla="*/ 2058 h 2058"/>
                  <a:gd name="T2" fmla="*/ 386 w 2808"/>
                  <a:gd name="T3" fmla="*/ 0 h 2058"/>
                  <a:gd name="T4" fmla="*/ 0 w 2808"/>
                  <a:gd name="T5" fmla="*/ 569 h 2058"/>
                  <a:gd name="T6" fmla="*/ 2808 w 2808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8" h="2058">
                    <a:moveTo>
                      <a:pt x="2808" y="2058"/>
                    </a:moveTo>
                    <a:lnTo>
                      <a:pt x="386" y="0"/>
                    </a:lnTo>
                    <a:cubicBezTo>
                      <a:pt x="237" y="175"/>
                      <a:pt x="108" y="366"/>
                      <a:pt x="0" y="569"/>
                    </a:cubicBezTo>
                    <a:lnTo>
                      <a:pt x="2808" y="2058"/>
                    </a:lnTo>
                    <a:close/>
                  </a:path>
                </a:pathLst>
              </a:custGeom>
              <a:solidFill>
                <a:srgbClr val="BCC8DF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" name="Freeform 31"/>
              <p:cNvSpPr/>
              <p:nvPr/>
            </p:nvSpPr>
            <p:spPr bwMode="auto">
              <a:xfrm>
                <a:off x="3130551" y="2033589"/>
                <a:ext cx="1441450" cy="1506538"/>
              </a:xfrm>
              <a:custGeom>
                <a:avLst/>
                <a:gdLst>
                  <a:gd name="T0" fmla="*/ 2422 w 2422"/>
                  <a:gd name="T1" fmla="*/ 2531 h 2531"/>
                  <a:gd name="T2" fmla="*/ 499 w 2422"/>
                  <a:gd name="T3" fmla="*/ 0 h 2531"/>
                  <a:gd name="T4" fmla="*/ 0 w 2422"/>
                  <a:gd name="T5" fmla="*/ 473 h 2531"/>
                  <a:gd name="T6" fmla="*/ 2422 w 2422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2" h="2531">
                    <a:moveTo>
                      <a:pt x="2422" y="2531"/>
                    </a:moveTo>
                    <a:lnTo>
                      <a:pt x="499" y="0"/>
                    </a:lnTo>
                    <a:cubicBezTo>
                      <a:pt x="316" y="139"/>
                      <a:pt x="149" y="298"/>
                      <a:pt x="0" y="473"/>
                    </a:cubicBezTo>
                    <a:lnTo>
                      <a:pt x="2422" y="2531"/>
                    </a:lnTo>
                    <a:close/>
                  </a:path>
                </a:pathLst>
              </a:custGeom>
              <a:solidFill>
                <a:srgbClr val="E0BCBC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" name="Freeform 32"/>
              <p:cNvSpPr/>
              <p:nvPr/>
            </p:nvSpPr>
            <p:spPr bwMode="auto">
              <a:xfrm>
                <a:off x="3427413" y="1822451"/>
                <a:ext cx="1144588" cy="1717675"/>
              </a:xfrm>
              <a:custGeom>
                <a:avLst/>
                <a:gdLst>
                  <a:gd name="T0" fmla="*/ 1923 w 1923"/>
                  <a:gd name="T1" fmla="*/ 2885 h 2885"/>
                  <a:gd name="T2" fmla="*/ 589 w 1923"/>
                  <a:gd name="T3" fmla="*/ 0 h 2885"/>
                  <a:gd name="T4" fmla="*/ 0 w 1923"/>
                  <a:gd name="T5" fmla="*/ 354 h 2885"/>
                  <a:gd name="T6" fmla="*/ 1923 w 1923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3" h="2885">
                    <a:moveTo>
                      <a:pt x="1923" y="2885"/>
                    </a:moveTo>
                    <a:lnTo>
                      <a:pt x="589" y="0"/>
                    </a:lnTo>
                    <a:cubicBezTo>
                      <a:pt x="380" y="96"/>
                      <a:pt x="183" y="215"/>
                      <a:pt x="0" y="354"/>
                    </a:cubicBezTo>
                    <a:lnTo>
                      <a:pt x="1923" y="2885"/>
                    </a:lnTo>
                    <a:close/>
                  </a:path>
                </a:pathLst>
              </a:custGeom>
              <a:solidFill>
                <a:srgbClr val="FFC000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24" name="Freeform 33"/>
              <p:cNvSpPr/>
              <p:nvPr/>
            </p:nvSpPr>
            <p:spPr bwMode="auto">
              <a:xfrm>
                <a:off x="3778251" y="1692276"/>
                <a:ext cx="793750" cy="1847850"/>
              </a:xfrm>
              <a:custGeom>
                <a:avLst/>
                <a:gdLst>
                  <a:gd name="T0" fmla="*/ 1334 w 1334"/>
                  <a:gd name="T1" fmla="*/ 3105 h 3105"/>
                  <a:gd name="T2" fmla="*/ 651 w 1334"/>
                  <a:gd name="T3" fmla="*/ 0 h 3105"/>
                  <a:gd name="T4" fmla="*/ 0 w 1334"/>
                  <a:gd name="T5" fmla="*/ 220 h 3105"/>
                  <a:gd name="T6" fmla="*/ 1334 w 1334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4" h="3105">
                    <a:moveTo>
                      <a:pt x="1334" y="3105"/>
                    </a:moveTo>
                    <a:lnTo>
                      <a:pt x="651" y="0"/>
                    </a:lnTo>
                    <a:cubicBezTo>
                      <a:pt x="427" y="50"/>
                      <a:pt x="208" y="123"/>
                      <a:pt x="0" y="220"/>
                    </a:cubicBezTo>
                    <a:lnTo>
                      <a:pt x="1334" y="3105"/>
                    </a:lnTo>
                    <a:close/>
                  </a:path>
                </a:pathLst>
              </a:custGeom>
              <a:solidFill>
                <a:srgbClr val="C8C0D4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25" name="Freeform 34"/>
              <p:cNvSpPr/>
              <p:nvPr/>
            </p:nvSpPr>
            <p:spPr bwMode="auto">
              <a:xfrm>
                <a:off x="4165601" y="1647826"/>
                <a:ext cx="406400" cy="1892300"/>
              </a:xfrm>
              <a:custGeom>
                <a:avLst/>
                <a:gdLst>
                  <a:gd name="T0" fmla="*/ 683 w 683"/>
                  <a:gd name="T1" fmla="*/ 3179 h 3179"/>
                  <a:gd name="T2" fmla="*/ 683 w 683"/>
                  <a:gd name="T3" fmla="*/ 0 h 3179"/>
                  <a:gd name="T4" fmla="*/ 0 w 683"/>
                  <a:gd name="T5" fmla="*/ 74 h 3179"/>
                  <a:gd name="T6" fmla="*/ 683 w 683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3" h="3179">
                    <a:moveTo>
                      <a:pt x="683" y="3179"/>
                    </a:moveTo>
                    <a:lnTo>
                      <a:pt x="683" y="0"/>
                    </a:lnTo>
                    <a:cubicBezTo>
                      <a:pt x="454" y="0"/>
                      <a:pt x="225" y="25"/>
                      <a:pt x="0" y="74"/>
                    </a:cubicBezTo>
                    <a:lnTo>
                      <a:pt x="683" y="3179"/>
                    </a:lnTo>
                    <a:close/>
                  </a:path>
                </a:pathLst>
              </a:custGeom>
              <a:solidFill>
                <a:srgbClr val="BBD7E3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sp>
          <p:nvSpPr>
            <p:cNvPr id="1028" name="TextBox 1027"/>
            <p:cNvSpPr txBox="1"/>
            <p:nvPr/>
          </p:nvSpPr>
          <p:spPr>
            <a:xfrm rot="18410248">
              <a:off x="4890418" y="245171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19552894">
              <a:off x="5125099" y="265723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 rot="20091146">
              <a:off x="5311969" y="2928928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366138" y="350925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 rot="20845902">
              <a:off x="5364347" y="326609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 rot="1287321">
              <a:off x="5308861" y="3892083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 rot="2223586">
              <a:off x="4991469" y="436434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 rot="3764361">
              <a:off x="4541839" y="477517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 rot="1664434">
              <a:off x="5186190" y="4167492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 rot="3135074">
              <a:off x="4744270" y="460152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 rot="5055293">
              <a:off x="4222461" y="484037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 rot="5400000">
              <a:off x="3945269" y="485964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 rot="6462750">
              <a:off x="3593898" y="479375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 rot="7002405">
              <a:off x="3286918" y="4776022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 rot="7563710">
              <a:off x="3081479" y="456723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 rot="8648676">
              <a:off x="2842173" y="438286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 rot="9520400">
              <a:off x="2665516" y="408451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 rot="9806271">
              <a:off x="2588718" y="384033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 rot="10800000">
              <a:off x="2486120" y="3524073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 rot="11539924">
              <a:off x="2475700" y="322598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 rot="12217304">
              <a:off x="2555400" y="2910983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 rot="12878863">
              <a:off x="2754244" y="265831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 rot="13423944">
              <a:off x="2950394" y="243035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 rot="14455027">
              <a:off x="3218659" y="225738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 rot="14830393">
              <a:off x="3497442" y="213988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 rot="15693974">
              <a:off x="3783112" y="2083846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 rot="16743352">
              <a:off x="4088139" y="206823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 rot="17422641">
              <a:off x="4391756" y="213934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 rot="17972616">
              <a:off x="4666586" y="2298669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</p:grpSp>
      <p:sp>
        <p:nvSpPr>
          <p:cNvPr id="66" name="AutoShape 5"/>
          <p:cNvSpPr>
            <a:spLocks noChangeArrowheads="1"/>
          </p:cNvSpPr>
          <p:nvPr/>
        </p:nvSpPr>
        <p:spPr bwMode="auto">
          <a:xfrm rot="11289578">
            <a:off x="6173656" y="219848"/>
            <a:ext cx="457200" cy="965200"/>
          </a:xfrm>
          <a:prstGeom prst="flowChartExtract">
            <a:avLst/>
          </a:prstGeom>
          <a:gradFill rotWithShape="1">
            <a:gsLst>
              <a:gs pos="0">
                <a:srgbClr val="6A570A"/>
              </a:gs>
              <a:gs pos="50000">
                <a:srgbClr val="E4BD16"/>
              </a:gs>
              <a:gs pos="100000">
                <a:srgbClr val="6A570A"/>
              </a:gs>
            </a:gsLst>
            <a:lin ang="0" scaled="1"/>
          </a:gradFill>
          <a:ln w="25400">
            <a:solidFill>
              <a:schemeClr val="bg1"/>
            </a:solidFill>
            <a:miter lim="800000"/>
          </a:ln>
        </p:spPr>
        <p:txBody>
          <a:bodyPr vert="eaVert" wrap="none" anchor="ctr"/>
          <a:lstStyle/>
          <a:p>
            <a:pPr algn="ctr"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Flowchart: Connector 1029"/>
          <p:cNvSpPr/>
          <p:nvPr/>
        </p:nvSpPr>
        <p:spPr>
          <a:xfrm>
            <a:off x="5548320" y="2685411"/>
            <a:ext cx="1091316" cy="1122369"/>
          </a:xfrm>
          <a:prstGeom prst="flowChartConnector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1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0" y="92848"/>
            <a:ext cx="609600" cy="609600"/>
          </a:xfrm>
          <a:prstGeom prst="rect">
            <a:avLst/>
          </a:prstGeom>
        </p:spPr>
      </p:pic>
      <p:sp>
        <p:nvSpPr>
          <p:cNvPr id="1033" name="Pentagon 1032">
            <a:hlinkClick r:id="rId5" action="ppaction://hlinksldjump"/>
          </p:cNvPr>
          <p:cNvSpPr/>
          <p:nvPr/>
        </p:nvSpPr>
        <p:spPr>
          <a:xfrm>
            <a:off x="1498600" y="816457"/>
            <a:ext cx="863600" cy="572983"/>
          </a:xfrm>
          <a:prstGeom prst="homePlat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Pentagon 70">
            <a:hlinkClick r:id="rId6" action="ppaction://hlinksldjump"/>
          </p:cNvPr>
          <p:cNvSpPr/>
          <p:nvPr/>
        </p:nvSpPr>
        <p:spPr>
          <a:xfrm>
            <a:off x="1524000" y="4159056"/>
            <a:ext cx="838200" cy="572983"/>
          </a:xfrm>
          <a:prstGeom prst="homePlat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Pentagon 71">
            <a:hlinkClick r:id="rId7" action="ppaction://hlinksldjump"/>
          </p:cNvPr>
          <p:cNvSpPr/>
          <p:nvPr/>
        </p:nvSpPr>
        <p:spPr>
          <a:xfrm>
            <a:off x="1524000" y="3061913"/>
            <a:ext cx="838200" cy="572983"/>
          </a:xfrm>
          <a:prstGeom prst="homePlat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Pentagon 72">
            <a:hlinkClick r:id="rId8" action="ppaction://hlinksldjump"/>
          </p:cNvPr>
          <p:cNvSpPr/>
          <p:nvPr/>
        </p:nvSpPr>
        <p:spPr>
          <a:xfrm>
            <a:off x="1524000" y="1931613"/>
            <a:ext cx="838200" cy="572983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4" name="TextBox 1033"/>
          <p:cNvSpPr txBox="1"/>
          <p:nvPr/>
        </p:nvSpPr>
        <p:spPr>
          <a:xfrm>
            <a:off x="1600200" y="837337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5" name="TextBox 74">
            <a:hlinkClick r:id="rId6" action="ppaction://hlinksldjump"/>
          </p:cNvPr>
          <p:cNvSpPr txBox="1"/>
          <p:nvPr/>
        </p:nvSpPr>
        <p:spPr>
          <a:xfrm>
            <a:off x="1600200" y="4153159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600200" y="3061337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7" name="TextBox 76">
            <a:hlinkClick r:id="rId8" action="ppaction://hlinksldjump"/>
          </p:cNvPr>
          <p:cNvSpPr txBox="1"/>
          <p:nvPr/>
        </p:nvSpPr>
        <p:spPr>
          <a:xfrm>
            <a:off x="1600200" y="1940394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35" name="TextBox 1034"/>
          <p:cNvSpPr txBox="1"/>
          <p:nvPr/>
        </p:nvSpPr>
        <p:spPr>
          <a:xfrm>
            <a:off x="9144000" y="1931612"/>
            <a:ext cx="1349828" cy="15696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09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audio>
              <p:cMediaNode vol="80000" numSld="999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1"/>
                </p:tgtEl>
              </p:cMediaNode>
            </p:audio>
          </p:childTnLst>
        </p:cTn>
      </p:par>
    </p:tnLst>
    <p:bldLst>
      <p:bldP spid="10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8" y="697158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8311479" y="107714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8313317" y="1898161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0" y="1308253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098" y="1657449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1" y="145649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49" y="3345165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4" y="2833424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2"/>
            <a:ext cx="3115904" cy="148008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3" y="1095642"/>
            <a:ext cx="2683222" cy="2136538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4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6" y="2231796"/>
            <a:ext cx="2683180" cy="2136538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7" y="878212"/>
            <a:ext cx="2653654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5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8" y="3754858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6" y="2533508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7" y="679818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2" y="815306"/>
            <a:ext cx="2985491" cy="2120098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0" y="4002212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3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6" y="288787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0" y="1947923"/>
            <a:ext cx="2407190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4" y="3126683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4" y="172105"/>
            <a:ext cx="3340662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2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0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0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5" y="368441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2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8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1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474170" y="5178148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474170" y="4873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474170" y="4568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$300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74170" y="4264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74170" y="3959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$1,000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0474170" y="3654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0474170" y="3349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$4,000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0474170" y="3044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$8,000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0474170" y="2740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$16,000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0474170" y="2435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$25,000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0474170" y="2130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0474170" y="1825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0474170" y="1520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0474170" y="1216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0474170" y="911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$1,000,000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5"/>
            <a:ext cx="12192000" cy="931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51058" y="2383105"/>
            <a:ext cx="14766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8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8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2346325" y="1756601"/>
          <a:ext cx="6096000" cy="2488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722461" y="206375"/>
            <a:ext cx="8983609" cy="1416050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FFFF"/>
                </a:solidFill>
                <a:cs typeface="Times New Roman" panose="02020603050405020304" pitchFamily="18" charset="0"/>
              </a:rPr>
              <a:t>2b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codon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mRNA</a:t>
            </a:r>
          </a:p>
          <a:p>
            <a:pPr algn="ctr"/>
            <a:r>
              <a:rPr lang="en-US" sz="2800" b="1" dirty="0">
                <a:solidFill>
                  <a:srgbClr val="FFFFFF"/>
                </a:solidFill>
                <a:cs typeface="Times New Roman" panose="02020603050405020304" pitchFamily="18" charset="0"/>
              </a:rPr>
              <a:t>do </a:t>
            </a:r>
            <a:r>
              <a:rPr lang="en-US" sz="2800" b="1" dirty="0" err="1">
                <a:solidFill>
                  <a:srgbClr val="FFFFFF"/>
                </a:solidFill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FFFFFF"/>
                </a:solidFill>
                <a:cs typeface="Times New Roman" panose="02020603050405020304" pitchFamily="18" charset="0"/>
              </a:rPr>
              <a:t> gene 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800" b="1" baseline="30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…TAC TCA GCG ATT …5’ </a:t>
            </a:r>
            <a:r>
              <a:rPr lang="en-US" sz="2800" b="1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cs typeface="Times New Roman" panose="02020603050405020304" pitchFamily="18" charset="0"/>
              </a:rPr>
              <a:t>mã</a:t>
            </a:r>
            <a:r>
              <a:rPr lang="en-US" sz="2800" b="1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cs typeface="Times New Roman" panose="02020603050405020304" pitchFamily="18" charset="0"/>
              </a:rPr>
              <a:t>hoá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5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24068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271230" y="5118820"/>
            <a:ext cx="443484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3200" b="1" dirty="0">
                <a:solidFill>
                  <a:srgbClr val="FFFFFF"/>
                </a:solidFill>
                <a:cs typeface="Times New Roman" panose="02020603050405020304" pitchFamily="18" charset="0"/>
              </a:rPr>
              <a:t>3</a:t>
            </a:r>
            <a:endParaRPr lang="en-US" sz="3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5241135" y="4343403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3200" b="1" dirty="0">
                <a:solidFill>
                  <a:srgbClr val="FFFFFF"/>
                </a:solidFill>
                <a:cs typeface="Times New Roman" panose="02020603050405020304" pitchFamily="18" charset="0"/>
              </a:rPr>
              <a:t>6</a:t>
            </a:r>
            <a:endParaRPr lang="en-US" sz="3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745849" y="5057250"/>
            <a:ext cx="4437414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3200" b="1" dirty="0">
                <a:solidFill>
                  <a:srgbClr val="FFFFFF"/>
                </a:solidFill>
                <a:cs typeface="Times New Roman" panose="02020603050405020304" pitchFamily="18" charset="0"/>
              </a:rPr>
              <a:t>4</a:t>
            </a:r>
            <a:endParaRPr lang="en-US" sz="3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722461" y="4343403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3200" b="1" dirty="0">
                <a:solidFill>
                  <a:srgbClr val="FFFFFF"/>
                </a:solidFill>
                <a:cs typeface="Times New Roman" panose="02020603050405020304" pitchFamily="18" charset="0"/>
              </a:rPr>
              <a:t>5</a:t>
            </a:r>
            <a:endParaRPr lang="en-US" sz="3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37857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7857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83451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A</a:t>
            </a:r>
            <a:endParaRPr lang="en-US" sz="12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83451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6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0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87"/>
            <a:ext cx="832002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7"/>
            <a:ext cx="832002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5" y="5958887"/>
            <a:ext cx="832002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4" y="5805934"/>
            <a:ext cx="914400" cy="721578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8" y="5805934"/>
            <a:ext cx="914400" cy="721578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4"/>
            <a:ext cx="914400" cy="721578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</a:t>
            </a:r>
            <a:r>
              <a:rPr lang="en-US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</a:t>
            </a:r>
            <a:r>
              <a:rPr lang="en-US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3" y="3588431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44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44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2" y="3199770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407" y="6579136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>
                <a:solidFill>
                  <a:srgbClr val="FFFFFF"/>
                </a:solidFill>
              </a:rPr>
              <a:t>Bắt đầu 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1738" r="21801"/>
          <a:stretch/>
        </p:blipFill>
        <p:spPr>
          <a:xfrm>
            <a:off x="10506309" y="5549988"/>
            <a:ext cx="1385454" cy="129336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29227" y="7167868"/>
            <a:ext cx="372410" cy="37241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372306178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4" grpId="0" animBg="1"/>
      <p:bldP spid="77862" grpId="0" animBg="1"/>
      <p:bldP spid="77861" grpId="0" animBg="1"/>
      <p:bldP spid="77864" grpId="0" animBg="1"/>
      <p:bldP spid="77863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6308</TotalTime>
  <Words>3258</Words>
  <Application>Microsoft Office PowerPoint</Application>
  <PresentationFormat>Widescreen</PresentationFormat>
  <Paragraphs>655</Paragraphs>
  <Slides>33</Slides>
  <Notes>5</Notes>
  <HiddenSlides>0</HiddenSlides>
  <MMClips>19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Arial</vt:lpstr>
      <vt:lpstr>Arial Black</vt:lpstr>
      <vt:lpstr>Calibri</vt:lpstr>
      <vt:lpstr>Calibri Light</vt:lpstr>
      <vt:lpstr>Cambria Math</vt:lpstr>
      <vt:lpstr>Times New Roman</vt:lpstr>
      <vt:lpstr>Trebuchet MS</vt:lpstr>
      <vt:lpstr>Wingdings 3</vt:lpstr>
      <vt:lpstr>Custom Design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Admin</cp:lastModifiedBy>
  <cp:revision>1</cp:revision>
  <dcterms:created xsi:type="dcterms:W3CDTF">2001-11-19T01:54:57Z</dcterms:created>
  <dcterms:modified xsi:type="dcterms:W3CDTF">2024-10-05T06:11:34Z</dcterms:modified>
</cp:coreProperties>
</file>