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00" r:id="rId4"/>
  </p:sldMasterIdLst>
  <p:notesMasterIdLst>
    <p:notesMasterId r:id="rId24"/>
  </p:notesMasterIdLst>
  <p:sldIdLst>
    <p:sldId id="303" r:id="rId5"/>
    <p:sldId id="274" r:id="rId6"/>
    <p:sldId id="304" r:id="rId7"/>
    <p:sldId id="305" r:id="rId8"/>
    <p:sldId id="306" r:id="rId9"/>
    <p:sldId id="307" r:id="rId10"/>
    <p:sldId id="309" r:id="rId11"/>
    <p:sldId id="308" r:id="rId12"/>
    <p:sldId id="310" r:id="rId13"/>
    <p:sldId id="311" r:id="rId14"/>
    <p:sldId id="3488" r:id="rId15"/>
    <p:sldId id="3328" r:id="rId16"/>
    <p:sldId id="3572" r:id="rId17"/>
    <p:sldId id="3580" r:id="rId18"/>
    <p:sldId id="3469" r:id="rId19"/>
    <p:sldId id="3472" r:id="rId20"/>
    <p:sldId id="3574" r:id="rId21"/>
    <p:sldId id="3558" r:id="rId22"/>
    <p:sldId id="3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395"/>
    <a:srgbClr val="6BDDDD"/>
    <a:srgbClr val="FFFFFF"/>
    <a:srgbClr val="00B856"/>
    <a:srgbClr val="F0AE42"/>
    <a:srgbClr val="FF33CC"/>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99" d="100"/>
          <a:sy n="99" d="100"/>
        </p:scale>
        <p:origin x="403" y="5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hỗ dành sẵn cho Hình ảnh của Bản chiếu 1">
            <a:extLst>
              <a:ext uri="{FF2B5EF4-FFF2-40B4-BE49-F238E27FC236}">
                <a16:creationId xmlns:a16="http://schemas.microsoft.com/office/drawing/2014/main" id="{862F8AF1-27D6-7330-9EA7-4BC8CDE811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Chỗ dành sẵn cho Ghi chú 2">
            <a:extLst>
              <a:ext uri="{FF2B5EF4-FFF2-40B4-BE49-F238E27FC236}">
                <a16:creationId xmlns:a16="http://schemas.microsoft.com/office/drawing/2014/main" id="{1D01BC6C-6027-19D0-1A96-9AADFF3AB2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hỗ dành sẵn cho Hình ảnh của Bản chiếu 1">
            <a:extLst>
              <a:ext uri="{FF2B5EF4-FFF2-40B4-BE49-F238E27FC236}">
                <a16:creationId xmlns:a16="http://schemas.microsoft.com/office/drawing/2014/main" id="{9B542258-9015-ABF2-A3BB-876F3F16CC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Chỗ dành sẵn cho Ghi chú 2">
            <a:extLst>
              <a:ext uri="{FF2B5EF4-FFF2-40B4-BE49-F238E27FC236}">
                <a16:creationId xmlns:a16="http://schemas.microsoft.com/office/drawing/2014/main" id="{52DCB6CD-CFE6-9E77-BABF-DEA1ECFD3E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hỗ dành sẵn cho Hình ảnh của Bản chiếu 1">
            <a:extLst>
              <a:ext uri="{FF2B5EF4-FFF2-40B4-BE49-F238E27FC236}">
                <a16:creationId xmlns:a16="http://schemas.microsoft.com/office/drawing/2014/main" id="{37F00E75-AA67-238E-EDA1-E0047218E7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Chỗ dành sẵn cho Ghi chú 2">
            <a:extLst>
              <a:ext uri="{FF2B5EF4-FFF2-40B4-BE49-F238E27FC236}">
                <a16:creationId xmlns:a16="http://schemas.microsoft.com/office/drawing/2014/main" id="{5738DD94-8C8D-2055-48EA-922AA410F5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hỗ dành sẵn cho Hình ảnh của Bản chiếu 1">
            <a:extLst>
              <a:ext uri="{FF2B5EF4-FFF2-40B4-BE49-F238E27FC236}">
                <a16:creationId xmlns:a16="http://schemas.microsoft.com/office/drawing/2014/main" id="{69D57044-07D4-339F-4826-0D322B02DC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Chỗ dành sẵn cho Ghi chú 2">
            <a:extLst>
              <a:ext uri="{FF2B5EF4-FFF2-40B4-BE49-F238E27FC236}">
                <a16:creationId xmlns:a16="http://schemas.microsoft.com/office/drawing/2014/main" id="{075A6AE2-54D4-AD19-E01D-FAC535647C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934943"/>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78667"/>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11/1/2024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11/1/2024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372D44D2-EA69-9DC2-5DEC-DBAF82A75E40}"/>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E7028D22-21DA-FFAA-8423-A6A25D4A6461}"/>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0E0605F5-B015-F74B-0EF2-8AC7B4A4D2F9}"/>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CA854B31-564F-D626-8C83-680834058BD5}"/>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BB99CFE3-9700-5B9C-A327-0CC4065DD3A6}"/>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B17ED1F0-E96B-A057-1C32-566E33EBA358}"/>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7F89B8BF-DB01-3C60-434A-83242E93C5C2}"/>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A9E9F909-8CDA-2EA9-7216-909E7FE70CBC}"/>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B157AC34-FE81-93E2-1D3C-CDAE59B1624F}"/>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D645C984-C032-92F3-0DA0-051BF4779AD0}"/>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D89F4FE6-F67C-79E7-4082-02DB4EEFEE05}"/>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D2B49807-3FAA-2D9E-FDFB-1A9AA2EECE1F}"/>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A44D0A43-1068-F113-92AD-DE460CCB9904}"/>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2D7FA6EE-FD31-4FF0-B3DE-14FB0C3DB3FF}"/>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D1F2D085-B9F9-3AC6-DF19-14ED882267A4}"/>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B0C18FED-366E-26B4-BBE5-1E97BF3AF2DD}"/>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D86945AF-A204-E168-8502-52D239F579F8}"/>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0A0011E9-F879-5F7D-8262-B14B46A8991E}"/>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38C9EC71-8B89-F33B-D7CF-583E409DA32C}"/>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1311746983"/>
      </p:ext>
    </p:extLst>
  </p:cSld>
  <p:clrMap bg1="lt1" tx1="dk1" bg2="lt2" tx2="dk2" accent1="accent1" accent2="accent2" accent3="accent3" accent4="accent4" accent5="accent5" accent6="accent6" hlink="hlink" folHlink="folHlink"/>
  <p:sldLayoutIdLst>
    <p:sldLayoutId id="2147483799"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3F151623-6A48-DFA6-926F-2229A2058205}"/>
              </a:ext>
            </a:extLst>
          </p:cNvPr>
          <p:cNvSpPr>
            <a:spLocks noChangeArrowheads="1"/>
          </p:cNvSpPr>
          <p:nvPr userDrawn="1"/>
        </p:nvSpPr>
        <p:spPr bwMode="auto">
          <a:xfrm>
            <a:off x="296863" y="4770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WordArt 3">
            <a:extLst>
              <a:ext uri="{FF2B5EF4-FFF2-40B4-BE49-F238E27FC236}">
                <a16:creationId xmlns:a16="http://schemas.microsoft.com/office/drawing/2014/main" id="{EA3F6538-A4B5-0FC1-529C-35C33DF6F816}"/>
              </a:ext>
            </a:extLst>
          </p:cNvPr>
          <p:cNvSpPr>
            <a:spLocks noChangeArrowheads="1" noChangeShapeType="1" noTextEdit="1"/>
          </p:cNvSpPr>
          <p:nvPr userDrawn="1"/>
        </p:nvSpPr>
        <p:spPr bwMode="auto">
          <a:xfrm>
            <a:off x="1206500" y="4830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4100" name="WordArt 4">
            <a:extLst>
              <a:ext uri="{FF2B5EF4-FFF2-40B4-BE49-F238E27FC236}">
                <a16:creationId xmlns:a16="http://schemas.microsoft.com/office/drawing/2014/main" id="{EA963E7A-898C-9AC8-600C-70EEEEA80F9E}"/>
              </a:ext>
            </a:extLst>
          </p:cNvPr>
          <p:cNvSpPr>
            <a:spLocks noChangeArrowheads="1" noChangeShapeType="1" noTextEdit="1"/>
          </p:cNvSpPr>
          <p:nvPr userDrawn="1"/>
        </p:nvSpPr>
        <p:spPr bwMode="auto">
          <a:xfrm>
            <a:off x="7172325" y="478948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4101" name="WordArt 5">
            <a:extLst>
              <a:ext uri="{FF2B5EF4-FFF2-40B4-BE49-F238E27FC236}">
                <a16:creationId xmlns:a16="http://schemas.microsoft.com/office/drawing/2014/main" id="{1A23BC52-B78D-53BA-2A36-1F6212C71C6C}"/>
              </a:ext>
            </a:extLst>
          </p:cNvPr>
          <p:cNvSpPr>
            <a:spLocks noChangeArrowheads="1" noChangeShapeType="1" noTextEdit="1"/>
          </p:cNvSpPr>
          <p:nvPr userDrawn="1"/>
        </p:nvSpPr>
        <p:spPr bwMode="auto">
          <a:xfrm>
            <a:off x="1206500" y="5964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4102" name="WordArt 6">
            <a:extLst>
              <a:ext uri="{FF2B5EF4-FFF2-40B4-BE49-F238E27FC236}">
                <a16:creationId xmlns:a16="http://schemas.microsoft.com/office/drawing/2014/main" id="{76CC6785-5D8E-5F04-04EC-AA9D72C9BF73}"/>
              </a:ext>
            </a:extLst>
          </p:cNvPr>
          <p:cNvSpPr>
            <a:spLocks noChangeArrowheads="1" noChangeShapeType="1" noTextEdit="1"/>
          </p:cNvSpPr>
          <p:nvPr userDrawn="1"/>
        </p:nvSpPr>
        <p:spPr bwMode="auto">
          <a:xfrm>
            <a:off x="7158038" y="5870575"/>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26FE68DC-7156-41EC-D72D-88E73CB9191E}"/>
              </a:ext>
            </a:extLst>
          </p:cNvPr>
          <p:cNvSpPr>
            <a:spLocks noChangeArrowheads="1"/>
          </p:cNvSpPr>
          <p:nvPr userDrawn="1"/>
        </p:nvSpPr>
        <p:spPr bwMode="auto">
          <a:xfrm>
            <a:off x="469900" y="4902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4" name="AutoShape 8">
            <a:extLst>
              <a:ext uri="{FF2B5EF4-FFF2-40B4-BE49-F238E27FC236}">
                <a16:creationId xmlns:a16="http://schemas.microsoft.com/office/drawing/2014/main" id="{4D8CE660-97B7-ED5A-3989-4382C6314F52}"/>
              </a:ext>
            </a:extLst>
          </p:cNvPr>
          <p:cNvSpPr>
            <a:spLocks noChangeArrowheads="1"/>
          </p:cNvSpPr>
          <p:nvPr userDrawn="1"/>
        </p:nvSpPr>
        <p:spPr bwMode="auto">
          <a:xfrm>
            <a:off x="6248400" y="4719638"/>
            <a:ext cx="687388"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37BDFB56-A686-BDAE-7B87-14DCD52A3717}"/>
              </a:ext>
            </a:extLst>
          </p:cNvPr>
          <p:cNvSpPr>
            <a:spLocks noChangeArrowheads="1"/>
          </p:cNvSpPr>
          <p:nvPr userDrawn="1"/>
        </p:nvSpPr>
        <p:spPr bwMode="auto">
          <a:xfrm>
            <a:off x="6421438" y="4849813"/>
            <a:ext cx="33813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6" name="AutoShape 10">
            <a:extLst>
              <a:ext uri="{FF2B5EF4-FFF2-40B4-BE49-F238E27FC236}">
                <a16:creationId xmlns:a16="http://schemas.microsoft.com/office/drawing/2014/main" id="{B9A297A2-B0D9-95C0-5150-A9774FA25DC5}"/>
              </a:ext>
            </a:extLst>
          </p:cNvPr>
          <p:cNvSpPr>
            <a:spLocks noChangeArrowheads="1"/>
          </p:cNvSpPr>
          <p:nvPr userDrawn="1"/>
        </p:nvSpPr>
        <p:spPr bwMode="auto">
          <a:xfrm>
            <a:off x="296863" y="5853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3F7B7ADB-9239-840A-9D85-754316F780E7}"/>
              </a:ext>
            </a:extLst>
          </p:cNvPr>
          <p:cNvSpPr>
            <a:spLocks noChangeArrowheads="1"/>
          </p:cNvSpPr>
          <p:nvPr userDrawn="1"/>
        </p:nvSpPr>
        <p:spPr bwMode="auto">
          <a:xfrm>
            <a:off x="469900" y="5984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8" name="AutoShape 12">
            <a:extLst>
              <a:ext uri="{FF2B5EF4-FFF2-40B4-BE49-F238E27FC236}">
                <a16:creationId xmlns:a16="http://schemas.microsoft.com/office/drawing/2014/main" id="{05C5BAEF-60A4-4A36-87A6-0C334A22EC62}"/>
              </a:ext>
            </a:extLst>
          </p:cNvPr>
          <p:cNvSpPr>
            <a:spLocks noChangeArrowheads="1"/>
          </p:cNvSpPr>
          <p:nvPr userDrawn="1"/>
        </p:nvSpPr>
        <p:spPr bwMode="auto">
          <a:xfrm>
            <a:off x="6248400" y="5746750"/>
            <a:ext cx="687388"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82AA2868-4CAC-885D-DBCE-E690A889DB14}"/>
              </a:ext>
            </a:extLst>
          </p:cNvPr>
          <p:cNvSpPr>
            <a:spLocks noChangeArrowheads="1"/>
          </p:cNvSpPr>
          <p:nvPr userDrawn="1"/>
        </p:nvSpPr>
        <p:spPr bwMode="auto">
          <a:xfrm>
            <a:off x="6421438" y="5878513"/>
            <a:ext cx="33813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23908AC8-D473-B25F-78DF-BD5E6D778B02}"/>
              </a:ext>
            </a:extLst>
          </p:cNvPr>
          <p:cNvSpPr>
            <a:spLocks noChangeArrowheads="1"/>
          </p:cNvSpPr>
          <p:nvPr userDrawn="1"/>
        </p:nvSpPr>
        <p:spPr bwMode="auto">
          <a:xfrm>
            <a:off x="1930400" y="4419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E05ADEB5-879D-8494-D1D0-B32047FAC709}"/>
              </a:ext>
            </a:extLst>
          </p:cNvPr>
          <p:cNvSpPr>
            <a:spLocks noChangeArrowheads="1"/>
          </p:cNvSpPr>
          <p:nvPr userDrawn="1"/>
        </p:nvSpPr>
        <p:spPr bwMode="auto">
          <a:xfrm>
            <a:off x="7772400" y="4427538"/>
            <a:ext cx="3962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B6C6E03E-F6FC-3474-F6CA-328B7F1A6A1B}"/>
              </a:ext>
            </a:extLst>
          </p:cNvPr>
          <p:cNvSpPr>
            <a:spLocks noChangeArrowheads="1"/>
          </p:cNvSpPr>
          <p:nvPr userDrawn="1"/>
        </p:nvSpPr>
        <p:spPr bwMode="auto">
          <a:xfrm>
            <a:off x="1930400" y="5562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BD7B9973-7E05-AB37-750F-36DB43BCB8FE}"/>
              </a:ext>
            </a:extLst>
          </p:cNvPr>
          <p:cNvSpPr>
            <a:spLocks noChangeArrowheads="1"/>
          </p:cNvSpPr>
          <p:nvPr userDrawn="1"/>
        </p:nvSpPr>
        <p:spPr bwMode="auto">
          <a:xfrm>
            <a:off x="7772400" y="5575300"/>
            <a:ext cx="3962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95B19DD2-D610-D6AB-5582-75C93AEDE300}"/>
              </a:ext>
            </a:extLst>
          </p:cNvPr>
          <p:cNvSpPr>
            <a:spLocks noChangeArrowheads="1"/>
          </p:cNvSpPr>
          <p:nvPr userDrawn="1"/>
        </p:nvSpPr>
        <p:spPr bwMode="auto">
          <a:xfrm>
            <a:off x="808038" y="622300"/>
            <a:ext cx="10926762" cy="3586163"/>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BB6C9732-38FF-E0CE-8891-2FB62D92E99D}"/>
              </a:ext>
            </a:extLst>
          </p:cNvPr>
          <p:cNvSpPr>
            <a:spLocks noChangeArrowheads="1" noChangeShapeType="1" noTextEdit="1"/>
          </p:cNvSpPr>
          <p:nvPr userDrawn="1"/>
        </p:nvSpPr>
        <p:spPr bwMode="auto">
          <a:xfrm>
            <a:off x="311150" y="820737"/>
            <a:ext cx="374650" cy="2989263"/>
          </a:xfrm>
          <a:prstGeom prst="rect">
            <a:avLst/>
          </a:prstGeom>
        </p:spPr>
        <p:txBody>
          <a:bodyPr wrap="none" fromWordArt="1">
            <a:prstTxWarp prst="textPlain">
              <a:avLst>
                <a:gd name="adj" fmla="val 50000"/>
              </a:avLst>
            </a:prstTxWarp>
            <a:scene3d>
              <a:camera prst="isometricLeftDown"/>
              <a:lightRig rig="threePt" dir="t"/>
            </a:scene3d>
          </a:bodyPr>
          <a:lstStyle/>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â</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u </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h</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ỏ</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i</a:t>
            </a:r>
          </a:p>
        </p:txBody>
      </p:sp>
      <p:sp>
        <p:nvSpPr>
          <p:cNvPr id="87062" name="WordArt 22">
            <a:extLst>
              <a:ext uri="{FF2B5EF4-FFF2-40B4-BE49-F238E27FC236}">
                <a16:creationId xmlns:a16="http://schemas.microsoft.com/office/drawing/2014/main" id="{1182FE65-EDFE-3D18-8970-A92C16D8AFC0}"/>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2064141996"/>
      </p:ext>
    </p:extLst>
  </p:cSld>
  <p:clrMap bg1="lt1" tx1="dk1" bg2="lt2" tx2="dk2" accent1="accent1" accent2="accent2" accent3="accent3" accent4="accent4" accent5="accent5" accent6="accent6" hlink="hlink" folHlink="folHlink"/>
  <p:sldLayoutIdLst>
    <p:sldLayoutId id="2147483801"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7.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1946787" y="2384688"/>
            <a:ext cx="7492181" cy="1446550"/>
          </a:xfrm>
          <a:prstGeom prst="rect">
            <a:avLst/>
          </a:prstGeom>
          <a:noFill/>
        </p:spPr>
        <p:txBody>
          <a:bodyPr wrap="square" rtlCol="0">
            <a:spAutoFit/>
          </a:bodyPr>
          <a:lstStyle/>
          <a:p>
            <a:pPr algn="ctr"/>
            <a:r>
              <a:rPr lang="en-US" sz="4000" b="1">
                <a:solidFill>
                  <a:srgbClr val="00B050"/>
                </a:solidFill>
                <a:effectLst/>
                <a:latin typeface="Tahoma" panose="020B0604030504040204" pitchFamily="34" charset="0"/>
                <a:ea typeface="Tahoma" panose="020B0604030504040204" pitchFamily="34" charset="0"/>
                <a:cs typeface="Tahoma" panose="020B0604030504040204" pitchFamily="34" charset="0"/>
              </a:rPr>
              <a:t>TIẾT 22. BÀI 11A. </a:t>
            </a:r>
          </a:p>
          <a:p>
            <a:pPr algn="ctr"/>
            <a:r>
              <a:rPr lang="en-US" sz="4800" b="1">
                <a:solidFill>
                  <a:srgbClr val="00B050"/>
                </a:solidFill>
                <a:effectLst/>
                <a:latin typeface="Tahoma" panose="020B0604030504040204" pitchFamily="34" charset="0"/>
                <a:ea typeface="Tahoma" panose="020B0604030504040204" pitchFamily="34" charset="0"/>
                <a:cs typeface="Tahoma" panose="020B0604030504040204" pitchFamily="34" charset="0"/>
              </a:rPr>
              <a:t>SỬ DỤNG HÀM SUMIF </a:t>
            </a:r>
            <a:endParaRPr lang="en-US" sz="4800">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19964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p>
          </p:txBody>
        </p:sp>
      </p:grpSp>
      <p:grpSp>
        <p:nvGrpSpPr>
          <p:cNvPr id="3" name="Group 2">
            <a:extLst>
              <a:ext uri="{FF2B5EF4-FFF2-40B4-BE49-F238E27FC236}">
                <a16:creationId xmlns:a16="http://schemas.microsoft.com/office/drawing/2014/main" id="{26BF49D8-69DB-91E4-CFFB-820F5EC8C307}"/>
              </a:ext>
            </a:extLst>
          </p:cNvPr>
          <p:cNvGrpSpPr/>
          <p:nvPr/>
        </p:nvGrpSpPr>
        <p:grpSpPr>
          <a:xfrm>
            <a:off x="598895" y="1656121"/>
            <a:ext cx="10777028" cy="2611079"/>
            <a:chOff x="531001" y="4644163"/>
            <a:chExt cx="10777028" cy="2611079"/>
          </a:xfrm>
        </p:grpSpPr>
        <p:sp>
          <p:nvSpPr>
            <p:cNvPr id="6" name="Rectangle: Rounded Corners 5">
              <a:extLst>
                <a:ext uri="{FF2B5EF4-FFF2-40B4-BE49-F238E27FC236}">
                  <a16:creationId xmlns:a16="http://schemas.microsoft.com/office/drawing/2014/main" id="{F8EB2DED-DCA6-AFA6-D085-D4621B1221CE}"/>
                </a:ext>
              </a:extLst>
            </p:cNvPr>
            <p:cNvSpPr/>
            <p:nvPr/>
          </p:nvSpPr>
          <p:spPr>
            <a:xfrm>
              <a:off x="531001" y="4644163"/>
              <a:ext cx="10777028" cy="2611079"/>
            </a:xfrm>
            <a:prstGeom prst="roundRect">
              <a:avLst>
                <a:gd name="adj" fmla="val 5181"/>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DEA9929-38BA-5FAA-56A2-A291E6BE8EE5}"/>
                </a:ext>
              </a:extLst>
            </p:cNvPr>
            <p:cNvSpPr/>
            <p:nvPr/>
          </p:nvSpPr>
          <p:spPr>
            <a:xfrm>
              <a:off x="1514259" y="4644163"/>
              <a:ext cx="9598058" cy="471668"/>
            </a:xfrm>
            <a:prstGeom prst="rect">
              <a:avLst/>
            </a:prstGeom>
          </p:spPr>
          <p:txBody>
            <a:bodyPr wrap="square">
              <a:spAutoFit/>
            </a:bodyPr>
            <a:lstStyle/>
            <a:p>
              <a:pPr algn="ctr"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351FEEE-9A88-C954-3FE6-3EF3C2A15625}"/>
                </a:ext>
              </a:extLst>
            </p:cNvPr>
            <p:cNvSpPr/>
            <p:nvPr/>
          </p:nvSpPr>
          <p:spPr>
            <a:xfrm>
              <a:off x="1259461" y="4806958"/>
              <a:ext cx="9831234" cy="1687963"/>
            </a:xfrm>
            <a:prstGeom prst="rect">
              <a:avLst/>
            </a:prstGeom>
          </p:spPr>
          <p:txBody>
            <a:bodyPr wrap="square">
              <a:spAutoFit/>
            </a:bodyPr>
            <a:lstStyle/>
            <a:p>
              <a:pPr algn="just" defTabSz="342900">
                <a:lnSpc>
                  <a:spcPct val="150000"/>
                </a:lnSpc>
              </a:pP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1.	Em hãy bổ sung thêm một số dòng dữ liệu thu, chi vào cuối phần dữ liệu của cả hai trang tính </a:t>
              </a:r>
              <a:r>
                <a:rPr lang="vi-VN" sz="2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Thu nhập </a:t>
              </a: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và </a:t>
              </a:r>
              <a:r>
                <a:rPr lang="vi-VN" sz="2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Chi tiêu. </a:t>
              </a: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Hãy điều chỉnh công thức SUMIF ở cột </a:t>
              </a:r>
              <a:r>
                <a:rPr lang="vi-VN" sz="2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H</a:t>
              </a: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 để kết quả tổng tiền của mỗi khoản thu, chi được chính xác.</a:t>
              </a:r>
            </a:p>
          </p:txBody>
        </p:sp>
      </p:grpSp>
    </p:spTree>
    <p:extLst>
      <p:ext uri="{BB962C8B-B14F-4D97-AF65-F5344CB8AC3E}">
        <p14:creationId xmlns:p14="http://schemas.microsoft.com/office/powerpoint/2010/main" val="390463377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37F9DA4-826C-8D14-34AB-83D12CBAC5B3}"/>
              </a:ext>
            </a:extLst>
          </p:cNvPr>
          <p:cNvSpPr/>
          <p:nvPr/>
        </p:nvSpPr>
        <p:spPr>
          <a:xfrm>
            <a:off x="1928813" y="2139950"/>
            <a:ext cx="9882187" cy="1103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tính tổng, nếu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sum_range</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bị bỏ qua thì tính tổng các ô trong tham số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range</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mãn điều kiện.</a:t>
            </a:r>
          </a:p>
        </p:txBody>
      </p:sp>
      <p:sp>
        <p:nvSpPr>
          <p:cNvPr id="4" name="Rounded Rectangle 3">
            <a:extLst>
              <a:ext uri="{FF2B5EF4-FFF2-40B4-BE49-F238E27FC236}">
                <a16:creationId xmlns:a16="http://schemas.microsoft.com/office/drawing/2014/main" id="{1CBF6689-6C7A-022F-3048-CEC41C89BA14}"/>
              </a:ext>
            </a:extLst>
          </p:cNvPr>
          <p:cNvSpPr/>
          <p:nvPr/>
        </p:nvSpPr>
        <p:spPr>
          <a:xfrm>
            <a:off x="1984375" y="3249613"/>
            <a:ext cx="9656763"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kiểm tra hoặc tính tổng các giá trị nếu không có tham số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range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Rounded Rectangle 4">
            <a:extLst>
              <a:ext uri="{FF2B5EF4-FFF2-40B4-BE49-F238E27FC236}">
                <a16:creationId xmlns:a16="http://schemas.microsoft.com/office/drawing/2014/main" id="{BD45A2BE-C39A-4FB5-649E-6660B5771AEA}"/>
              </a:ext>
            </a:extLst>
          </p:cNvPr>
          <p:cNvSpPr/>
          <p:nvPr/>
        </p:nvSpPr>
        <p:spPr>
          <a:xfrm>
            <a:off x="2011363" y="4349750"/>
            <a:ext cx="9656762"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kiểm tra hoặc tính tổng các giá trị nếu không có tham số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criteria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B9934F10-0C84-BE96-6534-8823FDD7EA46}"/>
              </a:ext>
            </a:extLst>
          </p:cNvPr>
          <p:cNvSpPr/>
          <p:nvPr/>
        </p:nvSpPr>
        <p:spPr>
          <a:xfrm>
            <a:off x="2074863" y="5808663"/>
            <a:ext cx="8042275"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Điều kiện kiểm tra.</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A694B63B-4B4B-457C-BDFD-5244C5E1F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091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A picture containing clipart&#10;&#10;Description automatically generated">
            <a:extLst>
              <a:ext uri="{FF2B5EF4-FFF2-40B4-BE49-F238E27FC236}">
                <a16:creationId xmlns:a16="http://schemas.microsoft.com/office/drawing/2014/main" id="{F4673FAE-683F-F8D0-545C-BC209411A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a:extLst>
              <a:ext uri="{FF2B5EF4-FFF2-40B4-BE49-F238E27FC236}">
                <a16:creationId xmlns:a16="http://schemas.microsoft.com/office/drawing/2014/main" id="{530B0363-E06F-7B6A-3ABC-3E0E864AF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56A795DE-6083-F2A7-F4EE-F54AE0D5EB73}"/>
              </a:ext>
            </a:extLst>
          </p:cNvPr>
          <p:cNvSpPr/>
          <p:nvPr/>
        </p:nvSpPr>
        <p:spPr>
          <a:xfrm>
            <a:off x="1984375" y="762000"/>
            <a:ext cx="9593263"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Trong công thức chung của SUMIF, tham số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sum_range</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có ý nghĩa gì?</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ED9F800-5680-5F1A-6ADF-A58F9BCF1FEA}"/>
              </a:ext>
            </a:extLst>
          </p:cNvPr>
          <p:cNvSpPr/>
          <p:nvPr/>
        </p:nvSpPr>
        <p:spPr>
          <a:xfrm>
            <a:off x="1928813" y="2057400"/>
            <a:ext cx="9817100"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kiểm tra hoặc tính tổng các giá trị nếu không có tham số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range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ounded Rectangle 3">
            <a:extLst>
              <a:ext uri="{FF2B5EF4-FFF2-40B4-BE49-F238E27FC236}">
                <a16:creationId xmlns:a16="http://schemas.microsoft.com/office/drawing/2014/main" id="{A47CEDDA-ED5C-395B-418D-4AF330EC7E8A}"/>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Điều kiện kiểm tra.</a:t>
            </a:r>
          </a:p>
        </p:txBody>
      </p:sp>
      <p:sp>
        <p:nvSpPr>
          <p:cNvPr id="5" name="Rounded Rectangle 4">
            <a:extLst>
              <a:ext uri="{FF2B5EF4-FFF2-40B4-BE49-F238E27FC236}">
                <a16:creationId xmlns:a16="http://schemas.microsoft.com/office/drawing/2014/main" id="{6E44470F-F05C-316D-CCF1-D9130A7A880D}"/>
              </a:ext>
            </a:extLst>
          </p:cNvPr>
          <p:cNvSpPr/>
          <p:nvPr/>
        </p:nvSpPr>
        <p:spPr>
          <a:xfrm>
            <a:off x="1928813" y="4384675"/>
            <a:ext cx="9882187" cy="1101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tính tổng, nếu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sum_range</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bị bỏ qua thì tính tổng các ô trong tham số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range</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mãn điều kiện.</a:t>
            </a:r>
            <a:endParaRPr kumimoji="0" lang="pt-BR"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3E8E5465-313B-A538-63A9-6159001D6D72}"/>
              </a:ext>
            </a:extLst>
          </p:cNvPr>
          <p:cNvSpPr/>
          <p:nvPr/>
        </p:nvSpPr>
        <p:spPr>
          <a:xfrm>
            <a:off x="1984375" y="5535613"/>
            <a:ext cx="9761538"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kiểm tra hoặc tính tổng các giá trị nếu không có tham số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sum_range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2D98DEFD-A37E-C01C-D7EE-8C1B87CB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2897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a:extLst>
              <a:ext uri="{FF2B5EF4-FFF2-40B4-BE49-F238E27FC236}">
                <a16:creationId xmlns:a16="http://schemas.microsoft.com/office/drawing/2014/main" id="{56845663-5762-E1B4-C977-9D07DA4BA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52509A5A-44A3-55E2-1A1F-776852E9BC7F}"/>
              </a:ext>
            </a:extLst>
          </p:cNvPr>
          <p:cNvSpPr/>
          <p:nvPr/>
        </p:nvSpPr>
        <p:spPr>
          <a:xfrm>
            <a:off x="1984375" y="762000"/>
            <a:ext cx="9593263"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Trong công thức chung của SUMIF, tham số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criteria</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có ý nghĩa gì?</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6BFFB1C-6DA8-3A9D-8F70-04D16A48B523}"/>
              </a:ext>
            </a:extLst>
          </p:cNvPr>
          <p:cNvSpPr/>
          <p:nvPr/>
        </p:nvSpPr>
        <p:spPr>
          <a:xfrm>
            <a:off x="7734300" y="4656138"/>
            <a:ext cx="422275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a:t>
            </a:r>
          </a:p>
        </p:txBody>
      </p:sp>
      <p:sp>
        <p:nvSpPr>
          <p:cNvPr id="4" name="Rounded Rectangle 3">
            <a:extLst>
              <a:ext uri="{FF2B5EF4-FFF2-40B4-BE49-F238E27FC236}">
                <a16:creationId xmlns:a16="http://schemas.microsoft.com/office/drawing/2014/main" id="{6FC95E0C-8101-ABEF-4B20-81D0CE87AE8A}"/>
              </a:ext>
            </a:extLst>
          </p:cNvPr>
          <p:cNvSpPr/>
          <p:nvPr/>
        </p:nvSpPr>
        <p:spPr>
          <a:xfrm>
            <a:off x="7734300" y="5799138"/>
            <a:ext cx="3933825"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5340AF2-85AF-6427-9CA1-CCD104154D7F}"/>
              </a:ext>
            </a:extLst>
          </p:cNvPr>
          <p:cNvSpPr/>
          <p:nvPr/>
        </p:nvSpPr>
        <p:spPr>
          <a:xfrm>
            <a:off x="1905000" y="4622800"/>
            <a:ext cx="41148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0A3314F4-47ED-8EE3-9DAD-5C33A81AE78E}"/>
              </a:ext>
            </a:extLst>
          </p:cNvPr>
          <p:cNvSpPr/>
          <p:nvPr/>
        </p:nvSpPr>
        <p:spPr>
          <a:xfrm>
            <a:off x="1905000" y="5808663"/>
            <a:ext cx="4222750"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IF</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F2D9EF3F-A57A-4B8A-5A2F-D5AE19E5A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54737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A picture containing clipart&#10;&#10;Description automatically generated">
            <a:extLst>
              <a:ext uri="{FF2B5EF4-FFF2-40B4-BE49-F238E27FC236}">
                <a16:creationId xmlns:a16="http://schemas.microsoft.com/office/drawing/2014/main" id="{AD340BCE-2608-5C8B-75D5-DBC95A91C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9588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a:extLst>
              <a:ext uri="{FF2B5EF4-FFF2-40B4-BE49-F238E27FC236}">
                <a16:creationId xmlns:a16="http://schemas.microsoft.com/office/drawing/2014/main" id="{1D40BBC7-CAD1-166C-37DA-94C39C44B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C6DB424C-204E-4156-DEF7-2CCA5E4FEB7E}"/>
              </a:ext>
            </a:extLst>
          </p:cNvPr>
          <p:cNvSpPr/>
          <p:nvPr/>
        </p:nvSpPr>
        <p:spPr>
          <a:xfrm>
            <a:off x="914400" y="1851025"/>
            <a:ext cx="10477500"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Hàm nào trong Excel dùng để tính tổng giá trị của những ô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thoả</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mãn một điều kiện nào đó?</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648D112-652B-65D7-05ED-292E2B3F89FE}"/>
              </a:ext>
            </a:extLst>
          </p:cNvPr>
          <p:cNvSpPr/>
          <p:nvPr/>
        </p:nvSpPr>
        <p:spPr>
          <a:xfrm>
            <a:off x="7734300" y="4656138"/>
            <a:ext cx="43815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=COUNTIF(F2:F10,G7).</a:t>
            </a:r>
          </a:p>
        </p:txBody>
      </p:sp>
      <p:sp>
        <p:nvSpPr>
          <p:cNvPr id="4" name="Rounded Rectangle 3">
            <a:extLst>
              <a:ext uri="{FF2B5EF4-FFF2-40B4-BE49-F238E27FC236}">
                <a16:creationId xmlns:a16="http://schemas.microsoft.com/office/drawing/2014/main" id="{F6A870A0-73DD-A95D-3FA1-542D4BAFD147}"/>
              </a:ext>
            </a:extLst>
          </p:cNvPr>
          <p:cNvSpPr/>
          <p:nvPr/>
        </p:nvSpPr>
        <p:spPr>
          <a:xfrm>
            <a:off x="7734300" y="5527675"/>
            <a:ext cx="3933825"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=COUNTIF(B3:B10,“Giải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BEDA4759-263B-213E-E830-BBF5B1D643EB}"/>
              </a:ext>
            </a:extLst>
          </p:cNvPr>
          <p:cNvSpPr/>
          <p:nvPr/>
        </p:nvSpPr>
        <p:spPr>
          <a:xfrm>
            <a:off x="1905000" y="4349750"/>
            <a:ext cx="4114800"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=SUMIF(B3:B10,Giải trí,D3:D10).</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E5EBAE77-5341-E7EA-D296-912303783C14}"/>
              </a:ext>
            </a:extLst>
          </p:cNvPr>
          <p:cNvSpPr/>
          <p:nvPr/>
        </p:nvSpPr>
        <p:spPr>
          <a:xfrm>
            <a:off x="1905000" y="5535613"/>
            <a:ext cx="4222750"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=SUMIF(B3:B10,F7,D3:D10).</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B9C435E0-389B-D6DD-3839-F5023E138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54737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A picture containing clipart&#10;&#10;Description automatically generated">
            <a:extLst>
              <a:ext uri="{FF2B5EF4-FFF2-40B4-BE49-F238E27FC236}">
                <a16:creationId xmlns:a16="http://schemas.microsoft.com/office/drawing/2014/main" id="{9832B5D5-A7D2-83DC-1062-E61E9E5B3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9588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a:extLst>
              <a:ext uri="{FF2B5EF4-FFF2-40B4-BE49-F238E27FC236}">
                <a16:creationId xmlns:a16="http://schemas.microsoft.com/office/drawing/2014/main" id="{B5C6A094-54D0-9B5A-8782-5FB51E82D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8F546A63-6AFB-970E-BE08-33CE13CF8BA5}"/>
              </a:ext>
            </a:extLst>
          </p:cNvPr>
          <p:cNvSpPr/>
          <p:nvPr/>
        </p:nvSpPr>
        <p:spPr>
          <a:xfrm>
            <a:off x="914400" y="1071563"/>
            <a:ext cx="2057400" cy="2752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cần nhập vào ô G7 là gì?</a:t>
            </a:r>
          </a:p>
        </p:txBody>
      </p:sp>
      <p:pic>
        <p:nvPicPr>
          <p:cNvPr id="48138" name="Hình ảnh 9">
            <a:extLst>
              <a:ext uri="{FF2B5EF4-FFF2-40B4-BE49-F238E27FC236}">
                <a16:creationId xmlns:a16="http://schemas.microsoft.com/office/drawing/2014/main" id="{8879664E-6897-6D84-0BFC-C9B648E5AF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665163"/>
            <a:ext cx="8534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8619CF5-6FFC-6978-4FFF-7F844C693005}"/>
              </a:ext>
            </a:extLst>
          </p:cNvPr>
          <p:cNvSpPr/>
          <p:nvPr/>
        </p:nvSpPr>
        <p:spPr>
          <a:xfrm>
            <a:off x="1928813" y="2106613"/>
            <a:ext cx="9817100"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kiểm tra hoặc tính tổng các giá trị nếu không có tham số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criteria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ounded Rectangle 3">
            <a:extLst>
              <a:ext uri="{FF2B5EF4-FFF2-40B4-BE49-F238E27FC236}">
                <a16:creationId xmlns:a16="http://schemas.microsoft.com/office/drawing/2014/main" id="{4C8460EE-FB71-6F0D-B52C-16859282E689}"/>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Điều kiện kiểm tra.</a:t>
            </a:r>
          </a:p>
        </p:txBody>
      </p:sp>
      <p:sp>
        <p:nvSpPr>
          <p:cNvPr id="5" name="Rounded Rectangle 4">
            <a:extLst>
              <a:ext uri="{FF2B5EF4-FFF2-40B4-BE49-F238E27FC236}">
                <a16:creationId xmlns:a16="http://schemas.microsoft.com/office/drawing/2014/main" id="{06AF7636-CC2D-8D02-BF47-BC2818F9AFBD}"/>
              </a:ext>
            </a:extLst>
          </p:cNvPr>
          <p:cNvSpPr/>
          <p:nvPr/>
        </p:nvSpPr>
        <p:spPr>
          <a:xfrm>
            <a:off x="1928813" y="4349750"/>
            <a:ext cx="9817100"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kiểm tra hoặc tính tổng các giá trị nếu không có tham số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sum_range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0D90B3A-D38F-05C6-1CB9-60AFFC01CC45}"/>
              </a:ext>
            </a:extLst>
          </p:cNvPr>
          <p:cNvSpPr/>
          <p:nvPr/>
        </p:nvSpPr>
        <p:spPr>
          <a:xfrm>
            <a:off x="2011363" y="5568950"/>
            <a:ext cx="9734550" cy="1103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cần tính tổng, nếu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range</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bị bỏ qua thì tính tổng các ô trong tham số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sum_range</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mãn điều kiện.</a:t>
            </a:r>
            <a:endParaRPr kumimoji="0" lang="pt-BR"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34EA2C20-5C0D-8582-935E-C9EC6389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5451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a:extLst>
              <a:ext uri="{FF2B5EF4-FFF2-40B4-BE49-F238E27FC236}">
                <a16:creationId xmlns:a16="http://schemas.microsoft.com/office/drawing/2014/main" id="{72EAA92E-D111-3CE2-86F1-86A016C74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F6F7988-EF97-C6A7-4B45-2A89BB49303C}"/>
              </a:ext>
            </a:extLst>
          </p:cNvPr>
          <p:cNvSpPr/>
          <p:nvPr/>
        </p:nvSpPr>
        <p:spPr>
          <a:xfrm>
            <a:off x="2098675" y="742950"/>
            <a:ext cx="9293225"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Trong công thức chung của SUMIF, tham số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range</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có ý nghĩa gì?</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C3D8FD9-554F-CA63-64E3-569DBD5D2E61}"/>
              </a:ext>
            </a:extLst>
          </p:cNvPr>
          <p:cNvSpPr/>
          <p:nvPr/>
        </p:nvSpPr>
        <p:spPr>
          <a:xfrm>
            <a:off x="1928813" y="2405063"/>
            <a:ext cx="9817100" cy="692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=SUMIF(C4:C10,“SGK”,A4:A10).</a:t>
            </a:r>
          </a:p>
        </p:txBody>
      </p:sp>
      <p:sp>
        <p:nvSpPr>
          <p:cNvPr id="4" name="Rounded Rectangle 3">
            <a:extLst>
              <a:ext uri="{FF2B5EF4-FFF2-40B4-BE49-F238E27FC236}">
                <a16:creationId xmlns:a16="http://schemas.microsoft.com/office/drawing/2014/main" id="{A61867D5-F0F7-94FF-F568-36290287AAB6}"/>
              </a:ext>
            </a:extLst>
          </p:cNvPr>
          <p:cNvSpPr/>
          <p:nvPr/>
        </p:nvSpPr>
        <p:spPr>
          <a:xfrm>
            <a:off x="1984375" y="3487738"/>
            <a:ext cx="9656763" cy="6937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=SUMIF(A4:A10,SGK,C4:C10).</a:t>
            </a:r>
          </a:p>
        </p:txBody>
      </p:sp>
      <p:sp>
        <p:nvSpPr>
          <p:cNvPr id="5" name="Rounded Rectangle 4">
            <a:extLst>
              <a:ext uri="{FF2B5EF4-FFF2-40B4-BE49-F238E27FC236}">
                <a16:creationId xmlns:a16="http://schemas.microsoft.com/office/drawing/2014/main" id="{2B1C6CB5-CEC0-BC65-8EA1-3A0CE2323E8C}"/>
              </a:ext>
            </a:extLst>
          </p:cNvPr>
          <p:cNvSpPr/>
          <p:nvPr/>
        </p:nvSpPr>
        <p:spPr>
          <a:xfrm>
            <a:off x="2011363" y="4613275"/>
            <a:ext cx="9656762" cy="6937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=SUM(A4:A10,“SGK”,C4:C10).</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D06EEA45-D9C3-3862-2DF5-9B08CC44AE5F}"/>
              </a:ext>
            </a:extLst>
          </p:cNvPr>
          <p:cNvSpPr/>
          <p:nvPr/>
        </p:nvSpPr>
        <p:spPr>
          <a:xfrm>
            <a:off x="2074863" y="5773738"/>
            <a:ext cx="8042275" cy="6937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=SUMIF(A4:A10,“SGK”,C4:C10). </a:t>
            </a:r>
          </a:p>
        </p:txBody>
      </p:sp>
      <p:pic>
        <p:nvPicPr>
          <p:cNvPr id="7" name="Picture 10" descr="flowers0c">
            <a:extLst>
              <a:ext uri="{FF2B5EF4-FFF2-40B4-BE49-F238E27FC236}">
                <a16:creationId xmlns:a16="http://schemas.microsoft.com/office/drawing/2014/main" id="{A5BB29AD-7DAF-C363-517D-FB74620DB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864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A picture containing clipart&#10;&#10;Description automatically generated">
            <a:extLst>
              <a:ext uri="{FF2B5EF4-FFF2-40B4-BE49-F238E27FC236}">
                <a16:creationId xmlns:a16="http://schemas.microsoft.com/office/drawing/2014/main" id="{914B3E24-6BB2-DDC3-7CFE-59CB7D65B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a:extLst>
              <a:ext uri="{FF2B5EF4-FFF2-40B4-BE49-F238E27FC236}">
                <a16:creationId xmlns:a16="http://schemas.microsoft.com/office/drawing/2014/main" id="{1B28252F-722E-855B-41A6-3F95C0BF4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D3F90811-3305-AC7E-3F50-6E70608D5A13}"/>
              </a:ext>
            </a:extLst>
          </p:cNvPr>
          <p:cNvSpPr/>
          <p:nvPr/>
        </p:nvSpPr>
        <p:spPr>
          <a:xfrm>
            <a:off x="1928813" y="762000"/>
            <a:ext cx="9872662"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tổng các giá trị trong vùng C4:C10 với các ô tương ứng trong vùng A4:A10 có giá trị là “SGK” là</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03D9E21-03E0-2326-27A0-209E3CF084B4}"/>
              </a:ext>
            </a:extLst>
          </p:cNvPr>
          <p:cNvSpPr/>
          <p:nvPr/>
        </p:nvSpPr>
        <p:spPr>
          <a:xfrm>
            <a:off x="1928813" y="2406650"/>
            <a:ext cx="9817100" cy="623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=SUMIF(A1:A7,“F3”,D1:D7).</a:t>
            </a:r>
          </a:p>
        </p:txBody>
      </p:sp>
      <p:sp>
        <p:nvSpPr>
          <p:cNvPr id="4" name="Rounded Rectangle 3">
            <a:extLst>
              <a:ext uri="{FF2B5EF4-FFF2-40B4-BE49-F238E27FC236}">
                <a16:creationId xmlns:a16="http://schemas.microsoft.com/office/drawing/2014/main" id="{E9EB9DA6-9E1E-A696-91C7-C5B376F9B1D7}"/>
              </a:ext>
            </a:extLst>
          </p:cNvPr>
          <p:cNvSpPr/>
          <p:nvPr/>
        </p:nvSpPr>
        <p:spPr>
          <a:xfrm>
            <a:off x="1928813" y="3522663"/>
            <a:ext cx="9817100"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=SUMIF(D1:D7,F3,A1:A7). </a:t>
            </a:r>
          </a:p>
        </p:txBody>
      </p:sp>
      <p:sp>
        <p:nvSpPr>
          <p:cNvPr id="5" name="Rounded Rectangle 4">
            <a:extLst>
              <a:ext uri="{FF2B5EF4-FFF2-40B4-BE49-F238E27FC236}">
                <a16:creationId xmlns:a16="http://schemas.microsoft.com/office/drawing/2014/main" id="{D1E1BC0D-6333-5D74-6DC4-10D0A76EF985}"/>
              </a:ext>
            </a:extLst>
          </p:cNvPr>
          <p:cNvSpPr/>
          <p:nvPr/>
        </p:nvSpPr>
        <p:spPr>
          <a:xfrm>
            <a:off x="1928813" y="4622800"/>
            <a:ext cx="98171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=SUMIF(A1:A7,F3,D1:D7).</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71B9A994-6FAD-F9B9-B5B1-B3844E084CE0}"/>
              </a:ext>
            </a:extLst>
          </p:cNvPr>
          <p:cNvSpPr/>
          <p:nvPr/>
        </p:nvSpPr>
        <p:spPr>
          <a:xfrm>
            <a:off x="1928813" y="5808663"/>
            <a:ext cx="9817100"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=SUMIF(D1:D7,“F3”,A1:A7).</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50FC162C-48A2-C60F-6AC6-DF208C5D1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022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8">
            <a:extLst>
              <a:ext uri="{FF2B5EF4-FFF2-40B4-BE49-F238E27FC236}">
                <a16:creationId xmlns:a16="http://schemas.microsoft.com/office/drawing/2014/main" id="{1F8B2142-5CC6-DA29-63BD-0B2ABAA98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FC3FA03D-3C88-B06A-6444-D367985C814F}"/>
              </a:ext>
            </a:extLst>
          </p:cNvPr>
          <p:cNvSpPr/>
          <p:nvPr/>
        </p:nvSpPr>
        <p:spPr>
          <a:xfrm>
            <a:off x="1752600" y="762000"/>
            <a:ext cx="9993313"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tổng các giá trị trong vùng D1:D7 với các ô tương ứng trong vùng A1:A7 có giá trị giống như ô F3 là</a:t>
            </a:r>
          </a:p>
        </p:txBody>
      </p:sp>
      <p:pic>
        <p:nvPicPr>
          <p:cNvPr id="56329" name="Picture 7" descr="A picture containing clipart&#10;&#10;Description automatically generated">
            <a:extLst>
              <a:ext uri="{FF2B5EF4-FFF2-40B4-BE49-F238E27FC236}">
                <a16:creationId xmlns:a16="http://schemas.microsoft.com/office/drawing/2014/main" id="{D757F2D7-3C95-5FC3-0C59-5DEFC3D37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DA5DB02-009A-8261-677E-F59B7F2F785C}"/>
              </a:ext>
            </a:extLst>
          </p:cNvPr>
          <p:cNvSpPr/>
          <p:nvPr/>
        </p:nvSpPr>
        <p:spPr>
          <a:xfrm>
            <a:off x="1928813" y="2406650"/>
            <a:ext cx="9817100" cy="623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=SUMIF(A2:A10,“&gt;” &amp; B6,E2:E10).</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a:extLst>
              <a:ext uri="{FF2B5EF4-FFF2-40B4-BE49-F238E27FC236}">
                <a16:creationId xmlns:a16="http://schemas.microsoft.com/office/drawing/2014/main" id="{F5AC7F0A-2FAB-E62A-44FE-F1A973DBF7FB}"/>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=SUMIF(A2:A10,“&gt;B6”,E2:E10).</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48A93461-4B95-BE0D-4DE1-487E25D22D20}"/>
              </a:ext>
            </a:extLst>
          </p:cNvPr>
          <p:cNvSpPr/>
          <p:nvPr/>
        </p:nvSpPr>
        <p:spPr>
          <a:xfrm>
            <a:off x="2011363" y="4622800"/>
            <a:ext cx="9656762"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=SUMIF(A2:A10,“&gt;” + B6,E2:E10).</a:t>
            </a:r>
          </a:p>
        </p:txBody>
      </p:sp>
      <p:sp>
        <p:nvSpPr>
          <p:cNvPr id="6" name="Rounded Rectangle 5">
            <a:extLst>
              <a:ext uri="{FF2B5EF4-FFF2-40B4-BE49-F238E27FC236}">
                <a16:creationId xmlns:a16="http://schemas.microsoft.com/office/drawing/2014/main" id="{34AA2054-1F75-0AF4-D63B-3506BA687FAA}"/>
              </a:ext>
            </a:extLst>
          </p:cNvPr>
          <p:cNvSpPr/>
          <p:nvPr/>
        </p:nvSpPr>
        <p:spPr>
          <a:xfrm>
            <a:off x="2074863" y="5808663"/>
            <a:ext cx="8042275"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=SUMIF(E2:E10,“&gt;” &amp; B6,A2:A10).</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75C4E896-2FE5-F3F3-0456-E4C20CB0B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2726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A picture containing clipart&#10;&#10;Description automatically generated">
            <a:extLst>
              <a:ext uri="{FF2B5EF4-FFF2-40B4-BE49-F238E27FC236}">
                <a16:creationId xmlns:a16="http://schemas.microsoft.com/office/drawing/2014/main" id="{9D161EB2-67AD-7719-1E6B-644C8B3E4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a:extLst>
              <a:ext uri="{FF2B5EF4-FFF2-40B4-BE49-F238E27FC236}">
                <a16:creationId xmlns:a16="http://schemas.microsoft.com/office/drawing/2014/main" id="{F1F2CEA5-B14F-BB2E-0D77-869EE0DEA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E13D2ACF-6EF6-95CE-7EF9-0E987F80B3DF}"/>
              </a:ext>
            </a:extLst>
          </p:cNvPr>
          <p:cNvSpPr/>
          <p:nvPr/>
        </p:nvSpPr>
        <p:spPr>
          <a:xfrm>
            <a:off x="1984375" y="490538"/>
            <a:ext cx="9593263" cy="1736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tổng các giá trị trong vùng E2:E10 với các ô tương ứng trong vùng A2:A10 có giá trị lớn hơn giá trị tại ô B6 là</a:t>
            </a:r>
          </a:p>
        </p:txBody>
      </p:sp>
      <p:pic>
        <p:nvPicPr>
          <p:cNvPr id="58378" name="Hình ảnh 9">
            <a:extLst>
              <a:ext uri="{FF2B5EF4-FFF2-40B4-BE49-F238E27FC236}">
                <a16:creationId xmlns:a16="http://schemas.microsoft.com/office/drawing/2014/main" id="{31A7D5B4-48C6-F431-E9A3-F4CCB247729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363" y="-52388"/>
            <a:ext cx="7381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454387" y="1122491"/>
              <a:ext cx="2137124" cy="523220"/>
            </a:xfrm>
            <a:prstGeom prst="rect">
              <a:avLst/>
            </a:prstGeom>
            <a:noFill/>
          </p:spPr>
          <p:txBody>
            <a:bodyPr wrap="none" rtlCol="0">
              <a:spAutoFit/>
            </a:bodyPr>
            <a:lstStyle/>
            <a:p>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VẬN DỤNG</a:t>
              </a:r>
            </a:p>
          </p:txBody>
        </p:sp>
      </p:grpSp>
      <p:grpSp>
        <p:nvGrpSpPr>
          <p:cNvPr id="3" name="Group 2">
            <a:extLst>
              <a:ext uri="{FF2B5EF4-FFF2-40B4-BE49-F238E27FC236}">
                <a16:creationId xmlns:a16="http://schemas.microsoft.com/office/drawing/2014/main" id="{26BF49D8-69DB-91E4-CFFB-820F5EC8C307}"/>
              </a:ext>
            </a:extLst>
          </p:cNvPr>
          <p:cNvGrpSpPr/>
          <p:nvPr/>
        </p:nvGrpSpPr>
        <p:grpSpPr>
          <a:xfrm>
            <a:off x="598895" y="1355976"/>
            <a:ext cx="4112291" cy="5088955"/>
            <a:chOff x="531001" y="4644163"/>
            <a:chExt cx="10777028" cy="2611079"/>
          </a:xfrm>
        </p:grpSpPr>
        <p:sp>
          <p:nvSpPr>
            <p:cNvPr id="6" name="Rectangle: Rounded Corners 5">
              <a:extLst>
                <a:ext uri="{FF2B5EF4-FFF2-40B4-BE49-F238E27FC236}">
                  <a16:creationId xmlns:a16="http://schemas.microsoft.com/office/drawing/2014/main" id="{F8EB2DED-DCA6-AFA6-D085-D4621B1221CE}"/>
                </a:ext>
              </a:extLst>
            </p:cNvPr>
            <p:cNvSpPr/>
            <p:nvPr/>
          </p:nvSpPr>
          <p:spPr>
            <a:xfrm>
              <a:off x="531001" y="4644163"/>
              <a:ext cx="10777028" cy="2611079"/>
            </a:xfrm>
            <a:prstGeom prst="roundRect">
              <a:avLst>
                <a:gd name="adj" fmla="val 5181"/>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EA9929-38BA-5FAA-56A2-A291E6BE8EE5}"/>
                </a:ext>
              </a:extLst>
            </p:cNvPr>
            <p:cNvSpPr/>
            <p:nvPr/>
          </p:nvSpPr>
          <p:spPr>
            <a:xfrm>
              <a:off x="1514259" y="4644163"/>
              <a:ext cx="9598058" cy="471668"/>
            </a:xfrm>
            <a:prstGeom prst="rect">
              <a:avLst/>
            </a:prstGeom>
          </p:spPr>
          <p:txBody>
            <a:bodyPr wrap="square">
              <a:spAutoFit/>
            </a:bodyPr>
            <a:lstStyle/>
            <a:p>
              <a:pPr algn="ctr" defTabSz="342900">
                <a:lnSpc>
                  <a:spcPct val="135000"/>
                </a:lnSpc>
              </a:pPr>
              <a:endParaRPr lang="vi-VN" sz="2000">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200E0DDC-74FC-0831-E7DA-19B304C91D47}"/>
              </a:ext>
            </a:extLst>
          </p:cNvPr>
          <p:cNvSpPr/>
          <p:nvPr/>
        </p:nvSpPr>
        <p:spPr>
          <a:xfrm>
            <a:off x="914401" y="1294602"/>
            <a:ext cx="3605348" cy="5002973"/>
          </a:xfrm>
          <a:prstGeom prst="rect">
            <a:avLst/>
          </a:prstGeom>
        </p:spPr>
        <p:txBody>
          <a:bodyPr wrap="square">
            <a:spAutoFit/>
          </a:bodyPr>
          <a:lstStyle/>
          <a:p>
            <a:pPr algn="just" defTabSz="342900">
              <a:lnSpc>
                <a:spcPct val="150000"/>
              </a:lnSpc>
            </a:pP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Em hãy mở bảng tính </a:t>
            </a:r>
            <a:r>
              <a:rPr lang="vi-VN"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KinhPhiTrienLam.xlsx </a:t>
            </a: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đã lưu ở phần Vận dụng, Bài 10a và sử dụng hàm </a:t>
            </a:r>
            <a:r>
              <a:rPr lang="vi-VN" sz="2400" b="1"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SUMIF</a:t>
            </a:r>
            <a:r>
              <a:rPr lang="vi-VN" sz="2400"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 để tính tổng các khoản thu, chi của dự án Triển lãm tin học. Lưu tệp sau khi hoàn thành công việc.</a:t>
            </a:r>
          </a:p>
        </p:txBody>
      </p:sp>
      <p:pic>
        <p:nvPicPr>
          <p:cNvPr id="12" name="Picture 11">
            <a:extLst>
              <a:ext uri="{FF2B5EF4-FFF2-40B4-BE49-F238E27FC236}">
                <a16:creationId xmlns:a16="http://schemas.microsoft.com/office/drawing/2014/main" id="{EBB9A9C3-3880-A599-24CE-3CE7408424DB}"/>
              </a:ext>
            </a:extLst>
          </p:cNvPr>
          <p:cNvPicPr>
            <a:picLocks noChangeAspect="1"/>
          </p:cNvPicPr>
          <p:nvPr/>
        </p:nvPicPr>
        <p:blipFill>
          <a:blip r:embed="rId3"/>
          <a:stretch>
            <a:fillRect/>
          </a:stretch>
        </p:blipFill>
        <p:spPr>
          <a:xfrm>
            <a:off x="5174838" y="1824151"/>
            <a:ext cx="6308387" cy="3943873"/>
          </a:xfrm>
          <a:prstGeom prst="rect">
            <a:avLst/>
          </a:prstGeom>
        </p:spPr>
      </p:pic>
      <p:sp>
        <p:nvSpPr>
          <p:cNvPr id="4" name="TextBox 3">
            <a:extLst>
              <a:ext uri="{FF2B5EF4-FFF2-40B4-BE49-F238E27FC236}">
                <a16:creationId xmlns:a16="http://schemas.microsoft.com/office/drawing/2014/main" id="{CEEB8132-8FD0-1E0B-1B8C-8087A3747C87}"/>
              </a:ext>
            </a:extLst>
          </p:cNvPr>
          <p:cNvSpPr txBox="1"/>
          <p:nvPr/>
        </p:nvSpPr>
        <p:spPr>
          <a:xfrm>
            <a:off x="5387225" y="5841522"/>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18137940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iới thiệu">
            <a:extLst>
              <a:ext uri="{FF2B5EF4-FFF2-40B4-BE49-F238E27FC236}">
                <a16:creationId xmlns:a16="http://schemas.microsoft.com/office/drawing/2014/main" id="{6AD70B45-7862-6F54-FD2E-74A49240DE5C}"/>
              </a:ext>
            </a:extLst>
          </p:cNvPr>
          <p:cNvGrpSpPr/>
          <p:nvPr/>
        </p:nvGrpSpPr>
        <p:grpSpPr>
          <a:xfrm>
            <a:off x="722549" y="2530908"/>
            <a:ext cx="10684551" cy="1646526"/>
            <a:chOff x="722549" y="2215665"/>
            <a:chExt cx="10684551" cy="1646526"/>
          </a:xfrm>
        </p:grpSpPr>
        <p:grpSp>
          <p:nvGrpSpPr>
            <p:cNvPr id="34" name="Group 33">
              <a:extLst>
                <a:ext uri="{FF2B5EF4-FFF2-40B4-BE49-F238E27FC236}">
                  <a16:creationId xmlns:a16="http://schemas.microsoft.com/office/drawing/2014/main" id="{77562148-DE21-4496-8C5E-E8DDE3233E9D}"/>
                </a:ext>
              </a:extLst>
            </p:cNvPr>
            <p:cNvGrpSpPr/>
            <p:nvPr/>
          </p:nvGrpSpPr>
          <p:grpSpPr>
            <a:xfrm>
              <a:off x="722549" y="2215665"/>
              <a:ext cx="10612120" cy="1646526"/>
              <a:chOff x="751424" y="4271768"/>
              <a:chExt cx="10612120" cy="1788098"/>
            </a:xfrm>
          </p:grpSpPr>
          <p:grpSp>
            <p:nvGrpSpPr>
              <p:cNvPr id="36" name="Group 35">
                <a:extLst>
                  <a:ext uri="{FF2B5EF4-FFF2-40B4-BE49-F238E27FC236}">
                    <a16:creationId xmlns:a16="http://schemas.microsoft.com/office/drawing/2014/main" id="{539DC1E0-F75E-745B-4071-53C9DEDBAD65}"/>
                  </a:ext>
                </a:extLst>
              </p:cNvPr>
              <p:cNvGrpSpPr/>
              <p:nvPr/>
            </p:nvGrpSpPr>
            <p:grpSpPr>
              <a:xfrm>
                <a:off x="751424" y="4271768"/>
                <a:ext cx="10612120" cy="1788098"/>
                <a:chOff x="748591" y="4323722"/>
                <a:chExt cx="10461479" cy="1788098"/>
              </a:xfrm>
            </p:grpSpPr>
            <p:sp>
              <p:nvSpPr>
                <p:cNvPr id="39" name="Rectangle: Rounded Corners 38">
                  <a:extLst>
                    <a:ext uri="{FF2B5EF4-FFF2-40B4-BE49-F238E27FC236}">
                      <a16:creationId xmlns:a16="http://schemas.microsoft.com/office/drawing/2014/main" id="{477A54F7-DF47-CF8B-E704-04DC74F9621A}"/>
                    </a:ext>
                  </a:extLst>
                </p:cNvPr>
                <p:cNvSpPr/>
                <p:nvPr/>
              </p:nvSpPr>
              <p:spPr>
                <a:xfrm>
                  <a:off x="1181534" y="4719155"/>
                  <a:ext cx="10028536" cy="139266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 name="Picture 39">
                  <a:extLst>
                    <a:ext uri="{FF2B5EF4-FFF2-40B4-BE49-F238E27FC236}">
                      <a16:creationId xmlns:a16="http://schemas.microsoft.com/office/drawing/2014/main" id="{7E433F02-BAEA-54F4-509D-DF500A6639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7" name="Rectangle 36">
                <a:extLst>
                  <a:ext uri="{FF2B5EF4-FFF2-40B4-BE49-F238E27FC236}">
                    <a16:creationId xmlns:a16="http://schemas.microsoft.com/office/drawing/2014/main" id="{B2A790B4-10BC-C21C-1A98-42D9F356F663}"/>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C124D7A0-2B94-7C3F-79E5-2A774837A26E}"/>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35" name="TextBox 34">
              <a:extLst>
                <a:ext uri="{FF2B5EF4-FFF2-40B4-BE49-F238E27FC236}">
                  <a16:creationId xmlns:a16="http://schemas.microsoft.com/office/drawing/2014/main" id="{72560F97-B456-4DEB-177D-1FD82D858E2E}"/>
                </a:ext>
              </a:extLst>
            </p:cNvPr>
            <p:cNvSpPr txBox="1"/>
            <p:nvPr/>
          </p:nvSpPr>
          <p:spPr>
            <a:xfrm>
              <a:off x="1615756" y="2579789"/>
              <a:ext cx="9791344" cy="873572"/>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Trong bài học trước, em đã sử dụng hàm đếm theo điều kiện để biết số lần thu, chi theo từng khoản mục. Bài học này sẽ hướng dẫn nên tính tổng theo các khoản chi tiêu, giúp quản lý gia đình hiệu quả</a:t>
              </a:r>
            </a:p>
          </p:txBody>
        </p:sp>
      </p:grpSp>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17" b="48372"/>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387192"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p>
          </p:txBody>
        </p:sp>
      </p:grpSp>
    </p:spTree>
    <p:extLst>
      <p:ext uri="{BB962C8B-B14F-4D97-AF65-F5344CB8AC3E}">
        <p14:creationId xmlns:p14="http://schemas.microsoft.com/office/powerpoint/2010/main" val="3067331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983509"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SUMTIF</a:t>
              </a:r>
            </a:p>
          </p:txBody>
        </p:sp>
      </p:grpSp>
      <p:pic>
        <p:nvPicPr>
          <p:cNvPr id="2" name="y2meta.com - 5 Minute Timer-(1080p)">
            <a:hlinkClick r:id="" action="ppaction://media"/>
            <a:extLst>
              <a:ext uri="{FF2B5EF4-FFF2-40B4-BE49-F238E27FC236}">
                <a16:creationId xmlns:a16="http://schemas.microsoft.com/office/drawing/2014/main" id="{070B1CB8-D3F0-7AAB-58D5-8F372223DB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006239" y="4648532"/>
            <a:ext cx="2206414" cy="965167"/>
          </a:xfrm>
          <a:prstGeom prst="rect">
            <a:avLst/>
          </a:prstGeom>
        </p:spPr>
      </p:pic>
      <p:grpSp>
        <p:nvGrpSpPr>
          <p:cNvPr id="3" name="Xem KQ">
            <a:extLst>
              <a:ext uri="{FF2B5EF4-FFF2-40B4-BE49-F238E27FC236}">
                <a16:creationId xmlns:a16="http://schemas.microsoft.com/office/drawing/2014/main" id="{41D7883E-2A86-67ED-8CC8-F715CB95C6D1}"/>
              </a:ext>
            </a:extLst>
          </p:cNvPr>
          <p:cNvGrpSpPr/>
          <p:nvPr/>
        </p:nvGrpSpPr>
        <p:grpSpPr>
          <a:xfrm>
            <a:off x="1607803" y="5765741"/>
            <a:ext cx="1062053" cy="1062053"/>
            <a:chOff x="1580575" y="4515507"/>
            <a:chExt cx="1278588" cy="1278588"/>
          </a:xfrm>
        </p:grpSpPr>
        <p:pic>
          <p:nvPicPr>
            <p:cNvPr id="4" name="Picture 2">
              <a:extLst>
                <a:ext uri="{FF2B5EF4-FFF2-40B4-BE49-F238E27FC236}">
                  <a16:creationId xmlns:a16="http://schemas.microsoft.com/office/drawing/2014/main" id="{219A686B-5B49-7423-3DB2-95946C73A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CBB44-E108-13B7-3A19-F35CFD95098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B688C519-99DB-C44C-0511-7369AAD5E4AF}"/>
              </a:ext>
            </a:extLst>
          </p:cNvPr>
          <p:cNvGrpSpPr/>
          <p:nvPr/>
        </p:nvGrpSpPr>
        <p:grpSpPr>
          <a:xfrm>
            <a:off x="697760" y="4198956"/>
            <a:ext cx="2848282" cy="1881318"/>
            <a:chOff x="5430688" y="198416"/>
            <a:chExt cx="3429000" cy="2264888"/>
          </a:xfrm>
        </p:grpSpPr>
        <p:pic>
          <p:nvPicPr>
            <p:cNvPr id="9" name="Picture 4">
              <a:extLst>
                <a:ext uri="{FF2B5EF4-FFF2-40B4-BE49-F238E27FC236}">
                  <a16:creationId xmlns:a16="http://schemas.microsoft.com/office/drawing/2014/main" id="{EFFE806E-989E-C6F9-5031-F8D79B6668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FDCE33-B5A6-DFFA-2382-6B41CC868EB2}"/>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2" name="Câu hỏi hoạt động nhóm">
            <a:extLst>
              <a:ext uri="{FF2B5EF4-FFF2-40B4-BE49-F238E27FC236}">
                <a16:creationId xmlns:a16="http://schemas.microsoft.com/office/drawing/2014/main" id="{4BC5C55B-80C7-7618-934C-79DA28D46E52}"/>
              </a:ext>
            </a:extLst>
          </p:cNvPr>
          <p:cNvSpPr txBox="1"/>
          <p:nvPr/>
        </p:nvSpPr>
        <p:spPr>
          <a:xfrm>
            <a:off x="350384" y="1260517"/>
            <a:ext cx="11399164" cy="742117"/>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Hình 11a.1 là trang tính Chi tiêu đã được bổ sung thêm cột </a:t>
            </a:r>
            <a:r>
              <a:rPr lang="vi-VN" sz="2000" dirty="0">
                <a:solidFill>
                  <a:srgbClr val="FF0000"/>
                </a:solidFill>
                <a:latin typeface="Times New Roman" panose="02020603050405020304" pitchFamily="18" charset="0"/>
                <a:cs typeface="Times New Roman" panose="02020603050405020304" pitchFamily="18" charset="0"/>
              </a:rPr>
              <a:t>Tổng tiền</a:t>
            </a:r>
            <a:r>
              <a:rPr lang="vi-VN" sz="2000" dirty="0">
                <a:latin typeface="Times New Roman" panose="02020603050405020304" pitchFamily="18" charset="0"/>
                <a:cs typeface="Times New Roman" panose="02020603050405020304" pitchFamily="18" charset="0"/>
              </a:rPr>
              <a:t>. Theo em, con số 920 ở ô H2 mang ý nghĩa gì? Công thức ở ô H2 liên quan đến những dữ liệu nào trong vùng dữ liệu A3:D10?</a:t>
            </a:r>
            <a:endParaRPr lang="vi-VN" sz="2000" b="1" dirty="0">
              <a:latin typeface="Times New Roman" panose="02020603050405020304" pitchFamily="18" charset="0"/>
              <a:cs typeface="Times New Roman" panose="02020603050405020304" pitchFamily="18" charset="0"/>
            </a:endParaRPr>
          </a:p>
        </p:txBody>
      </p:sp>
      <p:grpSp>
        <p:nvGrpSpPr>
          <p:cNvPr id="13" name="Báo cáo hoạt động nhóm">
            <a:extLst>
              <a:ext uri="{FF2B5EF4-FFF2-40B4-BE49-F238E27FC236}">
                <a16:creationId xmlns:a16="http://schemas.microsoft.com/office/drawing/2014/main" id="{F8DBC80E-A2D9-7B82-D33D-47F04405174F}"/>
              </a:ext>
            </a:extLst>
          </p:cNvPr>
          <p:cNvGrpSpPr/>
          <p:nvPr/>
        </p:nvGrpSpPr>
        <p:grpSpPr>
          <a:xfrm>
            <a:off x="3546042" y="4782282"/>
            <a:ext cx="7949767" cy="1409797"/>
            <a:chOff x="99533" y="2275709"/>
            <a:chExt cx="7949767" cy="1409797"/>
          </a:xfrm>
        </p:grpSpPr>
        <p:sp>
          <p:nvSpPr>
            <p:cNvPr id="14" name="Rectangle: Rounded Corners 13">
              <a:extLst>
                <a:ext uri="{FF2B5EF4-FFF2-40B4-BE49-F238E27FC236}">
                  <a16:creationId xmlns:a16="http://schemas.microsoft.com/office/drawing/2014/main" id="{1C2277F8-F3D1-C46B-5E54-C668ABFC2946}"/>
                </a:ext>
              </a:extLst>
            </p:cNvPr>
            <p:cNvSpPr/>
            <p:nvPr/>
          </p:nvSpPr>
          <p:spPr>
            <a:xfrm>
              <a:off x="515241" y="2275710"/>
              <a:ext cx="7534059" cy="140979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C8A7D8C-064C-3AF1-6C8B-809662859DF4}"/>
                </a:ext>
              </a:extLst>
            </p:cNvPr>
            <p:cNvSpPr txBox="1"/>
            <p:nvPr/>
          </p:nvSpPr>
          <p:spPr>
            <a:xfrm>
              <a:off x="1010923" y="2514715"/>
              <a:ext cx="6728329" cy="1015663"/>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Con số 920 ở ô H2 là tổng số tiền của các khoản chi “Ở”. Công thức ở ô H2 liên quan đến dữ liệu ở cột B và cột D, cụ thể là các ô B3, B8, D3, D8.</a:t>
              </a:r>
            </a:p>
          </p:txBody>
        </p:sp>
        <p:pic>
          <p:nvPicPr>
            <p:cNvPr id="16" name="Picture 15">
              <a:extLst>
                <a:ext uri="{FF2B5EF4-FFF2-40B4-BE49-F238E27FC236}">
                  <a16:creationId xmlns:a16="http://schemas.microsoft.com/office/drawing/2014/main" id="{05293E37-2150-197E-9EC8-C7EBAADAD1C1}"/>
                </a:ext>
              </a:extLst>
            </p:cNvPr>
            <p:cNvPicPr>
              <a:picLocks noChangeAspect="1"/>
            </p:cNvPicPr>
            <p:nvPr/>
          </p:nvPicPr>
          <p:blipFill>
            <a:blip r:embed="rId8"/>
            <a:stretch>
              <a:fillRect/>
            </a:stretch>
          </p:blipFill>
          <p:spPr>
            <a:xfrm>
              <a:off x="99533" y="2275709"/>
              <a:ext cx="831417" cy="831417"/>
            </a:xfrm>
            <a:prstGeom prst="rect">
              <a:avLst/>
            </a:prstGeom>
          </p:spPr>
        </p:pic>
      </p:grpSp>
      <p:pic>
        <p:nvPicPr>
          <p:cNvPr id="18" name="Picture 17">
            <a:extLst>
              <a:ext uri="{FF2B5EF4-FFF2-40B4-BE49-F238E27FC236}">
                <a16:creationId xmlns:a16="http://schemas.microsoft.com/office/drawing/2014/main" id="{D4410574-4E59-26C6-803C-799D68F92FD7}"/>
              </a:ext>
            </a:extLst>
          </p:cNvPr>
          <p:cNvPicPr>
            <a:picLocks noChangeAspect="1"/>
          </p:cNvPicPr>
          <p:nvPr/>
        </p:nvPicPr>
        <p:blipFill>
          <a:blip r:embed="rId9"/>
          <a:stretch>
            <a:fillRect/>
          </a:stretch>
        </p:blipFill>
        <p:spPr>
          <a:xfrm>
            <a:off x="3061165" y="2016881"/>
            <a:ext cx="6554784" cy="2058698"/>
          </a:xfrm>
          <a:prstGeom prst="rect">
            <a:avLst/>
          </a:prstGeom>
        </p:spPr>
      </p:pic>
    </p:spTree>
    <p:extLst>
      <p:ext uri="{BB962C8B-B14F-4D97-AF65-F5344CB8AC3E}">
        <p14:creationId xmlns:p14="http://schemas.microsoft.com/office/powerpoint/2010/main" val="14870552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 calcmode="lin" valueType="num">
                                      <p:cBhvr>
                                        <p:cTn id="22" dur="500"/>
                                        <p:tgtEl>
                                          <p:spTgt spid="8"/>
                                        </p:tgtEl>
                                        <p:attrNameLst>
                                          <p:attrName>style.rotation</p:attrName>
                                        </p:attrNameLst>
                                      </p:cBhvr>
                                      <p:tavLst>
                                        <p:tav tm="0">
                                          <p:val>
                                            <p:fltVal val="0"/>
                                          </p:val>
                                        </p:tav>
                                        <p:tav tm="100000">
                                          <p:val>
                                            <p:fltVal val="36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2"/>
                                        </p:tgtEl>
                                      </p:cBhvr>
                                    </p:cmd>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after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md type="call" cmd="stop">
                                      <p:cBhvr>
                                        <p:cTn id="34" dur="1">
                                          <p:stCondLst>
                                            <p:cond delay="499"/>
                                          </p:stCondLst>
                                        </p:cTn>
                                        <p:tgtEl>
                                          <p:spTgt spid="2"/>
                                        </p:tgtEl>
                                      </p:cBhvr>
                                    </p:cmd>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video>
              <p:cMediaNode vol="80000" mute="1">
                <p:cTn id="40" fill="hold" display="0">
                  <p:stCondLst>
                    <p:cond delay="indefinite"/>
                  </p:stCondLst>
                </p:cTn>
                <p:tgtEl>
                  <p:spTgt spid="2"/>
                </p:tgtEl>
              </p:cMediaNode>
            </p:video>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983509"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SUMTIF</a:t>
              </a:r>
            </a:p>
          </p:txBody>
        </p:sp>
      </p:grpSp>
      <p:grpSp>
        <p:nvGrpSpPr>
          <p:cNvPr id="20" name="Giới thiệu">
            <a:extLst>
              <a:ext uri="{FF2B5EF4-FFF2-40B4-BE49-F238E27FC236}">
                <a16:creationId xmlns:a16="http://schemas.microsoft.com/office/drawing/2014/main" id="{B0C63CF1-080F-303D-41AC-93A37134B70E}"/>
              </a:ext>
            </a:extLst>
          </p:cNvPr>
          <p:cNvGrpSpPr/>
          <p:nvPr/>
        </p:nvGrpSpPr>
        <p:grpSpPr>
          <a:xfrm>
            <a:off x="722549" y="2530908"/>
            <a:ext cx="10684551" cy="2176101"/>
            <a:chOff x="722549" y="2215665"/>
            <a:chExt cx="10684551" cy="2176101"/>
          </a:xfrm>
        </p:grpSpPr>
        <p:grpSp>
          <p:nvGrpSpPr>
            <p:cNvPr id="21" name="Group 20">
              <a:extLst>
                <a:ext uri="{FF2B5EF4-FFF2-40B4-BE49-F238E27FC236}">
                  <a16:creationId xmlns:a16="http://schemas.microsoft.com/office/drawing/2014/main" id="{FB1B7715-E4D4-3593-1438-AF4161176F19}"/>
                </a:ext>
              </a:extLst>
            </p:cNvPr>
            <p:cNvGrpSpPr/>
            <p:nvPr/>
          </p:nvGrpSpPr>
          <p:grpSpPr>
            <a:xfrm>
              <a:off x="722549" y="2215665"/>
              <a:ext cx="10612120" cy="2176101"/>
              <a:chOff x="751424" y="4271768"/>
              <a:chExt cx="10612120" cy="2363207"/>
            </a:xfrm>
          </p:grpSpPr>
          <p:grpSp>
            <p:nvGrpSpPr>
              <p:cNvPr id="23" name="Group 22">
                <a:extLst>
                  <a:ext uri="{FF2B5EF4-FFF2-40B4-BE49-F238E27FC236}">
                    <a16:creationId xmlns:a16="http://schemas.microsoft.com/office/drawing/2014/main" id="{0758CF1A-CCEC-CE02-8146-F53239E038CA}"/>
                  </a:ext>
                </a:extLst>
              </p:cNvPr>
              <p:cNvGrpSpPr/>
              <p:nvPr/>
            </p:nvGrpSpPr>
            <p:grpSpPr>
              <a:xfrm>
                <a:off x="751424" y="4271768"/>
                <a:ext cx="10612120" cy="2363207"/>
                <a:chOff x="748591" y="4323722"/>
                <a:chExt cx="10461479" cy="2363207"/>
              </a:xfrm>
            </p:grpSpPr>
            <p:sp>
              <p:nvSpPr>
                <p:cNvPr id="26" name="Rectangle: Rounded Corners 25">
                  <a:extLst>
                    <a:ext uri="{FF2B5EF4-FFF2-40B4-BE49-F238E27FC236}">
                      <a16:creationId xmlns:a16="http://schemas.microsoft.com/office/drawing/2014/main" id="{67FF54BF-5A2A-2890-C720-86634161D8AB}"/>
                    </a:ext>
                  </a:extLst>
                </p:cNvPr>
                <p:cNvSpPr/>
                <p:nvPr/>
              </p:nvSpPr>
              <p:spPr>
                <a:xfrm>
                  <a:off x="1181534" y="4719155"/>
                  <a:ext cx="10028536" cy="1967774"/>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B748A75C-35C6-CC38-3F79-9795D7C591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4" name="Rectangle 23">
                <a:extLst>
                  <a:ext uri="{FF2B5EF4-FFF2-40B4-BE49-F238E27FC236}">
                    <a16:creationId xmlns:a16="http://schemas.microsoft.com/office/drawing/2014/main" id="{BCDAB2A1-7A3E-D6A5-1665-A6A8C4A28B0E}"/>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70F0F01-5578-2B0C-03C3-FB332D6CF3EC}"/>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B5A66458-3A42-67A0-3D25-0D141898AA92}"/>
                </a:ext>
              </a:extLst>
            </p:cNvPr>
            <p:cNvSpPr txBox="1"/>
            <p:nvPr/>
          </p:nvSpPr>
          <p:spPr>
            <a:xfrm>
              <a:off x="1615756" y="2579789"/>
              <a:ext cx="9791344" cy="1697901"/>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Trong bài toán quản lí tài chính gia đình, em cần biết tổng số tiền thu, chi theo từng khoản để cân đối sao cho hợp lí. Ví dụ: Với việc chi tiêu, nhìn vào dữ liệu tổng hợp, em có thể tránh được việc chi quá nhiều cho những nhu cầu không thiết yếu. Để tính tổng số tiền theo từng khoản mục, em sử dụng hàm tính tổng theo điều kiện SUMIF.</a:t>
              </a:r>
            </a:p>
          </p:txBody>
        </p:sp>
      </p:grpSp>
    </p:spTree>
    <p:extLst>
      <p:ext uri="{BB962C8B-B14F-4D97-AF65-F5344CB8AC3E}">
        <p14:creationId xmlns:p14="http://schemas.microsoft.com/office/powerpoint/2010/main" val="37762466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983509"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SUMTIF</a:t>
              </a:r>
            </a:p>
          </p:txBody>
        </p:sp>
      </p:grpSp>
      <p:grpSp>
        <p:nvGrpSpPr>
          <p:cNvPr id="2" name="Ghi nhớ">
            <a:extLst>
              <a:ext uri="{FF2B5EF4-FFF2-40B4-BE49-F238E27FC236}">
                <a16:creationId xmlns:a16="http://schemas.microsoft.com/office/drawing/2014/main" id="{D73ACC39-BB85-2B24-1906-428D69058ABA}"/>
              </a:ext>
            </a:extLst>
          </p:cNvPr>
          <p:cNvGrpSpPr/>
          <p:nvPr/>
        </p:nvGrpSpPr>
        <p:grpSpPr>
          <a:xfrm>
            <a:off x="722549" y="1596466"/>
            <a:ext cx="10360893" cy="3971303"/>
            <a:chOff x="722549" y="2215661"/>
            <a:chExt cx="10360893" cy="3971303"/>
          </a:xfrm>
        </p:grpSpPr>
        <p:grpSp>
          <p:nvGrpSpPr>
            <p:cNvPr id="3" name="Group 2">
              <a:extLst>
                <a:ext uri="{FF2B5EF4-FFF2-40B4-BE49-F238E27FC236}">
                  <a16:creationId xmlns:a16="http://schemas.microsoft.com/office/drawing/2014/main" id="{D702CC52-D385-CBC4-AA3C-CA1A4E54F514}"/>
                </a:ext>
              </a:extLst>
            </p:cNvPr>
            <p:cNvGrpSpPr/>
            <p:nvPr/>
          </p:nvGrpSpPr>
          <p:grpSpPr>
            <a:xfrm>
              <a:off x="722549" y="2215661"/>
              <a:ext cx="10360893" cy="3971303"/>
              <a:chOff x="751424" y="4271766"/>
              <a:chExt cx="10360893" cy="4312765"/>
            </a:xfrm>
          </p:grpSpPr>
          <p:grpSp>
            <p:nvGrpSpPr>
              <p:cNvPr id="6" name="Group 5">
                <a:extLst>
                  <a:ext uri="{FF2B5EF4-FFF2-40B4-BE49-F238E27FC236}">
                    <a16:creationId xmlns:a16="http://schemas.microsoft.com/office/drawing/2014/main" id="{9CAD39E7-5936-0BF3-D2BC-0C27549EF1CB}"/>
                  </a:ext>
                </a:extLst>
              </p:cNvPr>
              <p:cNvGrpSpPr/>
              <p:nvPr/>
            </p:nvGrpSpPr>
            <p:grpSpPr>
              <a:xfrm>
                <a:off x="751424" y="4271766"/>
                <a:ext cx="10340110" cy="4312765"/>
                <a:chOff x="748591" y="4323720"/>
                <a:chExt cx="10193330" cy="4312765"/>
              </a:xfrm>
            </p:grpSpPr>
            <p:sp>
              <p:nvSpPr>
                <p:cNvPr id="10" name="Rectangle: Rounded Corners 9">
                  <a:extLst>
                    <a:ext uri="{FF2B5EF4-FFF2-40B4-BE49-F238E27FC236}">
                      <a16:creationId xmlns:a16="http://schemas.microsoft.com/office/drawing/2014/main" id="{1450FD0C-7BFE-B5A0-BCAA-4DAAD44B2279}"/>
                    </a:ext>
                  </a:extLst>
                </p:cNvPr>
                <p:cNvSpPr/>
                <p:nvPr/>
              </p:nvSpPr>
              <p:spPr>
                <a:xfrm>
                  <a:off x="1181534" y="4594429"/>
                  <a:ext cx="9760387" cy="40420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01E7AF-F91E-955E-5226-D2147C043F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8" name="Rectangle 7">
                <a:extLst>
                  <a:ext uri="{FF2B5EF4-FFF2-40B4-BE49-F238E27FC236}">
                    <a16:creationId xmlns:a16="http://schemas.microsoft.com/office/drawing/2014/main" id="{8A133164-DF23-9F0A-FA37-64C25BED715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7E62A4A-1F09-146F-7A31-7236F4DA028E}"/>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9AB9F468-AFBF-3D04-F249-905F0C9861C3}"/>
                </a:ext>
              </a:extLst>
            </p:cNvPr>
            <p:cNvSpPr txBox="1"/>
            <p:nvPr/>
          </p:nvSpPr>
          <p:spPr>
            <a:xfrm>
              <a:off x="1615756" y="2464086"/>
              <a:ext cx="9312221" cy="3268652"/>
            </a:xfrm>
            <a:prstGeom prst="rect">
              <a:avLst/>
            </a:prstGeom>
            <a:noFill/>
          </p:spPr>
          <p:txBody>
            <a:bodyPr wrap="square">
              <a:spAutoFit/>
            </a:bodyPr>
            <a:lstStyle/>
            <a:p>
              <a:pPr marL="0" algn="l" rtl="0" eaLnBrk="1" latinLnBrk="0" hangingPunct="1">
                <a:lnSpc>
                  <a:spcPct val="150000"/>
                </a:lnSpc>
                <a:spcBef>
                  <a:spcPts val="0"/>
                </a:spcBef>
                <a:spcAft>
                  <a:spcPts val="0"/>
                </a:spcAft>
              </a:pP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Công thức chung của hàm SUMIF là: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=SUMIF(range, criteria, [sum_range]) </a:t>
              </a:r>
              <a:endParaRPr lang="en-US" sz="2000" dirty="0">
                <a:effectLst/>
                <a:latin typeface="Times New Roman" panose="02020603050405020304" pitchFamily="18" charset="0"/>
                <a:ea typeface="Tahoma" panose="020B0604030504040204" pitchFamily="34" charset="0"/>
                <a:cs typeface="Times New Roman" panose="02020603050405020304" pitchFamily="18" charset="0"/>
              </a:endParaRPr>
            </a:p>
            <a:p>
              <a:pPr marL="0" algn="l" rtl="0" eaLnBrk="1" latinLnBrk="0" hangingPunct="1">
                <a:lnSpc>
                  <a:spcPct val="150000"/>
                </a:lnSpc>
                <a:spcBef>
                  <a:spcPts val="0"/>
                </a:spcBef>
                <a:spcAft>
                  <a:spcPts val="0"/>
                </a:spcAft>
              </a:pP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Trong đó, ý nghĩa của các tham số như sau: </a:t>
              </a:r>
              <a:endParaRPr lang="en-US" sz="2000" dirty="0">
                <a:effectLst/>
                <a:latin typeface="Times New Roman" panose="02020603050405020304" pitchFamily="18" charset="0"/>
                <a:ea typeface="Tahoma" panose="020B0604030504040204" pitchFamily="34" charset="0"/>
                <a:cs typeface="Times New Roman" panose="02020603050405020304" pitchFamily="18" charset="0"/>
              </a:endParaRPr>
            </a:p>
            <a:p>
              <a:pPr marL="0" algn="l" rtl="0" eaLnBrk="1" latinLnBrk="0" hangingPunct="1">
                <a:lnSpc>
                  <a:spcPct val="150000"/>
                </a:lnSpc>
                <a:spcBef>
                  <a:spcPts val="0"/>
                </a:spcBef>
                <a:spcAft>
                  <a:spcPts val="0"/>
                </a:spcAft>
              </a:pP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range: </a:t>
              </a: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phạm vi chứa các giá trị cần kiểm tra hoặc tính tổng các giá trị nếu không có tham số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sum_range</a:t>
              </a: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000" dirty="0">
                <a:effectLst/>
                <a:latin typeface="Times New Roman" panose="02020603050405020304" pitchFamily="18" charset="0"/>
                <a:ea typeface="Tahoma" panose="020B0604030504040204" pitchFamily="34" charset="0"/>
                <a:cs typeface="Times New Roman" panose="02020603050405020304" pitchFamily="18" charset="0"/>
              </a:endParaRPr>
            </a:p>
            <a:p>
              <a:pPr marL="0" algn="l" rtl="0" eaLnBrk="1" latinLnBrk="0" hangingPunct="1">
                <a:lnSpc>
                  <a:spcPct val="150000"/>
                </a:lnSpc>
                <a:spcBef>
                  <a:spcPts val="0"/>
                </a:spcBef>
                <a:spcAft>
                  <a:spcPts val="0"/>
                </a:spcAft>
              </a:pP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criteria:</a:t>
              </a: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điều kiện kiểm tra. </a:t>
              </a:r>
              <a:endParaRPr lang="en-US" sz="2000" dirty="0">
                <a:effectLst/>
                <a:latin typeface="Times New Roman" panose="02020603050405020304" pitchFamily="18" charset="0"/>
                <a:ea typeface="Tahoma" panose="020B0604030504040204" pitchFamily="34" charset="0"/>
                <a:cs typeface="Times New Roman" panose="02020603050405020304" pitchFamily="18" charset="0"/>
              </a:endParaRPr>
            </a:p>
            <a:p>
              <a:pPr marL="0" algn="l" rtl="0" eaLnBrk="1" latinLnBrk="0" hangingPunct="1">
                <a:lnSpc>
                  <a:spcPct val="150000"/>
                </a:lnSpc>
                <a:spcBef>
                  <a:spcPts val="0"/>
                </a:spcBef>
                <a:spcAft>
                  <a:spcPts val="0"/>
                </a:spcAft>
              </a:pP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sum_range</a:t>
              </a: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(tuỳ chọn): phạm vi chứa các giá trị cần tính tổng, nếu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sum_range </a:t>
              </a: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bị bỏ qua thì tính tổng các ô trong tham số </a:t>
              </a:r>
              <a:r>
                <a:rPr lang="vi-VN" sz="2000" b="1"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range</a:t>
              </a:r>
              <a:r>
                <a:rPr lang="vi-VN" sz="2000" kern="1200" dirty="0">
                  <a:solidFill>
                    <a:srgbClr val="002267"/>
                  </a:solidFill>
                  <a:effectLst/>
                  <a:latin typeface="Times New Roman" panose="02020603050405020304" pitchFamily="18" charset="0"/>
                  <a:ea typeface="Tahoma" panose="020B0604030504040204" pitchFamily="34" charset="0"/>
                  <a:cs typeface="Times New Roman" panose="02020603050405020304" pitchFamily="18" charset="0"/>
                </a:rPr>
                <a:t> thoả mãn điều kiện.</a:t>
              </a:r>
              <a:endParaRPr lang="en-US" sz="2000" dirty="0">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84546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983509"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SUMTIF</a:t>
              </a:r>
            </a:p>
          </p:txBody>
        </p:sp>
      </p:grpSp>
      <p:sp>
        <p:nvSpPr>
          <p:cNvPr id="13" name="TextBox 12">
            <a:extLst>
              <a:ext uri="{FF2B5EF4-FFF2-40B4-BE49-F238E27FC236}">
                <a16:creationId xmlns:a16="http://schemas.microsoft.com/office/drawing/2014/main" id="{56C89E18-A757-A118-0875-3A57B8540DDD}"/>
              </a:ext>
            </a:extLst>
          </p:cNvPr>
          <p:cNvSpPr txBox="1"/>
          <p:nvPr/>
        </p:nvSpPr>
        <p:spPr>
          <a:xfrm>
            <a:off x="1221869" y="1355976"/>
            <a:ext cx="9748263" cy="570990"/>
          </a:xfrm>
          <a:prstGeom prst="rect">
            <a:avLst/>
          </a:prstGeom>
          <a:noFill/>
        </p:spPr>
        <p:txBody>
          <a:bodyPr wrap="square">
            <a:spAutoFit/>
          </a:bodyPr>
          <a:lstStyle/>
          <a:p>
            <a:pPr>
              <a:lnSpc>
                <a:spcPct val="150000"/>
              </a:lnSpc>
            </a:pPr>
            <a:r>
              <a:rPr lang="vi-VN" sz="2400" b="1" dirty="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Có hai dạng sử dụng hàm SUMIF như ví dụ trong </a:t>
            </a:r>
            <a:r>
              <a:rPr lang="vi-VN" sz="2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Bảng 11a.1.</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BE539758-F16C-D700-0E7F-198933E7A499}"/>
              </a:ext>
            </a:extLst>
          </p:cNvPr>
          <p:cNvPicPr>
            <a:picLocks noChangeAspect="1"/>
          </p:cNvPicPr>
          <p:nvPr/>
        </p:nvPicPr>
        <p:blipFill>
          <a:blip r:embed="rId3"/>
          <a:stretch>
            <a:fillRect/>
          </a:stretch>
        </p:blipFill>
        <p:spPr>
          <a:xfrm>
            <a:off x="5252861" y="2128021"/>
            <a:ext cx="6471410" cy="3771334"/>
          </a:xfrm>
          <a:prstGeom prst="rect">
            <a:avLst/>
          </a:prstGeom>
        </p:spPr>
      </p:pic>
      <p:sp>
        <p:nvSpPr>
          <p:cNvPr id="15" name="TextBox 14">
            <a:extLst>
              <a:ext uri="{FF2B5EF4-FFF2-40B4-BE49-F238E27FC236}">
                <a16:creationId xmlns:a16="http://schemas.microsoft.com/office/drawing/2014/main" id="{F4A56167-3A6D-062F-F7B7-0248F14BA58C}"/>
              </a:ext>
            </a:extLst>
          </p:cNvPr>
          <p:cNvSpPr txBox="1"/>
          <p:nvPr/>
        </p:nvSpPr>
        <p:spPr>
          <a:xfrm>
            <a:off x="809924" y="2281959"/>
            <a:ext cx="4442937" cy="3365024"/>
          </a:xfrm>
          <a:prstGeom prst="rect">
            <a:avLst/>
          </a:prstGeom>
          <a:noFill/>
        </p:spPr>
        <p:txBody>
          <a:bodyPr wrap="square">
            <a:spAutoFit/>
          </a:bodyPr>
          <a:lstStyle/>
          <a:p>
            <a:pPr>
              <a:lnSpc>
                <a:spcPct val="150000"/>
              </a:lnSpc>
            </a:pP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11a.1,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H2</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dùng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hàm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SUMIF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tiền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khoản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Ở</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phạm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vi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chứa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kiểm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cột</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Khoản</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chi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B3:B10</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kiện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kiểm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tên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khoản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Ở</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phạm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vi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chứa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cột</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tiền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D3:D10</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Do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ô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H2</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=SUMIF(B3:B10,"Ở",D3:D10)</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31340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3" y="172578"/>
            <a:ext cx="4112291" cy="1183398"/>
            <a:chOff x="-3441970" y="882001"/>
            <a:chExt cx="4112291"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7" b="48372"/>
            <a:stretch/>
          </p:blipFill>
          <p:spPr bwMode="auto">
            <a:xfrm>
              <a:off x="-3441970" y="882001"/>
              <a:ext cx="4112291"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983509"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SUMTIF</a:t>
              </a:r>
            </a:p>
          </p:txBody>
        </p:sp>
      </p:grpSp>
      <p:grpSp>
        <p:nvGrpSpPr>
          <p:cNvPr id="3" name="Group 2">
            <a:extLst>
              <a:ext uri="{FF2B5EF4-FFF2-40B4-BE49-F238E27FC236}">
                <a16:creationId xmlns:a16="http://schemas.microsoft.com/office/drawing/2014/main" id="{26BF49D8-69DB-91E4-CFFB-820F5EC8C307}"/>
              </a:ext>
            </a:extLst>
          </p:cNvPr>
          <p:cNvGrpSpPr/>
          <p:nvPr/>
        </p:nvGrpSpPr>
        <p:grpSpPr>
          <a:xfrm>
            <a:off x="1257656" y="1656121"/>
            <a:ext cx="9922555" cy="4617982"/>
            <a:chOff x="1189762" y="4644163"/>
            <a:chExt cx="9922555" cy="4617982"/>
          </a:xfrm>
        </p:grpSpPr>
        <p:sp>
          <p:nvSpPr>
            <p:cNvPr id="6" name="Rectangle: Rounded Corners 5">
              <a:extLst>
                <a:ext uri="{FF2B5EF4-FFF2-40B4-BE49-F238E27FC236}">
                  <a16:creationId xmlns:a16="http://schemas.microsoft.com/office/drawing/2014/main" id="{F8EB2DED-DCA6-AFA6-D085-D4621B1221CE}"/>
                </a:ext>
              </a:extLst>
            </p:cNvPr>
            <p:cNvSpPr/>
            <p:nvPr/>
          </p:nvSpPr>
          <p:spPr>
            <a:xfrm>
              <a:off x="1189762" y="4644163"/>
              <a:ext cx="9900933" cy="4617982"/>
            </a:xfrm>
            <a:prstGeom prst="roundRect">
              <a:avLst>
                <a:gd name="adj" fmla="val 51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DEA9929-38BA-5FAA-56A2-A291E6BE8EE5}"/>
                </a:ext>
              </a:extLst>
            </p:cNvPr>
            <p:cNvSpPr/>
            <p:nvPr/>
          </p:nvSpPr>
          <p:spPr>
            <a:xfrm>
              <a:off x="1514259" y="4644163"/>
              <a:ext cx="9598058" cy="471668"/>
            </a:xfrm>
            <a:prstGeom prst="rect">
              <a:avLst/>
            </a:prstGeom>
          </p:spPr>
          <p:txBody>
            <a:bodyPr wrap="square">
              <a:spAutoFit/>
            </a:bodyPr>
            <a:lstStyle/>
            <a:p>
              <a:pPr algn="ctr"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351FEEE-9A88-C954-3FE6-3EF3C2A15625}"/>
                </a:ext>
              </a:extLst>
            </p:cNvPr>
            <p:cNvSpPr/>
            <p:nvPr/>
          </p:nvSpPr>
          <p:spPr>
            <a:xfrm>
              <a:off x="1259461" y="4806958"/>
              <a:ext cx="9831234" cy="830997"/>
            </a:xfrm>
            <a:prstGeom prst="rect">
              <a:avLst/>
            </a:prstGeom>
          </p:spPr>
          <p:txBody>
            <a:bodyPr wrap="square">
              <a:spAutoFit/>
            </a:bodyPr>
            <a:lstStyle/>
            <a:p>
              <a:pPr defTabSz="342900"/>
              <a:r>
                <a:rPr lang="vi-VN" sz="2400" dirty="0">
                  <a:latin typeface="Times New Roman" panose="02020603050405020304" pitchFamily="18" charset="0"/>
                  <a:ea typeface="Tahoma" panose="020B0604030504040204" pitchFamily="34" charset="0"/>
                  <a:cs typeface="Times New Roman" panose="02020603050405020304" pitchFamily="18" charset="0"/>
                </a:rPr>
                <a:t>Hình 11a.3 minh hoạ dữ liệu của trang tính Thu nhập. Em hãy cho biết công thức cần nhập vào ô H2 là gì? Giá trị của ô H2 có ý nghĩa gì?</a:t>
              </a:r>
            </a:p>
          </p:txBody>
        </p:sp>
      </p:grpSp>
      <p:pic>
        <p:nvPicPr>
          <p:cNvPr id="10" name="Picture 9">
            <a:extLst>
              <a:ext uri="{FF2B5EF4-FFF2-40B4-BE49-F238E27FC236}">
                <a16:creationId xmlns:a16="http://schemas.microsoft.com/office/drawing/2014/main" id="{B13A85A4-FDAB-D642-B08E-7B975EFC944C}"/>
              </a:ext>
            </a:extLst>
          </p:cNvPr>
          <p:cNvPicPr>
            <a:picLocks noChangeAspect="1"/>
          </p:cNvPicPr>
          <p:nvPr/>
        </p:nvPicPr>
        <p:blipFill>
          <a:blip r:embed="rId3"/>
          <a:stretch>
            <a:fillRect/>
          </a:stretch>
        </p:blipFill>
        <p:spPr>
          <a:xfrm>
            <a:off x="1638836" y="3025073"/>
            <a:ext cx="9160194" cy="2653738"/>
          </a:xfrm>
          <a:prstGeom prst="rect">
            <a:avLst/>
          </a:prstGeom>
        </p:spPr>
      </p:pic>
      <p:sp>
        <p:nvSpPr>
          <p:cNvPr id="12" name="TextBox 11">
            <a:extLst>
              <a:ext uri="{FF2B5EF4-FFF2-40B4-BE49-F238E27FC236}">
                <a16:creationId xmlns:a16="http://schemas.microsoft.com/office/drawing/2014/main" id="{AF52FD86-695E-2E55-F4F1-BF993261CEE2}"/>
              </a:ext>
            </a:extLst>
          </p:cNvPr>
          <p:cNvSpPr txBox="1"/>
          <p:nvPr/>
        </p:nvSpPr>
        <p:spPr>
          <a:xfrm>
            <a:off x="3170933" y="5678812"/>
            <a:ext cx="6096000" cy="369332"/>
          </a:xfrm>
          <a:prstGeom prst="rect">
            <a:avLst/>
          </a:prstGeom>
          <a:noFill/>
        </p:spPr>
        <p:txBody>
          <a:bodyPr wrap="square">
            <a:spAutoFit/>
          </a:bodyPr>
          <a:lstStyle/>
          <a:p>
            <a:pPr algn="ctr"/>
            <a:r>
              <a:rPr lang="sv-SE" sz="1800" i="1" dirty="0">
                <a:solidFill>
                  <a:srgbClr val="231F20"/>
                </a:solidFill>
                <a:effectLst/>
                <a:latin typeface="Arial" panose="020B0604020202020204" pitchFamily="34" charset="0"/>
              </a:rPr>
              <a:t>Hình 11a.3. Trang tính </a:t>
            </a:r>
            <a:r>
              <a:rPr lang="sv-SE" sz="1800" i="1" dirty="0">
                <a:solidFill>
                  <a:srgbClr val="ED028C"/>
                </a:solidFill>
                <a:effectLst/>
                <a:latin typeface="Arial" panose="020B0604020202020204" pitchFamily="34" charset="0"/>
              </a:rPr>
              <a:t>Thu nhập</a:t>
            </a:r>
            <a:endParaRPr lang="en-US" dirty="0"/>
          </a:p>
        </p:txBody>
      </p:sp>
    </p:spTree>
    <p:extLst>
      <p:ext uri="{BB962C8B-B14F-4D97-AF65-F5344CB8AC3E}">
        <p14:creationId xmlns:p14="http://schemas.microsoft.com/office/powerpoint/2010/main" val="44446987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447245" y="413068"/>
            <a:ext cx="6122189" cy="52322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Thực hành: Sử dụng hàm SUMIF </a:t>
            </a:r>
          </a:p>
        </p:txBody>
      </p:sp>
      <p:sp>
        <p:nvSpPr>
          <p:cNvPr id="2" name="TextBox 1">
            <a:extLst>
              <a:ext uri="{FF2B5EF4-FFF2-40B4-BE49-F238E27FC236}">
                <a16:creationId xmlns:a16="http://schemas.microsoft.com/office/drawing/2014/main" id="{B36A3550-69DA-1BD3-8D3C-B776DFC2A07D}"/>
              </a:ext>
            </a:extLst>
          </p:cNvPr>
          <p:cNvSpPr txBox="1"/>
          <p:nvPr/>
        </p:nvSpPr>
        <p:spPr>
          <a:xfrm>
            <a:off x="447245" y="936288"/>
            <a:ext cx="10136776" cy="3366563"/>
          </a:xfrm>
          <a:prstGeom prst="rect">
            <a:avLst/>
          </a:prstGeom>
          <a:noFill/>
        </p:spPr>
        <p:txBody>
          <a:bodyPr wrap="square">
            <a:spAutoFit/>
          </a:bodyPr>
          <a:lstStyle/>
          <a:p>
            <a:pPr>
              <a:lnSpc>
                <a:spcPct val="150000"/>
              </a:lnSpc>
            </a:pPr>
            <a:r>
              <a:rPr lang="vi-VN"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Nhiệm vụ: </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Sử dụng hàm SUMIF để tính tổng số tiền của mỗi khoản 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Hướng dẫn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Tính tổng số tiền của mỗi khoản chi trong trang tính </a:t>
            </a:r>
            <a:r>
              <a:rPr lang="vi-VN"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Mở tệp bảng tính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TaiChinhGiaDinh.xlsx</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chọn trang tính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H2</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=SUMIF($B$3:$B$10,F2,$D$3:$D$10)</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số tiền của khoản chi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Ở</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(Hình 11a.2).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trong ô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H2</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từ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H3</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đến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H10 </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tính tổng số tiền của mỗi khoản</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chi còn lại.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tệp.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C70E327-6116-F1E4-CF1A-092F024F9606}"/>
              </a:ext>
            </a:extLst>
          </p:cNvPr>
          <p:cNvPicPr>
            <a:picLocks noChangeAspect="1"/>
          </p:cNvPicPr>
          <p:nvPr/>
        </p:nvPicPr>
        <p:blipFill>
          <a:blip r:embed="rId2"/>
          <a:stretch>
            <a:fillRect/>
          </a:stretch>
        </p:blipFill>
        <p:spPr>
          <a:xfrm>
            <a:off x="2403020" y="3850678"/>
            <a:ext cx="7919540" cy="2907173"/>
          </a:xfrm>
          <a:prstGeom prst="rect">
            <a:avLst/>
          </a:prstGeom>
        </p:spPr>
      </p:pic>
    </p:spTree>
    <p:extLst>
      <p:ext uri="{BB962C8B-B14F-4D97-AF65-F5344CB8AC3E}">
        <p14:creationId xmlns:p14="http://schemas.microsoft.com/office/powerpoint/2010/main" val="867610268"/>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447245" y="413068"/>
            <a:ext cx="6122189" cy="52322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Thực hành: Sử dụng hàm SUMIF </a:t>
            </a:r>
          </a:p>
        </p:txBody>
      </p:sp>
      <p:sp>
        <p:nvSpPr>
          <p:cNvPr id="4" name="TextBox 3">
            <a:extLst>
              <a:ext uri="{FF2B5EF4-FFF2-40B4-BE49-F238E27FC236}">
                <a16:creationId xmlns:a16="http://schemas.microsoft.com/office/drawing/2014/main" id="{D7B2BE62-2E4C-1A1B-60AB-250BE959160E}"/>
              </a:ext>
            </a:extLst>
          </p:cNvPr>
          <p:cNvSpPr txBox="1"/>
          <p:nvPr/>
        </p:nvSpPr>
        <p:spPr>
          <a:xfrm>
            <a:off x="1018903" y="936288"/>
            <a:ext cx="10310947" cy="2120068"/>
          </a:xfrm>
          <a:prstGeom prst="rect">
            <a:avLst/>
          </a:prstGeom>
          <a:noFill/>
        </p:spPr>
        <p:txBody>
          <a:bodyPr wrap="square">
            <a:spAutoFit/>
          </a:bodyPr>
          <a:lstStyle/>
          <a:p>
            <a:pPr>
              <a:lnSpc>
                <a:spcPct val="150000"/>
              </a:lnSpc>
            </a:pP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Tính tổng số tiền của mỗi khoản thu trong trang</a:t>
            </a:r>
            <a:r>
              <a:rPr lang="en-US"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 </a:t>
            </a:r>
            <a:r>
              <a:rPr lang="vi-VN" sz="18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(Hình 11a.3).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=SUMIF($B$3:$B$8,F2,$D$3:$D$8)</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tiền của khoản thu từ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Lương</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trong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từ</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H3</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đến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H6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tính tổng tiền cho các khoản thu còn lại.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tệp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B495072-2198-15B5-F3C8-0265F217A2DA}"/>
              </a:ext>
            </a:extLst>
          </p:cNvPr>
          <p:cNvPicPr>
            <a:picLocks noChangeAspect="1"/>
          </p:cNvPicPr>
          <p:nvPr/>
        </p:nvPicPr>
        <p:blipFill>
          <a:blip r:embed="rId2"/>
          <a:stretch>
            <a:fillRect/>
          </a:stretch>
        </p:blipFill>
        <p:spPr>
          <a:xfrm>
            <a:off x="2378030" y="3520899"/>
            <a:ext cx="8795067" cy="3052697"/>
          </a:xfrm>
          <a:prstGeom prst="rect">
            <a:avLst/>
          </a:prstGeom>
        </p:spPr>
      </p:pic>
    </p:spTree>
    <p:extLst>
      <p:ext uri="{BB962C8B-B14F-4D97-AF65-F5344CB8AC3E}">
        <p14:creationId xmlns:p14="http://schemas.microsoft.com/office/powerpoint/2010/main" val="2021426595"/>
      </p:ext>
    </p:extLst>
  </p:cSld>
  <p:clrMapOvr>
    <a:masterClrMapping/>
  </p:clrMapOvr>
  <p:transition spd="med">
    <p:pull/>
  </p:transition>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1456</TotalTime>
  <Words>1512</Words>
  <Application>Microsoft Office PowerPoint</Application>
  <PresentationFormat>Widescreen</PresentationFormat>
  <Paragraphs>89</Paragraphs>
  <Slides>19</Slides>
  <Notes>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Grandview Display</vt:lpstr>
      <vt:lpstr>Open Sans</vt:lpstr>
      <vt:lpstr>Tahoma</vt:lpstr>
      <vt:lpstr>Times New Roman</vt:lpstr>
      <vt:lpstr>UTM Avo</vt:lpstr>
      <vt:lpstr>DashVTI</vt:lpstr>
      <vt:lpstr>Office Theme</vt:lpstr>
      <vt:lpstr>4_Default Design</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2023-06-05T12:10:35Z</dcterms:created>
  <dcterms:modified xsi:type="dcterms:W3CDTF">2024-11-01T02:41:40Z</dcterms:modified>
</cp:coreProperties>
</file>