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8" r:id="rId2"/>
    <p:sldId id="299" r:id="rId3"/>
    <p:sldId id="300" r:id="rId4"/>
    <p:sldId id="301" r:id="rId5"/>
    <p:sldId id="295" r:id="rId6"/>
    <p:sldId id="296" r:id="rId7"/>
    <p:sldId id="302" r:id="rId8"/>
    <p:sldId id="303" r:id="rId9"/>
    <p:sldId id="304" r:id="rId10"/>
    <p:sldId id="269" r:id="rId11"/>
    <p:sldId id="286" r:id="rId12"/>
    <p:sldId id="288" r:id="rId13"/>
    <p:sldId id="289" r:id="rId14"/>
    <p:sldId id="275" r:id="rId15"/>
    <p:sldId id="276" r:id="rId16"/>
    <p:sldId id="305" r:id="rId17"/>
    <p:sldId id="306" r:id="rId18"/>
    <p:sldId id="307" r:id="rId19"/>
    <p:sldId id="290" r:id="rId20"/>
    <p:sldId id="308" r:id="rId21"/>
    <p:sldId id="291" r:id="rId22"/>
    <p:sldId id="285" r:id="rId23"/>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1284" y="-9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2130F54-C1EB-4D9D-A074-36AC75D24A20}"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BA678B-C051-4392-BC8F-C239F099D70A}" type="slidenum">
              <a:rPr lang="en-US" smtClean="0"/>
              <a:pPr>
                <a:defRPr/>
              </a:pPr>
              <a:t>‹#›</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53E74B2-3340-46F2-981D-D5B35001691C}"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9B4E46-45F8-43B0-BD9A-07851D3D8F82}" type="slidenum">
              <a:rPr lang="en-US" smtClean="0"/>
              <a:pPr>
                <a:defRPr/>
              </a:pPr>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4DB858-EF32-4607-9528-8D42FBEFB2F4}"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654AE2-2956-4B65-9B6A-A8A971F5F089}" type="slidenum">
              <a:rPr lang="en-US" smtClean="0"/>
              <a:pPr>
                <a:defRPr/>
              </a:pPr>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BCB539-CED7-45EE-A49B-E63CDE13773A}"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590446-FF46-46FC-B145-733209D185D0}" type="slidenum">
              <a:rPr lang="en-US" smtClean="0"/>
              <a:pPr>
                <a:defRPr/>
              </a:pPr>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F0A2C4D-DE21-4627-8CFD-EB23B4009E8F}"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EA7E0D-6DEF-477D-B0BB-881897219F8A}" type="slidenum">
              <a:rPr lang="en-US" smtClean="0"/>
              <a:pPr>
                <a:defRPr/>
              </a:pPr>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DBA3E6C-333A-40A2-BBB9-6A1586659A94}"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1D985-AA48-489E-8693-0E4516CB08CF}" type="slidenum">
              <a:rPr lang="en-US" smtClean="0"/>
              <a:pPr>
                <a:defRPr/>
              </a:pPr>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FDA2D8F-0B5F-4448-9CC1-442CDA91D766}"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2401CB-A5B5-41B6-88A9-BE86CD0AF3F4}" type="slidenum">
              <a:rPr lang="en-US" smtClean="0"/>
              <a:pPr>
                <a:defRPr/>
              </a:pPr>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834F20F-8DA8-451E-9CB9-CC3D66C45FCA}"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ED9856-D0D0-4042-B718-C0A46EB9DAF0}" type="slidenum">
              <a:rPr lang="en-US" smtClean="0"/>
              <a:pPr>
                <a:defRPr/>
              </a:pPr>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5116B73-8834-4E2E-9FE5-2000793EFB6C}" type="datetimeFigureOut">
              <a:rPr lang="en-US" smtClean="0"/>
              <a:pPr>
                <a:defRPr/>
              </a:pPr>
              <a:t>20/08/2018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6FB2EB5-74DC-43E8-8D2B-8E28AF6C4B6F}" type="slidenum">
              <a:rPr lang="en-US" smtClean="0"/>
              <a:pPr>
                <a:defRPr/>
              </a:pPr>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4B0FBD7-AB25-4452-A79C-75830EA4DED8}"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CBAE87-3C3F-40D5-9D0D-D0F9110A5625}" type="slidenum">
              <a:rPr lang="en-US" smtClean="0"/>
              <a:pPr>
                <a:defRPr/>
              </a:pPr>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C5F364-D518-47BF-BCFD-6EA3A039539C}" type="datetimeFigureOut">
              <a:rPr lang="en-US" smtClean="0"/>
              <a:pPr>
                <a:defRPr/>
              </a:pPr>
              <a:t>20/08/2018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CD6BD93-4269-4F98-9520-386DDEE2562C}" type="slidenum">
              <a:rPr lang="en-US" smtClean="0"/>
              <a:pPr>
                <a:defRPr/>
              </a:pPr>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F0A2C4D-DE21-4627-8CFD-EB23B4009E8F}"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EA7E0D-6DEF-477D-B0BB-881897219F8A}" type="slidenum">
              <a:rPr lang="en-US" smtClean="0"/>
              <a:pPr>
                <a:defRPr/>
              </a:pPr>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FA57C01-FF26-4C92-9491-5472D243B0AD}"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9F11D1-56AD-4A0A-8DA1-E7E46B367533}" type="slidenum">
              <a:rPr lang="en-US" smtClean="0"/>
              <a:pPr>
                <a:defRPr/>
              </a:pPr>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F0A2C4D-DE21-4627-8CFD-EB23B4009E8F}" type="datetimeFigureOut">
              <a:rPr lang="en-US" smtClean="0"/>
              <a:pPr>
                <a:defRPr/>
              </a:pPr>
              <a:t>20/08/2018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0EA7E0D-6DEF-477D-B0BB-881897219F8A}" type="slidenum">
              <a:rPr lang="en-US" smtClean="0"/>
              <a:pPr>
                <a:defRPr/>
              </a:pPr>
              <a:t>‹#›</a:t>
            </a:fld>
            <a:endParaRPr lang="en-US"/>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2133600"/>
            <a:ext cx="9693275" cy="1470025"/>
          </a:xfrm>
        </p:spPr>
        <p:txBody>
          <a:bodyPr/>
          <a:lstStyle/>
          <a:p>
            <a:pPr eaLnBrk="1" hangingPunct="1"/>
            <a:r>
              <a:rPr lang="en-US" altLang="en-US" b="1" smtClean="0"/>
              <a:t>CHỦ ĐỀ 9</a:t>
            </a:r>
            <a:br>
              <a:rPr lang="en-US" altLang="en-US" b="1" smtClean="0"/>
            </a:br>
            <a:r>
              <a:rPr lang="vi-VN" altLang="en-US" sz="4000" smtClean="0"/>
              <a:t>LẶP VỚI SỐ LẦN CHƯA BIẾT TRƯỚC</a:t>
            </a:r>
            <a:endParaRPr lang="en-US" altLang="en-US" sz="4000" smtClean="0"/>
          </a:p>
        </p:txBody>
      </p:sp>
      <p:sp>
        <p:nvSpPr>
          <p:cNvPr id="2051" name="Rectangle 1"/>
          <p:cNvSpPr>
            <a:spLocks noChangeArrowheads="1"/>
          </p:cNvSpPr>
          <p:nvPr/>
        </p:nvSpPr>
        <p:spPr bwMode="auto">
          <a:xfrm>
            <a:off x="1066800" y="432435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000"/>
              <a:t>Nhận biết thế nào là lệnh lặp với số lần chưa biết trước? </a:t>
            </a:r>
            <a:endParaRPr lang="en-US" altLang="en-US" sz="2000"/>
          </a:p>
          <a:p>
            <a:pPr eaLnBrk="1" hangingPunct="1"/>
            <a:r>
              <a:rPr lang="vi-VN" altLang="en-US" sz="2000"/>
              <a:t>Câu lệnh lặp while…do hoạt động như thế nào?</a:t>
            </a:r>
            <a:endParaRPr lang="en-US" alt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39688"/>
            <a:ext cx="903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600"/>
              <a:t>2. Cách viết và sử dụng vòng lặp while ... do</a:t>
            </a:r>
          </a:p>
        </p:txBody>
      </p:sp>
      <p:pic>
        <p:nvPicPr>
          <p:cNvPr id="11267"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9067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0" y="1905000"/>
            <a:ext cx="9144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115000"/>
              </a:lnSpc>
              <a:spcAft>
                <a:spcPts val="1000"/>
              </a:spcAft>
            </a:pPr>
            <a:r>
              <a:rPr lang="en-US" altLang="en-US" sz="2400" b="1">
                <a:solidFill>
                  <a:srgbClr val="002060"/>
                </a:solidFill>
                <a:latin typeface="UTM Times" pitchFamily="18" charset="0"/>
                <a:ea typeface="Calibri" pitchFamily="34" charset="0"/>
                <a:cs typeface="Times New Roman" pitchFamily="18" charset="0"/>
              </a:rPr>
              <a:t>While </a:t>
            </a:r>
            <a:r>
              <a:rPr lang="en-US" altLang="en-US" sz="2400">
                <a:solidFill>
                  <a:srgbClr val="0070C0"/>
                </a:solidFill>
                <a:latin typeface="UTM Times" pitchFamily="18" charset="0"/>
                <a:ea typeface="Calibri" pitchFamily="34" charset="0"/>
                <a:cs typeface="Times New Roman" pitchFamily="18" charset="0"/>
              </a:rPr>
              <a:t>&lt;điều kiện&gt; </a:t>
            </a:r>
            <a:r>
              <a:rPr lang="en-US" altLang="en-US" sz="2400" b="1">
                <a:solidFill>
                  <a:srgbClr val="002060"/>
                </a:solidFill>
                <a:latin typeface="UTM Times" pitchFamily="18" charset="0"/>
                <a:ea typeface="Calibri" pitchFamily="34" charset="0"/>
                <a:cs typeface="Times New Roman" pitchFamily="18" charset="0"/>
              </a:rPr>
              <a:t>do </a:t>
            </a:r>
            <a:r>
              <a:rPr lang="en-US" altLang="en-US" sz="2400">
                <a:solidFill>
                  <a:srgbClr val="0070C0"/>
                </a:solidFill>
                <a:latin typeface="UTM Times" pitchFamily="18" charset="0"/>
                <a:ea typeface="Calibri" pitchFamily="34" charset="0"/>
                <a:cs typeface="Times New Roman" pitchFamily="18" charset="0"/>
              </a:rPr>
              <a:t>&lt;câu lệnh&gt;</a:t>
            </a:r>
            <a:r>
              <a:rPr lang="en-US" altLang="en-US" sz="2400" b="1">
                <a:solidFill>
                  <a:srgbClr val="002060"/>
                </a:solidFill>
                <a:latin typeface="UTM Times" pitchFamily="18" charset="0"/>
                <a:ea typeface="Calibri" pitchFamily="34" charset="0"/>
                <a:cs typeface="Times New Roman" pitchFamily="18" charset="0"/>
              </a:rPr>
              <a:t>;</a:t>
            </a:r>
            <a:endParaRPr lang="en-US" altLang="en-US" sz="2000">
              <a:ea typeface="Calibri" pitchFamily="34" charset="0"/>
              <a:cs typeface="Times New Roman" pitchFamily="18" charset="0"/>
            </a:endParaRPr>
          </a:p>
        </p:txBody>
      </p:sp>
      <p:sp>
        <p:nvSpPr>
          <p:cNvPr id="11269" name="Rectangle 7"/>
          <p:cNvSpPr>
            <a:spLocks noChangeArrowheads="1"/>
          </p:cNvSpPr>
          <p:nvPr/>
        </p:nvSpPr>
        <p:spPr bwMode="auto">
          <a:xfrm>
            <a:off x="457200" y="100488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Aft>
                <a:spcPts val="400"/>
              </a:spcAft>
            </a:pPr>
            <a:r>
              <a:rPr lang="en-US" altLang="en-US" sz="2400">
                <a:latin typeface="UTM Times" pitchFamily="18" charset="0"/>
                <a:ea typeface="Calibri" pitchFamily="34" charset="0"/>
                <a:cs typeface="Times New Roman" pitchFamily="18" charset="0"/>
              </a:rPr>
              <a:t>Pascal thể hiện cấu trúc lặp với số lần lặp chưa biết trước bằng câu lệnh </a:t>
            </a:r>
            <a:r>
              <a:rPr lang="en-US" altLang="en-US" sz="2400" b="1">
                <a:solidFill>
                  <a:srgbClr val="002060"/>
                </a:solidFill>
                <a:latin typeface="UTM Times" pitchFamily="18" charset="0"/>
                <a:ea typeface="Calibri" pitchFamily="34" charset="0"/>
                <a:cs typeface="Times New Roman" pitchFamily="18" charset="0"/>
              </a:rPr>
              <a:t>while…do </a:t>
            </a:r>
            <a:r>
              <a:rPr lang="en-US" altLang="en-US" sz="2400">
                <a:latin typeface="UTM Times" pitchFamily="18" charset="0"/>
                <a:ea typeface="Calibri" pitchFamily="34" charset="0"/>
                <a:cs typeface="Times New Roman" pitchFamily="18" charset="0"/>
              </a:rPr>
              <a:t>có dạng như sau:</a:t>
            </a:r>
            <a:endParaRPr lang="en-US" altLang="en-US" sz="2000">
              <a:ea typeface="Calibri" pitchFamily="34" charset="0"/>
              <a:cs typeface="Times New Roman" pitchFamily="18" charset="0"/>
            </a:endParaRPr>
          </a:p>
        </p:txBody>
      </p:sp>
      <p:sp>
        <p:nvSpPr>
          <p:cNvPr id="11270" name="Rectangle 8"/>
          <p:cNvSpPr>
            <a:spLocks noChangeArrowheads="1"/>
          </p:cNvSpPr>
          <p:nvPr/>
        </p:nvSpPr>
        <p:spPr bwMode="auto">
          <a:xfrm>
            <a:off x="0" y="26670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971550" indent="-5143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latin typeface="Times New Roman" pitchFamily="18" charset="0"/>
              </a:rPr>
              <a:t>Trong đó: </a:t>
            </a:r>
            <a:endParaRPr lang="en-US" altLang="en-US" sz="2800"/>
          </a:p>
          <a:p>
            <a:pPr lvl="1" eaLnBrk="1" hangingPunct="1">
              <a:buFont typeface="Arial" pitchFamily="34" charset="0"/>
              <a:buChar char="•"/>
            </a:pPr>
            <a:r>
              <a:rPr lang="en-US" altLang="en-US" sz="2800">
                <a:latin typeface="Times New Roman" pitchFamily="18" charset="0"/>
              </a:rPr>
              <a:t>while, do </a:t>
            </a:r>
            <a:r>
              <a:rPr lang="vi-VN" altLang="en-US" sz="2800">
                <a:latin typeface="Times New Roman" pitchFamily="18" charset="0"/>
              </a:rPr>
              <a:t>là các từ khóa</a:t>
            </a:r>
            <a:endParaRPr lang="en-US" altLang="en-US" sz="2800"/>
          </a:p>
          <a:p>
            <a:pPr lvl="1" eaLnBrk="1" hangingPunct="1">
              <a:buFont typeface="Arial" pitchFamily="34" charset="0"/>
              <a:buChar char="•"/>
            </a:pPr>
            <a:r>
              <a:rPr lang="en-US" altLang="en-US" sz="2800">
                <a:solidFill>
                  <a:srgbClr val="0070C0"/>
                </a:solidFill>
                <a:ea typeface="Calibri" pitchFamily="34" charset="0"/>
                <a:cs typeface="Times New Roman" pitchFamily="18" charset="0"/>
              </a:rPr>
              <a:t>&lt;</a:t>
            </a:r>
            <a:r>
              <a:rPr lang="en-US" altLang="en-US" sz="2800" i="1">
                <a:solidFill>
                  <a:srgbClr val="0070C0"/>
                </a:solidFill>
                <a:ea typeface="Calibri" pitchFamily="34" charset="0"/>
                <a:cs typeface="Times New Roman" pitchFamily="18" charset="0"/>
              </a:rPr>
              <a:t>điều kiện</a:t>
            </a:r>
            <a:r>
              <a:rPr lang="en-US" altLang="en-US" sz="2800">
                <a:solidFill>
                  <a:srgbClr val="0070C0"/>
                </a:solidFill>
                <a:ea typeface="Calibri" pitchFamily="34" charset="0"/>
                <a:cs typeface="Times New Roman" pitchFamily="18" charset="0"/>
              </a:rPr>
              <a:t>&gt;</a:t>
            </a:r>
            <a:r>
              <a:rPr lang="en-US" altLang="en-US" sz="2800"/>
              <a:t> thường là phép so sánh</a:t>
            </a:r>
          </a:p>
          <a:p>
            <a:pPr lvl="1" eaLnBrk="1" hangingPunct="1">
              <a:buFont typeface="Arial" pitchFamily="34" charset="0"/>
              <a:buChar char="•"/>
            </a:pPr>
            <a:r>
              <a:rPr lang="en-US" altLang="en-US" sz="2800">
                <a:solidFill>
                  <a:srgbClr val="0070C0"/>
                </a:solidFill>
              </a:rPr>
              <a:t>&lt;</a:t>
            </a:r>
            <a:r>
              <a:rPr lang="en-US" altLang="en-US" sz="2800" i="1">
                <a:solidFill>
                  <a:srgbClr val="0070C0"/>
                </a:solidFill>
              </a:rPr>
              <a:t>câu lệnh</a:t>
            </a:r>
            <a:r>
              <a:rPr lang="en-US" altLang="en-US" sz="2800">
                <a:solidFill>
                  <a:srgbClr val="0070C0"/>
                </a:solidFill>
              </a:rPr>
              <a:t>&gt;</a:t>
            </a:r>
            <a:r>
              <a:rPr lang="en-US" altLang="en-US" sz="2800" b="1">
                <a:solidFill>
                  <a:srgbClr val="0070C0"/>
                </a:solidFill>
              </a:rPr>
              <a:t> </a:t>
            </a:r>
            <a:r>
              <a:rPr lang="vi-VN" altLang="en-US" sz="2800">
                <a:latin typeface="Times New Roman" pitchFamily="18" charset="0"/>
              </a:rPr>
              <a:t>có thể là câu lệnh đơn hay câu lệnh ghép.</a:t>
            </a:r>
            <a:endParaRPr lang="en-US" altLang="en-US" sz="2800"/>
          </a:p>
        </p:txBody>
      </p:sp>
      <p:sp>
        <p:nvSpPr>
          <p:cNvPr id="11271" name="Rectangle 1"/>
          <p:cNvSpPr>
            <a:spLocks noChangeArrowheads="1"/>
          </p:cNvSpPr>
          <p:nvPr/>
        </p:nvSpPr>
        <p:spPr bwMode="auto">
          <a:xfrm>
            <a:off x="152400" y="4572000"/>
            <a:ext cx="891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C</a:t>
            </a:r>
            <a:r>
              <a:rPr lang="vi-VN" altLang="en-US" sz="2800"/>
              <a:t>âu lệnh lặp này được thực hiện như sau: </a:t>
            </a:r>
            <a:endParaRPr lang="en-US" altLang="en-US" sz="2800"/>
          </a:p>
          <a:p>
            <a:pPr eaLnBrk="1" hangingPunct="1"/>
            <a:r>
              <a:rPr lang="vi-VN" altLang="en-US" sz="2800"/>
              <a:t>Bước 1. Kiểm tra điều kiện. </a:t>
            </a:r>
            <a:endParaRPr lang="en-US" altLang="en-US" sz="2800"/>
          </a:p>
          <a:p>
            <a:pPr eaLnBrk="1" hangingPunct="1"/>
            <a:r>
              <a:rPr lang="vi-VN" altLang="en-US" sz="2800"/>
              <a:t>Bước 2. Trong khi điều kiện ĐÚNG, thì thực hiện câu lệnh và quay lại bước 1. Ngược lại, câu lệnh sẽ bị bỏ qua và việc thực hiện lệnh lặp kết thúc</a:t>
            </a:r>
            <a:endParaRPr lang="en-US" alt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686800" cy="1630362"/>
          </a:xfrm>
        </p:spPr>
        <p:txBody>
          <a:bodyPr>
            <a:normAutofit fontScale="90000"/>
          </a:bodyPr>
          <a:lstStyle/>
          <a:p>
            <a:r>
              <a:rPr lang="vi-VN" altLang="en-US" smtClean="0"/>
              <a:t>Ví dụ 1: Chương trình sau kiểm tra trong khi chưa hết luống thì tiến 1 bước và nhổ củ cải. </a:t>
            </a:r>
            <a:endParaRPr lang="en-US" altLang="en-US" smtClean="0"/>
          </a:p>
        </p:txBody>
      </p:sp>
      <p:pic>
        <p:nvPicPr>
          <p:cNvPr id="122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0275"/>
            <a:ext cx="89820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6019800" y="2514600"/>
            <a:ext cx="1525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điều kiện</a:t>
            </a:r>
          </a:p>
        </p:txBody>
      </p:sp>
      <p:sp>
        <p:nvSpPr>
          <p:cNvPr id="10" name="Rectangle 9"/>
          <p:cNvSpPr>
            <a:spLocks noChangeArrowheads="1"/>
          </p:cNvSpPr>
          <p:nvPr/>
        </p:nvSpPr>
        <p:spPr bwMode="auto">
          <a:xfrm>
            <a:off x="7042150" y="5121275"/>
            <a:ext cx="46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FF0000"/>
                </a:solidFill>
                <a:sym typeface="Wingdings" pitchFamily="2" charset="2"/>
              </a:rPr>
              <a:t></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76200"/>
            <a:ext cx="9266238" cy="1554163"/>
          </a:xfrm>
        </p:spPr>
        <p:txBody>
          <a:bodyPr>
            <a:normAutofit fontScale="90000"/>
          </a:bodyPr>
          <a:lstStyle/>
          <a:p>
            <a:r>
              <a:rPr lang="vi-VN" altLang="en-US" smtClean="0"/>
              <a:t>Ví dụ 2: Mỗi ngày, Thỏ con đều lì xì cho heo tối thiểu là 1 xu, tối đa là 10 xu</a:t>
            </a:r>
            <a:endParaRPr lang="en-US" altLang="en-US" smtClean="0"/>
          </a:p>
        </p:txBody>
      </p:sp>
      <p:sp>
        <p:nvSpPr>
          <p:cNvPr id="5" name="Rectangle 4"/>
          <p:cNvSpPr>
            <a:spLocks noChangeArrowheads="1"/>
          </p:cNvSpPr>
          <p:nvPr/>
        </p:nvSpPr>
        <p:spPr bwMode="auto">
          <a:xfrm>
            <a:off x="288925" y="1828800"/>
            <a:ext cx="52736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vi-VN" altLang="en-US" sz="2400"/>
              <a:t>Xác định bài toán: </a:t>
            </a:r>
            <a:endParaRPr lang="en-US" altLang="en-US" sz="2400"/>
          </a:p>
          <a:p>
            <a:pPr eaLnBrk="1" hangingPunct="1">
              <a:spcAft>
                <a:spcPts val="400"/>
              </a:spcAft>
            </a:pPr>
            <a:r>
              <a:rPr lang="en-US" altLang="en-US" sz="2400"/>
              <a:t>     </a:t>
            </a:r>
            <a:r>
              <a:rPr lang="vi-VN" altLang="en-US" sz="2400"/>
              <a:t>INPUT: </a:t>
            </a:r>
            <a:r>
              <a:rPr lang="vi-VN" altLang="en-US" sz="1600"/>
              <a:t>.................................................. </a:t>
            </a:r>
            <a:endParaRPr lang="en-US" altLang="en-US" sz="2400"/>
          </a:p>
          <a:p>
            <a:pPr eaLnBrk="1" hangingPunct="1">
              <a:spcAft>
                <a:spcPts val="400"/>
              </a:spcAft>
            </a:pPr>
            <a:r>
              <a:rPr lang="en-US" altLang="en-US" sz="2400"/>
              <a:t>     </a:t>
            </a:r>
            <a:r>
              <a:rPr lang="vi-VN" altLang="en-US" sz="2400"/>
              <a:t>OUTPUT:</a:t>
            </a:r>
            <a:r>
              <a:rPr lang="en-US" altLang="en-US" sz="2400"/>
              <a:t> </a:t>
            </a:r>
            <a:r>
              <a:rPr lang="en-US" altLang="en-US" sz="1600"/>
              <a:t>............................................</a:t>
            </a:r>
            <a:r>
              <a:rPr lang="vi-VN" altLang="en-US" sz="1600"/>
              <a:t> </a:t>
            </a:r>
            <a:endParaRPr lang="en-US" altLang="en-US" sz="2400">
              <a:solidFill>
                <a:srgbClr val="002060"/>
              </a:solidFill>
            </a:endParaRPr>
          </a:p>
        </p:txBody>
      </p:sp>
      <p:sp>
        <p:nvSpPr>
          <p:cNvPr id="7" name="Rectangle 6"/>
          <p:cNvSpPr>
            <a:spLocks noChangeArrowheads="1"/>
          </p:cNvSpPr>
          <p:nvPr/>
        </p:nvSpPr>
        <p:spPr bwMode="auto">
          <a:xfrm>
            <a:off x="2590800" y="2100263"/>
            <a:ext cx="47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sx</a:t>
            </a:r>
          </a:p>
        </p:txBody>
      </p:sp>
      <p:sp>
        <p:nvSpPr>
          <p:cNvPr id="8" name="Rectangle 7"/>
          <p:cNvSpPr>
            <a:spLocks noChangeArrowheads="1"/>
          </p:cNvSpPr>
          <p:nvPr/>
        </p:nvSpPr>
        <p:spPr bwMode="auto">
          <a:xfrm>
            <a:off x="2652713" y="2600325"/>
            <a:ext cx="34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S</a:t>
            </a: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63" y="1747838"/>
            <a:ext cx="34575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Rectangle 1"/>
          <p:cNvSpPr>
            <a:spLocks noChangeArrowheads="1"/>
          </p:cNvSpPr>
          <p:nvPr/>
        </p:nvSpPr>
        <p:spPr bwMode="auto">
          <a:xfrm>
            <a:off x="152400" y="3352800"/>
            <a:ext cx="5638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i="1"/>
              <a:t>Dựa vào sơ đồ khối, em hãy trả lời các câu hỏi: </a:t>
            </a:r>
            <a:endParaRPr lang="en-US" altLang="en-US" sz="2400"/>
          </a:p>
          <a:p>
            <a:pPr eaLnBrk="1" hangingPunct="1"/>
            <a:r>
              <a:rPr lang="en-US" altLang="en-US" sz="2400"/>
              <a:t>a) Thuật toán có cấu trúc lặp không? </a:t>
            </a:r>
          </a:p>
          <a:p>
            <a:pPr eaLnBrk="1" hangingPunct="1"/>
            <a:r>
              <a:rPr lang="en-US" altLang="en-US" sz="2400"/>
              <a:t>b) Hoạt động chính nào được lặp? </a:t>
            </a:r>
          </a:p>
          <a:p>
            <a:pPr eaLnBrk="1" hangingPunct="1"/>
            <a:r>
              <a:rPr lang="en-US" altLang="en-US" sz="2400"/>
              <a:t>c) Lặp bao nhiêu lần? Không biết trước </a:t>
            </a:r>
          </a:p>
          <a:p>
            <a:pPr eaLnBrk="1" hangingPunct="1"/>
            <a:r>
              <a:rPr lang="en-US" altLang="en-US" sz="2400"/>
              <a:t>d) Điều kiện dừng? </a:t>
            </a:r>
          </a:p>
          <a:p>
            <a:pPr eaLnBrk="1" hangingPunct="1"/>
            <a:r>
              <a:rPr lang="en-US" altLang="en-US" sz="2400"/>
              <a:t>Đây là cấu trúc lặp với số lần?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500"/>
                                        <p:tgtEl>
                                          <p:spTgt spid="92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fade">
                                      <p:cBhvr>
                                        <p:cTn id="2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33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675"/>
            <a:ext cx="6705600"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cap="all" smtClean="0"/>
              <a:t>Trải nghiệm</a:t>
            </a:r>
            <a:r>
              <a:rPr lang="en-US" smtClean="0"/>
              <a:t/>
            </a:r>
            <a:br>
              <a:rPr lang="en-US" smtClean="0"/>
            </a:br>
            <a:endParaRPr lang="en-US" smtClean="0"/>
          </a:p>
        </p:txBody>
      </p:sp>
      <p:sp>
        <p:nvSpPr>
          <p:cNvPr id="15363" name="Content Placeholder 2"/>
          <p:cNvSpPr>
            <a:spLocks noGrp="1"/>
          </p:cNvSpPr>
          <p:nvPr>
            <p:ph idx="1"/>
          </p:nvPr>
        </p:nvSpPr>
        <p:spPr/>
        <p:txBody>
          <a:bodyPr/>
          <a:lstStyle/>
          <a:p>
            <a:pPr marL="514350" indent="-514350" eaLnBrk="1" hangingPunct="1">
              <a:buFont typeface="Calibri" pitchFamily="34" charset="0"/>
              <a:buAutoNum type="arabicPeriod"/>
            </a:pPr>
            <a:r>
              <a:rPr lang="vi-VN" altLang="en-US" smtClean="0"/>
              <a:t>Em đã hiểu rõ về câu lệnh while ... do chưa?</a:t>
            </a:r>
            <a:endParaRPr lang="en-US" altLang="en-US" smtClean="0"/>
          </a:p>
          <a:p>
            <a:pPr marL="514350" indent="-514350" eaLnBrk="1" hangingPunct="1">
              <a:buFont typeface="Calibri" pitchFamily="34" charset="0"/>
              <a:buAutoNum type="arabicPeriod"/>
            </a:pPr>
            <a:r>
              <a:rPr lang="en-US" altLang="en-US" smtClean="0"/>
              <a:t>T</a:t>
            </a:r>
            <a:r>
              <a:rPr lang="vi-VN" altLang="en-US" smtClean="0"/>
              <a:t>rò chơi ném vòng</a:t>
            </a:r>
            <a:endParaRPr lang="en-US" altLang="en-US" smtClean="0"/>
          </a:p>
          <a:p>
            <a:pPr marL="514350" indent="-514350" eaLnBrk="1" hangingPunct="1">
              <a:buFont typeface="Calibri" pitchFamily="34" charset="0"/>
              <a:buAutoNum type="arabicPeriod"/>
            </a:pPr>
            <a:r>
              <a:rPr lang="vi-VN" altLang="en-US" smtClean="0"/>
              <a:t>Giúp An sửa lỗi chương trình</a:t>
            </a:r>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686800" cy="1143000"/>
          </a:xfrm>
        </p:spPr>
        <p:txBody>
          <a:bodyPr/>
          <a:lstStyle/>
          <a:p>
            <a:pPr marL="514350" indent="-514350" eaLnBrk="1" hangingPunct="1"/>
            <a:r>
              <a:rPr lang="en-US" altLang="en-US" sz="3600" smtClean="0"/>
              <a:t>1. </a:t>
            </a:r>
            <a:r>
              <a:rPr lang="vi-VN" altLang="en-US" sz="3600" smtClean="0"/>
              <a:t>Em đã hiểu rõ về câu lệnh while...do chưa?</a:t>
            </a:r>
            <a:endParaRPr lang="en-US" altLang="en-US" sz="3600" smtClean="0"/>
          </a:p>
        </p:txBody>
      </p:sp>
      <p:sp>
        <p:nvSpPr>
          <p:cNvPr id="16389" name="Content Placeholder 2"/>
          <p:cNvSpPr>
            <a:spLocks noGrp="1"/>
          </p:cNvSpPr>
          <p:nvPr>
            <p:ph idx="1"/>
          </p:nvPr>
        </p:nvSpPr>
        <p:spPr>
          <a:xfrm>
            <a:off x="152400" y="1219200"/>
            <a:ext cx="8229600" cy="381000"/>
          </a:xfrm>
        </p:spPr>
        <p:txBody>
          <a:bodyPr/>
          <a:lstStyle/>
          <a:p>
            <a:pPr marL="0" indent="0" eaLnBrk="1" hangingPunct="1">
              <a:buFont typeface="Arial" pitchFamily="34" charset="0"/>
              <a:buNone/>
            </a:pPr>
            <a:r>
              <a:rPr lang="en-US" altLang="en-US" sz="2400" smtClean="0"/>
              <a:t>Đoạn chương trình thứ 1</a:t>
            </a:r>
          </a:p>
        </p:txBody>
      </p:sp>
      <p:sp>
        <p:nvSpPr>
          <p:cNvPr id="163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661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686800" cy="1143000"/>
          </a:xfrm>
        </p:spPr>
        <p:txBody>
          <a:bodyPr/>
          <a:lstStyle/>
          <a:p>
            <a:pPr marL="514350" indent="-514350" eaLnBrk="1" hangingPunct="1"/>
            <a:r>
              <a:rPr lang="en-US" altLang="en-US" sz="3600" smtClean="0"/>
              <a:t>1. </a:t>
            </a:r>
            <a:r>
              <a:rPr lang="vi-VN" altLang="en-US" sz="3600" smtClean="0"/>
              <a:t>Em đã hiểu rõ về câu lệnh while...do chưa?</a:t>
            </a:r>
            <a:endParaRPr lang="en-US" altLang="en-US" sz="3600" smtClean="0"/>
          </a:p>
        </p:txBody>
      </p:sp>
      <p:sp>
        <p:nvSpPr>
          <p:cNvPr id="17413" name="Content Placeholder 2"/>
          <p:cNvSpPr>
            <a:spLocks noGrp="1"/>
          </p:cNvSpPr>
          <p:nvPr>
            <p:ph idx="1"/>
          </p:nvPr>
        </p:nvSpPr>
        <p:spPr>
          <a:xfrm>
            <a:off x="152400" y="1219200"/>
            <a:ext cx="8229600" cy="381000"/>
          </a:xfrm>
        </p:spPr>
        <p:txBody>
          <a:bodyPr/>
          <a:lstStyle/>
          <a:p>
            <a:pPr marL="0" indent="0" eaLnBrk="1" hangingPunct="1">
              <a:buFont typeface="Arial" pitchFamily="34" charset="0"/>
              <a:buNone/>
            </a:pPr>
            <a:r>
              <a:rPr lang="en-US" altLang="en-US" sz="2400" smtClean="0"/>
              <a:t>Đoạn chương trình thứ 2</a:t>
            </a:r>
          </a:p>
        </p:txBody>
      </p:sp>
      <p:sp>
        <p:nvSpPr>
          <p:cNvPr id="174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724025"/>
            <a:ext cx="8666162"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4953000" y="1687513"/>
            <a:ext cx="62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solidFill>
                  <a:srgbClr val="002060"/>
                </a:solidFill>
              </a:rPr>
              <a:t>S = 0</a:t>
            </a:r>
          </a:p>
        </p:txBody>
      </p:sp>
      <p:sp>
        <p:nvSpPr>
          <p:cNvPr id="7" name="Rectangle 6"/>
          <p:cNvSpPr>
            <a:spLocks noChangeArrowheads="1"/>
          </p:cNvSpPr>
          <p:nvPr/>
        </p:nvSpPr>
        <p:spPr bwMode="auto">
          <a:xfrm>
            <a:off x="3302000" y="2971800"/>
            <a:ext cx="68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solidFill>
                  <a:srgbClr val="002060"/>
                </a:solidFill>
              </a:rPr>
              <a:t>Đúng</a:t>
            </a:r>
          </a:p>
        </p:txBody>
      </p:sp>
      <p:sp>
        <p:nvSpPr>
          <p:cNvPr id="8" name="Rectangle 7"/>
          <p:cNvSpPr>
            <a:spLocks noChangeArrowheads="1"/>
          </p:cNvSpPr>
          <p:nvPr/>
        </p:nvSpPr>
        <p:spPr bwMode="auto">
          <a:xfrm>
            <a:off x="3309938" y="3276600"/>
            <a:ext cx="68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solidFill>
                  <a:srgbClr val="002060"/>
                </a:solidFill>
              </a:rPr>
              <a:t>Đúng</a:t>
            </a:r>
          </a:p>
        </p:txBody>
      </p:sp>
      <p:sp>
        <p:nvSpPr>
          <p:cNvPr id="9" name="Rectangle 8"/>
          <p:cNvSpPr>
            <a:spLocks noChangeArrowheads="1"/>
          </p:cNvSpPr>
          <p:nvPr/>
        </p:nvSpPr>
        <p:spPr bwMode="auto">
          <a:xfrm>
            <a:off x="4648200" y="32766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i = 3, S = 6</a:t>
            </a:r>
          </a:p>
        </p:txBody>
      </p:sp>
      <p:sp>
        <p:nvSpPr>
          <p:cNvPr id="10" name="Rectangle 9"/>
          <p:cNvSpPr>
            <a:spLocks noChangeArrowheads="1"/>
          </p:cNvSpPr>
          <p:nvPr/>
        </p:nvSpPr>
        <p:spPr bwMode="auto">
          <a:xfrm>
            <a:off x="2452688" y="3592513"/>
            <a:ext cx="1585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6 ≤ 10 </a:t>
            </a:r>
            <a:r>
              <a:rPr lang="en-US" altLang="en-US">
                <a:solidFill>
                  <a:srgbClr val="002060"/>
                </a:solidFill>
                <a:sym typeface="Wingdings" pitchFamily="2" charset="2"/>
              </a:rPr>
              <a:t> </a:t>
            </a:r>
            <a:r>
              <a:rPr lang="en-US" altLang="en-US">
                <a:solidFill>
                  <a:srgbClr val="002060"/>
                </a:solidFill>
              </a:rPr>
              <a:t>Đúng</a:t>
            </a:r>
          </a:p>
        </p:txBody>
      </p:sp>
      <p:sp>
        <p:nvSpPr>
          <p:cNvPr id="11" name="Rectangle 10"/>
          <p:cNvSpPr>
            <a:spLocks noChangeArrowheads="1"/>
          </p:cNvSpPr>
          <p:nvPr/>
        </p:nvSpPr>
        <p:spPr bwMode="auto">
          <a:xfrm>
            <a:off x="4691063" y="3592513"/>
            <a:ext cx="124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i = 4, S = 10</a:t>
            </a:r>
          </a:p>
        </p:txBody>
      </p:sp>
      <p:sp>
        <p:nvSpPr>
          <p:cNvPr id="12" name="Rectangle 11"/>
          <p:cNvSpPr>
            <a:spLocks noChangeArrowheads="1"/>
          </p:cNvSpPr>
          <p:nvPr/>
        </p:nvSpPr>
        <p:spPr bwMode="auto">
          <a:xfrm>
            <a:off x="2438400" y="3897313"/>
            <a:ext cx="170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10 ≤ 10 </a:t>
            </a:r>
            <a:r>
              <a:rPr lang="en-US" altLang="en-US">
                <a:solidFill>
                  <a:srgbClr val="002060"/>
                </a:solidFill>
                <a:sym typeface="Wingdings" pitchFamily="2" charset="2"/>
              </a:rPr>
              <a:t> </a:t>
            </a:r>
            <a:r>
              <a:rPr lang="en-US" altLang="en-US">
                <a:solidFill>
                  <a:srgbClr val="002060"/>
                </a:solidFill>
              </a:rPr>
              <a:t>Đúng</a:t>
            </a:r>
          </a:p>
        </p:txBody>
      </p:sp>
      <p:sp>
        <p:nvSpPr>
          <p:cNvPr id="13" name="Rectangle 12"/>
          <p:cNvSpPr>
            <a:spLocks noChangeArrowheads="1"/>
          </p:cNvSpPr>
          <p:nvPr/>
        </p:nvSpPr>
        <p:spPr bwMode="auto">
          <a:xfrm>
            <a:off x="4691063" y="3897313"/>
            <a:ext cx="124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i = 5, S = 15</a:t>
            </a:r>
          </a:p>
        </p:txBody>
      </p:sp>
      <p:sp>
        <p:nvSpPr>
          <p:cNvPr id="14" name="Rectangle 13"/>
          <p:cNvSpPr>
            <a:spLocks noChangeArrowheads="1"/>
          </p:cNvSpPr>
          <p:nvPr/>
        </p:nvSpPr>
        <p:spPr bwMode="auto">
          <a:xfrm>
            <a:off x="2705100" y="4214813"/>
            <a:ext cx="41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15</a:t>
            </a:r>
          </a:p>
        </p:txBody>
      </p:sp>
      <p:sp>
        <p:nvSpPr>
          <p:cNvPr id="15" name="Rectangle 14"/>
          <p:cNvSpPr>
            <a:spLocks noChangeArrowheads="1"/>
          </p:cNvSpPr>
          <p:nvPr/>
        </p:nvSpPr>
        <p:spPr bwMode="auto">
          <a:xfrm>
            <a:off x="8343900" y="22860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686800" cy="1143000"/>
          </a:xfrm>
        </p:spPr>
        <p:txBody>
          <a:bodyPr/>
          <a:lstStyle/>
          <a:p>
            <a:pPr marL="514350" indent="-514350" eaLnBrk="1" hangingPunct="1"/>
            <a:r>
              <a:rPr lang="en-US" altLang="en-US" sz="3600" smtClean="0"/>
              <a:t>1. </a:t>
            </a:r>
            <a:r>
              <a:rPr lang="vi-VN" altLang="en-US" sz="3600" smtClean="0"/>
              <a:t>Em đã hiểu rõ về câu lệnh while...do chưa?</a:t>
            </a:r>
            <a:endParaRPr lang="en-US" altLang="en-US" sz="3600" smtClean="0"/>
          </a:p>
        </p:txBody>
      </p:sp>
      <p:sp>
        <p:nvSpPr>
          <p:cNvPr id="18437" name="Content Placeholder 2"/>
          <p:cNvSpPr>
            <a:spLocks noGrp="1"/>
          </p:cNvSpPr>
          <p:nvPr>
            <p:ph idx="1"/>
          </p:nvPr>
        </p:nvSpPr>
        <p:spPr>
          <a:xfrm>
            <a:off x="152400" y="1219200"/>
            <a:ext cx="8229600" cy="381000"/>
          </a:xfrm>
        </p:spPr>
        <p:txBody>
          <a:bodyPr/>
          <a:lstStyle/>
          <a:p>
            <a:pPr marL="0" indent="0" eaLnBrk="1" hangingPunct="1">
              <a:buFont typeface="Arial" pitchFamily="34" charset="0"/>
              <a:buNone/>
            </a:pPr>
            <a:r>
              <a:rPr lang="en-US" altLang="en-US" sz="2400" smtClean="0"/>
              <a:t>Đoạn chương trình thứ 3</a:t>
            </a:r>
          </a:p>
        </p:txBody>
      </p:sp>
      <p:sp>
        <p:nvSpPr>
          <p:cNvPr id="1843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4582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4056063" y="1787525"/>
            <a:ext cx="70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solidFill>
                  <a:srgbClr val="002060"/>
                </a:solidFill>
              </a:rPr>
              <a:t>m = 1</a:t>
            </a:r>
          </a:p>
        </p:txBody>
      </p:sp>
      <p:sp>
        <p:nvSpPr>
          <p:cNvPr id="7" name="Rectangle 6"/>
          <p:cNvSpPr>
            <a:spLocks noChangeArrowheads="1"/>
          </p:cNvSpPr>
          <p:nvPr/>
        </p:nvSpPr>
        <p:spPr bwMode="auto">
          <a:xfrm>
            <a:off x="5116513" y="1776413"/>
            <a:ext cx="641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solidFill>
                  <a:srgbClr val="002060"/>
                </a:solidFill>
              </a:rPr>
              <a:t>P = 1</a:t>
            </a:r>
          </a:p>
        </p:txBody>
      </p:sp>
      <p:sp>
        <p:nvSpPr>
          <p:cNvPr id="8" name="Rectangle 7"/>
          <p:cNvSpPr>
            <a:spLocks noChangeArrowheads="1"/>
          </p:cNvSpPr>
          <p:nvPr/>
        </p:nvSpPr>
        <p:spPr bwMode="auto">
          <a:xfrm>
            <a:off x="3268663" y="3059113"/>
            <a:ext cx="681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solidFill>
                  <a:srgbClr val="002060"/>
                </a:solidFill>
              </a:rPr>
              <a:t>Đúng</a:t>
            </a:r>
          </a:p>
        </p:txBody>
      </p:sp>
      <p:sp>
        <p:nvSpPr>
          <p:cNvPr id="9" name="Rectangle 8"/>
          <p:cNvSpPr>
            <a:spLocks noChangeArrowheads="1"/>
          </p:cNvSpPr>
          <p:nvPr/>
        </p:nvSpPr>
        <p:spPr bwMode="auto">
          <a:xfrm>
            <a:off x="4516438" y="302895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m = 3, P = 6</a:t>
            </a:r>
          </a:p>
        </p:txBody>
      </p:sp>
      <p:sp>
        <p:nvSpPr>
          <p:cNvPr id="10" name="Rectangle 9"/>
          <p:cNvSpPr>
            <a:spLocks noChangeArrowheads="1"/>
          </p:cNvSpPr>
          <p:nvPr/>
        </p:nvSpPr>
        <p:spPr bwMode="auto">
          <a:xfrm>
            <a:off x="2339975" y="34290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6 ≤ 20 </a:t>
            </a:r>
            <a:r>
              <a:rPr lang="en-US" altLang="en-US">
                <a:solidFill>
                  <a:srgbClr val="002060"/>
                </a:solidFill>
                <a:sym typeface="Wingdings" pitchFamily="2" charset="2"/>
              </a:rPr>
              <a:t> </a:t>
            </a:r>
            <a:r>
              <a:rPr lang="en-US" altLang="en-US">
                <a:solidFill>
                  <a:srgbClr val="002060"/>
                </a:solidFill>
              </a:rPr>
              <a:t>Đúng</a:t>
            </a:r>
          </a:p>
        </p:txBody>
      </p:sp>
      <p:sp>
        <p:nvSpPr>
          <p:cNvPr id="11" name="Rectangle 10"/>
          <p:cNvSpPr>
            <a:spLocks noChangeArrowheads="1"/>
          </p:cNvSpPr>
          <p:nvPr/>
        </p:nvSpPr>
        <p:spPr bwMode="auto">
          <a:xfrm>
            <a:off x="4524375" y="3452813"/>
            <a:ext cx="1392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m = 4, P = 24</a:t>
            </a:r>
          </a:p>
        </p:txBody>
      </p:sp>
      <p:sp>
        <p:nvSpPr>
          <p:cNvPr id="12" name="Rectangle 11"/>
          <p:cNvSpPr>
            <a:spLocks noChangeArrowheads="1"/>
          </p:cNvSpPr>
          <p:nvPr/>
        </p:nvSpPr>
        <p:spPr bwMode="auto">
          <a:xfrm>
            <a:off x="2339975" y="3897313"/>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24 ≤ 20 </a:t>
            </a:r>
            <a:r>
              <a:rPr lang="en-US" altLang="en-US">
                <a:solidFill>
                  <a:srgbClr val="002060"/>
                </a:solidFill>
                <a:sym typeface="Wingdings" pitchFamily="2" charset="2"/>
              </a:rPr>
              <a:t> Sai</a:t>
            </a:r>
            <a:endParaRPr lang="en-US" altLang="en-US">
              <a:solidFill>
                <a:srgbClr val="002060"/>
              </a:solidFill>
            </a:endParaRPr>
          </a:p>
        </p:txBody>
      </p:sp>
      <p:sp>
        <p:nvSpPr>
          <p:cNvPr id="13" name="Rectangle 12"/>
          <p:cNvSpPr>
            <a:spLocks noChangeArrowheads="1"/>
          </p:cNvSpPr>
          <p:nvPr/>
        </p:nvSpPr>
        <p:spPr bwMode="auto">
          <a:xfrm>
            <a:off x="8035925" y="1890713"/>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3</a:t>
            </a:r>
          </a:p>
        </p:txBody>
      </p:sp>
      <p:sp>
        <p:nvSpPr>
          <p:cNvPr id="14" name="Rectangle 13"/>
          <p:cNvSpPr>
            <a:spLocks noChangeArrowheads="1"/>
          </p:cNvSpPr>
          <p:nvPr/>
        </p:nvSpPr>
        <p:spPr bwMode="auto">
          <a:xfrm>
            <a:off x="7010400" y="2636838"/>
            <a:ext cx="1774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solidFill>
                  <a:srgbClr val="002060"/>
                </a:solidFill>
              </a:rPr>
              <a:t> 1 * 2 * 3 * ... </a:t>
            </a:r>
          </a:p>
          <a:p>
            <a:pPr eaLnBrk="1" hangingPunct="1"/>
            <a:r>
              <a:rPr lang="en-US" altLang="en-US">
                <a:solidFill>
                  <a:srgbClr val="002060"/>
                </a:solidFill>
              </a:rPr>
              <a:t>cho đến khi </a:t>
            </a:r>
          </a:p>
          <a:p>
            <a:pPr eaLnBrk="1" hangingPunct="1"/>
            <a:r>
              <a:rPr lang="en-US" altLang="en-US">
                <a:solidFill>
                  <a:srgbClr val="002060"/>
                </a:solidFill>
              </a:rPr>
              <a:t>P &gt;20 thì dừng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686800" cy="1143000"/>
          </a:xfrm>
        </p:spPr>
        <p:txBody>
          <a:bodyPr/>
          <a:lstStyle/>
          <a:p>
            <a:pPr marL="514350" indent="-514350" eaLnBrk="1" hangingPunct="1"/>
            <a:r>
              <a:rPr lang="en-US" altLang="en-US" sz="3600" smtClean="0"/>
              <a:t>1. </a:t>
            </a:r>
            <a:r>
              <a:rPr lang="vi-VN" altLang="en-US" sz="3600" smtClean="0"/>
              <a:t>Em đã hiểu rõ về câu lệnh while...do chưa?</a:t>
            </a:r>
            <a:endParaRPr lang="en-US" altLang="en-US" sz="3600" smtClean="0"/>
          </a:p>
        </p:txBody>
      </p:sp>
      <p:sp>
        <p:nvSpPr>
          <p:cNvPr id="19461" name="Content Placeholder 2"/>
          <p:cNvSpPr>
            <a:spLocks noGrp="1"/>
          </p:cNvSpPr>
          <p:nvPr>
            <p:ph idx="1"/>
          </p:nvPr>
        </p:nvSpPr>
        <p:spPr>
          <a:xfrm>
            <a:off x="152400" y="1219200"/>
            <a:ext cx="8229600" cy="381000"/>
          </a:xfrm>
        </p:spPr>
        <p:txBody>
          <a:bodyPr/>
          <a:lstStyle/>
          <a:p>
            <a:pPr marL="0" indent="0" eaLnBrk="1" hangingPunct="1">
              <a:buFont typeface="Arial" pitchFamily="34" charset="0"/>
              <a:buNone/>
            </a:pPr>
            <a:r>
              <a:rPr lang="en-US" altLang="en-US" sz="2400" smtClean="0"/>
              <a:t>Đoạn chương trình thứ 4</a:t>
            </a:r>
          </a:p>
        </p:txBody>
      </p:sp>
      <p:sp>
        <p:nvSpPr>
          <p:cNvPr id="1945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828800"/>
            <a:ext cx="86137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4625975" y="1828800"/>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solidFill>
                  <a:srgbClr val="002060"/>
                </a:solidFill>
              </a:rPr>
              <a:t>a =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marL="514350" indent="-514350" eaLnBrk="1" hangingPunct="1"/>
            <a:r>
              <a:rPr lang="en-US" altLang="en-US" smtClean="0"/>
              <a:t>2. </a:t>
            </a:r>
            <a:r>
              <a:rPr lang="vi-VN" altLang="en-US" smtClean="0"/>
              <a:t>Trò chơi ném vòng</a:t>
            </a:r>
            <a:endParaRPr lang="en-US" altLang="en-US" smtClean="0"/>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25146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93825"/>
            <a:ext cx="2133600"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319713" y="4116388"/>
            <a:ext cx="1617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600">
                <a:solidFill>
                  <a:srgbClr val="002060"/>
                </a:solidFill>
              </a:rPr>
              <a:t>i </a:t>
            </a:r>
            <a:r>
              <a:rPr lang="en-US" altLang="en-US" sz="1600">
                <a:solidFill>
                  <a:srgbClr val="002060"/>
                </a:solidFill>
                <a:sym typeface="Wingdings" pitchFamily="2" charset="2"/>
              </a:rPr>
              <a:t> i + 1</a:t>
            </a:r>
          </a:p>
          <a:p>
            <a:pPr algn="ctr" eaLnBrk="1" hangingPunct="1"/>
            <a:r>
              <a:rPr lang="en-US" altLang="en-US" sz="1600">
                <a:solidFill>
                  <a:srgbClr val="002060"/>
                </a:solidFill>
                <a:sym typeface="Wingdings" pitchFamily="2" charset="2"/>
              </a:rPr>
              <a:t>diem  diem + 2</a:t>
            </a:r>
            <a:endParaRPr lang="en-US" altLang="en-US" sz="1600">
              <a:solidFill>
                <a:srgbClr val="002060"/>
              </a:solidFill>
            </a:endParaRPr>
          </a:p>
        </p:txBody>
      </p:sp>
      <p:sp>
        <p:nvSpPr>
          <p:cNvPr id="6" name="Rectangle 5"/>
          <p:cNvSpPr>
            <a:spLocks noChangeArrowheads="1"/>
          </p:cNvSpPr>
          <p:nvPr/>
        </p:nvSpPr>
        <p:spPr bwMode="auto">
          <a:xfrm>
            <a:off x="5380038" y="2786063"/>
            <a:ext cx="1497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600">
                <a:solidFill>
                  <a:srgbClr val="002060"/>
                </a:solidFill>
              </a:rPr>
              <a:t>het_vong? (T/F)</a:t>
            </a:r>
          </a:p>
        </p:txBody>
      </p:sp>
      <p:sp>
        <p:nvSpPr>
          <p:cNvPr id="7" name="Rectangle 6"/>
          <p:cNvSpPr>
            <a:spLocks noChangeArrowheads="1"/>
          </p:cNvSpPr>
          <p:nvPr/>
        </p:nvSpPr>
        <p:spPr bwMode="auto">
          <a:xfrm>
            <a:off x="5426075" y="3471863"/>
            <a:ext cx="1355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600">
                <a:solidFill>
                  <a:srgbClr val="002060"/>
                </a:solidFill>
              </a:rPr>
              <a:t>het_vong = ‘F’</a:t>
            </a:r>
          </a:p>
        </p:txBody>
      </p:sp>
      <p:sp>
        <p:nvSpPr>
          <p:cNvPr id="9" name="Rectangle 8"/>
          <p:cNvSpPr>
            <a:spLocks noChangeArrowheads="1"/>
          </p:cNvSpPr>
          <p:nvPr/>
        </p:nvSpPr>
        <p:spPr bwMode="auto">
          <a:xfrm>
            <a:off x="5651500" y="1957388"/>
            <a:ext cx="1001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600">
                <a:solidFill>
                  <a:srgbClr val="002060"/>
                </a:solidFill>
              </a:rPr>
              <a:t>i </a:t>
            </a:r>
            <a:r>
              <a:rPr lang="en-US" altLang="en-US" sz="1600">
                <a:solidFill>
                  <a:srgbClr val="002060"/>
                </a:solidFill>
                <a:sym typeface="Wingdings" pitchFamily="2" charset="2"/>
              </a:rPr>
              <a:t> 0</a:t>
            </a:r>
          </a:p>
          <a:p>
            <a:pPr algn="ctr" eaLnBrk="1" hangingPunct="1"/>
            <a:r>
              <a:rPr lang="en-US" altLang="en-US" sz="1600">
                <a:solidFill>
                  <a:srgbClr val="002060"/>
                </a:solidFill>
                <a:sym typeface="Wingdings" pitchFamily="2" charset="2"/>
              </a:rPr>
              <a:t>diem  0</a:t>
            </a:r>
            <a:endParaRPr lang="en-US" altLang="en-US" sz="1600">
              <a:solidFill>
                <a:srgbClr val="002060"/>
              </a:solidFill>
            </a:endParaRPr>
          </a:p>
        </p:txBody>
      </p:sp>
      <p:sp>
        <p:nvSpPr>
          <p:cNvPr id="10" name="Rectangle 9"/>
          <p:cNvSpPr>
            <a:spLocks noChangeArrowheads="1"/>
          </p:cNvSpPr>
          <p:nvPr/>
        </p:nvSpPr>
        <p:spPr bwMode="auto">
          <a:xfrm>
            <a:off x="5791200" y="5257800"/>
            <a:ext cx="604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600">
                <a:solidFill>
                  <a:srgbClr val="002060"/>
                </a:solidFill>
              </a:rPr>
              <a:t>diem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Khởi Động</a:t>
            </a:r>
            <a:endParaRPr lang="en-US" smtClean="0"/>
          </a:p>
        </p:txBody>
      </p:sp>
      <p:sp>
        <p:nvSpPr>
          <p:cNvPr id="3075" name="Rectangle 2"/>
          <p:cNvSpPr>
            <a:spLocks noChangeArrowheads="1"/>
          </p:cNvSpPr>
          <p:nvPr/>
        </p:nvSpPr>
        <p:spPr bwMode="auto">
          <a:xfrm>
            <a:off x="152400" y="137160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400" b="1"/>
              <a:t>Bài toán: </a:t>
            </a:r>
            <a:r>
              <a:rPr lang="vi-VN" altLang="en-US" sz="2400"/>
              <a:t>viết chương trình thể hiện những bước lệnh điều khiển robot thu hoạch củ cải theo các yêu cầu.</a:t>
            </a:r>
            <a:endParaRPr lang="en-US" altLang="en-US" sz="2400"/>
          </a:p>
        </p:txBody>
      </p:sp>
      <p:pic>
        <p:nvPicPr>
          <p:cNvPr id="307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2133600"/>
            <a:ext cx="27051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2133600"/>
            <a:ext cx="25828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4"/>
          <p:cNvSpPr>
            <a:spLocks noChangeArrowheads="1"/>
          </p:cNvSpPr>
          <p:nvPr/>
        </p:nvSpPr>
        <p:spPr bwMode="auto">
          <a:xfrm>
            <a:off x="76200" y="3898900"/>
            <a:ext cx="4246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000"/>
              <a:t>TH1: Ra lệnh cho robot nhổ đủ 100 củ cải thì dừng.</a:t>
            </a:r>
            <a:endParaRPr lang="en-US" altLang="en-US" sz="2000"/>
          </a:p>
        </p:txBody>
      </p:sp>
      <p:sp>
        <p:nvSpPr>
          <p:cNvPr id="3079" name="Rectangle 5"/>
          <p:cNvSpPr>
            <a:spLocks noChangeArrowheads="1"/>
          </p:cNvSpPr>
          <p:nvPr/>
        </p:nvSpPr>
        <p:spPr bwMode="auto">
          <a:xfrm>
            <a:off x="5029200" y="38862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t>T</a:t>
            </a:r>
            <a:r>
              <a:rPr lang="vi-VN" altLang="en-US" sz="2000"/>
              <a:t>H2: Ra lệnh cho robot nhổ củ cải cho đến khi hết luống thì dừng.</a:t>
            </a:r>
            <a:endParaRPr lang="en-US" altLang="en-US" sz="2000"/>
          </a:p>
        </p:txBody>
      </p:sp>
      <p:pic>
        <p:nvPicPr>
          <p:cNvPr id="308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06925"/>
            <a:ext cx="4387850"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0" y="4724400"/>
            <a:ext cx="3143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a:spLocks noChangeArrowheads="1"/>
          </p:cNvSpPr>
          <p:nvPr/>
        </p:nvSpPr>
        <p:spPr bwMode="auto">
          <a:xfrm>
            <a:off x="1338263" y="46196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400">
                <a:solidFill>
                  <a:srgbClr val="002060"/>
                </a:solidFill>
              </a:rPr>
              <a:t>1</a:t>
            </a:r>
          </a:p>
        </p:txBody>
      </p:sp>
      <p:sp>
        <p:nvSpPr>
          <p:cNvPr id="21" name="Rectangle 20"/>
          <p:cNvSpPr>
            <a:spLocks noChangeArrowheads="1"/>
          </p:cNvSpPr>
          <p:nvPr/>
        </p:nvSpPr>
        <p:spPr bwMode="auto">
          <a:xfrm>
            <a:off x="2130425" y="4632325"/>
            <a:ext cx="65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400">
                <a:solidFill>
                  <a:srgbClr val="002060"/>
                </a:solidFill>
              </a:rPr>
              <a:t>100</a:t>
            </a:r>
          </a:p>
        </p:txBody>
      </p:sp>
      <p:sp>
        <p:nvSpPr>
          <p:cNvPr id="22" name="Rectangle 21"/>
          <p:cNvSpPr>
            <a:spLocks noChangeArrowheads="1"/>
          </p:cNvSpPr>
          <p:nvPr/>
        </p:nvSpPr>
        <p:spPr bwMode="auto">
          <a:xfrm>
            <a:off x="76200" y="5100638"/>
            <a:ext cx="877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400">
                <a:solidFill>
                  <a:srgbClr val="002060"/>
                </a:solidFill>
              </a:rPr>
              <a:t>begin</a:t>
            </a:r>
          </a:p>
        </p:txBody>
      </p:sp>
      <p:sp>
        <p:nvSpPr>
          <p:cNvPr id="23" name="Rectangle 22"/>
          <p:cNvSpPr>
            <a:spLocks noChangeArrowheads="1"/>
          </p:cNvSpPr>
          <p:nvPr/>
        </p:nvSpPr>
        <p:spPr bwMode="auto">
          <a:xfrm>
            <a:off x="93663" y="6172200"/>
            <a:ext cx="744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400">
                <a:solidFill>
                  <a:srgbClr val="002060"/>
                </a:solidFill>
              </a:rPr>
              <a:t>end;</a:t>
            </a:r>
          </a:p>
        </p:txBody>
      </p:sp>
      <p:sp>
        <p:nvSpPr>
          <p:cNvPr id="24" name="Rectangle 23"/>
          <p:cNvSpPr>
            <a:spLocks noChangeArrowheads="1"/>
          </p:cNvSpPr>
          <p:nvPr/>
        </p:nvSpPr>
        <p:spPr bwMode="auto">
          <a:xfrm>
            <a:off x="7191375" y="4772025"/>
            <a:ext cx="32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400" b="1">
                <a:solidFill>
                  <a:srgbClr val="FF0000"/>
                </a:solidFill>
              </a:rPr>
              <a:t>?</a:t>
            </a:r>
          </a:p>
        </p:txBody>
      </p:sp>
      <p:sp>
        <p:nvSpPr>
          <p:cNvPr id="3" name="Rounded Rectangular Callout 2"/>
          <p:cNvSpPr/>
          <p:nvPr/>
        </p:nvSpPr>
        <p:spPr>
          <a:xfrm>
            <a:off x="5291138" y="5584825"/>
            <a:ext cx="3371850" cy="609600"/>
          </a:xfrm>
          <a:prstGeom prst="wedgeRoundRectCallout">
            <a:avLst>
              <a:gd name="adj1" fmla="val 12949"/>
              <a:gd name="adj2" fmla="val -10972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a:t>Không thể xác định giá trị cuối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514350" indent="-514350" eaLnBrk="1" hangingPunct="1"/>
            <a:r>
              <a:rPr lang="en-US" altLang="en-US" smtClean="0"/>
              <a:t>2. </a:t>
            </a:r>
            <a:r>
              <a:rPr lang="vi-VN" altLang="en-US" smtClean="0"/>
              <a:t>Trò chơi ném vòng</a:t>
            </a:r>
            <a:endParaRPr lang="en-US" altLang="en-US" smtClean="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3962400" cy="555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971800" y="2265363"/>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i:= 0;</a:t>
            </a:r>
          </a:p>
        </p:txBody>
      </p:sp>
      <p:sp>
        <p:nvSpPr>
          <p:cNvPr id="8" name="Rectangle 7"/>
          <p:cNvSpPr>
            <a:spLocks noChangeArrowheads="1"/>
          </p:cNvSpPr>
          <p:nvPr/>
        </p:nvSpPr>
        <p:spPr bwMode="auto">
          <a:xfrm>
            <a:off x="2971800" y="25908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diem:= 0;</a:t>
            </a:r>
          </a:p>
        </p:txBody>
      </p:sp>
      <p:sp>
        <p:nvSpPr>
          <p:cNvPr id="9" name="Rectangle 8"/>
          <p:cNvSpPr>
            <a:spLocks noChangeArrowheads="1"/>
          </p:cNvSpPr>
          <p:nvPr/>
        </p:nvSpPr>
        <p:spPr bwMode="auto">
          <a:xfrm>
            <a:off x="2895600" y="316071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readln(het_vong);</a:t>
            </a:r>
          </a:p>
        </p:txBody>
      </p:sp>
      <p:sp>
        <p:nvSpPr>
          <p:cNvPr id="10" name="Rectangle 9"/>
          <p:cNvSpPr>
            <a:spLocks noChangeArrowheads="1"/>
          </p:cNvSpPr>
          <p:nvPr/>
        </p:nvSpPr>
        <p:spPr bwMode="auto">
          <a:xfrm>
            <a:off x="3717925" y="3997325"/>
            <a:ext cx="62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 i + 1</a:t>
            </a:r>
          </a:p>
        </p:txBody>
      </p:sp>
      <p:sp>
        <p:nvSpPr>
          <p:cNvPr id="15" name="Rectangle 14"/>
          <p:cNvSpPr>
            <a:spLocks noChangeArrowheads="1"/>
          </p:cNvSpPr>
          <p:nvPr/>
        </p:nvSpPr>
        <p:spPr bwMode="auto">
          <a:xfrm>
            <a:off x="4138613" y="4603750"/>
            <a:ext cx="99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diem + 2</a:t>
            </a:r>
          </a:p>
        </p:txBody>
      </p:sp>
      <p:sp>
        <p:nvSpPr>
          <p:cNvPr id="16" name="Rectangle 15"/>
          <p:cNvSpPr>
            <a:spLocks noChangeArrowheads="1"/>
          </p:cNvSpPr>
          <p:nvPr/>
        </p:nvSpPr>
        <p:spPr bwMode="auto">
          <a:xfrm>
            <a:off x="5502275" y="5756275"/>
            <a:ext cx="658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diem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marL="514350" indent="-514350" eaLnBrk="1" hangingPunct="1"/>
            <a:r>
              <a:rPr lang="en-US" altLang="en-US" smtClean="0"/>
              <a:t>3. </a:t>
            </a:r>
            <a:r>
              <a:rPr lang="vi-VN" altLang="en-US" smtClean="0"/>
              <a:t>Giúp An sửa lỗi chương trình</a:t>
            </a:r>
            <a:endParaRPr lang="en-US" altLang="en-US" smtClean="0"/>
          </a:p>
        </p:txBody>
      </p:sp>
      <p:pic>
        <p:nvPicPr>
          <p:cNvPr id="2253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4419600" y="37338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begin</a:t>
            </a:r>
          </a:p>
        </p:txBody>
      </p:sp>
      <p:sp>
        <p:nvSpPr>
          <p:cNvPr id="11" name="Rectangle 10"/>
          <p:cNvSpPr>
            <a:spLocks noChangeArrowheads="1"/>
          </p:cNvSpPr>
          <p:nvPr/>
        </p:nvSpPr>
        <p:spPr bwMode="auto">
          <a:xfrm>
            <a:off x="4419600" y="4648200"/>
            <a:ext cx="60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400"/>
              </a:spcAft>
            </a:pPr>
            <a:r>
              <a:rPr lang="en-US" altLang="en-US">
                <a:solidFill>
                  <a:srgbClr val="002060"/>
                </a:solidFill>
              </a:rPr>
              <a:t>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latin typeface="UTM Times" pitchFamily="18" charset="0"/>
              </a:rPr>
              <a:t>Ghi nhớ</a:t>
            </a:r>
            <a:endParaRPr lang="ru-RU" altLang="en-US" smtClean="0">
              <a:latin typeface="UTM Times" pitchFamily="18" charset="0"/>
            </a:endParaRPr>
          </a:p>
        </p:txBody>
      </p:sp>
      <p:grpSp>
        <p:nvGrpSpPr>
          <p:cNvPr id="23555" name="Group 3"/>
          <p:cNvGrpSpPr>
            <a:grpSpLocks/>
          </p:cNvGrpSpPr>
          <p:nvPr/>
        </p:nvGrpSpPr>
        <p:grpSpPr bwMode="auto">
          <a:xfrm>
            <a:off x="381000" y="1347788"/>
            <a:ext cx="8610600" cy="3886200"/>
            <a:chOff x="0" y="0"/>
            <a:chExt cx="5846445" cy="1714500"/>
          </a:xfrm>
        </p:grpSpPr>
        <p:pic>
          <p:nvPicPr>
            <p:cNvPr id="23557" name="Picture 4"/>
            <p:cNvPicPr>
              <a:picLocks noChangeAspect="1"/>
            </p:cNvPicPr>
            <p:nvPr/>
          </p:nvPicPr>
          <p:blipFill>
            <a:blip r:embed="rId2">
              <a:extLst>
                <a:ext uri="{28A0092B-C50C-407E-A947-70E740481C1C}">
                  <a14:useLocalDpi xmlns:a14="http://schemas.microsoft.com/office/drawing/2010/main" val="0"/>
                </a:ext>
              </a:extLst>
            </a:blip>
            <a:srcRect l="42046" r="43939"/>
            <a:stretch>
              <a:fillRect/>
            </a:stretch>
          </p:blipFill>
          <p:spPr bwMode="auto">
            <a:xfrm flipH="1">
              <a:off x="942975" y="0"/>
              <a:ext cx="4076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2">
              <a:extLst>
                <a:ext uri="{28A0092B-C50C-407E-A947-70E740481C1C}">
                  <a14:useLocalDpi xmlns:a14="http://schemas.microsoft.com/office/drawing/2010/main" val="0"/>
                </a:ext>
              </a:extLst>
            </a:blip>
            <a:srcRect l="55682"/>
            <a:stretch>
              <a:fillRect/>
            </a:stretch>
          </p:blipFill>
          <p:spPr bwMode="auto">
            <a:xfrm flipH="1">
              <a:off x="0" y="9525"/>
              <a:ext cx="1031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2">
              <a:extLst>
                <a:ext uri="{28A0092B-C50C-407E-A947-70E740481C1C}">
                  <a14:useLocalDpi xmlns:a14="http://schemas.microsoft.com/office/drawing/2010/main" val="0"/>
                </a:ext>
              </a:extLst>
            </a:blip>
            <a:srcRect r="57954"/>
            <a:stretch>
              <a:fillRect/>
            </a:stretch>
          </p:blipFill>
          <p:spPr bwMode="auto">
            <a:xfrm flipH="1">
              <a:off x="4867275" y="0"/>
              <a:ext cx="97917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Rectangle 1"/>
          <p:cNvSpPr>
            <a:spLocks noChangeArrowheads="1"/>
          </p:cNvSpPr>
          <p:nvPr/>
        </p:nvSpPr>
        <p:spPr bwMode="auto">
          <a:xfrm>
            <a:off x="762000" y="1981200"/>
            <a:ext cx="7924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while...do là câu lệnh lặp với số lần chưa biết trước trong Pascal. </a:t>
            </a:r>
            <a:endParaRPr lang="en-US" altLang="en-US" sz="2800"/>
          </a:p>
          <a:p>
            <a:pPr eaLnBrk="1" hangingPunct="1"/>
            <a:r>
              <a:rPr lang="vi-VN" altLang="en-US" sz="2800"/>
              <a:t>Cú pháp: </a:t>
            </a:r>
            <a:r>
              <a:rPr lang="en-US" altLang="en-US" sz="2800" b="1">
                <a:solidFill>
                  <a:srgbClr val="002060"/>
                </a:solidFill>
                <a:latin typeface="UTM Times" pitchFamily="18" charset="0"/>
                <a:cs typeface="Times New Roman" pitchFamily="18" charset="0"/>
              </a:rPr>
              <a:t>w</a:t>
            </a:r>
            <a:r>
              <a:rPr lang="en-US" altLang="en-US" sz="2800" b="1">
                <a:solidFill>
                  <a:srgbClr val="002060"/>
                </a:solidFill>
                <a:latin typeface="UTM Times" pitchFamily="18" charset="0"/>
                <a:ea typeface="Calibri" pitchFamily="34" charset="0"/>
                <a:cs typeface="Times New Roman" pitchFamily="18" charset="0"/>
              </a:rPr>
              <a:t>hile </a:t>
            </a:r>
            <a:r>
              <a:rPr lang="en-US" altLang="en-US" sz="2800">
                <a:solidFill>
                  <a:srgbClr val="0070C0"/>
                </a:solidFill>
                <a:latin typeface="UTM Times" pitchFamily="18" charset="0"/>
                <a:ea typeface="Calibri" pitchFamily="34" charset="0"/>
                <a:cs typeface="Times New Roman" pitchFamily="18" charset="0"/>
              </a:rPr>
              <a:t>&lt;điều kiện&gt; </a:t>
            </a:r>
            <a:r>
              <a:rPr lang="en-US" altLang="en-US" sz="2800" b="1">
                <a:solidFill>
                  <a:srgbClr val="002060"/>
                </a:solidFill>
                <a:latin typeface="UTM Times" pitchFamily="18" charset="0"/>
                <a:ea typeface="Calibri" pitchFamily="34" charset="0"/>
                <a:cs typeface="Times New Roman" pitchFamily="18" charset="0"/>
              </a:rPr>
              <a:t>do </a:t>
            </a:r>
            <a:r>
              <a:rPr lang="en-US" altLang="en-US" sz="2800">
                <a:solidFill>
                  <a:srgbClr val="0070C0"/>
                </a:solidFill>
                <a:latin typeface="UTM Times" pitchFamily="18" charset="0"/>
                <a:ea typeface="Calibri" pitchFamily="34" charset="0"/>
                <a:cs typeface="Times New Roman" pitchFamily="18" charset="0"/>
              </a:rPr>
              <a:t>&lt;câu lệnh&gt;</a:t>
            </a:r>
            <a:r>
              <a:rPr lang="en-US" altLang="en-US" sz="2800" b="1">
                <a:solidFill>
                  <a:srgbClr val="002060"/>
                </a:solidFill>
                <a:latin typeface="UTM Times" pitchFamily="18" charset="0"/>
                <a:ea typeface="Calibri" pitchFamily="34" charset="0"/>
                <a:cs typeface="Times New Roman" pitchFamily="18" charset="0"/>
              </a:rPr>
              <a:t>;</a:t>
            </a:r>
            <a:endParaRPr lang="en-US" altLang="en-US" sz="2400">
              <a:ea typeface="Calibri" pitchFamily="34" charset="0"/>
              <a:cs typeface="Times New Roman" pitchFamily="18" charset="0"/>
            </a:endParaRPr>
          </a:p>
          <a:p>
            <a:pPr eaLnBrk="1" hangingPunct="1"/>
            <a:r>
              <a:rPr lang="vi-VN" altLang="en-US" sz="2800"/>
              <a:t>Để vòng lặp không lặp vô hạn thì khối lệnh sau </a:t>
            </a:r>
            <a:r>
              <a:rPr lang="vi-VN" altLang="en-US" sz="2800">
                <a:solidFill>
                  <a:srgbClr val="0070C0"/>
                </a:solidFill>
              </a:rPr>
              <a:t>do</a:t>
            </a:r>
            <a:r>
              <a:rPr lang="vi-VN" altLang="en-US" sz="2800"/>
              <a:t> thường phải có ít nhất một câu lệnh nào đó gây ảnh hưởng đến kết quả của </a:t>
            </a:r>
            <a:r>
              <a:rPr lang="vi-VN" altLang="en-US" sz="2800">
                <a:solidFill>
                  <a:srgbClr val="0070C0"/>
                </a:solidFill>
              </a:rPr>
              <a:t>điều kiện</a:t>
            </a:r>
            <a:r>
              <a:rPr lang="vi-VN" altLang="en-US" sz="2800"/>
              <a:t>.</a:t>
            </a:r>
            <a:endParaRPr lang="en-US" alt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Content Placeholder 2"/>
          <p:cNvSpPr>
            <a:spLocks noGrp="1"/>
          </p:cNvSpPr>
          <p:nvPr>
            <p:ph idx="1"/>
          </p:nvPr>
        </p:nvSpPr>
        <p:spPr/>
        <p:txBody>
          <a:bodyPr/>
          <a:lstStyle/>
          <a:p>
            <a:pPr marL="0" indent="0">
              <a:buFont typeface="Arial" pitchFamily="34" charset="0"/>
              <a:buNone/>
            </a:pPr>
            <a:r>
              <a:rPr lang="vi-VN" altLang="en-US" smtClean="0">
                <a:solidFill>
                  <a:srgbClr val="FF0000"/>
                </a:solidFill>
              </a:rPr>
              <a:t>Làm thế nào để lập trình với vòng lặp có số lần lặp chưa biết trước?</a:t>
            </a:r>
            <a:endParaRPr lang="en-US" altLang="en-US"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cap="all" smtClean="0"/>
              <a:t>Khám phá</a:t>
            </a:r>
            <a:br>
              <a:rPr lang="en-US" b="1" cap="all" smtClean="0"/>
            </a:br>
            <a:r>
              <a:rPr lang="en-US" smtClean="0"/>
              <a:t> </a:t>
            </a:r>
          </a:p>
        </p:txBody>
      </p:sp>
      <p:sp>
        <p:nvSpPr>
          <p:cNvPr id="5123" name="Content Placeholder 2"/>
          <p:cNvSpPr>
            <a:spLocks noGrp="1"/>
          </p:cNvSpPr>
          <p:nvPr>
            <p:ph idx="1"/>
          </p:nvPr>
        </p:nvSpPr>
        <p:spPr/>
        <p:txBody>
          <a:bodyPr/>
          <a:lstStyle/>
          <a:p>
            <a:pPr marL="514350" indent="-514350" eaLnBrk="1" hangingPunct="1">
              <a:buFont typeface="Calibri" pitchFamily="34" charset="0"/>
              <a:buAutoNum type="arabicPeriod"/>
            </a:pPr>
            <a:r>
              <a:rPr lang="vi-VN" altLang="en-US" smtClean="0"/>
              <a:t>Nhận biết bài toán lặp với số lần chưa biết trước</a:t>
            </a:r>
            <a:endParaRPr lang="en-US" altLang="en-US" smtClean="0"/>
          </a:p>
          <a:p>
            <a:pPr marL="514350" indent="-514350" eaLnBrk="1" hangingPunct="1">
              <a:buFont typeface="Calibri" pitchFamily="34" charset="0"/>
              <a:buAutoNum type="arabicPeriod"/>
            </a:pPr>
            <a:r>
              <a:rPr lang="en-US" altLang="en-US" smtClean="0"/>
              <a:t>Cách viết và sử dụng vòng lặp while...do</a:t>
            </a:r>
          </a:p>
          <a:p>
            <a:pPr marL="514350" indent="-514350" eaLnBrk="1" hangingPunct="1">
              <a:buFont typeface="Calibri" pitchFamily="34" charset="0"/>
              <a:buAutoNum type="arabicPeriod"/>
            </a:pP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marL="514350" indent="-514350" eaLnBrk="1" hangingPunct="1"/>
            <a:r>
              <a:rPr lang="vi-VN" altLang="en-US" sz="2800" smtClean="0"/>
              <a:t>1</a:t>
            </a:r>
            <a:r>
              <a:rPr lang="en-US" altLang="en-US" sz="2800" smtClean="0"/>
              <a:t>.</a:t>
            </a:r>
            <a:r>
              <a:rPr lang="vi-VN" altLang="en-US" sz="2800" smtClean="0"/>
              <a:t> Nhận biết bài toán lặp với số lần chưa biết trước</a:t>
            </a:r>
            <a:endParaRPr lang="en-US" altLang="en-US" sz="2800" smtClean="0"/>
          </a:p>
        </p:txBody>
      </p:sp>
      <p:sp>
        <p:nvSpPr>
          <p:cNvPr id="6147" name="Rectangle 1"/>
          <p:cNvSpPr>
            <a:spLocks noChangeArrowheads="1"/>
          </p:cNvSpPr>
          <p:nvPr/>
        </p:nvSpPr>
        <p:spPr bwMode="auto">
          <a:xfrm>
            <a:off x="762000" y="12192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t>Bước 1. Khởi tạo i </a:t>
            </a:r>
            <a:r>
              <a:rPr lang="en-US" altLang="en-US" sz="2800">
                <a:sym typeface="Wingdings" pitchFamily="2" charset="2"/>
              </a:rPr>
              <a:t></a:t>
            </a:r>
            <a:r>
              <a:rPr lang="vi-VN" altLang="en-US" sz="2800"/>
              <a:t> 0. </a:t>
            </a:r>
            <a:endParaRPr lang="en-US" altLang="en-US" sz="2800"/>
          </a:p>
          <a:p>
            <a:pPr eaLnBrk="1" hangingPunct="1"/>
            <a:r>
              <a:rPr lang="vi-VN" altLang="en-US" sz="2800"/>
              <a:t>Bước 2. Nhập giá trị biến het_luong là ‘T’ hoặc ‘F’. Bước 3. Kiểm tra điều kiện het_luong = ‘F’</a:t>
            </a:r>
            <a:endParaRPr lang="en-US" altLang="en-US" sz="2800"/>
          </a:p>
          <a:p>
            <a:pPr eaLnBrk="1" hangingPunct="1"/>
            <a:r>
              <a:rPr lang="en-US" altLang="en-US" sz="2800"/>
              <a:t>      </a:t>
            </a:r>
            <a:r>
              <a:rPr lang="vi-VN" altLang="en-US" sz="2800"/>
              <a:t> Bước 3.1: Nếu đúng thì qua bước 4. </a:t>
            </a:r>
            <a:endParaRPr lang="en-US" altLang="en-US" sz="2800"/>
          </a:p>
          <a:p>
            <a:pPr eaLnBrk="1" hangingPunct="1"/>
            <a:r>
              <a:rPr lang="en-US" altLang="en-US" sz="2800"/>
              <a:t>       </a:t>
            </a:r>
            <a:r>
              <a:rPr lang="vi-VN" altLang="en-US" sz="2800"/>
              <a:t>Bước 3.2: Nếu sai thì kết thúc. </a:t>
            </a:r>
            <a:endParaRPr lang="en-US" altLang="en-US" sz="2800"/>
          </a:p>
          <a:p>
            <a:pPr eaLnBrk="1" hangingPunct="1"/>
            <a:r>
              <a:rPr lang="vi-VN" altLang="en-US" sz="2800"/>
              <a:t>Bước 4. i </a:t>
            </a:r>
            <a:r>
              <a:rPr lang="en-US" altLang="en-US" sz="2800">
                <a:sym typeface="Wingdings" pitchFamily="2" charset="2"/>
              </a:rPr>
              <a:t></a:t>
            </a:r>
            <a:r>
              <a:rPr lang="vi-VN" altLang="en-US" sz="2800"/>
              <a:t> i + 1. </a:t>
            </a:r>
            <a:endParaRPr lang="en-US" altLang="en-US" sz="2800"/>
          </a:p>
          <a:p>
            <a:pPr eaLnBrk="1" hangingPunct="1"/>
            <a:r>
              <a:rPr lang="vi-VN" altLang="en-US" sz="2800"/>
              <a:t>Bước 5. </a:t>
            </a:r>
            <a:endParaRPr lang="en-US" altLang="en-US" sz="2800"/>
          </a:p>
          <a:p>
            <a:pPr eaLnBrk="1" hangingPunct="1"/>
            <a:r>
              <a:rPr lang="en-US" altLang="en-US" sz="2800"/>
              <a:t>       </a:t>
            </a:r>
            <a:r>
              <a:rPr lang="vi-VN" altLang="en-US" sz="2800"/>
              <a:t>Bước 5.1: Tiến 1 bước.</a:t>
            </a:r>
            <a:endParaRPr lang="en-US" altLang="en-US" sz="2800"/>
          </a:p>
          <a:p>
            <a:pPr eaLnBrk="1" hangingPunct="1"/>
            <a:r>
              <a:rPr lang="en-US" altLang="en-US" sz="2800"/>
              <a:t>      </a:t>
            </a:r>
            <a:r>
              <a:rPr lang="vi-VN" altLang="en-US" sz="2800"/>
              <a:t> Bước 5.2: Nhổ củ cải thứ i. Quay lại bước 2.</a:t>
            </a:r>
            <a:endParaRPr lang="en-US" altLang="en-US" sz="2800"/>
          </a:p>
        </p:txBody>
      </p:sp>
      <p:sp>
        <p:nvSpPr>
          <p:cNvPr id="6148" name="Rectangle 2"/>
          <p:cNvSpPr>
            <a:spLocks noChangeArrowheads="1"/>
          </p:cNvSpPr>
          <p:nvPr/>
        </p:nvSpPr>
        <p:spPr bwMode="auto">
          <a:xfrm>
            <a:off x="152400" y="5410200"/>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Hoạt động nhổ củ cải dừng lại khi: </a:t>
            </a:r>
          </a:p>
          <a:p>
            <a:pPr eaLnBrk="1" hangingPunct="1"/>
            <a:r>
              <a:rPr lang="en-US" altLang="en-US" sz="2800"/>
              <a:t>Đây là cấu trúc lặp với số lần: </a:t>
            </a:r>
          </a:p>
          <a:p>
            <a:pPr eaLnBrk="1" hangingPunct="1"/>
            <a:r>
              <a:rPr lang="en-US" altLang="en-US" sz="2800">
                <a:sym typeface="Wingdings" pitchFamily="2" charset="2"/>
              </a:rPr>
              <a:t>	 </a:t>
            </a:r>
            <a:r>
              <a:rPr lang="en-US" altLang="en-US" sz="2800"/>
              <a:t>Biết trước </a:t>
            </a:r>
            <a:r>
              <a:rPr lang="en-US" altLang="en-US" sz="2800">
                <a:sym typeface="Wingdings" pitchFamily="2" charset="2"/>
              </a:rPr>
              <a:t>	 </a:t>
            </a:r>
            <a:r>
              <a:rPr lang="en-US" altLang="en-US" sz="2800"/>
              <a:t> Không biết trước</a:t>
            </a:r>
          </a:p>
        </p:txBody>
      </p:sp>
      <p:sp>
        <p:nvSpPr>
          <p:cNvPr id="8" name="Rectangle 7"/>
          <p:cNvSpPr>
            <a:spLocks noChangeArrowheads="1"/>
          </p:cNvSpPr>
          <p:nvPr/>
        </p:nvSpPr>
        <p:spPr bwMode="auto">
          <a:xfrm>
            <a:off x="3956050" y="6248400"/>
            <a:ext cx="46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FF0000"/>
                </a:solidFill>
                <a:sym typeface="Wingdings" pitchFamily="2" charset="2"/>
              </a:rPr>
              <a:t></a:t>
            </a:r>
            <a:endParaRPr lang="en-US" altLang="en-US" sz="2800">
              <a:solidFill>
                <a:srgbClr val="FF0000"/>
              </a:solidFill>
            </a:endParaRPr>
          </a:p>
        </p:txBody>
      </p:sp>
      <p:sp>
        <p:nvSpPr>
          <p:cNvPr id="13" name="Rectangle 12"/>
          <p:cNvSpPr>
            <a:spLocks noChangeArrowheads="1"/>
          </p:cNvSpPr>
          <p:nvPr/>
        </p:nvSpPr>
        <p:spPr bwMode="auto">
          <a:xfrm>
            <a:off x="5230813" y="5410200"/>
            <a:ext cx="2389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het_luong =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vi-VN" altLang="en-US" sz="3200" smtClean="0"/>
              <a:t>1</a:t>
            </a:r>
            <a:r>
              <a:rPr lang="en-US" altLang="en-US" sz="3200" smtClean="0"/>
              <a:t>.</a:t>
            </a:r>
            <a:r>
              <a:rPr lang="vi-VN" altLang="en-US" sz="3200" smtClean="0"/>
              <a:t> Nhận biết bài toán lặp với số lần biết trước</a:t>
            </a:r>
            <a:endParaRPr lang="en-US" altLang="en-US" sz="3200" smtClean="0"/>
          </a:p>
        </p:txBody>
      </p:sp>
      <p:sp>
        <p:nvSpPr>
          <p:cNvPr id="7171" name="Rectangle 1"/>
          <p:cNvSpPr>
            <a:spLocks noChangeArrowheads="1"/>
          </p:cNvSpPr>
          <p:nvPr/>
        </p:nvSpPr>
        <p:spPr bwMode="auto">
          <a:xfrm>
            <a:off x="457200" y="1828800"/>
            <a:ext cx="853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solidFill>
                  <a:srgbClr val="FF0000"/>
                </a:solidFill>
              </a:rPr>
              <a:t>Đối với một bài toán lặp, nếu em không thể biết trước số lần lặp, thì đó là bài toán lặp với số lần chưa biết trước. Khi đó, em cần biết được hoạt động lặp sẽ dừng lại khi nào.</a:t>
            </a:r>
            <a:endParaRPr lang="en-US" altLang="en-US" sz="280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altLang="en-US" smtClean="0"/>
              <a:t>Ví dụ 1: Chạy quanh sân trường đủ 2 vòng thì nghỉ</a:t>
            </a:r>
            <a:endParaRPr lang="en-US" altLang="en-US" smtClean="0"/>
          </a:p>
        </p:txBody>
      </p:sp>
      <p:sp>
        <p:nvSpPr>
          <p:cNvPr id="5" name="Rectangle 4"/>
          <p:cNvSpPr>
            <a:spLocks noChangeArrowheads="1"/>
          </p:cNvSpPr>
          <p:nvPr/>
        </p:nvSpPr>
        <p:spPr bwMode="auto">
          <a:xfrm>
            <a:off x="4281488" y="1981200"/>
            <a:ext cx="1154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2 vòng</a:t>
            </a:r>
          </a:p>
        </p:txBody>
      </p:sp>
      <p:sp>
        <p:nvSpPr>
          <p:cNvPr id="6" name="Rectangle 5"/>
          <p:cNvSpPr>
            <a:spLocks noChangeArrowheads="1"/>
          </p:cNvSpPr>
          <p:nvPr/>
        </p:nvSpPr>
        <p:spPr bwMode="auto">
          <a:xfrm>
            <a:off x="3429000" y="2843213"/>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vi-VN" altLang="en-US" sz="2800">
                <a:solidFill>
                  <a:srgbClr val="002060"/>
                </a:solidFill>
              </a:rPr>
              <a:t>đã chạy đủ</a:t>
            </a:r>
            <a:r>
              <a:rPr lang="en-US" altLang="en-US" sz="2800">
                <a:solidFill>
                  <a:srgbClr val="002060"/>
                </a:solidFill>
              </a:rPr>
              <a:t> 2 vòng</a:t>
            </a:r>
          </a:p>
        </p:txBody>
      </p:sp>
      <p:sp>
        <p:nvSpPr>
          <p:cNvPr id="8197" name="Rectangle 2"/>
          <p:cNvSpPr>
            <a:spLocks noChangeArrowheads="1"/>
          </p:cNvSpPr>
          <p:nvPr/>
        </p:nvSpPr>
        <p:spPr bwMode="auto">
          <a:xfrm>
            <a:off x="495300" y="1981200"/>
            <a:ext cx="880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Tx/>
              <a:buAutoNum type="alphaLcParenR"/>
            </a:pPr>
            <a:r>
              <a:rPr lang="vi-VN" altLang="en-US" sz="2800"/>
              <a:t>Chạy bao nhiêu vòng:</a:t>
            </a:r>
            <a:endParaRPr lang="en-US" altLang="en-US" sz="2800"/>
          </a:p>
        </p:txBody>
      </p:sp>
      <p:sp>
        <p:nvSpPr>
          <p:cNvPr id="8198" name="Rectangle 8"/>
          <p:cNvSpPr>
            <a:spLocks noChangeArrowheads="1"/>
          </p:cNvSpPr>
          <p:nvPr/>
        </p:nvSpPr>
        <p:spPr bwMode="auto">
          <a:xfrm>
            <a:off x="495300" y="2828925"/>
            <a:ext cx="880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b)   </a:t>
            </a:r>
            <a:r>
              <a:rPr lang="vi-VN" altLang="en-US" sz="2800"/>
              <a:t>Điều kiện dừng:</a:t>
            </a:r>
            <a:endParaRPr lang="en-US" altLang="en-US" sz="2800"/>
          </a:p>
        </p:txBody>
      </p:sp>
      <p:sp>
        <p:nvSpPr>
          <p:cNvPr id="8199" name="Rectangle 9"/>
          <p:cNvSpPr>
            <a:spLocks noChangeArrowheads="1"/>
          </p:cNvSpPr>
          <p:nvPr/>
        </p:nvSpPr>
        <p:spPr bwMode="auto">
          <a:xfrm>
            <a:off x="457200" y="3590925"/>
            <a:ext cx="880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ym typeface="Wingdings" pitchFamily="2" charset="2"/>
              </a:rPr>
              <a:t></a:t>
            </a:r>
            <a:r>
              <a:rPr lang="vi-VN" altLang="en-US" sz="2800"/>
              <a:t> Đây là bài toán lặp với số lần biết trước.</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fade">
                                      <p:cBhvr>
                                        <p:cTn id="1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534400" cy="1477962"/>
          </a:xfrm>
        </p:spPr>
        <p:txBody>
          <a:bodyPr>
            <a:normAutofit fontScale="90000"/>
          </a:bodyPr>
          <a:lstStyle/>
          <a:p>
            <a:r>
              <a:rPr lang="vi-VN" altLang="en-US" smtClean="0"/>
              <a:t>Ví dụ </a:t>
            </a:r>
            <a:r>
              <a:rPr lang="en-US" altLang="en-US" smtClean="0"/>
              <a:t>2</a:t>
            </a:r>
            <a:r>
              <a:rPr lang="vi-VN" altLang="en-US" smtClean="0"/>
              <a:t>: Chạy quanh sân trường nhiều vòng cho đến khi mệt thì nghỉ</a:t>
            </a:r>
            <a:endParaRPr lang="en-US" altLang="en-US" smtClean="0"/>
          </a:p>
        </p:txBody>
      </p:sp>
      <p:sp>
        <p:nvSpPr>
          <p:cNvPr id="5" name="Rectangle 4"/>
          <p:cNvSpPr>
            <a:spLocks noChangeArrowheads="1"/>
          </p:cNvSpPr>
          <p:nvPr/>
        </p:nvSpPr>
        <p:spPr bwMode="auto">
          <a:xfrm>
            <a:off x="4276725" y="1981200"/>
            <a:ext cx="250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Chưa biết trước</a:t>
            </a:r>
          </a:p>
        </p:txBody>
      </p:sp>
      <p:sp>
        <p:nvSpPr>
          <p:cNvPr id="6" name="Rectangle 5"/>
          <p:cNvSpPr>
            <a:spLocks noChangeArrowheads="1"/>
          </p:cNvSpPr>
          <p:nvPr/>
        </p:nvSpPr>
        <p:spPr bwMode="auto">
          <a:xfrm>
            <a:off x="3200400" y="2843213"/>
            <a:ext cx="123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mệt</a:t>
            </a:r>
          </a:p>
        </p:txBody>
      </p:sp>
      <p:sp>
        <p:nvSpPr>
          <p:cNvPr id="9221" name="Rectangle 2"/>
          <p:cNvSpPr>
            <a:spLocks noChangeArrowheads="1"/>
          </p:cNvSpPr>
          <p:nvPr/>
        </p:nvSpPr>
        <p:spPr bwMode="auto">
          <a:xfrm>
            <a:off x="495300" y="1981200"/>
            <a:ext cx="880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Tx/>
              <a:buAutoNum type="alphaLcParenR"/>
            </a:pPr>
            <a:r>
              <a:rPr lang="vi-VN" altLang="en-US" sz="2800"/>
              <a:t>Chạy bao nhiêu vòng:</a:t>
            </a:r>
            <a:endParaRPr lang="en-US" altLang="en-US" sz="2800"/>
          </a:p>
        </p:txBody>
      </p:sp>
      <p:sp>
        <p:nvSpPr>
          <p:cNvPr id="9222" name="Rectangle 8"/>
          <p:cNvSpPr>
            <a:spLocks noChangeArrowheads="1"/>
          </p:cNvSpPr>
          <p:nvPr/>
        </p:nvSpPr>
        <p:spPr bwMode="auto">
          <a:xfrm>
            <a:off x="495300" y="2828925"/>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b)   </a:t>
            </a:r>
            <a:r>
              <a:rPr lang="vi-VN" altLang="en-US" sz="2800"/>
              <a:t>Điều kiện dừng: </a:t>
            </a:r>
            <a:endParaRPr lang="en-US" altLang="en-US" sz="2800"/>
          </a:p>
        </p:txBody>
      </p:sp>
      <p:sp>
        <p:nvSpPr>
          <p:cNvPr id="9223" name="Rectangle 9"/>
          <p:cNvSpPr>
            <a:spLocks noChangeArrowheads="1"/>
          </p:cNvSpPr>
          <p:nvPr/>
        </p:nvSpPr>
        <p:spPr bwMode="auto">
          <a:xfrm>
            <a:off x="457200" y="3590925"/>
            <a:ext cx="880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ym typeface="Wingdings" pitchFamily="2" charset="2"/>
              </a:rPr>
              <a:t></a:t>
            </a:r>
            <a:r>
              <a:rPr lang="vi-VN" altLang="en-US" sz="2800"/>
              <a:t> Đây là bài toán lặp với số lần </a:t>
            </a:r>
            <a:r>
              <a:rPr lang="en-US" altLang="en-US" sz="2800"/>
              <a:t>chưa </a:t>
            </a:r>
            <a:r>
              <a:rPr lang="vi-VN" altLang="en-US" sz="2800"/>
              <a:t>biết trước.</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2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534400" cy="1477962"/>
          </a:xfrm>
        </p:spPr>
        <p:txBody>
          <a:bodyPr>
            <a:normAutofit fontScale="90000"/>
          </a:bodyPr>
          <a:lstStyle/>
          <a:p>
            <a:r>
              <a:rPr lang="vi-VN" altLang="en-US" smtClean="0"/>
              <a:t>Ví dụ 3: Gieo hai hạt xí ngầu cho đến khi được hai mặt có cùng số nút</a:t>
            </a:r>
            <a:endParaRPr lang="en-US" altLang="en-US" smtClean="0"/>
          </a:p>
        </p:txBody>
      </p:sp>
      <p:sp>
        <p:nvSpPr>
          <p:cNvPr id="5" name="Rectangle 4"/>
          <p:cNvSpPr>
            <a:spLocks noChangeArrowheads="1"/>
          </p:cNvSpPr>
          <p:nvPr/>
        </p:nvSpPr>
        <p:spPr bwMode="auto">
          <a:xfrm>
            <a:off x="4276725" y="2057400"/>
            <a:ext cx="2505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Chưa biết trước</a:t>
            </a:r>
          </a:p>
        </p:txBody>
      </p:sp>
      <p:sp>
        <p:nvSpPr>
          <p:cNvPr id="6" name="Rectangle 5"/>
          <p:cNvSpPr>
            <a:spLocks noChangeArrowheads="1"/>
          </p:cNvSpPr>
          <p:nvPr/>
        </p:nvSpPr>
        <p:spPr bwMode="auto">
          <a:xfrm>
            <a:off x="2895600" y="28956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Khi gieo được hai mặt có cùng số nút</a:t>
            </a:r>
          </a:p>
        </p:txBody>
      </p:sp>
      <p:sp>
        <p:nvSpPr>
          <p:cNvPr id="10245" name="Rectangle 2"/>
          <p:cNvSpPr>
            <a:spLocks noChangeArrowheads="1"/>
          </p:cNvSpPr>
          <p:nvPr/>
        </p:nvSpPr>
        <p:spPr bwMode="auto">
          <a:xfrm>
            <a:off x="495300" y="2057400"/>
            <a:ext cx="880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 Phải gieo bao nhiêu lần?</a:t>
            </a:r>
          </a:p>
        </p:txBody>
      </p:sp>
      <p:sp>
        <p:nvSpPr>
          <p:cNvPr id="10246" name="Rectangle 8"/>
          <p:cNvSpPr>
            <a:spLocks noChangeArrowheads="1"/>
          </p:cNvSpPr>
          <p:nvPr/>
        </p:nvSpPr>
        <p:spPr bwMode="auto">
          <a:xfrm>
            <a:off x="495300" y="2905125"/>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t>- Điều kiện dừng?</a:t>
            </a:r>
          </a:p>
        </p:txBody>
      </p:sp>
      <p:sp>
        <p:nvSpPr>
          <p:cNvPr id="10247" name="Rectangle 9"/>
          <p:cNvSpPr>
            <a:spLocks noChangeArrowheads="1"/>
          </p:cNvSpPr>
          <p:nvPr/>
        </p:nvSpPr>
        <p:spPr bwMode="auto">
          <a:xfrm>
            <a:off x="457200" y="3667125"/>
            <a:ext cx="507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ym typeface="Wingdings" pitchFamily="2" charset="2"/>
              </a:rPr>
              <a:t></a:t>
            </a:r>
            <a:r>
              <a:rPr lang="vi-VN" altLang="en-US" sz="2800"/>
              <a:t> Đây là bài toán lặp với số lần</a:t>
            </a:r>
            <a:endParaRPr lang="en-US" altLang="en-US" sz="2800"/>
          </a:p>
        </p:txBody>
      </p:sp>
      <p:pic>
        <p:nvPicPr>
          <p:cNvPr id="1024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00600"/>
            <a:ext cx="2041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5200650" y="3667125"/>
            <a:ext cx="2466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Aft>
                <a:spcPts val="400"/>
              </a:spcAft>
            </a:pPr>
            <a:r>
              <a:rPr lang="en-US" altLang="en-US" sz="2800">
                <a:solidFill>
                  <a:srgbClr val="002060"/>
                </a:solidFill>
              </a:rPr>
              <a:t>chưa biết trước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368d0cb2f225d39d65e4d6a746a8c214cdac2"/>
</p:tagLst>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docProps/app.xml><?xml version="1.0" encoding="utf-8"?>
<Properties xmlns="http://schemas.openxmlformats.org/officeDocument/2006/extended-properties" xmlns:vt="http://schemas.openxmlformats.org/officeDocument/2006/docPropsVTypes">
  <Template>Theme8</Template>
  <TotalTime>212</TotalTime>
  <Words>1046</Words>
  <Application>Microsoft Office PowerPoint</Application>
  <PresentationFormat>On-screen Show (4:3)</PresentationFormat>
  <Paragraphs>133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Theme8</vt:lpstr>
      <vt:lpstr>CHỦ ĐỀ 9 LẶP VỚI SỐ LẦN CHƯA BIẾT TRƯỚC</vt:lpstr>
      <vt:lpstr>Khởi Động</vt:lpstr>
      <vt:lpstr>PowerPoint Presentation</vt:lpstr>
      <vt:lpstr>Khám phá  </vt:lpstr>
      <vt:lpstr>1. Nhận biết bài toán lặp với số lần chưa biết trước</vt:lpstr>
      <vt:lpstr>1. Nhận biết bài toán lặp với số lần biết trước</vt:lpstr>
      <vt:lpstr>Ví dụ 1: Chạy quanh sân trường đủ 2 vòng thì nghỉ</vt:lpstr>
      <vt:lpstr>Ví dụ 2: Chạy quanh sân trường nhiều vòng cho đến khi mệt thì nghỉ</vt:lpstr>
      <vt:lpstr>Ví dụ 3: Gieo hai hạt xí ngầu cho đến khi được hai mặt có cùng số nút</vt:lpstr>
      <vt:lpstr>PowerPoint Presentation</vt:lpstr>
      <vt:lpstr>Ví dụ 1: Chương trình sau kiểm tra trong khi chưa hết luống thì tiến 1 bước và nhổ củ cải. </vt:lpstr>
      <vt:lpstr>Ví dụ 2: Mỗi ngày, Thỏ con đều lì xì cho heo tối thiểu là 1 xu, tối đa là 10 xu</vt:lpstr>
      <vt:lpstr>PowerPoint Presentation</vt:lpstr>
      <vt:lpstr>Trải nghiệm </vt:lpstr>
      <vt:lpstr>1. Em đã hiểu rõ về câu lệnh while...do chưa?</vt:lpstr>
      <vt:lpstr>1. Em đã hiểu rõ về câu lệnh while...do chưa?</vt:lpstr>
      <vt:lpstr>1. Em đã hiểu rõ về câu lệnh while...do chưa?</vt:lpstr>
      <vt:lpstr>1. Em đã hiểu rõ về câu lệnh while...do chưa?</vt:lpstr>
      <vt:lpstr>2. Trò chơi ném vòng</vt:lpstr>
      <vt:lpstr>2. Trò chơi ném vòng</vt:lpstr>
      <vt:lpstr>3. Giúp An sửa lỗi chương trình</vt:lpstr>
      <vt:lpstr>Ghi nhớ</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PC</cp:lastModifiedBy>
  <cp:revision>52</cp:revision>
  <dcterms:created xsi:type="dcterms:W3CDTF">2017-07-15T03:40:50Z</dcterms:created>
  <dcterms:modified xsi:type="dcterms:W3CDTF">2018-08-20T04:38:45Z</dcterms:modified>
</cp:coreProperties>
</file>