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37" r:id="rId2"/>
  </p:sldMasterIdLst>
  <p:notesMasterIdLst>
    <p:notesMasterId r:id="rId33"/>
  </p:notesMasterIdLst>
  <p:sldIdLst>
    <p:sldId id="258" r:id="rId3"/>
    <p:sldId id="259" r:id="rId4"/>
    <p:sldId id="299" r:id="rId5"/>
    <p:sldId id="260" r:id="rId6"/>
    <p:sldId id="300" r:id="rId7"/>
    <p:sldId id="307" r:id="rId8"/>
    <p:sldId id="308" r:id="rId9"/>
    <p:sldId id="309" r:id="rId10"/>
    <p:sldId id="310" r:id="rId11"/>
    <p:sldId id="311" r:id="rId12"/>
    <p:sldId id="306" r:id="rId13"/>
    <p:sldId id="262" r:id="rId14"/>
    <p:sldId id="263" r:id="rId15"/>
    <p:sldId id="264" r:id="rId16"/>
    <p:sldId id="298" r:id="rId17"/>
    <p:sldId id="267" r:id="rId18"/>
    <p:sldId id="266" r:id="rId19"/>
    <p:sldId id="268" r:id="rId20"/>
    <p:sldId id="301" r:id="rId21"/>
    <p:sldId id="270" r:id="rId22"/>
    <p:sldId id="271" r:id="rId23"/>
    <p:sldId id="274" r:id="rId24"/>
    <p:sldId id="302" r:id="rId25"/>
    <p:sldId id="275" r:id="rId26"/>
    <p:sldId id="276" r:id="rId27"/>
    <p:sldId id="303" r:id="rId28"/>
    <p:sldId id="304" r:id="rId29"/>
    <p:sldId id="305" r:id="rId30"/>
    <p:sldId id="281" r:id="rId31"/>
    <p:sldId id="28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CCFF"/>
    <a:srgbClr val="00FF00"/>
    <a:srgbClr val="FF3300"/>
    <a:srgbClr val="FF0000"/>
    <a:srgbClr val="FFFFFF"/>
    <a:srgbClr val="FF0066"/>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9479-7BD3-4F1D-A1E3-FCF2B86BA09A}" type="datetimeFigureOut">
              <a:rPr lang="vi-VN" smtClean="0"/>
              <a:pPr/>
              <a:t>30/08/2022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BBB31-9FFA-455B-8FA4-E32C5A754E11}" type="slidenum">
              <a:rPr lang="vi-VN" smtClean="0"/>
              <a:pPr/>
              <a:t>‹#›</a:t>
            </a:fld>
            <a:endParaRPr lang="vi-VN"/>
          </a:p>
        </p:txBody>
      </p:sp>
    </p:spTree>
    <p:extLst>
      <p:ext uri="{BB962C8B-B14F-4D97-AF65-F5344CB8AC3E}">
        <p14:creationId xmlns:p14="http://schemas.microsoft.com/office/powerpoint/2010/main" val="296692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8FBBB31-9FFA-455B-8FA4-E32C5A754E11}" type="slidenum">
              <a:rPr lang="vi-VN" smtClean="0"/>
              <a:pPr/>
              <a:t>13</a:t>
            </a:fld>
            <a:endParaRPr lang="vi-VN"/>
          </a:p>
        </p:txBody>
      </p:sp>
    </p:spTree>
    <p:extLst>
      <p:ext uri="{BB962C8B-B14F-4D97-AF65-F5344CB8AC3E}">
        <p14:creationId xmlns:p14="http://schemas.microsoft.com/office/powerpoint/2010/main" val="127642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82576125-5853-4248-82C2-62B56DBB95EE}" type="datetimeFigureOut">
              <a:rPr lang="en-US"/>
              <a:pPr>
                <a:defRPr/>
              </a:pPr>
              <a:t>8/30/2022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1EEBA-749A-4C84-9127-2D9E53B7B5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4861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9A06659F-8AFD-4C37-B604-A7BAA25D36FA}" type="datetimeFigureOut">
              <a:rPr lang="en-US"/>
              <a:pPr>
                <a:defRPr/>
              </a:pPr>
              <a:t>8/30/2022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9377D-0D33-48C1-B378-6F3F8CBA24B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29460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B59CB913-1C7E-471F-B839-A0DCE5634279}" type="datetimeFigureOut">
              <a:rPr lang="en-US"/>
              <a:pPr>
                <a:defRPr/>
              </a:pPr>
              <a:t>8/30/2022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8E366-BFB7-4B44-8380-058D740D72B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3773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6545109-146D-4F8A-A493-DE0AA6572518}" type="datetimeFigureOut">
              <a:rPr lang="en-US"/>
              <a:pPr>
                <a:defRPr/>
              </a:pPr>
              <a:t>8/30/2022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927369-5413-4268-BF12-E3F4BC0B58C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383062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623888" y="4552634"/>
            <a:ext cx="78867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5E5EAD-4A93-4DBC-A9BC-89AA59F72AFC}" type="datetimeFigureOut">
              <a:rPr lang="en-US"/>
              <a:pPr>
                <a:defRPr/>
              </a:pPr>
              <a:t>8/30/2022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80B99-ED2B-48A7-B511-37BEA8A122E8}"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4994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2789441F-6596-407C-95D5-3C6752512810}" type="datetimeFigureOut">
              <a:rPr lang="en-US"/>
              <a:pPr>
                <a:defRPr/>
              </a:pPr>
              <a:t>8/30/2022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C5298-FD27-469B-BF08-BA172F4710A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6816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ép so sán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9"/>
          <p:cNvSpPr>
            <a:spLocks noGrp="1"/>
          </p:cNvSpPr>
          <p:nvPr>
            <p:ph type="title"/>
          </p:nvPr>
        </p:nvSpPr>
        <p:spPr/>
        <p:txBody>
          <a:bodyPr/>
          <a:lstStyle/>
          <a:p>
            <a:r>
              <a:rPr lang="en-US"/>
              <a:t>Click to edit Master title style</a:t>
            </a:r>
            <a:endParaRPr/>
          </a:p>
        </p:txBody>
      </p:sp>
      <p:sp>
        <p:nvSpPr>
          <p:cNvPr id="7" name="Date Placeholder 3"/>
          <p:cNvSpPr>
            <a:spLocks noGrp="1"/>
          </p:cNvSpPr>
          <p:nvPr>
            <p:ph type="dt" sz="half" idx="10"/>
          </p:nvPr>
        </p:nvSpPr>
        <p:spPr/>
        <p:txBody>
          <a:bodyPr/>
          <a:lstStyle>
            <a:lvl1pPr>
              <a:defRPr/>
            </a:lvl1pPr>
          </a:lstStyle>
          <a:p>
            <a:pPr>
              <a:defRPr/>
            </a:pPr>
            <a:fld id="{C0B69B12-BD86-43E3-BD80-80EEA0C836AB}" type="datetimeFigureOut">
              <a:rPr lang="en-US"/>
              <a:pPr>
                <a:defRPr/>
              </a:pPr>
              <a:t>8/30/2022</a:t>
            </a:fld>
            <a:endParaRPr lang="en-US" sz="1400"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E30921-FC05-45D5-9F3E-4230392239E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9781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ỉ Tiêu đề">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67DCB26-F535-4F86-94E0-A45CBCFD13CE}" type="datetimeFigureOut">
              <a:rPr lang="en-US"/>
              <a:pPr>
                <a:defRPr/>
              </a:pPr>
              <a:t>8/30/2022</a:t>
            </a:fld>
            <a:endParaRPr lang="en-US" sz="1400"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CABF36-B8CC-40D2-B116-ED3807D3A8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97548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EE7892-622A-4BF8-BBDD-296BB028B0C1}" type="datetimeFigureOut">
              <a:rPr lang="en-US"/>
              <a:pPr>
                <a:defRPr/>
              </a:pPr>
              <a:t>8/30/2022</a:t>
            </a:fld>
            <a:endParaRPr lang="en-US" sz="1400"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B4751A-A5C5-4FED-B300-8254B0F731FA}"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3075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93568-E0CC-470E-83BA-ECC304C02E4D}" type="datetimeFigureOut">
              <a:rPr lang="en-US"/>
              <a:pPr>
                <a:defRPr/>
              </a:pPr>
              <a:t>8/30/2022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CA464-D32E-4AB3-973B-A83AEA591B74}"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5047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3886200" y="990600"/>
            <a:ext cx="4530852"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8CF86-E1A0-417A-880D-2BA138123102}" type="datetimeFigureOut">
              <a:rPr lang="en-US"/>
              <a:pPr>
                <a:defRPr/>
              </a:pPr>
              <a:t>8/30/2022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5A5F2-3AF3-4CE9-80FB-FAB84878A5C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17383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100" smtClean="0">
                <a:solidFill>
                  <a:schemeClr val="tx1">
                    <a:lumMod val="65000"/>
                    <a:lumOff val="35000"/>
                  </a:schemeClr>
                </a:solidFill>
              </a:defRPr>
            </a:lvl1pPr>
          </a:lstStyle>
          <a:p>
            <a:pPr>
              <a:defRPr/>
            </a:pPr>
            <a:fld id="{60A60BCA-4786-4BD6-963A-CD3D4872B712}" type="datetimeFigureOut">
              <a:rPr lang="en-US"/>
              <a:pPr>
                <a:defRPr/>
              </a:pPr>
              <a:t>8/30/2022</a:t>
            </a:fld>
            <a:endParaRPr lang="en-US" sz="1400"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eaLnBrk="1" hangingPunct="1">
              <a:defRPr sz="1100" smtClean="0">
                <a:solidFill>
                  <a:schemeClr val="tx1">
                    <a:tint val="75000"/>
                  </a:schemeClr>
                </a:solidFill>
              </a:defRPr>
            </a:lvl1pPr>
          </a:lstStyle>
          <a:p>
            <a:pPr>
              <a:defRPr/>
            </a:pPr>
            <a:fld id="{CF4409ED-BBD5-4F27-AE33-DC682BFDDFCA}" type="slidenum">
              <a:rPr lang="en-US"/>
              <a:pPr>
                <a:defRPr/>
              </a:pPr>
              <a:t>‹#›</a:t>
            </a:fld>
            <a:endParaRPr lang="en-US">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defRPr>
      </a:lvl2pPr>
      <a:lvl3pPr algn="l" rtl="0" fontAlgn="base">
        <a:lnSpc>
          <a:spcPct val="90000"/>
        </a:lnSpc>
        <a:spcBef>
          <a:spcPct val="0"/>
        </a:spcBef>
        <a:spcAft>
          <a:spcPct val="0"/>
        </a:spcAft>
        <a:defRPr sz="4400">
          <a:solidFill>
            <a:schemeClr val="tx1"/>
          </a:solidFill>
          <a:latin typeface="Calibri" panose="020F0502020204030204" pitchFamily="34" charset="0"/>
        </a:defRPr>
      </a:lvl3pPr>
      <a:lvl4pPr algn="l" rtl="0" fontAlgn="base">
        <a:lnSpc>
          <a:spcPct val="90000"/>
        </a:lnSpc>
        <a:spcBef>
          <a:spcPct val="0"/>
        </a:spcBef>
        <a:spcAft>
          <a:spcPct val="0"/>
        </a:spcAft>
        <a:defRPr sz="4400">
          <a:solidFill>
            <a:schemeClr val="tx1"/>
          </a:solidFill>
          <a:latin typeface="Calibri" panose="020F0502020204030204" pitchFamily="34" charset="0"/>
        </a:defRPr>
      </a:lvl4pPr>
      <a:lvl5pPr algn="l" rtl="0" fontAlgn="base">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SzPct val="80000"/>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SzPct val="80000"/>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SzPct val="80000"/>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A60BCA-4786-4BD6-963A-CD3D4872B712}" type="datetimeFigureOut">
              <a:rPr lang="en-US" smtClean="0"/>
              <a:pPr>
                <a:defRPr/>
              </a:pPr>
              <a:t>8/30/2022</a:t>
            </a:fld>
            <a:endParaRPr lang="en-US" sz="140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81000"/>
            <a:ext cx="7543800" cy="175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ngôn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099" name="Rectangle 3"/>
          <p:cNvSpPr>
            <a:spLocks noGrp="1" noChangeArrowheads="1"/>
          </p:cNvSpPr>
          <p:nvPr>
            <p:ph idx="1"/>
          </p:nvPr>
        </p:nvSpPr>
        <p:spPr>
          <a:xfrm>
            <a:off x="457200" y="2597150"/>
            <a:ext cx="8229600" cy="3422650"/>
          </a:xfrm>
        </p:spPr>
        <p:txBody>
          <a:bodyPr/>
          <a:lstStyle/>
          <a:p>
            <a:pPr algn="just">
              <a:buFontTx/>
              <a:buNone/>
            </a:pPr>
            <a:r>
              <a:rPr lang="en-US" sz="3200" b="1">
                <a:effectLst>
                  <a:outerShdw blurRad="38100" dist="38100" dir="2700000" algn="tl">
                    <a:srgbClr val="000000">
                      <a:alpha val="43137"/>
                    </a:srgbClr>
                  </a:outerShdw>
                </a:effectLst>
                <a:latin typeface="Times New Roman" pitchFamily="18" charset="0"/>
                <a:cs typeface="Times New Roman" pitchFamily="18" charset="0"/>
              </a:rPr>
              <a:t>       Bản vẽ kỹ thuật là phương tiện thông tin dùng trong các lĩnh vực kỹ thuật và đã trở thành ngôn ngữ dùng chung trong kỹ thuật.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C00000"/>
                </a:solidFill>
                <a:latin typeface="Times New Roman" pitchFamily="18" charset="0"/>
                <a:cs typeface="Times New Roman" pitchFamily="18" charset="0"/>
              </a:rPr>
              <a:t>VAI TRÒ</a:t>
            </a:r>
            <a:endParaRPr lang="vi-VN"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86800" cy="4525963"/>
          </a:xfrm>
        </p:spPr>
        <p:txBody>
          <a:bodyPr/>
          <a:lstStyle/>
          <a:p>
            <a:pPr>
              <a:buNone/>
            </a:pPr>
            <a:r>
              <a:rPr lang="vi-VN" i="1" dirty="0">
                <a:latin typeface="Times New Roman" pitchFamily="18" charset="0"/>
                <a:cs typeface="Times New Roman" pitchFamily="18" charset="0"/>
              </a:rPr>
              <a:t>Trong sản xuất,</a:t>
            </a:r>
            <a:r>
              <a:rPr lang="vi-VN" dirty="0">
                <a:latin typeface="Times New Roman" pitchFamily="18" charset="0"/>
                <a:cs typeface="Times New Roman" pitchFamily="18" charset="0"/>
              </a:rPr>
              <a:t> bản vẽ kĩ thuật có vai trò:</a:t>
            </a:r>
          </a:p>
          <a:p>
            <a:pPr lvl="0"/>
            <a:r>
              <a:rPr lang="vi-VN" dirty="0">
                <a:latin typeface="Times New Roman" pitchFamily="18" charset="0"/>
                <a:cs typeface="Times New Roman" pitchFamily="18" charset="0"/>
              </a:rPr>
              <a:t>Thể hiện ý tưởng nhà thiết kế</a:t>
            </a:r>
          </a:p>
          <a:p>
            <a:pPr lvl="0"/>
            <a:r>
              <a:rPr lang="vi-VN" dirty="0">
                <a:latin typeface="Times New Roman" pitchFamily="18" charset="0"/>
                <a:cs typeface="Times New Roman" pitchFamily="18" charset="0"/>
              </a:rPr>
              <a:t>Là tài liệu kĩ thuật để tiến hành chế tạo, thi công</a:t>
            </a:r>
          </a:p>
          <a:p>
            <a:pPr lvl="0"/>
            <a:r>
              <a:rPr lang="vi-VN" dirty="0">
                <a:latin typeface="Times New Roman" pitchFamily="18" charset="0"/>
                <a:cs typeface="Times New Roman" pitchFamily="18" charset="0"/>
              </a:rPr>
              <a:t>Là cơ sở để kiểm tra đánh giá sản phẩm</a:t>
            </a:r>
          </a:p>
          <a:p>
            <a:pPr>
              <a:buNone/>
            </a:pPr>
            <a:r>
              <a:rPr lang="vi-VN" i="1" dirty="0">
                <a:latin typeface="Times New Roman" pitchFamily="18" charset="0"/>
                <a:cs typeface="Times New Roman" pitchFamily="18" charset="0"/>
              </a:rPr>
              <a:t>Trong đời sống,</a:t>
            </a:r>
            <a:r>
              <a:rPr lang="vi-VN" dirty="0">
                <a:latin typeface="Times New Roman" pitchFamily="18" charset="0"/>
                <a:cs typeface="Times New Roman" pitchFamily="18" charset="0"/>
              </a:rPr>
              <a:t> bản vẽ kĩ thuật giúp người tiêu dùng sử dụng sản phẩm 1 cách an toàn, hiệu quả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lstStyle/>
          <a:p>
            <a:r>
              <a:rPr lang="en-US" sz="3200" dirty="0">
                <a:solidFill>
                  <a:srgbClr val="FF0000"/>
                </a:solidFill>
                <a:latin typeface="Times New Roman" pitchFamily="18" charset="0"/>
                <a:cs typeface="Times New Roman" pitchFamily="18" charset="0"/>
              </a:rPr>
              <a:t>II.TIÊU CHUẨN TRÌNH BÀY BẢN VẼ KĨ THUẬT</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1. KHỔ GIẤY</a:t>
            </a:r>
          </a:p>
        </p:txBody>
      </p:sp>
      <p:sp>
        <p:nvSpPr>
          <p:cNvPr id="3" name="Content Placeholder 2"/>
          <p:cNvSpPr>
            <a:spLocks noGrp="1"/>
          </p:cNvSpPr>
          <p:nvPr>
            <p:ph idx="1"/>
          </p:nvPr>
        </p:nvSpPr>
        <p:spPr/>
        <p:txBody>
          <a:bodyPr>
            <a:normAutofit fontScale="92500"/>
          </a:bodyPr>
          <a:lstStyle/>
          <a:p>
            <a:pPr>
              <a:buFontTx/>
              <a:buChar char="-"/>
            </a:pPr>
            <a:r>
              <a:rPr lang="en-US" dirty="0">
                <a:latin typeface="Times New Roman" pitchFamily="18" charset="0"/>
                <a:cs typeface="Times New Roman" pitchFamily="18" charset="0"/>
              </a:rPr>
              <a:t>Theo TCVN 7285: 2003 (ISO 5457: 1999) qui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A0: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1189 x 841</a:t>
            </a:r>
          </a:p>
          <a:p>
            <a:pPr marL="0" indent="0">
              <a:buNone/>
            </a:pPr>
            <a:r>
              <a:rPr lang="en-US" dirty="0">
                <a:latin typeface="Times New Roman" pitchFamily="18" charset="0"/>
                <a:cs typeface="Times New Roman" pitchFamily="18" charset="0"/>
              </a:rPr>
              <a:t>+ A1: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841 x 594</a:t>
            </a:r>
          </a:p>
          <a:p>
            <a:pPr marL="0" indent="0">
              <a:buNone/>
            </a:pPr>
            <a:r>
              <a:rPr lang="en-US" dirty="0">
                <a:latin typeface="Times New Roman" pitchFamily="18" charset="0"/>
                <a:cs typeface="Times New Roman" pitchFamily="18" charset="0"/>
              </a:rPr>
              <a:t>+ A2: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594 x 420</a:t>
            </a:r>
          </a:p>
          <a:p>
            <a:pPr marL="0" indent="0">
              <a:buNone/>
            </a:pPr>
            <a:r>
              <a:rPr lang="en-US" dirty="0">
                <a:latin typeface="Times New Roman" pitchFamily="18" charset="0"/>
                <a:cs typeface="Times New Roman" pitchFamily="18" charset="0"/>
              </a:rPr>
              <a:t>+ A3: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420 x 297</a:t>
            </a:r>
          </a:p>
          <a:p>
            <a:pPr marL="0" indent="0">
              <a:buNone/>
            </a:pPr>
            <a:r>
              <a:rPr lang="en-US" dirty="0">
                <a:latin typeface="Times New Roman" pitchFamily="18" charset="0"/>
                <a:cs typeface="Times New Roman" pitchFamily="18" charset="0"/>
              </a:rPr>
              <a:t>+ A4: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297 x 210</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mm</a:t>
            </a:r>
          </a:p>
        </p:txBody>
      </p:sp>
    </p:spTree>
    <p:extLst>
      <p:ext uri="{BB962C8B-B14F-4D97-AF65-F5344CB8AC3E}">
        <p14:creationId xmlns:p14="http://schemas.microsoft.com/office/powerpoint/2010/main" val="222875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0668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8195" name="Rectangle 3"/>
          <p:cNvSpPr>
            <a:spLocks noGrp="1" noChangeArrowheads="1"/>
          </p:cNvSpPr>
          <p:nvPr>
            <p:ph idx="1"/>
          </p:nvPr>
        </p:nvSpPr>
        <p:spPr>
          <a:xfrm>
            <a:off x="441960" y="3124200"/>
            <a:ext cx="8229600" cy="1981200"/>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dễ</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lưu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81000"/>
            <a:ext cx="8229600" cy="1676400"/>
          </a:xfrm>
        </p:spPr>
        <p:txBody>
          <a:bodyPr/>
          <a:lstStyle/>
          <a:p>
            <a:pPr algn="just"/>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219" name="Rectangle 3"/>
          <p:cNvSpPr>
            <a:spLocks noGrp="1" noChangeArrowheads="1"/>
          </p:cNvSpPr>
          <p:nvPr>
            <p:ph idx="1"/>
          </p:nvPr>
        </p:nvSpPr>
        <p:spPr>
          <a:xfrm>
            <a:off x="457200" y="2743200"/>
            <a:ext cx="8229600" cy="2043112"/>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chế</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kiệm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ppt_x"/>
                                          </p:val>
                                        </p:tav>
                                        <p:tav tm="100000">
                                          <p:val>
                                            <p:strVal val="#ppt_x"/>
                                          </p:val>
                                        </p:tav>
                                      </p:tavLst>
                                    </p:anim>
                                    <p:anim calcmode="lin" valueType="num">
                                      <p:cBhvr additive="base">
                                        <p:cTn id="8" dur="2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935162"/>
          </a:xfrm>
        </p:spPr>
        <p:txBody>
          <a:bodyPr/>
          <a:lstStyle/>
          <a:p>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SGK.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A0, A1, A2, A3, A4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0243" name="Rectangle 3"/>
          <p:cNvSpPr>
            <a:spLocks noGrp="1" noChangeArrowheads="1"/>
          </p:cNvSpPr>
          <p:nvPr>
            <p:ph idx="1"/>
          </p:nvPr>
        </p:nvSpPr>
        <p:spPr>
          <a:xfrm>
            <a:off x="457200" y="2597150"/>
            <a:ext cx="8229600" cy="33464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dài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ngắn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 2 </a:t>
            </a:r>
            <a:r>
              <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rPr>
              <a:t>(n - m)</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m, 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hiệu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2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2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2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993175" y="1893026"/>
            <a:ext cx="5429250" cy="3838575"/>
          </a:xfrm>
          <a:prstGeom prst="rect">
            <a:avLst/>
          </a:prstGeom>
          <a:solidFill>
            <a:srgbClr val="00FF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1" name="Rectangle 3"/>
          <p:cNvSpPr>
            <a:spLocks noChangeArrowheads="1"/>
          </p:cNvSpPr>
          <p:nvPr/>
        </p:nvSpPr>
        <p:spPr bwMode="auto">
          <a:xfrm>
            <a:off x="1981200" y="1905000"/>
            <a:ext cx="2724150" cy="3838575"/>
          </a:xfrm>
          <a:prstGeom prst="rect">
            <a:avLst/>
          </a:prstGeom>
          <a:solidFill>
            <a:schemeClr val="accent1"/>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2" name="Rectangle 4"/>
          <p:cNvSpPr>
            <a:spLocks noChangeArrowheads="1"/>
          </p:cNvSpPr>
          <p:nvPr/>
        </p:nvSpPr>
        <p:spPr bwMode="auto">
          <a:xfrm>
            <a:off x="2014538" y="3798888"/>
            <a:ext cx="2672537" cy="1944687"/>
          </a:xfrm>
          <a:prstGeom prst="rect">
            <a:avLst/>
          </a:prstGeom>
          <a:solidFill>
            <a:srgbClr val="990000"/>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3" name="Rectangle 5"/>
          <p:cNvSpPr>
            <a:spLocks noChangeArrowheads="1"/>
          </p:cNvSpPr>
          <p:nvPr/>
        </p:nvSpPr>
        <p:spPr bwMode="auto">
          <a:xfrm>
            <a:off x="1969660" y="3798888"/>
            <a:ext cx="1343025" cy="1905000"/>
          </a:xfrm>
          <a:prstGeom prst="rect">
            <a:avLst/>
          </a:prstGeom>
          <a:solidFill>
            <a:srgbClr val="0000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4" name="Rectangle 6"/>
          <p:cNvSpPr>
            <a:spLocks noChangeArrowheads="1"/>
          </p:cNvSpPr>
          <p:nvPr/>
        </p:nvSpPr>
        <p:spPr bwMode="auto">
          <a:xfrm>
            <a:off x="1969661" y="4756150"/>
            <a:ext cx="1343024" cy="987425"/>
          </a:xfrm>
          <a:prstGeom prst="rect">
            <a:avLst/>
          </a:prstGeom>
          <a:solidFill>
            <a:schemeClr val="folHlink"/>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grpSp>
        <p:nvGrpSpPr>
          <p:cNvPr id="2" name="Group 7"/>
          <p:cNvGrpSpPr>
            <a:grpSpLocks/>
          </p:cNvGrpSpPr>
          <p:nvPr/>
        </p:nvGrpSpPr>
        <p:grpSpPr bwMode="auto">
          <a:xfrm>
            <a:off x="1177905" y="1895475"/>
            <a:ext cx="6270625" cy="4491038"/>
            <a:chOff x="560" y="975"/>
            <a:chExt cx="3950" cy="2829"/>
          </a:xfrm>
        </p:grpSpPr>
        <p:sp>
          <p:nvSpPr>
            <p:cNvPr id="8207" name="Text Box 8"/>
            <p:cNvSpPr txBox="1">
              <a:spLocks noChangeArrowheads="1"/>
            </p:cNvSpPr>
            <p:nvPr/>
          </p:nvSpPr>
          <p:spPr bwMode="auto">
            <a:xfrm>
              <a:off x="2560" y="1622"/>
              <a:ext cx="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A0</a:t>
              </a:r>
            </a:p>
          </p:txBody>
        </p:sp>
        <p:sp>
          <p:nvSpPr>
            <p:cNvPr id="8208" name="Line 9"/>
            <p:cNvSpPr>
              <a:spLocks noChangeShapeType="1"/>
            </p:cNvSpPr>
            <p:nvPr/>
          </p:nvSpPr>
          <p:spPr bwMode="auto">
            <a:xfrm>
              <a:off x="1066" y="339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10"/>
            <p:cNvSpPr>
              <a:spLocks noChangeShapeType="1"/>
            </p:cNvSpPr>
            <p:nvPr/>
          </p:nvSpPr>
          <p:spPr bwMode="auto">
            <a:xfrm>
              <a:off x="4503" y="3379"/>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11"/>
            <p:cNvSpPr>
              <a:spLocks noChangeShapeType="1"/>
            </p:cNvSpPr>
            <p:nvPr/>
          </p:nvSpPr>
          <p:spPr bwMode="auto">
            <a:xfrm>
              <a:off x="1087" y="3739"/>
              <a:ext cx="3423"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1" name="Text Box 12"/>
            <p:cNvSpPr txBox="1">
              <a:spLocks noChangeArrowheads="1"/>
            </p:cNvSpPr>
            <p:nvPr/>
          </p:nvSpPr>
          <p:spPr bwMode="auto">
            <a:xfrm>
              <a:off x="2453" y="3489"/>
              <a:ext cx="6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latin typeface="Times New Roman" pitchFamily="18" charset="0"/>
                  <a:cs typeface="Times New Roman" pitchFamily="18" charset="0"/>
                </a:rPr>
                <a:t>1189</a:t>
              </a:r>
            </a:p>
          </p:txBody>
        </p:sp>
        <p:sp>
          <p:nvSpPr>
            <p:cNvPr id="8212" name="Line 13"/>
            <p:cNvSpPr>
              <a:spLocks noChangeShapeType="1"/>
            </p:cNvSpPr>
            <p:nvPr/>
          </p:nvSpPr>
          <p:spPr bwMode="auto">
            <a:xfrm rot="-5400000">
              <a:off x="891" y="3185"/>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3" name="Line 14"/>
            <p:cNvSpPr>
              <a:spLocks noChangeShapeType="1"/>
            </p:cNvSpPr>
            <p:nvPr/>
          </p:nvSpPr>
          <p:spPr bwMode="auto">
            <a:xfrm rot="-5400000">
              <a:off x="895" y="77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4" name="Line 15"/>
            <p:cNvSpPr>
              <a:spLocks noChangeShapeType="1"/>
            </p:cNvSpPr>
            <p:nvPr/>
          </p:nvSpPr>
          <p:spPr bwMode="auto">
            <a:xfrm rot="-5400000">
              <a:off x="-396" y="2181"/>
              <a:ext cx="2412"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5" name="Text Box 16"/>
            <p:cNvSpPr txBox="1">
              <a:spLocks noChangeArrowheads="1"/>
            </p:cNvSpPr>
            <p:nvPr/>
          </p:nvSpPr>
          <p:spPr bwMode="auto">
            <a:xfrm rot="-5400000">
              <a:off x="426" y="1993"/>
              <a:ext cx="5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841</a:t>
              </a:r>
            </a:p>
          </p:txBody>
        </p:sp>
      </p:grpSp>
      <p:sp>
        <p:nvSpPr>
          <p:cNvPr id="37905" name="Text Box 17"/>
          <p:cNvSpPr txBox="1">
            <a:spLocks noChangeArrowheads="1"/>
          </p:cNvSpPr>
          <p:nvPr/>
        </p:nvSpPr>
        <p:spPr bwMode="auto">
          <a:xfrm>
            <a:off x="2209800" y="4981575"/>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A4</a:t>
            </a:r>
          </a:p>
        </p:txBody>
      </p:sp>
      <p:sp>
        <p:nvSpPr>
          <p:cNvPr id="37906" name="Rectangle 18"/>
          <p:cNvSpPr>
            <a:spLocks noChangeArrowheads="1"/>
          </p:cNvSpPr>
          <p:nvPr/>
        </p:nvSpPr>
        <p:spPr bwMode="auto">
          <a:xfrm>
            <a:off x="1972450" y="1895475"/>
            <a:ext cx="5429250" cy="383857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906"/>
                                        </p:tgtEl>
                                        <p:attrNameLst>
                                          <p:attrName>style.visibility</p:attrName>
                                        </p:attrNameLst>
                                      </p:cBhvr>
                                      <p:to>
                                        <p:strVal val="visible"/>
                                      </p:to>
                                    </p:set>
                                    <p:animEffect transition="in" filter="fade">
                                      <p:cBhvr>
                                        <p:cTn id="11" dur="500"/>
                                        <p:tgtEl>
                                          <p:spTgt spid="3790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91"/>
                                        </p:tgtEl>
                                        <p:attrNameLst>
                                          <p:attrName>style.visibility</p:attrName>
                                        </p:attrNameLst>
                                      </p:cBhvr>
                                      <p:to>
                                        <p:strVal val="visible"/>
                                      </p:to>
                                    </p:set>
                                    <p:animEffect transition="in" filter="fade">
                                      <p:cBhvr>
                                        <p:cTn id="20" dur="1000"/>
                                        <p:tgtEl>
                                          <p:spTgt spid="37891"/>
                                        </p:tgtEl>
                                      </p:cBhvr>
                                    </p:animEffect>
                                  </p:childTnLst>
                                </p:cTn>
                              </p:par>
                            </p:childTnLst>
                          </p:cTn>
                        </p:par>
                        <p:par>
                          <p:cTn id="21" fill="hold" nodeType="afterGroup">
                            <p:stCondLst>
                              <p:cond delay="1000"/>
                            </p:stCondLst>
                            <p:childTnLst>
                              <p:par>
                                <p:cTn id="22" presetID="10" presetClass="exit" presetSubtype="0" fill="hold" grpId="1" nodeType="afterEffect">
                                  <p:stCondLst>
                                    <p:cond delay="0"/>
                                  </p:stCondLst>
                                  <p:childTnLst>
                                    <p:animEffect transition="out" filter="fade">
                                      <p:cBhvr>
                                        <p:cTn id="23" dur="2000"/>
                                        <p:tgtEl>
                                          <p:spTgt spid="37890"/>
                                        </p:tgtEl>
                                      </p:cBhvr>
                                    </p:animEffect>
                                    <p:set>
                                      <p:cBhvr>
                                        <p:cTn id="24" dur="1" fill="hold">
                                          <p:stCondLst>
                                            <p:cond delay="1999"/>
                                          </p:stCondLst>
                                        </p:cTn>
                                        <p:tgtEl>
                                          <p:spTgt spid="3789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2"/>
                                        </p:tgtEl>
                                        <p:attrNameLst>
                                          <p:attrName>style.visibility</p:attrName>
                                        </p:attrNameLst>
                                      </p:cBhvr>
                                      <p:to>
                                        <p:strVal val="visible"/>
                                      </p:to>
                                    </p:set>
                                    <p:animEffect transition="in" filter="fade">
                                      <p:cBhvr>
                                        <p:cTn id="32" dur="1000"/>
                                        <p:tgtEl>
                                          <p:spTgt spid="37892"/>
                                        </p:tgtEl>
                                      </p:cBhvr>
                                    </p:animEffect>
                                  </p:childTnLst>
                                </p:cTn>
                              </p:par>
                            </p:childTnLst>
                          </p:cTn>
                        </p:par>
                        <p:par>
                          <p:cTn id="33" fill="hold" nodeType="afterGroup">
                            <p:stCondLst>
                              <p:cond delay="1000"/>
                            </p:stCondLst>
                            <p:childTnLst>
                              <p:par>
                                <p:cTn id="34" presetID="10" presetClass="exit" presetSubtype="0" fill="hold" grpId="1" nodeType="afterEffect">
                                  <p:stCondLst>
                                    <p:cond delay="0"/>
                                  </p:stCondLst>
                                  <p:childTnLst>
                                    <p:animEffect transition="out" filter="fade">
                                      <p:cBhvr>
                                        <p:cTn id="35" dur="2000"/>
                                        <p:tgtEl>
                                          <p:spTgt spid="37891"/>
                                        </p:tgtEl>
                                      </p:cBhvr>
                                    </p:animEffect>
                                    <p:set>
                                      <p:cBhvr>
                                        <p:cTn id="36" dur="1" fill="hold">
                                          <p:stCondLst>
                                            <p:cond delay="1999"/>
                                          </p:stCondLst>
                                        </p:cTn>
                                        <p:tgtEl>
                                          <p:spTgt spid="3789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893"/>
                                        </p:tgtEl>
                                        <p:attrNameLst>
                                          <p:attrName>style.visibility</p:attrName>
                                        </p:attrNameLst>
                                      </p:cBhvr>
                                      <p:to>
                                        <p:strVal val="visible"/>
                                      </p:to>
                                    </p:set>
                                    <p:animEffect transition="in" filter="fade">
                                      <p:cBhvr>
                                        <p:cTn id="41" dur="1000"/>
                                        <p:tgtEl>
                                          <p:spTgt spid="37893"/>
                                        </p:tgtEl>
                                      </p:cBhvr>
                                    </p:animEffect>
                                  </p:childTnLst>
                                </p:cTn>
                              </p:par>
                            </p:childTnLst>
                          </p:cTn>
                        </p:par>
                        <p:par>
                          <p:cTn id="42" fill="hold" nodeType="afterGroup">
                            <p:stCondLst>
                              <p:cond delay="1000"/>
                            </p:stCondLst>
                            <p:childTnLst>
                              <p:par>
                                <p:cTn id="43" presetID="10" presetClass="exit" presetSubtype="0" fill="hold" grpId="1" nodeType="afterEffect">
                                  <p:stCondLst>
                                    <p:cond delay="0"/>
                                  </p:stCondLst>
                                  <p:childTnLst>
                                    <p:animEffect transition="out" filter="fade">
                                      <p:cBhvr>
                                        <p:cTn id="44" dur="2000"/>
                                        <p:tgtEl>
                                          <p:spTgt spid="37892"/>
                                        </p:tgtEl>
                                      </p:cBhvr>
                                    </p:animEffect>
                                    <p:set>
                                      <p:cBhvr>
                                        <p:cTn id="45" dur="1" fill="hold">
                                          <p:stCondLst>
                                            <p:cond delay="1999"/>
                                          </p:stCondLst>
                                        </p:cTn>
                                        <p:tgtEl>
                                          <p:spTgt spid="3789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894"/>
                                        </p:tgtEl>
                                        <p:attrNameLst>
                                          <p:attrName>style.visibility</p:attrName>
                                        </p:attrNameLst>
                                      </p:cBhvr>
                                      <p:to>
                                        <p:strVal val="visible"/>
                                      </p:to>
                                    </p:set>
                                    <p:animEffect transition="in" filter="fade">
                                      <p:cBhvr>
                                        <p:cTn id="50" dur="1000"/>
                                        <p:tgtEl>
                                          <p:spTgt spid="3789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905"/>
                                        </p:tgtEl>
                                        <p:attrNameLst>
                                          <p:attrName>style.visibility</p:attrName>
                                        </p:attrNameLst>
                                      </p:cBhvr>
                                      <p:to>
                                        <p:strVal val="visible"/>
                                      </p:to>
                                    </p:set>
                                    <p:animEffect transition="in" filter="fade">
                                      <p:cBhvr>
                                        <p:cTn id="53" dur="500"/>
                                        <p:tgtEl>
                                          <p:spTgt spid="37905"/>
                                        </p:tgtEl>
                                      </p:cBhvr>
                                    </p:animEffect>
                                  </p:childTnLst>
                                </p:cTn>
                              </p:par>
                            </p:childTnLst>
                          </p:cTn>
                        </p:par>
                        <p:par>
                          <p:cTn id="54" fill="hold" nodeType="afterGroup">
                            <p:stCondLst>
                              <p:cond delay="1000"/>
                            </p:stCondLst>
                            <p:childTnLst>
                              <p:par>
                                <p:cTn id="55" presetID="10" presetClass="exit" presetSubtype="0" fill="hold" grpId="1" nodeType="afterEffect">
                                  <p:stCondLst>
                                    <p:cond delay="0"/>
                                  </p:stCondLst>
                                  <p:childTnLst>
                                    <p:animEffect transition="out" filter="fade">
                                      <p:cBhvr>
                                        <p:cTn id="56" dur="2000"/>
                                        <p:tgtEl>
                                          <p:spTgt spid="37893"/>
                                        </p:tgtEl>
                                      </p:cBhvr>
                                    </p:animEffect>
                                    <p:set>
                                      <p:cBhvr>
                                        <p:cTn id="57" dur="1" fill="hold">
                                          <p:stCondLst>
                                            <p:cond delay="1999"/>
                                          </p:stCondLst>
                                        </p:cTn>
                                        <p:tgtEl>
                                          <p:spTgt spid="3789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37905"/>
                                        </p:tgtEl>
                                      </p:cBhvr>
                                    </p:animEffect>
                                    <p:set>
                                      <p:cBhvr>
                                        <p:cTn id="62" dur="1" fill="hold">
                                          <p:stCondLst>
                                            <p:cond delay="499"/>
                                          </p:stCondLst>
                                        </p:cTn>
                                        <p:tgtEl>
                                          <p:spTgt spid="37905"/>
                                        </p:tgtEl>
                                        <p:attrNameLst>
                                          <p:attrName>style.visibility</p:attrName>
                                        </p:attrNameLst>
                                      </p:cBhvr>
                                      <p:to>
                                        <p:strVal val="hidden"/>
                                      </p:to>
                                    </p:set>
                                  </p:childTnLst>
                                </p:cTn>
                              </p:par>
                              <p:par>
                                <p:cTn id="63" presetID="10" presetClass="entr" presetSubtype="0" fill="hold" grpId="2" nodeType="withEffect">
                                  <p:stCondLst>
                                    <p:cond delay="0"/>
                                  </p:stCondLst>
                                  <p:childTnLst>
                                    <p:set>
                                      <p:cBhvr>
                                        <p:cTn id="64" dur="1" fill="hold">
                                          <p:stCondLst>
                                            <p:cond delay="0"/>
                                          </p:stCondLst>
                                        </p:cTn>
                                        <p:tgtEl>
                                          <p:spTgt spid="37890"/>
                                        </p:tgtEl>
                                        <p:attrNameLst>
                                          <p:attrName>style.visibility</p:attrName>
                                        </p:attrNameLst>
                                      </p:cBhvr>
                                      <p:to>
                                        <p:strVal val="visible"/>
                                      </p:to>
                                    </p:set>
                                    <p:animEffect transition="in" filter="fade">
                                      <p:cBhvr>
                                        <p:cTn id="65" dur="500"/>
                                        <p:tgtEl>
                                          <p:spTgt spid="37890"/>
                                        </p:tgtEl>
                                      </p:cBhvr>
                                    </p:animEffect>
                                  </p:childTnLst>
                                </p:cTn>
                              </p:par>
                              <p:par>
                                <p:cTn id="66" presetID="10" presetClass="entr" presetSubtype="0" fill="hold" grpId="2" nodeType="withEffect">
                                  <p:stCondLst>
                                    <p:cond delay="0"/>
                                  </p:stCondLst>
                                  <p:childTnLst>
                                    <p:set>
                                      <p:cBhvr>
                                        <p:cTn id="67" dur="1" fill="hold">
                                          <p:stCondLst>
                                            <p:cond delay="0"/>
                                          </p:stCondLst>
                                        </p:cTn>
                                        <p:tgtEl>
                                          <p:spTgt spid="37891"/>
                                        </p:tgtEl>
                                        <p:attrNameLst>
                                          <p:attrName>style.visibility</p:attrName>
                                        </p:attrNameLst>
                                      </p:cBhvr>
                                      <p:to>
                                        <p:strVal val="visible"/>
                                      </p:to>
                                    </p:set>
                                    <p:animEffect transition="in" filter="fade">
                                      <p:cBhvr>
                                        <p:cTn id="68" dur="500"/>
                                        <p:tgtEl>
                                          <p:spTgt spid="37891"/>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37892"/>
                                        </p:tgtEl>
                                        <p:attrNameLst>
                                          <p:attrName>style.visibility</p:attrName>
                                        </p:attrNameLst>
                                      </p:cBhvr>
                                      <p:to>
                                        <p:strVal val="visible"/>
                                      </p:to>
                                    </p:set>
                                    <p:animEffect transition="in" filter="fade">
                                      <p:cBhvr>
                                        <p:cTn id="71" dur="500"/>
                                        <p:tgtEl>
                                          <p:spTgt spid="37892"/>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37893"/>
                                        </p:tgtEl>
                                        <p:attrNameLst>
                                          <p:attrName>style.visibility</p:attrName>
                                        </p:attrNameLst>
                                      </p:cBhvr>
                                      <p:to>
                                        <p:strVal val="visible"/>
                                      </p:to>
                                    </p:set>
                                    <p:animEffect transition="in" filter="fade">
                                      <p:cBhvr>
                                        <p:cTn id="74" dur="500"/>
                                        <p:tgtEl>
                                          <p:spTgt spid="37893"/>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37894"/>
                                        </p:tgtEl>
                                        <p:attrNameLst>
                                          <p:attrName>style.visibility</p:attrName>
                                        </p:attrNameLst>
                                      </p:cBhvr>
                                      <p:to>
                                        <p:strVal val="visible"/>
                                      </p:to>
                                    </p:set>
                                    <p:animEffect transition="in" filter="fade">
                                      <p:cBhvr>
                                        <p:cTn id="7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0" grpId="1" animBg="1"/>
      <p:bldP spid="37890" grpId="2" animBg="1"/>
      <p:bldP spid="37891" grpId="0" animBg="1"/>
      <p:bldP spid="37891" grpId="1" animBg="1"/>
      <p:bldP spid="37891" grpId="2" animBg="1"/>
      <p:bldP spid="37892" grpId="0" animBg="1"/>
      <p:bldP spid="37892" grpId="1" animBg="1"/>
      <p:bldP spid="37892" grpId="2" animBg="1"/>
      <p:bldP spid="37893" grpId="0" animBg="1"/>
      <p:bldP spid="37893" grpId="1" animBg="1"/>
      <p:bldP spid="37893" grpId="2" animBg="1"/>
      <p:bldP spid="37894" grpId="0" animBg="1"/>
      <p:bldP spid="37894" grpId="1" animBg="1"/>
      <p:bldP spid="37905" grpId="0"/>
      <p:bldP spid="37905" grpId="1"/>
      <p:bldP spid="379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762000"/>
            <a:ext cx="7543800" cy="1143000"/>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5334000" cy="1143000"/>
          </a:xfrm>
        </p:spPr>
        <p:txBody>
          <a:bodyPr/>
          <a:lstStyle/>
          <a:p>
            <a:r>
              <a:rPr lang="en-US" sz="3200" b="1" dirty="0">
                <a:solidFill>
                  <a:srgbClr val="FF0000"/>
                </a:solidFill>
                <a:latin typeface="Times New Roman" pitchFamily="18" charset="0"/>
                <a:cs typeface="Times New Roman" pitchFamily="18" charset="0"/>
              </a:rPr>
              <a:t>2. TỈ LỆ BẢN VẼ</a:t>
            </a:r>
          </a:p>
        </p:txBody>
      </p:sp>
      <p:sp>
        <p:nvSpPr>
          <p:cNvPr id="4" name="Text Box 21"/>
          <p:cNvSpPr txBox="1">
            <a:spLocks noChangeArrowheads="1"/>
          </p:cNvSpPr>
          <p:nvPr/>
        </p:nvSpPr>
        <p:spPr bwMode="auto">
          <a:xfrm>
            <a:off x="1143000" y="1908175"/>
            <a:ext cx="7543800" cy="830997"/>
          </a:xfrm>
          <a:prstGeom prst="rect">
            <a:avLst/>
          </a:prstGeom>
          <a:noFill/>
          <a:ln>
            <a:noFill/>
          </a:ln>
          <a:effectLst/>
          <a:extLst>
            <a:ext uri="{909E8E84-426E-40DD-AFC4-6F175D3DCCD1}">
              <a14:hiddenFill xmlns:a14="http://schemas.microsoft.com/office/drawing/2010/main">
                <a:gradFill rotWithShape="1">
                  <a:gsLst>
                    <a:gs pos="0">
                      <a:srgbClr val="0099FF">
                        <a:alpha val="39999"/>
                      </a:srgbClr>
                    </a:gs>
                    <a:gs pos="50000">
                      <a:srgbClr val="99FF66">
                        <a:alpha val="60001"/>
                      </a:srgbClr>
                    </a:gs>
                    <a:gs pos="100000">
                      <a:srgbClr val="0099FF">
                        <a:alpha val="39999"/>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None/>
              <a:defRPr/>
            </a:pPr>
            <a:r>
              <a:rPr lang="en-US" sz="2400" b="1" dirty="0">
                <a:solidFill>
                  <a:srgbClr val="CC3300"/>
                </a:solidFill>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lệ</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số</a:t>
            </a:r>
            <a:r>
              <a:rPr lang="en-US" sz="2400" b="1" dirty="0">
                <a:latin typeface="Times New Roman" pitchFamily="18" charset="0"/>
              </a:rPr>
              <a:t> </a:t>
            </a:r>
            <a:r>
              <a:rPr lang="en-US" sz="2400" b="1" dirty="0" err="1">
                <a:latin typeface="Times New Roman" pitchFamily="18" charset="0"/>
              </a:rPr>
              <a:t>giữa</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đo</a:t>
            </a:r>
            <a:r>
              <a:rPr lang="en-US" sz="2400" b="1" dirty="0">
                <a:latin typeface="Times New Roman" pitchFamily="18" charset="0"/>
              </a:rPr>
              <a:t> </a:t>
            </a:r>
            <a:r>
              <a:rPr lang="en-US" sz="2400" b="1" dirty="0" err="1">
                <a:latin typeface="Times New Roman" pitchFamily="18" charset="0"/>
              </a:rPr>
              <a:t>được</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hình</a:t>
            </a:r>
            <a:r>
              <a:rPr lang="en-US" sz="2400" b="1" dirty="0">
                <a:latin typeface="Times New Roman" pitchFamily="18" charset="0"/>
              </a:rPr>
              <a:t> </a:t>
            </a:r>
            <a:r>
              <a:rPr lang="en-US" sz="2400" b="1" dirty="0" err="1">
                <a:latin typeface="Times New Roman" pitchFamily="18" charset="0"/>
              </a:rPr>
              <a:t>biểu</a:t>
            </a:r>
            <a:r>
              <a:rPr lang="en-US" sz="2400" b="1" dirty="0">
                <a:latin typeface="Times New Roman" pitchFamily="18" charset="0"/>
              </a:rPr>
              <a:t> </a:t>
            </a:r>
            <a:r>
              <a:rPr lang="en-US" sz="2400" b="1" dirty="0" err="1">
                <a:latin typeface="Times New Roman" pitchFamily="18" charset="0"/>
              </a:rPr>
              <a:t>diễn</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thực</a:t>
            </a:r>
            <a:r>
              <a:rPr lang="en-US" sz="2400" b="1" dirty="0">
                <a:latin typeface="Times New Roman" pitchFamily="18" charset="0"/>
              </a:rPr>
              <a:t> </a:t>
            </a:r>
            <a:r>
              <a:rPr lang="en-US" sz="2400" b="1" dirty="0" err="1">
                <a:latin typeface="Times New Roman" pitchFamily="18" charset="0"/>
              </a:rPr>
              <a:t>tương</a:t>
            </a:r>
            <a:r>
              <a:rPr lang="en-US" sz="2400" b="1" dirty="0">
                <a:latin typeface="Times New Roman" pitchFamily="18" charset="0"/>
              </a:rPr>
              <a:t> </a:t>
            </a:r>
            <a:r>
              <a:rPr lang="en-US" sz="2400" b="1" dirty="0" err="1">
                <a:latin typeface="Times New Roman" pitchFamily="18" charset="0"/>
              </a:rPr>
              <a:t>ứng</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vật</a:t>
            </a:r>
            <a:r>
              <a:rPr lang="en-US" sz="2400" b="1" dirty="0">
                <a:latin typeface="Times New Roman" pitchFamily="18" charset="0"/>
              </a:rPr>
              <a:t> </a:t>
            </a:r>
            <a:r>
              <a:rPr lang="en-US" sz="2400" b="1" dirty="0" err="1">
                <a:latin typeface="Times New Roman" pitchFamily="18" charset="0"/>
              </a:rPr>
              <a:t>thể</a:t>
            </a:r>
            <a:r>
              <a:rPr lang="en-US" sz="2400" b="1" dirty="0">
                <a:latin typeface="Times New Roman" pitchFamily="18" charset="0"/>
              </a:rPr>
              <a:t> </a:t>
            </a:r>
            <a:r>
              <a:rPr lang="en-US" sz="2400" b="1" dirty="0" err="1">
                <a:latin typeface="Times New Roman" pitchFamily="18" charset="0"/>
              </a:rPr>
              <a:t>đó</a:t>
            </a:r>
            <a:r>
              <a:rPr lang="en-U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1782763"/>
          </a:xfrm>
        </p:spPr>
        <p:txBody>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4339" name="Rectangle 3"/>
          <p:cNvSpPr>
            <a:spLocks noGrp="1" noChangeArrowheads="1"/>
          </p:cNvSpPr>
          <p:nvPr>
            <p:ph idx="1"/>
          </p:nvPr>
        </p:nvSpPr>
        <p:spPr>
          <a:xfrm>
            <a:off x="228600" y="2438400"/>
            <a:ext cx="8763000" cy="2971800"/>
          </a:xfrm>
        </p:spPr>
        <p:txBody>
          <a:bodyPr/>
          <a:lstStyle/>
          <a:p>
            <a:pPr>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1:2, 1:5, 1:10,…</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phóng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to 2:1, 5:1, 10:1,…</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nguyên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additive="base">
                                        <p:cTn id="31" dur="2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latin typeface="Times New Roman" pitchFamily="18" charset="0"/>
                <a:cs typeface="Times New Roman" pitchFamily="18" charset="0"/>
              </a:rPr>
              <a:t>3. NÉT VẼ</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01659"/>
              </p:ext>
            </p:extLst>
          </p:nvPr>
        </p:nvGraphicFramePr>
        <p:xfrm>
          <a:off x="609600" y="1676398"/>
          <a:ext cx="7886700" cy="45429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3467100">
                  <a:extLst>
                    <a:ext uri="{9D8B030D-6E8A-4147-A177-3AD203B41FA5}">
                      <a16:colId xmlns:a16="http://schemas.microsoft.com/office/drawing/2014/main" val="20002"/>
                    </a:ext>
                  </a:extLst>
                </a:gridCol>
              </a:tblGrid>
              <a:tr h="534126">
                <a:tc>
                  <a:txBody>
                    <a:bodyPr/>
                    <a:lstStyle/>
                    <a:p>
                      <a:r>
                        <a:rPr lang="en-US" dirty="0" err="1">
                          <a:latin typeface="Times New Roman" pitchFamily="18" charset="0"/>
                          <a:cs typeface="Times New Roman" pitchFamily="18" charset="0"/>
                        </a:rPr>
                        <a:t>Tên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gọi</a:t>
                      </a:r>
                      <a:endParaRPr lang="en-US" dirty="0">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Hình</a:t>
                      </a:r>
                      <a:r>
                        <a:rPr lang="en-US" baseline="0">
                          <a:latin typeface="Times New Roman" pitchFamily="18" charset="0"/>
                          <a:cs typeface="Times New Roman" pitchFamily="18" charset="0"/>
                        </a:rPr>
                        <a:t> dạng</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Ứng</a:t>
                      </a:r>
                      <a:r>
                        <a:rPr lang="en-US" baseline="0">
                          <a:latin typeface="Times New Roman" pitchFamily="18" charset="0"/>
                          <a:cs typeface="Times New Roman" pitchFamily="18" charset="0"/>
                        </a:rPr>
                        <a:t> dụng</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đậm</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thấy và cạnh thấy</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mảnh</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kích thước, đường gióng, đường gạch gạch trên mặt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lượn sóng</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giới hạn một phần hình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đứt mảnh</a:t>
                      </a:r>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khuất và cạnh khuất</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gạch chấm mảnh</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tâm, đường trục đối xứng</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34126">
                <a:tc gridSpan="3">
                  <a:txBody>
                    <a:bodyPr/>
                    <a:lstStyle/>
                    <a:p>
                      <a:r>
                        <a:rPr lang="en-US" dirty="0" err="1">
                          <a:latin typeface="Times New Roman" pitchFamily="18" charset="0"/>
                          <a:cs typeface="Times New Roman" pitchFamily="18" charset="0"/>
                        </a:rPr>
                        <a:t>Chú</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thích</a:t>
                      </a:r>
                      <a:r>
                        <a:rPr lang="en-US" baseline="0" dirty="0">
                          <a:latin typeface="Times New Roman" pitchFamily="18" charset="0"/>
                          <a:cs typeface="Times New Roman" pitchFamily="18" charset="0"/>
                        </a:rPr>
                        <a:t>: d </a:t>
                      </a:r>
                      <a:r>
                        <a:rPr lang="en-US" baseline="0" dirty="0" err="1">
                          <a:latin typeface="Times New Roman" pitchFamily="18" charset="0"/>
                          <a:cs typeface="Times New Roman" pitchFamily="18" charset="0"/>
                        </a:rPr>
                        <a:t>là</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chiều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của</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nét</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vẽ</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cxnSp>
        <p:nvCxnSpPr>
          <p:cNvPr id="6" name="Straight Connector 5"/>
          <p:cNvCxnSpPr/>
          <p:nvPr/>
        </p:nvCxnSpPr>
        <p:spPr>
          <a:xfrm>
            <a:off x="2895600" y="25146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895600" y="3276600"/>
            <a:ext cx="1981200" cy="0"/>
          </a:xfrm>
          <a:prstGeom prst="line">
            <a:avLst/>
          </a:prstGeom>
          <a:ln w="6350">
            <a:solidFill>
              <a:schemeClr val="bg1"/>
            </a:solidFill>
          </a:ln>
        </p:spPr>
        <p:style>
          <a:lnRef idx="1">
            <a:schemeClr val="accent4"/>
          </a:lnRef>
          <a:fillRef idx="0">
            <a:schemeClr val="accent4"/>
          </a:fillRef>
          <a:effectRef idx="0">
            <a:schemeClr val="accent4"/>
          </a:effectRef>
          <a:fontRef idx="minor">
            <a:schemeClr val="tx1"/>
          </a:fontRef>
        </p:style>
      </p:cxnSp>
      <p:sp>
        <p:nvSpPr>
          <p:cNvPr id="9" name="Freeform 8"/>
          <p:cNvSpPr/>
          <p:nvPr/>
        </p:nvSpPr>
        <p:spPr>
          <a:xfrm rot="18854911">
            <a:off x="3511910" y="3787581"/>
            <a:ext cx="626327" cy="624328"/>
          </a:xfrm>
          <a:custGeom>
            <a:avLst/>
            <a:gdLst>
              <a:gd name="connsiteX0" fmla="*/ 0 w 1063626"/>
              <a:gd name="connsiteY0" fmla="*/ 47092 h 1064523"/>
              <a:gd name="connsiteX1" fmla="*/ 566670 w 1063626"/>
              <a:gd name="connsiteY1" fmla="*/ 47092 h 1064523"/>
              <a:gd name="connsiteX2" fmla="*/ 437882 w 1063626"/>
              <a:gd name="connsiteY2" fmla="*/ 536490 h 1064523"/>
              <a:gd name="connsiteX3" fmla="*/ 1004552 w 1063626"/>
              <a:gd name="connsiteY3" fmla="*/ 459216 h 1064523"/>
              <a:gd name="connsiteX4" fmla="*/ 1043189 w 1063626"/>
              <a:gd name="connsiteY4" fmla="*/ 845582 h 1064523"/>
              <a:gd name="connsiteX5" fmla="*/ 978794 w 1063626"/>
              <a:gd name="connsiteY5" fmla="*/ 1064523 h 10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626" h="1064523">
                <a:moveTo>
                  <a:pt x="0" y="47092"/>
                </a:moveTo>
                <a:cubicBezTo>
                  <a:pt x="246845" y="6309"/>
                  <a:pt x="493690" y="-34474"/>
                  <a:pt x="566670" y="47092"/>
                </a:cubicBezTo>
                <a:cubicBezTo>
                  <a:pt x="639650" y="128658"/>
                  <a:pt x="364902" y="467803"/>
                  <a:pt x="437882" y="536490"/>
                </a:cubicBezTo>
                <a:cubicBezTo>
                  <a:pt x="510862" y="605177"/>
                  <a:pt x="903668" y="407701"/>
                  <a:pt x="1004552" y="459216"/>
                </a:cubicBezTo>
                <a:cubicBezTo>
                  <a:pt x="1105437" y="510731"/>
                  <a:pt x="1047482" y="744698"/>
                  <a:pt x="1043189" y="845582"/>
                </a:cubicBezTo>
                <a:cubicBezTo>
                  <a:pt x="1038896" y="946466"/>
                  <a:pt x="1008845" y="1005494"/>
                  <a:pt x="978794" y="106452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Connector 10"/>
          <p:cNvCxnSpPr/>
          <p:nvPr/>
        </p:nvCxnSpPr>
        <p:spPr>
          <a:xfrm>
            <a:off x="3048000" y="4648200"/>
            <a:ext cx="1752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257800"/>
            <a:ext cx="1828800" cy="0"/>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4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590801"/>
            <a:ext cx="8229600" cy="1981200"/>
          </a:xfrm>
          <a:ln>
            <a:noFill/>
          </a:ln>
        </p:spPr>
        <p:txBody>
          <a:bodyPr>
            <a:normAutofit lnSpcReduction="10000"/>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văn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tắc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lập</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bày</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TextBox 1"/>
          <p:cNvSpPr txBox="1"/>
          <p:nvPr/>
        </p:nvSpPr>
        <p:spPr>
          <a:xfrm>
            <a:off x="1143000" y="348754"/>
            <a:ext cx="7315200" cy="646331"/>
          </a:xfrm>
          <a:prstGeom prst="rect">
            <a:avLst/>
          </a:prstGeom>
          <a:noFill/>
          <a:effectLst>
            <a:glow rad="228600">
              <a:schemeClr val="accent2">
                <a:satMod val="175000"/>
                <a:alpha val="40000"/>
              </a:schemeClr>
            </a:glow>
          </a:effectLst>
          <a:scene3d>
            <a:camera prst="orthographicFront"/>
            <a:lightRig rig="threePt" dir="t"/>
          </a:scene3d>
          <a:sp3d>
            <a:bevelT w="139700" prst="cross"/>
          </a:sp3d>
        </p:spPr>
        <p:txBody>
          <a:bodyPr wrap="square" rtlCol="0">
            <a:spAutoFit/>
          </a:bodyPr>
          <a:lstStyle/>
          <a:p>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Tiêu</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chuẩn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bản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vẽ</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kỹ</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thuật</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là</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gì</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 y="533400"/>
            <a:ext cx="8610600" cy="2468563"/>
          </a:xfrm>
        </p:spPr>
        <p:txBody>
          <a:bodyPr>
            <a:normAutofit fontScale="90000"/>
          </a:bodyPr>
          <a:lstStyle/>
          <a:p>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diễn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hiện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br>
              <a:rPr lang="en-US" sz="3200" b="1" dirty="0">
                <a:effectLst>
                  <a:outerShdw blurRad="38100" dist="38100" dir="2700000" algn="tl">
                    <a:srgbClr val="000000">
                      <a:alpha val="43137"/>
                    </a:srgbClr>
                  </a:outerShdw>
                </a:effectLst>
                <a:latin typeface="Times New Roman" pitchFamily="18" charset="0"/>
                <a:cs typeface="Times New Roman" pitchFamily="18" charset="0"/>
              </a:rPr>
            </a:br>
            <a:r>
              <a:rPr lang="en-US" sz="3200" b="1" dirty="0">
                <a:effectLst>
                  <a:outerShdw blurRad="38100" dist="38100" dir="2700000" algn="tl">
                    <a:srgbClr val="000000">
                      <a:alpha val="43137"/>
                    </a:srgbClr>
                  </a:outerShdw>
                </a:effectLst>
                <a:latin typeface="Times New Roman" pitchFamily="18" charset="0"/>
                <a:cs typeface="Times New Roman" pitchFamily="18" charset="0"/>
              </a:rPr>
              <a:t>- Theo TCVN 8 – 20: 2002 (ISO 128 – 20: 1996)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dạng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dụng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2801" y="1600200"/>
            <a:ext cx="77983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895600" y="25146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3048000" y="3657600"/>
            <a:ext cx="1905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4267200"/>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542764" y="4675021"/>
            <a:ext cx="953036" cy="373498"/>
          </a:xfrm>
          <a:custGeom>
            <a:avLst/>
            <a:gdLst>
              <a:gd name="connsiteX0" fmla="*/ 0 w 1056067"/>
              <a:gd name="connsiteY0" fmla="*/ 334851 h 347729"/>
              <a:gd name="connsiteX1" fmla="*/ 193183 w 1056067"/>
              <a:gd name="connsiteY1" fmla="*/ 0 h 347729"/>
              <a:gd name="connsiteX2" fmla="*/ 334850 w 1056067"/>
              <a:gd name="connsiteY2" fmla="*/ 334851 h 347729"/>
              <a:gd name="connsiteX3" fmla="*/ 450760 w 1056067"/>
              <a:gd name="connsiteY3" fmla="*/ 38636 h 347729"/>
              <a:gd name="connsiteX4" fmla="*/ 579549 w 1056067"/>
              <a:gd name="connsiteY4" fmla="*/ 270456 h 347729"/>
              <a:gd name="connsiteX5" fmla="*/ 850005 w 1056067"/>
              <a:gd name="connsiteY5" fmla="*/ 12879 h 347729"/>
              <a:gd name="connsiteX6" fmla="*/ 1056067 w 1056067"/>
              <a:gd name="connsiteY6" fmla="*/ 347729 h 347729"/>
              <a:gd name="connsiteX0" fmla="*/ 0 w 1056067"/>
              <a:gd name="connsiteY0" fmla="*/ 348021 h 360899"/>
              <a:gd name="connsiteX1" fmla="*/ 193183 w 1056067"/>
              <a:gd name="connsiteY1" fmla="*/ 13170 h 360899"/>
              <a:gd name="connsiteX2" fmla="*/ 334850 w 1056067"/>
              <a:gd name="connsiteY2" fmla="*/ 348021 h 360899"/>
              <a:gd name="connsiteX3" fmla="*/ 476518 w 1056067"/>
              <a:gd name="connsiteY3" fmla="*/ 290 h 360899"/>
              <a:gd name="connsiteX4" fmla="*/ 579549 w 1056067"/>
              <a:gd name="connsiteY4" fmla="*/ 283626 h 360899"/>
              <a:gd name="connsiteX5" fmla="*/ 850005 w 1056067"/>
              <a:gd name="connsiteY5" fmla="*/ 26049 h 360899"/>
              <a:gd name="connsiteX6" fmla="*/ 1056067 w 1056067"/>
              <a:gd name="connsiteY6" fmla="*/ 360899 h 360899"/>
              <a:gd name="connsiteX0" fmla="*/ 0 w 1056067"/>
              <a:gd name="connsiteY0" fmla="*/ 347741 h 360660"/>
              <a:gd name="connsiteX1" fmla="*/ 193183 w 1056067"/>
              <a:gd name="connsiteY1" fmla="*/ 12890 h 360660"/>
              <a:gd name="connsiteX2" fmla="*/ 334850 w 1056067"/>
              <a:gd name="connsiteY2" fmla="*/ 347741 h 360660"/>
              <a:gd name="connsiteX3" fmla="*/ 476518 w 1056067"/>
              <a:gd name="connsiteY3" fmla="*/ 10 h 360660"/>
              <a:gd name="connsiteX4" fmla="*/ 631064 w 1056067"/>
              <a:gd name="connsiteY4" fmla="*/ 360620 h 360660"/>
              <a:gd name="connsiteX5" fmla="*/ 850005 w 1056067"/>
              <a:gd name="connsiteY5" fmla="*/ 25769 h 360660"/>
              <a:gd name="connsiteX6" fmla="*/ 1056067 w 1056067"/>
              <a:gd name="connsiteY6" fmla="*/ 360619 h 360660"/>
              <a:gd name="connsiteX0" fmla="*/ 0 w 953036"/>
              <a:gd name="connsiteY0" fmla="*/ 347741 h 373498"/>
              <a:gd name="connsiteX1" fmla="*/ 193183 w 953036"/>
              <a:gd name="connsiteY1" fmla="*/ 12890 h 373498"/>
              <a:gd name="connsiteX2" fmla="*/ 334850 w 953036"/>
              <a:gd name="connsiteY2" fmla="*/ 347741 h 373498"/>
              <a:gd name="connsiteX3" fmla="*/ 476518 w 953036"/>
              <a:gd name="connsiteY3" fmla="*/ 10 h 373498"/>
              <a:gd name="connsiteX4" fmla="*/ 631064 w 953036"/>
              <a:gd name="connsiteY4" fmla="*/ 360620 h 373498"/>
              <a:gd name="connsiteX5" fmla="*/ 850005 w 953036"/>
              <a:gd name="connsiteY5" fmla="*/ 25769 h 373498"/>
              <a:gd name="connsiteX6" fmla="*/ 953036 w 953036"/>
              <a:gd name="connsiteY6" fmla="*/ 373498 h 3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036" h="373498">
                <a:moveTo>
                  <a:pt x="0" y="347741"/>
                </a:moveTo>
                <a:cubicBezTo>
                  <a:pt x="68687" y="180315"/>
                  <a:pt x="137375" y="12890"/>
                  <a:pt x="193183" y="12890"/>
                </a:cubicBezTo>
                <a:cubicBezTo>
                  <a:pt x="248991" y="12890"/>
                  <a:pt x="287628" y="349888"/>
                  <a:pt x="334850" y="347741"/>
                </a:cubicBezTo>
                <a:cubicBezTo>
                  <a:pt x="382072" y="345594"/>
                  <a:pt x="427149" y="-2136"/>
                  <a:pt x="476518" y="10"/>
                </a:cubicBezTo>
                <a:cubicBezTo>
                  <a:pt x="525887" y="2156"/>
                  <a:pt x="568816" y="356327"/>
                  <a:pt x="631064" y="360620"/>
                </a:cubicBezTo>
                <a:cubicBezTo>
                  <a:pt x="693312" y="364913"/>
                  <a:pt x="796343" y="23623"/>
                  <a:pt x="850005" y="25769"/>
                </a:cubicBezTo>
                <a:cubicBezTo>
                  <a:pt x="903667" y="27915"/>
                  <a:pt x="929425" y="330569"/>
                  <a:pt x="953036" y="373498"/>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H="1">
            <a:off x="3048000" y="5334000"/>
            <a:ext cx="1752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867400"/>
            <a:ext cx="1752600"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2000" fill="hold"/>
                                        <p:tgtEl>
                                          <p:spTgt spid="16386"/>
                                        </p:tgtEl>
                                        <p:attrNameLst>
                                          <p:attrName>ppt_x</p:attrName>
                                        </p:attrNameLst>
                                      </p:cBhvr>
                                      <p:tavLst>
                                        <p:tav tm="0">
                                          <p:val>
                                            <p:strVal val="#ppt_x"/>
                                          </p:val>
                                        </p:tav>
                                        <p:tav tm="100000">
                                          <p:val>
                                            <p:strVal val="#ppt_x"/>
                                          </p:val>
                                        </p:tav>
                                      </p:tavLst>
                                    </p:anim>
                                    <p:anim calcmode="lin" valueType="num">
                                      <p:cBhvr additive="base">
                                        <p:cTn id="8" dur="2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1430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7411" name="Rectangle 3"/>
          <p:cNvSpPr>
            <a:spLocks noGrp="1" noChangeArrowheads="1"/>
          </p:cNvSpPr>
          <p:nvPr>
            <p:ph idx="1"/>
          </p:nvPr>
        </p:nvSpPr>
        <p:spPr>
          <a:xfrm>
            <a:off x="457200" y="2805113"/>
            <a:ext cx="8229600" cy="3214687"/>
          </a:xfrm>
        </p:spPr>
        <p:txBody>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mềm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ngòi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chọn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dãy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0,13 ; 0,18 ; 0,25 ; 0,35 ; 0,7 ; 1,4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2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71600"/>
            <a:ext cx="82296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483" name="Rectangle 3"/>
          <p:cNvSpPr>
            <a:spLocks noGrp="1" noChangeArrowheads="1"/>
          </p:cNvSpPr>
          <p:nvPr>
            <p:ph idx="1"/>
          </p:nvPr>
        </p:nvSpPr>
        <p:spPr>
          <a:xfrm>
            <a:off x="685800" y="3048000"/>
            <a:ext cx="7772400" cy="2798762"/>
          </a:xfrm>
        </p:spPr>
        <p:txBody>
          <a:bodyPr rtlCol="0">
            <a:normAutofit/>
          </a:bodyPr>
          <a:lstStyle/>
          <a:p>
            <a:pPr marL="274320" indent="-274320"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mẫu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just"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ghi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VN 7284-2:2003(ISO 3092-2: 2000)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2000" fill="hold"/>
                                        <p:tgtEl>
                                          <p:spTgt spid="20482"/>
                                        </p:tgtEl>
                                        <p:attrNameLst>
                                          <p:attrName>ppt_x</p:attrName>
                                        </p:attrNameLst>
                                      </p:cBhvr>
                                      <p:tavLst>
                                        <p:tav tm="0">
                                          <p:val>
                                            <p:strVal val="#ppt_x"/>
                                          </p:val>
                                        </p:tav>
                                        <p:tav tm="100000">
                                          <p:val>
                                            <p:strVal val="#ppt_x"/>
                                          </p:val>
                                        </p:tav>
                                      </p:tavLst>
                                    </p:anim>
                                    <p:anim calcmode="lin" valueType="num">
                                      <p:cBhvr additive="base">
                                        <p:cTn id="8" dur="20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2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2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FF0000"/>
                </a:solidFill>
                <a:latin typeface="Times New Roman" pitchFamily="18" charset="0"/>
                <a:cs typeface="Times New Roman" pitchFamily="18" charset="0"/>
              </a:rPr>
              <a:t>4. CHỮ VIẾT</a:t>
            </a:r>
          </a:p>
        </p:txBody>
      </p:sp>
      <p:sp>
        <p:nvSpPr>
          <p:cNvPr id="3" name="Content Placeholder 2"/>
          <p:cNvSpPr>
            <a:spLocks noGrp="1"/>
          </p:cNvSpPr>
          <p:nvPr>
            <p:ph idx="1"/>
          </p:nvPr>
        </p:nvSpPr>
        <p:spPr/>
        <p:txBody>
          <a:bodyPr/>
          <a:lstStyle/>
          <a:p>
            <a:pPr>
              <a:buFontTx/>
              <a:buChar char="-"/>
            </a:pP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(h)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milimet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1,8 ; 2,5 ; 3,5 ; 5 ; 7 ; 10 ; 14 ; 20 mm</a:t>
            </a:r>
          </a:p>
          <a:p>
            <a:pPr>
              <a:buFontTx/>
              <a:buChar char="-"/>
            </a:pP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1/10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123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a:grpSpLocks/>
          </p:cNvGrpSpPr>
          <p:nvPr/>
        </p:nvGrpSpPr>
        <p:grpSpPr bwMode="auto">
          <a:xfrm>
            <a:off x="1905000" y="1371600"/>
            <a:ext cx="5029200" cy="4800600"/>
            <a:chOff x="1173" y="528"/>
            <a:chExt cx="2811" cy="2922"/>
          </a:xfrm>
        </p:grpSpPr>
        <p:sp>
          <p:nvSpPr>
            <p:cNvPr id="6"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7"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8"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9"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0"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1"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2"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3"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4"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5"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6"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7"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8"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19"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0"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1"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2"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3"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4"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5"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6"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7"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8"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29"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0"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1"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2"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3"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4"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5"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6"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7"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8"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39"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0"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1"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2"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3"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4"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5"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6"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7"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8"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49"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0"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1"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2"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3"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4"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5"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6"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7"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8"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59"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0"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1"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2"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3"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4"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5"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6"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7"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8"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69"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0"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1"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2"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3"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4"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5"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6"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7"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8"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79"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0"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1"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2"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3"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4"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5"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6"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7"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8"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89"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0"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1"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2"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3"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4"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5"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6"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7"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8"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99"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0"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1"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2"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3"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4"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5"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6"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7"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8"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09"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0"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1"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2"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3"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4"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5"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6"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7"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8"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914400"/>
            <a:ext cx="8229600" cy="1782763"/>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Xem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nhận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xét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dáng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cấu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2531" name="Rectangle 3"/>
          <p:cNvSpPr>
            <a:spLocks noGrp="1" noChangeArrowheads="1"/>
          </p:cNvSpPr>
          <p:nvPr>
            <p:ph idx="1"/>
          </p:nvPr>
        </p:nvSpPr>
        <p:spPr>
          <a:xfrm>
            <a:off x="457200" y="2944813"/>
            <a:ext cx="8229600" cy="3074987"/>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Thường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10mm,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2000" fill="hold"/>
                                        <p:tgtEl>
                                          <p:spTgt spid="22530"/>
                                        </p:tgtEl>
                                        <p:attrNameLst>
                                          <p:attrName>ppt_x</p:attrName>
                                        </p:attrNameLst>
                                      </p:cBhvr>
                                      <p:tavLst>
                                        <p:tav tm="0">
                                          <p:val>
                                            <p:strVal val="#ppt_x"/>
                                          </p:val>
                                        </p:tav>
                                        <p:tav tm="100000">
                                          <p:val>
                                            <p:strVal val="#ppt_x"/>
                                          </p:val>
                                        </p:tav>
                                      </p:tavLst>
                                    </p:anim>
                                    <p:anim calcmode="lin" valueType="num">
                                      <p:cBhvr additive="base">
                                        <p:cTn id="8" dur="20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2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FF0000"/>
                </a:solidFill>
                <a:latin typeface="Times New Roman" pitchFamily="18" charset="0"/>
                <a:cs typeface="Times New Roman" pitchFamily="18" charset="0"/>
              </a:rPr>
              <a:t>5. GHI KÍCH THƯỚC</a:t>
            </a:r>
          </a:p>
        </p:txBody>
      </p:sp>
      <p:grpSp>
        <p:nvGrpSpPr>
          <p:cNvPr id="6" name="Group 24"/>
          <p:cNvGrpSpPr>
            <a:grpSpLocks/>
          </p:cNvGrpSpPr>
          <p:nvPr/>
        </p:nvGrpSpPr>
        <p:grpSpPr bwMode="auto">
          <a:xfrm>
            <a:off x="1905000" y="1371600"/>
            <a:ext cx="5029200" cy="4800600"/>
            <a:chOff x="1173" y="528"/>
            <a:chExt cx="2811" cy="2922"/>
          </a:xfrm>
        </p:grpSpPr>
        <p:sp>
          <p:nvSpPr>
            <p:cNvPr id="7"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8"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9"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10"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1"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2"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3"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4"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5"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6"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7"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8"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9"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20"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1"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2"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3"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4"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5"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6"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7"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8"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9"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30"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1"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2"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3"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4"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5"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6"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7"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8"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9"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40"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1"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2"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3"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4"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5"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6"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7"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8"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9"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50"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1"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2"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3"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4"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5"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6"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7"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8"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9"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0"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1"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2"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3"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4"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5"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6"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7"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8"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9"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70"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1"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2"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3"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4"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5"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6"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7"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8"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9"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80"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1"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2"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3"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4"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5"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6"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7"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8"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9"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90"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1"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2"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3"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4"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5"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6"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7"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8"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9"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100"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1"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2"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3"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4"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5"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6"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7"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8"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9"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10"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1"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2"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3"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4"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5"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6"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7"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8"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9"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extLst>
      <p:ext uri="{BB962C8B-B14F-4D97-AF65-F5344CB8AC3E}">
        <p14:creationId xmlns:p14="http://schemas.microsoft.com/office/powerpoint/2010/main" val="6906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inh1"/>
          <p:cNvPicPr>
            <a:picLocks noChangeAspect="1" noChangeArrowheads="1"/>
          </p:cNvPicPr>
          <p:nvPr/>
        </p:nvPicPr>
        <p:blipFill>
          <a:blip r:embed="rId2"/>
          <a:srcRect/>
          <a:stretch>
            <a:fillRect/>
          </a:stretch>
        </p:blipFill>
        <p:spPr bwMode="auto">
          <a:xfrm>
            <a:off x="685800" y="1295400"/>
            <a:ext cx="7620000" cy="3810000"/>
          </a:xfrm>
          <a:prstGeom prst="rect">
            <a:avLst/>
          </a:prstGeom>
          <a:noFill/>
          <a:ln w="9525">
            <a:noFill/>
            <a:miter lim="800000"/>
            <a:headEnd/>
            <a:tailEnd/>
          </a:ln>
        </p:spPr>
      </p:pic>
    </p:spTree>
    <p:extLst>
      <p:ext uri="{BB962C8B-B14F-4D97-AF65-F5344CB8AC3E}">
        <p14:creationId xmlns:p14="http://schemas.microsoft.com/office/powerpoint/2010/main" val="23077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a:latin typeface="Times New Roman" pitchFamily="18" charset="0"/>
                <a:cs typeface="Times New Roman" pitchFamily="18" charset="0"/>
              </a:rPr>
              <a:t>Theo TCVN 5705: 1993 quy định kích thước dài, kích thước góc trên các bản vẽ và tài liệu kỹ thuật như sau:</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a:latin typeface="Times New Roman" pitchFamily="18" charset="0"/>
                <a:cs typeface="Times New Roman" pitchFamily="18" charset="0"/>
              </a:rPr>
              <a:t>Đường kích thước: được vẽ bằng nét liền mảnh, song song với phần tử được ghi kích thước, ở hai đầu mút có dấu mũi tên.</a:t>
            </a:r>
          </a:p>
          <a:p>
            <a:pPr marL="514350" indent="-514350">
              <a:buAutoNum type="arabicPeriod"/>
            </a:pPr>
            <a:r>
              <a:rPr lang="en-US">
                <a:latin typeface="Times New Roman" pitchFamily="18" charset="0"/>
                <a:cs typeface="Times New Roman" pitchFamily="18" charset="0"/>
              </a:rPr>
              <a:t>Đường gióng kích thước: được vẽ bằng nét liền mảnh, thường vẽ vuông góc với đường kích thước.</a:t>
            </a:r>
          </a:p>
          <a:p>
            <a:pPr marL="514350" indent="-514350">
              <a:buAutoNum type="arabicPeriod"/>
            </a:pPr>
            <a:r>
              <a:rPr lang="en-US">
                <a:latin typeface="Times New Roman" pitchFamily="18" charset="0"/>
                <a:cs typeface="Times New Roman" pitchFamily="18" charset="0"/>
              </a:rPr>
              <a:t>Chữ số kích thước: không phụ thuộc vào tỉ lệ bản vẽ, độ dài dùng đơn vị là milimet, góc dùng đơn vị là độ, phút, giây. </a:t>
            </a:r>
          </a:p>
          <a:p>
            <a:pPr marL="514350" indent="-514350">
              <a:buAutoNum type="arabicPeriod"/>
            </a:pPr>
            <a:r>
              <a:rPr lang="en-US">
                <a:latin typeface="Times New Roman" pitchFamily="18" charset="0"/>
                <a:cs typeface="Times New Roman" pitchFamily="18" charset="0"/>
              </a:rPr>
              <a:t>Kí hiệu Ø, R</a:t>
            </a:r>
          </a:p>
        </p:txBody>
      </p:sp>
    </p:spTree>
    <p:extLst>
      <p:ext uri="{BB962C8B-B14F-4D97-AF65-F5344CB8AC3E}">
        <p14:creationId xmlns:p14="http://schemas.microsoft.com/office/powerpoint/2010/main" val="385115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2590800"/>
            <a:ext cx="72390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 name="TextBox 1"/>
          <p:cNvSpPr txBox="1"/>
          <p:nvPr/>
        </p:nvSpPr>
        <p:spPr>
          <a:xfrm>
            <a:off x="1524000" y="990600"/>
            <a:ext cx="3962400" cy="584775"/>
          </a:xfrm>
          <a:prstGeom prst="rect">
            <a:avLst/>
          </a:prstGeom>
          <a:noFill/>
        </p:spPr>
        <p:txBody>
          <a:bodyPr wrap="square" rtlCol="0">
            <a:spAutoFit/>
          </a:bodyPr>
          <a:lstStyle/>
          <a:p>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Câu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hỏi</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tập</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FF0000"/>
                </a:solidFill>
                <a:latin typeface="Times New Roman" pitchFamily="18" charset="0"/>
                <a:cs typeface="Times New Roman" pitchFamily="18" charset="0"/>
              </a:rPr>
              <a:t>BÀI 8: BẢN VẼ KỸ THUẬT VÀTIÊU CHUẨN TRÌNH BÀY BẢN VẼ KỸ THUẬT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81200"/>
            <a:ext cx="7619999" cy="4876800"/>
          </a:xfrm>
        </p:spPr>
      </p:pic>
    </p:spTree>
    <p:extLst>
      <p:ext uri="{BB962C8B-B14F-4D97-AF65-F5344CB8AC3E}">
        <p14:creationId xmlns:p14="http://schemas.microsoft.com/office/powerpoint/2010/main" val="410745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7800" y="2590800"/>
            <a:ext cx="67818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bày</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0600"/>
            <a:ext cx="8610600" cy="1173163"/>
          </a:xfrm>
          <a:scene3d>
            <a:camera prst="orthographicFront"/>
            <a:lightRig rig="threePt" dir="t"/>
          </a:scene3d>
          <a:sp3d>
            <a:bevelT w="152400" h="50800" prst="softRound"/>
          </a:sp3d>
        </p:spPr>
        <p:txBody>
          <a:bodyPr rtlCol="0">
            <a:normAutofit/>
          </a:bodyPr>
          <a:lstStyle/>
          <a:p>
            <a:pPr fontAlgn="auto">
              <a:spcAft>
                <a:spcPts val="0"/>
              </a:spcAft>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147" name="Rectangle 3"/>
          <p:cNvSpPr>
            <a:spLocks noGrp="1" noChangeArrowheads="1"/>
          </p:cNvSpPr>
          <p:nvPr>
            <p:ph idx="1"/>
          </p:nvPr>
        </p:nvSpPr>
        <p:spPr>
          <a:xfrm>
            <a:off x="457200" y="2736850"/>
            <a:ext cx="8229600" cy="22161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Việt</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Nam(TCVN)</a:t>
            </a:r>
          </a:p>
          <a:p>
            <a:pPr>
              <a:buFontTx/>
              <a:buNone/>
            </a:pPr>
            <a:r>
              <a:rPr lang="en-US" sz="3200" b="1" dirty="0">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Quốc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tế</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(ISO):</a:t>
            </a:r>
            <a:r>
              <a:rPr lang="en-US" sz="3200" dirty="0"/>
              <a:t>(International Organization for Standardization)</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ppt_x"/>
                                          </p:val>
                                        </p:tav>
                                        <p:tav tm="100000">
                                          <p:val>
                                            <p:strVal val="#ppt_x"/>
                                          </p:val>
                                        </p:tav>
                                      </p:tavLst>
                                    </p:anim>
                                    <p:anim calcmode="lin" valueType="num">
                                      <p:cBhvr additive="base">
                                        <p:cTn id="8" dur="2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lstStyle/>
          <a:p>
            <a:r>
              <a:rPr lang="en-US" sz="3200" dirty="0">
                <a:solidFill>
                  <a:srgbClr val="FF0000"/>
                </a:solidFill>
                <a:latin typeface="Times New Roman" pitchFamily="18" charset="0"/>
                <a:cs typeface="Times New Roman" pitchFamily="18" charset="0"/>
              </a:rPr>
              <a:t>I. KHÁI NIỆM, VAI TRÒ CỦA BẢN VẼ KĨ THUẬT</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87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C00000"/>
                </a:solidFill>
                <a:latin typeface="Times New Roman" pitchFamily="18" charset="0"/>
                <a:cs typeface="Times New Roman" pitchFamily="18" charset="0"/>
              </a:rPr>
              <a:t>Quan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sát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đặc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điểm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chiếc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bàn</a:t>
            </a:r>
            <a:r>
              <a:rPr lang="en-US" sz="3600" dirty="0">
                <a:solidFill>
                  <a:srgbClr val="C00000"/>
                </a:solidFill>
                <a:latin typeface="Times New Roman" pitchFamily="18" charset="0"/>
                <a:cs typeface="Times New Roman" pitchFamily="18" charset="0"/>
              </a:rPr>
              <a:t>.</a:t>
            </a:r>
            <a:endParaRPr lang="vi-VN" sz="3600"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57200" y="1524000"/>
            <a:ext cx="8229600" cy="5181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rgbClr val="C00000"/>
                </a:solidFill>
                <a:latin typeface="Times New Roman" pitchFamily="18" charset="0"/>
                <a:cs typeface="Times New Roman" pitchFamily="18" charset="0"/>
              </a:rPr>
              <a:t>KHÁI NIỆM</a:t>
            </a:r>
            <a:endParaRPr lang="vi-VN"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42900" lvl="1" indent="-342900" algn="just">
              <a:buFont typeface="Arial" pitchFamily="34" charset="0"/>
              <a:buChar char="•"/>
            </a:pPr>
            <a:r>
              <a:rPr lang="vi-VN" dirty="0">
                <a:latin typeface="Times New Roman" pitchFamily="18" charset="0"/>
                <a:cs typeface="Times New Roman" pitchFamily="18" charset="0"/>
              </a:rPr>
              <a:t>Bản vẽ kĩ thuật là tài liệu kĩ thuật, được trình bày dưới dạng hình vẽ, diễn tả hình dạng, kết cấu, các thông tin về kích thước, vật liệu, yêu cầu kĩ thuật ... của sản phẩm</a:t>
            </a:r>
          </a:p>
          <a:p>
            <a:endParaRPr lang="vi-V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0" y="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Process 20 16x9">
  <a:themeElements>
    <a:clrScheme name="Phóng tác">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Xích đạ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1187</Words>
  <Application>Microsoft Office PowerPoint</Application>
  <PresentationFormat>On-screen Show (4:3)</PresentationFormat>
  <Paragraphs>103</Paragraphs>
  <Slides>30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Tahoma</vt:lpstr>
      <vt:lpstr>Times New Roman</vt:lpstr>
      <vt:lpstr>Wingdings</vt:lpstr>
      <vt:lpstr>Process 20 16x9</vt:lpstr>
      <vt:lpstr>Office Theme</vt:lpstr>
      <vt:lpstr>Vì sao nói bản vẽ kỹ thuật là ngôn ngữ dùng trong kỹ thuật?</vt:lpstr>
      <vt:lpstr>PowerPoint Presentation</vt:lpstr>
      <vt:lpstr>BÀI 8: BẢN VẼ KỸ THUẬT VÀTIÊU CHUẨN TRÌNH BÀY BẢN VẼ KỸ THUẬT</vt:lpstr>
      <vt:lpstr>      Bản vẽ kỹ thuật được xây dưng trên những tiêu chuẩn nào? Có những qui định gì?</vt:lpstr>
      <vt:lpstr>I. KHÁI NIỆM, VAI TRÒ CỦA BẢN VẼ KĨ THUẬT </vt:lpstr>
      <vt:lpstr>Quan sát và mô tả đặc điểm của chiếc bàn.</vt:lpstr>
      <vt:lpstr>KHÁI NIỆM</vt:lpstr>
      <vt:lpstr>PowerPoint Presentation</vt:lpstr>
      <vt:lpstr>PowerPoint Presentation</vt:lpstr>
      <vt:lpstr>VAI TRÒ</vt:lpstr>
      <vt:lpstr>II.TIÊU CHUẨN TRÌNH BÀY BẢN VẼ KĨ THUẬT 1. KHỔ GIẤY</vt:lpstr>
      <vt:lpstr>Vì sao bản vẽ kỹ thuật phải vẽ theo các khổ giấy nhất định?</vt:lpstr>
      <vt:lpstr>Việc qui định khổ giấy có liên quan gì đến các thiết bị sản suất và in ấn?</vt:lpstr>
      <vt:lpstr>       Quan sát hình 1.1 và bản 1.1 SGK. Cách chia khổ giấy A0, A1, A2, A3, A4 như thế nào?</vt:lpstr>
      <vt:lpstr>PowerPoint Presentation</vt:lpstr>
      <vt:lpstr>Thế nào là tỉ lệ của bản vẽ? </vt:lpstr>
      <vt:lpstr>2. TỈ LỆ BẢN VẼ</vt:lpstr>
      <vt:lpstr>Theo TCVN 7286(ISO 5455: 1971) qui định tỉ lệ dùng trên các loại bản vẽ như thế nào?</vt:lpstr>
      <vt:lpstr>3. NÉT VẼ</vt:lpstr>
      <vt:lpstr>Các hình biểu diễn trên Bản vẽ kỹ thuật được thể hiện bằng nhiều nét vẽ khác nhau. - Theo TCVN 8 – 20: 2002 (ISO 128 – 20: 1996) quy định tên gọi, hình dạng, chiều rộng và ứng dụng của các nét vẽ như sau:</vt:lpstr>
      <vt:lpstr>Việc qui định chiều rộng của nét vẽ có liên quan gì đến bút vẽ? </vt:lpstr>
      <vt:lpstr>Yêu cầu của chữ viết trên bản vẽ kỹ thuật như thế nào?</vt:lpstr>
      <vt:lpstr>4. CHỮ VIẾT</vt:lpstr>
      <vt:lpstr>PowerPoint Presentation</vt:lpstr>
      <vt:lpstr>Xem hình và nêu nhận xét về kiểu dáng cấu tạo, và kích thước của các phần chữ?</vt:lpstr>
      <vt:lpstr>5. GHI KÍCH THƯỚC</vt:lpstr>
      <vt:lpstr>PowerPoint Presentation</vt:lpstr>
      <vt:lpstr>Theo TCVN 5705: 1993 quy định kích thước dài, kích thước góc trên các bản vẽ và tài liệu kỹ thuật như sau:</vt:lpstr>
      <vt:lpstr>Vì sao phải qui định các tiêu chuẩn bản vẽ kỹ thuật ?</vt:lpstr>
      <vt:lpstr>Tiêu chuẩn trình bày bản vẽ kỹ thuật gồm những tiêu chuẩn nào? </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70</cp:revision>
  <dcterms:created xsi:type="dcterms:W3CDTF">2007-08-01T14:17:38Z</dcterms:created>
  <dcterms:modified xsi:type="dcterms:W3CDTF">2022-08-30T03:42:24Z</dcterms:modified>
  <cp:category>TV_STEM</cp:category>
</cp:coreProperties>
</file>