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8" r:id="rId2"/>
    <p:sldMasterId id="2147483750" r:id="rId3"/>
    <p:sldMasterId id="2147483762" r:id="rId4"/>
    <p:sldMasterId id="2147483774" r:id="rId5"/>
  </p:sldMasterIdLst>
  <p:sldIdLst>
    <p:sldId id="256" r:id="rId6"/>
    <p:sldId id="259" r:id="rId7"/>
    <p:sldId id="257" r:id="rId8"/>
    <p:sldId id="261" r:id="rId9"/>
    <p:sldId id="262" r:id="rId10"/>
    <p:sldId id="263" r:id="rId11"/>
    <p:sldId id="264" r:id="rId12"/>
    <p:sldId id="265" r:id="rId13"/>
    <p:sldId id="266" r:id="rId14"/>
    <p:sldId id="267" r:id="rId15"/>
    <p:sldId id="268" r:id="rId16"/>
    <p:sldId id="269" r:id="rId17"/>
    <p:sldId id="271" r:id="rId18"/>
    <p:sldId id="272" r:id="rId19"/>
    <p:sldId id="270"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6" r:id="rId33"/>
    <p:sldId id="285" r:id="rId34"/>
    <p:sldId id="288" r:id="rId35"/>
    <p:sldId id="376" r:id="rId36"/>
    <p:sldId id="287"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11" r:id="rId58"/>
    <p:sldId id="309" r:id="rId59"/>
    <p:sldId id="310" r:id="rId60"/>
    <p:sldId id="312" r:id="rId61"/>
    <p:sldId id="313" r:id="rId62"/>
    <p:sldId id="314" r:id="rId63"/>
    <p:sldId id="377"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78" r:id="rId81"/>
    <p:sldId id="331" r:id="rId82"/>
    <p:sldId id="332" r:id="rId83"/>
    <p:sldId id="333" r:id="rId84"/>
    <p:sldId id="334" r:id="rId85"/>
    <p:sldId id="335" r:id="rId86"/>
    <p:sldId id="336" r:id="rId87"/>
    <p:sldId id="338" r:id="rId88"/>
    <p:sldId id="339" r:id="rId89"/>
    <p:sldId id="340" r:id="rId90"/>
    <p:sldId id="379" r:id="rId91"/>
    <p:sldId id="337" r:id="rId92"/>
    <p:sldId id="341" r:id="rId93"/>
    <p:sldId id="343" r:id="rId94"/>
    <p:sldId id="344" r:id="rId95"/>
    <p:sldId id="345" r:id="rId96"/>
    <p:sldId id="342" r:id="rId97"/>
    <p:sldId id="346" r:id="rId98"/>
    <p:sldId id="347" r:id="rId99"/>
    <p:sldId id="348" r:id="rId100"/>
    <p:sldId id="350" r:id="rId101"/>
    <p:sldId id="349" r:id="rId102"/>
    <p:sldId id="351" r:id="rId103"/>
    <p:sldId id="352" r:id="rId104"/>
    <p:sldId id="353" r:id="rId105"/>
    <p:sldId id="354" r:id="rId106"/>
    <p:sldId id="355" r:id="rId107"/>
    <p:sldId id="356" r:id="rId108"/>
    <p:sldId id="358" r:id="rId109"/>
    <p:sldId id="359" r:id="rId110"/>
    <p:sldId id="380" r:id="rId111"/>
    <p:sldId id="360" r:id="rId112"/>
    <p:sldId id="357" r:id="rId113"/>
    <p:sldId id="361" r:id="rId114"/>
    <p:sldId id="362" r:id="rId115"/>
    <p:sldId id="363" r:id="rId116"/>
    <p:sldId id="364" r:id="rId117"/>
    <p:sldId id="365" r:id="rId118"/>
    <p:sldId id="366" r:id="rId119"/>
    <p:sldId id="367" r:id="rId120"/>
    <p:sldId id="381" r:id="rId121"/>
    <p:sldId id="368" r:id="rId122"/>
    <p:sldId id="369" r:id="rId123"/>
    <p:sldId id="370" r:id="rId124"/>
    <p:sldId id="371" r:id="rId125"/>
    <p:sldId id="372" r:id="rId126"/>
    <p:sldId id="373" r:id="rId127"/>
    <p:sldId id="374" r:id="rId128"/>
    <p:sldId id="375"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9" d="100"/>
          <a:sy n="89" d="100"/>
        </p:scale>
        <p:origin x="20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295AD0-4ADB-48BA-8230-7B83455E7F6F}"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CDAA0286-9C6B-43B9-A3E1-C58C6A14721B}">
      <dgm:prSet phldrT="[Text]" custT="1"/>
      <dgm:spPr/>
      <dgm: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Mở</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thiệu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tả</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8158109C-60F3-436A-968D-A40CFFFCF6C1}" type="parTrans" cxnId="{7AC13F7E-8B18-43E4-8E0C-3C84271B7A12}">
      <dgm:prSet/>
      <dgm:spPr/>
      <dgm:t>
        <a:bodyPr/>
        <a:lstStyle/>
        <a:p>
          <a:endParaRPr lang="en-US"/>
        </a:p>
      </dgm:t>
    </dgm:pt>
    <dgm:pt modelId="{4DE63592-EAD2-41A1-A3B3-A16011BD6556}" type="sibTrans" cxnId="{7AC13F7E-8B18-43E4-8E0C-3C84271B7A12}">
      <dgm:prSet/>
      <dgm:spPr/>
      <dgm:t>
        <a:bodyPr/>
        <a:lstStyle/>
        <a:p>
          <a:endParaRPr lang="en-US"/>
        </a:p>
      </dgm:t>
    </dgm:pt>
    <dgm:pt modelId="{2ECC1F90-E17B-4E35-8988-C87F126255B7}">
      <dgm:prSet phldrT="[Text]" custT="1"/>
      <dgm:spPr/>
      <dgm: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Thân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hoạt</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82F394A2-C737-4C40-B1BE-D6C2F0F2E1FE}" type="parTrans" cxnId="{A687C994-5A0F-4AFE-A6E9-C338F10F1788}">
      <dgm:prSet/>
      <dgm:spPr/>
      <dgm:t>
        <a:bodyPr/>
        <a:lstStyle/>
        <a:p>
          <a:endParaRPr lang="en-US"/>
        </a:p>
      </dgm:t>
    </dgm:pt>
    <dgm:pt modelId="{1E02C0F4-EEAA-4F79-97B1-8BF606E6A7C8}" type="sibTrans" cxnId="{A687C994-5A0F-4AFE-A6E9-C338F10F1788}">
      <dgm:prSet/>
      <dgm:spPr/>
      <dgm:t>
        <a:bodyPr/>
        <a:lstStyle/>
        <a:p>
          <a:endParaRPr lang="en-US"/>
        </a:p>
      </dgm:t>
    </dgm:pt>
    <dgm:pt modelId="{2A5BFD4D-BA85-450A-B930-701AF18E9F95}">
      <dgm:prSet phldrT="[Text]" custT="1"/>
      <dgm:spPr/>
      <dgm:t>
        <a:bodyPr/>
        <a:lstStyle/>
        <a:p>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C00A9BE6-F4BF-4D6D-BD59-E90CB41F2109}" type="parTrans" cxnId="{B271BB07-6AE6-4C02-BEA7-398475B2B1EF}">
      <dgm:prSet/>
      <dgm:spPr/>
      <dgm:t>
        <a:bodyPr/>
        <a:lstStyle/>
        <a:p>
          <a:endParaRPr lang="en-US"/>
        </a:p>
      </dgm:t>
    </dgm:pt>
    <dgm:pt modelId="{75D6733D-E838-43E8-B9AA-4CD839DFE65F}" type="sibTrans" cxnId="{B271BB07-6AE6-4C02-BEA7-398475B2B1EF}">
      <dgm:prSet/>
      <dgm:spPr/>
      <dgm:t>
        <a:bodyPr/>
        <a:lstStyle/>
        <a:p>
          <a:endParaRPr lang="en-US"/>
        </a:p>
      </dgm:t>
    </dgm:pt>
    <dgm:pt modelId="{A3A724EB-1433-4B08-B26E-A5E01ABC4A40}" type="pres">
      <dgm:prSet presAssocID="{CB295AD0-4ADB-48BA-8230-7B83455E7F6F}" presName="Name0" presStyleCnt="0">
        <dgm:presLayoutVars>
          <dgm:chMax val="11"/>
          <dgm:chPref val="11"/>
          <dgm:dir/>
          <dgm:resizeHandles/>
        </dgm:presLayoutVars>
      </dgm:prSet>
      <dgm:spPr/>
      <dgm:t>
        <a:bodyPr/>
        <a:lstStyle/>
        <a:p>
          <a:endParaRPr lang="en-US"/>
        </a:p>
      </dgm:t>
    </dgm:pt>
    <dgm:pt modelId="{13357441-4CAF-4CA5-84A0-F84B0F248D1D}" type="pres">
      <dgm:prSet presAssocID="{2A5BFD4D-BA85-450A-B930-701AF18E9F95}" presName="Accent3" presStyleCnt="0"/>
      <dgm:spPr/>
    </dgm:pt>
    <dgm:pt modelId="{5B077D34-C9EC-4425-9E11-7FF5FAA469A9}" type="pres">
      <dgm:prSet presAssocID="{2A5BFD4D-BA85-450A-B930-701AF18E9F95}" presName="Accent" presStyleLbl="node1" presStyleIdx="0" presStyleCnt="3"/>
      <dgm:spPr/>
    </dgm:pt>
    <dgm:pt modelId="{CF5FF2D9-1371-479D-BA1F-7CE8F1CEF4C9}" type="pres">
      <dgm:prSet presAssocID="{2A5BFD4D-BA85-450A-B930-701AF18E9F95}" presName="ParentBackground3" presStyleCnt="0"/>
      <dgm:spPr/>
    </dgm:pt>
    <dgm:pt modelId="{A322CEFA-7F72-4691-95C8-097CD781489D}" type="pres">
      <dgm:prSet presAssocID="{2A5BFD4D-BA85-450A-B930-701AF18E9F95}" presName="ParentBackground" presStyleLbl="fgAcc1" presStyleIdx="0" presStyleCnt="3"/>
      <dgm:spPr/>
      <dgm:t>
        <a:bodyPr/>
        <a:lstStyle/>
        <a:p>
          <a:endParaRPr lang="en-US"/>
        </a:p>
      </dgm:t>
    </dgm:pt>
    <dgm:pt modelId="{2C5408F9-EAAE-4242-B724-FD126893D3BA}" type="pres">
      <dgm:prSet presAssocID="{2A5BFD4D-BA85-450A-B930-701AF18E9F95}" presName="Parent3" presStyleLbl="revTx" presStyleIdx="0" presStyleCnt="0">
        <dgm:presLayoutVars>
          <dgm:chMax val="1"/>
          <dgm:chPref val="1"/>
          <dgm:bulletEnabled val="1"/>
        </dgm:presLayoutVars>
      </dgm:prSet>
      <dgm:spPr/>
      <dgm:t>
        <a:bodyPr/>
        <a:lstStyle/>
        <a:p>
          <a:endParaRPr lang="en-US"/>
        </a:p>
      </dgm:t>
    </dgm:pt>
    <dgm:pt modelId="{D69E23AC-1D57-467D-B817-81C1C3CE9624}" type="pres">
      <dgm:prSet presAssocID="{2ECC1F90-E17B-4E35-8988-C87F126255B7}" presName="Accent2" presStyleCnt="0"/>
      <dgm:spPr/>
    </dgm:pt>
    <dgm:pt modelId="{D40DF4F0-30BF-40B8-90C9-EB1E0B6534D4}" type="pres">
      <dgm:prSet presAssocID="{2ECC1F90-E17B-4E35-8988-C87F126255B7}" presName="Accent" presStyleLbl="node1" presStyleIdx="1" presStyleCnt="3"/>
      <dgm:spPr/>
    </dgm:pt>
    <dgm:pt modelId="{A90C758D-44C8-4F39-B6F0-D0E358EB22F0}" type="pres">
      <dgm:prSet presAssocID="{2ECC1F90-E17B-4E35-8988-C87F126255B7}" presName="ParentBackground2" presStyleCnt="0"/>
      <dgm:spPr/>
    </dgm:pt>
    <dgm:pt modelId="{322C9A1C-BCCD-496D-9281-1E999B9CEEFD}" type="pres">
      <dgm:prSet presAssocID="{2ECC1F90-E17B-4E35-8988-C87F126255B7}" presName="ParentBackground" presStyleLbl="fgAcc1" presStyleIdx="1" presStyleCnt="3"/>
      <dgm:spPr/>
      <dgm:t>
        <a:bodyPr/>
        <a:lstStyle/>
        <a:p>
          <a:endParaRPr lang="en-US"/>
        </a:p>
      </dgm:t>
    </dgm:pt>
    <dgm:pt modelId="{213E59AD-90D9-473F-97E1-5245194A30B6}" type="pres">
      <dgm:prSet presAssocID="{2ECC1F90-E17B-4E35-8988-C87F126255B7}" presName="Parent2" presStyleLbl="revTx" presStyleIdx="0" presStyleCnt="0">
        <dgm:presLayoutVars>
          <dgm:chMax val="1"/>
          <dgm:chPref val="1"/>
          <dgm:bulletEnabled val="1"/>
        </dgm:presLayoutVars>
      </dgm:prSet>
      <dgm:spPr/>
      <dgm:t>
        <a:bodyPr/>
        <a:lstStyle/>
        <a:p>
          <a:endParaRPr lang="en-US"/>
        </a:p>
      </dgm:t>
    </dgm:pt>
    <dgm:pt modelId="{CFA26655-40E3-4FA1-A671-CD018090DA3B}" type="pres">
      <dgm:prSet presAssocID="{CDAA0286-9C6B-43B9-A3E1-C58C6A14721B}" presName="Accent1" presStyleCnt="0"/>
      <dgm:spPr/>
    </dgm:pt>
    <dgm:pt modelId="{E852BFBF-3F5B-4F7E-BFCE-8EBB36807BAE}" type="pres">
      <dgm:prSet presAssocID="{CDAA0286-9C6B-43B9-A3E1-C58C6A14721B}" presName="Accent" presStyleLbl="node1" presStyleIdx="2" presStyleCnt="3"/>
      <dgm:spPr/>
    </dgm:pt>
    <dgm:pt modelId="{7290D5D7-EE3B-4D3D-B8B4-CEAB3D7BBF49}" type="pres">
      <dgm:prSet presAssocID="{CDAA0286-9C6B-43B9-A3E1-C58C6A14721B}" presName="ParentBackground1" presStyleCnt="0"/>
      <dgm:spPr/>
    </dgm:pt>
    <dgm:pt modelId="{57DBE46E-0D30-442F-A707-A2169B581138}" type="pres">
      <dgm:prSet presAssocID="{CDAA0286-9C6B-43B9-A3E1-C58C6A14721B}" presName="ParentBackground" presStyleLbl="fgAcc1" presStyleIdx="2" presStyleCnt="3"/>
      <dgm:spPr/>
      <dgm:t>
        <a:bodyPr/>
        <a:lstStyle/>
        <a:p>
          <a:endParaRPr lang="en-US"/>
        </a:p>
      </dgm:t>
    </dgm:pt>
    <dgm:pt modelId="{55DE10FF-246C-4572-A2A3-63D1C57859ED}" type="pres">
      <dgm:prSet presAssocID="{CDAA0286-9C6B-43B9-A3E1-C58C6A14721B}" presName="Parent1" presStyleLbl="revTx" presStyleIdx="0" presStyleCnt="0">
        <dgm:presLayoutVars>
          <dgm:chMax val="1"/>
          <dgm:chPref val="1"/>
          <dgm:bulletEnabled val="1"/>
        </dgm:presLayoutVars>
      </dgm:prSet>
      <dgm:spPr/>
      <dgm:t>
        <a:bodyPr/>
        <a:lstStyle/>
        <a:p>
          <a:endParaRPr lang="en-US"/>
        </a:p>
      </dgm:t>
    </dgm:pt>
  </dgm:ptLst>
  <dgm:cxnLst>
    <dgm:cxn modelId="{0B41CA6D-7FF4-4070-B172-407EC5EFF4D4}" type="presOf" srcId="{CDAA0286-9C6B-43B9-A3E1-C58C6A14721B}" destId="{57DBE46E-0D30-442F-A707-A2169B581138}" srcOrd="0" destOrd="0" presId="urn:microsoft.com/office/officeart/2011/layout/CircleProcess"/>
    <dgm:cxn modelId="{CDDFBE67-A1F0-417F-B97D-626E708E4272}" type="presOf" srcId="{2A5BFD4D-BA85-450A-B930-701AF18E9F95}" destId="{A322CEFA-7F72-4691-95C8-097CD781489D}" srcOrd="0" destOrd="0" presId="urn:microsoft.com/office/officeart/2011/layout/CircleProcess"/>
    <dgm:cxn modelId="{301D8BFD-16E5-4B72-AB4B-60D05FF01C14}" type="presOf" srcId="{2ECC1F90-E17B-4E35-8988-C87F126255B7}" destId="{322C9A1C-BCCD-496D-9281-1E999B9CEEFD}" srcOrd="0" destOrd="0" presId="urn:microsoft.com/office/officeart/2011/layout/CircleProcess"/>
    <dgm:cxn modelId="{7AC13F7E-8B18-43E4-8E0C-3C84271B7A12}" srcId="{CB295AD0-4ADB-48BA-8230-7B83455E7F6F}" destId="{CDAA0286-9C6B-43B9-A3E1-C58C6A14721B}" srcOrd="0" destOrd="0" parTransId="{8158109C-60F3-436A-968D-A40CFFFCF6C1}" sibTransId="{4DE63592-EAD2-41A1-A3B3-A16011BD6556}"/>
    <dgm:cxn modelId="{433EEAA6-80D0-4686-9659-F9400B89321D}" type="presOf" srcId="{CB295AD0-4ADB-48BA-8230-7B83455E7F6F}" destId="{A3A724EB-1433-4B08-B26E-A5E01ABC4A40}" srcOrd="0" destOrd="0" presId="urn:microsoft.com/office/officeart/2011/layout/CircleProcess"/>
    <dgm:cxn modelId="{80329ED8-F6B8-4F55-916A-3F2E9A910423}" type="presOf" srcId="{2ECC1F90-E17B-4E35-8988-C87F126255B7}" destId="{213E59AD-90D9-473F-97E1-5245194A30B6}" srcOrd="1" destOrd="0" presId="urn:microsoft.com/office/officeart/2011/layout/CircleProcess"/>
    <dgm:cxn modelId="{D4F7E2C4-2384-46AE-8147-097CFD5ED9EE}" type="presOf" srcId="{2A5BFD4D-BA85-450A-B930-701AF18E9F95}" destId="{2C5408F9-EAAE-4242-B724-FD126893D3BA}" srcOrd="1" destOrd="0" presId="urn:microsoft.com/office/officeart/2011/layout/CircleProcess"/>
    <dgm:cxn modelId="{3CCC47B5-A488-402E-82C4-B12AE18B5506}" type="presOf" srcId="{CDAA0286-9C6B-43B9-A3E1-C58C6A14721B}" destId="{55DE10FF-246C-4572-A2A3-63D1C57859ED}" srcOrd="1" destOrd="0" presId="urn:microsoft.com/office/officeart/2011/layout/CircleProcess"/>
    <dgm:cxn modelId="{A687C994-5A0F-4AFE-A6E9-C338F10F1788}" srcId="{CB295AD0-4ADB-48BA-8230-7B83455E7F6F}" destId="{2ECC1F90-E17B-4E35-8988-C87F126255B7}" srcOrd="1" destOrd="0" parTransId="{82F394A2-C737-4C40-B1BE-D6C2F0F2E1FE}" sibTransId="{1E02C0F4-EEAA-4F79-97B1-8BF606E6A7C8}"/>
    <dgm:cxn modelId="{B271BB07-6AE6-4C02-BEA7-398475B2B1EF}" srcId="{CB295AD0-4ADB-48BA-8230-7B83455E7F6F}" destId="{2A5BFD4D-BA85-450A-B930-701AF18E9F95}" srcOrd="2" destOrd="0" parTransId="{C00A9BE6-F4BF-4D6D-BD59-E90CB41F2109}" sibTransId="{75D6733D-E838-43E8-B9AA-4CD839DFE65F}"/>
    <dgm:cxn modelId="{090CDFAF-1CBB-4F71-8CA5-3843204034A2}" type="presParOf" srcId="{A3A724EB-1433-4B08-B26E-A5E01ABC4A40}" destId="{13357441-4CAF-4CA5-84A0-F84B0F248D1D}" srcOrd="0" destOrd="0" presId="urn:microsoft.com/office/officeart/2011/layout/CircleProcess"/>
    <dgm:cxn modelId="{7DC0AE27-6763-4149-AF06-F3C43ED40AD1}" type="presParOf" srcId="{13357441-4CAF-4CA5-84A0-F84B0F248D1D}" destId="{5B077D34-C9EC-4425-9E11-7FF5FAA469A9}" srcOrd="0" destOrd="0" presId="urn:microsoft.com/office/officeart/2011/layout/CircleProcess"/>
    <dgm:cxn modelId="{72233EF9-E140-41CA-97BD-547EB7F905AE}" type="presParOf" srcId="{A3A724EB-1433-4B08-B26E-A5E01ABC4A40}" destId="{CF5FF2D9-1371-479D-BA1F-7CE8F1CEF4C9}" srcOrd="1" destOrd="0" presId="urn:microsoft.com/office/officeart/2011/layout/CircleProcess"/>
    <dgm:cxn modelId="{583A292A-0C19-4B6D-B499-47FA69A36F7A}" type="presParOf" srcId="{CF5FF2D9-1371-479D-BA1F-7CE8F1CEF4C9}" destId="{A322CEFA-7F72-4691-95C8-097CD781489D}" srcOrd="0" destOrd="0" presId="urn:microsoft.com/office/officeart/2011/layout/CircleProcess"/>
    <dgm:cxn modelId="{49132A4C-E2F1-49E8-857E-C5FAFA045601}" type="presParOf" srcId="{A3A724EB-1433-4B08-B26E-A5E01ABC4A40}" destId="{2C5408F9-EAAE-4242-B724-FD126893D3BA}" srcOrd="2" destOrd="0" presId="urn:microsoft.com/office/officeart/2011/layout/CircleProcess"/>
    <dgm:cxn modelId="{E72095B3-9680-4AE6-AB7E-24FCBE529E0A}" type="presParOf" srcId="{A3A724EB-1433-4B08-B26E-A5E01ABC4A40}" destId="{D69E23AC-1D57-467D-B817-81C1C3CE9624}" srcOrd="3" destOrd="0" presId="urn:microsoft.com/office/officeart/2011/layout/CircleProcess"/>
    <dgm:cxn modelId="{9516BEA8-A908-42BF-8E7F-679769070C44}" type="presParOf" srcId="{D69E23AC-1D57-467D-B817-81C1C3CE9624}" destId="{D40DF4F0-30BF-40B8-90C9-EB1E0B6534D4}" srcOrd="0" destOrd="0" presId="urn:microsoft.com/office/officeart/2011/layout/CircleProcess"/>
    <dgm:cxn modelId="{1B03ED7B-843B-456B-9F22-9399D8DA3970}" type="presParOf" srcId="{A3A724EB-1433-4B08-B26E-A5E01ABC4A40}" destId="{A90C758D-44C8-4F39-B6F0-D0E358EB22F0}" srcOrd="4" destOrd="0" presId="urn:microsoft.com/office/officeart/2011/layout/CircleProcess"/>
    <dgm:cxn modelId="{060D325C-395F-4599-A732-AC95CF163D62}" type="presParOf" srcId="{A90C758D-44C8-4F39-B6F0-D0E358EB22F0}" destId="{322C9A1C-BCCD-496D-9281-1E999B9CEEFD}" srcOrd="0" destOrd="0" presId="urn:microsoft.com/office/officeart/2011/layout/CircleProcess"/>
    <dgm:cxn modelId="{421B21AD-4AB1-43C3-B01A-F2B5A2A5097A}" type="presParOf" srcId="{A3A724EB-1433-4B08-B26E-A5E01ABC4A40}" destId="{213E59AD-90D9-473F-97E1-5245194A30B6}" srcOrd="5" destOrd="0" presId="urn:microsoft.com/office/officeart/2011/layout/CircleProcess"/>
    <dgm:cxn modelId="{60EC4556-4DDE-4AF3-B55F-2437C22FD972}" type="presParOf" srcId="{A3A724EB-1433-4B08-B26E-A5E01ABC4A40}" destId="{CFA26655-40E3-4FA1-A671-CD018090DA3B}" srcOrd="6" destOrd="0" presId="urn:microsoft.com/office/officeart/2011/layout/CircleProcess"/>
    <dgm:cxn modelId="{B4CA6493-4E68-4925-9FB2-5118D7F309C1}" type="presParOf" srcId="{CFA26655-40E3-4FA1-A671-CD018090DA3B}" destId="{E852BFBF-3F5B-4F7E-BFCE-8EBB36807BAE}" srcOrd="0" destOrd="0" presId="urn:microsoft.com/office/officeart/2011/layout/CircleProcess"/>
    <dgm:cxn modelId="{A67B370D-81FF-4569-BCDC-7DD324C67B44}" type="presParOf" srcId="{A3A724EB-1433-4B08-B26E-A5E01ABC4A40}" destId="{7290D5D7-EE3B-4D3D-B8B4-CEAB3D7BBF49}" srcOrd="7" destOrd="0" presId="urn:microsoft.com/office/officeart/2011/layout/CircleProcess"/>
    <dgm:cxn modelId="{34FD4863-3C56-48DA-8035-07DB4A4EAB90}" type="presParOf" srcId="{7290D5D7-EE3B-4D3D-B8B4-CEAB3D7BBF49}" destId="{57DBE46E-0D30-442F-A707-A2169B581138}" srcOrd="0" destOrd="0" presId="urn:microsoft.com/office/officeart/2011/layout/CircleProcess"/>
    <dgm:cxn modelId="{27FE0328-B19E-4F9A-A36D-071D94809A9D}" type="presParOf" srcId="{A3A724EB-1433-4B08-B26E-A5E01ABC4A40}" destId="{55DE10FF-246C-4572-A2A3-63D1C57859ED}"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77D34-C9EC-4425-9E11-7FF5FAA469A9}">
      <dsp:nvSpPr>
        <dsp:cNvPr id="0" name=""/>
        <dsp:cNvSpPr/>
      </dsp:nvSpPr>
      <dsp:spPr>
        <a:xfrm>
          <a:off x="6315276" y="1331902"/>
          <a:ext cx="2754834" cy="2755344"/>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22CEFA-7F72-4691-95C8-097CD781489D}">
      <dsp:nvSpPr>
        <dsp:cNvPr id="0" name=""/>
        <dsp:cNvSpPr/>
      </dsp:nvSpPr>
      <dsp:spPr>
        <a:xfrm>
          <a:off x="6406745" y="1423763"/>
          <a:ext cx="2571896" cy="2571622"/>
        </a:xfrm>
        <a:prstGeom prst="ellipse">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Kết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bài</a:t>
          </a:r>
          <a:r>
            <a:rPr lang="en-US" sz="2400" b="1"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ấn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chung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6774415" y="1791207"/>
        <a:ext cx="1836556" cy="1836735"/>
      </dsp:txXfrm>
    </dsp:sp>
    <dsp:sp modelId="{D40DF4F0-30BF-40B8-90C9-EB1E0B6534D4}">
      <dsp:nvSpPr>
        <dsp:cNvPr id="0" name=""/>
        <dsp:cNvSpPr/>
      </dsp:nvSpPr>
      <dsp:spPr>
        <a:xfrm rot="2700000">
          <a:off x="3471393" y="1335233"/>
          <a:ext cx="2748199" cy="2748199"/>
        </a:xfrm>
        <a:prstGeom prst="teardrop">
          <a:avLst>
            <a:gd name="adj" fmla="val 1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2C9A1C-BCCD-496D-9281-1E999B9CEEFD}">
      <dsp:nvSpPr>
        <dsp:cNvPr id="0" name=""/>
        <dsp:cNvSpPr/>
      </dsp:nvSpPr>
      <dsp:spPr>
        <a:xfrm>
          <a:off x="3559544" y="1423763"/>
          <a:ext cx="2571896" cy="2571622"/>
        </a:xfrm>
        <a:prstGeom prst="ellipse">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Thân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bài</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Tả</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cảnh</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sinh</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hoạt</a:t>
          </a:r>
          <a:r>
            <a:rPr lang="en-US" sz="2400" b="1"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3927214" y="1791207"/>
        <a:ext cx="1836556" cy="1836735"/>
      </dsp:txXfrm>
    </dsp:sp>
    <dsp:sp modelId="{E852BFBF-3F5B-4F7E-BFCE-8EBB36807BAE}">
      <dsp:nvSpPr>
        <dsp:cNvPr id="0" name=""/>
        <dsp:cNvSpPr/>
      </dsp:nvSpPr>
      <dsp:spPr>
        <a:xfrm rot="2700000">
          <a:off x="624192" y="1335233"/>
          <a:ext cx="2748199" cy="2748199"/>
        </a:xfrm>
        <a:prstGeom prst="teardrop">
          <a:avLst>
            <a:gd name="adj" fmla="val 1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DBE46E-0D30-442F-A707-A2169B581138}">
      <dsp:nvSpPr>
        <dsp:cNvPr id="0" name=""/>
        <dsp:cNvSpPr/>
      </dsp:nvSpPr>
      <dsp:spPr>
        <a:xfrm>
          <a:off x="712344" y="1423763"/>
          <a:ext cx="2571896" cy="2571622"/>
        </a:xfrm>
        <a:prstGeom prst="ellipse">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Mở</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bài</a:t>
          </a:r>
          <a:r>
            <a:rPr lang="en-US" sz="2400" b="1" kern="1200" dirty="0" smtClean="0">
              <a:latin typeface="Times New Roman" panose="02020603050405020304" pitchFamily="18" charset="0"/>
              <a:cs typeface="Times New Roman" panose="02020603050405020304" pitchFamily="18" charset="0"/>
            </a:rPr>
            <a:t>: </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thiệu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1080014" y="1791207"/>
        <a:ext cx="1836556" cy="183673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475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858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338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14587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33688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71479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9387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29087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36507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509496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10353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670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66512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21560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68549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0777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0156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3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2013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5699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3064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399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482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0127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3894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9923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8151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362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730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047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062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067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58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10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663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882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612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106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0740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45958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76901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84309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11936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9507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4445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77278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123569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163335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775964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476376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87830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59451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69412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654674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4180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034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9482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118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418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86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4370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0421836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970655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1033237-BE8C-4606-A112-B4E6C2A014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C54B48-B420-479E-9E87-626C90C551F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59377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53623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3.png"/><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10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104.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media" Target="../media/media2.mp3"/><Relationship Id="rId7" Type="http://schemas.openxmlformats.org/officeDocument/2006/relationships/image" Target="../media/image7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png"/><Relationship Id="rId5" Type="http://schemas.openxmlformats.org/officeDocument/2006/relationships/slideLayout" Target="../slideLayouts/slideLayout35.xml"/><Relationship Id="rId10" Type="http://schemas.openxmlformats.org/officeDocument/2006/relationships/image" Target="../media/image38.png"/><Relationship Id="rId4" Type="http://schemas.openxmlformats.org/officeDocument/2006/relationships/audio" Target="../media/media2.mp3"/><Relationship Id="rId9" Type="http://schemas.openxmlformats.org/officeDocument/2006/relationships/image" Target="../media/image76.png"/></Relationships>
</file>

<file path=ppt/slides/_rels/slide10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2.xml.rels><?xml version="1.0" encoding="UTF-8" standalone="yes"?>
<Relationships xmlns="http://schemas.openxmlformats.org/package/2006/relationships"><Relationship Id="rId2" Type="http://schemas.openxmlformats.org/officeDocument/2006/relationships/image" Target="../media/image770.png"/><Relationship Id="rId1" Type="http://schemas.openxmlformats.org/officeDocument/2006/relationships/slideLayout" Target="../slideLayouts/slideLayout46.xml"/></Relationships>
</file>

<file path=ppt/slides/_rels/slide11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6.xml"/></Relationships>
</file>

<file path=ppt/slides/_rels/slide11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6.xml"/></Relationships>
</file>

<file path=ppt/slides/_rels/slide1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vi.wikipedia.org/wiki/Thi%C3%AAn_nhi%C3%AAn" TargetMode="External"/><Relationship Id="rId7"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46.xml"/><Relationship Id="rId6" Type="http://schemas.openxmlformats.org/officeDocument/2006/relationships/hyperlink" Target="https://vi.wikipedia.org/wiki/%C4%90%E1%BB%8Bnh_ki%E1%BA%BFn" TargetMode="External"/><Relationship Id="rId5" Type="http://schemas.openxmlformats.org/officeDocument/2006/relationships/hyperlink" Target="https://vi.wikipedia.org/wiki/L%E1%BB%85_h%E1%BB%99i" TargetMode="External"/><Relationship Id="rId4" Type="http://schemas.openxmlformats.org/officeDocument/2006/relationships/hyperlink" Target="https://vi.wikipedia.org/wiki/Phong_t%E1%BB%A5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4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 Id="rId5" Type="http://schemas.openxmlformats.org/officeDocument/2006/relationships/image" Target="../media/image27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28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29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46.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slideLayout" Target="../slideLayouts/slideLayout24.xml"/><Relationship Id="rId7" Type="http://schemas.openxmlformats.org/officeDocument/2006/relationships/image" Target="../media/image3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5.gif"/><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slide" Target="slide12.xml"/><Relationship Id="rId4" Type="http://schemas.openxmlformats.org/officeDocument/2006/relationships/image" Target="../media/image33.png"/><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41.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hyperlink" Target="https://vi.wikipedia.org/wiki/Phong_tr%C3%A0o_Th%C6%A1_m%E1%BB%9Bi_(Vi%E1%BB%87t_Nam)" TargetMode="External"/><Relationship Id="rId4" Type="http://schemas.openxmlformats.org/officeDocument/2006/relationships/hyperlink" Target="https://vi.wikipedia.org/wiki/Nh%C3%A0_th%C6%A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49.emf"/><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4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46.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 Id="rId5" Type="http://schemas.openxmlformats.org/officeDocument/2006/relationships/image" Target="../media/image62.png"/><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hyperlink" Target="https://www.google.com.vn/search?sa=X&amp;hl=vi&amp;sxsrf=ALeKk02prjxlu7hRtk79_WedccecCc1ZKQ:1623208237880&amp;q=Th%C3%A0nh+ph%E1%BB%91+H%E1%BB%93+Ch%C3%AD+Minh&amp;stick=H4sIAAAAAAAAAOPgE-LWT9c3NDIqzyirtFTi0M_VN8jIM8nQks9OttIvSM0vyEnVT0lNTk0sTk2JL0gtKs7Ps0rJTE1ZxCodknF4QV6GQkHGw90TFTwe7p6s4JxxeK2Cb2Zexg5WRgBXfIQpWwAAAA&amp;ved=2ahUKEwjz2qjzyYnxAhWlF6YKHS6CAqwQmxMoATAdegQIJhAD" TargetMode="External"/><Relationship Id="rId2" Type="http://schemas.openxmlformats.org/officeDocument/2006/relationships/image" Target="../media/image28.png"/><Relationship Id="rId1" Type="http://schemas.openxmlformats.org/officeDocument/2006/relationships/slideLayout" Target="../slideLayouts/slideLayout46.xml"/><Relationship Id="rId6" Type="http://schemas.openxmlformats.org/officeDocument/2006/relationships/hyperlink" Target="https://www.google.com.vn/search?sa=X&amp;hl=vi&amp;sxsrf=ALeKk02prjxlu7hRtk79_WedccecCc1ZKQ:1623208237880&amp;q=nguy%E1%BB%85n+hi%E1%BA%BFn+l%C3%AA+ng%C3%A0y+m%C3%A2%CC%81t&amp;stick=H4sIAAAAAAAAAOPgE-LWT9c3NDIqzyirtNSSz0620i9IzS_ISdVPSU1OTSxOTYkvSC0qzs-zSslMTVnEqpCXXlr5cHdrnkJG5sNd-_MUcg6vAoodXlCpkHt40ZnGEgC1bYjoUwAAAA&amp;ved=2ahUKEwjz2qjzyYnxAhWlF6YKHS6CAqwQ6BMoADAdegQIJhAC" TargetMode="External"/><Relationship Id="rId5" Type="http://schemas.openxmlformats.org/officeDocument/2006/relationships/hyperlink" Target="https://www.google.com.vn/search?sa=X&amp;hl=vi&amp;sxsrf=ALeKk02prjxlu7hRtk79_WedccecCc1ZKQ:1623208237880&amp;q=S%C6%A1n+T%C3%A2y+(t%E1%BB%89nh+c%C5%A9)&amp;stick=H4sIAAAAAAAAAOPgE-LWT9c3NDIqzyirtFSCcrKTi4oKtcSyk630C1LzC3JSgVRRcX6eVVJ-Ud4iVrHgYwvzFEIOL6pU0Ch5uLszL0Mh-ehKzR2sjABq51hBUAAAAA&amp;ved=2ahUKEwjz2qjzyYnxAhWlF6YKHS6CAqwQmxMoATAcegQIHBAD" TargetMode="External"/><Relationship Id="rId4" Type="http://schemas.openxmlformats.org/officeDocument/2006/relationships/hyperlink" Target="https://www.google.com.vn/search?sa=X&amp;hl=vi&amp;sxsrf=ALeKk02prjxlu7hRtk79_WedccecCc1ZKQ:1623208237880&amp;q=nguy%E1%BB%85n+hi%E1%BA%BFn+l%C3%AA+ng%C3%A0y/n%C6%A1i+sinh&amp;stick=H4sIAAAAAAAAAOPgE-LWT9c3NDIqzyirtNQSy0620i9IzS_ISQVSRcX5eVZJ-UV5i1iV89JLKx_ubs1TyMh8uGt_nkLO4VUKeemHF1Tq5x1bmKlQnJmXAQCgOdGwTQAAAA&amp;ved=2ahUKEwjz2qjzyYnxAhWlF6YKHS6CAqwQ6BMoADAcegQIHBA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 Id="rId4" Type="http://schemas.openxmlformats.org/officeDocument/2006/relationships/image" Target="../media/image63.png"/></Relationships>
</file>

<file path=ppt/slides/_rels/slide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 Id="rId5" Type="http://schemas.openxmlformats.org/officeDocument/2006/relationships/image" Target="../media/image65.png"/><Relationship Id="rId4" Type="http://schemas.openxmlformats.org/officeDocument/2006/relationships/image" Target="../media/image64.png"/></Relationships>
</file>

<file path=ppt/slides/_rels/slide8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46.xml"/><Relationship Id="rId4" Type="http://schemas.openxmlformats.org/officeDocument/2006/relationships/image" Target="../media/image6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8.png"/><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9.png"/><Relationship Id="rId1" Type="http://schemas.openxmlformats.org/officeDocument/2006/relationships/slideLayout" Target="../slideLayouts/slideLayout46.xml"/><Relationship Id="rId4" Type="http://schemas.openxmlformats.org/officeDocument/2006/relationships/image" Target="../media/image70.png"/></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796247" y="3651089"/>
            <a:ext cx="10599505" cy="2308324"/>
          </a:xfrm>
          <a:prstGeom prst="rect">
            <a:avLst/>
          </a:prstGeom>
          <a:solidFill>
            <a:schemeClr val="accent4">
              <a:lumMod val="20000"/>
              <a:lumOff val="80000"/>
            </a:schemeClr>
          </a:solidFill>
          <a:ln w="28575">
            <a:solidFill>
              <a:schemeClr val="accent4">
                <a:lumMod val="50000"/>
              </a:schemeClr>
            </a:solidFill>
          </a:ln>
          <a:scene3d>
            <a:camera prst="orthographicFront"/>
            <a:lightRig rig="threePt" dir="t"/>
          </a:scene3d>
          <a:sp3d>
            <a:bevelT w="114300" prst="artDeco"/>
          </a:sp3d>
        </p:spPr>
        <p:txBody>
          <a:bodyPr wrap="none" lIns="91440" tIns="45720" rIns="91440" bIns="45720">
            <a:spAutoFit/>
          </a:bodyPr>
          <a:lstStyle/>
          <a:p>
            <a:pPr algn="ctr"/>
            <a:r>
              <a:rPr lang="en-US" sz="4800" b="1"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 5</a:t>
            </a:r>
          </a:p>
          <a:p>
            <a:pPr algn="ctr"/>
            <a:r>
              <a:rPr lang="en-US" sz="4800" b="1" cap="none" spc="0" dirty="0" smtClean="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TRÒ CHUYỆN CÙNG THIÊN NHIÊN</a:t>
            </a:r>
          </a:p>
          <a:p>
            <a:pPr algn="ctr"/>
            <a:endParaRPr lang="en-US" sz="48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194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grpSp>
        <p:nvGrpSpPr>
          <p:cNvPr id="2" name="Group 1"/>
          <p:cNvGrpSpPr/>
          <p:nvPr/>
        </p:nvGrpSpPr>
        <p:grpSpPr>
          <a:xfrm>
            <a:off x="3876235" y="342897"/>
            <a:ext cx="7343377" cy="6279328"/>
            <a:chOff x="3876235" y="342897"/>
            <a:chExt cx="7343377" cy="6279328"/>
          </a:xfrm>
        </p:grpSpPr>
        <p:sp>
          <p:nvSpPr>
            <p:cNvPr id="3" name="Freeform 2"/>
            <p:cNvSpPr/>
            <p:nvPr/>
          </p:nvSpPr>
          <p:spPr>
            <a:xfrm>
              <a:off x="4953440" y="1039539"/>
              <a:ext cx="5193779" cy="4674419"/>
            </a:xfrm>
            <a:custGeom>
              <a:avLst/>
              <a:gdLst>
                <a:gd name="connsiteX0" fmla="*/ 0 w 5193779"/>
                <a:gd name="connsiteY0" fmla="*/ 2337210 h 4674419"/>
                <a:gd name="connsiteX1" fmla="*/ 2596890 w 5193779"/>
                <a:gd name="connsiteY1" fmla="*/ 0 h 4674419"/>
                <a:gd name="connsiteX2" fmla="*/ 5193780 w 5193779"/>
                <a:gd name="connsiteY2" fmla="*/ 2337210 h 4674419"/>
                <a:gd name="connsiteX3" fmla="*/ 2596890 w 5193779"/>
                <a:gd name="connsiteY3" fmla="*/ 4674420 h 4674419"/>
                <a:gd name="connsiteX4" fmla="*/ 0 w 5193779"/>
                <a:gd name="connsiteY4" fmla="*/ 2337210 h 467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3779" h="4674419">
                  <a:moveTo>
                    <a:pt x="0" y="2337210"/>
                  </a:moveTo>
                  <a:cubicBezTo>
                    <a:pt x="0" y="1046405"/>
                    <a:pt x="1162667" y="0"/>
                    <a:pt x="2596890" y="0"/>
                  </a:cubicBezTo>
                  <a:cubicBezTo>
                    <a:pt x="4031113" y="0"/>
                    <a:pt x="5193780" y="1046405"/>
                    <a:pt x="5193780" y="2337210"/>
                  </a:cubicBezTo>
                  <a:cubicBezTo>
                    <a:pt x="5193780" y="3628015"/>
                    <a:pt x="4031113" y="4674420"/>
                    <a:pt x="2596890" y="4674420"/>
                  </a:cubicBezTo>
                  <a:cubicBezTo>
                    <a:pt x="1162667" y="4674420"/>
                    <a:pt x="0" y="3628015"/>
                    <a:pt x="0" y="2337210"/>
                  </a:cubicBezTo>
                  <a:close/>
                </a:path>
              </a:pathLst>
            </a:custGeom>
            <a:solidFill>
              <a:schemeClr val="bg2">
                <a:alpha val="50000"/>
              </a:schemeClr>
            </a:solidFill>
            <a:ln w="28575" cap="flat" cmpd="sng" algn="ctr">
              <a:solidFill>
                <a:schemeClr val="accent6">
                  <a:lumMod val="50000"/>
                </a:scheme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797441" tIns="721383" rIns="797441" bIns="721383" numCol="1" spcCol="1270" anchor="ctr" anchorCtr="0">
              <a:noAutofit/>
            </a:bodyPr>
            <a:lstStyle/>
            <a:p>
              <a:pPr lvl="0" algn="ctr" defTabSz="1289050">
                <a:lnSpc>
                  <a:spcPct val="90000"/>
                </a:lnSpc>
                <a:spcBef>
                  <a:spcPct val="0"/>
                </a:spcBef>
                <a:spcAft>
                  <a:spcPct val="35000"/>
                </a:spcAft>
              </a:pPr>
              <a:r>
                <a:rPr lang="pt-BR" sz="2900" i="1" kern="1200" dirty="0" smtClean="0">
                  <a:latin typeface="Times New Roman" panose="02020603050405020304" pitchFamily="18" charset="0"/>
                  <a:cs typeface="Times New Roman" panose="02020603050405020304" pitchFamily="18" charset="0"/>
                </a:rPr>
                <a:t>Theo em vì sao trẻ thơ thường yêu thích và trông đợi mùa hè</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Hãy</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nói</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về</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một</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vẻ</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đẹp</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của</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thiên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nhiên</a:t>
              </a:r>
              <a:r>
                <a:rPr lang="en-US" sz="2900" i="1" kern="1200" dirty="0" smtClean="0">
                  <a:latin typeface="Times New Roman" panose="02020603050405020304" pitchFamily="18" charset="0"/>
                  <a:cs typeface="Times New Roman" panose="02020603050405020304" pitchFamily="18" charset="0"/>
                </a:rPr>
                <a:t> hay </a:t>
              </a:r>
              <a:r>
                <a:rPr lang="en-US" sz="2900" i="1" kern="1200" dirty="0" err="1" smtClean="0">
                  <a:latin typeface="Times New Roman" panose="02020603050405020304" pitchFamily="18" charset="0"/>
                  <a:cs typeface="Times New Roman" panose="02020603050405020304" pitchFamily="18" charset="0"/>
                </a:rPr>
                <a:t>một</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trải</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nghiệm</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cùng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thiên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nhiên</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của</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em</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trong</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kì</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nghỉ</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hè</a:t>
              </a:r>
              <a:r>
                <a:rPr lang="en-US" sz="2900" i="1" kern="1200" dirty="0" smtClean="0">
                  <a:latin typeface="Times New Roman" panose="02020603050405020304" pitchFamily="18" charset="0"/>
                  <a:cs typeface="Times New Roman" panose="02020603050405020304" pitchFamily="18" charset="0"/>
                </a:rPr>
                <a:t> </a:t>
              </a:r>
              <a:r>
                <a:rPr lang="en-US" sz="2900" i="1" kern="1200" dirty="0" err="1" smtClean="0">
                  <a:latin typeface="Times New Roman" panose="02020603050405020304" pitchFamily="18" charset="0"/>
                  <a:cs typeface="Times New Roman" panose="02020603050405020304" pitchFamily="18" charset="0"/>
                </a:rPr>
                <a:t>vừa</a:t>
              </a:r>
              <a:r>
                <a:rPr lang="en-US" sz="2900" i="1" kern="1200" dirty="0" smtClean="0">
                  <a:latin typeface="Times New Roman" panose="02020603050405020304" pitchFamily="18" charset="0"/>
                  <a:cs typeface="Times New Roman" panose="02020603050405020304" pitchFamily="18" charset="0"/>
                </a:rPr>
                <a:t> qua?</a:t>
              </a:r>
              <a:endParaRPr lang="en-US" sz="2900" kern="1200" dirty="0">
                <a:solidFill>
                  <a:sysClr val="windowText" lastClr="000000"/>
                </a:solidFill>
                <a:latin typeface="Times New Roman" panose="02020603050405020304" pitchFamily="18" charset="0"/>
                <a:ea typeface="+mn-ea"/>
                <a:cs typeface="Times New Roman" panose="02020603050405020304" pitchFamily="18" charset="0"/>
              </a:endParaRPr>
            </a:p>
          </p:txBody>
        </p:sp>
        <p:sp>
          <p:nvSpPr>
            <p:cNvPr id="6" name="Freeform 5"/>
            <p:cNvSpPr/>
            <p:nvPr/>
          </p:nvSpPr>
          <p:spPr>
            <a:xfrm>
              <a:off x="6650039" y="342897"/>
              <a:ext cx="1800582" cy="1516873"/>
            </a:xfrm>
            <a:custGeom>
              <a:avLst/>
              <a:gdLst>
                <a:gd name="connsiteX0" fmla="*/ 0 w 1800582"/>
                <a:gd name="connsiteY0" fmla="*/ 900291 h 1800582"/>
                <a:gd name="connsiteX1" fmla="*/ 900291 w 1800582"/>
                <a:gd name="connsiteY1" fmla="*/ 0 h 1800582"/>
                <a:gd name="connsiteX2" fmla="*/ 1800582 w 1800582"/>
                <a:gd name="connsiteY2" fmla="*/ 900291 h 1800582"/>
                <a:gd name="connsiteX3" fmla="*/ 900291 w 1800582"/>
                <a:gd name="connsiteY3" fmla="*/ 1800582 h 1800582"/>
                <a:gd name="connsiteX4" fmla="*/ 0 w 1800582"/>
                <a:gd name="connsiteY4" fmla="*/ 900291 h 18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582" h="1800582">
                  <a:moveTo>
                    <a:pt x="0" y="900291"/>
                  </a:moveTo>
                  <a:cubicBezTo>
                    <a:pt x="0" y="403074"/>
                    <a:pt x="403074" y="0"/>
                    <a:pt x="900291" y="0"/>
                  </a:cubicBezTo>
                  <a:cubicBezTo>
                    <a:pt x="1397508" y="0"/>
                    <a:pt x="1800582" y="403074"/>
                    <a:pt x="1800582" y="900291"/>
                  </a:cubicBezTo>
                  <a:cubicBezTo>
                    <a:pt x="1800582" y="1397508"/>
                    <a:pt x="1397508" y="1800582"/>
                    <a:pt x="900291" y="1800582"/>
                  </a:cubicBezTo>
                  <a:cubicBezTo>
                    <a:pt x="403074" y="1800582"/>
                    <a:pt x="0" y="1397508"/>
                    <a:pt x="0" y="900291"/>
                  </a:cubicBezTo>
                  <a:close/>
                </a:path>
              </a:pathLst>
            </a:custGeom>
            <a:blipFill rotWithShape="0">
              <a:blip r:embed="rId3"/>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00519" tIns="300519" rIns="300519" bIns="300519" numCol="1" spcCol="1270" anchor="ctr" anchorCtr="0">
              <a:noAutofit/>
            </a:bodyPr>
            <a:lstStyle/>
            <a:p>
              <a:pPr lvl="0" algn="ctr" defTabSz="1289050">
                <a:lnSpc>
                  <a:spcPct val="90000"/>
                </a:lnSpc>
                <a:spcBef>
                  <a:spcPct val="0"/>
                </a:spcBef>
                <a:spcAft>
                  <a:spcPct val="35000"/>
                </a:spcAft>
              </a:pPr>
              <a:endParaRPr lang="en-US" sz="2900" kern="1200" dirty="0">
                <a:solidFill>
                  <a:sysClr val="windowText" lastClr="000000"/>
                </a:solidFill>
                <a:latin typeface="Calibri" panose="020F0502020204030204"/>
                <a:ea typeface="+mn-ea"/>
                <a:cs typeface="+mn-cs"/>
              </a:endParaRPr>
            </a:p>
          </p:txBody>
        </p:sp>
        <p:sp>
          <p:nvSpPr>
            <p:cNvPr id="7" name="Freeform 6"/>
            <p:cNvSpPr/>
            <p:nvPr/>
          </p:nvSpPr>
          <p:spPr>
            <a:xfrm>
              <a:off x="9419030" y="2476457"/>
              <a:ext cx="1800582" cy="1800582"/>
            </a:xfrm>
            <a:custGeom>
              <a:avLst/>
              <a:gdLst>
                <a:gd name="connsiteX0" fmla="*/ 0 w 1800582"/>
                <a:gd name="connsiteY0" fmla="*/ 900291 h 1800582"/>
                <a:gd name="connsiteX1" fmla="*/ 900291 w 1800582"/>
                <a:gd name="connsiteY1" fmla="*/ 0 h 1800582"/>
                <a:gd name="connsiteX2" fmla="*/ 1800582 w 1800582"/>
                <a:gd name="connsiteY2" fmla="*/ 900291 h 1800582"/>
                <a:gd name="connsiteX3" fmla="*/ 900291 w 1800582"/>
                <a:gd name="connsiteY3" fmla="*/ 1800582 h 1800582"/>
                <a:gd name="connsiteX4" fmla="*/ 0 w 1800582"/>
                <a:gd name="connsiteY4" fmla="*/ 900291 h 18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582" h="1800582">
                  <a:moveTo>
                    <a:pt x="0" y="900291"/>
                  </a:moveTo>
                  <a:cubicBezTo>
                    <a:pt x="0" y="403074"/>
                    <a:pt x="403074" y="0"/>
                    <a:pt x="900291" y="0"/>
                  </a:cubicBezTo>
                  <a:cubicBezTo>
                    <a:pt x="1397508" y="0"/>
                    <a:pt x="1800582" y="403074"/>
                    <a:pt x="1800582" y="900291"/>
                  </a:cubicBezTo>
                  <a:cubicBezTo>
                    <a:pt x="1800582" y="1397508"/>
                    <a:pt x="1397508" y="1800582"/>
                    <a:pt x="900291" y="1800582"/>
                  </a:cubicBezTo>
                  <a:cubicBezTo>
                    <a:pt x="403074" y="1800582"/>
                    <a:pt x="0" y="1397508"/>
                    <a:pt x="0" y="900291"/>
                  </a:cubicBezTo>
                  <a:close/>
                </a:path>
              </a:pathLst>
            </a:custGeom>
            <a:blipFill rotWithShape="0">
              <a:blip r:embed="rId4"/>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00519" tIns="300519" rIns="300519" bIns="300519" numCol="1" spcCol="1270" anchor="ctr" anchorCtr="0">
              <a:noAutofit/>
            </a:bodyPr>
            <a:lstStyle/>
            <a:p>
              <a:pPr lvl="0" algn="ctr" defTabSz="1289050">
                <a:lnSpc>
                  <a:spcPct val="90000"/>
                </a:lnSpc>
                <a:spcBef>
                  <a:spcPct val="0"/>
                </a:spcBef>
                <a:spcAft>
                  <a:spcPct val="35000"/>
                </a:spcAft>
              </a:pPr>
              <a:endParaRPr lang="en-US" sz="2900" kern="1200">
                <a:solidFill>
                  <a:sysClr val="windowText" lastClr="000000"/>
                </a:solidFill>
                <a:latin typeface="Calibri" panose="020F0502020204030204"/>
                <a:ea typeface="+mn-ea"/>
                <a:cs typeface="+mn-cs"/>
              </a:endParaRPr>
            </a:p>
          </p:txBody>
        </p:sp>
        <p:sp>
          <p:nvSpPr>
            <p:cNvPr id="8" name="Freeform 7"/>
            <p:cNvSpPr/>
            <p:nvPr/>
          </p:nvSpPr>
          <p:spPr>
            <a:xfrm>
              <a:off x="6609805" y="4957762"/>
              <a:ext cx="1840816" cy="1664463"/>
            </a:xfrm>
            <a:custGeom>
              <a:avLst/>
              <a:gdLst>
                <a:gd name="connsiteX0" fmla="*/ 0 w 1800582"/>
                <a:gd name="connsiteY0" fmla="*/ 900291 h 1800582"/>
                <a:gd name="connsiteX1" fmla="*/ 900291 w 1800582"/>
                <a:gd name="connsiteY1" fmla="*/ 0 h 1800582"/>
                <a:gd name="connsiteX2" fmla="*/ 1800582 w 1800582"/>
                <a:gd name="connsiteY2" fmla="*/ 900291 h 1800582"/>
                <a:gd name="connsiteX3" fmla="*/ 900291 w 1800582"/>
                <a:gd name="connsiteY3" fmla="*/ 1800582 h 1800582"/>
                <a:gd name="connsiteX4" fmla="*/ 0 w 1800582"/>
                <a:gd name="connsiteY4" fmla="*/ 900291 h 18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582" h="1800582">
                  <a:moveTo>
                    <a:pt x="0" y="900291"/>
                  </a:moveTo>
                  <a:cubicBezTo>
                    <a:pt x="0" y="403074"/>
                    <a:pt x="403074" y="0"/>
                    <a:pt x="900291" y="0"/>
                  </a:cubicBezTo>
                  <a:cubicBezTo>
                    <a:pt x="1397508" y="0"/>
                    <a:pt x="1800582" y="403074"/>
                    <a:pt x="1800582" y="900291"/>
                  </a:cubicBezTo>
                  <a:cubicBezTo>
                    <a:pt x="1800582" y="1397508"/>
                    <a:pt x="1397508" y="1800582"/>
                    <a:pt x="900291" y="1800582"/>
                  </a:cubicBezTo>
                  <a:cubicBezTo>
                    <a:pt x="403074" y="1800582"/>
                    <a:pt x="0" y="1397508"/>
                    <a:pt x="0" y="900291"/>
                  </a:cubicBezTo>
                  <a:close/>
                </a:path>
              </a:pathLst>
            </a:custGeom>
            <a:blipFill rotWithShape="0">
              <a:blip r:embed="rId5"/>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00519" tIns="300519" rIns="300519" bIns="300519" numCol="1" spcCol="1270" anchor="ctr" anchorCtr="0">
              <a:noAutofit/>
            </a:bodyPr>
            <a:lstStyle/>
            <a:p>
              <a:pPr lvl="0" algn="ctr" defTabSz="1289050">
                <a:lnSpc>
                  <a:spcPct val="90000"/>
                </a:lnSpc>
                <a:spcBef>
                  <a:spcPct val="0"/>
                </a:spcBef>
                <a:spcAft>
                  <a:spcPct val="35000"/>
                </a:spcAft>
              </a:pPr>
              <a:endParaRPr lang="en-US" sz="2900" kern="1200">
                <a:solidFill>
                  <a:sysClr val="windowText" lastClr="000000"/>
                </a:solidFill>
                <a:latin typeface="Calibri" panose="020F0502020204030204"/>
                <a:ea typeface="+mn-ea"/>
                <a:cs typeface="+mn-cs"/>
              </a:endParaRPr>
            </a:p>
          </p:txBody>
        </p:sp>
        <p:sp>
          <p:nvSpPr>
            <p:cNvPr id="9" name="Freeform 8"/>
            <p:cNvSpPr/>
            <p:nvPr/>
          </p:nvSpPr>
          <p:spPr>
            <a:xfrm>
              <a:off x="3876235" y="2462169"/>
              <a:ext cx="1800582" cy="1800582"/>
            </a:xfrm>
            <a:custGeom>
              <a:avLst/>
              <a:gdLst>
                <a:gd name="connsiteX0" fmla="*/ 0 w 1800582"/>
                <a:gd name="connsiteY0" fmla="*/ 900291 h 1800582"/>
                <a:gd name="connsiteX1" fmla="*/ 900291 w 1800582"/>
                <a:gd name="connsiteY1" fmla="*/ 0 h 1800582"/>
                <a:gd name="connsiteX2" fmla="*/ 1800582 w 1800582"/>
                <a:gd name="connsiteY2" fmla="*/ 900291 h 1800582"/>
                <a:gd name="connsiteX3" fmla="*/ 900291 w 1800582"/>
                <a:gd name="connsiteY3" fmla="*/ 1800582 h 1800582"/>
                <a:gd name="connsiteX4" fmla="*/ 0 w 1800582"/>
                <a:gd name="connsiteY4" fmla="*/ 900291 h 180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582" h="1800582">
                  <a:moveTo>
                    <a:pt x="0" y="900291"/>
                  </a:moveTo>
                  <a:cubicBezTo>
                    <a:pt x="0" y="403074"/>
                    <a:pt x="403074" y="0"/>
                    <a:pt x="900291" y="0"/>
                  </a:cubicBezTo>
                  <a:cubicBezTo>
                    <a:pt x="1397508" y="0"/>
                    <a:pt x="1800582" y="403074"/>
                    <a:pt x="1800582" y="900291"/>
                  </a:cubicBezTo>
                  <a:cubicBezTo>
                    <a:pt x="1800582" y="1397508"/>
                    <a:pt x="1397508" y="1800582"/>
                    <a:pt x="900291" y="1800582"/>
                  </a:cubicBezTo>
                  <a:cubicBezTo>
                    <a:pt x="403074" y="1800582"/>
                    <a:pt x="0" y="1397508"/>
                    <a:pt x="0" y="900291"/>
                  </a:cubicBezTo>
                  <a:close/>
                </a:path>
              </a:pathLst>
            </a:custGeom>
            <a:blipFill rotWithShape="0">
              <a:blip r:embed="rId6"/>
              <a:stretch>
                <a:fillRect/>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00519" tIns="300519" rIns="300519" bIns="300519" numCol="1" spcCol="1270" anchor="ctr" anchorCtr="0">
              <a:noAutofit/>
            </a:bodyPr>
            <a:lstStyle/>
            <a:p>
              <a:pPr lvl="0" algn="ctr" defTabSz="1289050">
                <a:lnSpc>
                  <a:spcPct val="90000"/>
                </a:lnSpc>
                <a:spcBef>
                  <a:spcPct val="0"/>
                </a:spcBef>
                <a:spcAft>
                  <a:spcPct val="35000"/>
                </a:spcAft>
              </a:pPr>
              <a:endParaRPr lang="en-US" sz="2900" kern="1200" dirty="0">
                <a:solidFill>
                  <a:sysClr val="windowText" lastClr="000000"/>
                </a:solidFill>
                <a:latin typeface="Calibri" panose="020F0502020204030204"/>
                <a:ea typeface="+mn-ea"/>
                <a:cs typeface="+mn-cs"/>
              </a:endParaRPr>
            </a:p>
          </p:txBody>
        </p:sp>
      </p:grpSp>
      <p:sp>
        <p:nvSpPr>
          <p:cNvPr id="5" name="Rectangle 4"/>
          <p:cNvSpPr/>
          <p:nvPr/>
        </p:nvSpPr>
        <p:spPr>
          <a:xfrm>
            <a:off x="627017" y="289449"/>
            <a:ext cx="5982788" cy="1569660"/>
          </a:xfrm>
          <a:prstGeom prst="rect">
            <a:avLst/>
          </a:prstGeom>
          <a:noFill/>
        </p:spPr>
        <p:txBody>
          <a:bodyPr wrap="square" lIns="91440" tIns="45720" rIns="91440" bIns="45720">
            <a:spAutoFit/>
          </a:bodyPr>
          <a:lstStyle/>
          <a:p>
            <a:pPr algn="ctr"/>
            <a:r>
              <a:rPr lang="en-US" sz="32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ĐỌC - HIỂU VĂN BẢN</a:t>
            </a:r>
          </a:p>
          <a:p>
            <a:pPr algn="ctr"/>
            <a:r>
              <a:rPr lang="en-US" sz="32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LAO XAO NGÀY HÈ</a:t>
            </a:r>
          </a:p>
          <a:p>
            <a:pPr algn="ctr"/>
            <a:r>
              <a:rPr lang="en-US" sz="32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3200" b="1"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Duy</a:t>
            </a:r>
            <a:r>
              <a:rPr lang="en-US" sz="32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3200" b="1" dirty="0" err="1"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Khán</a:t>
            </a:r>
            <a:r>
              <a:rPr lang="en-US" sz="32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t>
            </a:r>
            <a:endParaRPr lang="en-US" sz="3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59534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9649" y="214212"/>
            <a:ext cx="5418599"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IV.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359955" y="639970"/>
            <a:ext cx="6096000" cy="856645"/>
          </a:xfrm>
          <a:prstGeom prst="rect">
            <a:avLst/>
          </a:prstGeom>
        </p:spPr>
        <p:txBody>
          <a:bodyPr>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5583155" y="1389577"/>
            <a:ext cx="5506205" cy="4903907"/>
          </a:xfrm>
          <a:prstGeom prst="rect">
            <a:avLst/>
          </a:prstGeom>
          <a:ln w="57150" cmpd="dbl">
            <a:solidFill>
              <a:srgbClr val="C00000"/>
            </a:solidFill>
          </a:ln>
        </p:spPr>
        <p:txBody>
          <a:bodyPr wrap="square">
            <a:spAutoFit/>
          </a:bodyPr>
          <a:lstStyle/>
          <a:p>
            <a:pPr>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ra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khi</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b="1" dirty="0">
                <a:latin typeface="Times New Roman" panose="02020603050405020304" pitchFamily="18" charset="0"/>
                <a:ea typeface="Calibri" panose="020F0502020204030204" pitchFamily="34" charset="0"/>
                <a:cs typeface="Times New Roman" panose="02020603050405020304" pitchFamily="18" charset="0"/>
              </a:rPr>
              <a:t>? ở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đâu</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ấy</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Nhìn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bao</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quát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xa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khung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khí</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bức</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tranh</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nét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nổi</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bật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 Ở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vị</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trí</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gần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hơn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sẽ</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nhấn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đã</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các</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tôi</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386840" algn="l"/>
              </a:tabLst>
            </a:pPr>
            <a:r>
              <a:rPr lang="en-US" sz="1400" b="1" dirty="0">
                <a:latin typeface="Times New Roman" panose="02020603050405020304" pitchFamily="18" charset="0"/>
                <a:ea typeface="MS Mincho"/>
                <a:cs typeface="Times New Roman" panose="02020603050405020304" pitchFamily="18" charset="0"/>
              </a:rPr>
              <a:t> </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đã</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làm</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nền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bức</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tranh</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nên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hóa</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Ấn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chung</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tôi</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khi</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r>
              <a:rPr lang="en-US" sz="1400" b="1" dirty="0" err="1" smtClean="0">
                <a:latin typeface="Times New Roman" panose="02020603050405020304" pitchFamily="18" charset="0"/>
                <a:ea typeface="Calibri" panose="020F0502020204030204" pitchFamily="34" charset="0"/>
                <a:cs typeface="Times New Roman" panose="02020603050405020304" pitchFamily="18" charset="0"/>
              </a:rPr>
              <a:t>này</a:t>
            </a:r>
            <a:r>
              <a:rPr lang="en-US" sz="1400" dirty="0" smtClean="0">
                <a:latin typeface="Times New Roman" panose="02020603050405020304" pitchFamily="18" charset="0"/>
                <a:ea typeface="Calibri" panose="020F0502020204030204" pitchFamily="34" charset="0"/>
              </a:rPr>
              <a:t> </a:t>
            </a:r>
            <a:r>
              <a:rPr lang="en-US" sz="1400" b="1" dirty="0">
                <a:latin typeface="Times New Roman" panose="02020603050405020304" pitchFamily="18" charset="0"/>
                <a:ea typeface="Calibri" panose="020F0502020204030204" pitchFamily="34" charset="0"/>
              </a:rPr>
              <a:t>……………………………………………………….</a:t>
            </a:r>
            <a:endParaRPr lang="en-US" sz="1400" dirty="0"/>
          </a:p>
        </p:txBody>
      </p:sp>
      <p:sp>
        <p:nvSpPr>
          <p:cNvPr id="7" name="Rectangle 6"/>
          <p:cNvSpPr/>
          <p:nvPr/>
        </p:nvSpPr>
        <p:spPr>
          <a:xfrm>
            <a:off x="2019876" y="1697511"/>
            <a:ext cx="2903359" cy="958660"/>
          </a:xfrm>
          <a:prstGeom prst="rect">
            <a:avLst/>
          </a:prstGeom>
          <a:scene3d>
            <a:camera prst="orthographicFront"/>
            <a:lightRig rig="threePt" dir="t"/>
          </a:scene3d>
          <a:sp3d>
            <a:bevelT prst="slope"/>
          </a:sp3d>
        </p:spPr>
        <p:style>
          <a:lnRef idx="0">
            <a:schemeClr val="accent2"/>
          </a:lnRef>
          <a:fillRef idx="3">
            <a:schemeClr val="accent2"/>
          </a:fillRef>
          <a:effectRef idx="3">
            <a:schemeClr val="accent2"/>
          </a:effectRef>
          <a:fontRef idx="minor">
            <a:schemeClr val="lt1"/>
          </a:fontRef>
        </p:style>
        <p:txBody>
          <a:bodyPr wrap="none">
            <a:spAutoFit/>
          </a:bodyPr>
          <a:lstStyle/>
          <a:p>
            <a:pPr algn="ctr">
              <a:lnSpc>
                <a:spcPct val="107000"/>
              </a:lnSpc>
              <a:spcAft>
                <a:spcPts val="800"/>
              </a:spcAft>
            </a:pPr>
            <a:r>
              <a:rPr lang="en-US" sz="2400" b="1" dirty="0" err="1">
                <a:latin typeface="Times New Roman" panose="02020603050405020304" pitchFamily="18" charset="0"/>
                <a:cs typeface="Times New Roman" panose="02020603050405020304" pitchFamily="18" charset="0"/>
              </a:rPr>
              <a:t>Phiếu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chép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endParaRPr lang="en-US" sz="2400" b="1" dirty="0" smtClean="0">
              <a:latin typeface="Times New Roman" panose="02020603050405020304" pitchFamily="18" charset="0"/>
              <a:cs typeface="Times New Roman" panose="02020603050405020304" pitchFamily="18" charset="0"/>
            </a:endParaRPr>
          </a:p>
          <a:p>
            <a:pPr algn="ctr">
              <a:lnSpc>
                <a:spcPct val="107000"/>
              </a:lnSpc>
              <a:spcAft>
                <a:spcPts val="800"/>
              </a:spcAft>
            </a:pP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hoạt</a:t>
            </a:r>
            <a:endParaRPr lang="en-US" sz="2400" b="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1780641" y="3061621"/>
            <a:ext cx="3381828" cy="25835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19927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9649" y="214212"/>
            <a:ext cx="5418599"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IV.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359955" y="639970"/>
            <a:ext cx="6096000" cy="856645"/>
          </a:xfrm>
          <a:prstGeom prst="rect">
            <a:avLst/>
          </a:prstGeom>
        </p:spPr>
        <p:txBody>
          <a:bodyPr>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345441" y="1955761"/>
            <a:ext cx="1962397" cy="426527"/>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359955" y="1496615"/>
            <a:ext cx="2190023" cy="425758"/>
          </a:xfrm>
          <a:prstGeom prst="rect">
            <a:avLst/>
          </a:prstGeom>
        </p:spPr>
        <p:txBody>
          <a:bodyPr wrap="none">
            <a:spAutoFit/>
          </a:bodyPr>
          <a:lstStyle/>
          <a:p>
            <a:pPr algn="just">
              <a:lnSpc>
                <a:spcPts val="2625"/>
              </a:lnSpc>
            </a:pP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kern="18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a:t>
            </a:r>
            <a:r>
              <a:rPr lang="en-US" b="1" kern="1800" dirty="0" smtClean="0">
                <a:solidFill>
                  <a:srgbClr val="111111"/>
                </a:solidFill>
                <a:ea typeface="Times New Roman" panose="02020603050405020304" pitchFamily="18" charset="0"/>
                <a:cs typeface="Times New Roman" panose="02020603050405020304" pitchFamily="18" charset="0"/>
              </a:rPr>
              <a:t>.</a:t>
            </a:r>
            <a:endParaRPr lang="en-US" dirty="0">
              <a:effectLst/>
            </a:endParaRPr>
          </a:p>
        </p:txBody>
      </p:sp>
      <p:sp>
        <p:nvSpPr>
          <p:cNvPr id="6" name="Rectangle 5"/>
          <p:cNvSpPr/>
          <p:nvPr/>
        </p:nvSpPr>
        <p:spPr>
          <a:xfrm>
            <a:off x="1345441" y="2566139"/>
            <a:ext cx="7612918" cy="425758"/>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Diagram 7"/>
          <p:cNvGraphicFramePr/>
          <p:nvPr>
            <p:extLst>
              <p:ext uri="{D42A27DB-BD31-4B8C-83A1-F6EECF244321}">
                <p14:modId xmlns:p14="http://schemas.microsoft.com/office/powerpoint/2010/main" val="503874989"/>
              </p:ext>
            </p:extLst>
          </p:nvPr>
        </p:nvGraphicFramePr>
        <p:xfrm>
          <a:off x="2016651" y="1922373"/>
          <a:ext cx="912513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a:picLocks noChangeAspect="1"/>
          </p:cNvPicPr>
          <p:nvPr/>
        </p:nvPicPr>
        <p:blipFill>
          <a:blip r:embed="rId7"/>
          <a:stretch>
            <a:fillRect/>
          </a:stretch>
        </p:blipFill>
        <p:spPr>
          <a:xfrm>
            <a:off x="8584192" y="331172"/>
            <a:ext cx="2667666" cy="18378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08852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4" grpId="0"/>
      <p:bldP spid="6" grpId="0"/>
      <p:bldGraphic spid="8" grpId="0">
        <p:bldAsOne/>
      </p:bldGraphic>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9649" y="214212"/>
            <a:ext cx="5418599"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IV.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359955" y="639970"/>
            <a:ext cx="6096000" cy="426527"/>
          </a:xfrm>
          <a:prstGeom prst="rect">
            <a:avLst/>
          </a:prstGeom>
        </p:spPr>
        <p:txBody>
          <a:bodyPr>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8584192" y="331172"/>
            <a:ext cx="2667666" cy="18378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1359955" y="1066497"/>
            <a:ext cx="1820755" cy="425758"/>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34692" y="1493024"/>
            <a:ext cx="3692036" cy="425758"/>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sẻ</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334692" y="1907414"/>
            <a:ext cx="2337499" cy="523220"/>
          </a:xfrm>
          <a:prstGeom prst="rect">
            <a:avLst/>
          </a:prstGeom>
        </p:spPr>
        <p:txBody>
          <a:bodyPr wrap="none">
            <a:spAutoFit/>
          </a:bodyPr>
          <a:lstStyle/>
          <a:p>
            <a:r>
              <a:rPr lang="en-US" sz="2800" b="1" kern="1800" dirty="0">
                <a:solidFill>
                  <a:srgbClr val="111111"/>
                </a:solidFill>
                <a:latin typeface="Times New Roman" panose="02020603050405020304" pitchFamily="18" charset="0"/>
                <a:ea typeface="Times New Roman" panose="02020603050405020304" pitchFamily="18" charset="0"/>
              </a:rPr>
              <a:t>a. </a:t>
            </a:r>
            <a:r>
              <a:rPr lang="en-US" sz="2800" b="1" kern="1800" dirty="0" err="1">
                <a:solidFill>
                  <a:srgbClr val="111111"/>
                </a:solidFill>
                <a:latin typeface="Times New Roman" panose="02020603050405020304" pitchFamily="18" charset="0"/>
                <a:ea typeface="Times New Roman" panose="02020603050405020304" pitchFamily="18" charset="0"/>
              </a:rPr>
              <a:t>Chỉnh</a:t>
            </a:r>
            <a:r>
              <a:rPr lang="en-US" sz="2800" b="1" kern="1800" dirty="0">
                <a:solidFill>
                  <a:srgbClr val="111111"/>
                </a:solidFill>
                <a:latin typeface="Times New Roman" panose="02020603050405020304" pitchFamily="18" charset="0"/>
                <a:ea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rPr>
              <a:t>sửa</a:t>
            </a:r>
            <a:r>
              <a:rPr lang="en-US" sz="2800" b="1" kern="1800" dirty="0">
                <a:solidFill>
                  <a:srgbClr val="111111"/>
                </a:solidFill>
                <a:latin typeface="Times New Roman" panose="02020603050405020304" pitchFamily="18" charset="0"/>
                <a:ea typeface="Times New Roman" panose="02020603050405020304" pitchFamily="18" charset="0"/>
              </a:rPr>
              <a:t>: </a:t>
            </a:r>
            <a:endParaRPr lang="en-US" sz="2800" dirty="0"/>
          </a:p>
        </p:txBody>
      </p:sp>
      <p:graphicFrame>
        <p:nvGraphicFramePr>
          <p:cNvPr id="12" name="Table 11"/>
          <p:cNvGraphicFramePr>
            <a:graphicFrameLocks noGrp="1"/>
          </p:cNvGraphicFramePr>
          <p:nvPr>
            <p:extLst>
              <p:ext uri="{D42A27DB-BD31-4B8C-83A1-F6EECF244321}">
                <p14:modId xmlns:p14="http://schemas.microsoft.com/office/powerpoint/2010/main" val="4236372012"/>
              </p:ext>
            </p:extLst>
          </p:nvPr>
        </p:nvGraphicFramePr>
        <p:xfrm>
          <a:off x="1132113" y="2510844"/>
          <a:ext cx="10363202" cy="4005258"/>
        </p:xfrm>
        <a:graphic>
          <a:graphicData uri="http://schemas.openxmlformats.org/drawingml/2006/table">
            <a:tbl>
              <a:tblPr firstRow="1" firstCol="1" bandRow="1"/>
              <a:tblGrid>
                <a:gridCol w="1887345">
                  <a:extLst>
                    <a:ext uri="{9D8B030D-6E8A-4147-A177-3AD203B41FA5}">
                      <a16:colId xmlns:a16="http://schemas.microsoft.com/office/drawing/2014/main" val="4151547019"/>
                    </a:ext>
                  </a:extLst>
                </a:gridCol>
                <a:gridCol w="7172866">
                  <a:extLst>
                    <a:ext uri="{9D8B030D-6E8A-4147-A177-3AD203B41FA5}">
                      <a16:colId xmlns:a16="http://schemas.microsoft.com/office/drawing/2014/main" val="4193542775"/>
                    </a:ext>
                  </a:extLst>
                </a:gridCol>
                <a:gridCol w="1302991">
                  <a:extLst>
                    <a:ext uri="{9D8B030D-6E8A-4147-A177-3AD203B41FA5}">
                      <a16:colId xmlns:a16="http://schemas.microsoft.com/office/drawing/2014/main" val="4210824324"/>
                    </a:ext>
                  </a:extLst>
                </a:gridCol>
              </a:tblGrid>
              <a:tr h="322420">
                <a:tc>
                  <a:txBody>
                    <a:bodyPr/>
                    <a:lstStyle/>
                    <a:p>
                      <a:pPr algn="ctr">
                        <a:lnSpc>
                          <a:spcPct val="107000"/>
                        </a:lnSpc>
                        <a:spcAft>
                          <a:spcPts val="0"/>
                        </a:spcAft>
                        <a:tabLst>
                          <a:tab pos="1386840" algn="l"/>
                        </a:tabLst>
                      </a:pP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Các</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phần</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bài</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văn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tabLst>
                          <a:tab pos="1386840" algn="l"/>
                        </a:tabLst>
                      </a:pP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0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Đạt/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Chưa đạt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81086465"/>
                  </a:ext>
                </a:extLst>
              </a:tr>
              <a:tr h="322420">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E2F3"/>
                    </a:solidFill>
                  </a:tcPr>
                </a:tc>
                <a:tc>
                  <a:txBody>
                    <a:bodyPr/>
                    <a:lstStyle/>
                    <a:p>
                      <a:pPr>
                        <a:lnSpc>
                          <a:spcPct val="107000"/>
                        </a:lnSpc>
                        <a:spcAft>
                          <a:spcPts val="0"/>
                        </a:spcAft>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Dùng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ngôi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xưng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hô</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phù</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hợp</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trong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khi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quan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sát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miêu</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tả</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643583039"/>
                  </a:ext>
                </a:extLst>
              </a:tr>
              <a:tr h="322420">
                <a:tc>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Mở bài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0"/>
                        </a:spcAft>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Giới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thiệu</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không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gian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thời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gian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diễn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ra</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cảnh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sinh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hoạt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80114310"/>
                  </a:ext>
                </a:extLst>
              </a:tr>
              <a:tr h="356052">
                <a:tc rowSpan="2">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Thân bài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DEDED"/>
                    </a:solidFill>
                  </a:tcPr>
                </a:tc>
                <a:tc>
                  <a:txBody>
                    <a:bodyPr/>
                    <a:lstStyle/>
                    <a:p>
                      <a:pPr>
                        <a:lnSpc>
                          <a:spcPct val="107000"/>
                        </a:lnSpc>
                        <a:spcAft>
                          <a:spcPts val="0"/>
                        </a:spcAft>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Tả</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bao</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quát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cảnh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sinh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hoạt</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554204641"/>
                  </a:ext>
                </a:extLst>
              </a:tr>
              <a:tr h="365917">
                <a:tc vMerge="1">
                  <a:txBody>
                    <a:bodyPr/>
                    <a:lstStyle/>
                    <a:p>
                      <a:endParaRPr lang="en-US"/>
                    </a:p>
                  </a:txBody>
                  <a:tcPr/>
                </a:tc>
                <a:tc>
                  <a:txBody>
                    <a:bodyPr/>
                    <a:lstStyle/>
                    <a:p>
                      <a:pPr>
                        <a:lnSpc>
                          <a:spcPct val="107000"/>
                        </a:lnSpc>
                        <a:spcAft>
                          <a:spcPts val="0"/>
                        </a:spcAft>
                        <a:tabLst>
                          <a:tab pos="1386840" algn="l"/>
                        </a:tabLs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Tái</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hiện</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được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các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sự</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vật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đường</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nét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màu</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sắc</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âm</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thanh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cụ</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thể</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079669380"/>
                  </a:ext>
                </a:extLst>
              </a:tr>
              <a:tr h="335873">
                <a:tc rowSpan="3">
                  <a:txBody>
                    <a:bodyPr/>
                    <a:lstStyle/>
                    <a:p>
                      <a:pPr algn="ct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a:txBody>
                    <a:bodyPr/>
                    <a:lstStyle/>
                    <a:p>
                      <a:pPr>
                        <a:lnSpc>
                          <a:spcPts val="2625"/>
                        </a:lnSpc>
                        <a:spcAft>
                          <a:spcPts val="800"/>
                        </a:spcAft>
                      </a:pP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38116468"/>
                  </a:ext>
                </a:extLst>
              </a:tr>
              <a:tr h="310312">
                <a:tc vMerge="1">
                  <a:txBody>
                    <a:bodyPr/>
                    <a:lstStyle/>
                    <a:p>
                      <a:endParaRPr lang="en-US"/>
                    </a:p>
                  </a:txBody>
                  <a:tcPr/>
                </a:tc>
                <a:tc>
                  <a:txBody>
                    <a:bodyPr/>
                    <a:lstStyle/>
                    <a:p>
                      <a:pPr>
                        <a:lnSpc>
                          <a:spcPts val="2625"/>
                        </a:lnSpc>
                        <a:spcAft>
                          <a:spcPts val="800"/>
                        </a:spcAft>
                      </a:pPr>
                      <a:r>
                        <a:rPr lang="en-US" sz="2000" dirty="0" err="1">
                          <a:solidFill>
                            <a:srgbClr val="0D0D0D"/>
                          </a:solidFill>
                          <a:effectLst/>
                          <a:latin typeface="Times New Roman" panose="02020603050405020304" pitchFamily="18" charset="0"/>
                          <a:ea typeface="MS Mincho"/>
                          <a:cs typeface="Times New Roman" panose="02020603050405020304" pitchFamily="18" charset="0"/>
                        </a:rPr>
                        <a:t>Tả</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cảnh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sinh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hoạt</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theo</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trình</a:t>
                      </a:r>
                      <a:r>
                        <a:rPr lang="en-US" sz="2000" dirty="0">
                          <a:solidFill>
                            <a:srgbClr val="0D0D0D"/>
                          </a:solidFill>
                          <a:effectLst/>
                          <a:latin typeface="Times New Roman" panose="02020603050405020304" pitchFamily="18" charset="0"/>
                          <a:ea typeface="MS Mincho"/>
                          <a:cs typeface="Times New Roman" panose="02020603050405020304" pitchFamily="18" charset="0"/>
                        </a:rPr>
                        <a:t> </a:t>
                      </a:r>
                      <a:r>
                        <a:rPr lang="en-US" sz="2000" dirty="0" err="1">
                          <a:solidFill>
                            <a:srgbClr val="0D0D0D"/>
                          </a:solidFill>
                          <a:effectLst/>
                          <a:latin typeface="Times New Roman" panose="02020603050405020304" pitchFamily="18" charset="0"/>
                          <a:ea typeface="MS Mincho"/>
                          <a:cs typeface="Times New Roman" panose="02020603050405020304" pitchFamily="18" charset="0"/>
                        </a:rPr>
                        <a:t>tự</a:t>
                      </a:r>
                      <a:r>
                        <a:rPr lang="en-US" sz="20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822796600"/>
                  </a:ext>
                </a:extLst>
              </a:tr>
              <a:tr h="466365">
                <a:tc vMerge="1">
                  <a:txBody>
                    <a:bodyPr/>
                    <a:lstStyle/>
                    <a:p>
                      <a:endParaRPr lang="en-US"/>
                    </a:p>
                  </a:txBody>
                  <a:tcPr/>
                </a:tc>
                <a:tc>
                  <a:txBody>
                    <a:bodyPr/>
                    <a:lstStyle/>
                    <a:p>
                      <a:pPr>
                        <a:lnSpc>
                          <a:spcPts val="2625"/>
                        </a:lnSpc>
                        <a:spcAft>
                          <a:spcPts val="800"/>
                        </a:spcAft>
                      </a:pPr>
                      <a:r>
                        <a:rPr lang="en-US" sz="2000">
                          <a:solidFill>
                            <a:srgbClr val="0D0D0D"/>
                          </a:solidFill>
                          <a:effectLst/>
                          <a:latin typeface="Times New Roman" panose="02020603050405020304" pitchFamily="18" charset="0"/>
                          <a:ea typeface="MS Mincho"/>
                          <a:cs typeface="Times New Roman" panose="02020603050405020304" pitchFamily="18" charset="0"/>
                        </a:rPr>
                        <a:t>Thể hiện suy nghĩ, cảm xúc đối với con người, cuộc sống được miêu tả.</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503306698"/>
                  </a:ext>
                </a:extLst>
              </a:tr>
              <a:tr h="322420">
                <a:tc>
                  <a:txBody>
                    <a:bodyPr/>
                    <a:lstStyle/>
                    <a:p>
                      <a:pPr>
                        <a:lnSpc>
                          <a:spcPct val="107000"/>
                        </a:lnSpc>
                        <a:spcAft>
                          <a:spcPts val="0"/>
                        </a:spcAft>
                        <a:tabLst>
                          <a:tab pos="1386840" algn="l"/>
                        </a:tabLst>
                      </a:pPr>
                      <a:r>
                        <a:rPr lang="en-US" sz="2000" b="1">
                          <a:solidFill>
                            <a:srgbClr val="0D0D0D"/>
                          </a:solidFill>
                          <a:effectLst/>
                          <a:latin typeface="Times New Roman" panose="02020603050405020304" pitchFamily="18" charset="0"/>
                          <a:ea typeface="MS Mincho"/>
                          <a:cs typeface="Times New Roman" panose="02020603050405020304" pitchFamily="18" charset="0"/>
                        </a:rPr>
                        <a:t>   Kết bài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7000"/>
                        </a:lnSpc>
                        <a:spcAft>
                          <a:spcPts val="0"/>
                        </a:spcAft>
                        <a:tabLst>
                          <a:tab pos="1386840" algn="l"/>
                        </a:tabLst>
                      </a:pPr>
                      <a:r>
                        <a:rPr lang="en-US" sz="2000">
                          <a:solidFill>
                            <a:srgbClr val="0D0D0D"/>
                          </a:solidFill>
                          <a:effectLst/>
                          <a:latin typeface="Times New Roman" panose="02020603050405020304" pitchFamily="18" charset="0"/>
                          <a:ea typeface="MS Mincho"/>
                          <a:cs typeface="Times New Roman" panose="02020603050405020304" pitchFamily="18" charset="0"/>
                        </a:rPr>
                        <a:t>Nêu được ấn tượng, tình cảm của người viết đối với cảnh sinh hoạt.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tabLst>
                          <a:tab pos="1386840" algn="l"/>
                        </a:tabLst>
                      </a:pPr>
                      <a:r>
                        <a:rPr lang="en-US" sz="20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430" marR="484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834704390"/>
                  </a:ext>
                </a:extLst>
              </a:tr>
            </a:tbl>
          </a:graphicData>
        </a:graphic>
      </p:graphicFrame>
    </p:spTree>
    <p:extLst>
      <p:ext uri="{BB962C8B-B14F-4D97-AF65-F5344CB8AC3E}">
        <p14:creationId xmlns:p14="http://schemas.microsoft.com/office/powerpoint/2010/main" val="224746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7" grpId="0"/>
      <p:bldP spid="1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9649" y="214212"/>
            <a:ext cx="5418599"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IV.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359955" y="639970"/>
            <a:ext cx="6096000" cy="426527"/>
          </a:xfrm>
          <a:prstGeom prst="rect">
            <a:avLst/>
          </a:prstGeom>
        </p:spPr>
        <p:txBody>
          <a:bodyPr>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455955" y="289236"/>
            <a:ext cx="2847668" cy="196186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Rectangle 4"/>
          <p:cNvSpPr/>
          <p:nvPr/>
        </p:nvSpPr>
        <p:spPr>
          <a:xfrm>
            <a:off x="1359955" y="1066497"/>
            <a:ext cx="1820755"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80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34692" y="1493024"/>
            <a:ext cx="3692036"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80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sẻ</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334692" y="1907414"/>
            <a:ext cx="23374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Chỉnh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sửa</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 name="Rectangle 1"/>
          <p:cNvSpPr/>
          <p:nvPr/>
        </p:nvSpPr>
        <p:spPr>
          <a:xfrm>
            <a:off x="1359955" y="2583414"/>
            <a:ext cx="7964553" cy="425758"/>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Trao</a:t>
            </a: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sửa</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334692" y="3161952"/>
            <a:ext cx="5656228" cy="425758"/>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983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26000"/>
            <a:lum/>
          </a:blip>
          <a:srcRect/>
          <a:stretch>
            <a:fillRect t="-6000" b="-6000"/>
          </a:stretch>
        </a:blipFill>
        <a:effectLst/>
      </p:bgPr>
    </p:bg>
    <p:spTree>
      <p:nvGrpSpPr>
        <p:cNvPr id="1" name=""/>
        <p:cNvGrpSpPr/>
        <p:nvPr/>
      </p:nvGrpSpPr>
      <p:grpSpPr>
        <a:xfrm>
          <a:off x="0" y="0"/>
          <a:ext cx="0" cy="0"/>
          <a:chOff x="0" y="0"/>
          <a:chExt cx="0" cy="0"/>
        </a:xfrm>
      </p:grpSpPr>
      <p:sp>
        <p:nvSpPr>
          <p:cNvPr id="115" name="Rectangle 114"/>
          <p:cNvSpPr/>
          <p:nvPr/>
        </p:nvSpPr>
        <p:spPr>
          <a:xfrm>
            <a:off x="0" y="-292"/>
            <a:ext cx="6806220" cy="685829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2" name="Group 51"/>
          <p:cNvGrpSpPr/>
          <p:nvPr/>
        </p:nvGrpSpPr>
        <p:grpSpPr>
          <a:xfrm>
            <a:off x="3629454" y="125995"/>
            <a:ext cx="6413548" cy="6431836"/>
            <a:chOff x="2889226" y="213081"/>
            <a:chExt cx="6413548" cy="6431836"/>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6" name="TextBox 5"/>
            <p:cNvSpPr txBox="1"/>
            <p:nvPr/>
          </p:nvSpPr>
          <p:spPr>
            <a:xfrm rot="300000">
              <a:off x="7009153" y="3416933"/>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solidFill>
                    <a:prstClr val="white"/>
                  </a:solidFill>
                  <a:latin typeface="Calibri" panose="020F0502020204030204"/>
                </a:rPr>
                <a:t>Ai</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rot="900000">
              <a:off x="6953878" y="3739686"/>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TIẾN</a:t>
              </a:r>
            </a:p>
          </p:txBody>
        </p:sp>
        <p:sp>
          <p:nvSpPr>
            <p:cNvPr id="8" name="TextBox 7"/>
            <p:cNvSpPr txBox="1"/>
            <p:nvPr/>
          </p:nvSpPr>
          <p:spPr>
            <a:xfrm rot="1500000">
              <a:off x="6844403" y="407445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ĐẠI</a:t>
              </a:r>
            </a:p>
          </p:txBody>
        </p:sp>
        <p:sp>
          <p:nvSpPr>
            <p:cNvPr id="9" name="TextBox 8"/>
            <p:cNvSpPr txBox="1"/>
            <p:nvPr/>
          </p:nvSpPr>
          <p:spPr>
            <a:xfrm rot="2100000">
              <a:off x="6696828" y="435842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DUNG</a:t>
              </a:r>
            </a:p>
          </p:txBody>
        </p:sp>
        <p:sp>
          <p:nvSpPr>
            <p:cNvPr id="10" name="TextBox 9"/>
            <p:cNvSpPr txBox="1"/>
            <p:nvPr/>
          </p:nvSpPr>
          <p:spPr>
            <a:xfrm rot="2700000">
              <a:off x="6473053" y="461699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BẢO</a:t>
              </a:r>
            </a:p>
          </p:txBody>
        </p:sp>
        <p:sp>
          <p:nvSpPr>
            <p:cNvPr id="11" name="TextBox 10"/>
            <p:cNvSpPr txBox="1"/>
            <p:nvPr/>
          </p:nvSpPr>
          <p:spPr>
            <a:xfrm rot="3300000">
              <a:off x="6206353" y="483289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PHƯƠNG</a:t>
              </a:r>
            </a:p>
          </p:txBody>
        </p:sp>
        <p:sp>
          <p:nvSpPr>
            <p:cNvPr id="12" name="TextBox 11"/>
            <p:cNvSpPr txBox="1"/>
            <p:nvPr/>
          </p:nvSpPr>
          <p:spPr>
            <a:xfrm rot="3900000">
              <a:off x="5922584" y="4993337"/>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MINH</a:t>
              </a:r>
            </a:p>
          </p:txBody>
        </p:sp>
        <p:sp>
          <p:nvSpPr>
            <p:cNvPr id="13" name="TextBox 12"/>
            <p:cNvSpPr txBox="1"/>
            <p:nvPr/>
          </p:nvSpPr>
          <p:spPr>
            <a:xfrm rot="4500000">
              <a:off x="5600715" y="511568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GIANG</a:t>
              </a:r>
            </a:p>
          </p:txBody>
        </p:sp>
        <p:sp>
          <p:nvSpPr>
            <p:cNvPr id="24" name="TextBox 23"/>
            <p:cNvSpPr txBox="1"/>
            <p:nvPr/>
          </p:nvSpPr>
          <p:spPr>
            <a:xfrm rot="5100000">
              <a:off x="5257815" y="519188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DUYÊN</a:t>
              </a:r>
            </a:p>
          </p:txBody>
        </p:sp>
        <p:sp>
          <p:nvSpPr>
            <p:cNvPr id="25" name="TextBox 24"/>
            <p:cNvSpPr txBox="1"/>
            <p:nvPr/>
          </p:nvSpPr>
          <p:spPr>
            <a:xfrm rot="5700000">
              <a:off x="4914915" y="519551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HẰNG</a:t>
              </a:r>
            </a:p>
          </p:txBody>
        </p:sp>
        <p:sp>
          <p:nvSpPr>
            <p:cNvPr id="26" name="TextBox 25"/>
            <p:cNvSpPr txBox="1"/>
            <p:nvPr/>
          </p:nvSpPr>
          <p:spPr>
            <a:xfrm rot="6300000">
              <a:off x="4601043" y="515560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VÂN</a:t>
              </a:r>
            </a:p>
          </p:txBody>
        </p:sp>
        <p:sp>
          <p:nvSpPr>
            <p:cNvPr id="27" name="TextBox 26"/>
            <p:cNvSpPr txBox="1"/>
            <p:nvPr/>
          </p:nvSpPr>
          <p:spPr>
            <a:xfrm rot="6900000">
              <a:off x="4272657" y="501409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VŨ</a:t>
              </a:r>
            </a:p>
          </p:txBody>
        </p:sp>
        <p:sp>
          <p:nvSpPr>
            <p:cNvPr id="28" name="TextBox 27"/>
            <p:cNvSpPr txBox="1"/>
            <p:nvPr/>
          </p:nvSpPr>
          <p:spPr>
            <a:xfrm rot="7500000">
              <a:off x="3987813" y="484355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THIÊN</a:t>
              </a:r>
            </a:p>
          </p:txBody>
        </p:sp>
        <p:sp>
          <p:nvSpPr>
            <p:cNvPr id="29" name="TextBox 28"/>
            <p:cNvSpPr txBox="1"/>
            <p:nvPr/>
          </p:nvSpPr>
          <p:spPr>
            <a:xfrm rot="8100000">
              <a:off x="3731997" y="462947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XIN EM</a:t>
              </a:r>
            </a:p>
          </p:txBody>
        </p:sp>
        <p:sp>
          <p:nvSpPr>
            <p:cNvPr id="30" name="TextBox 29"/>
            <p:cNvSpPr txBox="1"/>
            <p:nvPr/>
          </p:nvSpPr>
          <p:spPr>
            <a:xfrm rot="8700000">
              <a:off x="3505209" y="434282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rPr>
                <a:t>LINH</a:t>
              </a:r>
            </a:p>
          </p:txBody>
        </p:sp>
        <p:sp>
          <p:nvSpPr>
            <p:cNvPr id="31" name="TextBox 30"/>
            <p:cNvSpPr txBox="1"/>
            <p:nvPr/>
          </p:nvSpPr>
          <p:spPr>
            <a:xfrm rot="9300000">
              <a:off x="3321963" y="408520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SEN</a:t>
              </a:r>
            </a:p>
          </p:txBody>
        </p:sp>
        <p:sp>
          <p:nvSpPr>
            <p:cNvPr id="32" name="TextBox 31"/>
            <p:cNvSpPr txBox="1"/>
            <p:nvPr/>
          </p:nvSpPr>
          <p:spPr>
            <a:xfrm rot="9900000">
              <a:off x="3211287" y="375501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THẮM</a:t>
              </a:r>
            </a:p>
          </p:txBody>
        </p:sp>
        <p:sp>
          <p:nvSpPr>
            <p:cNvPr id="33" name="TextBox 32"/>
            <p:cNvSpPr txBox="1"/>
            <p:nvPr/>
          </p:nvSpPr>
          <p:spPr>
            <a:xfrm rot="10500000">
              <a:off x="3144153" y="3424818"/>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rPr>
                <a:t>THỦY</a:t>
              </a:r>
            </a:p>
          </p:txBody>
        </p:sp>
        <p:sp>
          <p:nvSpPr>
            <p:cNvPr id="34" name="TextBox 33"/>
            <p:cNvSpPr txBox="1"/>
            <p:nvPr/>
          </p:nvSpPr>
          <p:spPr>
            <a:xfrm rot="11100000">
              <a:off x="3164103" y="308011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HUYỀN</a:t>
              </a:r>
            </a:p>
          </p:txBody>
        </p:sp>
        <p:sp>
          <p:nvSpPr>
            <p:cNvPr id="35" name="TextBox 34"/>
            <p:cNvSpPr txBox="1"/>
            <p:nvPr/>
          </p:nvSpPr>
          <p:spPr>
            <a:xfrm rot="11700000">
              <a:off x="3213081" y="276443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HIỆP</a:t>
              </a:r>
            </a:p>
          </p:txBody>
        </p:sp>
        <p:sp>
          <p:nvSpPr>
            <p:cNvPr id="36" name="TextBox 35"/>
            <p:cNvSpPr txBox="1"/>
            <p:nvPr/>
          </p:nvSpPr>
          <p:spPr>
            <a:xfrm rot="12300000">
              <a:off x="3320115" y="2448756"/>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LƯƠNG</a:t>
              </a:r>
            </a:p>
          </p:txBody>
        </p:sp>
        <p:sp>
          <p:nvSpPr>
            <p:cNvPr id="37" name="TextBox 36"/>
            <p:cNvSpPr txBox="1"/>
            <p:nvPr/>
          </p:nvSpPr>
          <p:spPr>
            <a:xfrm rot="12900000">
              <a:off x="3499719" y="214759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TRUNG</a:t>
              </a:r>
            </a:p>
          </p:txBody>
        </p:sp>
        <p:sp>
          <p:nvSpPr>
            <p:cNvPr id="38" name="TextBox 37"/>
            <p:cNvSpPr txBox="1"/>
            <p:nvPr/>
          </p:nvSpPr>
          <p:spPr>
            <a:xfrm rot="13500000">
              <a:off x="3722865" y="188997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CHUNG</a:t>
              </a:r>
            </a:p>
          </p:txBody>
        </p:sp>
        <p:sp>
          <p:nvSpPr>
            <p:cNvPr id="39" name="TextBox 38"/>
            <p:cNvSpPr txBox="1"/>
            <p:nvPr/>
          </p:nvSpPr>
          <p:spPr>
            <a:xfrm rot="14100000">
              <a:off x="3975039" y="167589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KHÁNH</a:t>
              </a:r>
            </a:p>
          </p:txBody>
        </p:sp>
        <p:sp>
          <p:nvSpPr>
            <p:cNvPr id="40" name="TextBox 39"/>
            <p:cNvSpPr txBox="1"/>
            <p:nvPr/>
          </p:nvSpPr>
          <p:spPr>
            <a:xfrm rot="14700000">
              <a:off x="4270755" y="150535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THU</a:t>
              </a:r>
            </a:p>
          </p:txBody>
        </p:sp>
        <p:sp>
          <p:nvSpPr>
            <p:cNvPr id="41" name="TextBox 40"/>
            <p:cNvSpPr txBox="1"/>
            <p:nvPr/>
          </p:nvSpPr>
          <p:spPr>
            <a:xfrm rot="15300000">
              <a:off x="4580985" y="139287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MỴ</a:t>
              </a:r>
            </a:p>
          </p:txBody>
        </p:sp>
        <p:sp>
          <p:nvSpPr>
            <p:cNvPr id="42" name="TextBox 41"/>
            <p:cNvSpPr txBox="1"/>
            <p:nvPr/>
          </p:nvSpPr>
          <p:spPr>
            <a:xfrm rot="15900000">
              <a:off x="4905729" y="132393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AN</a:t>
              </a:r>
            </a:p>
          </p:txBody>
        </p:sp>
        <p:sp>
          <p:nvSpPr>
            <p:cNvPr id="43" name="TextBox 42"/>
            <p:cNvSpPr txBox="1"/>
            <p:nvPr/>
          </p:nvSpPr>
          <p:spPr>
            <a:xfrm rot="16500000">
              <a:off x="5259501" y="132756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TÚ</a:t>
              </a:r>
            </a:p>
          </p:txBody>
        </p:sp>
        <p:sp>
          <p:nvSpPr>
            <p:cNvPr id="44" name="TextBox 43"/>
            <p:cNvSpPr txBox="1"/>
            <p:nvPr/>
          </p:nvSpPr>
          <p:spPr>
            <a:xfrm rot="17100000">
              <a:off x="5584245" y="1389246"/>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LAN</a:t>
              </a:r>
            </a:p>
          </p:txBody>
        </p:sp>
        <p:sp>
          <p:nvSpPr>
            <p:cNvPr id="45" name="TextBox 44"/>
            <p:cNvSpPr txBox="1"/>
            <p:nvPr/>
          </p:nvSpPr>
          <p:spPr>
            <a:xfrm rot="17700000">
              <a:off x="5894475" y="1508988"/>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ĐỒNG</a:t>
              </a:r>
            </a:p>
          </p:txBody>
        </p:sp>
        <p:sp>
          <p:nvSpPr>
            <p:cNvPr id="46" name="TextBox 45"/>
            <p:cNvSpPr txBox="1"/>
            <p:nvPr/>
          </p:nvSpPr>
          <p:spPr>
            <a:xfrm rot="18300000">
              <a:off x="6190191" y="167227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THÚY</a:t>
              </a:r>
            </a:p>
          </p:txBody>
        </p:sp>
        <p:sp>
          <p:nvSpPr>
            <p:cNvPr id="47" name="TextBox 46"/>
            <p:cNvSpPr txBox="1"/>
            <p:nvPr/>
          </p:nvSpPr>
          <p:spPr>
            <a:xfrm rot="18900000">
              <a:off x="6442365" y="189361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HUẾ</a:t>
              </a:r>
            </a:p>
          </p:txBody>
        </p:sp>
        <p:sp>
          <p:nvSpPr>
            <p:cNvPr id="48" name="TextBox 47"/>
            <p:cNvSpPr txBox="1"/>
            <p:nvPr/>
          </p:nvSpPr>
          <p:spPr>
            <a:xfrm rot="19500000">
              <a:off x="6652821" y="2147610"/>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THẮNG</a:t>
              </a:r>
            </a:p>
          </p:txBody>
        </p:sp>
        <p:sp>
          <p:nvSpPr>
            <p:cNvPr id="49" name="TextBox 48"/>
            <p:cNvSpPr txBox="1"/>
            <p:nvPr/>
          </p:nvSpPr>
          <p:spPr>
            <a:xfrm rot="20100000">
              <a:off x="6834249" y="241612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YẾN</a:t>
              </a:r>
            </a:p>
          </p:txBody>
        </p:sp>
        <p:sp>
          <p:nvSpPr>
            <p:cNvPr id="50" name="TextBox 49"/>
            <p:cNvSpPr txBox="1"/>
            <p:nvPr/>
          </p:nvSpPr>
          <p:spPr>
            <a:xfrm rot="20700000">
              <a:off x="6972135" y="2757204"/>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LÊ</a:t>
              </a:r>
            </a:p>
          </p:txBody>
        </p:sp>
        <p:sp>
          <p:nvSpPr>
            <p:cNvPr id="51" name="TextBox 50"/>
            <p:cNvSpPr txBox="1"/>
            <p:nvPr/>
          </p:nvSpPr>
          <p:spPr>
            <a:xfrm rot="21300000">
              <a:off x="7022937" y="3083772"/>
              <a:ext cx="20191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LỢI</a:t>
              </a:r>
            </a:p>
          </p:txBody>
        </p:sp>
      </p:grpSp>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60" name="Picture 5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Picture 9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4" name="Picture 9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5" name="Picture 9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8" name="Picture 9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9" name="Picture 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0" name="Picture 9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1" name="Picture 10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2" name="Picture 10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3" name="Picture 10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4" name="Picture 10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5" name="Picture 10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6" name="Picture 10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8" name="Picture 10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9" name="Picture 10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10"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6724" y="-609892"/>
            <a:ext cx="609600" cy="609600"/>
          </a:xfrm>
          <a:prstGeom prst="rect">
            <a:avLst/>
          </a:prstGeom>
        </p:spPr>
      </p:pic>
      <p:sp>
        <p:nvSpPr>
          <p:cNvPr id="112" name="TextBox 111"/>
          <p:cNvSpPr txBox="1"/>
          <p:nvPr/>
        </p:nvSpPr>
        <p:spPr>
          <a:xfrm>
            <a:off x="194517" y="841620"/>
            <a:ext cx="3733265"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6600"/>
                </a:solidFill>
                <a:effectLst/>
                <a:uLnTx/>
                <a:uFillTx/>
                <a:latin typeface="Calibri" panose="020F0502020204030204"/>
                <a:ea typeface="+mn-ea"/>
                <a:cs typeface="+mn-cs"/>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6600"/>
                </a:solidFill>
                <a:effectLst/>
                <a:uLnTx/>
                <a:uFillTx/>
                <a:latin typeface="Calibri" panose="020F0502020204030204"/>
                <a:ea typeface="+mn-ea"/>
                <a:cs typeface="+mn-cs"/>
              </a:rPr>
              <a:t>MAY MẮN</a:t>
            </a:r>
          </a:p>
        </p:txBody>
      </p:sp>
      <p:pic>
        <p:nvPicPr>
          <p:cNvPr id="116"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89736" y="-797130"/>
            <a:ext cx="609600" cy="609600"/>
          </a:xfrm>
          <a:prstGeom prst="rect">
            <a:avLst/>
          </a:prstGeom>
        </p:spPr>
      </p:pic>
      <p:sp>
        <p:nvSpPr>
          <p:cNvPr id="3" name="Oval 2"/>
          <p:cNvSpPr/>
          <p:nvPr/>
        </p:nvSpPr>
        <p:spPr>
          <a:xfrm>
            <a:off x="6109500" y="2649473"/>
            <a:ext cx="1437718" cy="137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51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116"/>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112"/>
                                        </p:tgtEl>
                                        <p:attrNameLst>
                                          <p:attrName>style.color</p:attrName>
                                        </p:attrNameLst>
                                      </p:cBhvr>
                                      <p:by>
                                        <p:hsl h="10842353" s="0" l="0"/>
                                      </p:by>
                                    </p:animClr>
                                    <p:animClr clrSpc="hsl" dir="cw">
                                      <p:cBhvr>
                                        <p:cTn id="9" dur="500" fill="hold"/>
                                        <p:tgtEl>
                                          <p:spTgt spid="112"/>
                                        </p:tgtEl>
                                        <p:attrNameLst>
                                          <p:attrName>fillcolor</p:attrName>
                                        </p:attrNameLst>
                                      </p:cBhvr>
                                      <p:by>
                                        <p:hsl h="10842353" s="0" l="0"/>
                                      </p:by>
                                    </p:animClr>
                                    <p:animClr clrSpc="hsl" dir="cw">
                                      <p:cBhvr>
                                        <p:cTn id="10" dur="500" fill="hold"/>
                                        <p:tgtEl>
                                          <p:spTgt spid="112"/>
                                        </p:tgtEl>
                                        <p:attrNameLst>
                                          <p:attrName>stroke.color</p:attrName>
                                        </p:attrNameLst>
                                      </p:cBhvr>
                                      <p:by>
                                        <p:hsl h="10842353" s="0" l="0"/>
                                      </p:by>
                                    </p:animClr>
                                    <p:set>
                                      <p:cBhvr>
                                        <p:cTn id="11" dur="500" fill="hold"/>
                                        <p:tgtEl>
                                          <p:spTgt spid="112"/>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60"/>
                                        </p:tgtEl>
                                      </p:cBhvr>
                                    </p:animEffect>
                                    <p:set>
                                      <p:cBhvr>
                                        <p:cTn id="16" dur="1" fill="hold">
                                          <p:stCondLst>
                                            <p:cond delay="9"/>
                                          </p:stCondLst>
                                        </p:cTn>
                                        <p:tgtEl>
                                          <p:spTgt spid="60"/>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110"/>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61"/>
                                        </p:tgtEl>
                                      </p:cBhvr>
                                    </p:animEffect>
                                    <p:set>
                                      <p:cBhvr>
                                        <p:cTn id="23" dur="1" fill="hold">
                                          <p:stCondLst>
                                            <p:cond delay="9"/>
                                          </p:stCondLst>
                                        </p:cTn>
                                        <p:tgtEl>
                                          <p:spTgt spid="61"/>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110"/>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62"/>
                                        </p:tgtEl>
                                      </p:cBhvr>
                                    </p:animEffect>
                                    <p:set>
                                      <p:cBhvr>
                                        <p:cTn id="30" dur="1" fill="hold">
                                          <p:stCondLst>
                                            <p:cond delay="9"/>
                                          </p:stCondLst>
                                        </p:cTn>
                                        <p:tgtEl>
                                          <p:spTgt spid="62"/>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110"/>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63"/>
                                        </p:tgtEl>
                                      </p:cBhvr>
                                    </p:animEffect>
                                    <p:set>
                                      <p:cBhvr>
                                        <p:cTn id="37" dur="1" fill="hold">
                                          <p:stCondLst>
                                            <p:cond delay="9"/>
                                          </p:stCondLst>
                                        </p:cTn>
                                        <p:tgtEl>
                                          <p:spTgt spid="63"/>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110"/>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64"/>
                                        </p:tgtEl>
                                      </p:cBhvr>
                                    </p:animEffect>
                                    <p:set>
                                      <p:cBhvr>
                                        <p:cTn id="44" dur="1" fill="hold">
                                          <p:stCondLst>
                                            <p:cond delay="9"/>
                                          </p:stCondLst>
                                        </p:cTn>
                                        <p:tgtEl>
                                          <p:spTgt spid="64"/>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110"/>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65"/>
                                        </p:tgtEl>
                                      </p:cBhvr>
                                    </p:animEffect>
                                    <p:set>
                                      <p:cBhvr>
                                        <p:cTn id="51" dur="1" fill="hold">
                                          <p:stCondLst>
                                            <p:cond delay="9"/>
                                          </p:stCondLst>
                                        </p:cTn>
                                        <p:tgtEl>
                                          <p:spTgt spid="65"/>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110"/>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66"/>
                                        </p:tgtEl>
                                      </p:cBhvr>
                                    </p:animEffect>
                                    <p:set>
                                      <p:cBhvr>
                                        <p:cTn id="58" dur="1" fill="hold">
                                          <p:stCondLst>
                                            <p:cond delay="9"/>
                                          </p:stCondLst>
                                        </p:cTn>
                                        <p:tgtEl>
                                          <p:spTgt spid="66"/>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110"/>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67"/>
                                        </p:tgtEl>
                                      </p:cBhvr>
                                    </p:animEffect>
                                    <p:set>
                                      <p:cBhvr>
                                        <p:cTn id="65" dur="1" fill="hold">
                                          <p:stCondLst>
                                            <p:cond delay="9"/>
                                          </p:stCondLst>
                                        </p:cTn>
                                        <p:tgtEl>
                                          <p:spTgt spid="67"/>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110"/>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68"/>
                                        </p:tgtEl>
                                      </p:cBhvr>
                                    </p:animEffect>
                                    <p:set>
                                      <p:cBhvr>
                                        <p:cTn id="72" dur="1" fill="hold">
                                          <p:stCondLst>
                                            <p:cond delay="9"/>
                                          </p:stCondLst>
                                        </p:cTn>
                                        <p:tgtEl>
                                          <p:spTgt spid="68"/>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110"/>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69"/>
                                        </p:tgtEl>
                                      </p:cBhvr>
                                    </p:animEffect>
                                    <p:set>
                                      <p:cBhvr>
                                        <p:cTn id="79" dur="1" fill="hold">
                                          <p:stCondLst>
                                            <p:cond delay="9"/>
                                          </p:stCondLst>
                                        </p:cTn>
                                        <p:tgtEl>
                                          <p:spTgt spid="69"/>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110"/>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70"/>
                                        </p:tgtEl>
                                      </p:cBhvr>
                                    </p:animEffect>
                                    <p:set>
                                      <p:cBhvr>
                                        <p:cTn id="86" dur="1" fill="hold">
                                          <p:stCondLst>
                                            <p:cond delay="9"/>
                                          </p:stCondLst>
                                        </p:cTn>
                                        <p:tgtEl>
                                          <p:spTgt spid="70"/>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110"/>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71"/>
                                        </p:tgtEl>
                                      </p:cBhvr>
                                    </p:animEffect>
                                    <p:set>
                                      <p:cBhvr>
                                        <p:cTn id="93" dur="1" fill="hold">
                                          <p:stCondLst>
                                            <p:cond delay="9"/>
                                          </p:stCondLst>
                                        </p:cTn>
                                        <p:tgtEl>
                                          <p:spTgt spid="71"/>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110"/>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72"/>
                                        </p:tgtEl>
                                      </p:cBhvr>
                                    </p:animEffect>
                                    <p:set>
                                      <p:cBhvr>
                                        <p:cTn id="100" dur="1" fill="hold">
                                          <p:stCondLst>
                                            <p:cond delay="9"/>
                                          </p:stCondLst>
                                        </p:cTn>
                                        <p:tgtEl>
                                          <p:spTgt spid="72"/>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110"/>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73"/>
                                        </p:tgtEl>
                                      </p:cBhvr>
                                    </p:animEffect>
                                    <p:set>
                                      <p:cBhvr>
                                        <p:cTn id="107" dur="1" fill="hold">
                                          <p:stCondLst>
                                            <p:cond delay="9"/>
                                          </p:stCondLst>
                                        </p:cTn>
                                        <p:tgtEl>
                                          <p:spTgt spid="73"/>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110"/>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74"/>
                                        </p:tgtEl>
                                      </p:cBhvr>
                                    </p:animEffect>
                                    <p:set>
                                      <p:cBhvr>
                                        <p:cTn id="114" dur="1" fill="hold">
                                          <p:stCondLst>
                                            <p:cond delay="9"/>
                                          </p:stCondLst>
                                        </p:cTn>
                                        <p:tgtEl>
                                          <p:spTgt spid="74"/>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110"/>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75"/>
                                        </p:tgtEl>
                                      </p:cBhvr>
                                    </p:animEffect>
                                    <p:set>
                                      <p:cBhvr>
                                        <p:cTn id="121" dur="1" fill="hold">
                                          <p:stCondLst>
                                            <p:cond delay="9"/>
                                          </p:stCondLst>
                                        </p:cTn>
                                        <p:tgtEl>
                                          <p:spTgt spid="75"/>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110"/>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76"/>
                                        </p:tgtEl>
                                      </p:cBhvr>
                                    </p:animEffect>
                                    <p:set>
                                      <p:cBhvr>
                                        <p:cTn id="128" dur="1" fill="hold">
                                          <p:stCondLst>
                                            <p:cond delay="9"/>
                                          </p:stCondLst>
                                        </p:cTn>
                                        <p:tgtEl>
                                          <p:spTgt spid="76"/>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110"/>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77"/>
                                        </p:tgtEl>
                                      </p:cBhvr>
                                    </p:animEffect>
                                    <p:set>
                                      <p:cBhvr>
                                        <p:cTn id="135" dur="1" fill="hold">
                                          <p:stCondLst>
                                            <p:cond delay="9"/>
                                          </p:stCondLst>
                                        </p:cTn>
                                        <p:tgtEl>
                                          <p:spTgt spid="77"/>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110"/>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78"/>
                                        </p:tgtEl>
                                      </p:cBhvr>
                                    </p:animEffect>
                                    <p:set>
                                      <p:cBhvr>
                                        <p:cTn id="142" dur="1" fill="hold">
                                          <p:stCondLst>
                                            <p:cond delay="9"/>
                                          </p:stCondLst>
                                        </p:cTn>
                                        <p:tgtEl>
                                          <p:spTgt spid="78"/>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110"/>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79"/>
                                        </p:tgtEl>
                                      </p:cBhvr>
                                    </p:animEffect>
                                    <p:set>
                                      <p:cBhvr>
                                        <p:cTn id="149" dur="1" fill="hold">
                                          <p:stCondLst>
                                            <p:cond delay="9"/>
                                          </p:stCondLst>
                                        </p:cTn>
                                        <p:tgtEl>
                                          <p:spTgt spid="79"/>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110"/>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80"/>
                                        </p:tgtEl>
                                      </p:cBhvr>
                                    </p:animEffect>
                                    <p:set>
                                      <p:cBhvr>
                                        <p:cTn id="156" dur="1" fill="hold">
                                          <p:stCondLst>
                                            <p:cond delay="9"/>
                                          </p:stCondLst>
                                        </p:cTn>
                                        <p:tgtEl>
                                          <p:spTgt spid="80"/>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110"/>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81"/>
                                        </p:tgtEl>
                                      </p:cBhvr>
                                    </p:animEffect>
                                    <p:set>
                                      <p:cBhvr>
                                        <p:cTn id="163" dur="1" fill="hold">
                                          <p:stCondLst>
                                            <p:cond delay="9"/>
                                          </p:stCondLst>
                                        </p:cTn>
                                        <p:tgtEl>
                                          <p:spTgt spid="81"/>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110"/>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82"/>
                                        </p:tgtEl>
                                      </p:cBhvr>
                                    </p:animEffect>
                                    <p:set>
                                      <p:cBhvr>
                                        <p:cTn id="170" dur="1" fill="hold">
                                          <p:stCondLst>
                                            <p:cond delay="9"/>
                                          </p:stCondLst>
                                        </p:cTn>
                                        <p:tgtEl>
                                          <p:spTgt spid="82"/>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110"/>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83"/>
                                        </p:tgtEl>
                                      </p:cBhvr>
                                    </p:animEffect>
                                    <p:set>
                                      <p:cBhvr>
                                        <p:cTn id="177" dur="1" fill="hold">
                                          <p:stCondLst>
                                            <p:cond delay="9"/>
                                          </p:stCondLst>
                                        </p:cTn>
                                        <p:tgtEl>
                                          <p:spTgt spid="83"/>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110"/>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84"/>
                                        </p:tgtEl>
                                      </p:cBhvr>
                                    </p:animEffect>
                                    <p:set>
                                      <p:cBhvr>
                                        <p:cTn id="184" dur="1" fill="hold">
                                          <p:stCondLst>
                                            <p:cond delay="9"/>
                                          </p:stCondLst>
                                        </p:cTn>
                                        <p:tgtEl>
                                          <p:spTgt spid="84"/>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110"/>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85"/>
                                        </p:tgtEl>
                                      </p:cBhvr>
                                    </p:animEffect>
                                    <p:set>
                                      <p:cBhvr>
                                        <p:cTn id="191" dur="1" fill="hold">
                                          <p:stCondLst>
                                            <p:cond delay="9"/>
                                          </p:stCondLst>
                                        </p:cTn>
                                        <p:tgtEl>
                                          <p:spTgt spid="85"/>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110"/>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86"/>
                                        </p:tgtEl>
                                      </p:cBhvr>
                                    </p:animEffect>
                                    <p:set>
                                      <p:cBhvr>
                                        <p:cTn id="198" dur="1" fill="hold">
                                          <p:stCondLst>
                                            <p:cond delay="9"/>
                                          </p:stCondLst>
                                        </p:cTn>
                                        <p:tgtEl>
                                          <p:spTgt spid="86"/>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110"/>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87"/>
                                        </p:tgtEl>
                                      </p:cBhvr>
                                    </p:animEffect>
                                    <p:set>
                                      <p:cBhvr>
                                        <p:cTn id="205" dur="1" fill="hold">
                                          <p:stCondLst>
                                            <p:cond delay="9"/>
                                          </p:stCondLst>
                                        </p:cTn>
                                        <p:tgtEl>
                                          <p:spTgt spid="87"/>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110"/>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88"/>
                                        </p:tgtEl>
                                      </p:cBhvr>
                                    </p:animEffect>
                                    <p:set>
                                      <p:cBhvr>
                                        <p:cTn id="212" dur="1" fill="hold">
                                          <p:stCondLst>
                                            <p:cond delay="9"/>
                                          </p:stCondLst>
                                        </p:cTn>
                                        <p:tgtEl>
                                          <p:spTgt spid="88"/>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110"/>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89"/>
                                        </p:tgtEl>
                                      </p:cBhvr>
                                    </p:animEffect>
                                    <p:set>
                                      <p:cBhvr>
                                        <p:cTn id="219" dur="1" fill="hold">
                                          <p:stCondLst>
                                            <p:cond delay="9"/>
                                          </p:stCondLst>
                                        </p:cTn>
                                        <p:tgtEl>
                                          <p:spTgt spid="89"/>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110"/>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90"/>
                                        </p:tgtEl>
                                      </p:cBhvr>
                                    </p:animEffect>
                                    <p:set>
                                      <p:cBhvr>
                                        <p:cTn id="226" dur="1" fill="hold">
                                          <p:stCondLst>
                                            <p:cond delay="9"/>
                                          </p:stCondLst>
                                        </p:cTn>
                                        <p:tgtEl>
                                          <p:spTgt spid="90"/>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110"/>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91"/>
                                        </p:tgtEl>
                                      </p:cBhvr>
                                    </p:animEffect>
                                    <p:set>
                                      <p:cBhvr>
                                        <p:cTn id="233" dur="1" fill="hold">
                                          <p:stCondLst>
                                            <p:cond delay="9"/>
                                          </p:stCondLst>
                                        </p:cTn>
                                        <p:tgtEl>
                                          <p:spTgt spid="91"/>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110"/>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92"/>
                                        </p:tgtEl>
                                      </p:cBhvr>
                                    </p:animEffect>
                                    <p:set>
                                      <p:cBhvr>
                                        <p:cTn id="240" dur="1" fill="hold">
                                          <p:stCondLst>
                                            <p:cond delay="9"/>
                                          </p:stCondLst>
                                        </p:cTn>
                                        <p:tgtEl>
                                          <p:spTgt spid="92"/>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110"/>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93"/>
                                        </p:tgtEl>
                                      </p:cBhvr>
                                    </p:animEffect>
                                    <p:set>
                                      <p:cBhvr>
                                        <p:cTn id="247" dur="1" fill="hold">
                                          <p:stCondLst>
                                            <p:cond delay="9"/>
                                          </p:stCondLst>
                                        </p:cTn>
                                        <p:tgtEl>
                                          <p:spTgt spid="93"/>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110"/>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94"/>
                                        </p:tgtEl>
                                      </p:cBhvr>
                                    </p:animEffect>
                                    <p:set>
                                      <p:cBhvr>
                                        <p:cTn id="254" dur="1" fill="hold">
                                          <p:stCondLst>
                                            <p:cond delay="9"/>
                                          </p:stCondLst>
                                        </p:cTn>
                                        <p:tgtEl>
                                          <p:spTgt spid="94"/>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110"/>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95"/>
                                        </p:tgtEl>
                                      </p:cBhvr>
                                    </p:animEffect>
                                    <p:set>
                                      <p:cBhvr>
                                        <p:cTn id="261" dur="1" fill="hold">
                                          <p:stCondLst>
                                            <p:cond delay="9"/>
                                          </p:stCondLst>
                                        </p:cTn>
                                        <p:tgtEl>
                                          <p:spTgt spid="95"/>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110"/>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96"/>
                                        </p:tgtEl>
                                      </p:cBhvr>
                                    </p:animEffect>
                                    <p:set>
                                      <p:cBhvr>
                                        <p:cTn id="268" dur="1" fill="hold">
                                          <p:stCondLst>
                                            <p:cond delay="9"/>
                                          </p:stCondLst>
                                        </p:cTn>
                                        <p:tgtEl>
                                          <p:spTgt spid="96"/>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110"/>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97"/>
                                        </p:tgtEl>
                                      </p:cBhvr>
                                    </p:animEffect>
                                    <p:set>
                                      <p:cBhvr>
                                        <p:cTn id="275" dur="1" fill="hold">
                                          <p:stCondLst>
                                            <p:cond delay="9"/>
                                          </p:stCondLst>
                                        </p:cTn>
                                        <p:tgtEl>
                                          <p:spTgt spid="97"/>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110"/>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98"/>
                                        </p:tgtEl>
                                      </p:cBhvr>
                                    </p:animEffect>
                                    <p:set>
                                      <p:cBhvr>
                                        <p:cTn id="282" dur="1" fill="hold">
                                          <p:stCondLst>
                                            <p:cond delay="9"/>
                                          </p:stCondLst>
                                        </p:cTn>
                                        <p:tgtEl>
                                          <p:spTgt spid="98"/>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110"/>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99"/>
                                        </p:tgtEl>
                                      </p:cBhvr>
                                    </p:animEffect>
                                    <p:set>
                                      <p:cBhvr>
                                        <p:cTn id="289" dur="1" fill="hold">
                                          <p:stCondLst>
                                            <p:cond delay="9"/>
                                          </p:stCondLst>
                                        </p:cTn>
                                        <p:tgtEl>
                                          <p:spTgt spid="99"/>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110"/>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100"/>
                                        </p:tgtEl>
                                      </p:cBhvr>
                                    </p:animEffect>
                                    <p:set>
                                      <p:cBhvr>
                                        <p:cTn id="296" dur="1" fill="hold">
                                          <p:stCondLst>
                                            <p:cond delay="9"/>
                                          </p:stCondLst>
                                        </p:cTn>
                                        <p:tgtEl>
                                          <p:spTgt spid="100"/>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110"/>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101"/>
                                        </p:tgtEl>
                                      </p:cBhvr>
                                    </p:animEffect>
                                    <p:set>
                                      <p:cBhvr>
                                        <p:cTn id="303" dur="1" fill="hold">
                                          <p:stCondLst>
                                            <p:cond delay="9"/>
                                          </p:stCondLst>
                                        </p:cTn>
                                        <p:tgtEl>
                                          <p:spTgt spid="101"/>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110"/>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102"/>
                                        </p:tgtEl>
                                      </p:cBhvr>
                                    </p:animEffect>
                                    <p:set>
                                      <p:cBhvr>
                                        <p:cTn id="310" dur="1" fill="hold">
                                          <p:stCondLst>
                                            <p:cond delay="9"/>
                                          </p:stCondLst>
                                        </p:cTn>
                                        <p:tgtEl>
                                          <p:spTgt spid="102"/>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110"/>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103"/>
                                        </p:tgtEl>
                                      </p:cBhvr>
                                    </p:animEffect>
                                    <p:set>
                                      <p:cBhvr>
                                        <p:cTn id="317" dur="1" fill="hold">
                                          <p:stCondLst>
                                            <p:cond delay="9"/>
                                          </p:stCondLst>
                                        </p:cTn>
                                        <p:tgtEl>
                                          <p:spTgt spid="103"/>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110"/>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104"/>
                                        </p:tgtEl>
                                      </p:cBhvr>
                                    </p:animEffect>
                                    <p:set>
                                      <p:cBhvr>
                                        <p:cTn id="324" dur="1" fill="hold">
                                          <p:stCondLst>
                                            <p:cond delay="9"/>
                                          </p:stCondLst>
                                        </p:cTn>
                                        <p:tgtEl>
                                          <p:spTgt spid="104"/>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110"/>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105"/>
                                        </p:tgtEl>
                                      </p:cBhvr>
                                    </p:animEffect>
                                    <p:set>
                                      <p:cBhvr>
                                        <p:cTn id="331" dur="1" fill="hold">
                                          <p:stCondLst>
                                            <p:cond delay="9"/>
                                          </p:stCondLst>
                                        </p:cTn>
                                        <p:tgtEl>
                                          <p:spTgt spid="105"/>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110"/>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106"/>
                                        </p:tgtEl>
                                      </p:cBhvr>
                                    </p:animEffect>
                                    <p:set>
                                      <p:cBhvr>
                                        <p:cTn id="338" dur="1" fill="hold">
                                          <p:stCondLst>
                                            <p:cond delay="9"/>
                                          </p:stCondLst>
                                        </p:cTn>
                                        <p:tgtEl>
                                          <p:spTgt spid="106"/>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110"/>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107"/>
                                        </p:tgtEl>
                                      </p:cBhvr>
                                    </p:animEffect>
                                    <p:set>
                                      <p:cBhvr>
                                        <p:cTn id="345" dur="1" fill="hold">
                                          <p:stCondLst>
                                            <p:cond delay="9"/>
                                          </p:stCondLst>
                                        </p:cTn>
                                        <p:tgtEl>
                                          <p:spTgt spid="107"/>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110"/>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108"/>
                                        </p:tgtEl>
                                      </p:cBhvr>
                                    </p:animEffect>
                                    <p:set>
                                      <p:cBhvr>
                                        <p:cTn id="352" dur="1" fill="hold">
                                          <p:stCondLst>
                                            <p:cond delay="9"/>
                                          </p:stCondLst>
                                        </p:cTn>
                                        <p:tgtEl>
                                          <p:spTgt spid="108"/>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110"/>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109"/>
                                        </p:tgtEl>
                                      </p:cBhvr>
                                    </p:animEffect>
                                    <p:set>
                                      <p:cBhvr>
                                        <p:cTn id="359" dur="1" fill="hold">
                                          <p:stCondLst>
                                            <p:cond delay="9"/>
                                          </p:stCondLst>
                                        </p:cTn>
                                        <p:tgtEl>
                                          <p:spTgt spid="109"/>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59"/>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59"/>
                                        </p:tgtEl>
                                        <p:attrNameLst>
                                          <p:attrName>style.color</p:attrName>
                                        </p:attrNameLst>
                                      </p:cBhvr>
                                      <p:by>
                                        <p:hsl h="0" s="12549" l="25098"/>
                                      </p:by>
                                    </p:animClr>
                                    <p:animClr clrSpc="hsl" dir="cw">
                                      <p:cBhvr>
                                        <p:cTn id="367" dur="500" fill="hold"/>
                                        <p:tgtEl>
                                          <p:spTgt spid="59"/>
                                        </p:tgtEl>
                                        <p:attrNameLst>
                                          <p:attrName>fillcolor</p:attrName>
                                        </p:attrNameLst>
                                      </p:cBhvr>
                                      <p:by>
                                        <p:hsl h="0" s="12549" l="25098"/>
                                      </p:by>
                                    </p:animClr>
                                    <p:animClr clrSpc="hsl" dir="cw">
                                      <p:cBhvr>
                                        <p:cTn id="368" dur="500" fill="hold"/>
                                        <p:tgtEl>
                                          <p:spTgt spid="59"/>
                                        </p:tgtEl>
                                        <p:attrNameLst>
                                          <p:attrName>stroke.color</p:attrName>
                                        </p:attrNameLst>
                                      </p:cBhvr>
                                      <p:by>
                                        <p:hsl h="0" s="12549" l="25098"/>
                                      </p:by>
                                    </p:animClr>
                                    <p:set>
                                      <p:cBhvr>
                                        <p:cTn id="369" dur="500" fill="hold"/>
                                        <p:tgtEl>
                                          <p:spTgt spid="59"/>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52"/>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110"/>
                                        </p:tgtEl>
                                      </p:cBhvr>
                                    </p:cmd>
                                  </p:childTnLst>
                                </p:cTn>
                              </p:par>
                            </p:childTnLst>
                          </p:cTn>
                        </p:par>
                      </p:childTnLst>
                    </p:cTn>
                  </p:par>
                </p:childTnLst>
              </p:cTn>
              <p:nextCondLst>
                <p:cond evt="onClick" delay="0">
                  <p:tgtEl>
                    <p:spTgt spid="59"/>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110"/>
                </p:tgtEl>
              </p:cMediaNode>
            </p:audio>
            <p:audio>
              <p:cMediaNode vol="80000">
                <p:cTn id="375" fill="hold" display="0">
                  <p:stCondLst>
                    <p:cond delay="indefinite"/>
                  </p:stCondLst>
                  <p:endCondLst>
                    <p:cond evt="onStopAudio" delay="0">
                      <p:tgtEl>
                        <p:sldTgt/>
                      </p:tgtEl>
                    </p:cond>
                  </p:endCondLst>
                </p:cTn>
                <p:tgtEl>
                  <p:spTgt spid="116"/>
                </p:tgtEl>
              </p:cMediaNode>
            </p:audio>
          </p:childTnLst>
        </p:cTn>
      </p:par>
    </p:tnLst>
    <p:bldLst>
      <p:bldP spid="1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9649" y="214212"/>
            <a:ext cx="5418599"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IV.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359955" y="639970"/>
            <a:ext cx="6096000" cy="426527"/>
          </a:xfrm>
          <a:prstGeom prst="rect">
            <a:avLst/>
          </a:prstGeom>
        </p:spPr>
        <p:txBody>
          <a:bodyPr>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8584192" y="331172"/>
            <a:ext cx="2667666" cy="183785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p:cNvSpPr/>
          <p:nvPr/>
        </p:nvSpPr>
        <p:spPr>
          <a:xfrm>
            <a:off x="1359955" y="1066497"/>
            <a:ext cx="1820755"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80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34692" y="1493024"/>
            <a:ext cx="3692036"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80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sẻ</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334692" y="1907414"/>
            <a:ext cx="233749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Chỉnh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mn-cs"/>
              </a:rPr>
              <a:t>sửa</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 name="Rectangle 1"/>
          <p:cNvSpPr/>
          <p:nvPr/>
        </p:nvSpPr>
        <p:spPr>
          <a:xfrm>
            <a:off x="1359955" y="2583414"/>
            <a:ext cx="7964553"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80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Trao</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sản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334692" y="3161952"/>
            <a:ext cx="5656228"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80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30012" y="3740490"/>
            <a:ext cx="7994496" cy="426527"/>
          </a:xfrm>
          <a:prstGeom prst="rect">
            <a:avLst/>
          </a:prstGeom>
        </p:spPr>
        <p:txBody>
          <a:bodyPr wrap="none">
            <a:spAutoFit/>
          </a:bodyPr>
          <a:lstStyle/>
          <a:p>
            <a:pPr>
              <a:lnSpc>
                <a:spcPts val="2625"/>
              </a:lnSpc>
              <a:spcAft>
                <a:spcPts val="800"/>
              </a:spcAft>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359955" y="4319028"/>
            <a:ext cx="8946122" cy="1395254"/>
          </a:xfrm>
          <a:prstGeom prst="rect">
            <a:avLst/>
          </a:prstGeom>
        </p:spPr>
        <p:txBody>
          <a:bodyPr wrap="square">
            <a:spAutoFit/>
          </a:bodyPr>
          <a:lstStyle/>
          <a:p>
            <a:pPr>
              <a:lnSpc>
                <a:spcPts val="2625"/>
              </a:lnSpc>
              <a:spcAft>
                <a:spcPts val="800"/>
              </a:spcAft>
            </a:pP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2625"/>
              </a:lnSpc>
              <a:spcAft>
                <a:spcPts val="800"/>
              </a:spcAft>
            </a:pP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Bài</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viết</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phải</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thể</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hiện</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cảm</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xúc</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chân</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thành</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của</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người</a:t>
            </a:r>
            <a:r>
              <a:rPr lang="en-US" sz="2800" kern="1800" dirty="0">
                <a:solidFill>
                  <a:srgbClr val="111111"/>
                </a:solidFill>
                <a:latin typeface="Times New Roman" panose="02020603050405020304" pitchFamily="18" charset="0"/>
                <a:ea typeface="Times New Roman" panose="02020603050405020304" pitchFamily="18" charset="0"/>
              </a:rPr>
              <a:t> </a:t>
            </a:r>
            <a:r>
              <a:rPr lang="en-US" sz="2800" kern="1800" dirty="0" err="1">
                <a:solidFill>
                  <a:srgbClr val="111111"/>
                </a:solidFill>
                <a:latin typeface="Times New Roman" panose="02020603050405020304" pitchFamily="18" charset="0"/>
                <a:ea typeface="Times New Roman" panose="02020603050405020304" pitchFamily="18" charset="0"/>
              </a:rPr>
              <a:t>viết</a:t>
            </a:r>
            <a:r>
              <a:rPr lang="en-US" sz="2800" kern="1800" dirty="0">
                <a:solidFill>
                  <a:srgbClr val="111111"/>
                </a:solidFill>
                <a:latin typeface="Times New Roman" panose="02020603050405020304" pitchFamily="18" charset="0"/>
                <a:ea typeface="Times New Roman" panose="02020603050405020304" pitchFamily="18" charset="0"/>
              </a:rPr>
              <a:t>.</a:t>
            </a:r>
            <a:endParaRPr lang="en-US" sz="2800" dirty="0"/>
          </a:p>
        </p:txBody>
      </p:sp>
      <p:sp>
        <p:nvSpPr>
          <p:cNvPr id="12" name="Cloud Callout 11"/>
          <p:cNvSpPr/>
          <p:nvPr/>
        </p:nvSpPr>
        <p:spPr>
          <a:xfrm>
            <a:off x="3019047" y="4276960"/>
            <a:ext cx="6516838" cy="2365828"/>
          </a:xfrm>
          <a:prstGeom prst="cloudCallout">
            <a:avLst/>
          </a:prstGeom>
          <a:solidFill>
            <a:schemeClr val="bg1"/>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625"/>
              </a:lnSpc>
            </a:pP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Qua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03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0" nodeType="clickEffect">
                                  <p:stCondLst>
                                    <p:cond delay="0"/>
                                  </p:stCondLst>
                                  <p:childTnLst>
                                    <p:animEffect transition="out" filter="randombar(horizontal)">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1000"/>
                                        <p:tgtEl>
                                          <p:spTgt spid="8">
                                            <p:txEl>
                                              <p:pRg st="0" end="0"/>
                                            </p:txEl>
                                          </p:spTgt>
                                        </p:tgtEl>
                                      </p:cBhvr>
                                    </p:animEffect>
                                    <p:anim calcmode="lin" valueType="num">
                                      <p:cBhvr>
                                        <p:cTn id="4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fade">
                                      <p:cBhvr>
                                        <p:cTn id="51" dur="1000"/>
                                        <p:tgtEl>
                                          <p:spTgt spid="8">
                                            <p:txEl>
                                              <p:pRg st="1" end="1"/>
                                            </p:txEl>
                                          </p:spTgt>
                                        </p:tgtEl>
                                      </p:cBhvr>
                                    </p:animEffect>
                                    <p:anim calcmode="lin" valueType="num">
                                      <p:cBhvr>
                                        <p:cTn id="5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
                                            <p:txEl>
                                              <p:pRg st="2" end="2"/>
                                            </p:txEl>
                                          </p:spTgt>
                                        </p:tgtEl>
                                        <p:attrNameLst>
                                          <p:attrName>style.visibility</p:attrName>
                                        </p:attrNameLst>
                                      </p:cBhvr>
                                      <p:to>
                                        <p:strVal val="visible"/>
                                      </p:to>
                                    </p:set>
                                    <p:animEffect transition="in" filter="fade">
                                      <p:cBhvr>
                                        <p:cTn id="58" dur="1000"/>
                                        <p:tgtEl>
                                          <p:spTgt spid="8">
                                            <p:txEl>
                                              <p:pRg st="2" end="2"/>
                                            </p:txEl>
                                          </p:spTgt>
                                        </p:tgtEl>
                                      </p:cBhvr>
                                    </p:animEffect>
                                    <p:anim calcmode="lin" valueType="num">
                                      <p:cBhvr>
                                        <p:cTn id="5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6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 grpId="0"/>
      <p:bldP spid="6" grpId="0"/>
      <p:bldP spid="12" grpId="0" animBg="1"/>
      <p:bldP spid="12"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137667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0677" y="104725"/>
            <a:ext cx="11901267" cy="653522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3441358" y="203201"/>
            <a:ext cx="567052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NÓI VÀ NGHE</a:t>
            </a:r>
            <a:endPar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endParaRPr>
          </a:p>
        </p:txBody>
      </p:sp>
      <p:sp>
        <p:nvSpPr>
          <p:cNvPr id="7" name="Rectangle 6"/>
          <p:cNvSpPr/>
          <p:nvPr/>
        </p:nvSpPr>
        <p:spPr>
          <a:xfrm>
            <a:off x="631566" y="3660551"/>
            <a:ext cx="1088375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TRÌNH</a:t>
            </a:r>
            <a:r>
              <a:rPr kumimoji="0" lang="en-US" sz="5400" b="1" i="0" u="none" strike="noStrike" kern="1200" cap="none" spc="0" normalizeH="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 BÀY VỀ MỘT CẢNH SINH HOẠT</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94750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0400" y="0"/>
            <a:ext cx="8331200" cy="1146211"/>
          </a:xfrm>
          <a:prstGeom prst="rect">
            <a:avLst/>
          </a:prstGeom>
        </p:spPr>
        <p:txBody>
          <a:bodyPr wrap="square">
            <a:spAutoFit/>
          </a:bodyPr>
          <a:lstStyle/>
          <a:p>
            <a:pPr algn="ctr">
              <a:lnSpc>
                <a:spcPct val="107000"/>
              </a:lnSpc>
              <a:spcAft>
                <a:spcPts val="0"/>
              </a:spcAft>
              <a:tabLst>
                <a:tab pos="1386840" algn="l"/>
              </a:tabLst>
            </a:pPr>
            <a:r>
              <a:rPr lang="en-US" sz="3200" b="1" dirty="0">
                <a:solidFill>
                  <a:srgbClr val="7030A0"/>
                </a:solidFill>
                <a:latin typeface="Times New Roman" panose="02020603050405020304" pitchFamily="18" charset="0"/>
                <a:ea typeface="MS Mincho"/>
                <a:cs typeface="Times New Roman" panose="02020603050405020304" pitchFamily="18" charset="0"/>
              </a:rPr>
              <a:t>NÓI VÀ </a:t>
            </a:r>
            <a:r>
              <a:rPr lang="en-US" sz="3200" b="1" dirty="0" smtClean="0">
                <a:solidFill>
                  <a:srgbClr val="7030A0"/>
                </a:solidFill>
                <a:latin typeface="Times New Roman" panose="02020603050405020304" pitchFamily="18" charset="0"/>
                <a:ea typeface="MS Mincho"/>
                <a:cs typeface="Times New Roman" panose="02020603050405020304" pitchFamily="18" charset="0"/>
              </a:rPr>
              <a:t>NGHE</a:t>
            </a:r>
            <a:r>
              <a:rPr lang="en-US" sz="3200" b="1" dirty="0">
                <a:solidFill>
                  <a:srgbClr val="0D0D0D"/>
                </a:solidFill>
                <a:latin typeface="Times New Roman" panose="02020603050405020304" pitchFamily="18" charset="0"/>
                <a:ea typeface="MS Mincho"/>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tabLst>
                <a:tab pos="1386840" algn="l"/>
              </a:tabLst>
            </a:pPr>
            <a:r>
              <a:rPr lang="en-US" sz="3200" b="1" dirty="0">
                <a:solidFill>
                  <a:srgbClr val="FF0000"/>
                </a:solidFill>
                <a:latin typeface="Times New Roman" panose="02020603050405020304" pitchFamily="18" charset="0"/>
                <a:ea typeface="MS Mincho"/>
                <a:cs typeface="Times New Roman" panose="02020603050405020304" pitchFamily="18" charset="0"/>
              </a:rPr>
              <a:t>TRÌNH BÀY VỀ MỘT CẢNH SINH HOẠT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ight Arrow 2"/>
          <p:cNvSpPr/>
          <p:nvPr/>
        </p:nvSpPr>
        <p:spPr>
          <a:xfrm>
            <a:off x="1738848" y="1668470"/>
            <a:ext cx="9751720" cy="3944540"/>
          </a:xfrm>
          <a:prstGeom prst="rightArrow">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701431" y="2560829"/>
            <a:ext cx="2074834" cy="2089788"/>
          </a:xfrm>
          <a:custGeom>
            <a:avLst/>
            <a:gdLst>
              <a:gd name="connsiteX0" fmla="*/ 0 w 2074834"/>
              <a:gd name="connsiteY0" fmla="*/ 345813 h 2089788"/>
              <a:gd name="connsiteX1" fmla="*/ 345813 w 2074834"/>
              <a:gd name="connsiteY1" fmla="*/ 0 h 2089788"/>
              <a:gd name="connsiteX2" fmla="*/ 1729021 w 2074834"/>
              <a:gd name="connsiteY2" fmla="*/ 0 h 2089788"/>
              <a:gd name="connsiteX3" fmla="*/ 2074834 w 2074834"/>
              <a:gd name="connsiteY3" fmla="*/ 345813 h 2089788"/>
              <a:gd name="connsiteX4" fmla="*/ 2074834 w 2074834"/>
              <a:gd name="connsiteY4" fmla="*/ 1743975 h 2089788"/>
              <a:gd name="connsiteX5" fmla="*/ 1729021 w 2074834"/>
              <a:gd name="connsiteY5" fmla="*/ 2089788 h 2089788"/>
              <a:gd name="connsiteX6" fmla="*/ 345813 w 2074834"/>
              <a:gd name="connsiteY6" fmla="*/ 2089788 h 2089788"/>
              <a:gd name="connsiteX7" fmla="*/ 0 w 2074834"/>
              <a:gd name="connsiteY7" fmla="*/ 1743975 h 2089788"/>
              <a:gd name="connsiteX8" fmla="*/ 0 w 2074834"/>
              <a:gd name="connsiteY8" fmla="*/ 345813 h 20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834" h="2089788">
                <a:moveTo>
                  <a:pt x="0" y="345813"/>
                </a:moveTo>
                <a:cubicBezTo>
                  <a:pt x="0" y="154826"/>
                  <a:pt x="154826" y="0"/>
                  <a:pt x="345813" y="0"/>
                </a:cubicBezTo>
                <a:lnTo>
                  <a:pt x="1729021" y="0"/>
                </a:lnTo>
                <a:cubicBezTo>
                  <a:pt x="1920008" y="0"/>
                  <a:pt x="2074834" y="154826"/>
                  <a:pt x="2074834" y="345813"/>
                </a:cubicBezTo>
                <a:lnTo>
                  <a:pt x="2074834" y="1743975"/>
                </a:lnTo>
                <a:cubicBezTo>
                  <a:pt x="2074834" y="1934962"/>
                  <a:pt x="1920008" y="2089788"/>
                  <a:pt x="1729021" y="2089788"/>
                </a:cubicBezTo>
                <a:lnTo>
                  <a:pt x="345813" y="2089788"/>
                </a:lnTo>
                <a:cubicBezTo>
                  <a:pt x="154826" y="2089788"/>
                  <a:pt x="0" y="1934962"/>
                  <a:pt x="0" y="1743975"/>
                </a:cubicBezTo>
                <a:lnTo>
                  <a:pt x="0" y="34581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96535" tIns="196535" rIns="196535" bIns="196535"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Hình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thành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kỹ</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năng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nghe</a:t>
            </a:r>
            <a:r>
              <a:rPr lang="en-US" sz="2500" kern="1200" dirty="0" smtClean="0">
                <a:latin typeface="Times New Roman" panose="02020603050405020304" pitchFamily="18" charset="0"/>
                <a:cs typeface="Times New Roman" panose="02020603050405020304" pitchFamily="18" charset="0"/>
              </a:rPr>
              <a:t> – </a:t>
            </a:r>
            <a:r>
              <a:rPr lang="en-US" sz="2500" kern="1200" dirty="0" err="1" smtClean="0">
                <a:latin typeface="Times New Roman" panose="02020603050405020304" pitchFamily="18" charset="0"/>
                <a:cs typeface="Times New Roman" panose="02020603050405020304" pitchFamily="18" charset="0"/>
              </a:rPr>
              <a:t>nói</a:t>
            </a:r>
            <a:r>
              <a:rPr lang="en-US" sz="2500" kern="1200" dirty="0" smtClean="0">
                <a:latin typeface="Times New Roman" panose="02020603050405020304" pitchFamily="18" charset="0"/>
                <a:cs typeface="Times New Roman" panose="02020603050405020304" pitchFamily="18" charset="0"/>
              </a:rPr>
              <a:t> – </a:t>
            </a:r>
            <a:r>
              <a:rPr lang="en-US" sz="2500" kern="1200" dirty="0" err="1" smtClean="0">
                <a:latin typeface="Times New Roman" panose="02020603050405020304" pitchFamily="18" charset="0"/>
                <a:cs typeface="Times New Roman" panose="02020603050405020304" pitchFamily="18" charset="0"/>
              </a:rPr>
              <a:t>đọc</a:t>
            </a:r>
            <a:r>
              <a:rPr lang="en-US" sz="2500" kern="1200" dirty="0" smtClean="0">
                <a:latin typeface="Times New Roman" panose="02020603050405020304" pitchFamily="18" charset="0"/>
                <a:cs typeface="Times New Roman" panose="02020603050405020304" pitchFamily="18" charset="0"/>
              </a:rPr>
              <a:t> </a:t>
            </a:r>
            <a:endParaRPr lang="en-US" sz="2500" kern="1200" dirty="0">
              <a:latin typeface="Times New Roman" panose="02020603050405020304" pitchFamily="18" charset="0"/>
              <a:cs typeface="Times New Roman" panose="02020603050405020304" pitchFamily="18" charset="0"/>
            </a:endParaRPr>
          </a:p>
        </p:txBody>
      </p:sp>
      <p:sp>
        <p:nvSpPr>
          <p:cNvPr id="8" name="Freeform 7"/>
          <p:cNvSpPr/>
          <p:nvPr/>
        </p:nvSpPr>
        <p:spPr>
          <a:xfrm>
            <a:off x="2880007" y="2560829"/>
            <a:ext cx="2074834" cy="2089788"/>
          </a:xfrm>
          <a:custGeom>
            <a:avLst/>
            <a:gdLst>
              <a:gd name="connsiteX0" fmla="*/ 0 w 2074834"/>
              <a:gd name="connsiteY0" fmla="*/ 345813 h 2089788"/>
              <a:gd name="connsiteX1" fmla="*/ 345813 w 2074834"/>
              <a:gd name="connsiteY1" fmla="*/ 0 h 2089788"/>
              <a:gd name="connsiteX2" fmla="*/ 1729021 w 2074834"/>
              <a:gd name="connsiteY2" fmla="*/ 0 h 2089788"/>
              <a:gd name="connsiteX3" fmla="*/ 2074834 w 2074834"/>
              <a:gd name="connsiteY3" fmla="*/ 345813 h 2089788"/>
              <a:gd name="connsiteX4" fmla="*/ 2074834 w 2074834"/>
              <a:gd name="connsiteY4" fmla="*/ 1743975 h 2089788"/>
              <a:gd name="connsiteX5" fmla="*/ 1729021 w 2074834"/>
              <a:gd name="connsiteY5" fmla="*/ 2089788 h 2089788"/>
              <a:gd name="connsiteX6" fmla="*/ 345813 w 2074834"/>
              <a:gd name="connsiteY6" fmla="*/ 2089788 h 2089788"/>
              <a:gd name="connsiteX7" fmla="*/ 0 w 2074834"/>
              <a:gd name="connsiteY7" fmla="*/ 1743975 h 2089788"/>
              <a:gd name="connsiteX8" fmla="*/ 0 w 2074834"/>
              <a:gd name="connsiteY8" fmla="*/ 345813 h 20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834" h="2089788">
                <a:moveTo>
                  <a:pt x="0" y="345813"/>
                </a:moveTo>
                <a:cubicBezTo>
                  <a:pt x="0" y="154826"/>
                  <a:pt x="154826" y="0"/>
                  <a:pt x="345813" y="0"/>
                </a:cubicBezTo>
                <a:lnTo>
                  <a:pt x="1729021" y="0"/>
                </a:lnTo>
                <a:cubicBezTo>
                  <a:pt x="1920008" y="0"/>
                  <a:pt x="2074834" y="154826"/>
                  <a:pt x="2074834" y="345813"/>
                </a:cubicBezTo>
                <a:lnTo>
                  <a:pt x="2074834" y="1743975"/>
                </a:lnTo>
                <a:cubicBezTo>
                  <a:pt x="2074834" y="1934962"/>
                  <a:pt x="1920008" y="2089788"/>
                  <a:pt x="1729021" y="2089788"/>
                </a:cubicBezTo>
                <a:lnTo>
                  <a:pt x="345813" y="2089788"/>
                </a:lnTo>
                <a:cubicBezTo>
                  <a:pt x="154826" y="2089788"/>
                  <a:pt x="0" y="1934962"/>
                  <a:pt x="0" y="1743975"/>
                </a:cubicBezTo>
                <a:lnTo>
                  <a:pt x="0" y="34581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6535" tIns="196535" rIns="196535" bIns="196535"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Hiểu</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biết</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hơn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và</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rèn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luyện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tính</a:t>
            </a:r>
            <a:r>
              <a:rPr lang="en-US" sz="2500" kern="1200" dirty="0" smtClean="0">
                <a:latin typeface="Times New Roman" panose="02020603050405020304" pitchFamily="18" charset="0"/>
                <a:cs typeface="Times New Roman" panose="02020603050405020304" pitchFamily="18" charset="0"/>
              </a:rPr>
              <a:t> logic</a:t>
            </a:r>
            <a:endParaRPr lang="en-US" sz="25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058582" y="2560829"/>
            <a:ext cx="2074834" cy="2089788"/>
          </a:xfrm>
          <a:custGeom>
            <a:avLst/>
            <a:gdLst>
              <a:gd name="connsiteX0" fmla="*/ 0 w 2074834"/>
              <a:gd name="connsiteY0" fmla="*/ 345813 h 2089788"/>
              <a:gd name="connsiteX1" fmla="*/ 345813 w 2074834"/>
              <a:gd name="connsiteY1" fmla="*/ 0 h 2089788"/>
              <a:gd name="connsiteX2" fmla="*/ 1729021 w 2074834"/>
              <a:gd name="connsiteY2" fmla="*/ 0 h 2089788"/>
              <a:gd name="connsiteX3" fmla="*/ 2074834 w 2074834"/>
              <a:gd name="connsiteY3" fmla="*/ 345813 h 2089788"/>
              <a:gd name="connsiteX4" fmla="*/ 2074834 w 2074834"/>
              <a:gd name="connsiteY4" fmla="*/ 1743975 h 2089788"/>
              <a:gd name="connsiteX5" fmla="*/ 1729021 w 2074834"/>
              <a:gd name="connsiteY5" fmla="*/ 2089788 h 2089788"/>
              <a:gd name="connsiteX6" fmla="*/ 345813 w 2074834"/>
              <a:gd name="connsiteY6" fmla="*/ 2089788 h 2089788"/>
              <a:gd name="connsiteX7" fmla="*/ 0 w 2074834"/>
              <a:gd name="connsiteY7" fmla="*/ 1743975 h 2089788"/>
              <a:gd name="connsiteX8" fmla="*/ 0 w 2074834"/>
              <a:gd name="connsiteY8" fmla="*/ 345813 h 20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834" h="2089788">
                <a:moveTo>
                  <a:pt x="0" y="345813"/>
                </a:moveTo>
                <a:cubicBezTo>
                  <a:pt x="0" y="154826"/>
                  <a:pt x="154826" y="0"/>
                  <a:pt x="345813" y="0"/>
                </a:cubicBezTo>
                <a:lnTo>
                  <a:pt x="1729021" y="0"/>
                </a:lnTo>
                <a:cubicBezTo>
                  <a:pt x="1920008" y="0"/>
                  <a:pt x="2074834" y="154826"/>
                  <a:pt x="2074834" y="345813"/>
                </a:cubicBezTo>
                <a:lnTo>
                  <a:pt x="2074834" y="1743975"/>
                </a:lnTo>
                <a:cubicBezTo>
                  <a:pt x="2074834" y="1934962"/>
                  <a:pt x="1920008" y="2089788"/>
                  <a:pt x="1729021" y="2089788"/>
                </a:cubicBezTo>
                <a:lnTo>
                  <a:pt x="345813" y="2089788"/>
                </a:lnTo>
                <a:cubicBezTo>
                  <a:pt x="154826" y="2089788"/>
                  <a:pt x="0" y="1934962"/>
                  <a:pt x="0" y="1743975"/>
                </a:cubicBezTo>
                <a:lnTo>
                  <a:pt x="0" y="34581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535" tIns="196535" rIns="196535" bIns="196535"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Hỗ</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trợ</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kĩ</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năng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giao</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tiếp</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7237158" y="2560829"/>
            <a:ext cx="2074834" cy="2089788"/>
          </a:xfrm>
          <a:custGeom>
            <a:avLst/>
            <a:gdLst>
              <a:gd name="connsiteX0" fmla="*/ 0 w 2074834"/>
              <a:gd name="connsiteY0" fmla="*/ 345813 h 2089788"/>
              <a:gd name="connsiteX1" fmla="*/ 345813 w 2074834"/>
              <a:gd name="connsiteY1" fmla="*/ 0 h 2089788"/>
              <a:gd name="connsiteX2" fmla="*/ 1729021 w 2074834"/>
              <a:gd name="connsiteY2" fmla="*/ 0 h 2089788"/>
              <a:gd name="connsiteX3" fmla="*/ 2074834 w 2074834"/>
              <a:gd name="connsiteY3" fmla="*/ 345813 h 2089788"/>
              <a:gd name="connsiteX4" fmla="*/ 2074834 w 2074834"/>
              <a:gd name="connsiteY4" fmla="*/ 1743975 h 2089788"/>
              <a:gd name="connsiteX5" fmla="*/ 1729021 w 2074834"/>
              <a:gd name="connsiteY5" fmla="*/ 2089788 h 2089788"/>
              <a:gd name="connsiteX6" fmla="*/ 345813 w 2074834"/>
              <a:gd name="connsiteY6" fmla="*/ 2089788 h 2089788"/>
              <a:gd name="connsiteX7" fmla="*/ 0 w 2074834"/>
              <a:gd name="connsiteY7" fmla="*/ 1743975 h 2089788"/>
              <a:gd name="connsiteX8" fmla="*/ 0 w 2074834"/>
              <a:gd name="connsiteY8" fmla="*/ 345813 h 20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834" h="2089788">
                <a:moveTo>
                  <a:pt x="0" y="345813"/>
                </a:moveTo>
                <a:cubicBezTo>
                  <a:pt x="0" y="154826"/>
                  <a:pt x="154826" y="0"/>
                  <a:pt x="345813" y="0"/>
                </a:cubicBezTo>
                <a:lnTo>
                  <a:pt x="1729021" y="0"/>
                </a:lnTo>
                <a:cubicBezTo>
                  <a:pt x="1920008" y="0"/>
                  <a:pt x="2074834" y="154826"/>
                  <a:pt x="2074834" y="345813"/>
                </a:cubicBezTo>
                <a:lnTo>
                  <a:pt x="2074834" y="1743975"/>
                </a:lnTo>
                <a:cubicBezTo>
                  <a:pt x="2074834" y="1934962"/>
                  <a:pt x="1920008" y="2089788"/>
                  <a:pt x="1729021" y="2089788"/>
                </a:cubicBezTo>
                <a:lnTo>
                  <a:pt x="345813" y="2089788"/>
                </a:lnTo>
                <a:cubicBezTo>
                  <a:pt x="154826" y="2089788"/>
                  <a:pt x="0" y="1934962"/>
                  <a:pt x="0" y="1743975"/>
                </a:cubicBezTo>
                <a:lnTo>
                  <a:pt x="0" y="34581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6535" tIns="196535" rIns="196535" bIns="196535"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Học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tập</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những</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bài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học</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bổ</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ích</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9415735" y="2560829"/>
            <a:ext cx="2074834" cy="2089788"/>
          </a:xfrm>
          <a:custGeom>
            <a:avLst/>
            <a:gdLst>
              <a:gd name="connsiteX0" fmla="*/ 0 w 2074834"/>
              <a:gd name="connsiteY0" fmla="*/ 345813 h 2089788"/>
              <a:gd name="connsiteX1" fmla="*/ 345813 w 2074834"/>
              <a:gd name="connsiteY1" fmla="*/ 0 h 2089788"/>
              <a:gd name="connsiteX2" fmla="*/ 1729021 w 2074834"/>
              <a:gd name="connsiteY2" fmla="*/ 0 h 2089788"/>
              <a:gd name="connsiteX3" fmla="*/ 2074834 w 2074834"/>
              <a:gd name="connsiteY3" fmla="*/ 345813 h 2089788"/>
              <a:gd name="connsiteX4" fmla="*/ 2074834 w 2074834"/>
              <a:gd name="connsiteY4" fmla="*/ 1743975 h 2089788"/>
              <a:gd name="connsiteX5" fmla="*/ 1729021 w 2074834"/>
              <a:gd name="connsiteY5" fmla="*/ 2089788 h 2089788"/>
              <a:gd name="connsiteX6" fmla="*/ 345813 w 2074834"/>
              <a:gd name="connsiteY6" fmla="*/ 2089788 h 2089788"/>
              <a:gd name="connsiteX7" fmla="*/ 0 w 2074834"/>
              <a:gd name="connsiteY7" fmla="*/ 1743975 h 2089788"/>
              <a:gd name="connsiteX8" fmla="*/ 0 w 2074834"/>
              <a:gd name="connsiteY8" fmla="*/ 345813 h 20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4834" h="2089788">
                <a:moveTo>
                  <a:pt x="0" y="345813"/>
                </a:moveTo>
                <a:cubicBezTo>
                  <a:pt x="0" y="154826"/>
                  <a:pt x="154826" y="0"/>
                  <a:pt x="345813" y="0"/>
                </a:cubicBezTo>
                <a:lnTo>
                  <a:pt x="1729021" y="0"/>
                </a:lnTo>
                <a:cubicBezTo>
                  <a:pt x="1920008" y="0"/>
                  <a:pt x="2074834" y="154826"/>
                  <a:pt x="2074834" y="345813"/>
                </a:cubicBezTo>
                <a:lnTo>
                  <a:pt x="2074834" y="1743975"/>
                </a:lnTo>
                <a:cubicBezTo>
                  <a:pt x="2074834" y="1934962"/>
                  <a:pt x="1920008" y="2089788"/>
                  <a:pt x="1729021" y="2089788"/>
                </a:cubicBezTo>
                <a:lnTo>
                  <a:pt x="345813" y="2089788"/>
                </a:lnTo>
                <a:cubicBezTo>
                  <a:pt x="154826" y="2089788"/>
                  <a:pt x="0" y="1934962"/>
                  <a:pt x="0" y="1743975"/>
                </a:cubicBezTo>
                <a:lnTo>
                  <a:pt x="0" y="345813"/>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6535" tIns="196535" rIns="196535" bIns="196535"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Gắn</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kết</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tình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cảm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giữa</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người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nói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và</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người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nghe</a:t>
            </a:r>
            <a:r>
              <a:rPr lang="en-US" sz="2500" kern="1200" dirty="0" smtClean="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p:txBody>
      </p:sp>
      <p:sp>
        <p:nvSpPr>
          <p:cNvPr id="7" name="Rectangle 6"/>
          <p:cNvSpPr/>
          <p:nvPr/>
        </p:nvSpPr>
        <p:spPr>
          <a:xfrm>
            <a:off x="1312588" y="1146211"/>
            <a:ext cx="7813293" cy="522259"/>
          </a:xfrm>
          <a:prstGeom prst="rect">
            <a:avLst/>
          </a:prstGeom>
        </p:spPr>
        <p:txBody>
          <a:bodyPr wrap="none">
            <a:spAutoFit/>
          </a:bodyPr>
          <a:lstStyle/>
          <a:p>
            <a:pPr>
              <a:lnSpc>
                <a:spcPct val="107000"/>
              </a:lnSpc>
              <a:spcAft>
                <a:spcPts val="800"/>
              </a:spcAft>
              <a:tabLst>
                <a:tab pos="1386840" algn="l"/>
              </a:tabLst>
            </a:pPr>
            <a:r>
              <a:rPr lang="en-US" sz="2800" b="1" dirty="0">
                <a:solidFill>
                  <a:srgbClr val="0D0D0D"/>
                </a:solidFill>
                <a:latin typeface="Times New Roman" panose="02020603050405020304" pitchFamily="18" charset="0"/>
                <a:ea typeface="MS Mincho"/>
                <a:cs typeface="Times New Roman" panose="02020603050405020304" pitchFamily="18" charset="0"/>
              </a:rPr>
              <a:t>I. </a:t>
            </a:r>
            <a:r>
              <a:rPr lang="en-US" sz="2800" b="1" dirty="0" err="1">
                <a:solidFill>
                  <a:srgbClr val="0D0D0D"/>
                </a:solidFill>
                <a:latin typeface="Times New Roman" panose="02020603050405020304" pitchFamily="18" charset="0"/>
                <a:ea typeface="MS Mincho"/>
                <a:cs typeface="Times New Roman" panose="02020603050405020304" pitchFamily="18" charset="0"/>
              </a:rPr>
              <a:t>Tầm</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quan</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trọng</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của</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việc</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trình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bày</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một</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vấn</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đề</a:t>
            </a:r>
            <a:r>
              <a:rPr lang="en-US" sz="2800" b="1" dirty="0">
                <a:solidFill>
                  <a:srgbClr val="0D0D0D"/>
                </a:solidFill>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629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0400" y="0"/>
            <a:ext cx="8331200" cy="114621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Times New Roman" panose="02020603050405020304" pitchFamily="18" charset="0"/>
              </a:rPr>
              <a:t>NÓI VÀ </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Times New Roman" panose="02020603050405020304" pitchFamily="18" charset="0"/>
              </a:rPr>
              <a:t>NGHE</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TRÌNH BÀY VỀ MỘT CẢNH SINH HOẠT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12588" y="1146211"/>
            <a:ext cx="7813293"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Tầm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quan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trọng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vấn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12588" y="1668470"/>
            <a:ext cx="3725700" cy="553357"/>
          </a:xfrm>
          <a:prstGeom prst="rect">
            <a:avLst/>
          </a:prstGeom>
        </p:spPr>
        <p:txBody>
          <a:bodyPr wrap="none">
            <a:spAutoFit/>
          </a:bodyPr>
          <a:lstStyle/>
          <a:p>
            <a:pPr>
              <a:lnSpc>
                <a:spcPct val="107000"/>
              </a:lnSpc>
              <a:spcAft>
                <a:spcPts val="800"/>
              </a:spcAft>
              <a:tabLst>
                <a:tab pos="1386840" algn="l"/>
              </a:tabLst>
            </a:pPr>
            <a:r>
              <a:rPr lang="en-US" sz="2800" b="1" dirty="0">
                <a:solidFill>
                  <a:srgbClr val="0D0D0D"/>
                </a:solidFill>
                <a:latin typeface="Times New Roman" panose="02020603050405020304" pitchFamily="18" charset="0"/>
                <a:ea typeface="MS Mincho"/>
                <a:cs typeface="Times New Roman" panose="02020603050405020304" pitchFamily="18" charset="0"/>
              </a:rPr>
              <a:t>II</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smtClean="0">
                <a:solidFill>
                  <a:srgbClr val="0D0D0D"/>
                </a:solidFill>
                <a:latin typeface="Times New Roman" panose="02020603050405020304" pitchFamily="18" charset="0"/>
                <a:ea typeface="MS Mincho"/>
                <a:cs typeface="Times New Roman" panose="02020603050405020304" pitchFamily="18" charset="0"/>
              </a:rPr>
              <a:t>Các</a:t>
            </a:r>
            <a:r>
              <a:rPr lang="en-US" sz="2800" b="1" dirty="0" smtClean="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bước</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thực</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hiện</a:t>
            </a:r>
            <a:r>
              <a:rPr lang="en-US" sz="2800" b="1" dirty="0">
                <a:solidFill>
                  <a:srgbClr val="0D0D0D"/>
                </a:solidFill>
                <a:latin typeface="Times New Roman" panose="02020603050405020304" pitchFamily="18" charset="0"/>
                <a:ea typeface="MS Mincho"/>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Freeform 4"/>
          <p:cNvSpPr/>
          <p:nvPr/>
        </p:nvSpPr>
        <p:spPr>
          <a:xfrm>
            <a:off x="665178" y="2417986"/>
            <a:ext cx="2088777" cy="2423878"/>
          </a:xfrm>
          <a:custGeom>
            <a:avLst/>
            <a:gdLst>
              <a:gd name="connsiteX0" fmla="*/ 0 w 2088777"/>
              <a:gd name="connsiteY0" fmla="*/ 208878 h 2423878"/>
              <a:gd name="connsiteX1" fmla="*/ 208878 w 2088777"/>
              <a:gd name="connsiteY1" fmla="*/ 0 h 2423878"/>
              <a:gd name="connsiteX2" fmla="*/ 1879899 w 2088777"/>
              <a:gd name="connsiteY2" fmla="*/ 0 h 2423878"/>
              <a:gd name="connsiteX3" fmla="*/ 2088777 w 2088777"/>
              <a:gd name="connsiteY3" fmla="*/ 208878 h 2423878"/>
              <a:gd name="connsiteX4" fmla="*/ 2088777 w 2088777"/>
              <a:gd name="connsiteY4" fmla="*/ 2215000 h 2423878"/>
              <a:gd name="connsiteX5" fmla="*/ 1879899 w 2088777"/>
              <a:gd name="connsiteY5" fmla="*/ 2423878 h 2423878"/>
              <a:gd name="connsiteX6" fmla="*/ 208878 w 2088777"/>
              <a:gd name="connsiteY6" fmla="*/ 2423878 h 2423878"/>
              <a:gd name="connsiteX7" fmla="*/ 0 w 2088777"/>
              <a:gd name="connsiteY7" fmla="*/ 2215000 h 2423878"/>
              <a:gd name="connsiteX8" fmla="*/ 0 w 2088777"/>
              <a:gd name="connsiteY8" fmla="*/ 208878 h 242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777" h="2423878">
                <a:moveTo>
                  <a:pt x="0" y="208878"/>
                </a:moveTo>
                <a:cubicBezTo>
                  <a:pt x="0" y="93518"/>
                  <a:pt x="93518" y="0"/>
                  <a:pt x="208878" y="0"/>
                </a:cubicBezTo>
                <a:lnTo>
                  <a:pt x="1879899" y="0"/>
                </a:lnTo>
                <a:cubicBezTo>
                  <a:pt x="1995259" y="0"/>
                  <a:pt x="2088777" y="93518"/>
                  <a:pt x="2088777" y="208878"/>
                </a:cubicBezTo>
                <a:lnTo>
                  <a:pt x="2088777" y="2215000"/>
                </a:lnTo>
                <a:cubicBezTo>
                  <a:pt x="2088777" y="2330360"/>
                  <a:pt x="1995259" y="2423878"/>
                  <a:pt x="1879899" y="2423878"/>
                </a:cubicBezTo>
                <a:lnTo>
                  <a:pt x="208878" y="2423878"/>
                </a:lnTo>
                <a:cubicBezTo>
                  <a:pt x="93518" y="2423878"/>
                  <a:pt x="0" y="2330360"/>
                  <a:pt x="0" y="2215000"/>
                </a:cubicBezTo>
                <a:lnTo>
                  <a:pt x="0" y="20887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618" tIns="152618" rIns="152618" bIns="152618"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nghe</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nói</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2950301" y="3174538"/>
            <a:ext cx="442820" cy="788545"/>
          </a:xfrm>
          <a:custGeom>
            <a:avLst/>
            <a:gdLst>
              <a:gd name="connsiteX0" fmla="*/ 0 w 442820"/>
              <a:gd name="connsiteY0" fmla="*/ 103603 h 518016"/>
              <a:gd name="connsiteX1" fmla="*/ 221410 w 442820"/>
              <a:gd name="connsiteY1" fmla="*/ 103603 h 518016"/>
              <a:gd name="connsiteX2" fmla="*/ 221410 w 442820"/>
              <a:gd name="connsiteY2" fmla="*/ 0 h 518016"/>
              <a:gd name="connsiteX3" fmla="*/ 442820 w 442820"/>
              <a:gd name="connsiteY3" fmla="*/ 259008 h 518016"/>
              <a:gd name="connsiteX4" fmla="*/ 221410 w 442820"/>
              <a:gd name="connsiteY4" fmla="*/ 518016 h 518016"/>
              <a:gd name="connsiteX5" fmla="*/ 221410 w 442820"/>
              <a:gd name="connsiteY5" fmla="*/ 414413 h 518016"/>
              <a:gd name="connsiteX6" fmla="*/ 0 w 442820"/>
              <a:gd name="connsiteY6" fmla="*/ 414413 h 518016"/>
              <a:gd name="connsiteX7" fmla="*/ 0 w 442820"/>
              <a:gd name="connsiteY7" fmla="*/ 103603 h 5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820" h="518016">
                <a:moveTo>
                  <a:pt x="0" y="103603"/>
                </a:moveTo>
                <a:lnTo>
                  <a:pt x="221410" y="103603"/>
                </a:lnTo>
                <a:lnTo>
                  <a:pt x="221410" y="0"/>
                </a:lnTo>
                <a:lnTo>
                  <a:pt x="442820" y="259008"/>
                </a:lnTo>
                <a:lnTo>
                  <a:pt x="221410" y="518016"/>
                </a:lnTo>
                <a:lnTo>
                  <a:pt x="221410" y="414413"/>
                </a:lnTo>
                <a:lnTo>
                  <a:pt x="0" y="414413"/>
                </a:lnTo>
                <a:lnTo>
                  <a:pt x="0" y="103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0" tIns="103603" rIns="132846" bIns="103603" numCol="1" spcCol="1270" anchor="ctr" anchorCtr="0">
            <a:noAutofit/>
          </a:bodyPr>
          <a:lstStyle/>
          <a:p>
            <a:pPr lvl="0" algn="ctr" defTabSz="977900">
              <a:lnSpc>
                <a:spcPct val="90000"/>
              </a:lnSpc>
              <a:spcBef>
                <a:spcPct val="0"/>
              </a:spcBef>
              <a:spcAft>
                <a:spcPct val="35000"/>
              </a:spcAft>
            </a:pPr>
            <a:endParaRPr lang="en-US" sz="2200" kern="1200"/>
          </a:p>
        </p:txBody>
      </p:sp>
      <p:sp>
        <p:nvSpPr>
          <p:cNvPr id="8" name="Freeform 7"/>
          <p:cNvSpPr/>
          <p:nvPr/>
        </p:nvSpPr>
        <p:spPr>
          <a:xfrm>
            <a:off x="3589467" y="2592153"/>
            <a:ext cx="2088777" cy="2075544"/>
          </a:xfrm>
          <a:custGeom>
            <a:avLst/>
            <a:gdLst>
              <a:gd name="connsiteX0" fmla="*/ 0 w 2088777"/>
              <a:gd name="connsiteY0" fmla="*/ 207554 h 2075544"/>
              <a:gd name="connsiteX1" fmla="*/ 207554 w 2088777"/>
              <a:gd name="connsiteY1" fmla="*/ 0 h 2075544"/>
              <a:gd name="connsiteX2" fmla="*/ 1881223 w 2088777"/>
              <a:gd name="connsiteY2" fmla="*/ 0 h 2075544"/>
              <a:gd name="connsiteX3" fmla="*/ 2088777 w 2088777"/>
              <a:gd name="connsiteY3" fmla="*/ 207554 h 2075544"/>
              <a:gd name="connsiteX4" fmla="*/ 2088777 w 2088777"/>
              <a:gd name="connsiteY4" fmla="*/ 1867990 h 2075544"/>
              <a:gd name="connsiteX5" fmla="*/ 1881223 w 2088777"/>
              <a:gd name="connsiteY5" fmla="*/ 2075544 h 2075544"/>
              <a:gd name="connsiteX6" fmla="*/ 207554 w 2088777"/>
              <a:gd name="connsiteY6" fmla="*/ 2075544 h 2075544"/>
              <a:gd name="connsiteX7" fmla="*/ 0 w 2088777"/>
              <a:gd name="connsiteY7" fmla="*/ 1867990 h 2075544"/>
              <a:gd name="connsiteX8" fmla="*/ 0 w 2088777"/>
              <a:gd name="connsiteY8" fmla="*/ 207554 h 207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777" h="2075544">
                <a:moveTo>
                  <a:pt x="0" y="207554"/>
                </a:moveTo>
                <a:cubicBezTo>
                  <a:pt x="0" y="92925"/>
                  <a:pt x="92925" y="0"/>
                  <a:pt x="207554" y="0"/>
                </a:cubicBezTo>
                <a:lnTo>
                  <a:pt x="1881223" y="0"/>
                </a:lnTo>
                <a:cubicBezTo>
                  <a:pt x="1995852" y="0"/>
                  <a:pt x="2088777" y="92925"/>
                  <a:pt x="2088777" y="207554"/>
                </a:cubicBezTo>
                <a:lnTo>
                  <a:pt x="2088777" y="1867990"/>
                </a:lnTo>
                <a:cubicBezTo>
                  <a:pt x="2088777" y="1982619"/>
                  <a:pt x="1995852" y="2075544"/>
                  <a:pt x="1881223" y="2075544"/>
                </a:cubicBezTo>
                <a:lnTo>
                  <a:pt x="207554" y="2075544"/>
                </a:lnTo>
                <a:cubicBezTo>
                  <a:pt x="92925" y="2075544"/>
                  <a:pt x="0" y="1982619"/>
                  <a:pt x="0" y="1867990"/>
                </a:cubicBezTo>
                <a:lnTo>
                  <a:pt x="0" y="20755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231" tIns="152231" rIns="152231" bIns="152231"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Tìm</a:t>
            </a:r>
            <a:r>
              <a:rPr lang="en-US" sz="2400"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dàn</a:t>
            </a:r>
            <a:r>
              <a:rPr lang="en-US" sz="2400" kern="1200" dirty="0" smtClean="0">
                <a:latin typeface="Times New Roman" panose="02020603050405020304" pitchFamily="18" charset="0"/>
                <a:cs typeface="Times New Roman" panose="02020603050405020304" pitchFamily="18" charset="0"/>
              </a:rPr>
              <a:t> ý.</a:t>
            </a:r>
            <a:endParaRPr lang="en-US" sz="24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5874590" y="3174538"/>
            <a:ext cx="442820" cy="788545"/>
          </a:xfrm>
          <a:custGeom>
            <a:avLst/>
            <a:gdLst>
              <a:gd name="connsiteX0" fmla="*/ 0 w 442820"/>
              <a:gd name="connsiteY0" fmla="*/ 103603 h 518016"/>
              <a:gd name="connsiteX1" fmla="*/ 221410 w 442820"/>
              <a:gd name="connsiteY1" fmla="*/ 103603 h 518016"/>
              <a:gd name="connsiteX2" fmla="*/ 221410 w 442820"/>
              <a:gd name="connsiteY2" fmla="*/ 0 h 518016"/>
              <a:gd name="connsiteX3" fmla="*/ 442820 w 442820"/>
              <a:gd name="connsiteY3" fmla="*/ 259008 h 518016"/>
              <a:gd name="connsiteX4" fmla="*/ 221410 w 442820"/>
              <a:gd name="connsiteY4" fmla="*/ 518016 h 518016"/>
              <a:gd name="connsiteX5" fmla="*/ 221410 w 442820"/>
              <a:gd name="connsiteY5" fmla="*/ 414413 h 518016"/>
              <a:gd name="connsiteX6" fmla="*/ 0 w 442820"/>
              <a:gd name="connsiteY6" fmla="*/ 414413 h 518016"/>
              <a:gd name="connsiteX7" fmla="*/ 0 w 442820"/>
              <a:gd name="connsiteY7" fmla="*/ 103603 h 5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820" h="518016">
                <a:moveTo>
                  <a:pt x="0" y="103603"/>
                </a:moveTo>
                <a:lnTo>
                  <a:pt x="221410" y="103603"/>
                </a:lnTo>
                <a:lnTo>
                  <a:pt x="221410" y="0"/>
                </a:lnTo>
                <a:lnTo>
                  <a:pt x="442820" y="259008"/>
                </a:lnTo>
                <a:lnTo>
                  <a:pt x="221410" y="518016"/>
                </a:lnTo>
                <a:lnTo>
                  <a:pt x="221410" y="414413"/>
                </a:lnTo>
                <a:lnTo>
                  <a:pt x="0" y="414413"/>
                </a:lnTo>
                <a:lnTo>
                  <a:pt x="0" y="103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0" tIns="103603" rIns="132846" bIns="103603" numCol="1" spcCol="1270" anchor="ctr" anchorCtr="0">
            <a:noAutofit/>
          </a:bodyPr>
          <a:lstStyle/>
          <a:p>
            <a:pPr lvl="0" algn="ctr" defTabSz="977900">
              <a:lnSpc>
                <a:spcPct val="90000"/>
              </a:lnSpc>
              <a:spcBef>
                <a:spcPct val="0"/>
              </a:spcBef>
              <a:spcAft>
                <a:spcPct val="35000"/>
              </a:spcAft>
            </a:pPr>
            <a:endParaRPr lang="en-US" sz="2200" kern="1200"/>
          </a:p>
        </p:txBody>
      </p:sp>
      <p:sp>
        <p:nvSpPr>
          <p:cNvPr id="11" name="Freeform 10"/>
          <p:cNvSpPr/>
          <p:nvPr/>
        </p:nvSpPr>
        <p:spPr>
          <a:xfrm>
            <a:off x="6513756" y="2621181"/>
            <a:ext cx="2088777" cy="2017489"/>
          </a:xfrm>
          <a:custGeom>
            <a:avLst/>
            <a:gdLst>
              <a:gd name="connsiteX0" fmla="*/ 0 w 2088777"/>
              <a:gd name="connsiteY0" fmla="*/ 201749 h 2017489"/>
              <a:gd name="connsiteX1" fmla="*/ 201749 w 2088777"/>
              <a:gd name="connsiteY1" fmla="*/ 0 h 2017489"/>
              <a:gd name="connsiteX2" fmla="*/ 1887028 w 2088777"/>
              <a:gd name="connsiteY2" fmla="*/ 0 h 2017489"/>
              <a:gd name="connsiteX3" fmla="*/ 2088777 w 2088777"/>
              <a:gd name="connsiteY3" fmla="*/ 201749 h 2017489"/>
              <a:gd name="connsiteX4" fmla="*/ 2088777 w 2088777"/>
              <a:gd name="connsiteY4" fmla="*/ 1815740 h 2017489"/>
              <a:gd name="connsiteX5" fmla="*/ 1887028 w 2088777"/>
              <a:gd name="connsiteY5" fmla="*/ 2017489 h 2017489"/>
              <a:gd name="connsiteX6" fmla="*/ 201749 w 2088777"/>
              <a:gd name="connsiteY6" fmla="*/ 2017489 h 2017489"/>
              <a:gd name="connsiteX7" fmla="*/ 0 w 2088777"/>
              <a:gd name="connsiteY7" fmla="*/ 1815740 h 2017489"/>
              <a:gd name="connsiteX8" fmla="*/ 0 w 2088777"/>
              <a:gd name="connsiteY8" fmla="*/ 201749 h 201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777" h="2017489">
                <a:moveTo>
                  <a:pt x="0" y="201749"/>
                </a:moveTo>
                <a:cubicBezTo>
                  <a:pt x="0" y="90326"/>
                  <a:pt x="90326" y="0"/>
                  <a:pt x="201749" y="0"/>
                </a:cubicBezTo>
                <a:lnTo>
                  <a:pt x="1887028" y="0"/>
                </a:lnTo>
                <a:cubicBezTo>
                  <a:pt x="1998451" y="0"/>
                  <a:pt x="2088777" y="90326"/>
                  <a:pt x="2088777" y="201749"/>
                </a:cubicBezTo>
                <a:lnTo>
                  <a:pt x="2088777" y="1815740"/>
                </a:lnTo>
                <a:cubicBezTo>
                  <a:pt x="2088777" y="1927163"/>
                  <a:pt x="1998451" y="2017489"/>
                  <a:pt x="1887028" y="2017489"/>
                </a:cubicBezTo>
                <a:lnTo>
                  <a:pt x="201749" y="2017489"/>
                </a:lnTo>
                <a:cubicBezTo>
                  <a:pt x="90326" y="2017489"/>
                  <a:pt x="0" y="1927163"/>
                  <a:pt x="0" y="1815740"/>
                </a:cubicBezTo>
                <a:lnTo>
                  <a:pt x="0" y="20174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0530" tIns="150530" rIns="150530" bIns="15053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Luyện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tập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8798879" y="3174538"/>
            <a:ext cx="442820" cy="788545"/>
          </a:xfrm>
          <a:custGeom>
            <a:avLst/>
            <a:gdLst>
              <a:gd name="connsiteX0" fmla="*/ 0 w 442820"/>
              <a:gd name="connsiteY0" fmla="*/ 103603 h 518016"/>
              <a:gd name="connsiteX1" fmla="*/ 221410 w 442820"/>
              <a:gd name="connsiteY1" fmla="*/ 103603 h 518016"/>
              <a:gd name="connsiteX2" fmla="*/ 221410 w 442820"/>
              <a:gd name="connsiteY2" fmla="*/ 0 h 518016"/>
              <a:gd name="connsiteX3" fmla="*/ 442820 w 442820"/>
              <a:gd name="connsiteY3" fmla="*/ 259008 h 518016"/>
              <a:gd name="connsiteX4" fmla="*/ 221410 w 442820"/>
              <a:gd name="connsiteY4" fmla="*/ 518016 h 518016"/>
              <a:gd name="connsiteX5" fmla="*/ 221410 w 442820"/>
              <a:gd name="connsiteY5" fmla="*/ 414413 h 518016"/>
              <a:gd name="connsiteX6" fmla="*/ 0 w 442820"/>
              <a:gd name="connsiteY6" fmla="*/ 414413 h 518016"/>
              <a:gd name="connsiteX7" fmla="*/ 0 w 442820"/>
              <a:gd name="connsiteY7" fmla="*/ 103603 h 51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820" h="518016">
                <a:moveTo>
                  <a:pt x="0" y="103603"/>
                </a:moveTo>
                <a:lnTo>
                  <a:pt x="221410" y="103603"/>
                </a:lnTo>
                <a:lnTo>
                  <a:pt x="221410" y="0"/>
                </a:lnTo>
                <a:lnTo>
                  <a:pt x="442820" y="259008"/>
                </a:lnTo>
                <a:lnTo>
                  <a:pt x="221410" y="518016"/>
                </a:lnTo>
                <a:lnTo>
                  <a:pt x="221410" y="414413"/>
                </a:lnTo>
                <a:lnTo>
                  <a:pt x="0" y="414413"/>
                </a:lnTo>
                <a:lnTo>
                  <a:pt x="0" y="103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spcFirstLastPara="0" vert="horz" wrap="square" lIns="0" tIns="103603" rIns="132846" bIns="103603" numCol="1" spcCol="1270" anchor="ctr" anchorCtr="0">
            <a:noAutofit/>
          </a:bodyPr>
          <a:lstStyle/>
          <a:p>
            <a:pPr lvl="0" algn="ctr" defTabSz="977900">
              <a:lnSpc>
                <a:spcPct val="90000"/>
              </a:lnSpc>
              <a:spcBef>
                <a:spcPct val="0"/>
              </a:spcBef>
              <a:spcAft>
                <a:spcPct val="35000"/>
              </a:spcAft>
            </a:pPr>
            <a:endParaRPr lang="en-US" sz="2200" kern="1200"/>
          </a:p>
        </p:txBody>
      </p:sp>
      <p:sp>
        <p:nvSpPr>
          <p:cNvPr id="13" name="Freeform 12"/>
          <p:cNvSpPr/>
          <p:nvPr/>
        </p:nvSpPr>
        <p:spPr>
          <a:xfrm>
            <a:off x="9438045" y="2592153"/>
            <a:ext cx="2088777" cy="2075544"/>
          </a:xfrm>
          <a:custGeom>
            <a:avLst/>
            <a:gdLst>
              <a:gd name="connsiteX0" fmla="*/ 0 w 2088777"/>
              <a:gd name="connsiteY0" fmla="*/ 207554 h 2075544"/>
              <a:gd name="connsiteX1" fmla="*/ 207554 w 2088777"/>
              <a:gd name="connsiteY1" fmla="*/ 0 h 2075544"/>
              <a:gd name="connsiteX2" fmla="*/ 1881223 w 2088777"/>
              <a:gd name="connsiteY2" fmla="*/ 0 h 2075544"/>
              <a:gd name="connsiteX3" fmla="*/ 2088777 w 2088777"/>
              <a:gd name="connsiteY3" fmla="*/ 207554 h 2075544"/>
              <a:gd name="connsiteX4" fmla="*/ 2088777 w 2088777"/>
              <a:gd name="connsiteY4" fmla="*/ 1867990 h 2075544"/>
              <a:gd name="connsiteX5" fmla="*/ 1881223 w 2088777"/>
              <a:gd name="connsiteY5" fmla="*/ 2075544 h 2075544"/>
              <a:gd name="connsiteX6" fmla="*/ 207554 w 2088777"/>
              <a:gd name="connsiteY6" fmla="*/ 2075544 h 2075544"/>
              <a:gd name="connsiteX7" fmla="*/ 0 w 2088777"/>
              <a:gd name="connsiteY7" fmla="*/ 1867990 h 2075544"/>
              <a:gd name="connsiteX8" fmla="*/ 0 w 2088777"/>
              <a:gd name="connsiteY8" fmla="*/ 207554 h 2075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8777" h="2075544">
                <a:moveTo>
                  <a:pt x="0" y="207554"/>
                </a:moveTo>
                <a:cubicBezTo>
                  <a:pt x="0" y="92925"/>
                  <a:pt x="92925" y="0"/>
                  <a:pt x="207554" y="0"/>
                </a:cubicBezTo>
                <a:lnTo>
                  <a:pt x="1881223" y="0"/>
                </a:lnTo>
                <a:cubicBezTo>
                  <a:pt x="1995852" y="0"/>
                  <a:pt x="2088777" y="92925"/>
                  <a:pt x="2088777" y="207554"/>
                </a:cubicBezTo>
                <a:lnTo>
                  <a:pt x="2088777" y="1867990"/>
                </a:lnTo>
                <a:cubicBezTo>
                  <a:pt x="2088777" y="1982619"/>
                  <a:pt x="1995852" y="2075544"/>
                  <a:pt x="1881223" y="2075544"/>
                </a:cubicBezTo>
                <a:lnTo>
                  <a:pt x="207554" y="2075544"/>
                </a:lnTo>
                <a:cubicBezTo>
                  <a:pt x="92925" y="2075544"/>
                  <a:pt x="0" y="1982619"/>
                  <a:pt x="0" y="1867990"/>
                </a:cubicBezTo>
                <a:lnTo>
                  <a:pt x="0" y="20755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231" tIns="152231" rIns="152231" bIns="152231"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Trao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đổi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giá</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animBg="1"/>
      <p:bldP spid="6" grpId="0" animBg="1"/>
      <p:bldP spid="8"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550940" y="166152"/>
            <a:ext cx="3402470" cy="584775"/>
          </a:xfrm>
          <a:prstGeom prst="rect">
            <a:avLst/>
          </a:prstGeom>
        </p:spPr>
        <p:txBody>
          <a:bodyPr wrap="none">
            <a:spAutoFit/>
          </a:bodyPr>
          <a:lstStyle/>
          <a:p>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endParaRPr lang="en-US" sz="3200" dirty="0"/>
          </a:p>
        </p:txBody>
      </p:sp>
      <p:sp>
        <p:nvSpPr>
          <p:cNvPr id="5" name="Right Arrow 4"/>
          <p:cNvSpPr/>
          <p:nvPr/>
        </p:nvSpPr>
        <p:spPr>
          <a:xfrm>
            <a:off x="1750423" y="1221579"/>
            <a:ext cx="4140925" cy="4624251"/>
          </a:xfrm>
          <a:prstGeom prst="rightArrow">
            <a:avLst>
              <a:gd name="adj1" fmla="val 50000"/>
              <a:gd name="adj2" fmla="val 3792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nSpc>
                <a:spcPct val="115000"/>
              </a:lnSpc>
              <a:spcAft>
                <a:spcPts val="800"/>
              </a:spcAft>
            </a:pPr>
            <a:r>
              <a:rPr lang="pt-BR"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Qua tìm hiểu ở nhà, nêu những hiểu biết của em về tác giả Duy Khán.</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Group 1"/>
          <p:cNvGrpSpPr/>
          <p:nvPr/>
        </p:nvGrpSpPr>
        <p:grpSpPr>
          <a:xfrm>
            <a:off x="6287316" y="1828799"/>
            <a:ext cx="3356747" cy="3579223"/>
            <a:chOff x="6544491" y="1084218"/>
            <a:chExt cx="4049485" cy="4323805"/>
          </a:xfrm>
        </p:grpSpPr>
        <p:pic>
          <p:nvPicPr>
            <p:cNvPr id="7" name="Picture 6"/>
            <p:cNvPicPr>
              <a:picLocks noChangeAspect="1"/>
            </p:cNvPicPr>
            <p:nvPr/>
          </p:nvPicPr>
          <p:blipFill>
            <a:blip r:embed="rId3"/>
            <a:stretch>
              <a:fillRect/>
            </a:stretch>
          </p:blipFill>
          <p:spPr>
            <a:xfrm>
              <a:off x="6544491" y="1084218"/>
              <a:ext cx="4049485" cy="4323805"/>
            </a:xfrm>
            <a:prstGeom prst="rect">
              <a:avLst/>
            </a:prstGeom>
          </p:spPr>
        </p:pic>
        <p:pic>
          <p:nvPicPr>
            <p:cNvPr id="8" name="Picture 7"/>
            <p:cNvPicPr>
              <a:picLocks noChangeAspect="1"/>
            </p:cNvPicPr>
            <p:nvPr/>
          </p:nvPicPr>
          <p:blipFill>
            <a:blip r:embed="rId4"/>
            <a:stretch>
              <a:fillRect/>
            </a:stretch>
          </p:blipFill>
          <p:spPr>
            <a:xfrm>
              <a:off x="6891473" y="1459948"/>
              <a:ext cx="3355520" cy="3572343"/>
            </a:xfrm>
            <a:prstGeom prst="rect">
              <a:avLst/>
            </a:prstGeom>
          </p:spPr>
        </p:pic>
      </p:grpSp>
      <p:sp>
        <p:nvSpPr>
          <p:cNvPr id="10" name="Rectangle 9"/>
          <p:cNvSpPr/>
          <p:nvPr/>
        </p:nvSpPr>
        <p:spPr>
          <a:xfrm>
            <a:off x="1550940" y="636804"/>
            <a:ext cx="5151090" cy="548099"/>
          </a:xfrm>
          <a:prstGeom prst="rect">
            <a:avLst/>
          </a:prstGeom>
        </p:spPr>
        <p:txBody>
          <a:bodyPr wrap="none">
            <a:spAutoFit/>
          </a:bodyPr>
          <a:lstStyle/>
          <a:p>
            <a:pPr marL="342900" marR="30480" lvl="0" indent="-342900" algn="just">
              <a:lnSpc>
                <a:spcPct val="115000"/>
              </a:lnSpc>
              <a:spcAft>
                <a:spcPts val="1200"/>
              </a:spcAft>
              <a:buFont typeface="+mj-lt"/>
              <a:buAutoNum type="arabicPeriod"/>
            </a:pP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627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0400" y="0"/>
            <a:ext cx="8331200" cy="114621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Times New Roman" panose="02020603050405020304" pitchFamily="18" charset="0"/>
              </a:rPr>
              <a:t>NÓI VÀ </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Times New Roman" panose="02020603050405020304" pitchFamily="18" charset="0"/>
              </a:rPr>
              <a:t>NGHE</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TRÌNH BÀY VỀ MỘT CẢNH SINH HOẠT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12588" y="1146211"/>
            <a:ext cx="7813293"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Tầm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quan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trọng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vấn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12588" y="1668470"/>
            <a:ext cx="3725700"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Các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74165" y="2031292"/>
            <a:ext cx="11136382" cy="522259"/>
          </a:xfrm>
          <a:prstGeom prst="rect">
            <a:avLst/>
          </a:prstGeom>
        </p:spPr>
        <p:txBody>
          <a:bodyPr wrap="none">
            <a:spAutoFit/>
          </a:bodyPr>
          <a:lstStyle/>
          <a:p>
            <a:pPr>
              <a:lnSpc>
                <a:spcPct val="107000"/>
              </a:lnSpc>
              <a:spcAft>
                <a:spcPts val="800"/>
              </a:spcAft>
              <a:tabLst>
                <a:tab pos="1386840" algn="l"/>
              </a:tabLst>
            </a:pPr>
            <a:r>
              <a:rPr lang="en-US" sz="2800" b="1" dirty="0">
                <a:solidFill>
                  <a:srgbClr val="FF0000"/>
                </a:solidFill>
                <a:latin typeface="Times New Roman" panose="02020603050405020304" pitchFamily="18" charset="0"/>
                <a:ea typeface="MS Mincho"/>
                <a:cs typeface="Times New Roman" panose="02020603050405020304" pitchFamily="18" charset="0"/>
              </a:rPr>
              <a:t>1. </a:t>
            </a:r>
            <a:r>
              <a:rPr lang="en-US" sz="2800" b="1" dirty="0" err="1">
                <a:solidFill>
                  <a:srgbClr val="FF0000"/>
                </a:solidFill>
                <a:latin typeface="Times New Roman" panose="02020603050405020304" pitchFamily="18" charset="0"/>
                <a:ea typeface="MS Mincho"/>
                <a:cs typeface="Times New Roman" panose="02020603050405020304" pitchFamily="18" charset="0"/>
              </a:rPr>
              <a:t>Bước</a:t>
            </a:r>
            <a:r>
              <a:rPr lang="en-US" sz="2800" b="1" dirty="0">
                <a:solidFill>
                  <a:srgbClr val="FF0000"/>
                </a:solidFill>
                <a:latin typeface="Times New Roman" panose="02020603050405020304" pitchFamily="18" charset="0"/>
                <a:ea typeface="MS Mincho"/>
                <a:cs typeface="Times New Roman" panose="02020603050405020304" pitchFamily="18" charset="0"/>
              </a:rPr>
              <a:t> 1</a:t>
            </a:r>
            <a:r>
              <a:rPr lang="en-US" sz="2800" dirty="0">
                <a:solidFill>
                  <a:srgbClr val="FF0000"/>
                </a:solidFill>
                <a:latin typeface="Times New Roman" panose="02020603050405020304" pitchFamily="18" charset="0"/>
                <a:ea typeface="MS Mincho"/>
                <a:cs typeface="Times New Roman" panose="02020603050405020304" pitchFamily="18" charset="0"/>
              </a:rPr>
              <a: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Xác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định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đề</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tài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người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nghe</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mục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đích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không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gian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thời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gian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nói</a:t>
            </a:r>
            <a:r>
              <a:rPr lang="en-US" sz="1400" dirty="0">
                <a:solidFill>
                  <a:srgbClr val="0D0D0D"/>
                </a:solidFill>
                <a:latin typeface="Times New Roman" panose="02020603050405020304" pitchFamily="18" charset="0"/>
                <a:ea typeface="MS Mincho"/>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5" name="Group 34"/>
          <p:cNvGrpSpPr/>
          <p:nvPr/>
        </p:nvGrpSpPr>
        <p:grpSpPr>
          <a:xfrm>
            <a:off x="3657446" y="2594910"/>
            <a:ext cx="4443349" cy="4095247"/>
            <a:chOff x="4065717" y="2710288"/>
            <a:chExt cx="4443349" cy="4095247"/>
          </a:xfrm>
        </p:grpSpPr>
        <p:grpSp>
          <p:nvGrpSpPr>
            <p:cNvPr id="34" name="Group 33"/>
            <p:cNvGrpSpPr/>
            <p:nvPr/>
          </p:nvGrpSpPr>
          <p:grpSpPr>
            <a:xfrm>
              <a:off x="4581464" y="3150016"/>
              <a:ext cx="3327896" cy="3327896"/>
              <a:chOff x="4569550" y="3158227"/>
              <a:chExt cx="3327896" cy="3327896"/>
            </a:xfrm>
          </p:grpSpPr>
          <p:sp>
            <p:nvSpPr>
              <p:cNvPr id="18" name="Block Arc 17"/>
              <p:cNvSpPr/>
              <p:nvPr/>
            </p:nvSpPr>
            <p:spPr>
              <a:xfrm>
                <a:off x="4569550" y="3158227"/>
                <a:ext cx="3327896" cy="3327896"/>
              </a:xfrm>
              <a:prstGeom prst="blockArc">
                <a:avLst>
                  <a:gd name="adj1" fmla="val 11880000"/>
                  <a:gd name="adj2" fmla="val 16200000"/>
                  <a:gd name="adj3" fmla="val 464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20" name="Block Arc 19"/>
              <p:cNvSpPr/>
              <p:nvPr/>
            </p:nvSpPr>
            <p:spPr>
              <a:xfrm>
                <a:off x="4569550" y="3158227"/>
                <a:ext cx="3327896" cy="3327896"/>
              </a:xfrm>
              <a:prstGeom prst="blockArc">
                <a:avLst>
                  <a:gd name="adj1" fmla="val 3240000"/>
                  <a:gd name="adj2" fmla="val 7560000"/>
                  <a:gd name="adj3" fmla="val 464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21" name="Block Arc 20"/>
              <p:cNvSpPr/>
              <p:nvPr/>
            </p:nvSpPr>
            <p:spPr>
              <a:xfrm>
                <a:off x="4569550" y="3158227"/>
                <a:ext cx="3327896" cy="3327896"/>
              </a:xfrm>
              <a:prstGeom prst="blockArc">
                <a:avLst>
                  <a:gd name="adj1" fmla="val 20520000"/>
                  <a:gd name="adj2" fmla="val 3240000"/>
                  <a:gd name="adj3" fmla="val 464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22" name="Block Arc 21"/>
              <p:cNvSpPr/>
              <p:nvPr/>
            </p:nvSpPr>
            <p:spPr>
              <a:xfrm>
                <a:off x="4569550" y="3158227"/>
                <a:ext cx="3327896" cy="3327896"/>
              </a:xfrm>
              <a:prstGeom prst="blockArc">
                <a:avLst>
                  <a:gd name="adj1" fmla="val 16200000"/>
                  <a:gd name="adj2" fmla="val 20520000"/>
                  <a:gd name="adj3" fmla="val 464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grpSp>
        <p:grpSp>
          <p:nvGrpSpPr>
            <p:cNvPr id="32" name="Group 31"/>
            <p:cNvGrpSpPr/>
            <p:nvPr/>
          </p:nvGrpSpPr>
          <p:grpSpPr>
            <a:xfrm>
              <a:off x="4065717" y="2710288"/>
              <a:ext cx="4443349" cy="4095247"/>
              <a:chOff x="4017780" y="2654258"/>
              <a:chExt cx="4443349" cy="4095247"/>
            </a:xfrm>
          </p:grpSpPr>
          <p:sp>
            <p:nvSpPr>
              <p:cNvPr id="19" name="Block Arc 18"/>
              <p:cNvSpPr/>
              <p:nvPr/>
            </p:nvSpPr>
            <p:spPr>
              <a:xfrm>
                <a:off x="4569550" y="3158227"/>
                <a:ext cx="3327896" cy="3327896"/>
              </a:xfrm>
              <a:prstGeom prst="blockArc">
                <a:avLst>
                  <a:gd name="adj1" fmla="val 7560000"/>
                  <a:gd name="adj2" fmla="val 11880000"/>
                  <a:gd name="adj3" fmla="val 4640"/>
                </a:avLst>
              </a:prstGeom>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23" name="Freeform 22"/>
              <p:cNvSpPr/>
              <p:nvPr/>
            </p:nvSpPr>
            <p:spPr>
              <a:xfrm>
                <a:off x="5467529" y="4056207"/>
                <a:ext cx="1531937" cy="1403454"/>
              </a:xfrm>
              <a:custGeom>
                <a:avLst/>
                <a:gdLst>
                  <a:gd name="connsiteX0" fmla="*/ 0 w 1531937"/>
                  <a:gd name="connsiteY0" fmla="*/ 765969 h 1531937"/>
                  <a:gd name="connsiteX1" fmla="*/ 765969 w 1531937"/>
                  <a:gd name="connsiteY1" fmla="*/ 0 h 1531937"/>
                  <a:gd name="connsiteX2" fmla="*/ 1531938 w 1531937"/>
                  <a:gd name="connsiteY2" fmla="*/ 765969 h 1531937"/>
                  <a:gd name="connsiteX3" fmla="*/ 765969 w 1531937"/>
                  <a:gd name="connsiteY3" fmla="*/ 1531938 h 1531937"/>
                  <a:gd name="connsiteX4" fmla="*/ 0 w 1531937"/>
                  <a:gd name="connsiteY4" fmla="*/ 765969 h 153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937" h="1531937">
                    <a:moveTo>
                      <a:pt x="0" y="765969"/>
                    </a:moveTo>
                    <a:cubicBezTo>
                      <a:pt x="0" y="342936"/>
                      <a:pt x="342936" y="0"/>
                      <a:pt x="765969" y="0"/>
                    </a:cubicBezTo>
                    <a:cubicBezTo>
                      <a:pt x="1189002" y="0"/>
                      <a:pt x="1531938" y="342936"/>
                      <a:pt x="1531938" y="765969"/>
                    </a:cubicBezTo>
                    <a:cubicBezTo>
                      <a:pt x="1531938" y="1189002"/>
                      <a:pt x="1189002" y="1531938"/>
                      <a:pt x="765969" y="1531938"/>
                    </a:cubicBezTo>
                    <a:cubicBezTo>
                      <a:pt x="342936" y="1531938"/>
                      <a:pt x="0" y="1189002"/>
                      <a:pt x="0" y="765969"/>
                    </a:cubicBezTo>
                    <a:close/>
                  </a:path>
                </a:pathLst>
              </a:custGeom>
              <a:ln w="38100">
                <a:solidFill>
                  <a:srgbClr val="C0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54827" tIns="254827" rIns="254827" bIns="254827" numCol="1" spcCol="1270" anchor="ctr" anchorCtr="0">
                <a:noAutofit/>
              </a:bodyPr>
              <a:lstStyle/>
              <a:p>
                <a:pPr lvl="0" algn="ctr" defTabSz="1066800">
                  <a:lnSpc>
                    <a:spcPct val="90000"/>
                  </a:lnSpc>
                  <a:spcBef>
                    <a:spcPct val="0"/>
                  </a:spcBef>
                  <a:spcAft>
                    <a:spcPct val="35000"/>
                  </a:spcAft>
                </a:pPr>
                <a:r>
                  <a:rPr lang="en-US" sz="2400" b="1" kern="1200" dirty="0" err="1" smtClean="0">
                    <a:solidFill>
                      <a:srgbClr val="FF0000"/>
                    </a:solidFill>
                    <a:latin typeface="Times New Roman" panose="02020603050405020304" pitchFamily="18" charset="0"/>
                    <a:cs typeface="Times New Roman" panose="02020603050405020304" pitchFamily="18" charset="0"/>
                  </a:rPr>
                  <a:t>Cảnh</a:t>
                </a:r>
                <a:r>
                  <a:rPr lang="en-US" sz="2400" b="1" kern="1200" dirty="0" smtClean="0">
                    <a:solidFill>
                      <a:srgbClr val="FF0000"/>
                    </a:solidFill>
                    <a:latin typeface="Times New Roman" panose="020206030504050203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cs typeface="Times New Roman" panose="02020603050405020304" pitchFamily="18" charset="0"/>
                  </a:rPr>
                  <a:t>sinh</a:t>
                </a:r>
                <a:r>
                  <a:rPr lang="en-US" sz="2400" b="1" kern="1200" dirty="0" smtClean="0">
                    <a:solidFill>
                      <a:srgbClr val="FF0000"/>
                    </a:solidFill>
                    <a:latin typeface="Times New Roman" panose="02020603050405020304" pitchFamily="18" charset="0"/>
                    <a:cs typeface="Times New Roman" panose="02020603050405020304" pitchFamily="18" charset="0"/>
                  </a:rPr>
                  <a:t> </a:t>
                </a:r>
                <a:r>
                  <a:rPr lang="en-US" sz="2400" b="1" kern="1200" dirty="0" err="1" smtClean="0">
                    <a:solidFill>
                      <a:srgbClr val="FF0000"/>
                    </a:solidFill>
                    <a:latin typeface="Times New Roman" panose="02020603050405020304" pitchFamily="18" charset="0"/>
                    <a:cs typeface="Times New Roman" panose="02020603050405020304" pitchFamily="18" charset="0"/>
                  </a:rPr>
                  <a:t>hoạt</a:t>
                </a:r>
                <a:endParaRPr lang="en-US" sz="2400" b="1" kern="1200" dirty="0">
                  <a:solidFill>
                    <a:srgbClr val="FF0000"/>
                  </a:solidFill>
                  <a:latin typeface="Times New Roman" panose="02020603050405020304" pitchFamily="18" charset="0"/>
                  <a:cs typeface="Times New Roman" panose="02020603050405020304" pitchFamily="18" charset="0"/>
                </a:endParaRPr>
              </a:p>
            </p:txBody>
          </p:sp>
          <p:sp>
            <p:nvSpPr>
              <p:cNvPr id="24" name="Freeform 23"/>
              <p:cNvSpPr/>
              <p:nvPr/>
            </p:nvSpPr>
            <p:spPr>
              <a:xfrm>
                <a:off x="5523833" y="2654258"/>
                <a:ext cx="1347284" cy="1157826"/>
              </a:xfrm>
              <a:custGeom>
                <a:avLst/>
                <a:gdLst>
                  <a:gd name="connsiteX0" fmla="*/ 0 w 1611494"/>
                  <a:gd name="connsiteY0" fmla="*/ 536178 h 1072356"/>
                  <a:gd name="connsiteX1" fmla="*/ 805747 w 1611494"/>
                  <a:gd name="connsiteY1" fmla="*/ 0 h 1072356"/>
                  <a:gd name="connsiteX2" fmla="*/ 1611494 w 1611494"/>
                  <a:gd name="connsiteY2" fmla="*/ 536178 h 1072356"/>
                  <a:gd name="connsiteX3" fmla="*/ 805747 w 1611494"/>
                  <a:gd name="connsiteY3" fmla="*/ 1072356 h 1072356"/>
                  <a:gd name="connsiteX4" fmla="*/ 0 w 1611494"/>
                  <a:gd name="connsiteY4" fmla="*/ 536178 h 107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94" h="1072356">
                    <a:moveTo>
                      <a:pt x="0" y="536178"/>
                    </a:moveTo>
                    <a:cubicBezTo>
                      <a:pt x="0" y="240055"/>
                      <a:pt x="360745" y="0"/>
                      <a:pt x="805747" y="0"/>
                    </a:cubicBezTo>
                    <a:cubicBezTo>
                      <a:pt x="1250749" y="0"/>
                      <a:pt x="1611494" y="240055"/>
                      <a:pt x="1611494" y="536178"/>
                    </a:cubicBezTo>
                    <a:cubicBezTo>
                      <a:pt x="1611494" y="832301"/>
                      <a:pt x="1250749" y="1072356"/>
                      <a:pt x="805747" y="1072356"/>
                    </a:cubicBezTo>
                    <a:cubicBezTo>
                      <a:pt x="360745" y="1072356"/>
                      <a:pt x="0" y="832301"/>
                      <a:pt x="0" y="536178"/>
                    </a:cubicBezTo>
                    <a:close/>
                  </a:path>
                </a:pathLst>
              </a:custGeom>
              <a:ln>
                <a:solidFill>
                  <a:srgbClr val="C0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66478" tIns="187523" rIns="266478" bIns="187523"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What</a:t>
                </a:r>
                <a:endParaRPr lang="en-US" sz="2400" b="1" kern="1200" dirty="0">
                  <a:latin typeface="Times New Roman" panose="02020603050405020304" pitchFamily="18" charset="0"/>
                  <a:cs typeface="Times New Roman" panose="02020603050405020304" pitchFamily="18" charset="0"/>
                </a:endParaRPr>
              </a:p>
            </p:txBody>
          </p:sp>
          <p:sp>
            <p:nvSpPr>
              <p:cNvPr id="25" name="Freeform 24"/>
              <p:cNvSpPr/>
              <p:nvPr/>
            </p:nvSpPr>
            <p:spPr>
              <a:xfrm>
                <a:off x="7132913" y="4056207"/>
                <a:ext cx="1328216" cy="1154238"/>
              </a:xfrm>
              <a:custGeom>
                <a:avLst/>
                <a:gdLst>
                  <a:gd name="connsiteX0" fmla="*/ 0 w 1502596"/>
                  <a:gd name="connsiteY0" fmla="*/ 646406 h 1292811"/>
                  <a:gd name="connsiteX1" fmla="*/ 751298 w 1502596"/>
                  <a:gd name="connsiteY1" fmla="*/ 0 h 1292811"/>
                  <a:gd name="connsiteX2" fmla="*/ 1502596 w 1502596"/>
                  <a:gd name="connsiteY2" fmla="*/ 646406 h 1292811"/>
                  <a:gd name="connsiteX3" fmla="*/ 751298 w 1502596"/>
                  <a:gd name="connsiteY3" fmla="*/ 1292812 h 1292811"/>
                  <a:gd name="connsiteX4" fmla="*/ 0 w 1502596"/>
                  <a:gd name="connsiteY4" fmla="*/ 646406 h 129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596" h="1292811">
                    <a:moveTo>
                      <a:pt x="0" y="646406"/>
                    </a:moveTo>
                    <a:cubicBezTo>
                      <a:pt x="0" y="289406"/>
                      <a:pt x="336368" y="0"/>
                      <a:pt x="751298" y="0"/>
                    </a:cubicBezTo>
                    <a:cubicBezTo>
                      <a:pt x="1166228" y="0"/>
                      <a:pt x="1502596" y="289406"/>
                      <a:pt x="1502596" y="646406"/>
                    </a:cubicBezTo>
                    <a:cubicBezTo>
                      <a:pt x="1502596" y="1003406"/>
                      <a:pt x="1166228" y="1292812"/>
                      <a:pt x="751298" y="1292812"/>
                    </a:cubicBezTo>
                    <a:cubicBezTo>
                      <a:pt x="336368" y="1292812"/>
                      <a:pt x="0" y="1003406"/>
                      <a:pt x="0" y="646406"/>
                    </a:cubicBezTo>
                    <a:close/>
                  </a:path>
                </a:pathLst>
              </a:custGeom>
              <a:ln>
                <a:solidFill>
                  <a:srgbClr val="C0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50530" tIns="219808" rIns="250530" bIns="219808"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who</a:t>
                </a:r>
                <a:endParaRPr lang="en-US" sz="2400" b="1" kern="1200" dirty="0">
                  <a:latin typeface="Times New Roman" panose="02020603050405020304" pitchFamily="18" charset="0"/>
                  <a:cs typeface="Times New Roman" panose="02020603050405020304" pitchFamily="18" charset="0"/>
                </a:endParaRPr>
              </a:p>
            </p:txBody>
          </p:sp>
          <p:sp>
            <p:nvSpPr>
              <p:cNvPr id="26" name="Freeform 25"/>
              <p:cNvSpPr/>
              <p:nvPr/>
            </p:nvSpPr>
            <p:spPr>
              <a:xfrm>
                <a:off x="6395338" y="5560368"/>
                <a:ext cx="1354128" cy="1189137"/>
              </a:xfrm>
              <a:custGeom>
                <a:avLst/>
                <a:gdLst>
                  <a:gd name="connsiteX0" fmla="*/ 0 w 1611494"/>
                  <a:gd name="connsiteY0" fmla="*/ 536178 h 1072356"/>
                  <a:gd name="connsiteX1" fmla="*/ 805747 w 1611494"/>
                  <a:gd name="connsiteY1" fmla="*/ 0 h 1072356"/>
                  <a:gd name="connsiteX2" fmla="*/ 1611494 w 1611494"/>
                  <a:gd name="connsiteY2" fmla="*/ 536178 h 1072356"/>
                  <a:gd name="connsiteX3" fmla="*/ 805747 w 1611494"/>
                  <a:gd name="connsiteY3" fmla="*/ 1072356 h 1072356"/>
                  <a:gd name="connsiteX4" fmla="*/ 0 w 1611494"/>
                  <a:gd name="connsiteY4" fmla="*/ 536178 h 107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94" h="1072356">
                    <a:moveTo>
                      <a:pt x="0" y="536178"/>
                    </a:moveTo>
                    <a:cubicBezTo>
                      <a:pt x="0" y="240055"/>
                      <a:pt x="360745" y="0"/>
                      <a:pt x="805747" y="0"/>
                    </a:cubicBezTo>
                    <a:cubicBezTo>
                      <a:pt x="1250749" y="0"/>
                      <a:pt x="1611494" y="240055"/>
                      <a:pt x="1611494" y="536178"/>
                    </a:cubicBezTo>
                    <a:cubicBezTo>
                      <a:pt x="1611494" y="832301"/>
                      <a:pt x="1250749" y="1072356"/>
                      <a:pt x="805747" y="1072356"/>
                    </a:cubicBezTo>
                    <a:cubicBezTo>
                      <a:pt x="360745" y="1072356"/>
                      <a:pt x="0" y="832301"/>
                      <a:pt x="0" y="536178"/>
                    </a:cubicBezTo>
                    <a:close/>
                  </a:path>
                </a:pathLst>
              </a:custGeom>
              <a:ln>
                <a:solidFill>
                  <a:srgbClr val="C0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66478" tIns="187523" rIns="266478" bIns="187523"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why</a:t>
                </a:r>
                <a:endParaRPr lang="en-US" sz="2400" b="1" kern="1200" dirty="0">
                  <a:latin typeface="Times New Roman" panose="02020603050405020304" pitchFamily="18" charset="0"/>
                  <a:cs typeface="Times New Roman" panose="02020603050405020304" pitchFamily="18" charset="0"/>
                </a:endParaRPr>
              </a:p>
            </p:txBody>
          </p:sp>
          <p:sp>
            <p:nvSpPr>
              <p:cNvPr id="27" name="Freeform 26"/>
              <p:cNvSpPr/>
              <p:nvPr/>
            </p:nvSpPr>
            <p:spPr>
              <a:xfrm>
                <a:off x="4539177" y="5503796"/>
                <a:ext cx="1386421" cy="1194369"/>
              </a:xfrm>
              <a:custGeom>
                <a:avLst/>
                <a:gdLst>
                  <a:gd name="connsiteX0" fmla="*/ 0 w 1563152"/>
                  <a:gd name="connsiteY0" fmla="*/ 677445 h 1354889"/>
                  <a:gd name="connsiteX1" fmla="*/ 781576 w 1563152"/>
                  <a:gd name="connsiteY1" fmla="*/ 0 h 1354889"/>
                  <a:gd name="connsiteX2" fmla="*/ 1563152 w 1563152"/>
                  <a:gd name="connsiteY2" fmla="*/ 677445 h 1354889"/>
                  <a:gd name="connsiteX3" fmla="*/ 781576 w 1563152"/>
                  <a:gd name="connsiteY3" fmla="*/ 1354890 h 1354889"/>
                  <a:gd name="connsiteX4" fmla="*/ 0 w 1563152"/>
                  <a:gd name="connsiteY4" fmla="*/ 677445 h 135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152" h="1354889">
                    <a:moveTo>
                      <a:pt x="0" y="677445"/>
                    </a:moveTo>
                    <a:cubicBezTo>
                      <a:pt x="0" y="303302"/>
                      <a:pt x="349923" y="0"/>
                      <a:pt x="781576" y="0"/>
                    </a:cubicBezTo>
                    <a:cubicBezTo>
                      <a:pt x="1213229" y="0"/>
                      <a:pt x="1563152" y="303302"/>
                      <a:pt x="1563152" y="677445"/>
                    </a:cubicBezTo>
                    <a:cubicBezTo>
                      <a:pt x="1563152" y="1051588"/>
                      <a:pt x="1213229" y="1354890"/>
                      <a:pt x="781576" y="1354890"/>
                    </a:cubicBezTo>
                    <a:cubicBezTo>
                      <a:pt x="349923" y="1354890"/>
                      <a:pt x="0" y="1051588"/>
                      <a:pt x="0" y="677445"/>
                    </a:cubicBezTo>
                    <a:close/>
                  </a:path>
                </a:pathLst>
              </a:custGeom>
              <a:ln>
                <a:solidFill>
                  <a:srgbClr val="C0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59398" tIns="228899" rIns="259398" bIns="228899"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When</a:t>
                </a:r>
                <a:endParaRPr lang="en-US" sz="2400" b="1"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4017780" y="3812084"/>
                <a:ext cx="1373087" cy="1190993"/>
              </a:xfrm>
              <a:custGeom>
                <a:avLst/>
                <a:gdLst>
                  <a:gd name="connsiteX0" fmla="*/ 0 w 1472012"/>
                  <a:gd name="connsiteY0" fmla="*/ 683161 h 1366321"/>
                  <a:gd name="connsiteX1" fmla="*/ 736006 w 1472012"/>
                  <a:gd name="connsiteY1" fmla="*/ 0 h 1366321"/>
                  <a:gd name="connsiteX2" fmla="*/ 1472012 w 1472012"/>
                  <a:gd name="connsiteY2" fmla="*/ 683161 h 1366321"/>
                  <a:gd name="connsiteX3" fmla="*/ 736006 w 1472012"/>
                  <a:gd name="connsiteY3" fmla="*/ 1366322 h 1366321"/>
                  <a:gd name="connsiteX4" fmla="*/ 0 w 1472012"/>
                  <a:gd name="connsiteY4" fmla="*/ 683161 h 1366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012" h="1366321">
                    <a:moveTo>
                      <a:pt x="0" y="683161"/>
                    </a:moveTo>
                    <a:cubicBezTo>
                      <a:pt x="0" y="305862"/>
                      <a:pt x="329521" y="0"/>
                      <a:pt x="736006" y="0"/>
                    </a:cubicBezTo>
                    <a:cubicBezTo>
                      <a:pt x="1142491" y="0"/>
                      <a:pt x="1472012" y="305862"/>
                      <a:pt x="1472012" y="683161"/>
                    </a:cubicBezTo>
                    <a:cubicBezTo>
                      <a:pt x="1472012" y="1060460"/>
                      <a:pt x="1142491" y="1366322"/>
                      <a:pt x="736006" y="1366322"/>
                    </a:cubicBezTo>
                    <a:cubicBezTo>
                      <a:pt x="329521" y="1366322"/>
                      <a:pt x="0" y="1060460"/>
                      <a:pt x="0" y="683161"/>
                    </a:cubicBezTo>
                    <a:close/>
                  </a:path>
                </a:pathLst>
              </a:custGeom>
              <a:ln>
                <a:solidFill>
                  <a:srgbClr val="C0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46051" tIns="230573" rIns="246051" bIns="230573" numCol="1" spcCol="1270" anchor="ctr" anchorCtr="0">
                <a:noAutofit/>
              </a:bodyPr>
              <a:lstStyle/>
              <a:p>
                <a:pPr lvl="0" algn="ctr"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Where</a:t>
                </a:r>
                <a:endParaRPr lang="en-US" sz="2400" b="1" kern="1200" dirty="0">
                  <a:latin typeface="Times New Roman" panose="02020603050405020304" pitchFamily="18" charset="0"/>
                  <a:cs typeface="Times New Roman" panose="02020603050405020304" pitchFamily="18" charset="0"/>
                </a:endParaRPr>
              </a:p>
            </p:txBody>
          </p:sp>
        </p:grpSp>
      </p:grpSp>
      <p:sp>
        <p:nvSpPr>
          <p:cNvPr id="8" name="Rectangle 7"/>
          <p:cNvSpPr/>
          <p:nvPr/>
        </p:nvSpPr>
        <p:spPr>
          <a:xfrm>
            <a:off x="7648580" y="2569720"/>
            <a:ext cx="3736920"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r>
              <a:rPr lang="en-US" sz="2400" dirty="0" err="1">
                <a:latin typeface="Times New Roman" panose="02020603050405020304" pitchFamily="18" charset="0"/>
                <a:ea typeface="MS Mincho"/>
              </a:rPr>
              <a:t>Em</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định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trình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bày</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cảnh</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sinh</a:t>
            </a:r>
            <a:r>
              <a:rPr lang="en-US" sz="2400" dirty="0">
                <a:latin typeface="Times New Roman" panose="02020603050405020304" pitchFamily="18" charset="0"/>
                <a:ea typeface="MS Mincho"/>
              </a:rPr>
              <a:t> </a:t>
            </a:r>
            <a:endParaRPr lang="en-US" sz="2400" dirty="0" smtClean="0">
              <a:latin typeface="Times New Roman" panose="02020603050405020304" pitchFamily="18" charset="0"/>
              <a:ea typeface="MS Mincho"/>
            </a:endParaRPr>
          </a:p>
          <a:p>
            <a:r>
              <a:rPr lang="en-US" sz="2400" dirty="0" err="1" smtClean="0">
                <a:latin typeface="Times New Roman" panose="02020603050405020304" pitchFamily="18" charset="0"/>
                <a:ea typeface="MS Mincho"/>
              </a:rPr>
              <a:t>hoạt</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nào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đề</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tài</a:t>
            </a:r>
            <a:r>
              <a:rPr lang="en-US" sz="2400" dirty="0">
                <a:latin typeface="Times New Roman" panose="02020603050405020304" pitchFamily="18" charset="0"/>
                <a:ea typeface="MS Mincho"/>
              </a:rPr>
              <a:t>) ? </a:t>
            </a:r>
            <a:endParaRPr lang="en-US" sz="2400" dirty="0"/>
          </a:p>
        </p:txBody>
      </p:sp>
      <p:sp>
        <p:nvSpPr>
          <p:cNvPr id="10" name="Rectangle 9"/>
          <p:cNvSpPr/>
          <p:nvPr/>
        </p:nvSpPr>
        <p:spPr>
          <a:xfrm>
            <a:off x="8743083" y="4010147"/>
            <a:ext cx="2892052" cy="101566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000" dirty="0" err="1">
                <a:solidFill>
                  <a:srgbClr val="FF0000"/>
                </a:solidFill>
                <a:latin typeface="Times New Roman" panose="02020603050405020304" pitchFamily="18" charset="0"/>
                <a:ea typeface="MS Mincho"/>
              </a:rPr>
              <a:t>Đối</a:t>
            </a:r>
            <a:r>
              <a:rPr lang="en-US" sz="2000" dirty="0">
                <a:solidFill>
                  <a:srgbClr val="FF0000"/>
                </a:solidFill>
                <a:latin typeface="Times New Roman" panose="02020603050405020304" pitchFamily="18" charset="0"/>
                <a:ea typeface="MS Mincho"/>
              </a:rPr>
              <a:t> </a:t>
            </a:r>
            <a:r>
              <a:rPr lang="en-US" sz="2000" dirty="0" err="1">
                <a:solidFill>
                  <a:srgbClr val="FF0000"/>
                </a:solidFill>
                <a:latin typeface="Times New Roman" panose="02020603050405020304" pitchFamily="18" charset="0"/>
                <a:ea typeface="MS Mincho"/>
              </a:rPr>
              <a:t>tượng</a:t>
            </a:r>
            <a:r>
              <a:rPr lang="en-US" sz="2000" dirty="0">
                <a:solidFill>
                  <a:srgbClr val="FF0000"/>
                </a:solidFill>
                <a:latin typeface="Times New Roman" panose="02020603050405020304" pitchFamily="18" charset="0"/>
                <a:ea typeface="MS Mincho"/>
              </a:rPr>
              <a:t> </a:t>
            </a:r>
            <a:r>
              <a:rPr lang="en-US" sz="2000" dirty="0" err="1">
                <a:latin typeface="Times New Roman" panose="02020603050405020304" pitchFamily="18" charset="0"/>
                <a:ea typeface="MS Mincho"/>
              </a:rPr>
              <a:t>mà</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em</a:t>
            </a:r>
            <a:r>
              <a:rPr lang="en-US" sz="2000" dirty="0">
                <a:latin typeface="Times New Roman" panose="02020603050405020304" pitchFamily="18" charset="0"/>
                <a:ea typeface="MS Mincho"/>
              </a:rPr>
              <a:t> </a:t>
            </a:r>
            <a:r>
              <a:rPr lang="en-US" sz="2000" dirty="0" err="1" smtClean="0">
                <a:latin typeface="Times New Roman" panose="02020603050405020304" pitchFamily="18" charset="0"/>
                <a:ea typeface="MS Mincho"/>
              </a:rPr>
              <a:t>hướng</a:t>
            </a:r>
            <a:endParaRPr lang="en-US" sz="2000" dirty="0" smtClean="0">
              <a:latin typeface="Times New Roman" panose="02020603050405020304" pitchFamily="18" charset="0"/>
              <a:ea typeface="MS Mincho"/>
            </a:endParaRPr>
          </a:p>
          <a:p>
            <a:r>
              <a:rPr lang="en-US" sz="2000" dirty="0" err="1" smtClean="0">
                <a:latin typeface="Times New Roman" panose="02020603050405020304" pitchFamily="18" charset="0"/>
                <a:ea typeface="MS Mincho"/>
              </a:rPr>
              <a:t>tới</a:t>
            </a:r>
            <a:r>
              <a:rPr lang="en-US" sz="2000" dirty="0" smtClean="0">
                <a:latin typeface="Times New Roman" panose="02020603050405020304" pitchFamily="18" charset="0"/>
                <a:ea typeface="MS Mincho"/>
              </a:rPr>
              <a:t> </a:t>
            </a:r>
            <a:r>
              <a:rPr lang="en-US" sz="2000" dirty="0" err="1">
                <a:latin typeface="Times New Roman" panose="02020603050405020304" pitchFamily="18" charset="0"/>
                <a:ea typeface="MS Mincho"/>
              </a:rPr>
              <a:t>khi</a:t>
            </a:r>
            <a:r>
              <a:rPr lang="en-US" sz="2000" dirty="0">
                <a:latin typeface="Times New Roman" panose="02020603050405020304" pitchFamily="18" charset="0"/>
                <a:ea typeface="MS Mincho"/>
              </a:rPr>
              <a:t> </a:t>
            </a:r>
            <a:r>
              <a:rPr lang="en-US" sz="2000" dirty="0" err="1" smtClean="0">
                <a:latin typeface="Times New Roman" panose="02020603050405020304" pitchFamily="18" charset="0"/>
                <a:ea typeface="MS Mincho"/>
              </a:rPr>
              <a:t>trình</a:t>
            </a:r>
            <a:r>
              <a:rPr lang="en-US" sz="2000" dirty="0" smtClean="0">
                <a:latin typeface="Times New Roman" panose="02020603050405020304" pitchFamily="18" charset="0"/>
                <a:ea typeface="MS Mincho"/>
              </a:rPr>
              <a:t> </a:t>
            </a:r>
            <a:r>
              <a:rPr lang="en-US" sz="2000" dirty="0" err="1" smtClean="0">
                <a:latin typeface="Times New Roman" panose="02020603050405020304" pitchFamily="18" charset="0"/>
                <a:ea typeface="MS Mincho"/>
              </a:rPr>
              <a:t>bày</a:t>
            </a:r>
            <a:r>
              <a:rPr lang="en-US" sz="2000" dirty="0" smtClean="0">
                <a:latin typeface="Times New Roman" panose="02020603050405020304" pitchFamily="18" charset="0"/>
                <a:ea typeface="MS Mincho"/>
              </a:rPr>
              <a:t> </a:t>
            </a:r>
            <a:r>
              <a:rPr lang="en-US" sz="2000" dirty="0" err="1">
                <a:latin typeface="Times New Roman" panose="02020603050405020304" pitchFamily="18" charset="0"/>
                <a:ea typeface="MS Mincho"/>
              </a:rPr>
              <a:t>là</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ai</a:t>
            </a:r>
            <a:r>
              <a:rPr lang="en-US" sz="2000" dirty="0">
                <a:latin typeface="Times New Roman" panose="02020603050405020304" pitchFamily="18" charset="0"/>
                <a:ea typeface="MS Mincho"/>
              </a:rPr>
              <a:t>? </a:t>
            </a:r>
            <a:endParaRPr lang="en-US" sz="2000" dirty="0" smtClean="0">
              <a:latin typeface="Times New Roman" panose="02020603050405020304" pitchFamily="18" charset="0"/>
              <a:ea typeface="MS Mincho"/>
            </a:endParaRPr>
          </a:p>
          <a:p>
            <a:r>
              <a:rPr lang="en-US" sz="2000" dirty="0" err="1" smtClean="0">
                <a:latin typeface="Times New Roman" panose="02020603050405020304" pitchFamily="18" charset="0"/>
                <a:ea typeface="MS Mincho"/>
              </a:rPr>
              <a:t>thầy</a:t>
            </a:r>
            <a:r>
              <a:rPr lang="en-US" sz="2000" dirty="0" smtClean="0">
                <a:latin typeface="Times New Roman" panose="02020603050405020304" pitchFamily="18" charset="0"/>
                <a:ea typeface="MS Mincho"/>
              </a:rPr>
              <a:t> </a:t>
            </a:r>
            <a:r>
              <a:rPr lang="en-US" sz="2000" dirty="0" err="1">
                <a:latin typeface="Times New Roman" panose="02020603050405020304" pitchFamily="18" charset="0"/>
                <a:ea typeface="MS Mincho"/>
              </a:rPr>
              <a:t>cô</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bạn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bè</a:t>
            </a:r>
            <a:r>
              <a:rPr lang="en-US" sz="2000" dirty="0">
                <a:latin typeface="Times New Roman" panose="02020603050405020304" pitchFamily="18" charset="0"/>
                <a:ea typeface="MS Mincho"/>
              </a:rPr>
              <a:t>….</a:t>
            </a:r>
            <a:endParaRPr lang="en-US" sz="2000" dirty="0"/>
          </a:p>
        </p:txBody>
      </p:sp>
      <p:sp>
        <p:nvSpPr>
          <p:cNvPr id="11" name="Rectangle 10"/>
          <p:cNvSpPr/>
          <p:nvPr/>
        </p:nvSpPr>
        <p:spPr>
          <a:xfrm>
            <a:off x="8100795" y="5626133"/>
            <a:ext cx="2541080"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r>
              <a:rPr lang="en-US" sz="2400" dirty="0" err="1">
                <a:solidFill>
                  <a:srgbClr val="FF0000"/>
                </a:solidFill>
                <a:latin typeface="Times New Roman" panose="02020603050405020304" pitchFamily="18" charset="0"/>
                <a:ea typeface="MS Mincho"/>
              </a:rPr>
              <a:t>Mục</a:t>
            </a:r>
            <a:r>
              <a:rPr lang="en-US" sz="2400" dirty="0">
                <a:solidFill>
                  <a:srgbClr val="FF0000"/>
                </a:solidFill>
                <a:latin typeface="Times New Roman" panose="02020603050405020304" pitchFamily="18" charset="0"/>
                <a:ea typeface="MS Mincho"/>
              </a:rPr>
              <a:t> </a:t>
            </a:r>
            <a:r>
              <a:rPr lang="en-US" sz="2400" dirty="0" err="1">
                <a:solidFill>
                  <a:srgbClr val="FF0000"/>
                </a:solidFill>
                <a:latin typeface="Times New Roman" panose="02020603050405020304" pitchFamily="18" charset="0"/>
                <a:ea typeface="MS Mincho"/>
              </a:rPr>
              <a:t>đích</a:t>
            </a:r>
            <a:r>
              <a:rPr lang="en-US" sz="2400" dirty="0">
                <a:solidFill>
                  <a:srgbClr val="FF0000"/>
                </a:solidFill>
                <a:latin typeface="Times New Roman" panose="02020603050405020304" pitchFamily="18" charset="0"/>
                <a:ea typeface="MS Mincho"/>
              </a:rPr>
              <a:t> </a:t>
            </a:r>
            <a:r>
              <a:rPr lang="en-US" sz="2400" dirty="0" err="1">
                <a:latin typeface="Times New Roman" panose="02020603050405020304" pitchFamily="18" charset="0"/>
                <a:ea typeface="MS Mincho"/>
              </a:rPr>
              <a:t>bài</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trình</a:t>
            </a:r>
            <a:r>
              <a:rPr lang="en-US" sz="2400" dirty="0">
                <a:latin typeface="Times New Roman" panose="02020603050405020304" pitchFamily="18" charset="0"/>
                <a:ea typeface="MS Mincho"/>
              </a:rPr>
              <a:t> </a:t>
            </a:r>
            <a:endParaRPr lang="en-US" sz="2400" dirty="0" smtClean="0">
              <a:latin typeface="Times New Roman" panose="02020603050405020304" pitchFamily="18" charset="0"/>
              <a:ea typeface="MS Mincho"/>
            </a:endParaRPr>
          </a:p>
          <a:p>
            <a:r>
              <a:rPr lang="en-US" sz="2400" dirty="0" err="1" smtClean="0">
                <a:latin typeface="Times New Roman" panose="02020603050405020304" pitchFamily="18" charset="0"/>
                <a:ea typeface="MS Mincho"/>
              </a:rPr>
              <a:t>bày</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là</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gì</a:t>
            </a:r>
            <a:r>
              <a:rPr lang="en-US" sz="2400" dirty="0">
                <a:latin typeface="Times New Roman" panose="02020603050405020304" pitchFamily="18" charset="0"/>
                <a:ea typeface="MS Mincho"/>
              </a:rPr>
              <a:t>? </a:t>
            </a:r>
            <a:endParaRPr lang="en-US" sz="2400" dirty="0"/>
          </a:p>
        </p:txBody>
      </p:sp>
      <p:sp>
        <p:nvSpPr>
          <p:cNvPr id="12" name="Rectangle 11"/>
          <p:cNvSpPr/>
          <p:nvPr/>
        </p:nvSpPr>
        <p:spPr>
          <a:xfrm>
            <a:off x="513125" y="3743747"/>
            <a:ext cx="2597335" cy="101566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000" dirty="0" err="1">
                <a:latin typeface="Times New Roman" panose="02020603050405020304" pitchFamily="18" charset="0"/>
                <a:ea typeface="MS Mincho"/>
              </a:rPr>
              <a:t>Em</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chọn</a:t>
            </a:r>
            <a:r>
              <a:rPr lang="en-US" sz="2000" dirty="0">
                <a:latin typeface="Times New Roman" panose="02020603050405020304" pitchFamily="18" charset="0"/>
                <a:ea typeface="MS Mincho"/>
              </a:rPr>
              <a:t> </a:t>
            </a:r>
            <a:r>
              <a:rPr lang="en-US" sz="2000" dirty="0" err="1">
                <a:solidFill>
                  <a:srgbClr val="FF0000"/>
                </a:solidFill>
                <a:latin typeface="Times New Roman" panose="02020603050405020304" pitchFamily="18" charset="0"/>
                <a:ea typeface="MS Mincho"/>
              </a:rPr>
              <a:t>không</a:t>
            </a:r>
            <a:r>
              <a:rPr lang="en-US" sz="2000" dirty="0">
                <a:solidFill>
                  <a:srgbClr val="FF0000"/>
                </a:solidFill>
                <a:latin typeface="Times New Roman" panose="02020603050405020304" pitchFamily="18" charset="0"/>
                <a:ea typeface="MS Mincho"/>
              </a:rPr>
              <a:t> </a:t>
            </a:r>
            <a:r>
              <a:rPr lang="en-US" sz="2000" dirty="0" err="1">
                <a:solidFill>
                  <a:srgbClr val="FF0000"/>
                </a:solidFill>
                <a:latin typeface="Times New Roman" panose="02020603050405020304" pitchFamily="18" charset="0"/>
                <a:ea typeface="MS Mincho"/>
              </a:rPr>
              <a:t>gian</a:t>
            </a:r>
            <a:r>
              <a:rPr lang="en-US" sz="2000" dirty="0">
                <a:solidFill>
                  <a:srgbClr val="FF0000"/>
                </a:solidFill>
                <a:latin typeface="Times New Roman" panose="02020603050405020304" pitchFamily="18" charset="0"/>
                <a:ea typeface="MS Mincho"/>
              </a:rPr>
              <a:t> </a:t>
            </a:r>
            <a:r>
              <a:rPr lang="en-US" sz="2000" dirty="0" err="1" smtClean="0">
                <a:latin typeface="Times New Roman" panose="02020603050405020304" pitchFamily="18" charset="0"/>
                <a:ea typeface="MS Mincho"/>
              </a:rPr>
              <a:t>nào</a:t>
            </a:r>
            <a:r>
              <a:rPr lang="en-US" sz="2000" dirty="0">
                <a:latin typeface="Times New Roman" panose="02020603050405020304" pitchFamily="18" charset="0"/>
                <a:ea typeface="MS Mincho"/>
              </a:rPr>
              <a:t> </a:t>
            </a:r>
            <a:r>
              <a:rPr lang="en-US" sz="2000" dirty="0" err="1" smtClean="0">
                <a:latin typeface="Times New Roman" panose="02020603050405020304" pitchFamily="18" charset="0"/>
                <a:ea typeface="MS Mincho"/>
              </a:rPr>
              <a:t>để</a:t>
            </a:r>
            <a:r>
              <a:rPr lang="en-US" sz="2000" dirty="0" smtClean="0">
                <a:latin typeface="Times New Roman" panose="02020603050405020304" pitchFamily="18" charset="0"/>
                <a:ea typeface="MS Mincho"/>
              </a:rPr>
              <a:t> </a:t>
            </a:r>
            <a:r>
              <a:rPr lang="en-US" sz="2000" dirty="0" err="1">
                <a:latin typeface="Times New Roman" panose="02020603050405020304" pitchFamily="18" charset="0"/>
                <a:ea typeface="MS Mincho"/>
              </a:rPr>
              <a:t>trình</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bày</a:t>
            </a:r>
            <a:r>
              <a:rPr lang="en-US" sz="2000" dirty="0" smtClean="0">
                <a:latin typeface="Times New Roman" panose="02020603050405020304" pitchFamily="18" charset="0"/>
                <a:ea typeface="MS Mincho"/>
              </a:rPr>
              <a:t>?</a:t>
            </a:r>
          </a:p>
          <a:p>
            <a:r>
              <a:rPr lang="en-US" sz="2000" dirty="0" smtClean="0">
                <a:latin typeface="Times New Roman" panose="02020603050405020304" pitchFamily="18" charset="0"/>
                <a:ea typeface="MS Mincho"/>
              </a:rPr>
              <a:t> </a:t>
            </a:r>
            <a:r>
              <a:rPr lang="en-US" sz="2000" dirty="0">
                <a:latin typeface="Times New Roman" panose="02020603050405020304" pitchFamily="18" charset="0"/>
                <a:ea typeface="MS Mincho"/>
              </a:rPr>
              <a:t>(</a:t>
            </a:r>
            <a:r>
              <a:rPr lang="en-US" sz="2000" dirty="0" err="1">
                <a:latin typeface="Times New Roman" panose="02020603050405020304" pitchFamily="18" charset="0"/>
                <a:ea typeface="MS Mincho"/>
              </a:rPr>
              <a:t>lớp</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học</a:t>
            </a:r>
            <a:r>
              <a:rPr lang="en-US" sz="2000" dirty="0">
                <a:latin typeface="Times New Roman" panose="02020603050405020304" pitchFamily="18" charset="0"/>
                <a:ea typeface="MS Mincho"/>
              </a:rPr>
              <a:t> hay </a:t>
            </a:r>
            <a:r>
              <a:rPr lang="en-US" sz="2000" dirty="0" err="1">
                <a:latin typeface="Times New Roman" panose="02020603050405020304" pitchFamily="18" charset="0"/>
                <a:ea typeface="MS Mincho"/>
              </a:rPr>
              <a:t>sân</a:t>
            </a:r>
            <a:r>
              <a:rPr lang="en-US" sz="2000" dirty="0">
                <a:latin typeface="Times New Roman" panose="02020603050405020304" pitchFamily="18" charset="0"/>
                <a:ea typeface="MS Mincho"/>
              </a:rPr>
              <a:t> </a:t>
            </a:r>
            <a:r>
              <a:rPr lang="en-US" sz="2000" dirty="0" err="1">
                <a:latin typeface="Times New Roman" panose="02020603050405020304" pitchFamily="18" charset="0"/>
                <a:ea typeface="MS Mincho"/>
              </a:rPr>
              <a:t>khấu</a:t>
            </a:r>
            <a:r>
              <a:rPr lang="en-US" sz="2000" dirty="0">
                <a:latin typeface="Times New Roman" panose="02020603050405020304" pitchFamily="18" charset="0"/>
                <a:ea typeface="MS Mincho"/>
              </a:rPr>
              <a:t>) </a:t>
            </a:r>
            <a:endParaRPr lang="en-US" sz="2000" dirty="0"/>
          </a:p>
        </p:txBody>
      </p:sp>
      <p:sp>
        <p:nvSpPr>
          <p:cNvPr id="6" name="Rectangle 5"/>
          <p:cNvSpPr/>
          <p:nvPr/>
        </p:nvSpPr>
        <p:spPr>
          <a:xfrm>
            <a:off x="1184206" y="5708174"/>
            <a:ext cx="2335896" cy="83099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r>
              <a:rPr lang="en-US" sz="2400" dirty="0" err="1">
                <a:solidFill>
                  <a:srgbClr val="FF0000"/>
                </a:solidFill>
                <a:latin typeface="Times New Roman" panose="02020603050405020304" pitchFamily="18" charset="0"/>
                <a:ea typeface="MS Mincho"/>
              </a:rPr>
              <a:t>Thời</a:t>
            </a:r>
            <a:r>
              <a:rPr lang="en-US" sz="2400" dirty="0">
                <a:solidFill>
                  <a:srgbClr val="FF0000"/>
                </a:solidFill>
                <a:latin typeface="Times New Roman" panose="02020603050405020304" pitchFamily="18" charset="0"/>
                <a:ea typeface="MS Mincho"/>
              </a:rPr>
              <a:t> </a:t>
            </a:r>
            <a:r>
              <a:rPr lang="en-US" sz="2400" dirty="0" err="1">
                <a:solidFill>
                  <a:srgbClr val="FF0000"/>
                </a:solidFill>
                <a:latin typeface="Times New Roman" panose="02020603050405020304" pitchFamily="18" charset="0"/>
                <a:ea typeface="MS Mincho"/>
              </a:rPr>
              <a:t>gian</a:t>
            </a:r>
            <a:r>
              <a:rPr lang="en-US" sz="2400" dirty="0">
                <a:solidFill>
                  <a:srgbClr val="FF0000"/>
                </a:solidFill>
                <a:latin typeface="Times New Roman" panose="02020603050405020304" pitchFamily="18" charset="0"/>
                <a:ea typeface="MS Mincho"/>
              </a:rPr>
              <a:t> </a:t>
            </a:r>
            <a:r>
              <a:rPr lang="en-US" sz="2400" dirty="0" err="1">
                <a:latin typeface="Times New Roman" panose="02020603050405020304" pitchFamily="18" charset="0"/>
                <a:ea typeface="MS Mincho"/>
              </a:rPr>
              <a:t>trình</a:t>
            </a:r>
            <a:r>
              <a:rPr lang="en-US" sz="2400" dirty="0">
                <a:latin typeface="Times New Roman" panose="02020603050405020304" pitchFamily="18" charset="0"/>
                <a:ea typeface="MS Mincho"/>
              </a:rPr>
              <a:t> </a:t>
            </a:r>
            <a:endParaRPr lang="en-US" sz="2400" dirty="0" smtClean="0">
              <a:latin typeface="Times New Roman" panose="02020603050405020304" pitchFamily="18" charset="0"/>
              <a:ea typeface="MS Mincho"/>
            </a:endParaRPr>
          </a:p>
          <a:p>
            <a:r>
              <a:rPr lang="en-US" sz="2400" dirty="0" err="1" smtClean="0">
                <a:latin typeface="Times New Roman" panose="02020603050405020304" pitchFamily="18" charset="0"/>
                <a:ea typeface="MS Mincho"/>
              </a:rPr>
              <a:t>bày</a:t>
            </a:r>
            <a:r>
              <a:rPr lang="en-US" sz="2400" dirty="0" smtClean="0">
                <a:latin typeface="Times New Roman" panose="02020603050405020304" pitchFamily="18" charset="0"/>
                <a:ea typeface="MS Mincho"/>
              </a:rPr>
              <a:t> </a:t>
            </a:r>
            <a:r>
              <a:rPr lang="en-US" sz="2400" dirty="0" err="1">
                <a:latin typeface="Times New Roman" panose="02020603050405020304" pitchFamily="18" charset="0"/>
                <a:ea typeface="MS Mincho"/>
              </a:rPr>
              <a:t>vào</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lúc</a:t>
            </a:r>
            <a:r>
              <a:rPr lang="en-US" sz="2400" dirty="0">
                <a:latin typeface="Times New Roman" panose="02020603050405020304" pitchFamily="18" charset="0"/>
                <a:ea typeface="MS Mincho"/>
              </a:rPr>
              <a:t> </a:t>
            </a:r>
            <a:r>
              <a:rPr lang="en-US" sz="2400" dirty="0" err="1">
                <a:latin typeface="Times New Roman" panose="02020603050405020304" pitchFamily="18" charset="0"/>
                <a:ea typeface="MS Mincho"/>
              </a:rPr>
              <a:t>nào</a:t>
            </a:r>
            <a:r>
              <a:rPr lang="en-US" sz="2400" dirty="0">
                <a:latin typeface="Times New Roman" panose="02020603050405020304" pitchFamily="18" charset="0"/>
                <a:ea typeface="MS Mincho"/>
              </a:rPr>
              <a:t>? </a:t>
            </a:r>
            <a:endParaRPr lang="en-US" sz="2400" dirty="0"/>
          </a:p>
        </p:txBody>
      </p:sp>
      <p:sp>
        <p:nvSpPr>
          <p:cNvPr id="9" name="Right Arrow 8"/>
          <p:cNvSpPr/>
          <p:nvPr/>
        </p:nvSpPr>
        <p:spPr>
          <a:xfrm>
            <a:off x="6772579" y="2726710"/>
            <a:ext cx="423356" cy="408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a:off x="3221928" y="4159244"/>
            <a:ext cx="352696" cy="3587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p:cNvSpPr/>
          <p:nvPr/>
        </p:nvSpPr>
        <p:spPr>
          <a:xfrm>
            <a:off x="3673260" y="5908971"/>
            <a:ext cx="352696" cy="3732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8210261" y="4377522"/>
            <a:ext cx="423356" cy="408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7524281" y="5919530"/>
            <a:ext cx="423356" cy="408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3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1000"/>
                                        <p:tgtEl>
                                          <p:spTgt spid="12"/>
                                        </p:tgtEl>
                                      </p:cBhvr>
                                    </p:animEffect>
                                    <p:anim calcmode="lin" valueType="num">
                                      <p:cBhvr>
                                        <p:cTn id="85" dur="1000" fill="hold"/>
                                        <p:tgtEl>
                                          <p:spTgt spid="12"/>
                                        </p:tgtEl>
                                        <p:attrNameLst>
                                          <p:attrName>ppt_x</p:attrName>
                                        </p:attrNameLst>
                                      </p:cBhvr>
                                      <p:tavLst>
                                        <p:tav tm="0">
                                          <p:val>
                                            <p:strVal val="#ppt_x"/>
                                          </p:val>
                                        </p:tav>
                                        <p:tav tm="100000">
                                          <p:val>
                                            <p:strVal val="#ppt_x"/>
                                          </p:val>
                                        </p:tav>
                                      </p:tavLst>
                                    </p:anim>
                                    <p:anim calcmode="lin" valueType="num">
                                      <p:cBhvr>
                                        <p:cTn id="8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1000"/>
                                        <p:tgtEl>
                                          <p:spTgt spid="16"/>
                                        </p:tgtEl>
                                      </p:cBhvr>
                                    </p:animEffect>
                                    <p:anim calcmode="lin" valueType="num">
                                      <p:cBhvr>
                                        <p:cTn id="92" dur="1000" fill="hold"/>
                                        <p:tgtEl>
                                          <p:spTgt spid="16"/>
                                        </p:tgtEl>
                                        <p:attrNameLst>
                                          <p:attrName>ppt_x</p:attrName>
                                        </p:attrNameLst>
                                      </p:cBhvr>
                                      <p:tavLst>
                                        <p:tav tm="0">
                                          <p:val>
                                            <p:strVal val="#ppt_x"/>
                                          </p:val>
                                        </p:tav>
                                        <p:tav tm="100000">
                                          <p:val>
                                            <p:strVal val="#ppt_x"/>
                                          </p:val>
                                        </p:tav>
                                      </p:tavLst>
                                    </p:anim>
                                    <p:anim calcmode="lin" valueType="num">
                                      <p:cBhvr>
                                        <p:cTn id="9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1000"/>
                                        <p:tgtEl>
                                          <p:spTgt spid="6"/>
                                        </p:tgtEl>
                                      </p:cBhvr>
                                    </p:animEffect>
                                    <p:anim calcmode="lin" valueType="num">
                                      <p:cBhvr>
                                        <p:cTn id="99" dur="1000" fill="hold"/>
                                        <p:tgtEl>
                                          <p:spTgt spid="6"/>
                                        </p:tgtEl>
                                        <p:attrNameLst>
                                          <p:attrName>ppt_x</p:attrName>
                                        </p:attrNameLst>
                                      </p:cBhvr>
                                      <p:tavLst>
                                        <p:tav tm="0">
                                          <p:val>
                                            <p:strVal val="#ppt_x"/>
                                          </p:val>
                                        </p:tav>
                                        <p:tav tm="100000">
                                          <p:val>
                                            <p:strVal val="#ppt_x"/>
                                          </p:val>
                                        </p:tav>
                                      </p:tavLst>
                                    </p:anim>
                                    <p:anim calcmode="lin" valueType="num">
                                      <p:cBhvr>
                                        <p:cTn id="10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2" grpId="0"/>
      <p:bldP spid="8" grpId="0" animBg="1"/>
      <p:bldP spid="10" grpId="0" animBg="1"/>
      <p:bldP spid="11" grpId="0" animBg="1"/>
      <p:bldP spid="12" grpId="0" animBg="1"/>
      <p:bldP spid="6" grpId="0" animBg="1"/>
      <p:bldP spid="9" grpId="0" animBg="1"/>
      <p:bldP spid="15" grpId="0" animBg="1"/>
      <p:bldP spid="16" grpId="0" animBg="1"/>
      <p:bldP spid="29" grpId="0" animBg="1"/>
      <p:bldP spid="3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0400" y="0"/>
            <a:ext cx="8331200" cy="114621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Times New Roman" panose="02020603050405020304" pitchFamily="18" charset="0"/>
              </a:rPr>
              <a:t>NÓI VÀ </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Times New Roman" panose="02020603050405020304" pitchFamily="18" charset="0"/>
              </a:rPr>
              <a:t>NGHE</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TRÌNH BÀY VỀ MỘT CẢNH SINH HOẠT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312588" y="1146211"/>
            <a:ext cx="7813293"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Tầm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quan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trọng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trình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vấn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đề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12588" y="1668470"/>
            <a:ext cx="3725700"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Các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281467" y="2041869"/>
            <a:ext cx="4392485" cy="553357"/>
          </a:xfrm>
          <a:prstGeom prst="rect">
            <a:avLst/>
          </a:prstGeom>
        </p:spPr>
        <p:txBody>
          <a:bodyPr wrap="none">
            <a:spAutoFit/>
          </a:bodyPr>
          <a:lstStyle/>
          <a:p>
            <a:pPr>
              <a:lnSpc>
                <a:spcPct val="107000"/>
              </a:lnSpc>
              <a:spcAft>
                <a:spcPts val="800"/>
              </a:spcAft>
              <a:tabLst>
                <a:tab pos="1386840" algn="l"/>
              </a:tabLst>
            </a:pPr>
            <a:r>
              <a:rPr lang="en-US" sz="2800" b="1" dirty="0" err="1">
                <a:solidFill>
                  <a:srgbClr val="FF0000"/>
                </a:solidFill>
                <a:latin typeface="Times New Roman" panose="02020603050405020304" pitchFamily="18" charset="0"/>
                <a:ea typeface="MS Mincho"/>
                <a:cs typeface="Times New Roman" panose="02020603050405020304" pitchFamily="18" charset="0"/>
              </a:rPr>
              <a:t>Bước</a:t>
            </a:r>
            <a:r>
              <a:rPr lang="en-US" sz="2800" b="1" dirty="0">
                <a:solidFill>
                  <a:srgbClr val="FF0000"/>
                </a:solidFill>
                <a:latin typeface="Times New Roman" panose="02020603050405020304" pitchFamily="18" charset="0"/>
                <a:ea typeface="MS Mincho"/>
                <a:cs typeface="Times New Roman" panose="02020603050405020304" pitchFamily="18" charset="0"/>
              </a:rPr>
              <a:t> 2. </a:t>
            </a:r>
            <a:r>
              <a:rPr lang="en-US" sz="2800" b="1" dirty="0" err="1">
                <a:solidFill>
                  <a:srgbClr val="0D0D0D"/>
                </a:solidFill>
                <a:latin typeface="Times New Roman" panose="02020603050405020304" pitchFamily="18" charset="0"/>
                <a:ea typeface="MS Mincho"/>
                <a:cs typeface="Times New Roman" panose="02020603050405020304" pitchFamily="18" charset="0"/>
              </a:rPr>
              <a:t>Tìm</a:t>
            </a:r>
            <a:r>
              <a:rPr lang="en-US" sz="2800" b="1" dirty="0">
                <a:solidFill>
                  <a:srgbClr val="0D0D0D"/>
                </a:solidFill>
                <a:latin typeface="Times New Roman" panose="02020603050405020304" pitchFamily="18" charset="0"/>
                <a:ea typeface="MS Mincho"/>
                <a:cs typeface="Times New Roman" panose="02020603050405020304" pitchFamily="18" charset="0"/>
              </a:rPr>
              <a:t> ý </a:t>
            </a:r>
            <a:r>
              <a:rPr lang="en-US" sz="2800" b="1" dirty="0" err="1">
                <a:solidFill>
                  <a:srgbClr val="0D0D0D"/>
                </a:solidFill>
                <a:latin typeface="Times New Roman" panose="02020603050405020304" pitchFamily="18" charset="0"/>
                <a:ea typeface="MS Mincho"/>
                <a:cs typeface="Times New Roman" panose="02020603050405020304" pitchFamily="18" charset="0"/>
              </a:rPr>
              <a:t>và</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lập</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dàn</a:t>
            </a:r>
            <a:r>
              <a:rPr lang="en-US" sz="2800" b="1" dirty="0">
                <a:solidFill>
                  <a:srgbClr val="0D0D0D"/>
                </a:solidFill>
                <a:latin typeface="Times New Roman" panose="02020603050405020304" pitchFamily="18" charset="0"/>
                <a:ea typeface="MS Mincho"/>
                <a:cs typeface="Times New Roman" panose="02020603050405020304" pitchFamily="18" charset="0"/>
              </a:rPr>
              <a:t> 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281467" y="2640650"/>
            <a:ext cx="10587675" cy="1577996"/>
          </a:xfrm>
          <a:prstGeom prst="rect">
            <a:avLst/>
          </a:prstGeom>
        </p:spPr>
        <p:txBody>
          <a:bodyPr wrap="square">
            <a:spAutoFit/>
          </a:bodyPr>
          <a:lstStyle/>
          <a:p>
            <a:pPr marL="285750" indent="-285750">
              <a:lnSpc>
                <a:spcPct val="107000"/>
              </a:lnSpc>
              <a:spcAft>
                <a:spcPts val="800"/>
              </a:spcAft>
              <a:buFont typeface="Wingdings" panose="05000000000000000000" pitchFamily="2" charset="2"/>
              <a:buChar char="v"/>
              <a:tabLst>
                <a:tab pos="1386840" algn="l"/>
              </a:tabLst>
            </a:pP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smtClean="0">
                <a:solidFill>
                  <a:srgbClr val="0D0D0D"/>
                </a:solidFill>
                <a:latin typeface="Times New Roman" panose="02020603050405020304" pitchFamily="18" charset="0"/>
                <a:ea typeface="MS Mincho"/>
                <a:cs typeface="Times New Roman" panose="02020603050405020304" pitchFamily="18" charset="0"/>
              </a:rPr>
              <a:t>Sử</a:t>
            </a: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dụng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các</a:t>
            </a:r>
            <a:r>
              <a:rPr lang="en-US" sz="2800" dirty="0">
                <a:solidFill>
                  <a:srgbClr val="0D0D0D"/>
                </a:solidFill>
                <a:latin typeface="Times New Roman" panose="02020603050405020304" pitchFamily="18" charset="0"/>
                <a:ea typeface="MS Mincho"/>
                <a:cs typeface="Times New Roman" panose="02020603050405020304" pitchFamily="18" charset="0"/>
              </a:rPr>
              <a:t> ý </a:t>
            </a:r>
            <a:r>
              <a:rPr lang="en-US" sz="2800" dirty="0" err="1">
                <a:solidFill>
                  <a:srgbClr val="0D0D0D"/>
                </a:solidFill>
                <a:latin typeface="Times New Roman" panose="02020603050405020304" pitchFamily="18" charset="0"/>
                <a:ea typeface="MS Mincho"/>
                <a:cs typeface="Times New Roman" panose="02020603050405020304" pitchFamily="18" charset="0"/>
              </a:rPr>
              <a:t>đã</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có</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sẵn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trong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bài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viết</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đã</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viết</a:t>
            </a:r>
            <a:r>
              <a:rPr lang="en-US" sz="2800" dirty="0">
                <a:solidFill>
                  <a:srgbClr val="0D0D0D"/>
                </a:solidFill>
                <a:latin typeface="Times New Roman" panose="02020603050405020304" pitchFamily="18" charset="0"/>
                <a:ea typeface="MS Mincho"/>
                <a:cs typeface="Times New Roman" panose="02020603050405020304" pitchFamily="18" charset="0"/>
              </a:rPr>
              <a:t>. </a:t>
            </a:r>
            <a:endParaRPr lang="en-US" sz="2800" dirty="0" smtClean="0">
              <a:latin typeface="Times New Roman" panose="02020603050405020304" pitchFamily="18" charset="0"/>
              <a:ea typeface="MS Mincho"/>
              <a:cs typeface="Times New Roman" panose="02020603050405020304" pitchFamily="18" charset="0"/>
            </a:endParaRPr>
          </a:p>
          <a:p>
            <a:pPr marL="285750" indent="-285750">
              <a:lnSpc>
                <a:spcPct val="107000"/>
              </a:lnSpc>
              <a:spcAft>
                <a:spcPts val="800"/>
              </a:spcAft>
              <a:buFont typeface="Wingdings" panose="05000000000000000000" pitchFamily="2" charset="2"/>
              <a:buChar char="v"/>
              <a:tabLst>
                <a:tab pos="1386840" algn="l"/>
              </a:tabLst>
            </a:pP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smtClean="0">
                <a:solidFill>
                  <a:srgbClr val="0D0D0D"/>
                </a:solidFill>
                <a:latin typeface="Times New Roman" panose="02020603050405020304" pitchFamily="18" charset="0"/>
                <a:ea typeface="MS Mincho"/>
                <a:cs typeface="Times New Roman" panose="02020603050405020304" pitchFamily="18" charset="0"/>
              </a:rPr>
              <a:t>Gạch</a:t>
            </a:r>
            <a:r>
              <a:rPr lang="en-US" sz="2800" dirty="0" smtClean="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ra</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những</a:t>
            </a:r>
            <a:r>
              <a:rPr lang="en-US" sz="2800" dirty="0">
                <a:solidFill>
                  <a:srgbClr val="0D0D0D"/>
                </a:solidFill>
                <a:latin typeface="Times New Roman" panose="02020603050405020304" pitchFamily="18" charset="0"/>
                <a:ea typeface="MS Mincho"/>
                <a:cs typeface="Times New Roman" panose="02020603050405020304" pitchFamily="18" charset="0"/>
              </a:rPr>
              <a:t> ý </a:t>
            </a:r>
            <a:r>
              <a:rPr lang="en-US" sz="2800" dirty="0" err="1">
                <a:solidFill>
                  <a:srgbClr val="0D0D0D"/>
                </a:solidFill>
                <a:latin typeface="Times New Roman" panose="02020603050405020304" pitchFamily="18" charset="0"/>
                <a:ea typeface="MS Mincho"/>
                <a:cs typeface="Times New Roman" panose="02020603050405020304" pitchFamily="18" charset="0"/>
              </a:rPr>
              <a:t>cơ</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bản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cần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trình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bày</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dưới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dạng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gạch</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đầu</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dòng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hoặc</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bôi</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đen</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những</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cụm</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từ</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rgbClr val="0D0D0D"/>
                </a:solidFill>
                <a:latin typeface="Times New Roman" panose="02020603050405020304" pitchFamily="18" charset="0"/>
                <a:ea typeface="MS Mincho"/>
                <a:cs typeface="Times New Roman" panose="02020603050405020304" pitchFamily="18" charset="0"/>
              </a:rPr>
              <a:t>chính</a:t>
            </a:r>
            <a:r>
              <a:rPr lang="en-US" sz="2800" dirty="0">
                <a:solidFill>
                  <a:srgbClr val="0D0D0D"/>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281467" y="4218646"/>
            <a:ext cx="3102131" cy="522259"/>
          </a:xfrm>
          <a:prstGeom prst="rect">
            <a:avLst/>
          </a:prstGeom>
        </p:spPr>
        <p:txBody>
          <a:bodyPr wrap="none">
            <a:spAutoFit/>
          </a:bodyPr>
          <a:lstStyle/>
          <a:p>
            <a:pPr>
              <a:lnSpc>
                <a:spcPct val="107000"/>
              </a:lnSpc>
              <a:spcAft>
                <a:spcPts val="800"/>
              </a:spcAft>
              <a:tabLst>
                <a:tab pos="1386840" algn="l"/>
              </a:tabLst>
            </a:pPr>
            <a:r>
              <a:rPr lang="en-US" sz="2800" b="1" dirty="0" err="1">
                <a:solidFill>
                  <a:srgbClr val="FF0000"/>
                </a:solidFill>
                <a:latin typeface="Times New Roman" panose="02020603050405020304" pitchFamily="18" charset="0"/>
                <a:ea typeface="MS Mincho"/>
                <a:cs typeface="Times New Roman" panose="02020603050405020304" pitchFamily="18" charset="0"/>
              </a:rPr>
              <a:t>Bước</a:t>
            </a:r>
            <a:r>
              <a:rPr lang="en-US" sz="2800" b="1" dirty="0">
                <a:solidFill>
                  <a:srgbClr val="FF0000"/>
                </a:solidFill>
                <a:latin typeface="Times New Roman" panose="02020603050405020304" pitchFamily="18" charset="0"/>
                <a:ea typeface="MS Mincho"/>
                <a:cs typeface="Times New Roman" panose="02020603050405020304" pitchFamily="18" charset="0"/>
              </a:rPr>
              <a:t> 3</a:t>
            </a:r>
            <a:r>
              <a:rPr lang="en-US" sz="2800"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Luyện</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tập</a:t>
            </a:r>
            <a:r>
              <a:rPr lang="en-US" sz="2800" b="1" dirty="0">
                <a:solidFill>
                  <a:srgbClr val="0D0D0D"/>
                </a:solidFill>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42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0400" y="0"/>
            <a:ext cx="8331200" cy="114621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Times New Roman" panose="02020603050405020304" pitchFamily="18" charset="0"/>
              </a:rPr>
              <a:t>NÓI VÀ </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Times New Roman" panose="02020603050405020304" pitchFamily="18" charset="0"/>
              </a:rPr>
              <a:t>NGHE</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TRÌNH BÀY VỀ MỘT CẢNH SINH HOẠT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12588" y="960972"/>
            <a:ext cx="3725700"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Các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12588" y="1394780"/>
            <a:ext cx="3102131" cy="522259"/>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3</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Luyện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tập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436301" y="1911445"/>
            <a:ext cx="10443982" cy="1083374"/>
          </a:xfrm>
          <a:prstGeom prst="rect">
            <a:avLst/>
          </a:prstGeom>
        </p:spPr>
        <p:txBody>
          <a:bodyPr wrap="square">
            <a:spAutoFit/>
          </a:bodyP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Mở đầu</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Chào hỏi, giới thiệu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để lại ấn tượng sâu sắc trong em.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52359" y="2839641"/>
            <a:ext cx="10411825" cy="1197507"/>
          </a:xfrm>
          <a:prstGeom prst="rect">
            <a:avLst/>
          </a:prstGeom>
        </p:spPr>
        <p:txBody>
          <a:bodyPr wrap="none">
            <a:spAutoFit/>
          </a:bodyP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Nội dung chính</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Lựa chọn và sắp xếp các ý tìm được theo một trình </a:t>
            </a:r>
            <a:endPar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vi-VN"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tự </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hợp lí.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1312588" y="3941778"/>
                <a:ext cx="10691409" cy="2826415"/>
              </a:xfrm>
              <a:prstGeom prst="rect">
                <a:avLst/>
              </a:prstGeom>
            </p:spPr>
            <p:txBody>
              <a:bodyPr wrap="square">
                <a:spAutoFit/>
              </a:bodyP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Kết thúc</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14:m>
                  <m:oMath xmlns:m="http://schemas.openxmlformats.org/officeDocument/2006/math">
                    <m:r>
                      <a:rPr lang="en-US" sz="2800" i="1">
                        <a:solidFill>
                          <a:srgbClr val="0D0D0D"/>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14:m>
                  <m:oMath xmlns:m="http://schemas.openxmlformats.org/officeDocument/2006/math">
                    <m:r>
                      <a:rPr lang="en-US" sz="2800" i="1">
                        <a:solidFill>
                          <a:srgbClr val="0D0D0D"/>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12588" y="3941778"/>
                <a:ext cx="10691409" cy="2826415"/>
              </a:xfrm>
              <a:prstGeom prst="rect">
                <a:avLst/>
              </a:prstGeom>
              <a:blipFill>
                <a:blip r:embed="rId2"/>
                <a:stretch>
                  <a:fillRect l="-1140" t="-1512" r="-285" b="-3888"/>
                </a:stretch>
              </a:blipFill>
            </p:spPr>
            <p:txBody>
              <a:bodyPr/>
              <a:lstStyle/>
              <a:p>
                <a:r>
                  <a:rPr lang="en-US">
                    <a:noFill/>
                  </a:rPr>
                  <a:t> </a:t>
                </a:r>
              </a:p>
            </p:txBody>
          </p:sp>
        </mc:Fallback>
      </mc:AlternateContent>
    </p:spTree>
    <p:extLst>
      <p:ext uri="{BB962C8B-B14F-4D97-AF65-F5344CB8AC3E}">
        <p14:creationId xmlns:p14="http://schemas.microsoft.com/office/powerpoint/2010/main" val="298366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 grpId="0"/>
      <p:bldP spid="3" grpId="0"/>
      <p:bldP spid="1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0400" y="0"/>
            <a:ext cx="8331200" cy="114621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Times New Roman" panose="02020603050405020304" pitchFamily="18" charset="0"/>
              </a:rPr>
              <a:t>NÓI VÀ </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Times New Roman" panose="02020603050405020304" pitchFamily="18" charset="0"/>
              </a:rPr>
              <a:t>NGHE</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TRÌNH BÀY VỀ MỘT CẢNH SINH HOẠT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86462" y="1071278"/>
            <a:ext cx="3725700"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Các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286462" y="1530218"/>
            <a:ext cx="4724883" cy="553357"/>
          </a:xfrm>
          <a:prstGeom prst="rect">
            <a:avLst/>
          </a:prstGeom>
        </p:spPr>
        <p:txBody>
          <a:bodyPr wrap="none">
            <a:spAutoFit/>
          </a:bodyPr>
          <a:lstStyle/>
          <a:p>
            <a:pPr>
              <a:lnSpc>
                <a:spcPct val="107000"/>
              </a:lnSpc>
              <a:spcAft>
                <a:spcPts val="800"/>
              </a:spcAft>
              <a:tabLst>
                <a:tab pos="1386840" algn="l"/>
              </a:tabLst>
            </a:pPr>
            <a:r>
              <a:rPr lang="en-US" sz="2800" b="1" dirty="0">
                <a:solidFill>
                  <a:srgbClr val="FF0000"/>
                </a:solidFill>
                <a:latin typeface="Times New Roman" panose="02020603050405020304" pitchFamily="18" charset="0"/>
                <a:ea typeface="MS Mincho"/>
                <a:cs typeface="Times New Roman" panose="02020603050405020304" pitchFamily="18" charset="0"/>
              </a:rPr>
              <a:t>4. </a:t>
            </a:r>
            <a:r>
              <a:rPr lang="en-US" sz="2800" b="1" dirty="0" err="1">
                <a:solidFill>
                  <a:srgbClr val="FF0000"/>
                </a:solidFill>
                <a:latin typeface="Times New Roman" panose="02020603050405020304" pitchFamily="18" charset="0"/>
                <a:ea typeface="MS Mincho"/>
                <a:cs typeface="Times New Roman" panose="02020603050405020304" pitchFamily="18" charset="0"/>
              </a:rPr>
              <a:t>Bước</a:t>
            </a:r>
            <a:r>
              <a:rPr lang="en-US" sz="2800" b="1" dirty="0">
                <a:solidFill>
                  <a:srgbClr val="FF0000"/>
                </a:solidFill>
                <a:latin typeface="Times New Roman" panose="02020603050405020304" pitchFamily="18" charset="0"/>
                <a:ea typeface="MS Mincho"/>
                <a:cs typeface="Times New Roman" panose="02020603050405020304" pitchFamily="18" charset="0"/>
              </a:rPr>
              <a:t> 4: </a:t>
            </a:r>
            <a:r>
              <a:rPr lang="en-US" sz="2800" b="1" dirty="0" err="1">
                <a:latin typeface="Times New Roman" panose="02020603050405020304" pitchFamily="18" charset="0"/>
                <a:ea typeface="MS Mincho"/>
                <a:cs typeface="Times New Roman" panose="02020603050405020304" pitchFamily="18" charset="0"/>
              </a:rPr>
              <a:t>Trao</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đổi</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đánh</a:t>
            </a:r>
            <a:r>
              <a:rPr lang="en-US" sz="2800" b="1" dirty="0">
                <a:latin typeface="Times New Roman" panose="02020603050405020304" pitchFamily="18" charset="0"/>
                <a:ea typeface="MS Mincho"/>
                <a:cs typeface="Times New Roman" panose="02020603050405020304" pitchFamily="18" charset="0"/>
              </a:rPr>
              <a:t> </a:t>
            </a:r>
            <a:r>
              <a:rPr lang="en-US" sz="2800" b="1" dirty="0" err="1">
                <a:latin typeface="Times New Roman" panose="02020603050405020304" pitchFamily="18" charset="0"/>
                <a:ea typeface="MS Mincho"/>
                <a:cs typeface="Times New Roman" panose="02020603050405020304" pitchFamily="18" charset="0"/>
              </a:rPr>
              <a:t>giá</a:t>
            </a:r>
            <a:r>
              <a:rPr lang="en-US" sz="2800" b="1" dirty="0">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3595155" y="2066844"/>
            <a:ext cx="5001690" cy="548099"/>
          </a:xfrm>
          <a:prstGeom prst="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none">
            <a:spAutoFit/>
          </a:bodyPr>
          <a:lstStyle/>
          <a:p>
            <a:pPr>
              <a:lnSpc>
                <a:spcPct val="115000"/>
              </a:lnSpc>
              <a:spcAft>
                <a:spcPts val="800"/>
              </a:spcAft>
            </a:pP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Bảng</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tự</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kiểm</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tra</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kĩ</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năng</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nói</a:t>
            </a:r>
            <a:r>
              <a:rPr lang="en-US" sz="2800" b="1" dirty="0">
                <a:solidFill>
                  <a:srgbClr val="FF0000"/>
                </a:solidFill>
                <a:latin typeface="Times New Roman" panose="02020603050405020304" pitchFamily="18" charset="0"/>
                <a:ea typeface="MS Mincho"/>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017955901"/>
              </p:ext>
            </p:extLst>
          </p:nvPr>
        </p:nvGraphicFramePr>
        <p:xfrm>
          <a:off x="870858" y="2695913"/>
          <a:ext cx="10450284" cy="4101084"/>
        </p:xfrm>
        <a:graphic>
          <a:graphicData uri="http://schemas.openxmlformats.org/drawingml/2006/table">
            <a:tbl>
              <a:tblPr firstRow="1" firstCol="1" bandRow="1"/>
              <a:tblGrid>
                <a:gridCol w="7713847">
                  <a:extLst>
                    <a:ext uri="{9D8B030D-6E8A-4147-A177-3AD203B41FA5}">
                      <a16:colId xmlns:a16="http://schemas.microsoft.com/office/drawing/2014/main" val="3188355463"/>
                    </a:ext>
                  </a:extLst>
                </a:gridCol>
                <a:gridCol w="2736437">
                  <a:extLst>
                    <a:ext uri="{9D8B030D-6E8A-4147-A177-3AD203B41FA5}">
                      <a16:colId xmlns:a16="http://schemas.microsoft.com/office/drawing/2014/main" val="1659493463"/>
                    </a:ext>
                  </a:extLst>
                </a:gridCol>
              </a:tblGrid>
              <a:tr h="367553">
                <a:tc>
                  <a:txBody>
                    <a:bodyPr/>
                    <a:lstStyle/>
                    <a:p>
                      <a:pPr algn="ctr">
                        <a:lnSpc>
                          <a:spcPct val="115000"/>
                        </a:lnSpc>
                        <a:spcAft>
                          <a:spcPts val="0"/>
                        </a:spcAft>
                      </a:pPr>
                      <a:r>
                        <a:rPr lang="en-US" sz="26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6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6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6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6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600" b="1" dirty="0" err="1" smtClean="0">
                          <a:solidFill>
                            <a:srgbClr val="0D0D0D"/>
                          </a:solidFill>
                          <a:effectLst/>
                          <a:latin typeface="Times New Roman" panose="02020603050405020304" pitchFamily="18" charset="0"/>
                          <a:ea typeface="MS Mincho"/>
                          <a:cs typeface="Times New Roman" panose="02020603050405020304" pitchFamily="18" charset="0"/>
                        </a:rPr>
                        <a:t>Đạt</a:t>
                      </a:r>
                      <a:r>
                        <a:rPr lang="en-US" sz="2600" b="1" dirty="0" smtClean="0">
                          <a:solidFill>
                            <a:srgbClr val="0D0D0D"/>
                          </a:solidFill>
                          <a:effectLst/>
                          <a:latin typeface="Times New Roman" panose="02020603050405020304" pitchFamily="18" charset="0"/>
                          <a:ea typeface="MS Mincho"/>
                          <a:cs typeface="Times New Roman" panose="02020603050405020304" pitchFamily="18" charset="0"/>
                        </a:rPr>
                        <a:t>/</a:t>
                      </a:r>
                      <a:r>
                        <a:rPr lang="en-US" sz="2600" b="1" dirty="0" err="1" smtClean="0">
                          <a:solidFill>
                            <a:srgbClr val="0D0D0D"/>
                          </a:solidFill>
                          <a:effectLst/>
                          <a:latin typeface="Times New Roman" panose="02020603050405020304" pitchFamily="18" charset="0"/>
                          <a:ea typeface="MS Mincho"/>
                          <a:cs typeface="Times New Roman" panose="02020603050405020304" pitchFamily="18" charset="0"/>
                        </a:rPr>
                        <a:t>chưa</a:t>
                      </a:r>
                      <a:r>
                        <a:rPr lang="en-US" sz="26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6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58792170"/>
                  </a:ext>
                </a:extLst>
              </a:tr>
              <a:tr h="367553">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21184046"/>
                  </a:ext>
                </a:extLst>
              </a:tr>
              <a:tr h="1102659">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23689200"/>
                  </a:ext>
                </a:extLst>
              </a:tr>
              <a:tr h="918882">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4055458"/>
                  </a:ext>
                </a:extLst>
              </a:tr>
              <a:tr h="367553">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17" marR="553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685741"/>
                  </a:ext>
                </a:extLst>
              </a:tr>
            </a:tbl>
          </a:graphicData>
        </a:graphic>
      </p:graphicFrame>
    </p:spTree>
    <p:extLst>
      <p:ext uri="{BB962C8B-B14F-4D97-AF65-F5344CB8AC3E}">
        <p14:creationId xmlns:p14="http://schemas.microsoft.com/office/powerpoint/2010/main" val="33612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Rectangle 3"/>
          <p:cNvSpPr/>
          <p:nvPr/>
        </p:nvSpPr>
        <p:spPr>
          <a:xfrm>
            <a:off x="2699657" y="0"/>
            <a:ext cx="8331200" cy="114621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Times New Roman" panose="02020603050405020304" pitchFamily="18" charset="0"/>
              </a:rPr>
              <a:t>NÓI VÀ </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S Mincho"/>
                <a:cs typeface="Times New Roman" panose="02020603050405020304" pitchFamily="18" charset="0"/>
              </a:rPr>
              <a:t>NGHE</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TRÌNH BÀY VỀ MỘT CẢNH SINH HOẠT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86462" y="1028934"/>
            <a:ext cx="3725700"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II</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Các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286462" y="1530218"/>
            <a:ext cx="4724883" cy="553357"/>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4.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Times New Roman" panose="02020603050405020304" pitchFamily="18" charset="0"/>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Times New Roman" panose="02020603050405020304" pitchFamily="18" charset="0"/>
              </a:rPr>
              <a:t> 4: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Trao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đổi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Times New Roman" panose="02020603050405020304" pitchFamily="18" charset="0"/>
              </a:rPr>
              <a:t>giá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465312" y="2018372"/>
            <a:ext cx="5261377" cy="548099"/>
          </a:xfrm>
          <a:prstGeom prst="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nSpc>
                <a:spcPct val="115000"/>
              </a:lnSpc>
              <a:spcAft>
                <a:spcPts val="800"/>
              </a:spcAft>
            </a:pPr>
            <a:r>
              <a:rPr lang="en-US" sz="2800"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Bảng</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tự</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kiểm</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tra</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kĩ</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năng</a:t>
            </a:r>
            <a:r>
              <a:rPr lang="en-US" sz="2800" b="1" dirty="0">
                <a:solidFill>
                  <a:srgbClr val="FF0000"/>
                </a:solidFill>
                <a:latin typeface="Times New Roman" panose="02020603050405020304" pitchFamily="18" charset="0"/>
                <a:ea typeface="MS Mincho"/>
                <a:cs typeface="Times New Roman" panose="02020603050405020304" pitchFamily="18" charset="0"/>
              </a:rPr>
              <a:t> </a:t>
            </a:r>
            <a:r>
              <a:rPr lang="en-US" sz="2800" b="1" dirty="0" err="1">
                <a:solidFill>
                  <a:srgbClr val="FF0000"/>
                </a:solidFill>
                <a:latin typeface="Times New Roman" panose="02020603050405020304" pitchFamily="18" charset="0"/>
                <a:ea typeface="MS Mincho"/>
                <a:cs typeface="Times New Roman" panose="02020603050405020304" pitchFamily="18" charset="0"/>
              </a:rPr>
              <a:t>nghe</a:t>
            </a:r>
            <a:r>
              <a:rPr lang="en-US" sz="2800" b="1" dirty="0">
                <a:solidFill>
                  <a:srgbClr val="FF0000"/>
                </a:solidFill>
                <a:latin typeface="Times New Roman" panose="02020603050405020304" pitchFamily="18" charset="0"/>
                <a:ea typeface="MS Mincho"/>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059533209"/>
              </p:ext>
            </p:extLst>
          </p:nvPr>
        </p:nvGraphicFramePr>
        <p:xfrm>
          <a:off x="753292" y="2687497"/>
          <a:ext cx="10685417" cy="2944368"/>
        </p:xfrm>
        <a:graphic>
          <a:graphicData uri="http://schemas.openxmlformats.org/drawingml/2006/table">
            <a:tbl>
              <a:tblPr firstRow="1" firstCol="1" bandRow="1"/>
              <a:tblGrid>
                <a:gridCol w="8065812">
                  <a:extLst>
                    <a:ext uri="{9D8B030D-6E8A-4147-A177-3AD203B41FA5}">
                      <a16:colId xmlns:a16="http://schemas.microsoft.com/office/drawing/2014/main" val="3034884064"/>
                    </a:ext>
                  </a:extLst>
                </a:gridCol>
                <a:gridCol w="2619605">
                  <a:extLst>
                    <a:ext uri="{9D8B030D-6E8A-4147-A177-3AD203B41FA5}">
                      <a16:colId xmlns:a16="http://schemas.microsoft.com/office/drawing/2014/main" val="299586040"/>
                    </a:ext>
                  </a:extLst>
                </a:gridCol>
              </a:tblGrid>
              <a:tr h="0">
                <a:tc>
                  <a:txBody>
                    <a:bodyPr/>
                    <a:lstStyle/>
                    <a:p>
                      <a:pPr algn="ct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dung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kiểm</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tra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800" b="1" dirty="0" err="1" smtClean="0">
                          <a:solidFill>
                            <a:srgbClr val="0D0D0D"/>
                          </a:solidFill>
                          <a:effectLst/>
                          <a:latin typeface="Times New Roman" panose="02020603050405020304" pitchFamily="18" charset="0"/>
                          <a:ea typeface="MS Mincho"/>
                          <a:cs typeface="Times New Roman" panose="02020603050405020304" pitchFamily="18" charset="0"/>
                        </a:rPr>
                        <a:t>Đạt</a:t>
                      </a:r>
                      <a:r>
                        <a:rPr lang="en-US" sz="2800" b="1" dirty="0" smtClean="0">
                          <a:solidFill>
                            <a:srgbClr val="0D0D0D"/>
                          </a:solidFill>
                          <a:effectLst/>
                          <a:latin typeface="Times New Roman" panose="02020603050405020304" pitchFamily="18" charset="0"/>
                          <a:ea typeface="MS Mincho"/>
                          <a:cs typeface="Times New Roman" panose="02020603050405020304" pitchFamily="18" charset="0"/>
                        </a:rPr>
                        <a:t>/</a:t>
                      </a:r>
                      <a:r>
                        <a:rPr lang="en-US" sz="2800" b="1" dirty="0" err="1" smtClean="0">
                          <a:solidFill>
                            <a:srgbClr val="0D0D0D"/>
                          </a:solidFill>
                          <a:effectLst/>
                          <a:latin typeface="Times New Roman" panose="02020603050405020304" pitchFamily="18" charset="0"/>
                          <a:ea typeface="MS Mincho"/>
                          <a:cs typeface="Times New Roman" panose="02020603050405020304" pitchFamily="18" charset="0"/>
                        </a:rPr>
                        <a:t>chưa</a:t>
                      </a:r>
                      <a:r>
                        <a:rPr lang="en-US" sz="2800" b="1" dirty="0" smtClean="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2387640"/>
                  </a:ext>
                </a:extLst>
              </a:tr>
              <a:tr h="0">
                <a:tc>
                  <a:txBody>
                    <a:bodyPr/>
                    <a:lstStyle/>
                    <a:p>
                      <a:pPr>
                        <a:lnSpc>
                          <a:spcPct val="115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ắm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65108092"/>
                  </a:ext>
                </a:extLst>
              </a:tr>
              <a:tr h="0">
                <a:tc>
                  <a:txBody>
                    <a:bodyPr/>
                    <a:lstStyle/>
                    <a:p>
                      <a:pPr>
                        <a:lnSpc>
                          <a:spcPct val="115000"/>
                        </a:lnSpc>
                        <a:spcAft>
                          <a:spcPts val="0"/>
                        </a:spcAft>
                      </a:pP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8969916"/>
                  </a:ext>
                </a:extLst>
              </a:tr>
              <a:tr h="0">
                <a:tc>
                  <a:txBody>
                    <a:bodyPr/>
                    <a:lstStyle/>
                    <a:p>
                      <a:pPr>
                        <a:lnSpc>
                          <a:spcPct val="115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46287105"/>
                  </a:ext>
                </a:extLst>
              </a:tr>
            </a:tbl>
          </a:graphicData>
        </a:graphic>
      </p:graphicFrame>
    </p:spTree>
    <p:extLst>
      <p:ext uri="{BB962C8B-B14F-4D97-AF65-F5344CB8AC3E}">
        <p14:creationId xmlns:p14="http://schemas.microsoft.com/office/powerpoint/2010/main" val="211318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1908" y="365370"/>
            <a:ext cx="8505342" cy="1292608"/>
          </a:xfrm>
          <a:prstGeom prst="rect">
            <a:avLst/>
          </a:prstGeom>
          <a:noFill/>
        </p:spPr>
        <p:txBody>
          <a:bodyPr wrap="none" lIns="91440" tIns="45720" rIns="91440" bIns="45720">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TRÌNH</a:t>
            </a:r>
            <a:r>
              <a:rPr kumimoji="0" lang="en-US" sz="5400" b="1" i="0" u="none" strike="noStrike" kern="1200" cap="all" spc="0" normalizeH="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 BÀY </a:t>
            </a:r>
            <a:r>
              <a:rPr kumimoji="0" lang="en-US" sz="5400" b="1" i="0" u="none" strike="noStrike" kern="1200" cap="all" spc="0" normalizeH="0" baseline="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SẢN </a:t>
            </a:r>
            <a:r>
              <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PHẨM </a:t>
            </a:r>
            <a:r>
              <a:rPr kumimoji="0" lang="en-US" sz="5400" b="1" i="0" u="none" strike="noStrike" kern="1200" cap="all" spc="0" normalizeH="0" baseline="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NHÓM:</a:t>
            </a:r>
            <a:endPar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543" y="1829659"/>
            <a:ext cx="4525107" cy="3092694"/>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908" y="3212123"/>
            <a:ext cx="3585797" cy="2766646"/>
          </a:xfrm>
          <a:prstGeom prst="rect">
            <a:avLst/>
          </a:prstGeom>
        </p:spPr>
      </p:pic>
    </p:spTree>
    <p:extLst>
      <p:ext uri="{BB962C8B-B14F-4D97-AF65-F5344CB8AC3E}">
        <p14:creationId xmlns:p14="http://schemas.microsoft.com/office/powerpoint/2010/main" val="3809271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398921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97442" y="0"/>
            <a:ext cx="2343976" cy="923330"/>
          </a:xfrm>
          <a:prstGeom prst="rect">
            <a:avLst/>
          </a:prstGeom>
          <a:noFill/>
        </p:spPr>
        <p:txBody>
          <a:bodyPr wrap="none" lIns="91440" tIns="45720" rIns="91440" bIns="45720">
            <a:spAutoFit/>
            <a:scene3d>
              <a:camera prst="perspectiveRelaxedModerately"/>
              <a:lightRig rig="threePt" dir="t"/>
            </a:scene3d>
            <a:sp3d extrusionH="57150">
              <a:bevelT w="50800" h="38100" prst="riblet"/>
            </a:sp3d>
          </a:bodyPr>
          <a:lstStyle/>
          <a:p>
            <a:pPr algn="ctr"/>
            <a:r>
              <a:rPr lang="en-US" sz="54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rPr>
              <a:t>ÔN TẬP</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5" name="Striped Right Arrow 4"/>
          <p:cNvSpPr/>
          <p:nvPr/>
        </p:nvSpPr>
        <p:spPr>
          <a:xfrm>
            <a:off x="2053883" y="1415763"/>
            <a:ext cx="4404864" cy="1567543"/>
          </a:xfrm>
          <a:prstGeom prst="stripedRigh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HOẠT ĐỘNG NHÓM</a:t>
            </a:r>
            <a:endParaRPr lang="en-US" sz="2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599762" y="1268993"/>
            <a:ext cx="3275757" cy="1714313"/>
          </a:xfrm>
          <a:prstGeom prst="ellipse">
            <a:avLst/>
          </a:prstGeom>
          <a:ln>
            <a:noFill/>
          </a:ln>
          <a:effectLst>
            <a:softEdge rad="112500"/>
          </a:effectLst>
        </p:spPr>
      </p:pic>
      <p:sp>
        <p:nvSpPr>
          <p:cNvPr id="7" name="Rectangle 6"/>
          <p:cNvSpPr/>
          <p:nvPr/>
        </p:nvSpPr>
        <p:spPr>
          <a:xfrm>
            <a:off x="858307" y="923330"/>
            <a:ext cx="2089033" cy="553357"/>
          </a:xfrm>
          <a:prstGeom prst="rect">
            <a:avLst/>
          </a:prstGeom>
        </p:spPr>
        <p:txBody>
          <a:bodyPr wrap="none">
            <a:spAutoFit/>
          </a:bodyPr>
          <a:lstStyle/>
          <a:p>
            <a:pPr algn="ctr">
              <a:lnSpc>
                <a:spcPct val="107000"/>
              </a:lnSpc>
              <a:spcAft>
                <a:spcPts val="0"/>
              </a:spcAft>
              <a:tabLst>
                <a:tab pos="1386840" algn="l"/>
              </a:tabLst>
            </a:pPr>
            <a:r>
              <a:rPr lang="en-US" sz="2800" b="1" dirty="0" err="1">
                <a:solidFill>
                  <a:srgbClr val="0D0D0D"/>
                </a:solidFill>
                <a:latin typeface="Times New Roman" panose="02020603050405020304" pitchFamily="18" charset="0"/>
                <a:ea typeface="MS Mincho"/>
                <a:cs typeface="Times New Roman" panose="02020603050405020304" pitchFamily="18" charset="0"/>
              </a:rPr>
              <a:t>Bài</a:t>
            </a:r>
            <a:r>
              <a:rPr lang="en-US" sz="2800" b="1" dirty="0">
                <a:solidFill>
                  <a:srgbClr val="0D0D0D"/>
                </a:solidFill>
                <a:latin typeface="Times New Roman" panose="02020603050405020304" pitchFamily="18" charset="0"/>
                <a:ea typeface="MS Mincho"/>
                <a:cs typeface="Times New Roman" panose="02020603050405020304" pitchFamily="18" charset="0"/>
              </a:rPr>
              <a:t> 1 –SGK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loud Callout 7"/>
          <p:cNvSpPr/>
          <p:nvPr/>
        </p:nvSpPr>
        <p:spPr>
          <a:xfrm>
            <a:off x="2616090" y="3103886"/>
            <a:ext cx="7259429" cy="2638520"/>
          </a:xfrm>
          <a:prstGeom prst="cloudCallout">
            <a:avLst/>
          </a:prstGeom>
          <a:effectLst>
            <a:outerShdw blurRad="50800" dist="38100" dir="16200000"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800"/>
              </a:spcAft>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Lao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858307" y="4648228"/>
            <a:ext cx="1879801" cy="1879801"/>
          </a:xfrm>
          <a:prstGeom prst="rect">
            <a:avLst/>
          </a:prstGeom>
        </p:spPr>
      </p:pic>
    </p:spTree>
    <p:extLst>
      <p:ext uri="{BB962C8B-B14F-4D97-AF65-F5344CB8AC3E}">
        <p14:creationId xmlns:p14="http://schemas.microsoft.com/office/powerpoint/2010/main" val="381331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84379" y="276678"/>
            <a:ext cx="2343976" cy="923330"/>
          </a:xfrm>
          <a:prstGeom prst="rect">
            <a:avLst/>
          </a:prstGeom>
          <a:noFill/>
        </p:spPr>
        <p:txBody>
          <a:bodyPr wrap="none" lIns="91440" tIns="45720" rIns="91440" bIns="45720">
            <a:spAutoFit/>
            <a:scene3d>
              <a:camera prst="perspectiveRelaxedModerately"/>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rPr>
              <a:t>ÔN TẬP</a:t>
            </a: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endParaRPr>
          </a:p>
        </p:txBody>
      </p:sp>
      <p:sp>
        <p:nvSpPr>
          <p:cNvPr id="7" name="Rectangle 6"/>
          <p:cNvSpPr/>
          <p:nvPr/>
        </p:nvSpPr>
        <p:spPr>
          <a:xfrm>
            <a:off x="858307" y="923330"/>
            <a:ext cx="2089033" cy="553357"/>
          </a:xfrm>
          <a:prstGeom prst="rect">
            <a:avLst/>
          </a:prstGeom>
          <a:scene3d>
            <a:camera prst="orthographicFront"/>
            <a:lightRig rig="threePt" dir="t"/>
          </a:scene3d>
          <a:sp3d>
            <a:bevelT prst="convex"/>
          </a:sp3d>
        </p:spPr>
        <p:style>
          <a:lnRef idx="0">
            <a:schemeClr val="accent2"/>
          </a:lnRef>
          <a:fillRef idx="3">
            <a:schemeClr val="accent2"/>
          </a:fillRef>
          <a:effectRef idx="3">
            <a:schemeClr val="accent2"/>
          </a:effectRef>
          <a:fontRef idx="minor">
            <a:schemeClr val="lt1"/>
          </a:fontRef>
        </p:style>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1 –SGK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83326" y="1644913"/>
            <a:ext cx="11194868" cy="472340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lnSpc>
                <a:spcPct val="107000"/>
              </a:lnSpc>
              <a:spcAft>
                <a:spcPts val="80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Lao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xưng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955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4012" y="276678"/>
            <a:ext cx="2343976" cy="923330"/>
          </a:xfrm>
          <a:prstGeom prst="rect">
            <a:avLst/>
          </a:prstGeom>
          <a:noFill/>
        </p:spPr>
        <p:txBody>
          <a:bodyPr wrap="none" lIns="91440" tIns="45720" rIns="91440" bIns="45720">
            <a:spAutoFit/>
            <a:scene3d>
              <a:camera prst="perspectiveRelaxedModerately"/>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rPr>
              <a:t>ÔN TẬP</a:t>
            </a: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endParaRPr>
          </a:p>
        </p:txBody>
      </p:sp>
      <p:sp>
        <p:nvSpPr>
          <p:cNvPr id="7" name="Rectangle 6"/>
          <p:cNvSpPr/>
          <p:nvPr/>
        </p:nvSpPr>
        <p:spPr>
          <a:xfrm>
            <a:off x="858307" y="923330"/>
            <a:ext cx="2089033" cy="553357"/>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2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–SGK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587494" y="1215557"/>
            <a:ext cx="5945858" cy="522259"/>
          </a:xfrm>
          <a:prstGeom prst="rect">
            <a:avLst/>
          </a:prstGeom>
        </p:spPr>
        <p:txBody>
          <a:bodyPr wrap="none">
            <a:spAutoFit/>
          </a:bodyPr>
          <a:lstStyle/>
          <a:p>
            <a:pPr marL="457200" algn="ctr">
              <a:lnSpc>
                <a:spcPct val="107000"/>
              </a:lnSpc>
              <a:spcAft>
                <a:spcPts val="800"/>
              </a:spcAft>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thích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61940903"/>
              </p:ext>
            </p:extLst>
          </p:nvPr>
        </p:nvGraphicFramePr>
        <p:xfrm>
          <a:off x="858307" y="2030043"/>
          <a:ext cx="10463349" cy="3602355"/>
        </p:xfrm>
        <a:graphic>
          <a:graphicData uri="http://schemas.openxmlformats.org/drawingml/2006/table">
            <a:tbl>
              <a:tblPr firstRow="1" firstCol="1" bandRow="1"/>
              <a:tblGrid>
                <a:gridCol w="3487411">
                  <a:extLst>
                    <a:ext uri="{9D8B030D-6E8A-4147-A177-3AD203B41FA5}">
                      <a16:colId xmlns:a16="http://schemas.microsoft.com/office/drawing/2014/main" val="2124775630"/>
                    </a:ext>
                  </a:extLst>
                </a:gridCol>
                <a:gridCol w="3487411">
                  <a:extLst>
                    <a:ext uri="{9D8B030D-6E8A-4147-A177-3AD203B41FA5}">
                      <a16:colId xmlns:a16="http://schemas.microsoft.com/office/drawing/2014/main" val="4168149625"/>
                    </a:ext>
                  </a:extLst>
                </a:gridCol>
                <a:gridCol w="3488527">
                  <a:extLst>
                    <a:ext uri="{9D8B030D-6E8A-4147-A177-3AD203B41FA5}">
                      <a16:colId xmlns:a16="http://schemas.microsoft.com/office/drawing/2014/main" val="2515746610"/>
                    </a:ext>
                  </a:extLst>
                </a:gridCol>
              </a:tblGrid>
              <a:tr h="0">
                <a:tc>
                  <a:txBody>
                    <a:bodyPr/>
                    <a:lstStyle/>
                    <a:p>
                      <a:pPr algn="ctr">
                        <a:lnSpc>
                          <a:spcPct val="107000"/>
                        </a:lnSpc>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do yêu thích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 tắt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809571740"/>
                  </a:ext>
                </a:extLst>
              </a:tr>
              <a:tr h="0">
                <a:tc>
                  <a:txBody>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80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7000"/>
                        </a:lnSpc>
                        <a:spcAft>
                          <a:spcPts val="800"/>
                        </a:spcAft>
                      </a:pPr>
                      <a:endPar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6144997"/>
                  </a:ext>
                </a:extLst>
              </a:tr>
              <a:tr h="0">
                <a:tc>
                  <a:txBody>
                    <a:bodyPr/>
                    <a:lstStyle/>
                    <a:p>
                      <a:pPr algn="just">
                        <a:lnSpc>
                          <a:spcPct val="107000"/>
                        </a:lnSpc>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7000"/>
                        </a:lnSpc>
                        <a:spcAft>
                          <a:spcPts val="800"/>
                        </a:spcAft>
                      </a:pPr>
                      <a:endParaRPr lang="en-US" sz="28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084227"/>
                  </a:ext>
                </a:extLst>
              </a:tr>
            </a:tbl>
          </a:graphicData>
        </a:graphic>
      </p:graphicFrame>
      <p:sp>
        <p:nvSpPr>
          <p:cNvPr id="8" name="Cloud Callout 7"/>
          <p:cNvSpPr/>
          <p:nvPr/>
        </p:nvSpPr>
        <p:spPr>
          <a:xfrm>
            <a:off x="2547257" y="2259874"/>
            <a:ext cx="7641772" cy="2769326"/>
          </a:xfrm>
          <a:prstGeom prst="cloudCallou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746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550940" y="166152"/>
            <a:ext cx="34024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endPar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0" name="Rectangle 9"/>
          <p:cNvSpPr/>
          <p:nvPr/>
        </p:nvSpPr>
        <p:spPr>
          <a:xfrm>
            <a:off x="1550940" y="636804"/>
            <a:ext cx="5151090" cy="548099"/>
          </a:xfrm>
          <a:prstGeom prst="rect">
            <a:avLst/>
          </a:prstGeom>
        </p:spPr>
        <p:txBody>
          <a:bodyPr wrap="none">
            <a:spAutoFit/>
          </a:bodyP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043646" y="1391250"/>
            <a:ext cx="8817426" cy="5167568"/>
          </a:xfrm>
          <a:prstGeom prst="rect">
            <a:avLst/>
          </a:prstGeom>
          <a:solidFill>
            <a:schemeClr val="bg1"/>
          </a:solidFill>
        </p:spPr>
        <p:txBody>
          <a:bodyPr wrap="square">
            <a:spAutoFit/>
          </a:bodyPr>
          <a:lstStyle/>
          <a:p>
            <a:pPr marL="457200" marR="30480" indent="-457200" algn="just">
              <a:lnSpc>
                <a:spcPct val="115000"/>
              </a:lnSpc>
              <a:spcAft>
                <a:spcPts val="1200"/>
              </a:spcAft>
              <a:buFont typeface="Wingdings" panose="05000000000000000000" pitchFamily="2" charset="2"/>
              <a:buChar char="v"/>
            </a:pP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(1934- 1993)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marR="30480" indent="-457200" algn="just">
              <a:lnSpc>
                <a:spcPct val="115000"/>
              </a:lnSpc>
              <a:spcAft>
                <a:spcPts val="1200"/>
              </a:spcAft>
              <a:buFont typeface="Wingdings" panose="05000000000000000000" pitchFamily="2" charset="2"/>
              <a:buChar char="v"/>
            </a:pP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quán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Thôn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Quế</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Võ</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Bắc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Ninh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marR="30480" indent="-457200" algn="just">
              <a:lnSpc>
                <a:spcPct val="115000"/>
              </a:lnSpc>
              <a:spcAft>
                <a:spcPts val="1200"/>
              </a:spcAft>
              <a:buFont typeface="Wingdings" panose="05000000000000000000" pitchFamily="2" charset="2"/>
              <a:buChar char="v"/>
            </a:pP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Nghề</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marR="30480" indent="-457200" algn="just">
              <a:lnSpc>
                <a:spcPct val="115000"/>
              </a:lnSpc>
              <a:spcAft>
                <a:spcPts val="1200"/>
              </a:spcAft>
              <a:buFont typeface="Wingdings" panose="05000000000000000000" pitchFamily="2" charset="2"/>
              <a:buChar char="ü"/>
            </a:pP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15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ngũ</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marR="30480" indent="-457200" algn="just">
              <a:lnSpc>
                <a:spcPct val="115000"/>
              </a:lnSpc>
              <a:spcAft>
                <a:spcPts val="1200"/>
              </a:spcAft>
              <a:buFont typeface="Wingdings" panose="05000000000000000000" pitchFamily="2" charset="2"/>
              <a:buChar char="ü"/>
            </a:pP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huyết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43390" y="1655555"/>
            <a:ext cx="1924291" cy="17375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9887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1000"/>
                                        <p:tgtEl>
                                          <p:spTgt spid="2">
                                            <p:txEl>
                                              <p:pRg st="2" end="2"/>
                                            </p:txEl>
                                          </p:spTgt>
                                        </p:tgtEl>
                                      </p:cBhvr>
                                    </p:animEffect>
                                    <p:anim calcmode="lin" valueType="num">
                                      <p:cBhvr>
                                        <p:cTn id="3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1000"/>
                                        <p:tgtEl>
                                          <p:spTgt spid="2">
                                            <p:txEl>
                                              <p:pRg st="3" end="3"/>
                                            </p:txEl>
                                          </p:spTgt>
                                        </p:tgtEl>
                                      </p:cBhvr>
                                    </p:animEffect>
                                    <p:anim calcmode="lin" valueType="num">
                                      <p:cBhvr>
                                        <p:cTn id="4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animEffect transition="in" filter="fade">
                                      <p:cBhvr>
                                        <p:cTn id="49" dur="1000"/>
                                        <p:tgtEl>
                                          <p:spTgt spid="2">
                                            <p:txEl>
                                              <p:pRg st="4" end="4"/>
                                            </p:txEl>
                                          </p:spTgt>
                                        </p:tgtEl>
                                      </p:cBhvr>
                                    </p:animEffect>
                                    <p:anim calcmode="lin" valueType="num">
                                      <p:cBhvr>
                                        <p:cTn id="5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4012" y="276678"/>
            <a:ext cx="2343976" cy="923330"/>
          </a:xfrm>
          <a:prstGeom prst="rect">
            <a:avLst/>
          </a:prstGeom>
          <a:noFill/>
        </p:spPr>
        <p:txBody>
          <a:bodyPr wrap="none" lIns="91440" tIns="45720" rIns="91440" bIns="45720">
            <a:spAutoFit/>
            <a:scene3d>
              <a:camera prst="perspectiveRelaxedModerately"/>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rPr>
              <a:t>ÔN TẬP</a:t>
            </a: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endParaRPr>
          </a:p>
        </p:txBody>
      </p:sp>
      <p:sp>
        <p:nvSpPr>
          <p:cNvPr id="7" name="Rectangle 6"/>
          <p:cNvSpPr/>
          <p:nvPr/>
        </p:nvSpPr>
        <p:spPr>
          <a:xfrm>
            <a:off x="923621" y="866992"/>
            <a:ext cx="2089033" cy="553357"/>
          </a:xfrm>
          <a:prstGeom prst="rect">
            <a:avLst/>
          </a:prstGeom>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lang="en-US" sz="2800" b="1" dirty="0">
                <a:solidFill>
                  <a:srgbClr val="0D0D0D"/>
                </a:solidFill>
                <a:latin typeface="Times New Roman" panose="02020603050405020304" pitchFamily="18" charset="0"/>
                <a:ea typeface="MS Mincho"/>
                <a:cs typeface="Times New Roman" panose="02020603050405020304" pitchFamily="18" charset="0"/>
              </a:rPr>
              <a:t>3</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–SGK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49682" y="1575094"/>
            <a:ext cx="11456125" cy="473559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algn="just">
              <a:lnSpc>
                <a:spcPct val="107000"/>
              </a:lnSpc>
              <a:spcAft>
                <a:spcPts val="800"/>
              </a:spcAft>
              <a:buFont typeface="Wingdings" panose="05000000000000000000" pitchFamily="2" charset="2"/>
              <a:buChar char="v"/>
            </a:pP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loud Callout 7"/>
          <p:cNvSpPr/>
          <p:nvPr/>
        </p:nvSpPr>
        <p:spPr>
          <a:xfrm>
            <a:off x="2547257" y="2259874"/>
            <a:ext cx="7641772" cy="2769326"/>
          </a:xfrm>
          <a:prstGeom prst="cloudCallout">
            <a:avLst/>
          </a:prstGeom>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800"/>
              </a:spcAft>
            </a:pP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277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Effect transition="in" filter="fade">
                                      <p:cBhvr>
                                        <p:cTn id="49" dur="1000"/>
                                        <p:tgtEl>
                                          <p:spTgt spid="6">
                                            <p:txEl>
                                              <p:pRg st="5" end="5"/>
                                            </p:txEl>
                                          </p:spTgt>
                                        </p:tgtEl>
                                      </p:cBhvr>
                                    </p:animEffect>
                                    <p:anim calcmode="lin" valueType="num">
                                      <p:cBhvr>
                                        <p:cTn id="5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6" end="6"/>
                                            </p:txEl>
                                          </p:spTgt>
                                        </p:tgtEl>
                                        <p:attrNameLst>
                                          <p:attrName>style.visibility</p:attrName>
                                        </p:attrNameLst>
                                      </p:cBhvr>
                                      <p:to>
                                        <p:strVal val="visible"/>
                                      </p:to>
                                    </p:set>
                                    <p:animEffect transition="in" filter="fade">
                                      <p:cBhvr>
                                        <p:cTn id="56" dur="1000"/>
                                        <p:tgtEl>
                                          <p:spTgt spid="6">
                                            <p:txEl>
                                              <p:pRg st="6" end="6"/>
                                            </p:txEl>
                                          </p:spTgt>
                                        </p:tgtEl>
                                      </p:cBhvr>
                                    </p:animEffect>
                                    <p:anim calcmode="lin" valueType="num">
                                      <p:cBhvr>
                                        <p:cTn id="57"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7" end="7"/>
                                            </p:txEl>
                                          </p:spTgt>
                                        </p:tgtEl>
                                        <p:attrNameLst>
                                          <p:attrName>style.visibility</p:attrName>
                                        </p:attrNameLst>
                                      </p:cBhvr>
                                      <p:to>
                                        <p:strVal val="visible"/>
                                      </p:to>
                                    </p:set>
                                    <p:animEffect transition="in" filter="fade">
                                      <p:cBhvr>
                                        <p:cTn id="63" dur="1000"/>
                                        <p:tgtEl>
                                          <p:spTgt spid="6">
                                            <p:txEl>
                                              <p:pRg st="7" end="7"/>
                                            </p:txEl>
                                          </p:spTgt>
                                        </p:tgtEl>
                                      </p:cBhvr>
                                    </p:animEffect>
                                    <p:anim calcmode="lin" valueType="num">
                                      <p:cBhvr>
                                        <p:cTn id="64"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4012" y="276678"/>
            <a:ext cx="2343976" cy="923330"/>
          </a:xfrm>
          <a:prstGeom prst="rect">
            <a:avLst/>
          </a:prstGeom>
          <a:noFill/>
        </p:spPr>
        <p:txBody>
          <a:bodyPr wrap="none" lIns="91440" tIns="45720" rIns="91440" bIns="45720">
            <a:spAutoFit/>
            <a:scene3d>
              <a:camera prst="perspectiveRelaxedModerately"/>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rPr>
              <a:t>ÔN TẬP</a:t>
            </a: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endParaRPr>
          </a:p>
        </p:txBody>
      </p:sp>
      <p:sp>
        <p:nvSpPr>
          <p:cNvPr id="7" name="Rectangle 6"/>
          <p:cNvSpPr/>
          <p:nvPr/>
        </p:nvSpPr>
        <p:spPr>
          <a:xfrm>
            <a:off x="923621" y="866992"/>
            <a:ext cx="2089033" cy="553357"/>
          </a:xfrm>
          <a:prstGeom prst="rect">
            <a:avLst/>
          </a:prstGeom>
          <a:scene3d>
            <a:camera prst="orthographicFront"/>
            <a:lightRig rig="threePt" dir="t"/>
          </a:scene3d>
          <a:sp3d>
            <a:bevelT w="114300" prst="artDeco"/>
          </a:sp3d>
        </p:spPr>
        <p:style>
          <a:lnRef idx="0">
            <a:schemeClr val="accent2"/>
          </a:lnRef>
          <a:fillRef idx="3">
            <a:schemeClr val="accent2"/>
          </a:fillRef>
          <a:effectRef idx="3">
            <a:schemeClr val="accent2"/>
          </a:effectRef>
          <a:fontRef idx="minor">
            <a:schemeClr val="lt1"/>
          </a:fontRef>
        </p:style>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4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–SGK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70262" y="1513344"/>
            <a:ext cx="11194869" cy="4262385"/>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Trao</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loud Callout 7"/>
          <p:cNvSpPr/>
          <p:nvPr/>
        </p:nvSpPr>
        <p:spPr>
          <a:xfrm>
            <a:off x="2377440" y="2259874"/>
            <a:ext cx="7811589" cy="2769326"/>
          </a:xfrm>
          <a:prstGeom prst="cloudCallout">
            <a:avLst/>
          </a:prstGeom>
          <a:scene3d>
            <a:camera prst="orthographicFront"/>
            <a:lightRig rig="threePt" dir="t"/>
          </a:scene3d>
          <a:sp3d>
            <a:bevelT w="139700" prst="cross"/>
          </a:sp3d>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571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1000"/>
                                        <p:tgtEl>
                                          <p:spTgt spid="2">
                                            <p:txEl>
                                              <p:pRg st="5" end="5"/>
                                            </p:txEl>
                                          </p:spTgt>
                                        </p:tgtEl>
                                      </p:cBhvr>
                                    </p:animEffect>
                                    <p:anim calcmode="lin" valueType="num">
                                      <p:cBhvr>
                                        <p:cTn id="5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4012" y="276678"/>
            <a:ext cx="2343976" cy="923330"/>
          </a:xfrm>
          <a:prstGeom prst="rect">
            <a:avLst/>
          </a:prstGeom>
          <a:noFill/>
        </p:spPr>
        <p:txBody>
          <a:bodyPr wrap="none" lIns="91440" tIns="45720" rIns="91440" bIns="45720">
            <a:spAutoFit/>
            <a:scene3d>
              <a:camera prst="perspectiveRelaxedModerately"/>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rPr>
              <a:t>ÔN TẬP</a:t>
            </a: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endParaRPr>
          </a:p>
        </p:txBody>
      </p:sp>
      <p:sp>
        <p:nvSpPr>
          <p:cNvPr id="7" name="Rectangle 6"/>
          <p:cNvSpPr/>
          <p:nvPr/>
        </p:nvSpPr>
        <p:spPr>
          <a:xfrm>
            <a:off x="923621" y="866992"/>
            <a:ext cx="2089033" cy="55335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lang="en-US" sz="2800" b="1" dirty="0">
                <a:solidFill>
                  <a:srgbClr val="0D0D0D"/>
                </a:solidFill>
                <a:latin typeface="Times New Roman" panose="02020603050405020304" pitchFamily="18" charset="0"/>
                <a:ea typeface="MS Mincho"/>
                <a:cs typeface="Times New Roman" panose="02020603050405020304" pitchFamily="18" charset="0"/>
              </a:rPr>
              <a:t>5</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–SGK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loud Callout 7"/>
          <p:cNvSpPr/>
          <p:nvPr/>
        </p:nvSpPr>
        <p:spPr>
          <a:xfrm>
            <a:off x="2377440" y="2259874"/>
            <a:ext cx="7811589" cy="2769326"/>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gắng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79268" y="1559653"/>
            <a:ext cx="11207932" cy="4796826"/>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8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 vu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ve</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vòm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r>
              <a:rPr lang="en-US" sz="2800"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Kết</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bài</a:t>
            </a:r>
            <a:r>
              <a:rPr lang="en-US" sz="2800" b="1" i="1" dirty="0">
                <a:solidFill>
                  <a:srgbClr val="000000"/>
                </a:solidFill>
                <a:latin typeface="Times New Roman" panose="02020603050405020304" pitchFamily="18" charset="0"/>
                <a:ea typeface="Times New Roman" panose="02020603050405020304" pitchFamily="18" charset="0"/>
              </a:rPr>
              <a:t>:</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mùa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hè</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niềm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vui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40114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7025" y="258001"/>
            <a:ext cx="889794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LUYỆN TẬP CHO CẢ BÀI HỌC</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ight Arrow 4"/>
          <p:cNvSpPr/>
          <p:nvPr/>
        </p:nvSpPr>
        <p:spPr>
          <a:xfrm>
            <a:off x="731520" y="1843314"/>
            <a:ext cx="2432706" cy="1629012"/>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NHIỆM VỤ 1</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3515919" y="2038868"/>
            <a:ext cx="7633500" cy="123790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wrap="none">
            <a:spAutoFit/>
          </a:bodyPr>
          <a:lstStyle/>
          <a:p>
            <a:pPr>
              <a:lnSpc>
                <a:spcPct val="107000"/>
              </a:lnSpc>
              <a:spcAft>
                <a:spcPts val="0"/>
              </a:spcAft>
            </a:pPr>
            <a:r>
              <a:rPr lang="pt-BR" sz="3600" dirty="0">
                <a:latin typeface="Times New Roman" panose="02020603050405020304" pitchFamily="18" charset="0"/>
                <a:ea typeface="Times New Roman" panose="02020603050405020304" pitchFamily="18" charset="0"/>
                <a:cs typeface="Times New Roman" panose="02020603050405020304" pitchFamily="18" charset="0"/>
              </a:rPr>
              <a:t>Trong các văn bảm hồi kí vừa học, </a:t>
            </a:r>
            <a:endParaRPr lang="pt-BR" sz="3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pt-BR" sz="3600" dirty="0" smtClean="0">
                <a:latin typeface="Times New Roman" panose="02020603050405020304" pitchFamily="18" charset="0"/>
                <a:ea typeface="Times New Roman" panose="02020603050405020304" pitchFamily="18" charset="0"/>
                <a:cs typeface="Times New Roman" panose="02020603050405020304" pitchFamily="18" charset="0"/>
              </a:rPr>
              <a:t>em </a:t>
            </a:r>
            <a:r>
              <a:rPr lang="pt-BR" sz="3600" dirty="0">
                <a:latin typeface="Times New Roman" panose="02020603050405020304" pitchFamily="18" charset="0"/>
                <a:ea typeface="Times New Roman" panose="02020603050405020304" pitchFamily="18" charset="0"/>
                <a:cs typeface="Times New Roman" panose="02020603050405020304" pitchFamily="18" charset="0"/>
              </a:rPr>
              <a:t>ấn tượng nhất về hồi kí nào? Vì sao?</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30336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5600" y="157988"/>
            <a:ext cx="889794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 LUYỆN TẬP CHO CẢ BÀI HỌC</a:t>
            </a:r>
            <a:endParaRPr kumimoji="0" lang="en-US" sz="3200" b="1" i="0" u="none" strike="noStrike" kern="1200" cap="none" spc="0" normalizeH="0" baseline="0" noProof="0" dirty="0">
              <a:ln w="12700">
                <a:solidFill>
                  <a:srgbClr val="44546A">
                    <a:lumMod val="75000"/>
                  </a:srgbClr>
                </a:solidFill>
                <a:prstDash val="solid"/>
              </a:ln>
              <a:solidFill>
                <a:srgbClr val="FF0000"/>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ight Arrow 4"/>
          <p:cNvSpPr/>
          <p:nvPr/>
        </p:nvSpPr>
        <p:spPr>
          <a:xfrm>
            <a:off x="432749" y="2670294"/>
            <a:ext cx="1955345" cy="1629012"/>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NHIỆM VỤ 2</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393389" y="1920241"/>
            <a:ext cx="3365862" cy="3553096"/>
          </a:xfrm>
          <a:prstGeom prst="rect">
            <a:avLst/>
          </a:prstGeom>
        </p:spPr>
      </p:pic>
      <p:sp>
        <p:nvSpPr>
          <p:cNvPr id="7" name="Flowchart: Stored Data 6"/>
          <p:cNvSpPr/>
          <p:nvPr/>
        </p:nvSpPr>
        <p:spPr>
          <a:xfrm>
            <a:off x="2416231" y="1153080"/>
            <a:ext cx="7004770" cy="4663440"/>
          </a:xfrm>
          <a:prstGeom prst="flowChartOnlineStorag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lnSpc>
                <a:spcPct val="107000"/>
              </a:lnSpc>
              <a:spcAft>
                <a:spcPts val="800"/>
              </a:spcAft>
            </a:pP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 điều đã học trong chủ đề này,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 hãy nêu ý nghĩa của  việc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ối với cuộc sống của chúng ta.</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pt-BR"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Thiết </a:t>
            </a: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kế sơ đồ tư duy bài học theo ý hiểu của mình</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109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550940" y="166152"/>
            <a:ext cx="34024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endPar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0" name="Rectangle 9"/>
          <p:cNvSpPr/>
          <p:nvPr/>
        </p:nvSpPr>
        <p:spPr>
          <a:xfrm>
            <a:off x="1550940" y="636804"/>
            <a:ext cx="5151090" cy="548099"/>
          </a:xfrm>
          <a:prstGeom prst="rect">
            <a:avLst/>
          </a:prstGeom>
        </p:spPr>
        <p:txBody>
          <a:bodyPr wrap="none">
            <a:spAutoFit/>
          </a:bodyP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90129" y="1107456"/>
            <a:ext cx="2324932" cy="548099"/>
          </a:xfrm>
          <a:prstGeom prst="rect">
            <a:avLst/>
          </a:prstGeom>
        </p:spPr>
        <p:txBody>
          <a:bodyPr wrap="none">
            <a:spAutoFit/>
          </a:bodyPr>
          <a:lstStyle/>
          <a:p>
            <a:pPr marR="30480" lvl="0" algn="just">
              <a:lnSpc>
                <a:spcPct val="115000"/>
              </a:lnSpc>
              <a:spcAft>
                <a:spcPts val="1200"/>
              </a:spcAft>
            </a:pPr>
            <a:r>
              <a:rPr lang="en-US" sz="2800" b="1" dirty="0" smtClean="0">
                <a:solidFill>
                  <a:srgbClr val="0D0D0D"/>
                </a:solidFill>
                <a:latin typeface="Times New Roman" panose="02020603050405020304" pitchFamily="18" charset="0"/>
                <a:ea typeface="Times New Roman" panose="02020603050405020304" pitchFamily="18" charset="0"/>
              </a:rPr>
              <a:t>2. </a:t>
            </a:r>
            <a:r>
              <a:rPr lang="en-US" sz="2800" b="1" dirty="0" err="1" smtClean="0">
                <a:solidFill>
                  <a:srgbClr val="0D0D0D"/>
                </a:solidFill>
                <a:latin typeface="Times New Roman" panose="02020603050405020304" pitchFamily="18" charset="0"/>
                <a:ea typeface="Times New Roman" panose="02020603050405020304" pitchFamily="18" charset="0"/>
              </a:rPr>
              <a:t>Tác</a:t>
            </a:r>
            <a:r>
              <a:rPr lang="en-US" sz="2800" b="1" dirty="0" smtClean="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phẩm</a:t>
            </a:r>
            <a:r>
              <a:rPr lang="en-US" sz="2800" b="1"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550940" y="1541432"/>
            <a:ext cx="4127861" cy="587853"/>
          </a:xfrm>
          <a:prstGeom prst="rect">
            <a:avLst/>
          </a:prstGeom>
        </p:spPr>
        <p:txBody>
          <a:bodyPr wrap="none">
            <a:spAutoFit/>
          </a:bodyPr>
          <a:lstStyle/>
          <a:p>
            <a:pPr marL="342900" marR="30480" lvl="0" indent="-342900" algn="just">
              <a:lnSpc>
                <a:spcPct val="115000"/>
              </a:lnSpc>
              <a:spcAft>
                <a:spcPts val="1200"/>
              </a:spcAft>
              <a:buFont typeface="+mj-lt"/>
              <a:buAutoNum type="alphaLcPeriod"/>
            </a:pPr>
            <a:r>
              <a:rPr lang="en-US" sz="2800" b="1" dirty="0" err="1">
                <a:solidFill>
                  <a:srgbClr val="0D0D0D"/>
                </a:solidFill>
                <a:latin typeface="Times New Roman" panose="02020603050405020304" pitchFamily="18" charset="0"/>
                <a:ea typeface="Times New Roman" panose="02020603050405020304" pitchFamily="18" charset="0"/>
              </a:rPr>
              <a:t>Hồi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kí</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Tuổi</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thơ</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im</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lặng</a:t>
            </a:r>
            <a:r>
              <a:rPr lang="en-US" sz="1400" i="1" dirty="0">
                <a:solidFill>
                  <a:srgbClr val="0D0D0D"/>
                </a:solidFill>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110307" y="2485814"/>
            <a:ext cx="9971386" cy="3714863"/>
          </a:xfrm>
          <a:prstGeom prst="rect">
            <a:avLst/>
          </a:prstGeom>
        </p:spPr>
        <p:txBody>
          <a:bodyPr wrap="square">
            <a:spAutoFit/>
          </a:bodyPr>
          <a:lstStyle/>
          <a:p>
            <a:pPr marL="285750" marR="30480" indent="-285750" algn="just">
              <a:lnSpc>
                <a:spcPct val="115000"/>
              </a:lnSpc>
              <a:spcAft>
                <a:spcPts val="1200"/>
              </a:spcAft>
              <a:buFont typeface="Wingdings" panose="05000000000000000000" pitchFamily="2" charset="2"/>
              <a:buChar char="v"/>
            </a:pP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1977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1984),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lần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1986.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latin typeface="Times New Roman" panose="02020603050405020304" pitchFamily="18" charset="0"/>
                <a:ea typeface="Calibri" panose="020F0502020204030204" pitchFamily="34" charset="0"/>
                <a:cs typeface="Times New Roman" panose="02020603050405020304" pitchFamily="18" charset="0"/>
              </a:rPr>
              <a:t> 29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400" dirty="0">
                <a:latin typeface="Times New Roman" panose="02020603050405020304" pitchFamily="18" charset="0"/>
                <a:ea typeface="Calibri" panose="020F0502020204030204" pitchFamily="34" charset="0"/>
                <a:cs typeface="Times New Roman" panose="02020603050405020304" pitchFamily="18" charset="0"/>
              </a:rPr>
              <a:t> 15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ức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tooltip="Thiên nhiên"/>
              </a:rPr>
              <a:t>thiên</a:t>
            </a:r>
            <a:r>
              <a:rPr lang="en-US" sz="24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tooltip="Thiên nhiên"/>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tooltip="Thiên nhiên"/>
              </a:rPr>
              <a:t>nhiên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tooltip="Phong tục"/>
              </a:rPr>
              <a:t>phong</a:t>
            </a:r>
            <a:r>
              <a:rPr lang="en-US" sz="24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tooltip="Phong tục"/>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tooltip="Phong tục"/>
              </a:rPr>
              <a:t>tục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tooltip="Lễ hội"/>
              </a:rPr>
              <a:t>lễ</a:t>
            </a:r>
            <a:r>
              <a:rPr lang="en-US" sz="24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tooltip="Lễ hội"/>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5" tooltip="Lễ hội"/>
              </a:rPr>
              <a:t>hội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éo</a:t>
            </a:r>
            <a:r>
              <a:rPr lang="en-US" sz="2400" dirty="0">
                <a:latin typeface="Times New Roman" panose="02020603050405020304" pitchFamily="18" charset="0"/>
                <a:ea typeface="Calibri" panose="020F0502020204030204" pitchFamily="34" charset="0"/>
                <a:cs typeface="Times New Roman" panose="02020603050405020304" pitchFamily="18" charset="0"/>
              </a:rPr>
              <a:t> le,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latin typeface="Times New Roman" panose="02020603050405020304" pitchFamily="18" charset="0"/>
                <a:ea typeface="Calibri" panose="020F0502020204030204" pitchFamily="34" charset="0"/>
                <a:cs typeface="Times New Roman" panose="02020603050405020304" pitchFamily="18" charset="0"/>
              </a:rPr>
              <a:t>, qua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6" tooltip="Định kiến"/>
              </a:rPr>
              <a:t>định</a:t>
            </a:r>
            <a:r>
              <a:rPr lang="en-US" sz="2400"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6" tooltip="Định kiến"/>
              </a:rPr>
              <a:t> </a:t>
            </a:r>
            <a:r>
              <a:rPr lang="en-US" sz="2400" dirty="0" err="1">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6" tooltip="Định kiến"/>
              </a:rPr>
              <a:t>kiến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cậu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marL="285750" marR="30480" indent="-285750" algn="just">
              <a:lnSpc>
                <a:spcPct val="115000"/>
              </a:lnSpc>
              <a:spcAft>
                <a:spcPts val="1200"/>
              </a:spcAft>
              <a:buFont typeface="Wingdings" panose="05000000000000000000" pitchFamily="2" charset="2"/>
              <a:buChar char="v"/>
            </a:pP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món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tặng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7"/>
          <a:stretch>
            <a:fillRect/>
          </a:stretch>
        </p:blipFill>
        <p:spPr>
          <a:xfrm>
            <a:off x="6884126" y="166152"/>
            <a:ext cx="4519748" cy="2463919"/>
          </a:xfrm>
          <a:prstGeom prst="ellipse">
            <a:avLst/>
          </a:prstGeom>
          <a:ln>
            <a:noFill/>
          </a:ln>
          <a:effectLst>
            <a:softEdge rad="112500"/>
          </a:effectLst>
        </p:spPr>
      </p:pic>
    </p:spTree>
    <p:extLst>
      <p:ext uri="{BB962C8B-B14F-4D97-AF65-F5344CB8AC3E}">
        <p14:creationId xmlns:p14="http://schemas.microsoft.com/office/powerpoint/2010/main" val="107222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550940" y="166152"/>
            <a:ext cx="34024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endPar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0" name="Rectangle 9"/>
          <p:cNvSpPr/>
          <p:nvPr/>
        </p:nvSpPr>
        <p:spPr>
          <a:xfrm>
            <a:off x="1550940" y="636804"/>
            <a:ext cx="5151090" cy="548099"/>
          </a:xfrm>
          <a:prstGeom prst="rect">
            <a:avLst/>
          </a:prstGeom>
        </p:spPr>
        <p:txBody>
          <a:bodyPr wrap="none">
            <a:spAutoFit/>
          </a:bodyP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rabicPeriod"/>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90129" y="1107456"/>
            <a:ext cx="2324932" cy="548099"/>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550940" y="1565060"/>
            <a:ext cx="2210862" cy="523220"/>
          </a:xfrm>
          <a:prstGeom prst="rect">
            <a:avLst/>
          </a:prstGeom>
        </p:spPr>
        <p:txBody>
          <a:bodyPr wrap="none">
            <a:spAutoFit/>
          </a:bodyPr>
          <a:lstStyle/>
          <a:p>
            <a:r>
              <a:rPr lang="en-US" sz="2800" b="1" dirty="0">
                <a:solidFill>
                  <a:srgbClr val="000000"/>
                </a:solidFill>
                <a:latin typeface="Times New Roman" panose="02020603050405020304" pitchFamily="18" charset="0"/>
                <a:ea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rPr>
              <a:t>Đoạn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trích</a:t>
            </a:r>
            <a:endParaRPr lang="en-US" sz="2800" dirty="0"/>
          </a:p>
        </p:txBody>
      </p:sp>
      <p:pic>
        <p:nvPicPr>
          <p:cNvPr id="6" name="Picture 5"/>
          <p:cNvPicPr>
            <a:picLocks noChangeAspect="1"/>
          </p:cNvPicPr>
          <p:nvPr/>
        </p:nvPicPr>
        <p:blipFill>
          <a:blip r:embed="rId3"/>
          <a:stretch>
            <a:fillRect/>
          </a:stretch>
        </p:blipFill>
        <p:spPr>
          <a:xfrm>
            <a:off x="8267139" y="400415"/>
            <a:ext cx="3548622" cy="25102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p:cNvSpPr/>
          <p:nvPr/>
        </p:nvSpPr>
        <p:spPr>
          <a:xfrm>
            <a:off x="1271165" y="2145967"/>
            <a:ext cx="6556860" cy="1237262"/>
          </a:xfrm>
          <a:prstGeom prst="rect">
            <a:avLst/>
          </a:prstGeom>
        </p:spPr>
        <p:txBody>
          <a:bodyPr wrap="none">
            <a:spAutoFit/>
          </a:bodyPr>
          <a:lstStyle/>
          <a:p>
            <a:pPr marR="30480" algn="just">
              <a:lnSpc>
                <a:spcPct val="115000"/>
              </a:lnSpc>
              <a:spcAft>
                <a:spcPts val="1200"/>
              </a:spcAft>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Lao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 </a:t>
            </a:r>
            <a:endPar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R="30480" algn="just">
              <a:lnSpc>
                <a:spcPct val="115000"/>
              </a:lnSpc>
              <a:spcAft>
                <a:spcPts val="1200"/>
              </a:spcAft>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Lao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174587" y="3263914"/>
            <a:ext cx="2963568"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174587" y="3809161"/>
            <a:ext cx="7501028"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hiểu chú thích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iải thích từ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SGK</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174587" y="4414859"/>
            <a:ext cx="4017446" cy="523220"/>
          </a:xfrm>
          <a:prstGeom prst="rect">
            <a:avLst/>
          </a:prstGeom>
        </p:spPr>
        <p:txBody>
          <a:bodyPr wrap="none">
            <a:spAutoFit/>
          </a:bodyPr>
          <a:lstStyle/>
          <a:p>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b="1" dirty="0">
                <a:solidFill>
                  <a:srgbClr val="000000"/>
                </a:solidFill>
                <a:latin typeface="Times New Roman" panose="02020603050405020304" pitchFamily="18" charset="0"/>
                <a:ea typeface="Calibri" panose="020F0502020204030204" pitchFamily="34" charset="0"/>
              </a:rPr>
              <a:t>3 </a:t>
            </a:r>
            <a:r>
              <a:rPr lang="en-US" sz="2800" b="1" dirty="0" err="1">
                <a:solidFill>
                  <a:srgbClr val="000000"/>
                </a:solidFill>
                <a:latin typeface="Times New Roman" panose="02020603050405020304" pitchFamily="18" charset="0"/>
                <a:ea typeface="Calibri" panose="020F0502020204030204" pitchFamily="34" charset="0"/>
              </a:rPr>
              <a:t>đoạn</a:t>
            </a:r>
            <a:endParaRPr lang="en-US" sz="2800" dirty="0"/>
          </a:p>
        </p:txBody>
      </p:sp>
      <p:sp>
        <p:nvSpPr>
          <p:cNvPr id="14" name="Rounded Rectangle 13"/>
          <p:cNvSpPr/>
          <p:nvPr/>
        </p:nvSpPr>
        <p:spPr>
          <a:xfrm>
            <a:off x="460533" y="4969714"/>
            <a:ext cx="3750497" cy="1783783"/>
          </a:xfrm>
          <a:prstGeom prst="round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Râm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chớm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ounded Rectangle 15"/>
          <p:cNvSpPr/>
          <p:nvPr/>
        </p:nvSpPr>
        <p:spPr>
          <a:xfrm>
            <a:off x="4421318" y="4969714"/>
            <a:ext cx="3552264" cy="1783783"/>
          </a:xfrm>
          <a:prstGeom prst="round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90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bãi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húng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dũi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ounded Rectangle 16"/>
          <p:cNvSpPr/>
          <p:nvPr/>
        </p:nvSpPr>
        <p:spPr>
          <a:xfrm>
            <a:off x="8182845" y="4980943"/>
            <a:ext cx="3548622" cy="1783783"/>
          </a:xfrm>
          <a:prstGeom prst="roundRect">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0000"/>
                </a:solidFill>
                <a:latin typeface="Times New Roman" panose="02020603050405020304" pitchFamily="18" charset="0"/>
                <a:ea typeface="Times New Roman" panose="02020603050405020304" pitchFamily="18" charset="0"/>
              </a:rPr>
              <a:t>Đoạn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còn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lại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Tâm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trạng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cảm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xúc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nhân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vật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tôi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và</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các</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bạn</a:t>
            </a:r>
            <a:r>
              <a:rPr lang="en-US" sz="2600" dirty="0">
                <a:solidFill>
                  <a:srgbClr val="000000"/>
                </a:solidFill>
                <a:latin typeface="Times New Roman" panose="02020603050405020304" pitchFamily="18" charset="0"/>
                <a:ea typeface="Times New Roman" panose="02020603050405020304" pitchFamily="18" charset="0"/>
              </a:rPr>
              <a:t>.</a:t>
            </a:r>
            <a:endParaRPr lang="en-US" sz="2600" dirty="0"/>
          </a:p>
        </p:txBody>
      </p:sp>
    </p:spTree>
    <p:extLst>
      <p:ext uri="{BB962C8B-B14F-4D97-AF65-F5344CB8AC3E}">
        <p14:creationId xmlns:p14="http://schemas.microsoft.com/office/powerpoint/2010/main" val="414672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P spid="14"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402923" y="261257"/>
            <a:ext cx="4535216" cy="523220"/>
          </a:xfrm>
          <a:prstGeom prst="rect">
            <a:avLst/>
          </a:prstGeom>
        </p:spPr>
        <p:txBody>
          <a:bodyPr wrap="none">
            <a:spAutoFit/>
          </a:bodyPr>
          <a:lstStyle/>
          <a:p>
            <a:r>
              <a:rPr lang="en-US" sz="2800" b="1" dirty="0">
                <a:solidFill>
                  <a:srgbClr val="000000"/>
                </a:solidFill>
                <a:latin typeface="Times New Roman" panose="02020603050405020304" pitchFamily="18" charset="0"/>
                <a:ea typeface="Times New Roman" panose="02020603050405020304" pitchFamily="18" charset="0"/>
              </a:rPr>
              <a:t>II.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chi </a:t>
            </a:r>
            <a:r>
              <a:rPr lang="en-US" sz="2800" b="1" dirty="0" err="1">
                <a:solidFill>
                  <a:srgbClr val="000000"/>
                </a:solidFill>
                <a:latin typeface="Times New Roman" panose="02020603050405020304" pitchFamily="18" charset="0"/>
                <a:ea typeface="Times New Roman" panose="02020603050405020304" pitchFamily="18" charset="0"/>
              </a:rPr>
              <a:t>tiết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rPr>
              <a:t> </a:t>
            </a:r>
            <a:endParaRPr lang="en-US" sz="2800" dirty="0"/>
          </a:p>
        </p:txBody>
      </p:sp>
      <p:sp>
        <p:nvSpPr>
          <p:cNvPr id="5" name="Rectangle 4"/>
          <p:cNvSpPr/>
          <p:nvPr/>
        </p:nvSpPr>
        <p:spPr>
          <a:xfrm>
            <a:off x="1402923" y="771416"/>
            <a:ext cx="4886274" cy="523220"/>
          </a:xfrm>
          <a:prstGeom prst="rect">
            <a:avLst/>
          </a:prstGeom>
        </p:spPr>
        <p:txBody>
          <a:bodyPr wrap="none">
            <a:spAutoFit/>
          </a:bodyPr>
          <a:lstStyle/>
          <a:p>
            <a:pPr marL="342900" lvl="0" indent="-342900" algn="just">
              <a:spcAft>
                <a:spcPts val="0"/>
              </a:spcAft>
              <a:buFont typeface="+mj-lt"/>
              <a:buAutoNum type="arabicPeriod"/>
            </a:pPr>
            <a:r>
              <a:rPr lang="en-US" sz="2800" b="1" dirty="0" err="1">
                <a:latin typeface="Times New Roman" panose="02020603050405020304" pitchFamily="18" charset="0"/>
                <a:ea typeface="Times New Roman" panose="02020603050405020304" pitchFamily="18" charset="0"/>
              </a:rPr>
              <a:t>Bức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tranh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làng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quê</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chớm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hè</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1000" l="0" r="99000"/>
                    </a14:imgEffect>
                  </a14:imgLayer>
                </a14:imgProps>
              </a:ext>
            </a:extLst>
          </a:blip>
          <a:stretch>
            <a:fillRect/>
          </a:stretch>
        </p:blipFill>
        <p:spPr>
          <a:xfrm>
            <a:off x="6694126" y="1658983"/>
            <a:ext cx="3467453" cy="2752587"/>
          </a:xfrm>
          <a:prstGeom prst="rect">
            <a:avLst/>
          </a:prstGeom>
        </p:spPr>
      </p:pic>
      <p:sp>
        <p:nvSpPr>
          <p:cNvPr id="7" name="Notched Right Arrow 6"/>
          <p:cNvSpPr/>
          <p:nvPr/>
        </p:nvSpPr>
        <p:spPr>
          <a:xfrm>
            <a:off x="2030421" y="1658983"/>
            <a:ext cx="4174917" cy="2965268"/>
          </a:xfrm>
          <a:prstGeom prst="notched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Thảo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7 </a:t>
            </a:r>
            <a:r>
              <a:rPr lang="en-US" sz="2800" dirty="0" err="1" smtClean="0">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sp>
        <p:nvSpPr>
          <p:cNvPr id="8" name="Plaque 7"/>
          <p:cNvSpPr/>
          <p:nvPr/>
        </p:nvSpPr>
        <p:spPr>
          <a:xfrm>
            <a:off x="3506788" y="4804087"/>
            <a:ext cx="6374674" cy="979714"/>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phiếu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01</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18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402923" y="169816"/>
            <a:ext cx="45352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6" name="Picture 5"/>
          <p:cNvPicPr>
            <a:picLocks noChangeAspect="1"/>
          </p:cNvPicPr>
          <p:nvPr/>
        </p:nvPicPr>
        <p:blipFill>
          <a:blip r:embed="rId3"/>
          <a:stretch>
            <a:fillRect/>
          </a:stretch>
        </p:blipFill>
        <p:spPr>
          <a:xfrm>
            <a:off x="8661780" y="104773"/>
            <a:ext cx="1725233" cy="1176526"/>
          </a:xfrm>
          <a:prstGeom prst="rect">
            <a:avLst/>
          </a:prstGeom>
        </p:spPr>
      </p:pic>
      <p:sp>
        <p:nvSpPr>
          <p:cNvPr id="8" name="Plaque 7"/>
          <p:cNvSpPr/>
          <p:nvPr/>
        </p:nvSpPr>
        <p:spPr>
          <a:xfrm>
            <a:off x="4186092" y="849789"/>
            <a:ext cx="3819816" cy="594362"/>
          </a:xfrm>
          <a:prstGeom prst="plaque">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anose="02020603050405020304" pitchFamily="18" charset="0"/>
                <a:cs typeface="Times New Roman" panose="02020603050405020304" pitchFamily="18" charset="0"/>
              </a:rPr>
              <a:t>P</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hiếu</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01</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03719463"/>
              </p:ext>
            </p:extLst>
          </p:nvPr>
        </p:nvGraphicFramePr>
        <p:xfrm>
          <a:off x="485503" y="1591106"/>
          <a:ext cx="11220994" cy="5207041"/>
        </p:xfrm>
        <a:graphic>
          <a:graphicData uri="http://schemas.openxmlformats.org/drawingml/2006/table">
            <a:tbl>
              <a:tblPr firstRow="1" bandRow="1">
                <a:tableStyleId>{5940675A-B579-460E-94D1-54222C63F5DA}</a:tableStyleId>
              </a:tblPr>
              <a:tblGrid>
                <a:gridCol w="3655282">
                  <a:extLst>
                    <a:ext uri="{9D8B030D-6E8A-4147-A177-3AD203B41FA5}">
                      <a16:colId xmlns:a16="http://schemas.microsoft.com/office/drawing/2014/main" val="18643358"/>
                    </a:ext>
                  </a:extLst>
                </a:gridCol>
                <a:gridCol w="2814830">
                  <a:extLst>
                    <a:ext uri="{9D8B030D-6E8A-4147-A177-3AD203B41FA5}">
                      <a16:colId xmlns:a16="http://schemas.microsoft.com/office/drawing/2014/main" val="1738389756"/>
                    </a:ext>
                  </a:extLst>
                </a:gridCol>
                <a:gridCol w="2650058">
                  <a:extLst>
                    <a:ext uri="{9D8B030D-6E8A-4147-A177-3AD203B41FA5}">
                      <a16:colId xmlns:a16="http://schemas.microsoft.com/office/drawing/2014/main" val="3120347906"/>
                    </a:ext>
                  </a:extLst>
                </a:gridCol>
                <a:gridCol w="2100824">
                  <a:extLst>
                    <a:ext uri="{9D8B030D-6E8A-4147-A177-3AD203B41FA5}">
                      <a16:colId xmlns:a16="http://schemas.microsoft.com/office/drawing/2014/main" val="1738997996"/>
                    </a:ext>
                  </a:extLst>
                </a:gridCol>
              </a:tblGrid>
              <a:tr h="488737">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1</a:t>
                      </a:r>
                      <a:endParaRPr lang="en-US" sz="2400" b="1"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2</a:t>
                      </a:r>
                      <a:endParaRPr lang="en-US" sz="2400" b="1"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3</a:t>
                      </a:r>
                      <a:endParaRPr lang="en-US" sz="2400" b="1"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Nhóm</a:t>
                      </a:r>
                      <a:r>
                        <a:rPr lang="en-US" sz="2400" b="1" baseline="0" dirty="0" smtClean="0">
                          <a:latin typeface="Times New Roman" panose="02020603050405020304" pitchFamily="18" charset="0"/>
                          <a:cs typeface="Times New Roman" panose="02020603050405020304" pitchFamily="18" charset="0"/>
                        </a:rPr>
                        <a:t> 4</a:t>
                      </a:r>
                      <a:endParaRPr lang="en-US" sz="2400" b="1" dirty="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687005002"/>
                  </a:ext>
                </a:extLst>
              </a:tr>
              <a:tr h="3325618">
                <a:tc>
                  <a:txBody>
                    <a:bodyPr/>
                    <a:lstStyle/>
                    <a:p>
                      <a:pPr algn="just">
                        <a:lnSpc>
                          <a:spcPct val="115000"/>
                        </a:lnSpc>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Lao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Times New Roman" panose="02020603050405020304" pitchFamily="18" charset="0"/>
                        <a:cs typeface="Times New Roman" panose="02020603050405020304" pitchFamily="18" charset="0"/>
                      </a:endParaRPr>
                    </a:p>
                    <a:p>
                      <a:pPr algn="just">
                        <a:lnSpc>
                          <a:spcPct val="115000"/>
                        </a:lnSpc>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chớm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Times New Roman" panose="02020603050405020304" pitchFamily="18" charset="0"/>
                        <a:cs typeface="Times New Roman" panose="02020603050405020304" pitchFamily="18" charset="0"/>
                      </a:endParaRPr>
                    </a:p>
                    <a:p>
                      <a:pPr algn="just">
                        <a:lnSpc>
                          <a:spcPct val="115000"/>
                        </a:lnSpc>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just">
                        <a:lnSpc>
                          <a:spcPct val="115000"/>
                        </a:lnSpc>
                        <a:spcAft>
                          <a:spcPts val="8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chim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hè</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txBody>
                  <a:tcPr>
                    <a:solidFill>
                      <a:schemeClr val="accent2">
                        <a:lumMod val="20000"/>
                        <a:lumOff val="80000"/>
                      </a:schemeClr>
                    </a:solidFill>
                  </a:tcPr>
                </a:tc>
                <a:tc>
                  <a:txBody>
                    <a:bodyPr/>
                    <a:lstStyle/>
                    <a:p>
                      <a:pPr algn="just">
                        <a:lnSpc>
                          <a:spcPct val="107000"/>
                        </a:lnSpc>
                        <a:spcAft>
                          <a:spcPts val="80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kê</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hè</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txBody>
                  <a:tcPr>
                    <a:solidFill>
                      <a:schemeClr val="accent2">
                        <a:lumMod val="20000"/>
                        <a:lumOff val="80000"/>
                      </a:schemeClr>
                    </a:solidFill>
                  </a:tcPr>
                </a:tc>
                <a:tc>
                  <a:txBody>
                    <a:bodyPr/>
                    <a:lstStyle/>
                    <a:p>
                      <a:pPr algn="just">
                        <a:lnSpc>
                          <a:spcPct val="115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2761806753"/>
                  </a:ext>
                </a:extLst>
              </a:tr>
            </a:tbl>
          </a:graphicData>
        </a:graphic>
      </p:graphicFrame>
    </p:spTree>
    <p:extLst>
      <p:ext uri="{BB962C8B-B14F-4D97-AF65-F5344CB8AC3E}">
        <p14:creationId xmlns:p14="http://schemas.microsoft.com/office/powerpoint/2010/main" val="297398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1908" y="365370"/>
            <a:ext cx="8505342" cy="1292608"/>
          </a:xfrm>
          <a:prstGeom prst="rect">
            <a:avLst/>
          </a:prstGeom>
          <a:noFill/>
        </p:spPr>
        <p:txBody>
          <a:bodyPr wrap="none" lIns="91440" tIns="45720" rIns="91440" bIns="45720">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BÁO CÁO SẢN PHẨM </a:t>
            </a:r>
            <a:r>
              <a:rPr kumimoji="0" lang="en-US" sz="5400" b="1" i="0" u="none" strike="noStrike" kern="1200" cap="all" spc="0" normalizeH="0" baseline="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NHÓM:</a:t>
            </a:r>
            <a:endPar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543" y="1829659"/>
            <a:ext cx="4525107" cy="3092694"/>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908" y="3212123"/>
            <a:ext cx="3585797" cy="2766646"/>
          </a:xfrm>
          <a:prstGeom prst="rect">
            <a:avLst/>
          </a:prstGeom>
        </p:spPr>
      </p:pic>
    </p:spTree>
    <p:extLst>
      <p:ext uri="{BB962C8B-B14F-4D97-AF65-F5344CB8AC3E}">
        <p14:creationId xmlns:p14="http://schemas.microsoft.com/office/powerpoint/2010/main" val="10458912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1402923" y="169816"/>
            <a:ext cx="45352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Rectangle 6"/>
          <p:cNvSpPr/>
          <p:nvPr/>
        </p:nvSpPr>
        <p:spPr>
          <a:xfrm>
            <a:off x="1402923" y="719164"/>
            <a:ext cx="4886274" cy="523220"/>
          </a:xfrm>
          <a:prstGeom prst="rect">
            <a:avLst/>
          </a:prstGeom>
        </p:spPr>
        <p:txBody>
          <a:bodyPr wrap="none">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chớm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hè</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4"/>
          <a:stretch>
            <a:fillRect/>
          </a:stretch>
        </p:blipFill>
        <p:spPr>
          <a:xfrm>
            <a:off x="8815646" y="98101"/>
            <a:ext cx="2560951" cy="1765346"/>
          </a:xfrm>
          <a:prstGeom prst="ellipse">
            <a:avLst/>
          </a:prstGeom>
          <a:ln>
            <a:noFill/>
          </a:ln>
          <a:effectLst>
            <a:softEdge rad="112500"/>
          </a:effectLst>
        </p:spPr>
      </p:pic>
      <p:sp>
        <p:nvSpPr>
          <p:cNvPr id="9" name="TextBox 8"/>
          <p:cNvSpPr txBox="1"/>
          <p:nvPr/>
        </p:nvSpPr>
        <p:spPr>
          <a:xfrm>
            <a:off x="7252398" y="483679"/>
            <a:ext cx="1563248" cy="584775"/>
          </a:xfrm>
          <a:prstGeom prst="rect">
            <a:avLst/>
          </a:prstGeom>
          <a:noFill/>
        </p:spPr>
        <p:txBody>
          <a:bodyPr wrap="none" rtlCol="0">
            <a:spAutoFit/>
          </a:bodyPr>
          <a:lstStyle/>
          <a:p>
            <a:r>
              <a:rPr lang="en-US" sz="3200" b="1" dirty="0" err="1" smtClean="0">
                <a:latin typeface="Times New Roman" panose="02020603050405020304" pitchFamily="18" charset="0"/>
                <a:cs typeface="Times New Roman" panose="02020603050405020304" pitchFamily="18" charset="0"/>
              </a:rPr>
              <a:t>Nhóm</a:t>
            </a:r>
            <a:r>
              <a:rPr lang="en-US" sz="3200" b="1" dirty="0" smtClean="0">
                <a:latin typeface="Times New Roman" panose="02020603050405020304" pitchFamily="18" charset="0"/>
                <a:cs typeface="Times New Roman" panose="02020603050405020304" pitchFamily="18" charset="0"/>
              </a:rPr>
              <a:t> 1</a:t>
            </a:r>
            <a:endParaRPr lang="en-US" sz="3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1402923" y="1845845"/>
                <a:ext cx="10646227" cy="4443011"/>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chớm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dẻ</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rồng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Ong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vò</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bướm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xóa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lan</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tỏa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bướm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14:m>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chớm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402923" y="1845845"/>
                <a:ext cx="10646227" cy="4443011"/>
              </a:xfrm>
              <a:prstGeom prst="rect">
                <a:avLst/>
              </a:prstGeom>
              <a:blipFill>
                <a:blip r:embed="rId5"/>
                <a:stretch>
                  <a:fillRect l="-744" t="-1097" b="-2195"/>
                </a:stretch>
              </a:blipFill>
            </p:spPr>
            <p:txBody>
              <a:bodyPr/>
              <a:lstStyle/>
              <a:p>
                <a:r>
                  <a:rPr lang="en-US">
                    <a:noFill/>
                  </a:rPr>
                  <a:t> </a:t>
                </a:r>
              </a:p>
            </p:txBody>
          </p:sp>
        </mc:Fallback>
      </mc:AlternateContent>
    </p:spTree>
    <p:extLst>
      <p:ext uri="{BB962C8B-B14F-4D97-AF65-F5344CB8AC3E}">
        <p14:creationId xmlns:p14="http://schemas.microsoft.com/office/powerpoint/2010/main" val="65274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fade">
                                      <p:cBhvr>
                                        <p:cTn id="33" dur="1000"/>
                                        <p:tgtEl>
                                          <p:spTgt spid="10">
                                            <p:txEl>
                                              <p:pRg st="0" end="0"/>
                                            </p:txEl>
                                          </p:spTgt>
                                        </p:tgtEl>
                                      </p:cBhvr>
                                    </p:animEffect>
                                    <p:anim calcmode="lin" valueType="num">
                                      <p:cBhvr>
                                        <p:cTn id="3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xEl>
                                              <p:pRg st="1" end="1"/>
                                            </p:txEl>
                                          </p:spTgt>
                                        </p:tgtEl>
                                        <p:attrNameLst>
                                          <p:attrName>style.visibility</p:attrName>
                                        </p:attrNameLst>
                                      </p:cBhvr>
                                      <p:to>
                                        <p:strVal val="visible"/>
                                      </p:to>
                                    </p:set>
                                    <p:animEffect transition="in" filter="fade">
                                      <p:cBhvr>
                                        <p:cTn id="40" dur="1000"/>
                                        <p:tgtEl>
                                          <p:spTgt spid="10">
                                            <p:txEl>
                                              <p:pRg st="1" end="1"/>
                                            </p:txEl>
                                          </p:spTgt>
                                        </p:tgtEl>
                                      </p:cBhvr>
                                    </p:animEffect>
                                    <p:anim calcmode="lin" valueType="num">
                                      <p:cBhvr>
                                        <p:cTn id="41"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Effect transition="in" filter="fade">
                                      <p:cBhvr>
                                        <p:cTn id="45" dur="1000"/>
                                        <p:tgtEl>
                                          <p:spTgt spid="10">
                                            <p:txEl>
                                              <p:pRg st="2" end="2"/>
                                            </p:txEl>
                                          </p:spTgt>
                                        </p:tgtEl>
                                      </p:cBhvr>
                                    </p:animEffect>
                                    <p:anim calcmode="lin" valueType="num">
                                      <p:cBhvr>
                                        <p:cTn id="46"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0">
                                            <p:txEl>
                                              <p:pRg st="3" end="3"/>
                                            </p:txEl>
                                          </p:spTgt>
                                        </p:tgtEl>
                                        <p:attrNameLst>
                                          <p:attrName>style.visibility</p:attrName>
                                        </p:attrNameLst>
                                      </p:cBhvr>
                                      <p:to>
                                        <p:strVal val="visible"/>
                                      </p:to>
                                    </p:set>
                                    <p:animEffect transition="in" filter="fade">
                                      <p:cBhvr>
                                        <p:cTn id="50" dur="1000"/>
                                        <p:tgtEl>
                                          <p:spTgt spid="10">
                                            <p:txEl>
                                              <p:pRg st="3" end="3"/>
                                            </p:txEl>
                                          </p:spTgt>
                                        </p:tgtEl>
                                      </p:cBhvr>
                                    </p:animEffect>
                                    <p:anim calcmode="lin" valueType="num">
                                      <p:cBhvr>
                                        <p:cTn id="51"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0">
                                            <p:txEl>
                                              <p:pRg st="4" end="4"/>
                                            </p:txEl>
                                          </p:spTgt>
                                        </p:tgtEl>
                                        <p:attrNameLst>
                                          <p:attrName>style.visibility</p:attrName>
                                        </p:attrNameLst>
                                      </p:cBhvr>
                                      <p:to>
                                        <p:strVal val="visible"/>
                                      </p:to>
                                    </p:set>
                                    <p:animEffect transition="in" filter="fade">
                                      <p:cBhvr>
                                        <p:cTn id="55" dur="1000"/>
                                        <p:tgtEl>
                                          <p:spTgt spid="10">
                                            <p:txEl>
                                              <p:pRg st="4" end="4"/>
                                            </p:txEl>
                                          </p:spTgt>
                                        </p:tgtEl>
                                      </p:cBhvr>
                                    </p:animEffect>
                                    <p:anim calcmode="lin" valueType="num">
                                      <p:cBhvr>
                                        <p:cTn id="5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
                                            <p:txEl>
                                              <p:pRg st="5" end="5"/>
                                            </p:txEl>
                                          </p:spTgt>
                                        </p:tgtEl>
                                        <p:attrNameLst>
                                          <p:attrName>style.visibility</p:attrName>
                                        </p:attrNameLst>
                                      </p:cBhvr>
                                      <p:to>
                                        <p:strVal val="visible"/>
                                      </p:to>
                                    </p:set>
                                    <p:animEffect transition="in" filter="fade">
                                      <p:cBhvr>
                                        <p:cTn id="60" dur="1000"/>
                                        <p:tgtEl>
                                          <p:spTgt spid="10">
                                            <p:txEl>
                                              <p:pRg st="5" end="5"/>
                                            </p:txEl>
                                          </p:spTgt>
                                        </p:tgtEl>
                                      </p:cBhvr>
                                    </p:animEffect>
                                    <p:anim calcmode="lin" valueType="num">
                                      <p:cBhvr>
                                        <p:cTn id="61"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62"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0">
                                            <p:txEl>
                                              <p:pRg st="6" end="6"/>
                                            </p:txEl>
                                          </p:spTgt>
                                        </p:tgtEl>
                                        <p:attrNameLst>
                                          <p:attrName>style.visibility</p:attrName>
                                        </p:attrNameLst>
                                      </p:cBhvr>
                                      <p:to>
                                        <p:strVal val="visible"/>
                                      </p:to>
                                    </p:set>
                                    <p:animEffect transition="in" filter="fade">
                                      <p:cBhvr>
                                        <p:cTn id="65" dur="1000"/>
                                        <p:tgtEl>
                                          <p:spTgt spid="10">
                                            <p:txEl>
                                              <p:pRg st="6" end="6"/>
                                            </p:txEl>
                                          </p:spTgt>
                                        </p:tgtEl>
                                      </p:cBhvr>
                                    </p:animEffect>
                                    <p:anim calcmode="lin" valueType="num">
                                      <p:cBhvr>
                                        <p:cTn id="66"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0">
                                            <p:txEl>
                                              <p:pRg st="7" end="7"/>
                                            </p:txEl>
                                          </p:spTgt>
                                        </p:tgtEl>
                                        <p:attrNameLst>
                                          <p:attrName>style.visibility</p:attrName>
                                        </p:attrNameLst>
                                      </p:cBhvr>
                                      <p:to>
                                        <p:strVal val="visible"/>
                                      </p:to>
                                    </p:set>
                                    <p:animEffect transition="in" filter="fade">
                                      <p:cBhvr>
                                        <p:cTn id="72" dur="1000"/>
                                        <p:tgtEl>
                                          <p:spTgt spid="10">
                                            <p:txEl>
                                              <p:pRg st="7" end="7"/>
                                            </p:txEl>
                                          </p:spTgt>
                                        </p:tgtEl>
                                      </p:cBhvr>
                                    </p:animEffect>
                                    <p:anim calcmode="lin" valueType="num">
                                      <p:cBhvr>
                                        <p:cTn id="73"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74" dur="1000" fill="hold"/>
                                        <p:tgtEl>
                                          <p:spTgt spid="10">
                                            <p:txEl>
                                              <p:pRg st="7" end="7"/>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0">
                                            <p:txEl>
                                              <p:pRg st="8" end="8"/>
                                            </p:txEl>
                                          </p:spTgt>
                                        </p:tgtEl>
                                        <p:attrNameLst>
                                          <p:attrName>style.visibility</p:attrName>
                                        </p:attrNameLst>
                                      </p:cBhvr>
                                      <p:to>
                                        <p:strVal val="visible"/>
                                      </p:to>
                                    </p:set>
                                    <p:animEffect transition="in" filter="fade">
                                      <p:cBhvr>
                                        <p:cTn id="77" dur="1000"/>
                                        <p:tgtEl>
                                          <p:spTgt spid="10">
                                            <p:txEl>
                                              <p:pRg st="8" end="8"/>
                                            </p:txEl>
                                          </p:spTgt>
                                        </p:tgtEl>
                                      </p:cBhvr>
                                    </p:animEffect>
                                    <p:anim calcmode="lin" valueType="num">
                                      <p:cBhvr>
                                        <p:cTn id="78"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79"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402923" y="169816"/>
            <a:ext cx="45352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2" name="Picture 1"/>
          <p:cNvPicPr>
            <a:picLocks noChangeAspect="1"/>
          </p:cNvPicPr>
          <p:nvPr/>
        </p:nvPicPr>
        <p:blipFill>
          <a:blip r:embed="rId3"/>
          <a:stretch>
            <a:fillRect/>
          </a:stretch>
        </p:blipFill>
        <p:spPr>
          <a:xfrm>
            <a:off x="8815646" y="98101"/>
            <a:ext cx="2560951" cy="1765346"/>
          </a:xfrm>
          <a:prstGeom prst="rect">
            <a:avLst/>
          </a:prstGeom>
        </p:spPr>
      </p:pic>
      <p:sp>
        <p:nvSpPr>
          <p:cNvPr id="9" name="TextBox 8"/>
          <p:cNvSpPr txBox="1"/>
          <p:nvPr/>
        </p:nvSpPr>
        <p:spPr>
          <a:xfrm>
            <a:off x="7252398" y="483679"/>
            <a:ext cx="15632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442078" y="733284"/>
            <a:ext cx="3974101" cy="523220"/>
          </a:xfrm>
          <a:prstGeom prst="rect">
            <a:avLst/>
          </a:prstGeom>
        </p:spPr>
        <p:txBody>
          <a:bodyPr wrap="none">
            <a:spAutoFit/>
          </a:bodyPr>
          <a:lstStyle/>
          <a:p>
            <a:pPr lvl="0" algn="just">
              <a:spcAft>
                <a:spcPts val="0"/>
              </a:spcAft>
            </a:pPr>
            <a:r>
              <a:rPr lang="en-US" sz="2800" b="1" dirty="0" smtClean="0">
                <a:latin typeface="Times New Roman" panose="02020603050405020304" pitchFamily="18" charset="0"/>
                <a:ea typeface="Times New Roman" panose="02020603050405020304" pitchFamily="18" charset="0"/>
              </a:rPr>
              <a:t>2. </a:t>
            </a:r>
            <a:r>
              <a:rPr lang="en-US" sz="2800" b="1" dirty="0" err="1" smtClean="0">
                <a:latin typeface="Times New Roman" panose="02020603050405020304" pitchFamily="18" charset="0"/>
                <a:ea typeface="Times New Roman" panose="02020603050405020304" pitchFamily="18" charset="0"/>
              </a:rPr>
              <a:t>Thế</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giới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loài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chim</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267097" y="1731100"/>
            <a:ext cx="10593977" cy="4847481"/>
          </a:xfrm>
          <a:prstGeom prst="rect">
            <a:avLst/>
          </a:prstGeom>
        </p:spPr>
        <p:txBody>
          <a:bodyPr wrap="square">
            <a:spAutoFit/>
          </a:bodyPr>
          <a:lstStyle/>
          <a:p>
            <a:pPr marL="285750" indent="-285750" algn="just">
              <a:spcAft>
                <a:spcPts val="9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sậu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hú</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bèo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900"/>
              </a:spcAft>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9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9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mũi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khoằm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lắm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9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mũi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suốt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tờ</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mờ</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cheo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chét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9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nhọn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xỉa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Âm</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bịm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bịp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tiếng</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a:solidFill>
                  <a:srgbClr val="000000"/>
                </a:solidFill>
                <a:latin typeface="Times New Roman" panose="02020603050405020304" pitchFamily="18" charset="0"/>
                <a:ea typeface="Times New Roman" panose="02020603050405020304" pitchFamily="18" charset="0"/>
              </a:rPr>
              <a:t>gà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cực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cực</a:t>
            </a:r>
            <a:r>
              <a:rPr lang="en-US" sz="2400" dirty="0">
                <a:solidFill>
                  <a:srgbClr val="000000"/>
                </a:solidFill>
                <a:latin typeface="Times New Roman" panose="02020603050405020304" pitchFamily="18" charset="0"/>
                <a:ea typeface="Times New Roman" panose="02020603050405020304" pitchFamily="18" charset="0"/>
              </a:rPr>
              <a:t>”, con </a:t>
            </a:r>
            <a:r>
              <a:rPr lang="en-US" sz="2400" dirty="0" err="1" smtClean="0">
                <a:solidFill>
                  <a:srgbClr val="000000"/>
                </a:solidFill>
                <a:latin typeface="Times New Roman" panose="02020603050405020304" pitchFamily="18" charset="0"/>
                <a:ea typeface="Times New Roman" panose="02020603050405020304" pitchFamily="18" charset="0"/>
              </a:rPr>
              <a:t>vịt</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bầu</a:t>
            </a:r>
            <a:r>
              <a:rPr lang="en-US" sz="2400" dirty="0" smtClean="0">
                <a:solidFill>
                  <a:srgbClr val="000000"/>
                </a:solidFill>
                <a:latin typeface="Times New Roman" panose="02020603050405020304" pitchFamily="18" charset="0"/>
                <a:ea typeface="Times New Roman" panose="02020603050405020304" pitchFamily="18" charset="0"/>
              </a:rPr>
              <a:t> “ </a:t>
            </a:r>
            <a:r>
              <a:rPr lang="en-US" sz="2400" dirty="0" err="1" smtClean="0">
                <a:solidFill>
                  <a:srgbClr val="000000"/>
                </a:solidFill>
                <a:latin typeface="Times New Roman" panose="02020603050405020304" pitchFamily="18" charset="0"/>
                <a:ea typeface="Times New Roman" panose="02020603050405020304" pitchFamily="18" charset="0"/>
              </a:rPr>
              <a:t>mặc</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mặc</a:t>
            </a:r>
            <a:r>
              <a:rPr lang="en-US" sz="2400" dirty="0" smtClean="0">
                <a:solidFill>
                  <a:srgbClr val="000000"/>
                </a:solidFill>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83374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1000"/>
                                        <p:tgtEl>
                                          <p:spTgt spid="5">
                                            <p:txEl>
                                              <p:pRg st="0" end="0"/>
                                            </p:txEl>
                                          </p:spTgt>
                                        </p:tgtEl>
                                      </p:cBhvr>
                                    </p:animEffect>
                                    <p:anim calcmode="lin" valueType="num">
                                      <p:cBhvr>
                                        <p:cTn id="3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fade">
                                      <p:cBhvr>
                                        <p:cTn id="40" dur="1000"/>
                                        <p:tgtEl>
                                          <p:spTgt spid="5">
                                            <p:txEl>
                                              <p:pRg st="1" end="1"/>
                                            </p:txEl>
                                          </p:spTgt>
                                        </p:tgtEl>
                                      </p:cBhvr>
                                    </p:animEffect>
                                    <p:anim calcmode="lin" valueType="num">
                                      <p:cBhvr>
                                        <p:cTn id="4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fade">
                                      <p:cBhvr>
                                        <p:cTn id="47" dur="1000"/>
                                        <p:tgtEl>
                                          <p:spTgt spid="5">
                                            <p:txEl>
                                              <p:pRg st="2" end="2"/>
                                            </p:txEl>
                                          </p:spTgt>
                                        </p:tgtEl>
                                      </p:cBhvr>
                                    </p:animEffect>
                                    <p:anim calcmode="lin" valueType="num">
                                      <p:cBhvr>
                                        <p:cTn id="4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Effect transition="in" filter="fade">
                                      <p:cBhvr>
                                        <p:cTn id="54" dur="1000"/>
                                        <p:tgtEl>
                                          <p:spTgt spid="5">
                                            <p:txEl>
                                              <p:pRg st="3" end="3"/>
                                            </p:txEl>
                                          </p:spTgt>
                                        </p:tgtEl>
                                      </p:cBhvr>
                                    </p:animEffect>
                                    <p:anim calcmode="lin" valueType="num">
                                      <p:cBhvr>
                                        <p:cTn id="5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
                                            <p:txEl>
                                              <p:pRg st="4" end="4"/>
                                            </p:txEl>
                                          </p:spTgt>
                                        </p:tgtEl>
                                        <p:attrNameLst>
                                          <p:attrName>style.visibility</p:attrName>
                                        </p:attrNameLst>
                                      </p:cBhvr>
                                      <p:to>
                                        <p:strVal val="visible"/>
                                      </p:to>
                                    </p:set>
                                    <p:animEffect transition="in" filter="fade">
                                      <p:cBhvr>
                                        <p:cTn id="61" dur="1000"/>
                                        <p:tgtEl>
                                          <p:spTgt spid="5">
                                            <p:txEl>
                                              <p:pRg st="4" end="4"/>
                                            </p:txEl>
                                          </p:spTgt>
                                        </p:tgtEl>
                                      </p:cBhvr>
                                    </p:animEffect>
                                    <p:anim calcmode="lin" valueType="num">
                                      <p:cBhvr>
                                        <p:cTn id="6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5">
                                            <p:txEl>
                                              <p:pRg st="5" end="5"/>
                                            </p:txEl>
                                          </p:spTgt>
                                        </p:tgtEl>
                                        <p:attrNameLst>
                                          <p:attrName>style.visibility</p:attrName>
                                        </p:attrNameLst>
                                      </p:cBhvr>
                                      <p:to>
                                        <p:strVal val="visible"/>
                                      </p:to>
                                    </p:set>
                                    <p:animEffect transition="in" filter="fade">
                                      <p:cBhvr>
                                        <p:cTn id="68" dur="1000"/>
                                        <p:tgtEl>
                                          <p:spTgt spid="5">
                                            <p:txEl>
                                              <p:pRg st="5" end="5"/>
                                            </p:txEl>
                                          </p:spTgt>
                                        </p:tgtEl>
                                      </p:cBhvr>
                                    </p:animEffect>
                                    <p:anim calcmode="lin" valueType="num">
                                      <p:cBhvr>
                                        <p:cTn id="6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7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5">
                                            <p:txEl>
                                              <p:pRg st="6" end="6"/>
                                            </p:txEl>
                                          </p:spTgt>
                                        </p:tgtEl>
                                        <p:attrNameLst>
                                          <p:attrName>style.visibility</p:attrName>
                                        </p:attrNameLst>
                                      </p:cBhvr>
                                      <p:to>
                                        <p:strVal val="visible"/>
                                      </p:to>
                                    </p:set>
                                    <p:animEffect transition="in" filter="fade">
                                      <p:cBhvr>
                                        <p:cTn id="75" dur="1000"/>
                                        <p:tgtEl>
                                          <p:spTgt spid="5">
                                            <p:txEl>
                                              <p:pRg st="6" end="6"/>
                                            </p:txEl>
                                          </p:spTgt>
                                        </p:tgtEl>
                                      </p:cBhvr>
                                    </p:animEffect>
                                    <p:anim calcmode="lin" valueType="num">
                                      <p:cBhvr>
                                        <p:cTn id="7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7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55603" y="1489123"/>
            <a:ext cx="7675306" cy="769441"/>
          </a:xfrm>
          <a:prstGeom prst="rect">
            <a:avLst/>
          </a:prstGeom>
          <a:solidFill>
            <a:schemeClr val="bg2">
              <a:lumMod val="90000"/>
            </a:schemeClr>
          </a:solid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Trò</a:t>
            </a:r>
            <a:r>
              <a:rPr kumimoji="0" lang="en-US" sz="4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chơi</a:t>
            </a:r>
            <a:r>
              <a:rPr kumimoji="0" lang="en-US" sz="4400" b="1" i="0" u="none" strike="noStrike" kern="1200" cap="none" spc="0" normalizeH="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 NHANH NHƯ CHỚP</a:t>
            </a:r>
            <a:endParaRPr kumimoji="0" lang="en-US"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endParaRPr>
          </a:p>
        </p:txBody>
      </p:sp>
      <p:sp>
        <p:nvSpPr>
          <p:cNvPr id="11" name="Right Arrow Callout 10"/>
          <p:cNvSpPr/>
          <p:nvPr/>
        </p:nvSpPr>
        <p:spPr>
          <a:xfrm>
            <a:off x="463639" y="2695400"/>
            <a:ext cx="3271234" cy="3284113"/>
          </a:xfrm>
          <a:prstGeom prst="rightArrowCallout">
            <a:avLst/>
          </a:prstGeom>
          <a:solidFill>
            <a:schemeClr val="accent2">
              <a:lumMod val="20000"/>
              <a:lumOff val="80000"/>
            </a:schemeClr>
          </a:solidFill>
          <a:ln w="28575"/>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731574" y="3702926"/>
            <a:ext cx="1367682" cy="1323439"/>
          </a:xfrm>
          <a:prstGeom prst="rect">
            <a:avLst/>
          </a:prstGeom>
          <a:solidFill>
            <a:schemeClr val="accent2">
              <a:lumMod val="20000"/>
              <a:lumOff val="8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Luật</a:t>
            </a:r>
            <a:r>
              <a:rPr kumimoji="0" lang="en-US" sz="4000" b="1" i="0" u="none" strike="noStrike" kern="1200" cap="none" spc="0" normalizeH="0" baseline="0" noProof="0" dirty="0" smtClean="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endParaRPr>
          </a:p>
        </p:txBody>
      </p:sp>
      <p:sp>
        <p:nvSpPr>
          <p:cNvPr id="13" name="Pentagon 12"/>
          <p:cNvSpPr/>
          <p:nvPr/>
        </p:nvSpPr>
        <p:spPr>
          <a:xfrm>
            <a:off x="3481526" y="2602319"/>
            <a:ext cx="5257524" cy="919659"/>
          </a:xfrm>
          <a:prstGeom prst="homePlate">
            <a:avLst/>
          </a:prstGeom>
          <a:solidFill>
            <a:schemeClr val="accent2">
              <a:lumMod val="20000"/>
              <a:lumOff val="80000"/>
            </a:schemeClr>
          </a:solidFill>
          <a:ln w="28575"/>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Chia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lớp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4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đội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Pentagon 15"/>
          <p:cNvSpPr/>
          <p:nvPr/>
        </p:nvSpPr>
        <p:spPr>
          <a:xfrm>
            <a:off x="3481526" y="5152934"/>
            <a:ext cx="7984901" cy="991673"/>
          </a:xfrm>
          <a:prstGeom prst="homePlate">
            <a:avLst/>
          </a:prstGeom>
          <a:solidFill>
            <a:schemeClr val="accent2">
              <a:lumMod val="20000"/>
              <a:lumOff val="80000"/>
            </a:schemeClr>
          </a:solidFill>
          <a:ln w="28575"/>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thời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2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phút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đội</a:t>
            </a:r>
            <a:r>
              <a:rPr kumimoji="0" lang="en-US" sz="2800" b="0"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đáp</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án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đúng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nhất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sẽ</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thắng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cuộc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Pentagon 16"/>
          <p:cNvSpPr/>
          <p:nvPr/>
        </p:nvSpPr>
        <p:spPr>
          <a:xfrm>
            <a:off x="3734873" y="3626209"/>
            <a:ext cx="7984901" cy="1422494"/>
          </a:xfrm>
          <a:prstGeom prst="homePlate">
            <a:avLst/>
          </a:prstGeom>
          <a:solidFill>
            <a:schemeClr val="accent2">
              <a:lumMod val="20000"/>
              <a:lumOff val="80000"/>
            </a:schemeClr>
          </a:solidFill>
          <a:ln w="28575"/>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sinh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đội</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sẽ</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lần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lượt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en-US" sz="2800" dirty="0" err="1" smtClean="0">
                <a:solidFill>
                  <a:prstClr val="black"/>
                </a:solidFill>
                <a:latin typeface="Times New Roman" panose="02020603050405020304" pitchFamily="18" charset="0"/>
                <a:ea typeface="Times New Roman" panose="02020603050405020304" pitchFamily="18" charset="0"/>
              </a:rPr>
              <a:t>tác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phẩm</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viết</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về</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thiên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nhiên</a:t>
            </a:r>
            <a:r>
              <a:rPr lang="en-US" sz="2800" dirty="0" smtClean="0">
                <a:solidFill>
                  <a:prstClr val="black"/>
                </a:solidFill>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mình</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nghe</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lên</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bảng</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880" y="1469166"/>
            <a:ext cx="2037805" cy="1578795"/>
          </a:xfrm>
          <a:prstGeom prst="rect">
            <a:avLst/>
          </a:prstGeom>
        </p:spPr>
      </p:pic>
      <p:sp>
        <p:nvSpPr>
          <p:cNvPr id="14" name="Rectangle 13"/>
          <p:cNvSpPr/>
          <p:nvPr/>
        </p:nvSpPr>
        <p:spPr>
          <a:xfrm>
            <a:off x="2483521" y="276386"/>
            <a:ext cx="6545703"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000" b="1" dirty="0">
                <a:ln/>
                <a:solidFill>
                  <a:srgbClr val="FF0000"/>
                </a:solidFill>
                <a:latin typeface="Times New Roman" panose="02020603050405020304" pitchFamily="18" charset="0"/>
                <a:cs typeface="Times New Roman" panose="02020603050405020304" pitchFamily="18" charset="0"/>
              </a:rPr>
              <a:t>HOẠT ĐỘNG KHỞI ĐỘNG</a:t>
            </a:r>
          </a:p>
        </p:txBody>
      </p:sp>
    </p:spTree>
    <p:extLst>
      <p:ext uri="{BB962C8B-B14F-4D97-AF65-F5344CB8AC3E}">
        <p14:creationId xmlns:p14="http://schemas.microsoft.com/office/powerpoint/2010/main" val="206171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402923" y="169816"/>
            <a:ext cx="45352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2" name="Picture 1"/>
          <p:cNvPicPr>
            <a:picLocks noChangeAspect="1"/>
          </p:cNvPicPr>
          <p:nvPr/>
        </p:nvPicPr>
        <p:blipFill>
          <a:blip r:embed="rId3"/>
          <a:stretch>
            <a:fillRect/>
          </a:stretch>
        </p:blipFill>
        <p:spPr>
          <a:xfrm>
            <a:off x="8815646" y="98101"/>
            <a:ext cx="2560951" cy="1765346"/>
          </a:xfrm>
          <a:prstGeom prst="ellipse">
            <a:avLst/>
          </a:prstGeom>
          <a:ln>
            <a:noFill/>
          </a:ln>
          <a:effectLst>
            <a:softEdge rad="112500"/>
          </a:effectLst>
        </p:spPr>
      </p:pic>
      <p:sp>
        <p:nvSpPr>
          <p:cNvPr id="9" name="TextBox 8"/>
          <p:cNvSpPr txBox="1"/>
          <p:nvPr/>
        </p:nvSpPr>
        <p:spPr>
          <a:xfrm>
            <a:off x="7252398" y="483679"/>
            <a:ext cx="15632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442078" y="733284"/>
            <a:ext cx="397410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Thế</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6" name="Rectangle 5"/>
              <p:cNvSpPr/>
              <p:nvPr/>
            </p:nvSpPr>
            <p:spPr>
              <a:xfrm>
                <a:off x="886502" y="1722336"/>
                <a:ext cx="10418996" cy="3847976"/>
              </a:xfrm>
              <a:prstGeom prst="rect">
                <a:avLst/>
              </a:prstGeom>
            </p:spPr>
            <p:txBody>
              <a:bodyPr wrap="square">
                <a:spAutoFit/>
              </a:bodyPr>
              <a:lstStyle/>
              <a:p>
                <a:pPr algn="just">
                  <a:lnSpc>
                    <a:spcPct val="107000"/>
                  </a:lnSpc>
                  <a:spcAft>
                    <a:spcPts val="800"/>
                  </a:spcAft>
                </a:pPr>
                <a14:m>
                  <m:oMath xmlns:m="http://schemas.openxmlformats.org/officeDocument/2006/math">
                    <m:r>
                      <a:rPr lang="en-US" sz="3200" i="1">
                        <a:solidFill>
                          <a:srgbClr val="1A0DAB"/>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mỉ</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thuẫn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200" i="1">
                        <a:solidFill>
                          <a:srgbClr val="1A0DAB"/>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86502" y="1722336"/>
                <a:ext cx="10418996" cy="3847976"/>
              </a:xfrm>
              <a:prstGeom prst="rect">
                <a:avLst/>
              </a:prstGeom>
              <a:blipFill>
                <a:blip r:embed="rId4"/>
                <a:stretch>
                  <a:fillRect l="-1462" t="-2219" r="-1462" b="-4279"/>
                </a:stretch>
              </a:blipFill>
            </p:spPr>
            <p:txBody>
              <a:bodyPr/>
              <a:lstStyle/>
              <a:p>
                <a:r>
                  <a:rPr lang="en-US">
                    <a:noFill/>
                  </a:rPr>
                  <a:t> </a:t>
                </a:r>
              </a:p>
            </p:txBody>
          </p:sp>
        </mc:Fallback>
      </mc:AlternateContent>
    </p:spTree>
    <p:extLst>
      <p:ext uri="{BB962C8B-B14F-4D97-AF65-F5344CB8AC3E}">
        <p14:creationId xmlns:p14="http://schemas.microsoft.com/office/powerpoint/2010/main" val="350528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1000"/>
                                        <p:tgtEl>
                                          <p:spTgt spid="6">
                                            <p:txEl>
                                              <p:pRg st="0" end="0"/>
                                            </p:txEl>
                                          </p:spTgt>
                                        </p:tgtEl>
                                      </p:cBhvr>
                                    </p:animEffect>
                                    <p:anim calcmode="lin" valueType="num">
                                      <p:cBhvr>
                                        <p:cTn id="3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1000"/>
                                        <p:tgtEl>
                                          <p:spTgt spid="6">
                                            <p:txEl>
                                              <p:pRg st="1" end="1"/>
                                            </p:txEl>
                                          </p:spTgt>
                                        </p:tgtEl>
                                      </p:cBhvr>
                                    </p:animEffect>
                                    <p:anim calcmode="lin" valueType="num">
                                      <p:cBhvr>
                                        <p:cTn id="4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402923" y="169816"/>
            <a:ext cx="45352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2" name="Picture 1"/>
          <p:cNvPicPr>
            <a:picLocks noChangeAspect="1"/>
          </p:cNvPicPr>
          <p:nvPr/>
        </p:nvPicPr>
        <p:blipFill>
          <a:blip r:embed="rId3"/>
          <a:stretch>
            <a:fillRect/>
          </a:stretch>
        </p:blipFill>
        <p:spPr>
          <a:xfrm>
            <a:off x="8815646" y="98101"/>
            <a:ext cx="2560951" cy="1765346"/>
          </a:xfrm>
          <a:prstGeom prst="ellipse">
            <a:avLst/>
          </a:prstGeom>
          <a:ln>
            <a:noFill/>
          </a:ln>
          <a:effectLst>
            <a:softEdge rad="112500"/>
          </a:effectLst>
        </p:spPr>
      </p:pic>
      <p:sp>
        <p:nvSpPr>
          <p:cNvPr id="9" name="TextBox 8"/>
          <p:cNvSpPr txBox="1"/>
          <p:nvPr/>
        </p:nvSpPr>
        <p:spPr>
          <a:xfrm>
            <a:off x="7252398" y="483679"/>
            <a:ext cx="15632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3</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753291" y="1616876"/>
                <a:ext cx="10685418" cy="4979248"/>
              </a:xfrm>
              <a:prstGeom prst="rect">
                <a:avLst/>
              </a:prstGeom>
            </p:spPr>
            <p:txBody>
              <a:bodyPr wrap="square">
                <a:spAutoFit/>
              </a:bodyPr>
              <a:lstStyle/>
              <a:p>
                <a:pPr algn="just">
                  <a:lnSpc>
                    <a:spcPct val="107000"/>
                  </a:lnSpc>
                  <a:spcAft>
                    <a:spcPts val="8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diều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hâu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khoằm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cắp</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cắp</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hôm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tờ</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mờ</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Chè</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chét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14:m>
                  <m:oMath xmlns:m="http://schemas.openxmlformats.org/officeDocument/2006/math">
                    <m:r>
                      <a:rPr lang="en-US" sz="2800" i="1">
                        <a:solidFill>
                          <a:srgbClr val="1A0DAB"/>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53291" y="1616876"/>
                <a:ext cx="10685418" cy="4979248"/>
              </a:xfrm>
              <a:prstGeom prst="rect">
                <a:avLst/>
              </a:prstGeom>
              <a:blipFill>
                <a:blip r:embed="rId4"/>
                <a:stretch>
                  <a:fillRect l="-1199" t="-1224" r="-1199" b="-2448"/>
                </a:stretch>
              </a:blipFill>
            </p:spPr>
            <p:txBody>
              <a:bodyPr/>
              <a:lstStyle/>
              <a:p>
                <a:r>
                  <a:rPr lang="en-US">
                    <a:noFill/>
                  </a:rPr>
                  <a:t> </a:t>
                </a:r>
              </a:p>
            </p:txBody>
          </p:sp>
        </mc:Fallback>
      </mc:AlternateContent>
      <p:sp>
        <p:nvSpPr>
          <p:cNvPr id="8" name="Rectangle 7"/>
          <p:cNvSpPr/>
          <p:nvPr/>
        </p:nvSpPr>
        <p:spPr>
          <a:xfrm>
            <a:off x="1442078" y="733284"/>
            <a:ext cx="3974101"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Thế</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81782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1000"/>
                                        <p:tgtEl>
                                          <p:spTgt spid="5">
                                            <p:txEl>
                                              <p:pRg st="0" end="0"/>
                                            </p:txEl>
                                          </p:spTgt>
                                        </p:tgtEl>
                                      </p:cBhvr>
                                    </p:animEffect>
                                    <p:anim calcmode="lin" valueType="num">
                                      <p:cBhvr>
                                        <p:cTn id="3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fade">
                                      <p:cBhvr>
                                        <p:cTn id="40" dur="1000"/>
                                        <p:tgtEl>
                                          <p:spTgt spid="5">
                                            <p:txEl>
                                              <p:pRg st="1" end="1"/>
                                            </p:txEl>
                                          </p:spTgt>
                                        </p:tgtEl>
                                      </p:cBhvr>
                                    </p:animEffect>
                                    <p:anim calcmode="lin" valueType="num">
                                      <p:cBhvr>
                                        <p:cTn id="4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fade">
                                      <p:cBhvr>
                                        <p:cTn id="47" dur="1000"/>
                                        <p:tgtEl>
                                          <p:spTgt spid="5">
                                            <p:txEl>
                                              <p:pRg st="2" end="2"/>
                                            </p:txEl>
                                          </p:spTgt>
                                        </p:tgtEl>
                                      </p:cBhvr>
                                    </p:animEffect>
                                    <p:anim calcmode="lin" valueType="num">
                                      <p:cBhvr>
                                        <p:cTn id="4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Effect transition="in" filter="fade">
                                      <p:cBhvr>
                                        <p:cTn id="54" dur="1000"/>
                                        <p:tgtEl>
                                          <p:spTgt spid="5">
                                            <p:txEl>
                                              <p:pRg st="3" end="3"/>
                                            </p:txEl>
                                          </p:spTgt>
                                        </p:tgtEl>
                                      </p:cBhvr>
                                    </p:animEffect>
                                    <p:anim calcmode="lin" valueType="num">
                                      <p:cBhvr>
                                        <p:cTn id="5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1473263" y="169816"/>
            <a:ext cx="453521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2" name="Picture 1"/>
          <p:cNvPicPr>
            <a:picLocks noChangeAspect="1"/>
          </p:cNvPicPr>
          <p:nvPr/>
        </p:nvPicPr>
        <p:blipFill>
          <a:blip r:embed="rId3"/>
          <a:stretch>
            <a:fillRect/>
          </a:stretch>
        </p:blipFill>
        <p:spPr>
          <a:xfrm>
            <a:off x="10129905" y="169816"/>
            <a:ext cx="1788460" cy="1379768"/>
          </a:xfrm>
          <a:prstGeom prst="ellipse">
            <a:avLst/>
          </a:prstGeom>
          <a:ln>
            <a:noFill/>
          </a:ln>
          <a:effectLst>
            <a:softEdge rad="112500"/>
          </a:effectLst>
        </p:spPr>
      </p:pic>
      <p:sp>
        <p:nvSpPr>
          <p:cNvPr id="9" name="TextBox 8"/>
          <p:cNvSpPr txBox="1"/>
          <p:nvPr/>
        </p:nvSpPr>
        <p:spPr>
          <a:xfrm>
            <a:off x="8467243" y="54036"/>
            <a:ext cx="15632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379802" y="805475"/>
            <a:ext cx="7981609" cy="523220"/>
          </a:xfrm>
          <a:prstGeom prst="rect">
            <a:avLst/>
          </a:prstGeom>
        </p:spPr>
        <p:txBody>
          <a:bodyPr wrap="none">
            <a:spAutoFit/>
          </a:bodyPr>
          <a:lstStyle/>
          <a:p>
            <a:pPr lvl="0" algn="just">
              <a:spcAft>
                <a:spcPts val="0"/>
              </a:spcAft>
            </a:pPr>
            <a:r>
              <a:rPr lang="en-US" sz="2800" b="1" dirty="0" smtClean="0">
                <a:latin typeface="Times New Roman" panose="02020603050405020304" pitchFamily="18" charset="0"/>
                <a:ea typeface="Times New Roman" panose="02020603050405020304" pitchFamily="18" charset="0"/>
              </a:rPr>
              <a:t>3. </a:t>
            </a:r>
            <a:r>
              <a:rPr lang="en-US" sz="2800" b="1" dirty="0" err="1" smtClean="0">
                <a:latin typeface="Times New Roman" panose="02020603050405020304" pitchFamily="18" charset="0"/>
                <a:ea typeface="Times New Roman" panose="02020603050405020304" pitchFamily="18" charset="0"/>
              </a:rPr>
              <a:t>Tâm</a:t>
            </a:r>
            <a:r>
              <a:rPr lang="en-US" sz="2800" b="1" dirty="0" smtClean="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trạng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cảm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xúc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vật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tôi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bạn</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838279" y="1549584"/>
                <a:ext cx="10515442" cy="4757071"/>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sướng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êm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 ó, reo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thưởng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lúa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đêm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hè</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2800" i="1">
                        <a:solidFill>
                          <a:srgbClr val="1A0DAB"/>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800" dirty="0">
                    <a:solidFill>
                      <a:srgbClr val="1A0DAB"/>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Nhân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vật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tôi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phú</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loài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chim</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còn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quê</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vẹn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nhìn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hồn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tuổi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quê</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mc:Choice>
        <mc:Fallback xmlns="">
          <p:sp>
            <p:nvSpPr>
              <p:cNvPr id="6" name="Rectangle 5"/>
              <p:cNvSpPr>
                <a:spLocks noRot="1" noChangeAspect="1" noMove="1" noResize="1" noEditPoints="1" noAdjustHandles="1" noChangeArrowheads="1" noChangeShapeType="1" noTextEdit="1"/>
              </p:cNvSpPr>
              <p:nvPr/>
            </p:nvSpPr>
            <p:spPr>
              <a:xfrm>
                <a:off x="838279" y="1549584"/>
                <a:ext cx="10515442" cy="4757071"/>
              </a:xfrm>
              <a:prstGeom prst="rect">
                <a:avLst/>
              </a:prstGeom>
              <a:blipFill>
                <a:blip r:embed="rId4"/>
                <a:stretch>
                  <a:fillRect l="-1218" t="-1280" r="-1218" b="-2561"/>
                </a:stretch>
              </a:blipFill>
            </p:spPr>
            <p:txBody>
              <a:bodyPr/>
              <a:lstStyle/>
              <a:p>
                <a:r>
                  <a:rPr lang="en-US">
                    <a:noFill/>
                  </a:rPr>
                  <a:t> </a:t>
                </a:r>
              </a:p>
            </p:txBody>
          </p:sp>
        </mc:Fallback>
      </mc:AlternateContent>
    </p:spTree>
    <p:extLst>
      <p:ext uri="{BB962C8B-B14F-4D97-AF65-F5344CB8AC3E}">
        <p14:creationId xmlns:p14="http://schemas.microsoft.com/office/powerpoint/2010/main" val="22172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1000"/>
                                        <p:tgtEl>
                                          <p:spTgt spid="6">
                                            <p:txEl>
                                              <p:pRg st="0" end="0"/>
                                            </p:txEl>
                                          </p:spTgt>
                                        </p:tgtEl>
                                      </p:cBhvr>
                                    </p:animEffect>
                                    <p:anim calcmode="lin" valueType="num">
                                      <p:cBhvr>
                                        <p:cTn id="3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1000"/>
                                        <p:tgtEl>
                                          <p:spTgt spid="6">
                                            <p:txEl>
                                              <p:pRg st="1" end="1"/>
                                            </p:txEl>
                                          </p:spTgt>
                                        </p:tgtEl>
                                      </p:cBhvr>
                                    </p:animEffect>
                                    <p:anim calcmode="lin" valueType="num">
                                      <p:cBhvr>
                                        <p:cTn id="4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1000"/>
                                        <p:tgtEl>
                                          <p:spTgt spid="6">
                                            <p:txEl>
                                              <p:pRg st="2" end="2"/>
                                            </p:txEl>
                                          </p:spTgt>
                                        </p:tgtEl>
                                      </p:cBhvr>
                                    </p:animEffect>
                                    <p:anim calcmode="lin" valueType="num">
                                      <p:cBhvr>
                                        <p:cTn id="4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83681" y="209101"/>
            <a:ext cx="2424638" cy="584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spAutoFit/>
          </a:bodyPr>
          <a:lstStyle/>
          <a:p>
            <a:r>
              <a:rPr lang="en-US" sz="3200" b="1" dirty="0">
                <a:solidFill>
                  <a:schemeClr val="bg1"/>
                </a:solidFill>
                <a:latin typeface="Times New Roman" panose="02020603050405020304" pitchFamily="18" charset="0"/>
                <a:ea typeface="Times New Roman" panose="02020603050405020304" pitchFamily="18" charset="0"/>
              </a:rPr>
              <a:t>III. </a:t>
            </a:r>
            <a:r>
              <a:rPr lang="en-US" sz="3200" b="1" dirty="0" err="1">
                <a:solidFill>
                  <a:schemeClr val="bg1"/>
                </a:solidFill>
                <a:latin typeface="Times New Roman" panose="02020603050405020304" pitchFamily="18" charset="0"/>
                <a:ea typeface="Times New Roman" panose="02020603050405020304" pitchFamily="18" charset="0"/>
              </a:rPr>
              <a:t>Tổng</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kết</a:t>
            </a:r>
            <a:endParaRPr lang="en-US" sz="3200" dirty="0">
              <a:solidFill>
                <a:schemeClr val="bg1"/>
              </a:solidFill>
            </a:endParaRPr>
          </a:p>
        </p:txBody>
      </p:sp>
      <p:sp>
        <p:nvSpPr>
          <p:cNvPr id="5" name="Oval 4"/>
          <p:cNvSpPr/>
          <p:nvPr/>
        </p:nvSpPr>
        <p:spPr>
          <a:xfrm>
            <a:off x="1095590" y="793876"/>
            <a:ext cx="3417733" cy="957670"/>
          </a:xfrm>
          <a:prstGeom prst="ellipse">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dung</a:t>
            </a:r>
            <a:endParaRPr lang="en-US" sz="2800" b="1" dirty="0">
              <a:latin typeface="Times New Roman" panose="02020603050405020304" pitchFamily="18" charset="0"/>
              <a:cs typeface="Times New Roman" panose="02020603050405020304" pitchFamily="18" charset="0"/>
            </a:endParaRPr>
          </a:p>
        </p:txBody>
      </p:sp>
      <p:sp>
        <p:nvSpPr>
          <p:cNvPr id="6" name="Oval 5"/>
          <p:cNvSpPr/>
          <p:nvPr/>
        </p:nvSpPr>
        <p:spPr>
          <a:xfrm>
            <a:off x="6199401" y="1023700"/>
            <a:ext cx="3417733" cy="957262"/>
          </a:xfrm>
          <a:prstGeom prst="ellipse">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Nghệ</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p:txBody>
      </p:sp>
      <p:sp>
        <p:nvSpPr>
          <p:cNvPr id="7" name="Flowchart: Alternate Process 6"/>
          <p:cNvSpPr/>
          <p:nvPr/>
        </p:nvSpPr>
        <p:spPr>
          <a:xfrm>
            <a:off x="946498" y="2233748"/>
            <a:ext cx="3474720" cy="4167052"/>
          </a:xfrm>
          <a:prstGeom prst="flowChartAlternateProcess">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lgn="just">
              <a:spcAft>
                <a:spcPts val="900"/>
              </a:spcAft>
            </a:pP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thói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mồi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9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êm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Flowchart: Alternate Process 7"/>
          <p:cNvSpPr/>
          <p:nvPr/>
        </p:nvSpPr>
        <p:spPr>
          <a:xfrm>
            <a:off x="4571035" y="2272937"/>
            <a:ext cx="6674467" cy="4167052"/>
          </a:xfrm>
          <a:prstGeom prst="flowChartAlternateProcess">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rtlCol="0" anchor="ctr"/>
          <a:lstStyle/>
          <a:p>
            <a:pPr>
              <a:spcAft>
                <a:spcPts val="800"/>
              </a:spcAft>
            </a:pPr>
            <a:r>
              <a:rPr lang="pt-BR" sz="2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Sự kết hợp độc đáo giữa miêu tả, kể chuyện và biểu cảm.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pt-BR" sz="20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 kể chân thực, tự nhiên.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90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đựng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90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90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rễ</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cắp</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già</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lia</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lia</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láu</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láu</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quạ</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chuồng</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lợn</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90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bìm</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bịp</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108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6" name="Rectangle 5"/>
          <p:cNvSpPr/>
          <p:nvPr/>
        </p:nvSpPr>
        <p:spPr>
          <a:xfrm>
            <a:off x="3508015" y="146299"/>
            <a:ext cx="5175969" cy="584775"/>
          </a:xfrm>
          <a:prstGeom prst="rect">
            <a:avLst/>
          </a:prstGeom>
          <a:noFill/>
        </p:spPr>
        <p:txBody>
          <a:bodyPr wrap="none" lIns="91440" tIns="45720" rIns="91440" bIns="45720">
            <a:prstTxWarp prst="textPlain">
              <a:avLst/>
            </a:prstTxWarp>
            <a:spAutoFit/>
            <a:scene3d>
              <a:camera prst="perspectiveRight"/>
              <a:lightRig rig="threePt" dir="t"/>
            </a:scene3d>
          </a:bodyPr>
          <a:lstStyle/>
          <a:p>
            <a:pPr algn="ctr"/>
            <a:r>
              <a:rPr lang="en-US" sz="3600" b="1" dirty="0" smtClean="0">
                <a:ln w="22225">
                  <a:solidFill>
                    <a:schemeClr val="accent2"/>
                  </a:solidFill>
                  <a:prstDash val="solid"/>
                </a:ln>
                <a:solidFill>
                  <a:schemeClr val="accent4">
                    <a:lumMod val="50000"/>
                  </a:schemeClr>
                </a:solidFill>
                <a:latin typeface="Times New Roman" panose="02020603050405020304" pitchFamily="18" charset="0"/>
                <a:cs typeface="Times New Roman" panose="02020603050405020304" pitchFamily="18" charset="0"/>
              </a:rPr>
              <a:t>HOẠT ĐỘNG LUYỆN TẬP</a:t>
            </a:r>
            <a:endParaRPr lang="en-US" sz="3600" b="1" dirty="0">
              <a:ln w="22225">
                <a:solidFill>
                  <a:schemeClr val="accent2"/>
                </a:solidFill>
                <a:prstDash val="solid"/>
              </a:ln>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5105" l="0" r="97800"/>
                    </a14:imgEffect>
                  </a14:imgLayer>
                </a14:imgProps>
              </a:ext>
            </a:extLst>
          </a:blip>
          <a:stretch>
            <a:fillRect/>
          </a:stretch>
        </p:blipFill>
        <p:spPr>
          <a:xfrm>
            <a:off x="9250792" y="438686"/>
            <a:ext cx="1933140" cy="143827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Right Arrow 2"/>
          <p:cNvSpPr/>
          <p:nvPr/>
        </p:nvSpPr>
        <p:spPr>
          <a:xfrm>
            <a:off x="4920298" y="547172"/>
            <a:ext cx="4330494" cy="1519757"/>
          </a:xfrm>
          <a:prstGeom prst="rightArrow">
            <a:avLst>
              <a:gd name="adj1" fmla="val 50000"/>
              <a:gd name="adj2" fmla="val 38719"/>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HOẠT ĐỘNG CẶP ĐÔI</a:t>
            </a:r>
            <a:endParaRPr lang="en-US" sz="2800" b="1"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1018903" y="2066929"/>
            <a:ext cx="10907485" cy="4643360"/>
          </a:xfrm>
          <a:prstGeom prst="roundRect">
            <a:avLst/>
          </a:prstGeom>
          <a:noFill/>
          <a:ln w="28575" cap="flat" cmpd="sng" algn="ctr">
            <a:solidFill>
              <a:schemeClr val="accent4">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marR="30480" algn="just">
              <a:lnSpc>
                <a:spcPct val="115000"/>
              </a:lnSpc>
              <a:spcAft>
                <a:spcPts val="1200"/>
              </a:spcAft>
            </a:pP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R="30480" algn="just">
              <a:lnSpc>
                <a:spcPct val="115000"/>
              </a:lnSpc>
              <a:spcAft>
                <a:spcPts val="1200"/>
              </a:spcAft>
            </a:pPr>
            <a:r>
              <a:rPr lang="en-US" sz="2400" i="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ngồi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cơm</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lúa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Chõ</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thoảng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vút</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Chàng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ve</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chó</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thủng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sủa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giăng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no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nê</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rủ</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hiên</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mát</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hiếm</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hoi.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xóm</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giời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khao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thầm</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400" i="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qua?</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221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1000"/>
                                        <p:tgtEl>
                                          <p:spTgt spid="4">
                                            <p:txEl>
                                              <p:pRg st="1" end="1"/>
                                            </p:txEl>
                                          </p:spTgt>
                                        </p:tgtEl>
                                      </p:cBhvr>
                                    </p:animEffect>
                                    <p:anim calcmode="lin" valueType="num">
                                      <p:cBhvr>
                                        <p:cTn id="3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1000"/>
                                        <p:tgtEl>
                                          <p:spTgt spid="4">
                                            <p:txEl>
                                              <p:pRg st="2" end="2"/>
                                            </p:txEl>
                                          </p:spTgt>
                                        </p:tgtEl>
                                      </p:cBhvr>
                                    </p:animEffect>
                                    <p:anim calcmode="lin" valueType="num">
                                      <p:cBhvr>
                                        <p:cTn id="4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Effect transition="in" filter="fade">
                                      <p:cBhvr>
                                        <p:cTn id="48" dur="1000"/>
                                        <p:tgtEl>
                                          <p:spTgt spid="4">
                                            <p:txEl>
                                              <p:pRg st="3" end="3"/>
                                            </p:txEl>
                                          </p:spTgt>
                                        </p:tgtEl>
                                      </p:cBhvr>
                                    </p:animEffect>
                                    <p:anim calcmode="lin" valueType="num">
                                      <p:cBhvr>
                                        <p:cTn id="4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Effect transition="in" filter="fade">
                                      <p:cBhvr>
                                        <p:cTn id="55" dur="1000"/>
                                        <p:tgtEl>
                                          <p:spTgt spid="4">
                                            <p:txEl>
                                              <p:pRg st="4" end="4"/>
                                            </p:txEl>
                                          </p:spTgt>
                                        </p:tgtEl>
                                      </p:cBhvr>
                                    </p:animEffect>
                                    <p:anim calcmode="lin" valueType="num">
                                      <p:cBhvr>
                                        <p:cTn id="5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1908" y="365370"/>
            <a:ext cx="8505342" cy="1292608"/>
          </a:xfrm>
          <a:prstGeom prst="rect">
            <a:avLst/>
          </a:prstGeom>
          <a:noFill/>
        </p:spPr>
        <p:txBody>
          <a:bodyPr wrap="none" lIns="91440" tIns="45720" rIns="91440" bIns="45720">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BÁO CÁO SẢN PHẨM </a:t>
            </a:r>
            <a:r>
              <a:rPr kumimoji="0" lang="en-US" sz="5400" b="1" i="0" u="none" strike="noStrike" kern="1200" cap="all" spc="0" normalizeH="0" baseline="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NHÓM:</a:t>
            </a:r>
            <a:endPar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543" y="1829659"/>
            <a:ext cx="4525107" cy="3092694"/>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908" y="3212123"/>
            <a:ext cx="3585797" cy="2766646"/>
          </a:xfrm>
          <a:prstGeom prst="rect">
            <a:avLst/>
          </a:prstGeom>
        </p:spPr>
      </p:pic>
    </p:spTree>
    <p:extLst>
      <p:ext uri="{BB962C8B-B14F-4D97-AF65-F5344CB8AC3E}">
        <p14:creationId xmlns:p14="http://schemas.microsoft.com/office/powerpoint/2010/main" val="42000455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08015" y="442725"/>
            <a:ext cx="5175969" cy="584775"/>
          </a:xfrm>
          <a:prstGeom prst="rect">
            <a:avLst/>
          </a:prstGeom>
          <a:noFill/>
        </p:spPr>
        <p:txBody>
          <a:bodyPr wrap="none" lIns="91440" tIns="45720" rIns="91440" bIns="45720">
            <a:prstTxWarp prst="textArchUp">
              <a:avLst/>
            </a:prstTxWarp>
            <a:spAutoFit/>
            <a:scene3d>
              <a:camera prst="perspective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22225">
                  <a:solidFill>
                    <a:srgbClr val="80C34F"/>
                  </a:solidFill>
                  <a:prstDash val="solid"/>
                </a:ln>
                <a:solidFill>
                  <a:srgbClr val="002060"/>
                </a:solidFill>
                <a:effectLst/>
                <a:uLnTx/>
                <a:uFillTx/>
                <a:latin typeface="Times New Roman" panose="02020603050405020304" pitchFamily="18" charset="0"/>
                <a:ea typeface="+mn-ea"/>
                <a:cs typeface="Times New Roman" panose="02020603050405020304" pitchFamily="18" charset="0"/>
              </a:rPr>
              <a:t>HOẠT ĐỘNG LUYỆN TẬP</a:t>
            </a:r>
            <a:endParaRPr kumimoji="0" lang="en-US" sz="3600" b="1" i="0" u="none" strike="noStrike" kern="1200" cap="none" spc="0" normalizeH="0" baseline="0" noProof="0" dirty="0">
              <a:ln w="22225">
                <a:solidFill>
                  <a:srgbClr val="80C34F"/>
                </a:solidFill>
                <a:prstDash val="solid"/>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3"/>
          <p:cNvGrpSpPr/>
          <p:nvPr/>
        </p:nvGrpSpPr>
        <p:grpSpPr>
          <a:xfrm>
            <a:off x="2032615" y="1742452"/>
            <a:ext cx="8126770" cy="3176588"/>
            <a:chOff x="2006488" y="2914027"/>
            <a:chExt cx="8126770" cy="3176588"/>
          </a:xfrm>
        </p:grpSpPr>
        <p:sp>
          <p:nvSpPr>
            <p:cNvPr id="7" name="Freeform 6"/>
            <p:cNvSpPr/>
            <p:nvPr/>
          </p:nvSpPr>
          <p:spPr>
            <a:xfrm rot="16200000">
              <a:off x="1741773" y="3178742"/>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786" tIns="102870" rIns="133350" bIns="2117726" numCol="1" spcCol="1270" anchor="t" anchorCtr="0">
              <a:noAutofit/>
            </a:bodyPr>
            <a:lstStyle/>
            <a:p>
              <a:pPr lvl="0" algn="r" defTabSz="1333500">
                <a:lnSpc>
                  <a:spcPct val="90000"/>
                </a:lnSpc>
                <a:spcBef>
                  <a:spcPct val="0"/>
                </a:spcBef>
                <a:spcAft>
                  <a:spcPct val="35000"/>
                </a:spcAft>
              </a:pPr>
              <a:endParaRPr lang="en-US" sz="3000" kern="1200" dirty="0"/>
            </a:p>
          </p:txBody>
        </p:sp>
        <p:sp>
          <p:nvSpPr>
            <p:cNvPr id="8" name="Freeform 7"/>
            <p:cNvSpPr/>
            <p:nvPr/>
          </p:nvSpPr>
          <p:spPr>
            <a:xfrm>
              <a:off x="2535920" y="2914027"/>
              <a:ext cx="1972131"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26873" rIns="0" bIns="0" numCol="1" spcCol="1270" anchor="t" anchorCtr="0">
              <a:noAutofit/>
            </a:bodyPr>
            <a:lstStyle/>
            <a:p>
              <a:pPr lvl="0" algn="l" defTabSz="1644650">
                <a:lnSpc>
                  <a:spcPct val="90000"/>
                </a:lnSpc>
                <a:spcBef>
                  <a:spcPct val="0"/>
                </a:spcBef>
                <a:spcAft>
                  <a:spcPct val="35000"/>
                </a:spcAft>
              </a:pPr>
              <a:r>
                <a:rPr lang="en-US" sz="3700" kern="1200" dirty="0" err="1" smtClean="0">
                  <a:latin typeface="Times New Roman" panose="02020603050405020304" pitchFamily="18" charset="0"/>
                  <a:cs typeface="Times New Roman" panose="02020603050405020304" pitchFamily="18" charset="0"/>
                </a:rPr>
                <a:t>Niềm</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vui</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quây</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quần</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bên</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bữa</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cơm</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gia</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đình</a:t>
              </a:r>
              <a:r>
                <a:rPr lang="en-US" sz="3700" kern="1200" dirty="0" smtClean="0">
                  <a:latin typeface="Times New Roman" panose="02020603050405020304" pitchFamily="18" charset="0"/>
                  <a:cs typeface="Times New Roman" panose="02020603050405020304" pitchFamily="18" charset="0"/>
                </a:rPr>
                <a:t>.</a:t>
              </a:r>
              <a:endParaRPr lang="en-US" sz="37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16200000">
              <a:off x="4481579" y="3178742"/>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786" tIns="106299" rIns="137796" bIns="2117726" numCol="1" spcCol="1270" anchor="t" anchorCtr="0">
              <a:noAutofit/>
            </a:bodyPr>
            <a:lstStyle/>
            <a:p>
              <a:pPr lvl="0" algn="r" defTabSz="1377950">
                <a:lnSpc>
                  <a:spcPct val="90000"/>
                </a:lnSpc>
                <a:spcBef>
                  <a:spcPct val="0"/>
                </a:spcBef>
                <a:spcAft>
                  <a:spcPct val="35000"/>
                </a:spcAft>
              </a:pPr>
              <a:endParaRPr lang="en-US" sz="3100" kern="1200" dirty="0">
                <a:latin typeface="Times New Roman" panose="02020603050405020304" pitchFamily="18" charset="0"/>
                <a:cs typeface="Times New Roman" panose="02020603050405020304" pitchFamily="18" charset="0"/>
              </a:endParaRPr>
            </a:p>
          </p:txBody>
        </p:sp>
        <p:sp>
          <p:nvSpPr>
            <p:cNvPr id="10" name="Flowchart: Extract 9"/>
            <p:cNvSpPr/>
            <p:nvPr/>
          </p:nvSpPr>
          <p:spPr>
            <a:xfrm rot="5400000">
              <a:off x="4526195" y="5437741"/>
              <a:ext cx="466671" cy="39707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10"/>
            <p:cNvSpPr/>
            <p:nvPr/>
          </p:nvSpPr>
          <p:spPr>
            <a:xfrm>
              <a:off x="5275727" y="2914027"/>
              <a:ext cx="1972131"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26873" rIns="0" bIns="0" numCol="1" spcCol="1270" anchor="t" anchorCtr="0">
              <a:noAutofit/>
            </a:bodyPr>
            <a:lstStyle/>
            <a:p>
              <a:pPr lvl="0" algn="l" defTabSz="1644650">
                <a:lnSpc>
                  <a:spcPct val="90000"/>
                </a:lnSpc>
                <a:spcBef>
                  <a:spcPct val="0"/>
                </a:spcBef>
                <a:spcAft>
                  <a:spcPct val="35000"/>
                </a:spcAft>
              </a:pPr>
              <a:r>
                <a:rPr lang="en-US" sz="3700" kern="1200" dirty="0" err="1" smtClean="0">
                  <a:latin typeface="Times New Roman" panose="02020603050405020304" pitchFamily="18" charset="0"/>
                  <a:cs typeface="Times New Roman" panose="02020603050405020304" pitchFamily="18" charset="0"/>
                </a:rPr>
                <a:t>Sự</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gắn</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bó</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với</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thế</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giới</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tự</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nhiên</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quanh</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mình</a:t>
              </a:r>
              <a:r>
                <a:rPr lang="en-US" sz="3700" kern="1200" dirty="0" smtClean="0">
                  <a:latin typeface="Times New Roman" panose="02020603050405020304" pitchFamily="18" charset="0"/>
                  <a:cs typeface="Times New Roman" panose="02020603050405020304" pitchFamily="18" charset="0"/>
                </a:rPr>
                <a:t>.</a:t>
              </a:r>
              <a:endParaRPr lang="en-US" sz="37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rot="16200000">
              <a:off x="7221386" y="3178742"/>
              <a:ext cx="3176588" cy="2647157"/>
            </a:xfrm>
            <a:custGeom>
              <a:avLst/>
              <a:gdLst>
                <a:gd name="connsiteX0" fmla="*/ 0 w 2647156"/>
                <a:gd name="connsiteY0" fmla="*/ 132358 h 3176587"/>
                <a:gd name="connsiteX1" fmla="*/ 132358 w 2647156"/>
                <a:gd name="connsiteY1" fmla="*/ 0 h 3176587"/>
                <a:gd name="connsiteX2" fmla="*/ 2514798 w 2647156"/>
                <a:gd name="connsiteY2" fmla="*/ 0 h 3176587"/>
                <a:gd name="connsiteX3" fmla="*/ 2647156 w 2647156"/>
                <a:gd name="connsiteY3" fmla="*/ 132358 h 3176587"/>
                <a:gd name="connsiteX4" fmla="*/ 2647156 w 2647156"/>
                <a:gd name="connsiteY4" fmla="*/ 3044229 h 3176587"/>
                <a:gd name="connsiteX5" fmla="*/ 2514798 w 2647156"/>
                <a:gd name="connsiteY5" fmla="*/ 3176587 h 3176587"/>
                <a:gd name="connsiteX6" fmla="*/ 132358 w 2647156"/>
                <a:gd name="connsiteY6" fmla="*/ 3176587 h 3176587"/>
                <a:gd name="connsiteX7" fmla="*/ 0 w 2647156"/>
                <a:gd name="connsiteY7" fmla="*/ 3044229 h 3176587"/>
                <a:gd name="connsiteX8" fmla="*/ 0 w 2647156"/>
                <a:gd name="connsiteY8" fmla="*/ 132358 h 31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7156" h="3176587">
                  <a:moveTo>
                    <a:pt x="2536857" y="1"/>
                  </a:moveTo>
                  <a:cubicBezTo>
                    <a:pt x="2597773" y="1"/>
                    <a:pt x="2647156" y="71111"/>
                    <a:pt x="2647156" y="158830"/>
                  </a:cubicBezTo>
                  <a:lnTo>
                    <a:pt x="2647156" y="3017757"/>
                  </a:lnTo>
                  <a:cubicBezTo>
                    <a:pt x="2647156" y="3105476"/>
                    <a:pt x="2597773" y="3176586"/>
                    <a:pt x="2536857" y="3176586"/>
                  </a:cubicBezTo>
                  <a:lnTo>
                    <a:pt x="110299" y="3176586"/>
                  </a:lnTo>
                  <a:cubicBezTo>
                    <a:pt x="49383" y="3176586"/>
                    <a:pt x="0" y="3105476"/>
                    <a:pt x="0" y="3017757"/>
                  </a:cubicBezTo>
                  <a:lnTo>
                    <a:pt x="0" y="158830"/>
                  </a:lnTo>
                  <a:cubicBezTo>
                    <a:pt x="0" y="71111"/>
                    <a:pt x="49383" y="1"/>
                    <a:pt x="110299" y="1"/>
                  </a:cubicBezTo>
                  <a:lnTo>
                    <a:pt x="2536857" y="1"/>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786" tIns="106298" rIns="137796" bIns="2117726" numCol="1" spcCol="1270" anchor="t" anchorCtr="0">
              <a:noAutofit/>
            </a:bodyPr>
            <a:lstStyle/>
            <a:p>
              <a:pPr lvl="0" algn="r" defTabSz="1377950">
                <a:lnSpc>
                  <a:spcPct val="90000"/>
                </a:lnSpc>
                <a:spcBef>
                  <a:spcPct val="0"/>
                </a:spcBef>
                <a:spcAft>
                  <a:spcPct val="35000"/>
                </a:spcAft>
              </a:pPr>
              <a:endParaRPr lang="en-US" sz="3100" kern="1200">
                <a:latin typeface="Times New Roman" panose="02020603050405020304" pitchFamily="18" charset="0"/>
                <a:cs typeface="Times New Roman" panose="02020603050405020304" pitchFamily="18" charset="0"/>
              </a:endParaRPr>
            </a:p>
          </p:txBody>
        </p:sp>
        <p:sp>
          <p:nvSpPr>
            <p:cNvPr id="13" name="Flowchart: Extract 12"/>
            <p:cNvSpPr/>
            <p:nvPr/>
          </p:nvSpPr>
          <p:spPr>
            <a:xfrm rot="5400000">
              <a:off x="7266002" y="5437741"/>
              <a:ext cx="466671" cy="397073"/>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p:nvSpPr>
          <p:spPr>
            <a:xfrm>
              <a:off x="8015533" y="2914027"/>
              <a:ext cx="1972131" cy="3176587"/>
            </a:xfrm>
            <a:custGeom>
              <a:avLst/>
              <a:gdLst>
                <a:gd name="connsiteX0" fmla="*/ 0 w 1972131"/>
                <a:gd name="connsiteY0" fmla="*/ 0 h 3176587"/>
                <a:gd name="connsiteX1" fmla="*/ 1972131 w 1972131"/>
                <a:gd name="connsiteY1" fmla="*/ 0 h 3176587"/>
                <a:gd name="connsiteX2" fmla="*/ 1972131 w 1972131"/>
                <a:gd name="connsiteY2" fmla="*/ 3176587 h 3176587"/>
                <a:gd name="connsiteX3" fmla="*/ 0 w 1972131"/>
                <a:gd name="connsiteY3" fmla="*/ 3176587 h 3176587"/>
                <a:gd name="connsiteX4" fmla="*/ 0 w 1972131"/>
                <a:gd name="connsiteY4" fmla="*/ 0 h 3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131" h="3176587">
                  <a:moveTo>
                    <a:pt x="0" y="0"/>
                  </a:moveTo>
                  <a:lnTo>
                    <a:pt x="1972131" y="0"/>
                  </a:lnTo>
                  <a:lnTo>
                    <a:pt x="1972131" y="3176587"/>
                  </a:lnTo>
                  <a:lnTo>
                    <a:pt x="0" y="317658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26873" rIns="0" bIns="0" numCol="1" spcCol="1270" anchor="t" anchorCtr="0">
              <a:noAutofit/>
            </a:bodyPr>
            <a:lstStyle/>
            <a:p>
              <a:pPr lvl="0" algn="l" defTabSz="1644650">
                <a:lnSpc>
                  <a:spcPct val="90000"/>
                </a:lnSpc>
                <a:spcBef>
                  <a:spcPct val="0"/>
                </a:spcBef>
                <a:spcAft>
                  <a:spcPct val="35000"/>
                </a:spcAft>
              </a:pPr>
              <a:r>
                <a:rPr lang="en-US" sz="3700" kern="1200" dirty="0" err="1" smtClean="0">
                  <a:latin typeface="Times New Roman" panose="02020603050405020304" pitchFamily="18" charset="0"/>
                  <a:cs typeface="Times New Roman" panose="02020603050405020304" pitchFamily="18" charset="0"/>
                </a:rPr>
                <a:t>Tình</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yêu</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gia</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đình</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thiên</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nhiên</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cuộc</a:t>
              </a:r>
              <a:r>
                <a:rPr lang="en-US" sz="3700" kern="1200" dirty="0" smtClean="0">
                  <a:latin typeface="Times New Roman" panose="02020603050405020304" pitchFamily="18" charset="0"/>
                  <a:cs typeface="Times New Roman" panose="02020603050405020304" pitchFamily="18" charset="0"/>
                </a:rPr>
                <a:t> </a:t>
              </a:r>
              <a:r>
                <a:rPr lang="en-US" sz="3700" kern="1200" dirty="0" err="1" smtClean="0">
                  <a:latin typeface="Times New Roman" panose="02020603050405020304" pitchFamily="18" charset="0"/>
                  <a:cs typeface="Times New Roman" panose="02020603050405020304" pitchFamily="18" charset="0"/>
                </a:rPr>
                <a:t>sống</a:t>
              </a:r>
              <a:r>
                <a:rPr lang="en-US" sz="3700" kern="1200" dirty="0" smtClean="0">
                  <a:latin typeface="Times New Roman" panose="02020603050405020304" pitchFamily="18" charset="0"/>
                  <a:cs typeface="Times New Roman" panose="02020603050405020304" pitchFamily="18" charset="0"/>
                </a:rPr>
                <a:t>…</a:t>
              </a:r>
              <a:endParaRPr lang="en-US" sz="37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12754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0" y="0"/>
            <a:ext cx="12192000" cy="6858000"/>
          </a:xfrm>
          <a:prstGeom prst="rect">
            <a:avLst/>
          </a:prstGeom>
        </p:spPr>
      </p:pic>
      <p:sp>
        <p:nvSpPr>
          <p:cNvPr id="5" name="Rectangle 4"/>
          <p:cNvSpPr/>
          <p:nvPr/>
        </p:nvSpPr>
        <p:spPr>
          <a:xfrm>
            <a:off x="302623" y="191296"/>
            <a:ext cx="8109856" cy="1699119"/>
          </a:xfrm>
          <a:prstGeom prst="rect">
            <a:avLst/>
          </a:prstGeom>
        </p:spPr>
        <p:txBody>
          <a:bodyPr wrap="square">
            <a:spAutoFit/>
          </a:bodyPr>
          <a:lstStyle/>
          <a:p>
            <a:pPr marR="548640" algn="ctr">
              <a:lnSpc>
                <a:spcPct val="115000"/>
              </a:lnSpc>
              <a:spcAft>
                <a:spcPts val="0"/>
              </a:spcAft>
            </a:pPr>
            <a:r>
              <a:rPr lang="en-US" sz="5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5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5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5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5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Cận</a:t>
            </a:r>
            <a:r>
              <a:rPr lang="en-US" sz="40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14617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40723" y="237199"/>
            <a:ext cx="6545703" cy="707886"/>
          </a:xfrm>
          <a:prstGeom prst="rect">
            <a:avLst/>
          </a:prstGeom>
          <a:noFill/>
        </p:spPr>
        <p:txBody>
          <a:bodyPr wrap="none" lIns="91440" tIns="45720" rIns="91440" bIns="45720">
            <a:prstTxWarp prst="textWave2">
              <a:avLst/>
            </a:prstTxWarp>
            <a:spAutoFit/>
          </a:bodyPr>
          <a:lstStyle/>
          <a:p>
            <a:pPr algn="ctr"/>
            <a:r>
              <a:rPr lang="en-US" sz="40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KHỞI ĐỘNG</a:t>
            </a:r>
            <a:endPar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4076964" y="1201783"/>
            <a:ext cx="4180953" cy="646331"/>
          </a:xfrm>
          <a:prstGeom prst="rect">
            <a:avLst/>
          </a:prstGeom>
          <a:noFill/>
        </p:spPr>
        <p:txBody>
          <a:bodyPr wrap="non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TRÒ CHƠI Ô CHỮ</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005524" y="1201782"/>
            <a:ext cx="4180953" cy="646331"/>
          </a:xfrm>
          <a:prstGeom prst="rect">
            <a:avLst/>
          </a:prstGeom>
          <a:noFill/>
        </p:spPr>
        <p:txBody>
          <a:bodyPr wrap="none" rtlCol="0">
            <a:spAutoFit/>
          </a:bodyPr>
          <a:lstStyle/>
          <a:p>
            <a:pPr algn="ctr"/>
            <a:r>
              <a:rPr lang="en-US" sz="3600" b="1" dirty="0" smtClean="0">
                <a:solidFill>
                  <a:schemeClr val="accent6">
                    <a:lumMod val="50000"/>
                  </a:schemeClr>
                </a:solidFill>
                <a:latin typeface="Times New Roman" panose="02020603050405020304" pitchFamily="18" charset="0"/>
                <a:cs typeface="Times New Roman" panose="02020603050405020304" pitchFamily="18" charset="0"/>
              </a:rPr>
              <a:t>TRÒ CHƠI Ô CHỮ</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574767" y="2272936"/>
            <a:ext cx="3213462" cy="2651761"/>
            <a:chOff x="574767" y="2272936"/>
            <a:chExt cx="3213462" cy="2651761"/>
          </a:xfrm>
        </p:grpSpPr>
        <p:sp>
          <p:nvSpPr>
            <p:cNvPr id="6" name="Right Arrow 5"/>
            <p:cNvSpPr/>
            <p:nvPr/>
          </p:nvSpPr>
          <p:spPr>
            <a:xfrm>
              <a:off x="574767" y="2272936"/>
              <a:ext cx="3213462" cy="2651761"/>
            </a:xfrm>
            <a:prstGeom prst="rightArrow">
              <a:avLst>
                <a:gd name="adj1" fmla="val 50000"/>
                <a:gd name="adj2" fmla="val 40302"/>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6">
                      <a:lumMod val="50000"/>
                    </a:schemeClr>
                  </a:solidFill>
                  <a:latin typeface="Times New Roman" panose="02020603050405020304" pitchFamily="18" charset="0"/>
                  <a:cs typeface="Times New Roman" panose="02020603050405020304" pitchFamily="18" charset="0"/>
                </a:rPr>
                <a:t>LUẬT CHƠI</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574767" y="3358680"/>
              <a:ext cx="2516010" cy="584775"/>
            </a:xfrm>
            <a:prstGeom prst="rect">
              <a:avLst/>
            </a:prstGeom>
          </p:spPr>
          <p:txBody>
            <a:bodyPr wrap="none">
              <a:spAutoFit/>
            </a:bodyPr>
            <a:lstStyle/>
            <a:p>
              <a:pPr lvl="0" algn="ctr"/>
              <a:r>
                <a:rPr lang="en-US" sz="3200" b="1" dirty="0">
                  <a:solidFill>
                    <a:srgbClr val="FFC000"/>
                  </a:solidFill>
                  <a:latin typeface="Times New Roman" panose="02020603050405020304" pitchFamily="18" charset="0"/>
                  <a:cs typeface="Times New Roman" panose="02020603050405020304" pitchFamily="18" charset="0"/>
                </a:rPr>
                <a:t>LUẬT CHƠI</a:t>
              </a:r>
            </a:p>
          </p:txBody>
        </p:sp>
      </p:grpSp>
      <p:sp>
        <p:nvSpPr>
          <p:cNvPr id="10" name="Rounded Rectangle 9"/>
          <p:cNvSpPr/>
          <p:nvPr/>
        </p:nvSpPr>
        <p:spPr>
          <a:xfrm>
            <a:off x="3997233" y="1894112"/>
            <a:ext cx="7053944" cy="351391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342900" indent="-342900">
              <a:lnSpc>
                <a:spcPct val="115000"/>
              </a:lnSpc>
              <a:spcAft>
                <a:spcPts val="800"/>
              </a:spcAft>
              <a:buFont typeface="Wingdings" panose="05000000000000000000" pitchFamily="2" charset="2"/>
              <a:buChar char="v"/>
            </a:pPr>
            <a:r>
              <a:rPr lang="pt-BR"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 6 ô chữ hàng ngang và một ô chữ hàng dọc.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ü"/>
            </a:pPr>
            <a:r>
              <a:rPr lang="pt-BR"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Mỗi </a:t>
            </a:r>
            <a:r>
              <a:rPr lang="pt-BR"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ô chữ tương đương 1 câu hỏi. Mỗi câu trả lời đúng của ô chữ hàng ngang sẽ được 10 điểm.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ü"/>
            </a:pPr>
            <a:r>
              <a:rPr lang="pt-BR"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Đoán </a:t>
            </a:r>
            <a:r>
              <a:rPr lang="pt-BR"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đúng ô chữ hàng dọc sẽ được 40 điểm. Ô chữ hàng dọc là một từ gồm 6 chữ cái.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800"/>
              </a:spcAft>
              <a:buFont typeface="Wingdings" panose="05000000000000000000" pitchFamily="2" charset="2"/>
              <a:buChar char="ü"/>
            </a:pPr>
            <a:r>
              <a:rPr lang="pt-BR"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Trả </a:t>
            </a:r>
            <a:r>
              <a:rPr lang="pt-BR"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 sai sẽ mất quyền chơi tiếp.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82593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54537533"/>
              </p:ext>
            </p:extLst>
          </p:nvPr>
        </p:nvGraphicFramePr>
        <p:xfrm>
          <a:off x="4828774" y="607100"/>
          <a:ext cx="27432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209825681"/>
                    </a:ext>
                  </a:extLst>
                </a:gridCol>
                <a:gridCol w="914400">
                  <a:extLst>
                    <a:ext uri="{9D8B030D-6E8A-4147-A177-3AD203B41FA5}">
                      <a16:colId xmlns:a16="http://schemas.microsoft.com/office/drawing/2014/main" val="1292752541"/>
                    </a:ext>
                  </a:extLst>
                </a:gridCol>
                <a:gridCol w="914400">
                  <a:extLst>
                    <a:ext uri="{9D8B030D-6E8A-4147-A177-3AD203B41FA5}">
                      <a16:colId xmlns:a16="http://schemas.microsoft.com/office/drawing/2014/main" val="1770905891"/>
                    </a:ext>
                  </a:extLst>
                </a:gridCol>
              </a:tblGrid>
              <a:tr h="914400">
                <a:tc>
                  <a:txBody>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H</a:t>
                      </a:r>
                      <a:endParaRPr lang="en-US" sz="3600" b="1" dirty="0">
                        <a:solidFill>
                          <a:srgbClr val="FF0000"/>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lang="en-US" sz="3600" b="1" dirty="0" smtClean="0">
                          <a:latin typeface="Times New Roman" panose="02020603050405020304" pitchFamily="18" charset="0"/>
                          <a:cs typeface="Times New Roman" panose="02020603050405020304" pitchFamily="18" charset="0"/>
                        </a:rPr>
                        <a:t>O</a:t>
                      </a:r>
                      <a:endParaRPr lang="en-US" sz="36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3600" b="1" dirty="0" smtClean="0">
                          <a:latin typeface="Times New Roman" panose="02020603050405020304" pitchFamily="18" charset="0"/>
                          <a:cs typeface="Times New Roman" panose="02020603050405020304" pitchFamily="18" charset="0"/>
                        </a:rPr>
                        <a:t>A</a:t>
                      </a:r>
                      <a:endParaRPr lang="en-US" sz="36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65854469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65792348"/>
              </p:ext>
            </p:extLst>
          </p:nvPr>
        </p:nvGraphicFramePr>
        <p:xfrm>
          <a:off x="4828774" y="597424"/>
          <a:ext cx="2743200" cy="92867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209825681"/>
                    </a:ext>
                  </a:extLst>
                </a:gridCol>
                <a:gridCol w="914400">
                  <a:extLst>
                    <a:ext uri="{9D8B030D-6E8A-4147-A177-3AD203B41FA5}">
                      <a16:colId xmlns:a16="http://schemas.microsoft.com/office/drawing/2014/main" val="1292752541"/>
                    </a:ext>
                  </a:extLst>
                </a:gridCol>
                <a:gridCol w="914400">
                  <a:extLst>
                    <a:ext uri="{9D8B030D-6E8A-4147-A177-3AD203B41FA5}">
                      <a16:colId xmlns:a16="http://schemas.microsoft.com/office/drawing/2014/main" val="1770905891"/>
                    </a:ext>
                  </a:extLst>
                </a:gridCol>
              </a:tblGrid>
              <a:tr h="928672">
                <a:tc>
                  <a:txBody>
                    <a:bodyPr/>
                    <a:lstStyle/>
                    <a:p>
                      <a:endParaRPr lang="en-US" dirty="0"/>
                    </a:p>
                  </a:txBody>
                  <a:tcPr anchor="ctr">
                    <a:solidFill>
                      <a:schemeClr val="accent4">
                        <a:lumMod val="40000"/>
                        <a:lumOff val="60000"/>
                      </a:schemeClr>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extLst>
                  <a:ext uri="{0D108BD9-81ED-4DB2-BD59-A6C34878D82A}">
                    <a16:rowId xmlns:a16="http://schemas.microsoft.com/office/drawing/2014/main" val="365854469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287579051"/>
              </p:ext>
            </p:extLst>
          </p:nvPr>
        </p:nvGraphicFramePr>
        <p:xfrm>
          <a:off x="2991681" y="1534563"/>
          <a:ext cx="27432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209825681"/>
                    </a:ext>
                  </a:extLst>
                </a:gridCol>
                <a:gridCol w="914400">
                  <a:extLst>
                    <a:ext uri="{9D8B030D-6E8A-4147-A177-3AD203B41FA5}">
                      <a16:colId xmlns:a16="http://schemas.microsoft.com/office/drawing/2014/main" val="1292752541"/>
                    </a:ext>
                  </a:extLst>
                </a:gridCol>
                <a:gridCol w="914400">
                  <a:extLst>
                    <a:ext uri="{9D8B030D-6E8A-4147-A177-3AD203B41FA5}">
                      <a16:colId xmlns:a16="http://schemas.microsoft.com/office/drawing/2014/main" val="1770905891"/>
                    </a:ext>
                  </a:extLst>
                </a:gridCol>
              </a:tblGrid>
              <a:tr h="914400">
                <a:tc>
                  <a:txBody>
                    <a:bodyPr/>
                    <a:lstStyle/>
                    <a:p>
                      <a:pPr algn="ctr"/>
                      <a:r>
                        <a:rPr lang="en-US" sz="3600" b="1" dirty="0" smtClean="0">
                          <a:latin typeface="Times New Roman" panose="02020603050405020304" pitchFamily="18" charset="0"/>
                          <a:cs typeface="Times New Roman" panose="02020603050405020304" pitchFamily="18" charset="0"/>
                        </a:rPr>
                        <a:t>C</a:t>
                      </a:r>
                      <a:endParaRPr lang="en-US" sz="36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lang="en-US" sz="3600" b="1" dirty="0" smtClean="0">
                          <a:latin typeface="Times New Roman" panose="02020603050405020304" pitchFamily="18" charset="0"/>
                          <a:cs typeface="Times New Roman" panose="02020603050405020304" pitchFamily="18" charset="0"/>
                        </a:rPr>
                        <a:t>Â</a:t>
                      </a:r>
                      <a:endParaRPr lang="en-US" sz="3600" b="1" dirty="0">
                        <a:latin typeface="Times New Roman" panose="02020603050405020304" pitchFamily="18" charset="0"/>
                        <a:cs typeface="Times New Roman" panose="02020603050405020304" pitchFamily="18" charset="0"/>
                      </a:endParaRPr>
                    </a:p>
                  </a:txBody>
                  <a:tcPr anchor="ctr">
                    <a:solidFill>
                      <a:schemeClr val="bg1">
                        <a:lumMod val="95000"/>
                      </a:schemeClr>
                    </a:solidFill>
                  </a:tcPr>
                </a:tc>
                <a:tc>
                  <a:txBody>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U</a:t>
                      </a:r>
                      <a:endParaRPr lang="en-US" sz="3600" b="1" dirty="0">
                        <a:solidFill>
                          <a:srgbClr val="FF0000"/>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extLst>
                  <a:ext uri="{0D108BD9-81ED-4DB2-BD59-A6C34878D82A}">
                    <a16:rowId xmlns:a16="http://schemas.microsoft.com/office/drawing/2014/main" val="3658544698"/>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651447208"/>
              </p:ext>
            </p:extLst>
          </p:nvPr>
        </p:nvGraphicFramePr>
        <p:xfrm>
          <a:off x="2996846" y="1534563"/>
          <a:ext cx="27432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209825681"/>
                    </a:ext>
                  </a:extLst>
                </a:gridCol>
                <a:gridCol w="914400">
                  <a:extLst>
                    <a:ext uri="{9D8B030D-6E8A-4147-A177-3AD203B41FA5}">
                      <a16:colId xmlns:a16="http://schemas.microsoft.com/office/drawing/2014/main" val="1292752541"/>
                    </a:ext>
                  </a:extLst>
                </a:gridCol>
                <a:gridCol w="914400">
                  <a:extLst>
                    <a:ext uri="{9D8B030D-6E8A-4147-A177-3AD203B41FA5}">
                      <a16:colId xmlns:a16="http://schemas.microsoft.com/office/drawing/2014/main" val="1770905891"/>
                    </a:ext>
                  </a:extLst>
                </a:gridCol>
              </a:tblGrid>
              <a:tr h="914400">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accent4">
                        <a:lumMod val="40000"/>
                        <a:lumOff val="60000"/>
                      </a:schemeClr>
                    </a:solidFill>
                  </a:tcPr>
                </a:tc>
                <a:extLst>
                  <a:ext uri="{0D108BD9-81ED-4DB2-BD59-A6C34878D82A}">
                    <a16:rowId xmlns:a16="http://schemas.microsoft.com/office/drawing/2014/main" val="365854469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262634558"/>
              </p:ext>
            </p:extLst>
          </p:nvPr>
        </p:nvGraphicFramePr>
        <p:xfrm>
          <a:off x="2999974" y="2445092"/>
          <a:ext cx="64008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100801421"/>
                    </a:ext>
                  </a:extLst>
                </a:gridCol>
                <a:gridCol w="914400">
                  <a:extLst>
                    <a:ext uri="{9D8B030D-6E8A-4147-A177-3AD203B41FA5}">
                      <a16:colId xmlns:a16="http://schemas.microsoft.com/office/drawing/2014/main" val="2294707078"/>
                    </a:ext>
                  </a:extLst>
                </a:gridCol>
                <a:gridCol w="914400">
                  <a:extLst>
                    <a:ext uri="{9D8B030D-6E8A-4147-A177-3AD203B41FA5}">
                      <a16:colId xmlns:a16="http://schemas.microsoft.com/office/drawing/2014/main" val="4165462511"/>
                    </a:ext>
                  </a:extLst>
                </a:gridCol>
                <a:gridCol w="914400">
                  <a:extLst>
                    <a:ext uri="{9D8B030D-6E8A-4147-A177-3AD203B41FA5}">
                      <a16:colId xmlns:a16="http://schemas.microsoft.com/office/drawing/2014/main" val="18157451"/>
                    </a:ext>
                  </a:extLst>
                </a:gridCol>
                <a:gridCol w="914400">
                  <a:extLst>
                    <a:ext uri="{9D8B030D-6E8A-4147-A177-3AD203B41FA5}">
                      <a16:colId xmlns:a16="http://schemas.microsoft.com/office/drawing/2014/main" val="3100507457"/>
                    </a:ext>
                  </a:extLst>
                </a:gridCol>
                <a:gridCol w="914400">
                  <a:extLst>
                    <a:ext uri="{9D8B030D-6E8A-4147-A177-3AD203B41FA5}">
                      <a16:colId xmlns:a16="http://schemas.microsoft.com/office/drawing/2014/main" val="3522309067"/>
                    </a:ext>
                  </a:extLst>
                </a:gridCol>
                <a:gridCol w="914400">
                  <a:extLst>
                    <a:ext uri="{9D8B030D-6E8A-4147-A177-3AD203B41FA5}">
                      <a16:colId xmlns:a16="http://schemas.microsoft.com/office/drawing/2014/main" val="416726366"/>
                    </a:ext>
                  </a:extLst>
                </a:gridCol>
              </a:tblGrid>
              <a:tr h="914400">
                <a:tc>
                  <a:txBody>
                    <a:bodyPr/>
                    <a:lstStyle/>
                    <a:p>
                      <a:pPr algn="ctr"/>
                      <a:r>
                        <a:rPr lang="en-US" sz="3600" b="1" dirty="0" smtClean="0">
                          <a:latin typeface="Times New Roman" panose="02020603050405020304" pitchFamily="18" charset="0"/>
                          <a:cs typeface="Times New Roman" panose="02020603050405020304" pitchFamily="18" charset="0"/>
                        </a:rPr>
                        <a:t>M</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Â</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Y</a:t>
                      </a:r>
                      <a:endParaRPr lang="en-US" sz="3600" b="1" dirty="0">
                        <a:solidFill>
                          <a:srgbClr val="FF0000"/>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lang="en-US" sz="3600" b="1" dirty="0" smtClean="0">
                          <a:latin typeface="Times New Roman" panose="02020603050405020304" pitchFamily="18" charset="0"/>
                          <a:cs typeface="Times New Roman" panose="02020603050405020304" pitchFamily="18" charset="0"/>
                        </a:rPr>
                        <a:t>X</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A</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N</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H</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2167717777"/>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464822394"/>
              </p:ext>
            </p:extLst>
          </p:nvPr>
        </p:nvGraphicFramePr>
        <p:xfrm>
          <a:off x="2999974" y="2445092"/>
          <a:ext cx="64008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100801421"/>
                    </a:ext>
                  </a:extLst>
                </a:gridCol>
                <a:gridCol w="914400">
                  <a:extLst>
                    <a:ext uri="{9D8B030D-6E8A-4147-A177-3AD203B41FA5}">
                      <a16:colId xmlns:a16="http://schemas.microsoft.com/office/drawing/2014/main" val="2294707078"/>
                    </a:ext>
                  </a:extLst>
                </a:gridCol>
                <a:gridCol w="914400">
                  <a:extLst>
                    <a:ext uri="{9D8B030D-6E8A-4147-A177-3AD203B41FA5}">
                      <a16:colId xmlns:a16="http://schemas.microsoft.com/office/drawing/2014/main" val="4165462511"/>
                    </a:ext>
                  </a:extLst>
                </a:gridCol>
                <a:gridCol w="914400">
                  <a:extLst>
                    <a:ext uri="{9D8B030D-6E8A-4147-A177-3AD203B41FA5}">
                      <a16:colId xmlns:a16="http://schemas.microsoft.com/office/drawing/2014/main" val="18157451"/>
                    </a:ext>
                  </a:extLst>
                </a:gridCol>
                <a:gridCol w="914400">
                  <a:extLst>
                    <a:ext uri="{9D8B030D-6E8A-4147-A177-3AD203B41FA5}">
                      <a16:colId xmlns:a16="http://schemas.microsoft.com/office/drawing/2014/main" val="3100507457"/>
                    </a:ext>
                  </a:extLst>
                </a:gridCol>
                <a:gridCol w="914400">
                  <a:extLst>
                    <a:ext uri="{9D8B030D-6E8A-4147-A177-3AD203B41FA5}">
                      <a16:colId xmlns:a16="http://schemas.microsoft.com/office/drawing/2014/main" val="3522309067"/>
                    </a:ext>
                  </a:extLst>
                </a:gridCol>
                <a:gridCol w="914400">
                  <a:extLst>
                    <a:ext uri="{9D8B030D-6E8A-4147-A177-3AD203B41FA5}">
                      <a16:colId xmlns:a16="http://schemas.microsoft.com/office/drawing/2014/main" val="416726366"/>
                    </a:ext>
                  </a:extLst>
                </a:gridCol>
              </a:tblGrid>
              <a:tr h="914400">
                <a:tc>
                  <a:txBody>
                    <a:bodyPr/>
                    <a:lstStyle/>
                    <a:p>
                      <a:endParaRPr lang="en-US"/>
                    </a:p>
                  </a:txBody>
                  <a:tcPr anchor="ctr">
                    <a:solidFill>
                      <a:schemeClr val="bg1"/>
                    </a:solidFill>
                  </a:tcPr>
                </a:tc>
                <a:tc>
                  <a:txBody>
                    <a:bodyPr/>
                    <a:lstStyle/>
                    <a:p>
                      <a:endParaRPr lang="en-US"/>
                    </a:p>
                  </a:txBody>
                  <a:tcPr anchor="ctr">
                    <a:solidFill>
                      <a:schemeClr val="bg1"/>
                    </a:solidFill>
                  </a:tcPr>
                </a:tc>
                <a:tc>
                  <a:txBody>
                    <a:bodyPr/>
                    <a:lstStyle/>
                    <a:p>
                      <a:endParaRPr lang="en-US" dirty="0"/>
                    </a:p>
                  </a:txBody>
                  <a:tcPr anchor="ctr">
                    <a:solidFill>
                      <a:schemeClr val="accent4">
                        <a:lumMod val="40000"/>
                        <a:lumOff val="60000"/>
                      </a:schemeClr>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extLst>
                  <a:ext uri="{0D108BD9-81ED-4DB2-BD59-A6C34878D82A}">
                    <a16:rowId xmlns:a16="http://schemas.microsoft.com/office/drawing/2014/main" val="2167717777"/>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264810114"/>
              </p:ext>
            </p:extLst>
          </p:nvPr>
        </p:nvGraphicFramePr>
        <p:xfrm>
          <a:off x="4828774" y="3369893"/>
          <a:ext cx="2743200" cy="92867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209825681"/>
                    </a:ext>
                  </a:extLst>
                </a:gridCol>
                <a:gridCol w="914400">
                  <a:extLst>
                    <a:ext uri="{9D8B030D-6E8A-4147-A177-3AD203B41FA5}">
                      <a16:colId xmlns:a16="http://schemas.microsoft.com/office/drawing/2014/main" val="1292752541"/>
                    </a:ext>
                  </a:extLst>
                </a:gridCol>
                <a:gridCol w="914400">
                  <a:extLst>
                    <a:ext uri="{9D8B030D-6E8A-4147-A177-3AD203B41FA5}">
                      <a16:colId xmlns:a16="http://schemas.microsoft.com/office/drawing/2014/main" val="1770905891"/>
                    </a:ext>
                  </a:extLst>
                </a:gridCol>
              </a:tblGrid>
              <a:tr h="928672">
                <a:tc>
                  <a:txBody>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C</a:t>
                      </a:r>
                      <a:endParaRPr lang="en-US" sz="3600" b="1" dirty="0">
                        <a:solidFill>
                          <a:srgbClr val="FF0000"/>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lang="en-US" sz="3600" b="1" dirty="0" smtClean="0">
                          <a:latin typeface="Times New Roman" panose="02020603050405020304" pitchFamily="18" charset="0"/>
                          <a:cs typeface="Times New Roman" panose="02020603050405020304" pitchFamily="18" charset="0"/>
                        </a:rPr>
                        <a:t>Á</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C</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3658544698"/>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987574473"/>
              </p:ext>
            </p:extLst>
          </p:nvPr>
        </p:nvGraphicFramePr>
        <p:xfrm>
          <a:off x="4828774" y="3366994"/>
          <a:ext cx="2743200" cy="928672"/>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3209825681"/>
                    </a:ext>
                  </a:extLst>
                </a:gridCol>
                <a:gridCol w="914400">
                  <a:extLst>
                    <a:ext uri="{9D8B030D-6E8A-4147-A177-3AD203B41FA5}">
                      <a16:colId xmlns:a16="http://schemas.microsoft.com/office/drawing/2014/main" val="1292752541"/>
                    </a:ext>
                  </a:extLst>
                </a:gridCol>
                <a:gridCol w="914400">
                  <a:extLst>
                    <a:ext uri="{9D8B030D-6E8A-4147-A177-3AD203B41FA5}">
                      <a16:colId xmlns:a16="http://schemas.microsoft.com/office/drawing/2014/main" val="1770905891"/>
                    </a:ext>
                  </a:extLst>
                </a:gridCol>
              </a:tblGrid>
              <a:tr h="928672">
                <a:tc>
                  <a:txBody>
                    <a:bodyPr/>
                    <a:lstStyle/>
                    <a:p>
                      <a:endParaRPr lang="en-US" dirty="0"/>
                    </a:p>
                  </a:txBody>
                  <a:tcPr anchor="ctr">
                    <a:solidFill>
                      <a:schemeClr val="accent4">
                        <a:lumMod val="40000"/>
                        <a:lumOff val="60000"/>
                      </a:schemeClr>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extLst>
                  <a:ext uri="{0D108BD9-81ED-4DB2-BD59-A6C34878D82A}">
                    <a16:rowId xmlns:a16="http://schemas.microsoft.com/office/drawing/2014/main" val="3658544698"/>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668955113"/>
              </p:ext>
            </p:extLst>
          </p:nvPr>
        </p:nvGraphicFramePr>
        <p:xfrm>
          <a:off x="3914374" y="4299291"/>
          <a:ext cx="54864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100801421"/>
                    </a:ext>
                  </a:extLst>
                </a:gridCol>
                <a:gridCol w="914400">
                  <a:extLst>
                    <a:ext uri="{9D8B030D-6E8A-4147-A177-3AD203B41FA5}">
                      <a16:colId xmlns:a16="http://schemas.microsoft.com/office/drawing/2014/main" val="2294707078"/>
                    </a:ext>
                  </a:extLst>
                </a:gridCol>
                <a:gridCol w="914400">
                  <a:extLst>
                    <a:ext uri="{9D8B030D-6E8A-4147-A177-3AD203B41FA5}">
                      <a16:colId xmlns:a16="http://schemas.microsoft.com/office/drawing/2014/main" val="4165462511"/>
                    </a:ext>
                  </a:extLst>
                </a:gridCol>
                <a:gridCol w="914400">
                  <a:extLst>
                    <a:ext uri="{9D8B030D-6E8A-4147-A177-3AD203B41FA5}">
                      <a16:colId xmlns:a16="http://schemas.microsoft.com/office/drawing/2014/main" val="18157451"/>
                    </a:ext>
                  </a:extLst>
                </a:gridCol>
                <a:gridCol w="914400">
                  <a:extLst>
                    <a:ext uri="{9D8B030D-6E8A-4147-A177-3AD203B41FA5}">
                      <a16:colId xmlns:a16="http://schemas.microsoft.com/office/drawing/2014/main" val="3100507457"/>
                    </a:ext>
                  </a:extLst>
                </a:gridCol>
                <a:gridCol w="914400">
                  <a:extLst>
                    <a:ext uri="{9D8B030D-6E8A-4147-A177-3AD203B41FA5}">
                      <a16:colId xmlns:a16="http://schemas.microsoft.com/office/drawing/2014/main" val="3522309067"/>
                    </a:ext>
                  </a:extLst>
                </a:gridCol>
              </a:tblGrid>
              <a:tr h="914400">
                <a:tc>
                  <a:txBody>
                    <a:bodyPr/>
                    <a:lstStyle/>
                    <a:p>
                      <a:pPr algn="ctr"/>
                      <a:r>
                        <a:rPr lang="en-US" sz="3600" b="1" dirty="0" smtClean="0">
                          <a:latin typeface="Times New Roman" panose="02020603050405020304" pitchFamily="18" charset="0"/>
                          <a:cs typeface="Times New Roman" panose="02020603050405020304" pitchFamily="18" charset="0"/>
                        </a:rPr>
                        <a:t>R</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Â</a:t>
                      </a:r>
                      <a:endParaRPr lang="en-US" sz="3600" b="1" dirty="0">
                        <a:solidFill>
                          <a:srgbClr val="FF0000"/>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tc>
                  <a:txBody>
                    <a:bodyPr/>
                    <a:lstStyle/>
                    <a:p>
                      <a:pPr algn="ctr"/>
                      <a:r>
                        <a:rPr lang="en-US" sz="3600" b="1" dirty="0" smtClean="0">
                          <a:latin typeface="Times New Roman" panose="02020603050405020304" pitchFamily="18" charset="0"/>
                          <a:cs typeface="Times New Roman" panose="02020603050405020304" pitchFamily="18" charset="0"/>
                        </a:rPr>
                        <a:t>M</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R</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A</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N</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2167717777"/>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617127071"/>
              </p:ext>
            </p:extLst>
          </p:nvPr>
        </p:nvGraphicFramePr>
        <p:xfrm>
          <a:off x="3914374" y="4296923"/>
          <a:ext cx="54864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19670712"/>
                    </a:ext>
                  </a:extLst>
                </a:gridCol>
                <a:gridCol w="914400">
                  <a:extLst>
                    <a:ext uri="{9D8B030D-6E8A-4147-A177-3AD203B41FA5}">
                      <a16:colId xmlns:a16="http://schemas.microsoft.com/office/drawing/2014/main" val="2486950939"/>
                    </a:ext>
                  </a:extLst>
                </a:gridCol>
                <a:gridCol w="914400">
                  <a:extLst>
                    <a:ext uri="{9D8B030D-6E8A-4147-A177-3AD203B41FA5}">
                      <a16:colId xmlns:a16="http://schemas.microsoft.com/office/drawing/2014/main" val="2393128568"/>
                    </a:ext>
                  </a:extLst>
                </a:gridCol>
                <a:gridCol w="914400">
                  <a:extLst>
                    <a:ext uri="{9D8B030D-6E8A-4147-A177-3AD203B41FA5}">
                      <a16:colId xmlns:a16="http://schemas.microsoft.com/office/drawing/2014/main" val="1943816442"/>
                    </a:ext>
                  </a:extLst>
                </a:gridCol>
                <a:gridCol w="914400">
                  <a:extLst>
                    <a:ext uri="{9D8B030D-6E8A-4147-A177-3AD203B41FA5}">
                      <a16:colId xmlns:a16="http://schemas.microsoft.com/office/drawing/2014/main" val="1811047692"/>
                    </a:ext>
                  </a:extLst>
                </a:gridCol>
                <a:gridCol w="914400">
                  <a:extLst>
                    <a:ext uri="{9D8B030D-6E8A-4147-A177-3AD203B41FA5}">
                      <a16:colId xmlns:a16="http://schemas.microsoft.com/office/drawing/2014/main" val="1546855500"/>
                    </a:ext>
                  </a:extLst>
                </a:gridCol>
              </a:tblGrid>
              <a:tr h="914400">
                <a:tc>
                  <a:txBody>
                    <a:bodyPr/>
                    <a:lstStyle/>
                    <a:p>
                      <a:endParaRPr lang="en-US" dirty="0"/>
                    </a:p>
                  </a:txBody>
                  <a:tcPr anchor="ctr">
                    <a:solidFill>
                      <a:schemeClr val="bg1"/>
                    </a:solidFill>
                  </a:tcPr>
                </a:tc>
                <a:tc>
                  <a:txBody>
                    <a:bodyPr/>
                    <a:lstStyle/>
                    <a:p>
                      <a:endParaRPr lang="en-US" dirty="0"/>
                    </a:p>
                  </a:txBody>
                  <a:tcPr anchor="ctr">
                    <a:solidFill>
                      <a:schemeClr val="accent4">
                        <a:lumMod val="40000"/>
                        <a:lumOff val="60000"/>
                      </a:schemeClr>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extLst>
                  <a:ext uri="{0D108BD9-81ED-4DB2-BD59-A6C34878D82A}">
                    <a16:rowId xmlns:a16="http://schemas.microsoft.com/office/drawing/2014/main" val="300309659"/>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506501914"/>
              </p:ext>
            </p:extLst>
          </p:nvPr>
        </p:nvGraphicFramePr>
        <p:xfrm>
          <a:off x="2085574" y="5210303"/>
          <a:ext cx="36576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19670712"/>
                    </a:ext>
                  </a:extLst>
                </a:gridCol>
                <a:gridCol w="914400">
                  <a:extLst>
                    <a:ext uri="{9D8B030D-6E8A-4147-A177-3AD203B41FA5}">
                      <a16:colId xmlns:a16="http://schemas.microsoft.com/office/drawing/2014/main" val="2486950939"/>
                    </a:ext>
                  </a:extLst>
                </a:gridCol>
                <a:gridCol w="914400">
                  <a:extLst>
                    <a:ext uri="{9D8B030D-6E8A-4147-A177-3AD203B41FA5}">
                      <a16:colId xmlns:a16="http://schemas.microsoft.com/office/drawing/2014/main" val="2393128568"/>
                    </a:ext>
                  </a:extLst>
                </a:gridCol>
                <a:gridCol w="914400">
                  <a:extLst>
                    <a:ext uri="{9D8B030D-6E8A-4147-A177-3AD203B41FA5}">
                      <a16:colId xmlns:a16="http://schemas.microsoft.com/office/drawing/2014/main" val="1943816442"/>
                    </a:ext>
                  </a:extLst>
                </a:gridCol>
              </a:tblGrid>
              <a:tr h="914400">
                <a:tc>
                  <a:txBody>
                    <a:bodyPr/>
                    <a:lstStyle/>
                    <a:p>
                      <a:pPr algn="ctr"/>
                      <a:r>
                        <a:rPr lang="en-US" sz="3600" b="1" dirty="0" smtClean="0">
                          <a:latin typeface="Times New Roman" panose="02020603050405020304" pitchFamily="18" charset="0"/>
                          <a:cs typeface="Times New Roman" panose="02020603050405020304" pitchFamily="18" charset="0"/>
                        </a:rPr>
                        <a:t>T</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I</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latin typeface="Times New Roman" panose="02020603050405020304" pitchFamily="18" charset="0"/>
                          <a:cs typeface="Times New Roman" panose="02020603050405020304" pitchFamily="18" charset="0"/>
                        </a:rPr>
                        <a:t>Ê</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N</a:t>
                      </a:r>
                      <a:endParaRPr lang="en-US" sz="3600" b="1" dirty="0">
                        <a:solidFill>
                          <a:srgbClr val="FF0000"/>
                        </a:solidFill>
                        <a:latin typeface="Times New Roman" panose="02020603050405020304" pitchFamily="18" charset="0"/>
                        <a:cs typeface="Times New Roman" panose="02020603050405020304" pitchFamily="18" charset="0"/>
                      </a:endParaRPr>
                    </a:p>
                  </a:txBody>
                  <a:tcPr anchor="ctr">
                    <a:solidFill>
                      <a:schemeClr val="accent4">
                        <a:lumMod val="40000"/>
                        <a:lumOff val="60000"/>
                      </a:schemeClr>
                    </a:solidFill>
                  </a:tcPr>
                </a:tc>
                <a:extLst>
                  <a:ext uri="{0D108BD9-81ED-4DB2-BD59-A6C34878D82A}">
                    <a16:rowId xmlns:a16="http://schemas.microsoft.com/office/drawing/2014/main" val="300309659"/>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950891367"/>
              </p:ext>
            </p:extLst>
          </p:nvPr>
        </p:nvGraphicFramePr>
        <p:xfrm>
          <a:off x="2085190" y="5210506"/>
          <a:ext cx="3657600" cy="9144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2419670712"/>
                    </a:ext>
                  </a:extLst>
                </a:gridCol>
                <a:gridCol w="914400">
                  <a:extLst>
                    <a:ext uri="{9D8B030D-6E8A-4147-A177-3AD203B41FA5}">
                      <a16:colId xmlns:a16="http://schemas.microsoft.com/office/drawing/2014/main" val="2486950939"/>
                    </a:ext>
                  </a:extLst>
                </a:gridCol>
                <a:gridCol w="914400">
                  <a:extLst>
                    <a:ext uri="{9D8B030D-6E8A-4147-A177-3AD203B41FA5}">
                      <a16:colId xmlns:a16="http://schemas.microsoft.com/office/drawing/2014/main" val="2393128568"/>
                    </a:ext>
                  </a:extLst>
                </a:gridCol>
                <a:gridCol w="914400">
                  <a:extLst>
                    <a:ext uri="{9D8B030D-6E8A-4147-A177-3AD203B41FA5}">
                      <a16:colId xmlns:a16="http://schemas.microsoft.com/office/drawing/2014/main" val="1943816442"/>
                    </a:ext>
                  </a:extLst>
                </a:gridCol>
              </a:tblGrid>
              <a:tr h="914400">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bg1"/>
                    </a:solidFill>
                  </a:tcPr>
                </a:tc>
                <a:tc>
                  <a:txBody>
                    <a:bodyPr/>
                    <a:lstStyle/>
                    <a:p>
                      <a:endParaRPr lang="en-US" dirty="0"/>
                    </a:p>
                  </a:txBody>
                  <a:tcPr anchor="ctr">
                    <a:solidFill>
                      <a:schemeClr val="accent4">
                        <a:lumMod val="40000"/>
                        <a:lumOff val="60000"/>
                      </a:schemeClr>
                    </a:solidFill>
                  </a:tcPr>
                </a:tc>
                <a:extLst>
                  <a:ext uri="{0D108BD9-81ED-4DB2-BD59-A6C34878D82A}">
                    <a16:rowId xmlns:a16="http://schemas.microsoft.com/office/drawing/2014/main" val="300309659"/>
                  </a:ext>
                </a:extLst>
              </a:tr>
            </a:tbl>
          </a:graphicData>
        </a:graphic>
      </p:graphicFrame>
      <p:sp>
        <p:nvSpPr>
          <p:cNvPr id="20" name="Số 1"/>
          <p:cNvSpPr/>
          <p:nvPr/>
        </p:nvSpPr>
        <p:spPr>
          <a:xfrm>
            <a:off x="11123232" y="448733"/>
            <a:ext cx="965674" cy="91823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1</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23" name="Số 2"/>
          <p:cNvSpPr/>
          <p:nvPr/>
        </p:nvSpPr>
        <p:spPr>
          <a:xfrm>
            <a:off x="11123232" y="1366966"/>
            <a:ext cx="965674" cy="91823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24" name="Số 3"/>
          <p:cNvSpPr/>
          <p:nvPr/>
        </p:nvSpPr>
        <p:spPr>
          <a:xfrm>
            <a:off x="11123232" y="2292568"/>
            <a:ext cx="965674" cy="91823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25" name="Số 4"/>
          <p:cNvSpPr/>
          <p:nvPr/>
        </p:nvSpPr>
        <p:spPr>
          <a:xfrm>
            <a:off x="11123232" y="3218170"/>
            <a:ext cx="965674" cy="91823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4</a:t>
            </a:r>
          </a:p>
        </p:txBody>
      </p:sp>
      <p:sp>
        <p:nvSpPr>
          <p:cNvPr id="26" name="Oval 25"/>
          <p:cNvSpPr/>
          <p:nvPr/>
        </p:nvSpPr>
        <p:spPr>
          <a:xfrm>
            <a:off x="11123232" y="4151671"/>
            <a:ext cx="965674" cy="91823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5</a:t>
            </a:r>
          </a:p>
        </p:txBody>
      </p:sp>
      <p:sp>
        <p:nvSpPr>
          <p:cNvPr id="27" name="Oval 26"/>
          <p:cNvSpPr/>
          <p:nvPr/>
        </p:nvSpPr>
        <p:spPr>
          <a:xfrm>
            <a:off x="11123232" y="5069904"/>
            <a:ext cx="965674" cy="91823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6</a:t>
            </a:r>
          </a:p>
        </p:txBody>
      </p:sp>
      <p:sp>
        <p:nvSpPr>
          <p:cNvPr id="29" name="Bảng số 1"/>
          <p:cNvSpPr/>
          <p:nvPr/>
        </p:nvSpPr>
        <p:spPr>
          <a:xfrm>
            <a:off x="5883344" y="5386704"/>
            <a:ext cx="5098950" cy="118334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D0D0D"/>
                </a:solidFill>
                <a:latin typeface="Times New Roman" panose="02020603050405020304" pitchFamily="18" charset="0"/>
                <a:ea typeface="Times New Roman" panose="02020603050405020304" pitchFamily="18" charset="0"/>
              </a:rPr>
              <a:t>Ong vàng, ong vò vẽ, ong mật đánh lộn nhau để hút mật ở đâu? </a:t>
            </a:r>
            <a:endParaRPr lang="en-US" sz="2800" dirty="0"/>
          </a:p>
        </p:txBody>
      </p:sp>
      <p:sp>
        <p:nvSpPr>
          <p:cNvPr id="30" name="Bảng số 2"/>
          <p:cNvSpPr/>
          <p:nvPr/>
        </p:nvSpPr>
        <p:spPr>
          <a:xfrm>
            <a:off x="5883344" y="5386704"/>
            <a:ext cx="5098950" cy="118334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 hồi kí này, chim sáo đen phải gọi sáo sậu là gì?</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Bảng số 3"/>
          <p:cNvSpPr/>
          <p:nvPr/>
        </p:nvSpPr>
        <p:spPr>
          <a:xfrm>
            <a:off x="5883344" y="5386704"/>
            <a:ext cx="5098950" cy="118334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Diều hâu tha được gà con và bay đi đâu?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Bảng số 4"/>
          <p:cNvSpPr/>
          <p:nvPr/>
        </p:nvSpPr>
        <p:spPr>
          <a:xfrm>
            <a:off x="5883344" y="5386704"/>
            <a:ext cx="5098950" cy="118334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Diều hâu tha được gà con và bay đi đâu?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Bảng số 4"/>
          <p:cNvSpPr/>
          <p:nvPr/>
        </p:nvSpPr>
        <p:spPr>
          <a:xfrm>
            <a:off x="5883344" y="5386704"/>
            <a:ext cx="5098950" cy="118334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sz="2400" dirty="0">
                <a:solidFill>
                  <a:srgbClr val="0D0D0D"/>
                </a:solidFill>
                <a:latin typeface="Times New Roman" panose="02020603050405020304" pitchFamily="18" charset="0"/>
                <a:ea typeface="Times New Roman" panose="02020603050405020304" pitchFamily="18" charset="0"/>
              </a:rPr>
              <a:t>Trong bức tranh đầu hè xuất hiện một từ láy chỉ âm thanh (láy phụ âm đầu), đó là từ nào?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Bảng số 4"/>
          <p:cNvSpPr/>
          <p:nvPr/>
        </p:nvSpPr>
        <p:spPr>
          <a:xfrm>
            <a:off x="5883344" y="5386704"/>
            <a:ext cx="5098950" cy="118334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Tên một ngọn núi xuất hiện ở phần cuối đoạn hồi kí là gì?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Số 1"/>
          <p:cNvSpPr/>
          <p:nvPr/>
        </p:nvSpPr>
        <p:spPr>
          <a:xfrm>
            <a:off x="1090383" y="314323"/>
            <a:ext cx="536711" cy="90597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1</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35" name="Số 2"/>
          <p:cNvSpPr/>
          <p:nvPr/>
        </p:nvSpPr>
        <p:spPr>
          <a:xfrm>
            <a:off x="1090383" y="1232556"/>
            <a:ext cx="536711" cy="90597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p>
        </p:txBody>
      </p:sp>
      <p:sp>
        <p:nvSpPr>
          <p:cNvPr id="36" name="Số 3"/>
          <p:cNvSpPr/>
          <p:nvPr/>
        </p:nvSpPr>
        <p:spPr>
          <a:xfrm>
            <a:off x="1090383" y="2158158"/>
            <a:ext cx="536711" cy="90597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p>
        </p:txBody>
      </p:sp>
      <p:sp>
        <p:nvSpPr>
          <p:cNvPr id="37" name="Số 4"/>
          <p:cNvSpPr/>
          <p:nvPr/>
        </p:nvSpPr>
        <p:spPr>
          <a:xfrm>
            <a:off x="1090383" y="3083760"/>
            <a:ext cx="536711" cy="90597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4</a:t>
            </a:r>
          </a:p>
        </p:txBody>
      </p:sp>
      <p:sp>
        <p:nvSpPr>
          <p:cNvPr id="38" name="Oval 37"/>
          <p:cNvSpPr/>
          <p:nvPr/>
        </p:nvSpPr>
        <p:spPr>
          <a:xfrm>
            <a:off x="1090383" y="4017261"/>
            <a:ext cx="536711" cy="90597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5</a:t>
            </a:r>
          </a:p>
        </p:txBody>
      </p:sp>
      <p:sp>
        <p:nvSpPr>
          <p:cNvPr id="39" name="Oval 38"/>
          <p:cNvSpPr/>
          <p:nvPr/>
        </p:nvSpPr>
        <p:spPr>
          <a:xfrm>
            <a:off x="1090383" y="4935494"/>
            <a:ext cx="536711" cy="90597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6</a:t>
            </a:r>
          </a:p>
        </p:txBody>
      </p:sp>
      <p:sp>
        <p:nvSpPr>
          <p:cNvPr id="40" name="TextBox 39"/>
          <p:cNvSpPr txBox="1"/>
          <p:nvPr/>
        </p:nvSpPr>
        <p:spPr>
          <a:xfrm>
            <a:off x="3916550" y="-2389"/>
            <a:ext cx="4180953" cy="646331"/>
          </a:xfrm>
          <a:prstGeom prst="rect">
            <a:avLst/>
          </a:prstGeom>
          <a:noFill/>
        </p:spPr>
        <p:txBody>
          <a:bodyPr wrap="none" rtlCol="0">
            <a:spAutoFit/>
          </a:bodyPr>
          <a:lstStyle/>
          <a:p>
            <a:pPr algn="ctr"/>
            <a:r>
              <a:rPr lang="en-US" sz="3600" b="1" dirty="0" smtClean="0">
                <a:solidFill>
                  <a:srgbClr val="70AD47">
                    <a:lumMod val="50000"/>
                  </a:srgbClr>
                </a:solidFill>
                <a:latin typeface="Times New Roman" panose="02020603050405020304" pitchFamily="18" charset="0"/>
                <a:cs typeface="Times New Roman" panose="02020603050405020304" pitchFamily="18" charset="0"/>
              </a:rPr>
              <a:t>TRÒ CHƠI Ô CHỮ</a:t>
            </a:r>
            <a:endParaRPr lang="en-US" sz="3600" b="1" dirty="0">
              <a:solidFill>
                <a:srgbClr val="70AD47">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386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9"/>
                                        </p:tgtEl>
                                        <p:attrNameLst>
                                          <p:attrName>ppt_w</p:attrName>
                                        </p:attrNameLst>
                                      </p:cBhvr>
                                      <p:tavLst>
                                        <p:tav tm="0">
                                          <p:val>
                                            <p:strVal val="ppt_w"/>
                                          </p:val>
                                        </p:tav>
                                        <p:tav tm="100000">
                                          <p:val>
                                            <p:fltVal val="0"/>
                                          </p:val>
                                        </p:tav>
                                      </p:tavLst>
                                    </p:anim>
                                    <p:anim calcmode="lin" valueType="num">
                                      <p:cBhvr>
                                        <p:cTn id="23" dur="500"/>
                                        <p:tgtEl>
                                          <p:spTgt spid="9"/>
                                        </p:tgtEl>
                                        <p:attrNameLst>
                                          <p:attrName>ppt_h</p:attrName>
                                        </p:attrNameLst>
                                      </p:cBhvr>
                                      <p:tavLst>
                                        <p:tav tm="0">
                                          <p:val>
                                            <p:strVal val="ppt_h"/>
                                          </p:val>
                                        </p:tav>
                                        <p:tav tm="100000">
                                          <p:val>
                                            <p:fltVal val="0"/>
                                          </p:val>
                                        </p:tav>
                                      </p:tavLst>
                                    </p:anim>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12"/>
                                        </p:tgtEl>
                                        <p:attrNameLst>
                                          <p:attrName>ppt_w</p:attrName>
                                        </p:attrNameLst>
                                      </p:cBhvr>
                                      <p:tavLst>
                                        <p:tav tm="0">
                                          <p:val>
                                            <p:strVal val="ppt_w"/>
                                          </p:val>
                                        </p:tav>
                                        <p:tav tm="100000">
                                          <p:val>
                                            <p:fltVal val="0"/>
                                          </p:val>
                                        </p:tav>
                                      </p:tavLst>
                                    </p:anim>
                                    <p:anim calcmode="lin" valueType="num">
                                      <p:cBhvr>
                                        <p:cTn id="31" dur="500"/>
                                        <p:tgtEl>
                                          <p:spTgt spid="12"/>
                                        </p:tgtEl>
                                        <p:attrNameLst>
                                          <p:attrName>ppt_h</p:attrName>
                                        </p:attrNameLst>
                                      </p:cBhvr>
                                      <p:tavLst>
                                        <p:tav tm="0">
                                          <p:val>
                                            <p:strVal val="ppt_h"/>
                                          </p:val>
                                        </p:tav>
                                        <p:tav tm="100000">
                                          <p:val>
                                            <p:fltVal val="0"/>
                                          </p:val>
                                        </p:tav>
                                      </p:tavLst>
                                    </p:anim>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16"/>
                                        </p:tgtEl>
                                        <p:attrNameLst>
                                          <p:attrName>ppt_w</p:attrName>
                                        </p:attrNameLst>
                                      </p:cBhvr>
                                      <p:tavLst>
                                        <p:tav tm="0">
                                          <p:val>
                                            <p:strVal val="ppt_w"/>
                                          </p:val>
                                        </p:tav>
                                        <p:tav tm="100000">
                                          <p:val>
                                            <p:fltVal val="0"/>
                                          </p:val>
                                        </p:tav>
                                      </p:tavLst>
                                    </p:anim>
                                    <p:anim calcmode="lin" valueType="num">
                                      <p:cBhvr>
                                        <p:cTn id="47" dur="500"/>
                                        <p:tgtEl>
                                          <p:spTgt spid="16"/>
                                        </p:tgtEl>
                                        <p:attrNameLst>
                                          <p:attrName>ppt_h</p:attrName>
                                        </p:attrNameLst>
                                      </p:cBhvr>
                                      <p:tavLst>
                                        <p:tav tm="0">
                                          <p:val>
                                            <p:strVal val="ppt_h"/>
                                          </p:val>
                                        </p:tav>
                                        <p:tav tm="100000">
                                          <p:val>
                                            <p:fltVal val="0"/>
                                          </p:val>
                                        </p:tav>
                                      </p:tavLst>
                                    </p:anim>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20"/>
                                        </p:tgtEl>
                                        <p:attrNameLst>
                                          <p:attrName>fillcolor</p:attrName>
                                        </p:attrNameLst>
                                      </p:cBhvr>
                                      <p:to>
                                        <a:schemeClr val="accent2"/>
                                      </p:to>
                                    </p:animClr>
                                    <p:set>
                                      <p:cBhvr>
                                        <p:cTn id="55" dur="2000" fill="hold"/>
                                        <p:tgtEl>
                                          <p:spTgt spid="20"/>
                                        </p:tgtEl>
                                        <p:attrNameLst>
                                          <p:attrName>fill.type</p:attrName>
                                        </p:attrNameLst>
                                      </p:cBhvr>
                                      <p:to>
                                        <p:strVal val="solid"/>
                                      </p:to>
                                    </p:set>
                                    <p:set>
                                      <p:cBhvr>
                                        <p:cTn id="56" dur="2000" fill="hold"/>
                                        <p:tgtEl>
                                          <p:spTgt spid="20"/>
                                        </p:tgtEl>
                                        <p:attrNameLst>
                                          <p:attrName>fill.on</p:attrName>
                                        </p:attrNameLst>
                                      </p:cBhvr>
                                      <p:to>
                                        <p:strVal val="true"/>
                                      </p:to>
                                    </p:set>
                                  </p:childTnLst>
                                </p:cTn>
                              </p:par>
                              <p:par>
                                <p:cTn id="57" presetID="21" presetClass="entr" presetSubtype="1"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heel(1)">
                                      <p:cBhvr>
                                        <p:cTn id="59" dur="20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29"/>
                                        </p:tgtEl>
                                        <p:attrNameLst>
                                          <p:attrName>ppt_w</p:attrName>
                                        </p:attrNameLst>
                                      </p:cBhvr>
                                      <p:tavLst>
                                        <p:tav tm="0">
                                          <p:val>
                                            <p:strVal val="ppt_w"/>
                                          </p:val>
                                        </p:tav>
                                        <p:tav tm="100000">
                                          <p:val>
                                            <p:fltVal val="0"/>
                                          </p:val>
                                        </p:tav>
                                      </p:tavLst>
                                    </p:anim>
                                    <p:anim calcmode="lin" valueType="num">
                                      <p:cBhvr>
                                        <p:cTn id="64" dur="500"/>
                                        <p:tgtEl>
                                          <p:spTgt spid="29"/>
                                        </p:tgtEl>
                                        <p:attrNameLst>
                                          <p:attrName>ppt_h</p:attrName>
                                        </p:attrNameLst>
                                      </p:cBhvr>
                                      <p:tavLst>
                                        <p:tav tm="0">
                                          <p:val>
                                            <p:strVal val="ppt_h"/>
                                          </p:val>
                                        </p:tav>
                                        <p:tav tm="100000">
                                          <p:val>
                                            <p:fltVal val="0"/>
                                          </p:val>
                                        </p:tav>
                                      </p:tavLst>
                                    </p:anim>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000" fill="hold"/>
                                        <p:tgtEl>
                                          <p:spTgt spid="24"/>
                                        </p:tgtEl>
                                        <p:attrNameLst>
                                          <p:attrName>fillcolor</p:attrName>
                                        </p:attrNameLst>
                                      </p:cBhvr>
                                      <p:to>
                                        <a:schemeClr val="accent2"/>
                                      </p:to>
                                    </p:animClr>
                                    <p:set>
                                      <p:cBhvr>
                                        <p:cTn id="72" dur="2000" fill="hold"/>
                                        <p:tgtEl>
                                          <p:spTgt spid="24"/>
                                        </p:tgtEl>
                                        <p:attrNameLst>
                                          <p:attrName>fill.type</p:attrName>
                                        </p:attrNameLst>
                                      </p:cBhvr>
                                      <p:to>
                                        <p:strVal val="solid"/>
                                      </p:to>
                                    </p:set>
                                    <p:set>
                                      <p:cBhvr>
                                        <p:cTn id="73" dur="2000" fill="hold"/>
                                        <p:tgtEl>
                                          <p:spTgt spid="24"/>
                                        </p:tgtEl>
                                        <p:attrNameLst>
                                          <p:attrName>fill.on</p:attrName>
                                        </p:attrNameLst>
                                      </p:cBhvr>
                                      <p:to>
                                        <p:strVal val="true"/>
                                      </p:to>
                                    </p:set>
                                  </p:childTnLst>
                                </p:cTn>
                              </p:par>
                              <p:par>
                                <p:cTn id="74" presetID="42"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anim calcmode="lin" valueType="num">
                                      <p:cBhvr>
                                        <p:cTn id="77" dur="1000" fill="hold"/>
                                        <p:tgtEl>
                                          <p:spTgt spid="31"/>
                                        </p:tgtEl>
                                        <p:attrNameLst>
                                          <p:attrName>ppt_x</p:attrName>
                                        </p:attrNameLst>
                                      </p:cBhvr>
                                      <p:tavLst>
                                        <p:tav tm="0">
                                          <p:val>
                                            <p:strVal val="#ppt_x"/>
                                          </p:val>
                                        </p:tav>
                                        <p:tav tm="100000">
                                          <p:val>
                                            <p:strVal val="#ppt_x"/>
                                          </p:val>
                                        </p:tav>
                                      </p:tavLst>
                                    </p:anim>
                                    <p:anim calcmode="lin" valueType="num">
                                      <p:cBhvr>
                                        <p:cTn id="7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grpId="1" nodeType="clickEffect">
                                  <p:stCondLst>
                                    <p:cond delay="0"/>
                                  </p:stCondLst>
                                  <p:childTnLst>
                                    <p:anim calcmode="lin" valueType="num">
                                      <p:cBhvr>
                                        <p:cTn id="82" dur="500"/>
                                        <p:tgtEl>
                                          <p:spTgt spid="31"/>
                                        </p:tgtEl>
                                        <p:attrNameLst>
                                          <p:attrName>ppt_w</p:attrName>
                                        </p:attrNameLst>
                                      </p:cBhvr>
                                      <p:tavLst>
                                        <p:tav tm="0">
                                          <p:val>
                                            <p:strVal val="ppt_w"/>
                                          </p:val>
                                        </p:tav>
                                        <p:tav tm="100000">
                                          <p:val>
                                            <p:fltVal val="0"/>
                                          </p:val>
                                        </p:tav>
                                      </p:tavLst>
                                    </p:anim>
                                    <p:anim calcmode="lin" valueType="num">
                                      <p:cBhvr>
                                        <p:cTn id="83" dur="500"/>
                                        <p:tgtEl>
                                          <p:spTgt spid="31"/>
                                        </p:tgtEl>
                                        <p:attrNameLst>
                                          <p:attrName>ppt_h</p:attrName>
                                        </p:attrNameLst>
                                      </p:cBhvr>
                                      <p:tavLst>
                                        <p:tav tm="0">
                                          <p:val>
                                            <p:strVal val="ppt_h"/>
                                          </p:val>
                                        </p:tav>
                                        <p:tav tm="100000">
                                          <p:val>
                                            <p:fltVal val="0"/>
                                          </p:val>
                                        </p:tav>
                                      </p:tavLst>
                                    </p:anim>
                                    <p:animEffect transition="out" filter="fade">
                                      <p:cBhvr>
                                        <p:cTn id="84" dur="500"/>
                                        <p:tgtEl>
                                          <p:spTgt spid="31"/>
                                        </p:tgtEl>
                                      </p:cBhvr>
                                    </p:animEffect>
                                    <p:set>
                                      <p:cBhvr>
                                        <p:cTn id="8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25"/>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5"/>
                                        </p:tgtEl>
                                        <p:attrNameLst>
                                          <p:attrName>fillcolor</p:attrName>
                                        </p:attrNameLst>
                                      </p:cBhvr>
                                      <p:to>
                                        <a:schemeClr val="accent2"/>
                                      </p:to>
                                    </p:animClr>
                                    <p:set>
                                      <p:cBhvr>
                                        <p:cTn id="91" dur="2000" fill="hold"/>
                                        <p:tgtEl>
                                          <p:spTgt spid="25"/>
                                        </p:tgtEl>
                                        <p:attrNameLst>
                                          <p:attrName>fill.type</p:attrName>
                                        </p:attrNameLst>
                                      </p:cBhvr>
                                      <p:to>
                                        <p:strVal val="solid"/>
                                      </p:to>
                                    </p:set>
                                    <p:set>
                                      <p:cBhvr>
                                        <p:cTn id="92" dur="2000" fill="hold"/>
                                        <p:tgtEl>
                                          <p:spTgt spid="25"/>
                                        </p:tgtEl>
                                        <p:attrNameLst>
                                          <p:attrName>fill.on</p:attrName>
                                        </p:attrNameLst>
                                      </p:cBhvr>
                                      <p:to>
                                        <p:strVal val="true"/>
                                      </p:to>
                                    </p:set>
                                  </p:childTnLst>
                                </p:cTn>
                              </p:par>
                              <p:par>
                                <p:cTn id="93" presetID="42"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32"/>
                                        </p:tgtEl>
                                        <p:attrNameLst>
                                          <p:attrName>ppt_w</p:attrName>
                                        </p:attrNameLst>
                                      </p:cBhvr>
                                      <p:tavLst>
                                        <p:tav tm="0">
                                          <p:val>
                                            <p:strVal val="ppt_w"/>
                                          </p:val>
                                        </p:tav>
                                        <p:tav tm="100000">
                                          <p:val>
                                            <p:fltVal val="0"/>
                                          </p:val>
                                        </p:tav>
                                      </p:tavLst>
                                    </p:anim>
                                    <p:anim calcmode="lin" valueType="num">
                                      <p:cBhvr>
                                        <p:cTn id="102" dur="500"/>
                                        <p:tgtEl>
                                          <p:spTgt spid="32"/>
                                        </p:tgtEl>
                                        <p:attrNameLst>
                                          <p:attrName>ppt_h</p:attrName>
                                        </p:attrNameLst>
                                      </p:cBhvr>
                                      <p:tavLst>
                                        <p:tav tm="0">
                                          <p:val>
                                            <p:strVal val="ppt_h"/>
                                          </p:val>
                                        </p:tav>
                                        <p:tav tm="100000">
                                          <p:val>
                                            <p:fltVal val="0"/>
                                          </p:val>
                                        </p:tav>
                                      </p:tavLst>
                                    </p:anim>
                                    <p:animEffect transition="out" filter="fade">
                                      <p:cBhvr>
                                        <p:cTn id="103" dur="500"/>
                                        <p:tgtEl>
                                          <p:spTgt spid="32"/>
                                        </p:tgtEl>
                                      </p:cBhvr>
                                    </p:animEffect>
                                    <p:set>
                                      <p:cBhvr>
                                        <p:cTn id="10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5" restart="whenNotActive" fill="hold" evtFilter="cancelBubble" nodeType="interactiveSeq">
                <p:stCondLst>
                  <p:cond evt="onClick" delay="0">
                    <p:tgtEl>
                      <p:spTgt spid="26"/>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2000" fill="hold"/>
                                        <p:tgtEl>
                                          <p:spTgt spid="26"/>
                                        </p:tgtEl>
                                        <p:attrNameLst>
                                          <p:attrName>fillcolor</p:attrName>
                                        </p:attrNameLst>
                                      </p:cBhvr>
                                      <p:to>
                                        <a:schemeClr val="accent2"/>
                                      </p:to>
                                    </p:animClr>
                                    <p:set>
                                      <p:cBhvr>
                                        <p:cTn id="110" dur="2000" fill="hold"/>
                                        <p:tgtEl>
                                          <p:spTgt spid="26"/>
                                        </p:tgtEl>
                                        <p:attrNameLst>
                                          <p:attrName>fill.type</p:attrName>
                                        </p:attrNameLst>
                                      </p:cBhvr>
                                      <p:to>
                                        <p:strVal val="solid"/>
                                      </p:to>
                                    </p:set>
                                    <p:set>
                                      <p:cBhvr>
                                        <p:cTn id="111" dur="2000" fill="hold"/>
                                        <p:tgtEl>
                                          <p:spTgt spid="26"/>
                                        </p:tgtEl>
                                        <p:attrNameLst>
                                          <p:attrName>fill.on</p:attrName>
                                        </p:attrNameLst>
                                      </p:cBhvr>
                                      <p:to>
                                        <p:strVal val="true"/>
                                      </p:to>
                                    </p:set>
                                  </p:childTnLst>
                                </p:cTn>
                              </p:par>
                              <p:par>
                                <p:cTn id="112" presetID="42" presetClass="entr" presetSubtype="0" fill="hold" grpId="0" nodeType="with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1000"/>
                                        <p:tgtEl>
                                          <p:spTgt spid="28"/>
                                        </p:tgtEl>
                                      </p:cBhvr>
                                    </p:animEffect>
                                    <p:anim calcmode="lin" valueType="num">
                                      <p:cBhvr>
                                        <p:cTn id="115" dur="1000" fill="hold"/>
                                        <p:tgtEl>
                                          <p:spTgt spid="28"/>
                                        </p:tgtEl>
                                        <p:attrNameLst>
                                          <p:attrName>ppt_x</p:attrName>
                                        </p:attrNameLst>
                                      </p:cBhvr>
                                      <p:tavLst>
                                        <p:tav tm="0">
                                          <p:val>
                                            <p:strVal val="#ppt_x"/>
                                          </p:val>
                                        </p:tav>
                                        <p:tav tm="100000">
                                          <p:val>
                                            <p:strVal val="#ppt_x"/>
                                          </p:val>
                                        </p:tav>
                                      </p:tavLst>
                                    </p:anim>
                                    <p:anim calcmode="lin" valueType="num">
                                      <p:cBhvr>
                                        <p:cTn id="1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53" presetClass="exit" presetSubtype="32" fill="hold" grpId="1" nodeType="clickEffect">
                                  <p:stCondLst>
                                    <p:cond delay="0"/>
                                  </p:stCondLst>
                                  <p:childTnLst>
                                    <p:anim calcmode="lin" valueType="num">
                                      <p:cBhvr>
                                        <p:cTn id="120" dur="500"/>
                                        <p:tgtEl>
                                          <p:spTgt spid="28"/>
                                        </p:tgtEl>
                                        <p:attrNameLst>
                                          <p:attrName>ppt_w</p:attrName>
                                        </p:attrNameLst>
                                      </p:cBhvr>
                                      <p:tavLst>
                                        <p:tav tm="0">
                                          <p:val>
                                            <p:strVal val="ppt_w"/>
                                          </p:val>
                                        </p:tav>
                                        <p:tav tm="100000">
                                          <p:val>
                                            <p:fltVal val="0"/>
                                          </p:val>
                                        </p:tav>
                                      </p:tavLst>
                                    </p:anim>
                                    <p:anim calcmode="lin" valueType="num">
                                      <p:cBhvr>
                                        <p:cTn id="121" dur="500"/>
                                        <p:tgtEl>
                                          <p:spTgt spid="28"/>
                                        </p:tgtEl>
                                        <p:attrNameLst>
                                          <p:attrName>ppt_h</p:attrName>
                                        </p:attrNameLst>
                                      </p:cBhvr>
                                      <p:tavLst>
                                        <p:tav tm="0">
                                          <p:val>
                                            <p:strVal val="ppt_h"/>
                                          </p:val>
                                        </p:tav>
                                        <p:tav tm="100000">
                                          <p:val>
                                            <p:fltVal val="0"/>
                                          </p:val>
                                        </p:tav>
                                      </p:tavLst>
                                    </p:anim>
                                    <p:animEffect transition="out" filter="fade">
                                      <p:cBhvr>
                                        <p:cTn id="122" dur="500"/>
                                        <p:tgtEl>
                                          <p:spTgt spid="28"/>
                                        </p:tgtEl>
                                      </p:cBhvr>
                                    </p:animEffect>
                                    <p:set>
                                      <p:cBhvr>
                                        <p:cTn id="12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4" restart="whenNotActive" fill="hold" evtFilter="cancelBubble" nodeType="interactiveSeq">
                <p:stCondLst>
                  <p:cond evt="onClick" delay="0">
                    <p:tgtEl>
                      <p:spTgt spid="27"/>
                    </p:tgtEl>
                  </p:cond>
                </p:stCondLst>
                <p:endSync evt="end" delay="0">
                  <p:rtn val="all"/>
                </p:endSync>
                <p:childTnLst>
                  <p:par>
                    <p:cTn id="125" fill="hold">
                      <p:stCondLst>
                        <p:cond delay="0"/>
                      </p:stCondLst>
                      <p:childTnLst>
                        <p:par>
                          <p:cTn id="126" fill="hold">
                            <p:stCondLst>
                              <p:cond delay="0"/>
                            </p:stCondLst>
                            <p:childTnLst>
                              <p:par>
                                <p:cTn id="127" presetID="1" presetClass="emph" presetSubtype="2" fill="hold" nodeType="clickEffect">
                                  <p:stCondLst>
                                    <p:cond delay="0"/>
                                  </p:stCondLst>
                                  <p:childTnLst>
                                    <p:animClr clrSpc="rgb" dir="cw">
                                      <p:cBhvr>
                                        <p:cTn id="128" dur="2000" fill="hold"/>
                                        <p:tgtEl>
                                          <p:spTgt spid="27"/>
                                        </p:tgtEl>
                                        <p:attrNameLst>
                                          <p:attrName>fillcolor</p:attrName>
                                        </p:attrNameLst>
                                      </p:cBhvr>
                                      <p:to>
                                        <a:schemeClr val="accent2"/>
                                      </p:to>
                                    </p:animClr>
                                    <p:set>
                                      <p:cBhvr>
                                        <p:cTn id="129" dur="2000" fill="hold"/>
                                        <p:tgtEl>
                                          <p:spTgt spid="27"/>
                                        </p:tgtEl>
                                        <p:attrNameLst>
                                          <p:attrName>fill.type</p:attrName>
                                        </p:attrNameLst>
                                      </p:cBhvr>
                                      <p:to>
                                        <p:strVal val="solid"/>
                                      </p:to>
                                    </p:set>
                                    <p:set>
                                      <p:cBhvr>
                                        <p:cTn id="130" dur="2000" fill="hold"/>
                                        <p:tgtEl>
                                          <p:spTgt spid="27"/>
                                        </p:tgtEl>
                                        <p:attrNameLst>
                                          <p:attrName>fill.on</p:attrName>
                                        </p:attrNameLst>
                                      </p:cBhvr>
                                      <p:to>
                                        <p:strVal val="true"/>
                                      </p:to>
                                    </p:set>
                                  </p:childTnLst>
                                </p:cTn>
                              </p:par>
                              <p:par>
                                <p:cTn id="131" presetID="42" presetClass="entr" presetSubtype="0" fill="hold" grpId="0" nodeType="with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fade">
                                      <p:cBhvr>
                                        <p:cTn id="133" dur="1000"/>
                                        <p:tgtEl>
                                          <p:spTgt spid="33"/>
                                        </p:tgtEl>
                                      </p:cBhvr>
                                    </p:animEffect>
                                    <p:anim calcmode="lin" valueType="num">
                                      <p:cBhvr>
                                        <p:cTn id="134" dur="1000" fill="hold"/>
                                        <p:tgtEl>
                                          <p:spTgt spid="33"/>
                                        </p:tgtEl>
                                        <p:attrNameLst>
                                          <p:attrName>ppt_x</p:attrName>
                                        </p:attrNameLst>
                                      </p:cBhvr>
                                      <p:tavLst>
                                        <p:tav tm="0">
                                          <p:val>
                                            <p:strVal val="#ppt_x"/>
                                          </p:val>
                                        </p:tav>
                                        <p:tav tm="100000">
                                          <p:val>
                                            <p:strVal val="#ppt_x"/>
                                          </p:val>
                                        </p:tav>
                                      </p:tavLst>
                                    </p:anim>
                                    <p:anim calcmode="lin" valueType="num">
                                      <p:cBhvr>
                                        <p:cTn id="1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xit" presetSubtype="32" fill="hold" grpId="1" nodeType="clickEffect">
                                  <p:stCondLst>
                                    <p:cond delay="0"/>
                                  </p:stCondLst>
                                  <p:childTnLst>
                                    <p:anim calcmode="lin" valueType="num">
                                      <p:cBhvr>
                                        <p:cTn id="139" dur="500"/>
                                        <p:tgtEl>
                                          <p:spTgt spid="33"/>
                                        </p:tgtEl>
                                        <p:attrNameLst>
                                          <p:attrName>ppt_w</p:attrName>
                                        </p:attrNameLst>
                                      </p:cBhvr>
                                      <p:tavLst>
                                        <p:tav tm="0">
                                          <p:val>
                                            <p:strVal val="ppt_w"/>
                                          </p:val>
                                        </p:tav>
                                        <p:tav tm="100000">
                                          <p:val>
                                            <p:fltVal val="0"/>
                                          </p:val>
                                        </p:tav>
                                      </p:tavLst>
                                    </p:anim>
                                    <p:anim calcmode="lin" valueType="num">
                                      <p:cBhvr>
                                        <p:cTn id="140" dur="500"/>
                                        <p:tgtEl>
                                          <p:spTgt spid="33"/>
                                        </p:tgtEl>
                                        <p:attrNameLst>
                                          <p:attrName>ppt_h</p:attrName>
                                        </p:attrNameLst>
                                      </p:cBhvr>
                                      <p:tavLst>
                                        <p:tav tm="0">
                                          <p:val>
                                            <p:strVal val="ppt_h"/>
                                          </p:val>
                                        </p:tav>
                                        <p:tav tm="100000">
                                          <p:val>
                                            <p:fltVal val="0"/>
                                          </p:val>
                                        </p:tav>
                                      </p:tavLst>
                                    </p:anim>
                                    <p:animEffect transition="out" filter="fade">
                                      <p:cBhvr>
                                        <p:cTn id="141" dur="500"/>
                                        <p:tgtEl>
                                          <p:spTgt spid="33"/>
                                        </p:tgtEl>
                                      </p:cBhvr>
                                    </p:animEffect>
                                    <p:set>
                                      <p:cBhvr>
                                        <p:cTn id="142"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3" restart="whenNotActive" fill="hold" evtFilter="cancelBubble" nodeType="interactiveSeq">
                <p:stCondLst>
                  <p:cond evt="onClick" delay="0">
                    <p:tgtEl>
                      <p:spTgt spid="23"/>
                    </p:tgtEl>
                  </p:cond>
                </p:stCondLst>
                <p:endSync evt="end" delay="0">
                  <p:rtn val="all"/>
                </p:endSync>
                <p:childTnLst>
                  <p:par>
                    <p:cTn id="144" fill="hold">
                      <p:stCondLst>
                        <p:cond delay="0"/>
                      </p:stCondLst>
                      <p:childTnLst>
                        <p:par>
                          <p:cTn id="145" fill="hold">
                            <p:stCondLst>
                              <p:cond delay="0"/>
                            </p:stCondLst>
                            <p:childTnLst>
                              <p:par>
                                <p:cTn id="146" presetID="1" presetClass="emph" presetSubtype="2" fill="hold" nodeType="clickEffect">
                                  <p:stCondLst>
                                    <p:cond delay="0"/>
                                  </p:stCondLst>
                                  <p:childTnLst>
                                    <p:animClr clrSpc="rgb" dir="cw">
                                      <p:cBhvr>
                                        <p:cTn id="147" dur="2000" fill="hold"/>
                                        <p:tgtEl>
                                          <p:spTgt spid="23"/>
                                        </p:tgtEl>
                                        <p:attrNameLst>
                                          <p:attrName>fillcolor</p:attrName>
                                        </p:attrNameLst>
                                      </p:cBhvr>
                                      <p:to>
                                        <a:schemeClr val="accent2"/>
                                      </p:to>
                                    </p:animClr>
                                    <p:set>
                                      <p:cBhvr>
                                        <p:cTn id="148" dur="2000" fill="hold"/>
                                        <p:tgtEl>
                                          <p:spTgt spid="23"/>
                                        </p:tgtEl>
                                        <p:attrNameLst>
                                          <p:attrName>fill.type</p:attrName>
                                        </p:attrNameLst>
                                      </p:cBhvr>
                                      <p:to>
                                        <p:strVal val="solid"/>
                                      </p:to>
                                    </p:set>
                                    <p:set>
                                      <p:cBhvr>
                                        <p:cTn id="149" dur="2000" fill="hold"/>
                                        <p:tgtEl>
                                          <p:spTgt spid="23"/>
                                        </p:tgtEl>
                                        <p:attrNameLst>
                                          <p:attrName>fill.on</p:attrName>
                                        </p:attrNameLst>
                                      </p:cBhvr>
                                      <p:to>
                                        <p:strVal val="true"/>
                                      </p:to>
                                    </p:set>
                                  </p:childTnLst>
                                </p:cTn>
                              </p:par>
                              <p:par>
                                <p:cTn id="150" presetID="42" presetClass="entr" presetSubtype="0" fill="hold" grpId="0" nodeType="with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fade">
                                      <p:cBhvr>
                                        <p:cTn id="152" dur="1000"/>
                                        <p:tgtEl>
                                          <p:spTgt spid="30"/>
                                        </p:tgtEl>
                                      </p:cBhvr>
                                    </p:animEffect>
                                    <p:anim calcmode="lin" valueType="num">
                                      <p:cBhvr>
                                        <p:cTn id="153" dur="1000" fill="hold"/>
                                        <p:tgtEl>
                                          <p:spTgt spid="30"/>
                                        </p:tgtEl>
                                        <p:attrNameLst>
                                          <p:attrName>ppt_x</p:attrName>
                                        </p:attrNameLst>
                                      </p:cBhvr>
                                      <p:tavLst>
                                        <p:tav tm="0">
                                          <p:val>
                                            <p:strVal val="#ppt_x"/>
                                          </p:val>
                                        </p:tav>
                                        <p:tav tm="100000">
                                          <p:val>
                                            <p:strVal val="#ppt_x"/>
                                          </p:val>
                                        </p:tav>
                                      </p:tavLst>
                                    </p:anim>
                                    <p:anim calcmode="lin" valueType="num">
                                      <p:cBhvr>
                                        <p:cTn id="15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53" presetClass="exit" presetSubtype="32" fill="hold" grpId="1" nodeType="clickEffect">
                                  <p:stCondLst>
                                    <p:cond delay="0"/>
                                  </p:stCondLst>
                                  <p:childTnLst>
                                    <p:anim calcmode="lin" valueType="num">
                                      <p:cBhvr>
                                        <p:cTn id="158" dur="500"/>
                                        <p:tgtEl>
                                          <p:spTgt spid="30"/>
                                        </p:tgtEl>
                                        <p:attrNameLst>
                                          <p:attrName>ppt_w</p:attrName>
                                        </p:attrNameLst>
                                      </p:cBhvr>
                                      <p:tavLst>
                                        <p:tav tm="0">
                                          <p:val>
                                            <p:strVal val="ppt_w"/>
                                          </p:val>
                                        </p:tav>
                                        <p:tav tm="100000">
                                          <p:val>
                                            <p:fltVal val="0"/>
                                          </p:val>
                                        </p:tav>
                                      </p:tavLst>
                                    </p:anim>
                                    <p:anim calcmode="lin" valueType="num">
                                      <p:cBhvr>
                                        <p:cTn id="159" dur="500"/>
                                        <p:tgtEl>
                                          <p:spTgt spid="30"/>
                                        </p:tgtEl>
                                        <p:attrNameLst>
                                          <p:attrName>ppt_h</p:attrName>
                                        </p:attrNameLst>
                                      </p:cBhvr>
                                      <p:tavLst>
                                        <p:tav tm="0">
                                          <p:val>
                                            <p:strVal val="ppt_h"/>
                                          </p:val>
                                        </p:tav>
                                        <p:tav tm="100000">
                                          <p:val>
                                            <p:fltVal val="0"/>
                                          </p:val>
                                        </p:tav>
                                      </p:tavLst>
                                    </p:anim>
                                    <p:animEffect transition="out" filter="fade">
                                      <p:cBhvr>
                                        <p:cTn id="160" dur="500"/>
                                        <p:tgtEl>
                                          <p:spTgt spid="30"/>
                                        </p:tgtEl>
                                      </p:cBhvr>
                                    </p:animEffect>
                                    <p:set>
                                      <p:cBhvr>
                                        <p:cTn id="16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9" grpId="0" animBg="1"/>
      <p:bldP spid="29" grpId="1" animBg="1"/>
      <p:bldP spid="30" grpId="0" animBg="1"/>
      <p:bldP spid="30" grpId="1" animBg="1"/>
      <p:bldP spid="31" grpId="0" animBg="1"/>
      <p:bldP spid="31" grpId="1" animBg="1"/>
      <p:bldP spid="32" grpId="0" animBg="1"/>
      <p:bldP spid="32" grpId="1" animBg="1"/>
      <p:bldP spid="28" grpId="0" animBg="1"/>
      <p:bldP spid="28" grpId="1" animBg="1"/>
      <p:bldP spid="33" grpId="0" animBg="1"/>
      <p:bldP spid="3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3" name="Rectangle 2"/>
          <p:cNvSpPr/>
          <p:nvPr/>
        </p:nvSpPr>
        <p:spPr>
          <a:xfrm>
            <a:off x="2485453" y="315661"/>
            <a:ext cx="7660174" cy="584775"/>
          </a:xfrm>
          <a:prstGeom prst="rect">
            <a:avLst/>
          </a:prstGeom>
          <a:noFill/>
        </p:spPr>
        <p:txBody>
          <a:bodyPr wrap="none" lIns="91440" tIns="45720" rIns="91440" bIns="45720">
            <a:spAutoFit/>
          </a:bodyPr>
          <a:lstStyle/>
          <a:p>
            <a:pPr algn="ctr"/>
            <a:r>
              <a:rPr lang="en-US" sz="3200" b="1" dirty="0" smtClean="0">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MỘT SỐ TÁC PHẨM VỀ THIÊN NHIÊN</a:t>
            </a:r>
            <a:endParaRPr lang="en-US" sz="3200" b="1" cap="none" spc="0" dirty="0">
              <a:ln w="22225">
                <a:solidFill>
                  <a:schemeClr val="accent2"/>
                </a:solidFill>
                <a:prstDash val="solid"/>
              </a:ln>
              <a:solidFill>
                <a:srgbClr val="002060"/>
              </a:solidFill>
              <a:effectLst/>
              <a:latin typeface="Times New Roman" panose="02020603050405020304" pitchFamily="18" charset="0"/>
              <a:cs typeface="Times New Roman" panose="02020603050405020304" pitchFamily="18" charset="0"/>
            </a:endParaRPr>
          </a:p>
        </p:txBody>
      </p:sp>
      <p:grpSp>
        <p:nvGrpSpPr>
          <p:cNvPr id="4" name="Group 3"/>
          <p:cNvGrpSpPr/>
          <p:nvPr/>
        </p:nvGrpSpPr>
        <p:grpSpPr>
          <a:xfrm>
            <a:off x="1839417" y="900436"/>
            <a:ext cx="8513166" cy="5707856"/>
            <a:chOff x="3078338" y="868042"/>
            <a:chExt cx="4607343" cy="5381364"/>
          </a:xfrm>
        </p:grpSpPr>
        <p:sp>
          <p:nvSpPr>
            <p:cNvPr id="6" name="Freeform 5"/>
            <p:cNvSpPr/>
            <p:nvPr/>
          </p:nvSpPr>
          <p:spPr>
            <a:xfrm>
              <a:off x="3078338" y="868042"/>
              <a:ext cx="2188025" cy="328203"/>
            </a:xfrm>
            <a:custGeom>
              <a:avLst/>
              <a:gdLst>
                <a:gd name="connsiteX0" fmla="*/ 0 w 2188025"/>
                <a:gd name="connsiteY0" fmla="*/ 0 h 328203"/>
                <a:gd name="connsiteX1" fmla="*/ 2188025 w 2188025"/>
                <a:gd name="connsiteY1" fmla="*/ 0 h 328203"/>
                <a:gd name="connsiteX2" fmla="*/ 2188025 w 2188025"/>
                <a:gd name="connsiteY2" fmla="*/ 328203 h 328203"/>
                <a:gd name="connsiteX3" fmla="*/ 0 w 2188025"/>
                <a:gd name="connsiteY3" fmla="*/ 328203 h 328203"/>
                <a:gd name="connsiteX4" fmla="*/ 0 w 2188025"/>
                <a:gd name="connsiteY4" fmla="*/ 0 h 32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025" h="328203">
                  <a:moveTo>
                    <a:pt x="0" y="0"/>
                  </a:moveTo>
                  <a:lnTo>
                    <a:pt x="2188025" y="0"/>
                  </a:lnTo>
                  <a:lnTo>
                    <a:pt x="2188025" y="328203"/>
                  </a:lnTo>
                  <a:lnTo>
                    <a:pt x="0" y="3282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lvl="0" algn="l" defTabSz="800100">
                <a:lnSpc>
                  <a:spcPct val="90000"/>
                </a:lnSpc>
                <a:spcBef>
                  <a:spcPct val="0"/>
                </a:spcBef>
                <a:spcAft>
                  <a:spcPct val="35000"/>
                </a:spcAft>
              </a:pPr>
              <a:endParaRPr lang="en-US" sz="1800" kern="1200"/>
            </a:p>
          </p:txBody>
        </p:sp>
        <p:sp>
          <p:nvSpPr>
            <p:cNvPr id="8" name="Rectangle 7"/>
            <p:cNvSpPr/>
            <p:nvPr/>
          </p:nvSpPr>
          <p:spPr>
            <a:xfrm>
              <a:off x="3078338" y="1261297"/>
              <a:ext cx="2188025" cy="2188025"/>
            </a:xfrm>
            <a:prstGeom prst="rect">
              <a:avLst/>
            </a:prstGeom>
            <a:blipFill>
              <a:blip r:embed="rId3"/>
              <a:srcRect/>
              <a:stretch>
                <a:fillRect l="-31000" r="-31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5497656" y="868042"/>
              <a:ext cx="2188025" cy="328203"/>
            </a:xfrm>
            <a:custGeom>
              <a:avLst/>
              <a:gdLst>
                <a:gd name="connsiteX0" fmla="*/ 0 w 2188025"/>
                <a:gd name="connsiteY0" fmla="*/ 0 h 328203"/>
                <a:gd name="connsiteX1" fmla="*/ 2188025 w 2188025"/>
                <a:gd name="connsiteY1" fmla="*/ 0 h 328203"/>
                <a:gd name="connsiteX2" fmla="*/ 2188025 w 2188025"/>
                <a:gd name="connsiteY2" fmla="*/ 328203 h 328203"/>
                <a:gd name="connsiteX3" fmla="*/ 0 w 2188025"/>
                <a:gd name="connsiteY3" fmla="*/ 328203 h 328203"/>
                <a:gd name="connsiteX4" fmla="*/ 0 w 2188025"/>
                <a:gd name="connsiteY4" fmla="*/ 0 h 32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025" h="328203">
                  <a:moveTo>
                    <a:pt x="0" y="0"/>
                  </a:moveTo>
                  <a:lnTo>
                    <a:pt x="2188025" y="0"/>
                  </a:lnTo>
                  <a:lnTo>
                    <a:pt x="2188025" y="328203"/>
                  </a:lnTo>
                  <a:lnTo>
                    <a:pt x="0" y="3282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lvl="0" algn="l" defTabSz="800100">
                <a:lnSpc>
                  <a:spcPct val="90000"/>
                </a:lnSpc>
                <a:spcBef>
                  <a:spcPct val="0"/>
                </a:spcBef>
                <a:spcAft>
                  <a:spcPct val="35000"/>
                </a:spcAft>
              </a:pPr>
              <a:endParaRPr lang="en-US" sz="1800" kern="1200"/>
            </a:p>
          </p:txBody>
        </p:sp>
        <p:sp>
          <p:nvSpPr>
            <p:cNvPr id="10" name="Rectangle 9"/>
            <p:cNvSpPr/>
            <p:nvPr/>
          </p:nvSpPr>
          <p:spPr>
            <a:xfrm>
              <a:off x="5497656" y="1261297"/>
              <a:ext cx="2188025" cy="2188025"/>
            </a:xfrm>
            <a:prstGeom prst="rect">
              <a:avLst/>
            </a:prstGeom>
            <a:blipFill>
              <a:blip r:embed="rId4"/>
              <a:srcRect/>
              <a:stretch>
                <a:fillRect l="-17000" r="-17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3078338" y="3668126"/>
              <a:ext cx="2188025" cy="328203"/>
            </a:xfrm>
            <a:custGeom>
              <a:avLst/>
              <a:gdLst>
                <a:gd name="connsiteX0" fmla="*/ 0 w 2188025"/>
                <a:gd name="connsiteY0" fmla="*/ 0 h 328203"/>
                <a:gd name="connsiteX1" fmla="*/ 2188025 w 2188025"/>
                <a:gd name="connsiteY1" fmla="*/ 0 h 328203"/>
                <a:gd name="connsiteX2" fmla="*/ 2188025 w 2188025"/>
                <a:gd name="connsiteY2" fmla="*/ 328203 h 328203"/>
                <a:gd name="connsiteX3" fmla="*/ 0 w 2188025"/>
                <a:gd name="connsiteY3" fmla="*/ 328203 h 328203"/>
                <a:gd name="connsiteX4" fmla="*/ 0 w 2188025"/>
                <a:gd name="connsiteY4" fmla="*/ 0 h 32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025" h="328203">
                  <a:moveTo>
                    <a:pt x="0" y="0"/>
                  </a:moveTo>
                  <a:lnTo>
                    <a:pt x="2188025" y="0"/>
                  </a:lnTo>
                  <a:lnTo>
                    <a:pt x="2188025" y="328203"/>
                  </a:lnTo>
                  <a:lnTo>
                    <a:pt x="0" y="3282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lvl="0" algn="l" defTabSz="800100">
                <a:lnSpc>
                  <a:spcPct val="90000"/>
                </a:lnSpc>
                <a:spcBef>
                  <a:spcPct val="0"/>
                </a:spcBef>
                <a:spcAft>
                  <a:spcPct val="35000"/>
                </a:spcAft>
              </a:pPr>
              <a:endParaRPr lang="en-US" sz="1800" kern="1200"/>
            </a:p>
          </p:txBody>
        </p:sp>
        <p:sp>
          <p:nvSpPr>
            <p:cNvPr id="15" name="Rectangle 14"/>
            <p:cNvSpPr/>
            <p:nvPr/>
          </p:nvSpPr>
          <p:spPr>
            <a:xfrm>
              <a:off x="3078338" y="4061381"/>
              <a:ext cx="2188025" cy="2188025"/>
            </a:xfrm>
            <a:prstGeom prst="rect">
              <a:avLst/>
            </a:prstGeom>
            <a:blipFill>
              <a:blip r:embed="rId5"/>
              <a:srcRect/>
              <a:stretch>
                <a:fillRect l="-42000" r="-42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5497656" y="3668126"/>
              <a:ext cx="2188025" cy="328203"/>
            </a:xfrm>
            <a:custGeom>
              <a:avLst/>
              <a:gdLst>
                <a:gd name="connsiteX0" fmla="*/ 0 w 2188025"/>
                <a:gd name="connsiteY0" fmla="*/ 0 h 328203"/>
                <a:gd name="connsiteX1" fmla="*/ 2188025 w 2188025"/>
                <a:gd name="connsiteY1" fmla="*/ 0 h 328203"/>
                <a:gd name="connsiteX2" fmla="*/ 2188025 w 2188025"/>
                <a:gd name="connsiteY2" fmla="*/ 328203 h 328203"/>
                <a:gd name="connsiteX3" fmla="*/ 0 w 2188025"/>
                <a:gd name="connsiteY3" fmla="*/ 328203 h 328203"/>
                <a:gd name="connsiteX4" fmla="*/ 0 w 2188025"/>
                <a:gd name="connsiteY4" fmla="*/ 0 h 32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025" h="328203">
                  <a:moveTo>
                    <a:pt x="0" y="0"/>
                  </a:moveTo>
                  <a:lnTo>
                    <a:pt x="2188025" y="0"/>
                  </a:lnTo>
                  <a:lnTo>
                    <a:pt x="2188025" y="328203"/>
                  </a:lnTo>
                  <a:lnTo>
                    <a:pt x="0" y="3282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lvl="0" algn="l" defTabSz="800100">
                <a:lnSpc>
                  <a:spcPct val="90000"/>
                </a:lnSpc>
                <a:spcBef>
                  <a:spcPct val="0"/>
                </a:spcBef>
                <a:spcAft>
                  <a:spcPct val="35000"/>
                </a:spcAft>
              </a:pPr>
              <a:endParaRPr lang="en-US" sz="1800" kern="1200"/>
            </a:p>
          </p:txBody>
        </p:sp>
        <p:sp>
          <p:nvSpPr>
            <p:cNvPr id="17" name="Rectangle 16"/>
            <p:cNvSpPr/>
            <p:nvPr/>
          </p:nvSpPr>
          <p:spPr>
            <a:xfrm>
              <a:off x="5497656" y="4061381"/>
              <a:ext cx="2188025" cy="2188025"/>
            </a:xfrm>
            <a:prstGeom prst="rect">
              <a:avLst/>
            </a:prstGeom>
            <a:blipFill>
              <a:blip r:embed="rId6"/>
              <a:srcRect/>
              <a:stretch>
                <a:fillRect l="-17000" r="-17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12" name="TextBox 11"/>
          <p:cNvSpPr txBox="1"/>
          <p:nvPr/>
        </p:nvSpPr>
        <p:spPr>
          <a:xfrm>
            <a:off x="3260000" y="1437445"/>
            <a:ext cx="2364378" cy="369332"/>
          </a:xfrm>
          <a:prstGeom prst="rect">
            <a:avLst/>
          </a:prstGeom>
          <a:noFill/>
        </p:spPr>
        <p:txBody>
          <a:bodyPr wrap="square" rtlCol="0">
            <a:spAutoFit/>
          </a:bodyPr>
          <a:lstStyle/>
          <a:p>
            <a:r>
              <a:rPr lang="en-US" dirty="0" err="1" smtClean="0">
                <a:solidFill>
                  <a:schemeClr val="bg1"/>
                </a:solidFill>
                <a:latin typeface="Brush Script MT" panose="03060802040406070304" pitchFamily="66" charset="0"/>
              </a:rPr>
              <a:t>Thương</a:t>
            </a:r>
            <a:r>
              <a:rPr lang="en-US" dirty="0" smtClean="0">
                <a:solidFill>
                  <a:schemeClr val="bg1"/>
                </a:solidFill>
                <a:latin typeface="Brush Script MT" panose="03060802040406070304" pitchFamily="66" charset="0"/>
              </a:rPr>
              <a:t> </a:t>
            </a:r>
            <a:r>
              <a:rPr lang="en-US" dirty="0" err="1" smtClean="0">
                <a:solidFill>
                  <a:schemeClr val="bg1"/>
                </a:solidFill>
                <a:latin typeface="Brush Script MT" panose="03060802040406070304" pitchFamily="66" charset="0"/>
              </a:rPr>
              <a:t>nhớ</a:t>
            </a:r>
            <a:r>
              <a:rPr lang="en-US" dirty="0" smtClean="0">
                <a:solidFill>
                  <a:schemeClr val="bg1"/>
                </a:solidFill>
                <a:latin typeface="Brush Script MT" panose="03060802040406070304" pitchFamily="66" charset="0"/>
              </a:rPr>
              <a:t> </a:t>
            </a:r>
            <a:r>
              <a:rPr lang="en-US" dirty="0" err="1" smtClean="0">
                <a:solidFill>
                  <a:schemeClr val="bg1"/>
                </a:solidFill>
                <a:latin typeface="Brush Script MT" panose="03060802040406070304" pitchFamily="66" charset="0"/>
              </a:rPr>
              <a:t>bầy</a:t>
            </a:r>
            <a:r>
              <a:rPr lang="en-US" dirty="0" smtClean="0">
                <a:solidFill>
                  <a:schemeClr val="bg1"/>
                </a:solidFill>
                <a:latin typeface="Brush Script MT" panose="03060802040406070304" pitchFamily="66" charset="0"/>
              </a:rPr>
              <a:t> </a:t>
            </a:r>
            <a:r>
              <a:rPr lang="en-US" dirty="0" err="1">
                <a:solidFill>
                  <a:schemeClr val="bg1"/>
                </a:solidFill>
                <a:latin typeface="Brush Script MT" panose="03060802040406070304" pitchFamily="66" charset="0"/>
              </a:rPr>
              <a:t>o</a:t>
            </a:r>
            <a:r>
              <a:rPr lang="en-US" dirty="0" err="1" smtClean="0">
                <a:solidFill>
                  <a:schemeClr val="bg1"/>
                </a:solidFill>
                <a:latin typeface="Brush Script MT" panose="03060802040406070304" pitchFamily="66" charset="0"/>
              </a:rPr>
              <a:t>ng</a:t>
            </a:r>
            <a:endParaRPr lang="en-US" dirty="0">
              <a:solidFill>
                <a:schemeClr val="bg1"/>
              </a:solidFill>
              <a:latin typeface="Brush Script MT" panose="03060802040406070304" pitchFamily="66" charset="0"/>
            </a:endParaRPr>
          </a:p>
        </p:txBody>
      </p:sp>
    </p:spTree>
    <p:extLst>
      <p:ext uri="{BB962C8B-B14F-4D97-AF65-F5344CB8AC3E}">
        <p14:creationId xmlns:p14="http://schemas.microsoft.com/office/powerpoint/2010/main" val="8658733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bright="70000" contrast="-70000"/>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071640" y="998019"/>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340513"/>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Bim</a:t>
              </a:r>
              <a:r>
                <a:rPr kumimoji="0" lang="en-GB" sz="2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4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bim</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13644"/>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May </a:t>
              </a:r>
              <a:r>
                <a:rPr kumimoji="0" lang="en-GB"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mắn</a:t>
              </a:r>
              <a:r>
                <a:rPr kumimoji="0" lang="en-GB"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lần</a:t>
              </a:r>
              <a:r>
                <a:rPr kumimoji="0" lang="en-GB"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sau</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373200"/>
              <a:ext cx="2025648" cy="462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Thêm</a:t>
              </a:r>
              <a:r>
                <a:rPr kumimoji="0" lang="en-GB"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6027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r>
                <a:rPr kumimoji="0" lang="en-GB" sz="2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mút</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413720"/>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GB"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4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bóng</a:t>
              </a:r>
              <a:r>
                <a:rPr kumimoji="0" lang="en-GB"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bay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8971746" y="4891054"/>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144336" y="19466"/>
            <a:ext cx="10818319"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r>
              <a:rPr kumimoji="0" lang="en-US" sz="48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4209" y="653059"/>
            <a:ext cx="714375" cy="1190625"/>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5332" y="2961109"/>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6438" y="459806"/>
            <a:ext cx="609600" cy="609600"/>
          </a:xfrm>
          <a:prstGeom prst="rect">
            <a:avLst/>
          </a:prstGeom>
        </p:spPr>
      </p:pic>
      <p:sp>
        <p:nvSpPr>
          <p:cNvPr id="31" name="Isosceles Triangle 30"/>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9964092" y="27196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0" action="ppaction://hlinksldjump"/>
          </p:cNvPr>
          <p:cNvSpPr/>
          <p:nvPr/>
        </p:nvSpPr>
        <p:spPr>
          <a:xfrm rot="5400000">
            <a:off x="10475176" y="29754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11"/>
          <a:stretch>
            <a:fillRect/>
          </a:stretch>
        </p:blipFill>
        <p:spPr>
          <a:xfrm>
            <a:off x="845299" y="1283681"/>
            <a:ext cx="2792210" cy="4919898"/>
          </a:xfrm>
          <a:prstGeom prst="ellipse">
            <a:avLst/>
          </a:prstGeom>
          <a:ln>
            <a:noFill/>
          </a:ln>
          <a:effectLst>
            <a:softEdge rad="112500"/>
          </a:effectLst>
        </p:spPr>
      </p:pic>
    </p:spTree>
    <p:extLst>
      <p:ext uri="{BB962C8B-B14F-4D97-AF65-F5344CB8AC3E}">
        <p14:creationId xmlns:p14="http://schemas.microsoft.com/office/powerpoint/2010/main" val="269920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 4.07407E-6 L 0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67513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749040" y="0"/>
            <a:ext cx="5499463" cy="1946366"/>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algn="ctr"/>
            <a:r>
              <a:rPr lang="en-US" sz="5400" b="1" cap="none" spc="0" dirty="0" smtClean="0">
                <a:ln w="12700">
                  <a:solidFill>
                    <a:srgbClr val="FF0000"/>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THƯƠNG NHỚ BẦY ONG</a:t>
            </a:r>
          </a:p>
          <a:p>
            <a:pPr algn="ctr"/>
            <a:endParaRPr lang="en-US" sz="5400" b="1" cap="none" spc="0" dirty="0">
              <a:ln w="12700">
                <a:solidFill>
                  <a:srgbClr val="FF0000"/>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6" name="Rectangle 5"/>
          <p:cNvSpPr/>
          <p:nvPr/>
        </p:nvSpPr>
        <p:spPr>
          <a:xfrm>
            <a:off x="5132596" y="864215"/>
            <a:ext cx="2732350" cy="646331"/>
          </a:xfrm>
          <a:prstGeom prst="rect">
            <a:avLst/>
          </a:prstGeom>
          <a:noFill/>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HUY CẬN)</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2667" b="89778" l="9778" r="89778"/>
                    </a14:imgEffect>
                  </a14:imgLayer>
                </a14:imgProps>
              </a:ext>
            </a:extLst>
          </a:blip>
          <a:stretch>
            <a:fillRect/>
          </a:stretch>
        </p:blipFill>
        <p:spPr>
          <a:xfrm>
            <a:off x="2281236" y="4714875"/>
            <a:ext cx="2143125" cy="2143125"/>
          </a:xfrm>
          <a:prstGeom prst="rect">
            <a:avLst/>
          </a:prstGeom>
        </p:spPr>
      </p:pic>
      <p:sp>
        <p:nvSpPr>
          <p:cNvPr id="9" name="Cloud Callout 8"/>
          <p:cNvSpPr/>
          <p:nvPr/>
        </p:nvSpPr>
        <p:spPr>
          <a:xfrm>
            <a:off x="1894114" y="1510546"/>
            <a:ext cx="9209314" cy="3657600"/>
          </a:xfrm>
          <a:prstGeom prst="cloudCallou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mãi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mãi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con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8746538" y="4825211"/>
            <a:ext cx="2744012" cy="17192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300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749040" y="0"/>
            <a:ext cx="5499463" cy="1946366"/>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6" name="Rectangle 5"/>
          <p:cNvSpPr/>
          <p:nvPr/>
        </p:nvSpPr>
        <p:spPr>
          <a:xfrm>
            <a:off x="5132596" y="864215"/>
            <a:ext cx="273235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6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32397" y="1434530"/>
            <a:ext cx="8378671" cy="587853"/>
          </a:xfrm>
          <a:prstGeom prst="rect">
            <a:avLst/>
          </a:prstGeom>
        </p:spPr>
        <p:txBody>
          <a:bodyPr wrap="square">
            <a:spAutoFit/>
          </a:bodyPr>
          <a:lstStyle/>
          <a:p>
            <a:pPr marL="1981200" marR="30480" algn="just">
              <a:lnSpc>
                <a:spcPct val="115000"/>
              </a:lnSpc>
              <a:spcAft>
                <a:spcPts val="1200"/>
              </a:spcAft>
            </a:pPr>
            <a:r>
              <a:rPr lang="en-US" sz="2800" b="1" dirty="0">
                <a:latin typeface="Times New Roman" panose="02020603050405020304" pitchFamily="18" charset="0"/>
                <a:ea typeface="Times New Roman" panose="02020603050405020304" pitchFamily="18" charset="0"/>
              </a:rPr>
              <a:t>I. </a:t>
            </a:r>
            <a:r>
              <a:rPr lang="en-US" sz="2800" b="1" dirty="0" err="1">
                <a:latin typeface="Times New Roman" panose="02020603050405020304" pitchFamily="18" charset="0"/>
                <a:ea typeface="Times New Roman" panose="02020603050405020304" pitchFamily="18" charset="0"/>
              </a:rPr>
              <a:t>Tìm</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hiểu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phẩm</a:t>
            </a:r>
            <a:r>
              <a:rPr lang="en-US" sz="2800" b="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3" name="Striped Right Arrow 2"/>
          <p:cNvSpPr/>
          <p:nvPr/>
        </p:nvSpPr>
        <p:spPr>
          <a:xfrm>
            <a:off x="1898622" y="2592698"/>
            <a:ext cx="4101353" cy="3808951"/>
          </a:xfrm>
          <a:prstGeom prst="stripedRightArrow">
            <a:avLst>
              <a:gd name="adj1" fmla="val 50000"/>
              <a:gd name="adj2" fmla="val 35596"/>
            </a:avLst>
          </a:prstGeom>
          <a:solidFill>
            <a:schemeClr val="bg2"/>
          </a:solidFill>
          <a:ln>
            <a:noFill/>
          </a:ln>
          <a:effectLst>
            <a:innerShdw blurRad="63500" dist="50800" dir="189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tx1"/>
                </a:solidFill>
                <a:latin typeface="Times New Roman" panose="02020603050405020304" pitchFamily="18" charset="0"/>
                <a:ea typeface="Times New Roman" panose="02020603050405020304" pitchFamily="18" charset="0"/>
              </a:rPr>
              <a:t>Qua việc chuẩn bị bài ở nhà, hãy cho biết những nét cơ bản về tác giả Huy Cận? </a:t>
            </a:r>
            <a:endParaRPr lang="en-US" sz="2400" dirty="0">
              <a:solidFill>
                <a:schemeClr val="tx1"/>
              </a:solidFill>
            </a:endParaRPr>
          </a:p>
        </p:txBody>
      </p:sp>
      <p:grpSp>
        <p:nvGrpSpPr>
          <p:cNvPr id="4" name="Group 3"/>
          <p:cNvGrpSpPr/>
          <p:nvPr/>
        </p:nvGrpSpPr>
        <p:grpSpPr>
          <a:xfrm>
            <a:off x="5999975" y="2553191"/>
            <a:ext cx="4656909" cy="3891569"/>
            <a:chOff x="6498770" y="2201886"/>
            <a:chExt cx="4656909" cy="4064444"/>
          </a:xfrm>
        </p:grpSpPr>
        <p:pic>
          <p:nvPicPr>
            <p:cNvPr id="10" name="Picture 9"/>
            <p:cNvPicPr>
              <a:picLocks noChangeAspect="1"/>
            </p:cNvPicPr>
            <p:nvPr/>
          </p:nvPicPr>
          <p:blipFill>
            <a:blip r:embed="rId3"/>
            <a:stretch>
              <a:fillRect/>
            </a:stretch>
          </p:blipFill>
          <p:spPr>
            <a:xfrm>
              <a:off x="6498770" y="2201886"/>
              <a:ext cx="4656909" cy="406444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10"/>
            <p:cNvPicPr>
              <a:picLocks noChangeAspect="1"/>
            </p:cNvPicPr>
            <p:nvPr/>
          </p:nvPicPr>
          <p:blipFill>
            <a:blip r:embed="rId4"/>
            <a:stretch>
              <a:fillRect/>
            </a:stretch>
          </p:blipFill>
          <p:spPr>
            <a:xfrm>
              <a:off x="7496362" y="2489787"/>
              <a:ext cx="2683061" cy="310419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sp>
        <p:nvSpPr>
          <p:cNvPr id="12" name="Rectangle 11"/>
          <p:cNvSpPr/>
          <p:nvPr/>
        </p:nvSpPr>
        <p:spPr>
          <a:xfrm>
            <a:off x="1314024" y="1928828"/>
            <a:ext cx="4950714" cy="587853"/>
          </a:xfrm>
          <a:prstGeom prst="rect">
            <a:avLst/>
          </a:prstGeom>
        </p:spPr>
        <p:txBody>
          <a:bodyPr wrap="none">
            <a:spAutoFit/>
          </a:bodyPr>
          <a:lstStyle/>
          <a:p>
            <a:pPr marL="342900" marR="30480" lvl="0" indent="-342900" algn="just">
              <a:lnSpc>
                <a:spcPct val="115000"/>
              </a:lnSpc>
              <a:spcAft>
                <a:spcPts val="1200"/>
              </a:spcAft>
              <a:buFont typeface="+mj-lt"/>
              <a:buAutoNum type="arabicPeriod"/>
            </a:pP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45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749040" y="1"/>
            <a:ext cx="5499463" cy="1434530"/>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6" name="Rectangle 5"/>
          <p:cNvSpPr/>
          <p:nvPr/>
        </p:nvSpPr>
        <p:spPr>
          <a:xfrm>
            <a:off x="6328835" y="717266"/>
            <a:ext cx="2168671"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28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32397" y="1133769"/>
            <a:ext cx="8378671" cy="587853"/>
          </a:xfrm>
          <a:prstGeom prst="rect">
            <a:avLst/>
          </a:prstGeom>
        </p:spPr>
        <p:txBody>
          <a:bodyPr wrap="square">
            <a:spAutoFit/>
          </a:bodyPr>
          <a:lstStyle/>
          <a:p>
            <a:pPr marL="19812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273683" y="1575524"/>
            <a:ext cx="4950714" cy="587853"/>
          </a:xfrm>
          <a:prstGeom prst="rect">
            <a:avLst/>
          </a:prstGeom>
        </p:spPr>
        <p:txBody>
          <a:bodyPr wrap="none">
            <a:spAutoFit/>
          </a:bodyPr>
          <a:lstStyle/>
          <a:p>
            <a:pPr marL="342900" marR="30480" lvl="0" indent="-342900" algn="just">
              <a:lnSpc>
                <a:spcPct val="115000"/>
              </a:lnSpc>
              <a:spcAft>
                <a:spcPts val="1200"/>
              </a:spcAft>
              <a:buFont typeface="+mj-lt"/>
              <a:buAutoNum type="arabicPeriod"/>
            </a:pP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011636" y="2709052"/>
            <a:ext cx="2267909" cy="24508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p:cNvSpPr/>
          <p:nvPr/>
        </p:nvSpPr>
        <p:spPr>
          <a:xfrm>
            <a:off x="3659872" y="2163377"/>
            <a:ext cx="8172804" cy="43425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nSpc>
                <a:spcPct val="115000"/>
              </a:lnSpc>
              <a:spcAft>
                <a:spcPts val="1200"/>
              </a:spcAft>
              <a:buFont typeface="Wingdings" panose="05000000000000000000" pitchFamily="2" charset="2"/>
              <a:buChar char="v"/>
            </a:pPr>
            <a:r>
              <a:rPr lang="vi-VN" sz="24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Quê </a:t>
            </a:r>
            <a:r>
              <a:rPr lang="vi-VN"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quán</a:t>
            </a:r>
            <a:r>
              <a:rPr lang="vi-VN"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Ân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Phú</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Tĩnh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en-US" sz="2400" dirty="0">
                <a:solidFill>
                  <a:srgbClr val="202122"/>
                </a:solidFill>
                <a:latin typeface="Arial" panose="020B0604020202020204" pitchFamily="34" charset="0"/>
                <a:ea typeface="Calibri" panose="020F0502020204030204" pitchFamily="34" charset="0"/>
                <a:cs typeface="Times New Roman" panose="02020603050405020304" pitchFamily="18" charset="0"/>
              </a:rPr>
              <a:t> </a:t>
            </a:r>
            <a:r>
              <a:rPr lang="en-US" sz="2400" dirty="0" err="1"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4" tooltip="Nhà thơ"/>
              </a:rPr>
              <a:t>thi</a:t>
            </a:r>
            <a:r>
              <a:rPr lang="en-US" sz="2400" dirty="0">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4" tooltip="Nhà thơ"/>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4" tooltip="Nhà thơ"/>
              </a:rPr>
              <a:t>sĩ</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phong</a:t>
            </a:r>
            <a:r>
              <a:rPr lang="en-US" sz="2400" dirty="0">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trào</a:t>
            </a:r>
            <a:r>
              <a:rPr lang="en-US" sz="2400" dirty="0">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Thơ</a:t>
            </a:r>
            <a:r>
              <a:rPr lang="en-US" sz="2400" dirty="0">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 </a:t>
            </a:r>
            <a:r>
              <a:rPr lang="en-US" sz="2400" dirty="0" err="1">
                <a:solidFill>
                  <a:srgbClr val="0645AD"/>
                </a:solidFill>
                <a:latin typeface="Times New Roman" panose="02020603050405020304" pitchFamily="18" charset="0"/>
                <a:ea typeface="Calibri" panose="020F0502020204030204" pitchFamily="34" charset="0"/>
                <a:cs typeface="Times New Roman" panose="02020603050405020304" pitchFamily="18" charset="0"/>
                <a:hlinkClick r:id="rId5" tooltip="Phong trào Thơ mới (Việt Nam)"/>
              </a:rPr>
              <a:t>mới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Huy</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Cận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mang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nỗi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mênh</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mangkhó</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tả</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en-US" sz="2400" dirty="0" err="1"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Huy</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Cận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xuôi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phê</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Ông</a:t>
            </a:r>
            <a:r>
              <a:rPr lang="en-US" sz="2400" dirty="0" smtClean="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Viện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sĩ</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Viện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Hàn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lâm</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tịch</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Ủy</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ban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hiệp</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Hiệp</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Nam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02122"/>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1984-1995.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647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749040" y="0"/>
            <a:ext cx="5499463" cy="1946366"/>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6" name="Rectangle 5"/>
          <p:cNvSpPr/>
          <p:nvPr/>
        </p:nvSpPr>
        <p:spPr>
          <a:xfrm>
            <a:off x="5957293" y="849755"/>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32397" y="1434530"/>
            <a:ext cx="8378671" cy="587853"/>
          </a:xfrm>
          <a:prstGeom prst="rect">
            <a:avLst/>
          </a:prstGeom>
        </p:spPr>
        <p:txBody>
          <a:bodyPr wrap="square">
            <a:spAutoFit/>
          </a:bodyPr>
          <a:lstStyle/>
          <a:p>
            <a:pPr marL="19812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317946" y="1896476"/>
            <a:ext cx="4639347" cy="587853"/>
          </a:xfrm>
          <a:prstGeom prst="rect">
            <a:avLst/>
          </a:prstGeom>
        </p:spPr>
        <p:txBody>
          <a:bodyPr wrap="none">
            <a:spAutoFit/>
          </a:bodyP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Tác phẩm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Song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đôi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1442922" y="2592698"/>
            <a:ext cx="3918274" cy="2888212"/>
          </a:xfrm>
          <a:prstGeom prst="ellipse">
            <a:avLst/>
          </a:prstGeom>
          <a:ln>
            <a:noFill/>
          </a:ln>
          <a:effectLst>
            <a:softEdge rad="112500"/>
          </a:effectLst>
        </p:spPr>
      </p:pic>
      <p:sp>
        <p:nvSpPr>
          <p:cNvPr id="10" name="Rectangle 9"/>
          <p:cNvSpPr/>
          <p:nvPr/>
        </p:nvSpPr>
        <p:spPr>
          <a:xfrm>
            <a:off x="5508450" y="2592698"/>
            <a:ext cx="5795437" cy="28784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marL="457200" indent="-457200">
              <a:lnSpc>
                <a:spcPct val="115000"/>
              </a:lnSpc>
              <a:spcAft>
                <a:spcPts val="1200"/>
              </a:spcAft>
              <a:buFont typeface="Wingdings" panose="05000000000000000000" pitchFamily="2" charset="2"/>
              <a:buChar char="v"/>
            </a:pPr>
            <a:r>
              <a:rPr lang="en-US" sz="32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32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Cận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keo</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thắm</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duyên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cớ</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Cận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Song </a:t>
            </a:r>
            <a:r>
              <a:rPr lang="en-US" sz="32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32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379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749040" y="0"/>
            <a:ext cx="5499463" cy="1946366"/>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6" name="Rectangle 5"/>
          <p:cNvSpPr/>
          <p:nvPr/>
        </p:nvSpPr>
        <p:spPr>
          <a:xfrm>
            <a:off x="6250588" y="804034"/>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32397" y="1434530"/>
            <a:ext cx="8378671" cy="587853"/>
          </a:xfrm>
          <a:prstGeom prst="rect">
            <a:avLst/>
          </a:prstGeom>
        </p:spPr>
        <p:txBody>
          <a:bodyPr wrap="square">
            <a:spAutoFit/>
          </a:bodyPr>
          <a:lstStyle/>
          <a:p>
            <a:pPr marL="19812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317946" y="1870350"/>
            <a:ext cx="4639347"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Tác 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Song </a:t>
            </a:r>
            <a:r>
              <a:rPr kumimoji="0" lang="en-US" sz="2800" b="1" i="1"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354241" y="2592698"/>
            <a:ext cx="2852303" cy="2184649"/>
          </a:xfrm>
          <a:prstGeom prst="ellipse">
            <a:avLst/>
          </a:prstGeom>
          <a:ln>
            <a:noFill/>
          </a:ln>
          <a:effectLst>
            <a:softEdge rad="112500"/>
          </a:effectLst>
        </p:spPr>
      </p:pic>
      <mc:AlternateContent xmlns:mc="http://schemas.openxmlformats.org/markup-compatibility/2006" xmlns:a14="http://schemas.microsoft.com/office/drawing/2010/main">
        <mc:Choice Requires="a14">
          <p:sp>
            <p:nvSpPr>
              <p:cNvPr id="4" name="Rectangle 3"/>
              <p:cNvSpPr/>
              <p:nvPr/>
            </p:nvSpPr>
            <p:spPr>
              <a:xfrm>
                <a:off x="3206544" y="2549644"/>
                <a:ext cx="8536965" cy="39518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5000"/>
                  </a:lnSpc>
                  <a:spcAft>
                    <a:spcPts val="1200"/>
                  </a:spcAft>
                </a:pP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2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en-US" sz="2400" b="1"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0D0D0D"/>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quãng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Xuân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en-US" sz="2400" b="1" dirty="0" err="1"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0D0D0D"/>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CM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206544" y="2549644"/>
                <a:ext cx="8536965" cy="3951851"/>
              </a:xfrm>
              <a:prstGeom prst="rect">
                <a:avLst/>
              </a:prstGeom>
              <a:blipFill>
                <a:blip r:embed="rId4"/>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391421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749040" y="0"/>
            <a:ext cx="5499463" cy="1946366"/>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6" name="Rectangle 5"/>
          <p:cNvSpPr/>
          <p:nvPr/>
        </p:nvSpPr>
        <p:spPr>
          <a:xfrm>
            <a:off x="6175670" y="789249"/>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632397" y="1434530"/>
            <a:ext cx="8378671" cy="587853"/>
          </a:xfrm>
          <a:prstGeom prst="rect">
            <a:avLst/>
          </a:prstGeom>
        </p:spPr>
        <p:txBody>
          <a:bodyPr wrap="square">
            <a:spAutoFit/>
          </a:bodyPr>
          <a:lstStyle/>
          <a:p>
            <a:pPr marL="19812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1360725" y="1870350"/>
            <a:ext cx="5678478" cy="587853"/>
          </a:xfrm>
          <a:prstGeom prst="rect">
            <a:avLst/>
          </a:prstGeom>
        </p:spPr>
        <p:txBody>
          <a:bodyPr wrap="none">
            <a:spAutoFit/>
          </a:bodyPr>
          <a:lstStyle/>
          <a:p>
            <a:pPr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b="1"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360725" y="2321681"/>
            <a:ext cx="1976823"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Times New Roman" panose="02020603050405020304" pitchFamily="18" charset="0"/>
              </a:rPr>
              <a:t>a. </a:t>
            </a:r>
            <a:r>
              <a:rPr lang="en-US" sz="2800" b="1" dirty="0" err="1">
                <a:solidFill>
                  <a:srgbClr val="0D0D0D"/>
                </a:solidFill>
                <a:latin typeface="Times New Roman" panose="02020603050405020304" pitchFamily="18" charset="0"/>
                <a:ea typeface="Times New Roman" panose="02020603050405020304" pitchFamily="18" charset="0"/>
              </a:rPr>
              <a:t>Xuất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xứ</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p>
        </p:txBody>
      </p:sp>
      <p:sp>
        <p:nvSpPr>
          <p:cNvPr id="10" name="Rectangle 9"/>
          <p:cNvSpPr/>
          <p:nvPr/>
        </p:nvSpPr>
        <p:spPr>
          <a:xfrm>
            <a:off x="1269151" y="2818007"/>
            <a:ext cx="10459240" cy="1083374"/>
          </a:xfrm>
          <a:prstGeom prst="rect">
            <a:avLst/>
          </a:prstGeom>
        </p:spPr>
        <p:txBody>
          <a:bodyPr wrap="square">
            <a:spAutoFit/>
          </a:bodyPr>
          <a:lstStyle/>
          <a:p>
            <a:pPr marR="30480" algn="just">
              <a:lnSpc>
                <a:spcPct val="115000"/>
              </a:lnSpc>
              <a:spcAft>
                <a:spcPts val="1200"/>
              </a:spcAft>
            </a:pP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Song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Cận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Nhan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soạn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360725" y="3849608"/>
            <a:ext cx="1493037" cy="548099"/>
          </a:xfrm>
          <a:prstGeom prst="rect">
            <a:avLst/>
          </a:prstGeom>
        </p:spPr>
        <p:txBody>
          <a:bodyPr wrap="none">
            <a:spAutoFit/>
          </a:bodyPr>
          <a:lstStyle/>
          <a:p>
            <a:pPr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60725" y="4272544"/>
            <a:ext cx="2756204" cy="548099"/>
          </a:xfrm>
          <a:prstGeom prst="rect">
            <a:avLst/>
          </a:prstGeom>
        </p:spPr>
        <p:txBody>
          <a:bodyPr wrap="none">
            <a:spAutoFit/>
          </a:bodyPr>
          <a:lstStyle/>
          <a:p>
            <a:pPr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360725" y="4820643"/>
            <a:ext cx="10607157" cy="1237262"/>
          </a:xfrm>
          <a:prstGeom prst="rect">
            <a:avLst/>
          </a:prstGeom>
        </p:spPr>
        <p:txBody>
          <a:bodyPr wrap="square">
            <a:spAutoFit/>
          </a:bodyPr>
          <a:lstStyle/>
          <a:p>
            <a:pPr marR="30480" algn="just">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R="30480" algn="just">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diết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1503237" y="6057905"/>
            <a:ext cx="9991068" cy="587853"/>
          </a:xfrm>
          <a:prstGeom prst="rect">
            <a:avLst/>
          </a:prstGeom>
        </p:spPr>
        <p:txBody>
          <a:bodyPr wrap="none">
            <a:spAutoFit/>
          </a:bodyPr>
          <a:lstStyle/>
          <a:p>
            <a:pPr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 hiểu chú thích</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g</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iải thích từ </a:t>
            </a:r>
            <a:r>
              <a:rPr lang="vi-VN"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D0D0D"/>
                </a:solidFill>
                <a:latin typeface="Times New Roman" panose="02020603050405020304" pitchFamily="18" charset="0"/>
                <a:ea typeface="Times New Roman" panose="02020603050405020304" pitchFamily="18" charset="0"/>
              </a:rPr>
              <a:t>SGK- </a:t>
            </a:r>
            <a:r>
              <a:rPr lang="vi-VN" sz="2800" dirty="0">
                <a:solidFill>
                  <a:srgbClr val="0D0D0D"/>
                </a:solidFill>
                <a:latin typeface="Times New Roman" panose="02020603050405020304" pitchFamily="18" charset="0"/>
                <a:ea typeface="Times New Roman" panose="02020603050405020304" pitchFamily="18" charset="0"/>
              </a:rPr>
              <a:t>trang </a:t>
            </a:r>
            <a:r>
              <a:rPr lang="en-US" sz="2800" dirty="0">
                <a:solidFill>
                  <a:srgbClr val="0D0D0D"/>
                </a:solidFill>
                <a:latin typeface="Times New Roman" panose="02020603050405020304" pitchFamily="18" charset="0"/>
                <a:ea typeface="Times New Roman" panose="02020603050405020304" pitchFamily="18" charset="0"/>
              </a:rPr>
              <a:t>117, </a:t>
            </a:r>
            <a:r>
              <a:rPr lang="en-US" sz="2800" dirty="0" smtClean="0">
                <a:solidFill>
                  <a:srgbClr val="0D0D0D"/>
                </a:solidFill>
                <a:latin typeface="Times New Roman" panose="02020603050405020304" pitchFamily="18" charset="0"/>
                <a:ea typeface="Times New Roman" panose="02020603050405020304" pitchFamily="18" charset="0"/>
              </a:rPr>
              <a:t>118</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351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274333" y="589895"/>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337962" y="1149179"/>
            <a:ext cx="4822154" cy="523220"/>
          </a:xfrm>
          <a:prstGeom prst="rect">
            <a:avLst/>
          </a:prstGeom>
        </p:spPr>
        <p:txBody>
          <a:bodyPr wrap="none">
            <a:spAutoFit/>
          </a:bodyPr>
          <a:lstStyle/>
          <a:p>
            <a:r>
              <a:rPr lang="en-US" sz="1400" b="1" dirty="0">
                <a:solidFill>
                  <a:srgbClr val="0D0D0D"/>
                </a:solidFill>
                <a:latin typeface="Times New Roman" panose="02020603050405020304" pitchFamily="18" charset="0"/>
                <a:ea typeface="Times New Roman" panose="02020603050405020304" pitchFamily="18" charset="0"/>
              </a:rPr>
              <a:t> </a:t>
            </a:r>
            <a:r>
              <a:rPr lang="en-US" sz="2800" b="1" dirty="0">
                <a:solidFill>
                  <a:srgbClr val="0D0D0D"/>
                </a:solidFill>
                <a:latin typeface="Times New Roman" panose="02020603050405020304" pitchFamily="18" charset="0"/>
                <a:ea typeface="Times New Roman" panose="02020603050405020304" pitchFamily="18" charset="0"/>
              </a:rPr>
              <a:t>II. </a:t>
            </a:r>
            <a:r>
              <a:rPr lang="en-US" sz="2800" b="1" dirty="0" err="1">
                <a:solidFill>
                  <a:srgbClr val="0D0D0D"/>
                </a:solidFill>
                <a:latin typeface="Times New Roman" panose="02020603050405020304" pitchFamily="18" charset="0"/>
                <a:ea typeface="Times New Roman" panose="02020603050405020304" pitchFamily="18" charset="0"/>
              </a:rPr>
              <a:t>Phân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tích</a:t>
            </a:r>
            <a:r>
              <a:rPr lang="en-US" sz="2800" b="1" dirty="0">
                <a:solidFill>
                  <a:srgbClr val="0D0D0D"/>
                </a:solidFill>
                <a:latin typeface="Times New Roman" panose="02020603050405020304" pitchFamily="18" charset="0"/>
                <a:ea typeface="Times New Roman" panose="02020603050405020304" pitchFamily="18" charset="0"/>
              </a:rPr>
              <a:t> chi </a:t>
            </a:r>
            <a:r>
              <a:rPr lang="en-US" sz="2800" b="1" dirty="0" err="1">
                <a:solidFill>
                  <a:srgbClr val="0D0D0D"/>
                </a:solidFill>
                <a:latin typeface="Times New Roman" panose="02020603050405020304" pitchFamily="18" charset="0"/>
                <a:ea typeface="Times New Roman" panose="02020603050405020304" pitchFamily="18" charset="0"/>
              </a:rPr>
              <a:t>tiết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 </a:t>
            </a:r>
            <a:endParaRPr lang="en-US" sz="2800" dirty="0"/>
          </a:p>
        </p:txBody>
      </p:sp>
      <p:pic>
        <p:nvPicPr>
          <p:cNvPr id="8" name="Picture 7"/>
          <p:cNvPicPr>
            <a:picLocks noChangeAspect="1"/>
          </p:cNvPicPr>
          <p:nvPr/>
        </p:nvPicPr>
        <p:blipFill>
          <a:blip r:embed="rId3"/>
          <a:stretch>
            <a:fillRect/>
          </a:stretch>
        </p:blipFill>
        <p:spPr>
          <a:xfrm>
            <a:off x="6796549" y="1384664"/>
            <a:ext cx="2956816" cy="1542422"/>
          </a:xfrm>
          <a:prstGeom prst="rect">
            <a:avLst/>
          </a:prstGeom>
        </p:spPr>
      </p:pic>
      <p:sp>
        <p:nvSpPr>
          <p:cNvPr id="9" name="Rectangle 8"/>
          <p:cNvSpPr/>
          <p:nvPr/>
        </p:nvSpPr>
        <p:spPr>
          <a:xfrm>
            <a:off x="1763824" y="1754629"/>
            <a:ext cx="4641014" cy="954107"/>
          </a:xfrm>
          <a:prstGeom prst="rect">
            <a:avLst/>
          </a:prstGeom>
          <a:blipFill>
            <a:blip r:embed="rId4"/>
            <a:tile tx="0" ty="0" sx="100000" sy="100000" flip="none" algn="tl"/>
          </a:blipFill>
          <a:ln w="19050" cap="flat" cmpd="sng" algn="ctr">
            <a:solidFill>
              <a:srgbClr val="FFC000"/>
            </a:solid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accent2"/>
          </a:fontRef>
        </p:style>
        <p:txBody>
          <a:bodyPr wrap="none" lIns="91440" tIns="45720" rIns="91440" bIns="45720">
            <a:spAutoFit/>
          </a:bodyPr>
          <a:lstStyle/>
          <a:p>
            <a:pPr algn="ct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Thảo</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luận</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nhóm</a:t>
            </a:r>
            <a:endPar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endParaRPr>
          </a:p>
          <a:p>
            <a:pPr algn="ct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hoàn</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thành</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phiếu</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học</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cap="none" spc="0" dirty="0" err="1"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tập</a:t>
            </a:r>
            <a:r>
              <a:rPr lang="en-US" sz="2800" b="1" cap="none" spc="0" dirty="0" smtClean="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rPr>
              <a:t> 02</a:t>
            </a:r>
            <a:endParaRPr lang="en-US" sz="2800" b="1" cap="none" spc="0" dirty="0">
              <a:ln w="12700" cmpd="sng">
                <a:solidFill>
                  <a:schemeClr val="accent4"/>
                </a:solidFill>
                <a:prstDash val="solid"/>
              </a:ln>
              <a:solidFill>
                <a:schemeClr val="accent4">
                  <a:lumMod val="50000"/>
                </a:schemeClr>
              </a:solidFill>
              <a:effectLst/>
              <a:latin typeface="Times New Roman" panose="02020603050405020304" pitchFamily="18" charset="0"/>
              <a:cs typeface="Times New Roman" panose="02020603050405020304" pitchFamily="18" charset="0"/>
            </a:endParaRPr>
          </a:p>
        </p:txBody>
      </p:sp>
      <p:grpSp>
        <p:nvGrpSpPr>
          <p:cNvPr id="3" name="Group 2"/>
          <p:cNvGrpSpPr/>
          <p:nvPr/>
        </p:nvGrpSpPr>
        <p:grpSpPr>
          <a:xfrm>
            <a:off x="1140222" y="2927086"/>
            <a:ext cx="10039787" cy="4044273"/>
            <a:chOff x="1140222" y="2927086"/>
            <a:chExt cx="10039787" cy="4044273"/>
          </a:xfrm>
        </p:grpSpPr>
        <p:pic>
          <p:nvPicPr>
            <p:cNvPr id="12" name="Picture 11"/>
            <p:cNvPicPr>
              <a:picLocks noChangeAspect="1"/>
            </p:cNvPicPr>
            <p:nvPr/>
          </p:nvPicPr>
          <p:blipFill>
            <a:blip r:embed="rId5"/>
            <a:stretch>
              <a:fillRect/>
            </a:stretch>
          </p:blipFill>
          <p:spPr>
            <a:xfrm>
              <a:off x="1140222" y="2927086"/>
              <a:ext cx="10039787" cy="4044273"/>
            </a:xfrm>
            <a:prstGeom prst="rect">
              <a:avLst/>
            </a:prstGeom>
          </p:spPr>
        </p:pic>
        <p:sp>
          <p:nvSpPr>
            <p:cNvPr id="2" name="Rectangle 1"/>
            <p:cNvSpPr/>
            <p:nvPr/>
          </p:nvSpPr>
          <p:spPr>
            <a:xfrm>
              <a:off x="1337962" y="2927086"/>
              <a:ext cx="9649126" cy="370231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57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ea typeface="+mn-ea"/>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274333" y="589895"/>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337962" y="1149179"/>
            <a:ext cx="48221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 name="Rectangle 1"/>
          <p:cNvSpPr/>
          <p:nvPr/>
        </p:nvSpPr>
        <p:spPr>
          <a:xfrm>
            <a:off x="1337962" y="1558320"/>
            <a:ext cx="3797835" cy="587853"/>
          </a:xfrm>
          <a:prstGeom prst="rect">
            <a:avLst/>
          </a:prstGeom>
        </p:spPr>
        <p:txBody>
          <a:bodyPr wrap="none">
            <a:spAutoFit/>
          </a:bodyPr>
          <a:lstStyle/>
          <a:p>
            <a:pPr marL="342900" lvl="0" indent="-342900">
              <a:lnSpc>
                <a:spcPct val="115000"/>
              </a:lnSpc>
              <a:spcAft>
                <a:spcPts val="1200"/>
              </a:spcAft>
              <a:buFont typeface="+mj-lt"/>
              <a:buAutoNum type="arabicPeriod"/>
            </a:pPr>
            <a:r>
              <a:rPr lang="pt-BR" sz="2800" b="1" dirty="0">
                <a:solidFill>
                  <a:srgbClr val="0D0D0D"/>
                </a:solidFill>
                <a:latin typeface="Times New Roman" panose="02020603050405020304" pitchFamily="18" charset="0"/>
                <a:ea typeface="Times New Roman" panose="02020603050405020304" pitchFamily="18" charset="0"/>
              </a:rPr>
              <a:t>Cảnh bầy ong bay đi.</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337962" y="2081540"/>
            <a:ext cx="7104830" cy="548099"/>
          </a:xfrm>
          <a:prstGeom prst="rect">
            <a:avLst/>
          </a:prstGeom>
        </p:spPr>
        <p:txBody>
          <a:bodyPr wrap="none">
            <a:spAutoFit/>
          </a:bodyPr>
          <a:lstStyle/>
          <a:p>
            <a:pPr>
              <a:lnSpc>
                <a:spcPct val="115000"/>
              </a:lnSpc>
              <a:spcAft>
                <a:spcPts val="1200"/>
              </a:spcAft>
            </a:pPr>
            <a:r>
              <a:rPr lang="pt-BR"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 Nghề nuôi ong của gia đình nhân vật “tôi”.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468590" y="2629639"/>
            <a:ext cx="10371909" cy="3834896"/>
          </a:xfrm>
          <a:prstGeom prst="rect">
            <a:avLst/>
          </a:prstGeom>
        </p:spPr>
        <p:txBody>
          <a:bodyPr wrap="square">
            <a:spAutoFit/>
          </a:bodyPr>
          <a:lstStyle/>
          <a:p>
            <a:pPr marL="342900" indent="-342900">
              <a:lnSpc>
                <a:spcPct val="115000"/>
              </a:lnSpc>
              <a:spcAft>
                <a:spcPts val="1200"/>
              </a:spcAft>
              <a:buFont typeface="Wingdings" panose="05000000000000000000" pitchFamily="2" charset="2"/>
              <a:buChar char="v"/>
            </a:pPr>
            <a:r>
              <a:rPr lang="pt-BR"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Nuôi </a:t>
            </a:r>
            <a:r>
              <a:rPr lang="pt-BR"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nhiều, từ thời ông nội.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pt-BR"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Khi </a:t>
            </a:r>
            <a:r>
              <a:rPr lang="pt-BR"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ông mất, cha và chú tiếp tục nuôi nhưng ít hơn.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pt-BR"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Buổi </a:t>
            </a:r>
            <a:r>
              <a:rPr lang="pt-BR" sz="24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chiều, ong bay ra họp đàn trước </a:t>
            </a:r>
            <a:r>
              <a:rPr lang="pt-BR" sz="240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đó.</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mải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mê</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ngắm</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chán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quạnh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quẽ</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vắng</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200"/>
              </a:spcAft>
            </a:pPr>
            <a:r>
              <a:rPr lang="en-US" sz="2400" dirty="0">
                <a:solidFill>
                  <a:srgbClr val="0D0D0D"/>
                </a:solidFill>
                <a:latin typeface="Segoe UI Symbol" panose="020B0502040204020203" pitchFamily="34" charset="0"/>
                <a:ea typeface="MS Gothic" panose="020B0609070205080204" pitchFamily="49" charset="-128"/>
                <a:cs typeface="Segoe UI Symbol" panose="020B0502040204020203" pitchFamily="34" charset="0"/>
              </a:rPr>
              <a:t> </a:t>
            </a:r>
            <a:r>
              <a:rPr lang="vi-VN" sz="2400" dirty="0">
                <a:solidFill>
                  <a:srgbClr val="0D0D0D"/>
                </a:solidFill>
                <a:latin typeface="Segoe UI Symbol" panose="020B0502040204020203" pitchFamily="34" charset="0"/>
                <a:ea typeface="MS Gothic" panose="020B0609070205080204" pitchFamily="49" charset="-128"/>
                <a:cs typeface="Segoe UI Symbol" panose="020B0502040204020203" pitchFamily="34" charset="0"/>
              </a:rPr>
              <a:t>➩</a:t>
            </a:r>
            <a:r>
              <a:rPr lang="vi-VN"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nhạy</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523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pic>
        <p:nvPicPr>
          <p:cNvPr id="4" name="Picture 3"/>
          <p:cNvPicPr>
            <a:picLocks/>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 y="0"/>
            <a:ext cx="12192000" cy="6858000"/>
          </a:xfrm>
          <a:prstGeom prst="rect">
            <a:avLst/>
          </a:prstGeom>
        </p:spPr>
      </p:pic>
      <p:sp>
        <p:nvSpPr>
          <p:cNvPr id="5" name="Rectangle 4"/>
          <p:cNvSpPr/>
          <p:nvPr/>
        </p:nvSpPr>
        <p:spPr>
          <a:xfrm>
            <a:off x="766354" y="1896273"/>
            <a:ext cx="10659291" cy="2867132"/>
          </a:xfrm>
          <a:prstGeom prst="rect">
            <a:avLst/>
          </a:prstGeom>
        </p:spPr>
        <p:txBody>
          <a:bodyPr wrap="square">
            <a:spAutoFit/>
          </a:bodyPr>
          <a:lstStyle/>
          <a:p>
            <a:pPr indent="457200" algn="just">
              <a:lnSpc>
                <a:spcPct val="115000"/>
              </a:lnSpc>
              <a:spcAft>
                <a:spcPts val="0"/>
              </a:spcAft>
            </a:pP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4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40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859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ea typeface="+mn-ea"/>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274333" y="589895"/>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337962" y="1149179"/>
            <a:ext cx="48221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Rectangle 6"/>
          <p:cNvSpPr/>
          <p:nvPr/>
        </p:nvSpPr>
        <p:spPr>
          <a:xfrm>
            <a:off x="1337962" y="1558320"/>
            <a:ext cx="3797835" cy="587853"/>
          </a:xfrm>
          <a:prstGeom prst="rect">
            <a:avLst/>
          </a:prstGeom>
        </p:spPr>
        <p:txBody>
          <a:bodyPr wrap="none">
            <a:spAutoFit/>
          </a:bodyPr>
          <a:lstStyle/>
          <a:p>
            <a:pPr marL="342900" lvl="0" indent="-342900">
              <a:lnSpc>
                <a:spcPct val="115000"/>
              </a:lnSpc>
              <a:spcAft>
                <a:spcPts val="1200"/>
              </a:spcAft>
              <a:buFont typeface="+mj-lt"/>
              <a:buAutoNum type="arabicPeriod"/>
            </a:pPr>
            <a:r>
              <a:rPr lang="pt-BR" sz="2800" b="1" dirty="0">
                <a:solidFill>
                  <a:srgbClr val="0D0D0D"/>
                </a:solidFill>
                <a:latin typeface="Times New Roman" panose="02020603050405020304" pitchFamily="18" charset="0"/>
                <a:ea typeface="Times New Roman" panose="02020603050405020304" pitchFamily="18" charset="0"/>
              </a:rPr>
              <a:t>Cảnh bầy ong bay đi.</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1337962" y="2006650"/>
            <a:ext cx="7204216"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37961" y="2780870"/>
            <a:ext cx="10470861" cy="3373231"/>
          </a:xfrm>
          <a:prstGeom prst="rect">
            <a:avLst/>
          </a:prstGeom>
        </p:spPr>
        <p:txBody>
          <a:bodyPr wrap="square">
            <a:spAutoFit/>
          </a:bodyPr>
          <a:lstStyle/>
          <a:p>
            <a:pPr marL="285750" indent="-285750">
              <a:lnSpc>
                <a:spcPct val="115000"/>
              </a:lnSpc>
              <a:spcAft>
                <a:spcPts val="1200"/>
              </a:spcAft>
              <a:buFont typeface="Wingdings" panose="05000000000000000000" pitchFamily="2" charset="2"/>
              <a:buChar char="v"/>
            </a:pP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15000"/>
              </a:lnSpc>
              <a:spcAft>
                <a:spcPts val="1200"/>
              </a:spcAft>
              <a:buFont typeface="Wingdings" panose="05000000000000000000" pitchFamily="2" charset="2"/>
              <a:buChar char="ü"/>
            </a:pP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tung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vụn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15000"/>
              </a:lnSpc>
              <a:spcAft>
                <a:spcPts val="1200"/>
              </a:spcAft>
              <a:buFont typeface="Wingdings" panose="05000000000000000000" pitchFamily="2" charset="2"/>
              <a:buChar char="ü"/>
            </a:pP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ở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dù</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gắng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níu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65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ea typeface="+mn-ea"/>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274333" y="589895"/>
            <a:ext cx="244887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2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337962" y="1149179"/>
            <a:ext cx="48221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Rectangle 6"/>
          <p:cNvSpPr/>
          <p:nvPr/>
        </p:nvSpPr>
        <p:spPr>
          <a:xfrm>
            <a:off x="1337962" y="1558320"/>
            <a:ext cx="3797835" cy="587853"/>
          </a:xfrm>
          <a:prstGeom prst="rect">
            <a:avLst/>
          </a:prstGeom>
        </p:spPr>
        <p:txBody>
          <a:bodyPr wrap="none">
            <a:spAutoFit/>
          </a:bodyPr>
          <a:lstStyle/>
          <a:p>
            <a:pPr marL="342900" marR="0" lvl="0" indent="-342900" algn="l" defTabSz="914400" rtl="0" eaLnBrk="1" fontAlgn="auto" latinLnBrk="0" hangingPunct="1">
              <a:lnSpc>
                <a:spcPct val="115000"/>
              </a:lnSpc>
              <a:spcBef>
                <a:spcPts val="0"/>
              </a:spcBef>
              <a:spcAft>
                <a:spcPts val="1200"/>
              </a:spcAft>
              <a:buClrTx/>
              <a:buSzTx/>
              <a:buFont typeface="+mj-lt"/>
              <a:buAutoNum type="arabicPeriod"/>
              <a:tabLst/>
              <a:defRPr/>
            </a:pP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Cảnh bầy ong bay đi.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37962" y="2006650"/>
            <a:ext cx="720421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Bầy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443402" y="2737028"/>
            <a:ext cx="9433428" cy="3729867"/>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8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ném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san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61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ea typeface="+mn-ea"/>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132596" y="589895"/>
            <a:ext cx="273235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6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337962" y="1149179"/>
            <a:ext cx="48221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Rectangle 6"/>
          <p:cNvSpPr/>
          <p:nvPr/>
        </p:nvSpPr>
        <p:spPr>
          <a:xfrm>
            <a:off x="1337962" y="1558320"/>
            <a:ext cx="3797835" cy="587853"/>
          </a:xfrm>
          <a:prstGeom prst="rect">
            <a:avLst/>
          </a:prstGeom>
        </p:spPr>
        <p:txBody>
          <a:bodyPr wrap="none">
            <a:spAutoFit/>
          </a:bodyPr>
          <a:lstStyle/>
          <a:p>
            <a:pPr marL="342900" marR="0" lvl="0" indent="-342900" algn="l" defTabSz="914400" rtl="0" eaLnBrk="1" fontAlgn="auto" latinLnBrk="0" hangingPunct="1">
              <a:lnSpc>
                <a:spcPct val="115000"/>
              </a:lnSpc>
              <a:spcBef>
                <a:spcPts val="0"/>
              </a:spcBef>
              <a:spcAft>
                <a:spcPts val="1200"/>
              </a:spcAft>
              <a:buClrTx/>
              <a:buSzTx/>
              <a:buFont typeface="+mj-lt"/>
              <a:buAutoNum type="arabicPeriod"/>
              <a:tabLst/>
              <a:defRPr/>
            </a:pP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Cảnh bầy ong bay đi.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ectangle 7"/>
          <p:cNvSpPr/>
          <p:nvPr/>
        </p:nvSpPr>
        <p:spPr>
          <a:xfrm>
            <a:off x="1337962" y="2006650"/>
            <a:ext cx="7204216"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Bầy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37962" y="2699005"/>
            <a:ext cx="10483924" cy="3659592"/>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ü"/>
            </a:pP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rời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bã</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vốn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15000"/>
              </a:lnSpc>
              <a:spcAft>
                <a:spcPts val="1200"/>
              </a:spcAft>
              <a:buFont typeface="Wingdings" panose="05000000000000000000" pitchFamily="2" charset="2"/>
              <a:buChar char="ü"/>
            </a:pPr>
            <a:r>
              <a:rPr lang="en-US" sz="26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 </a:t>
            </a:r>
            <a:r>
              <a:rPr lang="vi-VN"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 q</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uan</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mỉ</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15000"/>
              </a:lnSpc>
              <a:spcAft>
                <a:spcPts val="1200"/>
              </a:spcAft>
              <a:buFont typeface="Wingdings" panose="05000000000000000000" pitchFamily="2" charset="2"/>
              <a:buChar char="ü"/>
            </a:pPr>
            <a:r>
              <a:rPr lang="en-US" sz="26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hững</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15000"/>
              </a:lnSpc>
              <a:spcAft>
                <a:spcPts val="1200"/>
              </a:spcAft>
              <a:buFont typeface="Wingdings" panose="05000000000000000000" pitchFamily="2" charset="2"/>
              <a:buChar char="ü"/>
            </a:pP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gũi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760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ea typeface="+mn-ea"/>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132596" y="589895"/>
            <a:ext cx="273235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6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337962" y="1149179"/>
            <a:ext cx="48221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chi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 name="Rectangle 1"/>
          <p:cNvSpPr/>
          <p:nvPr/>
        </p:nvSpPr>
        <p:spPr>
          <a:xfrm>
            <a:off x="1337962" y="1607085"/>
            <a:ext cx="5343129" cy="587853"/>
          </a:xfrm>
          <a:prstGeom prst="rect">
            <a:avLst/>
          </a:prstGeom>
        </p:spPr>
        <p:txBody>
          <a:bodyPr wrap="none">
            <a:spAutoFit/>
          </a:bodyPr>
          <a:lstStyle/>
          <a:p>
            <a:pPr lvl="0">
              <a:lnSpc>
                <a:spcPct val="115000"/>
              </a:lnSpc>
              <a:spcAft>
                <a:spcPts val="1200"/>
              </a:spcAft>
            </a:pPr>
            <a:r>
              <a:rPr lang="en-US" sz="2800" b="1" dirty="0" smtClean="0">
                <a:solidFill>
                  <a:srgbClr val="0D0D0D"/>
                </a:solidFill>
                <a:latin typeface="Times New Roman" panose="02020603050405020304" pitchFamily="18" charset="0"/>
                <a:ea typeface="Times New Roman" panose="02020603050405020304" pitchFamily="18" charset="0"/>
              </a:rPr>
              <a:t>2. </a:t>
            </a:r>
            <a:r>
              <a:rPr lang="en-US" sz="2800" b="1" dirty="0" err="1" smtClean="0">
                <a:solidFill>
                  <a:srgbClr val="0D0D0D"/>
                </a:solidFill>
                <a:latin typeface="Times New Roman" panose="02020603050405020304" pitchFamily="18" charset="0"/>
                <a:ea typeface="Times New Roman" panose="02020603050405020304" pitchFamily="18" charset="0"/>
              </a:rPr>
              <a:t>Đặc</a:t>
            </a:r>
            <a:r>
              <a:rPr lang="en-US" sz="2800" b="1" dirty="0" smtClean="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điểm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hồi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kí</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của</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đoạn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trích</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240971" y="2359291"/>
            <a:ext cx="10593977" cy="4171719"/>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xưng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chiêm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tri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vặt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vương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Hình</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chép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chép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truyện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hấp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dẫn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sắc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chiêm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nghiệm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1018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749040" y="0"/>
            <a:ext cx="5499463" cy="1410789"/>
          </a:xfrm>
          <a:prstGeom prst="rect">
            <a:avLst/>
          </a:prstGeom>
          <a:noFill/>
        </p:spPr>
        <p:txBody>
          <a:bodyPr wrap="none" lIns="91440" tIns="45720" rIns="91440" bIns="45720">
            <a:prstTxWarp prst="textStop">
              <a:avLst/>
            </a:prstTxWarp>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Times New Roman" panose="02020603050405020304" pitchFamily="18" charset="0"/>
                <a:ea typeface="+mn-ea"/>
                <a:cs typeface="Times New Roman" panose="02020603050405020304" pitchFamily="18" charset="0"/>
              </a:rPr>
              <a:t>THƯƠNG NHỚ BẦY ONG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FF0000"/>
                </a:solidFill>
                <a:prstDash val="solid"/>
              </a:ln>
              <a:pattFill prst="narHorz">
                <a:fgClr>
                  <a:srgbClr val="E29D3E"/>
                </a:fgClr>
                <a:bgClr>
                  <a:srgbClr val="E29D3E">
                    <a:lumMod val="40000"/>
                    <a:lumOff val="60000"/>
                  </a:srgbClr>
                </a:bgClr>
              </a:pattFill>
              <a:effectLst>
                <a:innerShdw blurRad="177800">
                  <a:srgbClr val="E29D3E">
                    <a:lumMod val="50000"/>
                  </a:srgbClr>
                </a:innerShdw>
              </a:effectLst>
              <a:uLnTx/>
              <a:uFillTx/>
              <a:latin typeface="Corbel" panose="020B0503020204020204"/>
              <a:ea typeface="+mn-ea"/>
              <a:cs typeface="+mn-cs"/>
            </a:endParaRPr>
          </a:p>
        </p:txBody>
      </p:sp>
      <p:sp>
        <p:nvSpPr>
          <p:cNvPr id="5" name="Rectangle 4"/>
          <p:cNvSpPr/>
          <p:nvPr/>
        </p:nvSpPr>
        <p:spPr>
          <a:xfrm>
            <a:off x="5132596" y="589895"/>
            <a:ext cx="273235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HUY CẬN)</a:t>
            </a:r>
            <a:endParaRPr kumimoji="0" lang="en-US" sz="36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3" name="Diamond 2"/>
          <p:cNvSpPr/>
          <p:nvPr/>
        </p:nvSpPr>
        <p:spPr>
          <a:xfrm>
            <a:off x="4271554" y="1236226"/>
            <a:ext cx="4676503" cy="1180403"/>
          </a:xfrm>
          <a:prstGeom prst="diamond">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TỔNG KẾT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495002" y="2168434"/>
            <a:ext cx="2508069" cy="731520"/>
          </a:xfrm>
          <a:prstGeom prst="roundRect">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Nội dung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9"/>
          <p:cNvSpPr/>
          <p:nvPr/>
        </p:nvSpPr>
        <p:spPr>
          <a:xfrm>
            <a:off x="8242666" y="2194560"/>
            <a:ext cx="2508069" cy="731520"/>
          </a:xfrm>
          <a:prstGeom prst="roundRect">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Nghệ thuật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 Diagonal Corner Rectangle 7"/>
          <p:cNvSpPr/>
          <p:nvPr/>
        </p:nvSpPr>
        <p:spPr>
          <a:xfrm>
            <a:off x="1606729" y="3122022"/>
            <a:ext cx="4284617" cy="3474720"/>
          </a:xfrm>
          <a:prstGeom prst="round2DiagRect">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diết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níu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 Diagonal Corner Rectangle 10"/>
          <p:cNvSpPr/>
          <p:nvPr/>
        </p:nvSpPr>
        <p:spPr>
          <a:xfrm>
            <a:off x="7222653" y="3122022"/>
            <a:ext cx="4284617" cy="3474720"/>
          </a:xfrm>
          <a:prstGeom prst="round2DiagRect">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mỉ</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577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P spid="8"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3226746" y="276386"/>
            <a:ext cx="6417783" cy="707886"/>
          </a:xfrm>
          <a:prstGeom prst="rect">
            <a:avLst/>
          </a:prstGeom>
          <a:noFill/>
        </p:spPr>
        <p:txBody>
          <a:bodyPr wrap="none" lIns="91440" tIns="45720" rIns="91440" bIns="45720">
            <a:spAutoFit/>
          </a:bodyPr>
          <a:lstStyle/>
          <a:p>
            <a:pPr algn="ctr"/>
            <a:r>
              <a:rPr lang="en-US"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cs typeface="Times New Roman" panose="02020603050405020304" pitchFamily="18" charset="0"/>
              </a:rPr>
              <a:t>HOẠT ĐỘNG LUYỆN TẬP</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1558531" y="984272"/>
            <a:ext cx="2326278" cy="587853"/>
          </a:xfrm>
          <a:prstGeom prst="rect">
            <a:avLst/>
          </a:prstGeom>
        </p:spPr>
        <p:txBody>
          <a:bodyPr wrap="none">
            <a:spAutoFit/>
          </a:bodyPr>
          <a:lstStyle/>
          <a:p>
            <a:pPr marL="342900" lvl="0" indent="-342900">
              <a:lnSpc>
                <a:spcPct val="115000"/>
              </a:lnSpc>
              <a:spcAft>
                <a:spcPts val="0"/>
              </a:spcAft>
              <a:buFont typeface="+mj-lt"/>
              <a:buAutoNum type="arabicPeriod"/>
            </a:pPr>
            <a:r>
              <a:rPr lang="pt-BR" sz="2800" b="1" dirty="0">
                <a:solidFill>
                  <a:srgbClr val="0D0D0D"/>
                </a:solidFill>
                <a:latin typeface="Times New Roman" panose="02020603050405020304" pitchFamily="18" charset="0"/>
                <a:ea typeface="Times New Roman" panose="02020603050405020304" pitchFamily="18" charset="0"/>
              </a:rPr>
              <a:t>Nhiệm vụ 1</a:t>
            </a:r>
            <a:r>
              <a:rPr lang="pt-BR" sz="1200" b="1" dirty="0">
                <a:solidFill>
                  <a:srgbClr val="0D0D0D"/>
                </a:solidFill>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p:txBody>
      </p:sp>
      <p:sp>
        <p:nvSpPr>
          <p:cNvPr id="12" name="Round Diagonal Corner Rectangle 11"/>
          <p:cNvSpPr/>
          <p:nvPr/>
        </p:nvSpPr>
        <p:spPr>
          <a:xfrm>
            <a:off x="2246811" y="1692158"/>
            <a:ext cx="8412480" cy="4251442"/>
          </a:xfrm>
          <a:prstGeom prst="round2DiagRect">
            <a:avLst/>
          </a:prstGeom>
          <a:solidFill>
            <a:schemeClr val="accent2">
              <a:lumMod val="20000"/>
              <a:lumOff val="80000"/>
            </a:schemeClr>
          </a:solidFill>
          <a:ln w="1905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trụ</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bớt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755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3226746" y="276386"/>
            <a:ext cx="641778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cmpd="sng">
                  <a:solidFill>
                    <a:srgbClr val="D64A3B"/>
                  </a:solidFill>
                  <a:prstDash val="solid"/>
                </a:ln>
                <a:gradFill>
                  <a:gsLst>
                    <a:gs pos="0">
                      <a:srgbClr val="D64A3B"/>
                    </a:gs>
                    <a:gs pos="4000">
                      <a:srgbClr val="D64A3B">
                        <a:lumMod val="60000"/>
                        <a:lumOff val="40000"/>
                      </a:srgbClr>
                    </a:gs>
                    <a:gs pos="87000">
                      <a:srgbClr val="D64A3B">
                        <a:lumMod val="20000"/>
                        <a:lumOff val="80000"/>
                      </a:srgbClr>
                    </a:gs>
                  </a:gsLst>
                  <a:lin ang="5400000"/>
                </a:gradFill>
                <a:effectLst/>
                <a:uLnTx/>
                <a:uFillTx/>
                <a:latin typeface="Times New Roman" panose="02020603050405020304" pitchFamily="18" charset="0"/>
                <a:ea typeface="+mn-ea"/>
                <a:cs typeface="Times New Roman" panose="02020603050405020304" pitchFamily="18" charset="0"/>
              </a:rPr>
              <a:t>HOẠT ĐỘNG LUYỆN TẬP</a:t>
            </a:r>
            <a:endParaRPr kumimoji="0" lang="en-US" sz="4000" b="1" i="0" u="none" strike="noStrike" kern="1200" cap="none" spc="0" normalizeH="0" baseline="0" noProof="0" dirty="0">
              <a:ln w="12700" cmpd="sng">
                <a:solidFill>
                  <a:srgbClr val="D64A3B"/>
                </a:solidFill>
                <a:prstDash val="solid"/>
              </a:ln>
              <a:gradFill>
                <a:gsLst>
                  <a:gs pos="0">
                    <a:srgbClr val="D64A3B"/>
                  </a:gs>
                  <a:gs pos="4000">
                    <a:srgbClr val="D64A3B">
                      <a:lumMod val="60000"/>
                      <a:lumOff val="40000"/>
                    </a:srgbClr>
                  </a:gs>
                  <a:gs pos="87000">
                    <a:srgbClr val="D64A3B">
                      <a:lumMod val="20000"/>
                      <a:lumOff val="80000"/>
                    </a:srgbClr>
                  </a:gs>
                </a:gsLst>
                <a:lin ang="5400000"/>
              </a:gra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558531" y="984272"/>
            <a:ext cx="2326278" cy="587853"/>
          </a:xfrm>
          <a:prstGeom prst="rect">
            <a:avLst/>
          </a:prstGeom>
        </p:spPr>
        <p:txBody>
          <a:bodyPr wrap="none">
            <a:spAutoFit/>
          </a:bodyPr>
          <a:lstStyle/>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Nhiệm vụ 1</a:t>
            </a:r>
            <a:r>
              <a:rPr kumimoji="0" lang="pt-BR" sz="1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ound Diagonal Corner Rectangle 11"/>
          <p:cNvSpPr/>
          <p:nvPr/>
        </p:nvSpPr>
        <p:spPr>
          <a:xfrm>
            <a:off x="1558531" y="1692158"/>
            <a:ext cx="9793092" cy="4773956"/>
          </a:xfrm>
          <a:prstGeom prst="round2DiagRect">
            <a:avLst>
              <a:gd name="adj1" fmla="val 23507"/>
              <a:gd name="adj2" fmla="val 0"/>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07000"/>
              </a:lnSpc>
              <a:spcAft>
                <a:spcPts val="800"/>
              </a:spcAft>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bớt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bớt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397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3226746" y="276386"/>
            <a:ext cx="641778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cmpd="sng">
                  <a:solidFill>
                    <a:srgbClr val="D64A3B"/>
                  </a:solidFill>
                  <a:prstDash val="solid"/>
                </a:ln>
                <a:gradFill>
                  <a:gsLst>
                    <a:gs pos="0">
                      <a:srgbClr val="D64A3B"/>
                    </a:gs>
                    <a:gs pos="4000">
                      <a:srgbClr val="D64A3B">
                        <a:lumMod val="60000"/>
                        <a:lumOff val="40000"/>
                      </a:srgbClr>
                    </a:gs>
                    <a:gs pos="87000">
                      <a:srgbClr val="D64A3B">
                        <a:lumMod val="20000"/>
                        <a:lumOff val="80000"/>
                      </a:srgbClr>
                    </a:gs>
                  </a:gsLst>
                  <a:lin ang="5400000"/>
                </a:gradFill>
                <a:effectLst/>
                <a:uLnTx/>
                <a:uFillTx/>
                <a:latin typeface="Times New Roman" panose="02020603050405020304" pitchFamily="18" charset="0"/>
                <a:ea typeface="+mn-ea"/>
                <a:cs typeface="Times New Roman" panose="02020603050405020304" pitchFamily="18" charset="0"/>
              </a:rPr>
              <a:t>HOẠT ĐỘNG LUYỆN TẬP</a:t>
            </a:r>
            <a:endParaRPr kumimoji="0" lang="en-US" sz="4000" b="1" i="0" u="none" strike="noStrike" kern="1200" cap="none" spc="0" normalizeH="0" baseline="0" noProof="0" dirty="0">
              <a:ln w="12700" cmpd="sng">
                <a:solidFill>
                  <a:srgbClr val="D64A3B"/>
                </a:solidFill>
                <a:prstDash val="solid"/>
              </a:ln>
              <a:gradFill>
                <a:gsLst>
                  <a:gs pos="0">
                    <a:srgbClr val="D64A3B"/>
                  </a:gs>
                  <a:gs pos="4000">
                    <a:srgbClr val="D64A3B">
                      <a:lumMod val="60000"/>
                      <a:lumOff val="40000"/>
                    </a:srgbClr>
                  </a:gs>
                  <a:gs pos="87000">
                    <a:srgbClr val="D64A3B">
                      <a:lumMod val="20000"/>
                      <a:lumOff val="80000"/>
                    </a:srgbClr>
                  </a:gs>
                </a:gsLst>
                <a:lin ang="5400000"/>
              </a:gra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558531" y="984272"/>
            <a:ext cx="2300630" cy="587853"/>
          </a:xfrm>
          <a:prstGeom prst="rect">
            <a:avLst/>
          </a:prstGeom>
        </p:spPr>
        <p:txBody>
          <a:bodyPr wrap="none">
            <a:spAutoFit/>
          </a:bodyPr>
          <a:lstStyle/>
          <a:p>
            <a:pPr marR="0" lvl="0" algn="l" defTabSz="914400" rtl="0" eaLnBrk="1" fontAlgn="auto" latinLnBrk="0" hangingPunct="1">
              <a:lnSpc>
                <a:spcPct val="115000"/>
              </a:lnSpc>
              <a:spcBef>
                <a:spcPts val="0"/>
              </a:spcBef>
              <a:spcAft>
                <a:spcPts val="0"/>
              </a:spcAft>
              <a:buClrTx/>
              <a:buSzTx/>
              <a:tabLst/>
              <a:defRPr/>
            </a:pPr>
            <a:r>
              <a:rPr kumimoji="0" lang="pt-BR"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2. Nhiệm </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vụ </a:t>
            </a:r>
            <a:r>
              <a:rPr lang="pt-BR" sz="2800" b="1" dirty="0">
                <a:solidFill>
                  <a:srgbClr val="0D0D0D"/>
                </a:solidFill>
                <a:latin typeface="Times New Roman" panose="02020603050405020304" pitchFamily="18" charset="0"/>
                <a:ea typeface="Times New Roman" panose="02020603050405020304" pitchFamily="18" charset="0"/>
              </a:rPr>
              <a:t>2</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ound Diagonal Corner Rectangle 11"/>
          <p:cNvSpPr/>
          <p:nvPr/>
        </p:nvSpPr>
        <p:spPr>
          <a:xfrm>
            <a:off x="2246811" y="1692158"/>
            <a:ext cx="8412480" cy="4251442"/>
          </a:xfrm>
          <a:prstGeom prst="round2DiagRect">
            <a:avLst/>
          </a:prstGeom>
          <a:solidFill>
            <a:schemeClr val="accent2">
              <a:lumMod val="20000"/>
              <a:lumOff val="80000"/>
            </a:schemeClr>
          </a:solidFill>
          <a:ln w="1905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15000"/>
              </a:lnSpc>
              <a:spcAft>
                <a:spcPts val="1200"/>
              </a:spcAft>
            </a:pPr>
            <a:r>
              <a:rPr lang="en-US" sz="28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41724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3226746" y="276386"/>
            <a:ext cx="641778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cmpd="sng">
                  <a:solidFill>
                    <a:srgbClr val="D64A3B"/>
                  </a:solidFill>
                  <a:prstDash val="solid"/>
                </a:ln>
                <a:gradFill>
                  <a:gsLst>
                    <a:gs pos="0">
                      <a:srgbClr val="D64A3B"/>
                    </a:gs>
                    <a:gs pos="4000">
                      <a:srgbClr val="D64A3B">
                        <a:lumMod val="60000"/>
                        <a:lumOff val="40000"/>
                      </a:srgbClr>
                    </a:gs>
                    <a:gs pos="87000">
                      <a:srgbClr val="D64A3B">
                        <a:lumMod val="20000"/>
                        <a:lumOff val="80000"/>
                      </a:srgbClr>
                    </a:gs>
                  </a:gsLst>
                  <a:lin ang="5400000"/>
                </a:gradFill>
                <a:effectLst/>
                <a:uLnTx/>
                <a:uFillTx/>
                <a:latin typeface="Times New Roman" panose="02020603050405020304" pitchFamily="18" charset="0"/>
                <a:ea typeface="+mn-ea"/>
                <a:cs typeface="Times New Roman" panose="02020603050405020304" pitchFamily="18" charset="0"/>
              </a:rPr>
              <a:t>HOẠT ĐỘNG LUYỆN TẬP</a:t>
            </a:r>
            <a:endParaRPr kumimoji="0" lang="en-US" sz="4000" b="1" i="0" u="none" strike="noStrike" kern="1200" cap="none" spc="0" normalizeH="0" baseline="0" noProof="0" dirty="0">
              <a:ln w="12700" cmpd="sng">
                <a:solidFill>
                  <a:srgbClr val="D64A3B"/>
                </a:solidFill>
                <a:prstDash val="solid"/>
              </a:ln>
              <a:gradFill>
                <a:gsLst>
                  <a:gs pos="0">
                    <a:srgbClr val="D64A3B"/>
                  </a:gs>
                  <a:gs pos="4000">
                    <a:srgbClr val="D64A3B">
                      <a:lumMod val="60000"/>
                      <a:lumOff val="40000"/>
                    </a:srgbClr>
                  </a:gs>
                  <a:gs pos="87000">
                    <a:srgbClr val="D64A3B">
                      <a:lumMod val="20000"/>
                      <a:lumOff val="80000"/>
                    </a:srgbClr>
                  </a:gs>
                </a:gsLst>
                <a:lin ang="5400000"/>
              </a:gra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558531" y="984272"/>
            <a:ext cx="23006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2. Nhiệm </a:t>
            </a:r>
            <a:r>
              <a:rPr kumimoji="0" lang="pt-BR"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vụ 2</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2" name="Round Diagonal Corner Rectangle 11"/>
              <p:cNvSpPr/>
              <p:nvPr/>
            </p:nvSpPr>
            <p:spPr>
              <a:xfrm>
                <a:off x="2090057" y="1692158"/>
                <a:ext cx="8843554" cy="4251442"/>
              </a:xfrm>
              <a:prstGeom prst="round2DiagRec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15000"/>
                  </a:lnSpc>
                  <a:spcAft>
                    <a:spcPts val="800"/>
                  </a:spcAft>
                  <a:buFont typeface="Wingdings" panose="05000000000000000000" pitchFamily="2" charset="2"/>
                  <a:buChar char="v"/>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2800" i="1" smtClean="0">
                        <a:solidFill>
                          <a:srgbClr val="000000"/>
                        </a:solidFill>
                        <a:latin typeface="Cambria Math" panose="02040503050406030204" pitchFamily="18" charset="0"/>
                        <a:ea typeface="Cambria Math" panose="02040503050406030204" pitchFamily="18" charset="0"/>
                      </a:rPr>
                      <m:t>→</m:t>
                    </m:r>
                  </m:oMath>
                </a14:m>
                <a:r>
                  <a:rPr lang="en-US" sz="2800" dirty="0" err="1" smtClean="0">
                    <a:solidFill>
                      <a:srgbClr val="000000"/>
                    </a:solidFill>
                    <a:latin typeface="Times New Roman" panose="02020603050405020304" pitchFamily="18" charset="0"/>
                    <a:ea typeface="Times New Roman" panose="02020603050405020304" pitchFamily="18" charset="0"/>
                  </a:rPr>
                  <a:t>Vì</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chiêm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tri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mang</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hồn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vương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vấn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hồn</a:t>
                </a:r>
                <a:r>
                  <a:rPr lang="en-US" sz="2800" i="1" dirty="0">
                    <a:solidFill>
                      <a:srgbClr val="000000"/>
                    </a:solidFill>
                    <a:latin typeface="Times New Roman" panose="02020603050405020304" pitchFamily="18" charset="0"/>
                    <a:ea typeface="Times New Roman" panose="02020603050405020304" pitchFamily="18" charset="0"/>
                  </a:rPr>
                  <a:t> ta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khiến</a:t>
                </a:r>
                <a:r>
                  <a:rPr lang="en-US" sz="2800" i="1" dirty="0">
                    <a:solidFill>
                      <a:srgbClr val="000000"/>
                    </a:solidFill>
                    <a:latin typeface="Times New Roman" panose="02020603050405020304" pitchFamily="18" charset="0"/>
                    <a:ea typeface="Times New Roman" panose="02020603050405020304" pitchFamily="18" charset="0"/>
                  </a:rPr>
                  <a:t> ta </a:t>
                </a:r>
                <a:r>
                  <a:rPr lang="en-US" sz="2800" i="1" dirty="0" err="1">
                    <a:solidFill>
                      <a:srgbClr val="000000"/>
                    </a:solidFill>
                    <a:latin typeface="Times New Roman" panose="02020603050405020304" pitchFamily="18" charset="0"/>
                    <a:ea typeface="Times New Roman" panose="02020603050405020304" pitchFamily="18" charset="0"/>
                  </a:rPr>
                  <a:t>yêu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ám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Round Diagonal Corner Rectangle 11"/>
              <p:cNvSpPr>
                <a:spLocks noRot="1" noChangeAspect="1" noMove="1" noResize="1" noEditPoints="1" noAdjustHandles="1" noChangeArrowheads="1" noChangeShapeType="1" noTextEdit="1"/>
              </p:cNvSpPr>
              <p:nvPr/>
            </p:nvSpPr>
            <p:spPr>
              <a:xfrm>
                <a:off x="2090057" y="1692158"/>
                <a:ext cx="8843554" cy="4251442"/>
              </a:xfrm>
              <a:prstGeom prst="round2DiagRect">
                <a:avLst/>
              </a:prstGeom>
              <a:blipFill>
                <a:blip r:embed="rId3"/>
                <a:stretch>
                  <a:fillRect/>
                </a:stretch>
              </a:blipFill>
              <a:effectLst>
                <a:outerShdw blurRad="50800" dist="38100" dir="5400000" algn="t"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12090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034937" y="170239"/>
            <a:ext cx="6096000" cy="1791260"/>
          </a:xfrm>
          <a:prstGeom prst="rect">
            <a:avLst/>
          </a:prstGeom>
        </p:spPr>
        <p:txBody>
          <a:bodyPr>
            <a:spAutoFit/>
          </a:bodyPr>
          <a:lstStyle/>
          <a:p>
            <a:pPr algn="ctr">
              <a:lnSpc>
                <a:spcPct val="115000"/>
              </a:lnSpc>
              <a:spcAft>
                <a:spcPts val="0"/>
              </a:spcAft>
            </a:pPr>
            <a:r>
              <a:rPr lang="pt-BR"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pt-BR" sz="3200" b="1" dirty="0">
                <a:latin typeface="Times New Roman" panose="02020603050405020304" pitchFamily="18" charset="0"/>
                <a:ea typeface="Times New Roman" panose="02020603050405020304" pitchFamily="18" charset="0"/>
                <a:cs typeface="Times New Roman" panose="02020603050405020304" pitchFamily="18" charset="0"/>
              </a:rPr>
              <a:t>Văn bản: </a:t>
            </a:r>
            <a:r>
              <a:rPr lang="pt-BR"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 thức trầu</a:t>
            </a:r>
            <a:r>
              <a:rPr lang="pt-BR"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pt-BR" sz="3200" dirty="0">
                <a:latin typeface="Times New Roman" panose="02020603050405020304" pitchFamily="18" charset="0"/>
                <a:ea typeface="Times New Roman" panose="02020603050405020304" pitchFamily="18" charset="0"/>
                <a:cs typeface="Times New Roman" panose="02020603050405020304" pitchFamily="18" charset="0"/>
              </a:rPr>
              <a:t> (Trần Đăng Khoa</a:t>
            </a:r>
            <a:r>
              <a:rPr lang="pt-BR" sz="32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pt-BR"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Cloud Callout 5"/>
          <p:cNvSpPr/>
          <p:nvPr/>
        </p:nvSpPr>
        <p:spPr>
          <a:xfrm>
            <a:off x="1776549" y="2090058"/>
            <a:ext cx="9353005" cy="3331028"/>
          </a:xfrm>
          <a:prstGeom prst="cloudCallou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pt-BR"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Em đã học hoặc đã đọc bài thơ nào của nhà thơ Trần Đăng Khoa viết về thiên nhiên chưa?</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pt-BR"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Tình cảm của nhà thơ dành cho thiên nhiên trong bài thơ ấy như thế nào? </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0391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2455816" y="222069"/>
            <a:ext cx="6962503" cy="1162594"/>
          </a:xfrm>
          <a:prstGeom prst="rect">
            <a:avLst/>
          </a:prstGeom>
          <a:noFill/>
        </p:spPr>
        <p:txBody>
          <a:bodyPr wrap="none" lIns="91440" tIns="45720" rIns="91440" bIns="45720">
            <a:prstTxWarp prst="textChevron">
              <a:avLst/>
            </a:prstTxWarp>
            <a:spAutoFit/>
          </a:bodyPr>
          <a:lstStyle/>
          <a:p>
            <a:pPr algn="ctr"/>
            <a:r>
              <a:rPr lang="en-US" sz="5400" b="1" cap="none" spc="0" dirty="0" smtClean="0">
                <a:ln w="6600">
                  <a:solidFill>
                    <a:schemeClr val="accent2"/>
                  </a:solidFill>
                  <a:prstDash val="solid"/>
                </a:ln>
                <a:solidFill>
                  <a:schemeClr val="accent5">
                    <a:lumMod val="50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HOẠT ĐỘNG KHÁM PHÁ KIẾN THỨC</a:t>
            </a:r>
            <a:endParaRPr lang="en-US" sz="5400" b="1" cap="none" spc="0" dirty="0">
              <a:ln w="6600">
                <a:solidFill>
                  <a:schemeClr val="accent2"/>
                </a:solidFill>
                <a:prstDash val="solid"/>
              </a:ln>
              <a:solidFill>
                <a:schemeClr val="accent5">
                  <a:lumMod val="50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3" name="Rounded Rectangle 2"/>
          <p:cNvSpPr/>
          <p:nvPr/>
        </p:nvSpPr>
        <p:spPr>
          <a:xfrm>
            <a:off x="470262" y="1384663"/>
            <a:ext cx="4349932" cy="718457"/>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5">
                    <a:lumMod val="50000"/>
                  </a:schemeClr>
                </a:solidFill>
                <a:latin typeface="Times New Roman" panose="02020603050405020304" pitchFamily="18" charset="0"/>
                <a:cs typeface="Times New Roman" panose="02020603050405020304" pitchFamily="18" charset="0"/>
              </a:rPr>
              <a:t>I. ĐỌC – HIỂU VĂN BẢN</a:t>
            </a:r>
            <a:endParaRPr lang="en-US" sz="28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Right Arrow Callout 3"/>
          <p:cNvSpPr/>
          <p:nvPr/>
        </p:nvSpPr>
        <p:spPr>
          <a:xfrm>
            <a:off x="1018904" y="2377439"/>
            <a:ext cx="5238206" cy="4036423"/>
          </a:xfrm>
          <a:prstGeom prst="rightArrowCallou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de-DE"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ọc </a:t>
            </a: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 </a:t>
            </a:r>
            <a:r>
              <a:rPr lang="de-DE"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Kiến thức ngữ văn  </a:t>
            </a:r>
            <a:r>
              <a:rPr lang="de-DE"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 SGK trang 111 để nêu những hiểu biết về thể loại kí và hồi kí</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de-DE"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Thế nào là Kí? </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de-DE"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Hồi kí là gì? Hồi kí có những đặc điểm về hình thức như thế nào?</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257109" y="1841863"/>
            <a:ext cx="4219301" cy="45719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6230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5" name="Rectangle 4"/>
          <p:cNvSpPr/>
          <p:nvPr/>
        </p:nvSpPr>
        <p:spPr>
          <a:xfrm>
            <a:off x="3034937" y="170239"/>
            <a:ext cx="6096000" cy="1791260"/>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ight Arrow Callout 1"/>
          <p:cNvSpPr/>
          <p:nvPr/>
        </p:nvSpPr>
        <p:spPr>
          <a:xfrm>
            <a:off x="2416629" y="2312125"/>
            <a:ext cx="4371703" cy="3579223"/>
          </a:xfrm>
          <a:prstGeom prst="rightArrowCallout">
            <a:avLst>
              <a:gd name="adj1" fmla="val 28832"/>
              <a:gd name="adj2" fmla="val 30474"/>
              <a:gd name="adj3" fmla="val 26460"/>
              <a:gd name="adj4" fmla="val 64977"/>
            </a:avLst>
          </a:prstGeom>
          <a:solidFill>
            <a:schemeClr val="accent3">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Qua việc đọc sách báo, soạn bài ở nhà, em hãy cho biết những nét cơ bản về tác giả Trần Đăng Khoa?</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p:cNvGrpSpPr/>
          <p:nvPr/>
        </p:nvGrpSpPr>
        <p:grpSpPr>
          <a:xfrm>
            <a:off x="6448698" y="2279469"/>
            <a:ext cx="3753394" cy="3703318"/>
            <a:chOff x="6788332" y="2005147"/>
            <a:chExt cx="4341222" cy="4193177"/>
          </a:xfrm>
        </p:grpSpPr>
        <p:pic>
          <p:nvPicPr>
            <p:cNvPr id="4" name="Picture 3"/>
            <p:cNvPicPr>
              <a:picLocks noChangeAspect="1"/>
            </p:cNvPicPr>
            <p:nvPr/>
          </p:nvPicPr>
          <p:blipFill>
            <a:blip r:embed="rId3"/>
            <a:stretch>
              <a:fillRect/>
            </a:stretch>
          </p:blipFill>
          <p:spPr>
            <a:xfrm>
              <a:off x="6788332" y="2005147"/>
              <a:ext cx="4341222" cy="419317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Picture 6"/>
            <p:cNvPicPr>
              <a:picLocks noChangeAspect="1"/>
            </p:cNvPicPr>
            <p:nvPr/>
          </p:nvPicPr>
          <p:blipFill>
            <a:blip r:embed="rId4"/>
            <a:stretch>
              <a:fillRect/>
            </a:stretch>
          </p:blipFill>
          <p:spPr>
            <a:xfrm>
              <a:off x="7184570" y="2312125"/>
              <a:ext cx="3540035" cy="370304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spTree>
    <p:extLst>
      <p:ext uri="{BB962C8B-B14F-4D97-AF65-F5344CB8AC3E}">
        <p14:creationId xmlns:p14="http://schemas.microsoft.com/office/powerpoint/2010/main" val="31480449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034937" y="170239"/>
            <a:ext cx="6096000" cy="153913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86514" y="2110701"/>
            <a:ext cx="4463594" cy="548099"/>
          </a:xfrm>
          <a:prstGeom prst="rect">
            <a:avLst/>
          </a:prstGeom>
        </p:spPr>
        <p:txBody>
          <a:bodyPr wrap="none">
            <a:spAutoFit/>
          </a:bodyPr>
          <a:lstStyle/>
          <a:p>
            <a:pPr>
              <a:lnSpc>
                <a:spcPct val="115000"/>
              </a:lnSpc>
              <a:spcAft>
                <a:spcPts val="80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1. Nhà thơ Trần Đăng Khoa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637211" y="2916195"/>
            <a:ext cx="8604069" cy="2775119"/>
          </a:xfrm>
          <a:prstGeom prst="rect">
            <a:avLst/>
          </a:prstGeom>
        </p:spPr>
        <p:txBody>
          <a:bodyPr wrap="square">
            <a:spAutoFit/>
          </a:bodyPr>
          <a:lstStyle/>
          <a:p>
            <a:pPr marL="285750" indent="-285750">
              <a:lnSpc>
                <a:spcPct val="115000"/>
              </a:lnSpc>
              <a:spcAft>
                <a:spcPts val="800"/>
              </a:spcAft>
              <a:buFont typeface="Wingdings" panose="05000000000000000000" pitchFamily="2" charset="2"/>
              <a:buChar char="v"/>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Sinh</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latin typeface="Times New Roman" panose="02020603050405020304" pitchFamily="18" charset="0"/>
                <a:ea typeface="Calibri" panose="020F0502020204030204" pitchFamily="34" charset="0"/>
                <a:cs typeface="Times New Roman" panose="02020603050405020304" pitchFamily="18" charset="0"/>
              </a:rPr>
              <a:t>: 24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2800" dirty="0">
                <a:latin typeface="Times New Roman" panose="02020603050405020304" pitchFamily="18" charset="0"/>
                <a:ea typeface="Calibri" panose="020F0502020204030204" pitchFamily="34" charset="0"/>
                <a:cs typeface="Times New Roman" panose="02020603050405020304" pitchFamily="18" charset="0"/>
              </a:rPr>
              <a:t> 4, 1958</a:t>
            </a:r>
          </a:p>
          <a:p>
            <a:pPr marL="285750" indent="-285750">
              <a:lnSpc>
                <a:spcPct val="115000"/>
              </a:lnSpc>
              <a:spcAft>
                <a:spcPts val="800"/>
              </a:spcAft>
              <a:buFont typeface="Wingdings" panose="05000000000000000000" pitchFamily="2" charset="2"/>
              <a:buChar char="v"/>
            </a:pPr>
            <a:r>
              <a:rPr lang="pt-BR" sz="2800" dirty="0" smtClean="0">
                <a:latin typeface="Times New Roman" panose="02020603050405020304" pitchFamily="18" charset="0"/>
                <a:ea typeface="Calibri" panose="020F0502020204030204" pitchFamily="34" charset="0"/>
                <a:cs typeface="Times New Roman" panose="02020603050405020304" pitchFamily="18" charset="0"/>
              </a:rPr>
              <a:t> Quê</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Tuấn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huyện</a:t>
            </a:r>
            <a:r>
              <a:rPr lang="en-US" sz="2800" dirty="0">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tỉnh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Dương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nSpc>
                <a:spcPct val="115000"/>
              </a:lnSpc>
              <a:spcAft>
                <a:spcPts val="800"/>
              </a:spcAft>
              <a:buFont typeface="Wingdings" panose="05000000000000000000" pitchFamily="2" charset="2"/>
              <a:buChar char="v"/>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tịch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latin typeface="Times New Roman" panose="02020603050405020304" pitchFamily="18" charset="0"/>
                <a:ea typeface="Calibri" panose="020F0502020204030204" pitchFamily="34" charset="0"/>
                <a:cs typeface="Times New Roman" panose="02020603050405020304" pitchFamily="18" charset="0"/>
              </a:rPr>
              <a:t> Nam.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186514" y="1610278"/>
            <a:ext cx="4527137" cy="523220"/>
          </a:xfrm>
          <a:prstGeom prst="rect">
            <a:avLst/>
          </a:prstGeom>
        </p:spPr>
        <p:txBody>
          <a:bodyPr wrap="none">
            <a:spAutoFit/>
          </a:bodyPr>
          <a:lstStyle/>
          <a:p>
            <a:r>
              <a:rPr lang="pt-BR" sz="2800" b="1" dirty="0" smtClean="0">
                <a:latin typeface="Times New Roman" panose="02020603050405020304" pitchFamily="18" charset="0"/>
                <a:ea typeface="Times New Roman" panose="02020603050405020304" pitchFamily="18" charset="0"/>
              </a:rPr>
              <a:t>I. Tìm </a:t>
            </a:r>
            <a:r>
              <a:rPr lang="pt-BR" sz="2800" b="1" dirty="0">
                <a:latin typeface="Times New Roman" panose="02020603050405020304" pitchFamily="18" charset="0"/>
                <a:ea typeface="Times New Roman" panose="02020603050405020304" pitchFamily="18" charset="0"/>
              </a:rPr>
              <a:t>hiểu chung về tác giả.</a:t>
            </a:r>
            <a:endParaRPr lang="en-US" sz="2800" dirty="0"/>
          </a:p>
        </p:txBody>
      </p:sp>
    </p:spTree>
    <p:extLst>
      <p:ext uri="{BB962C8B-B14F-4D97-AF65-F5344CB8AC3E}">
        <p14:creationId xmlns:p14="http://schemas.microsoft.com/office/powerpoint/2010/main" val="28868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034937" y="170239"/>
            <a:ext cx="6096000" cy="153913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86514" y="2048150"/>
            <a:ext cx="4463594"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Nhà thơ Trần Đăng Khoa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186514" y="1610278"/>
            <a:ext cx="45271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 Tìm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chung về tác giả.</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 name="Rectangle 1"/>
          <p:cNvSpPr/>
          <p:nvPr/>
        </p:nvSpPr>
        <p:spPr>
          <a:xfrm>
            <a:off x="1212640" y="2472270"/>
            <a:ext cx="2173928" cy="587853"/>
          </a:xfrm>
          <a:prstGeom prst="rect">
            <a:avLst/>
          </a:prstGeom>
        </p:spPr>
        <p:txBody>
          <a:bodyPr wrap="none">
            <a:spAutoFit/>
          </a:bodyPr>
          <a:lstStyle/>
          <a:p>
            <a:pPr>
              <a:lnSpc>
                <a:spcPct val="115000"/>
              </a:lnSpc>
              <a:spcAft>
                <a:spcPts val="800"/>
              </a:spcAft>
            </a:pPr>
            <a:r>
              <a:rPr lang="pt-BR" sz="2800" b="1" dirty="0" smtClean="0">
                <a:latin typeface="Times New Roman" panose="02020603050405020304" pitchFamily="18" charset="0"/>
                <a:ea typeface="Calibri" panose="020F0502020204030204" pitchFamily="34" charset="0"/>
                <a:cs typeface="Times New Roman" panose="02020603050405020304" pitchFamily="18" charset="0"/>
              </a:rPr>
              <a:t>2. Tác phẩm.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212640" y="2935021"/>
            <a:ext cx="1231427" cy="523220"/>
          </a:xfrm>
          <a:prstGeom prst="rect">
            <a:avLst/>
          </a:prstGeom>
        </p:spPr>
        <p:txBody>
          <a:bodyPr wrap="none">
            <a:spAutoFit/>
          </a:bodyPr>
          <a:lstStyle/>
          <a:p>
            <a:r>
              <a:rPr lang="pt-BR" sz="2800" b="1" dirty="0">
                <a:latin typeface="Times New Roman" panose="02020603050405020304" pitchFamily="18" charset="0"/>
                <a:ea typeface="Calibri" panose="020F0502020204030204" pitchFamily="34" charset="0"/>
              </a:rPr>
              <a:t>a. Đọc.</a:t>
            </a:r>
            <a:endParaRPr lang="en-US" sz="2800" dirty="0"/>
          </a:p>
        </p:txBody>
      </p:sp>
      <p:sp>
        <p:nvSpPr>
          <p:cNvPr id="8" name="Rectangle 7"/>
          <p:cNvSpPr/>
          <p:nvPr/>
        </p:nvSpPr>
        <p:spPr>
          <a:xfrm>
            <a:off x="1238766" y="3398895"/>
            <a:ext cx="6096000" cy="1784078"/>
          </a:xfrm>
          <a:prstGeom prst="rect">
            <a:avLst/>
          </a:prstGeom>
        </p:spPr>
        <p:txBody>
          <a:bodyPr>
            <a:spAutoFit/>
          </a:bodyPr>
          <a:lstStyle/>
          <a:p>
            <a:pPr>
              <a:lnSpc>
                <a:spcPct val="115000"/>
              </a:lnSpc>
              <a:spcAft>
                <a:spcPts val="800"/>
              </a:spcAft>
            </a:pPr>
            <a:r>
              <a:rPr lang="pt-BR" sz="2800" b="1" dirty="0">
                <a:latin typeface="Times New Roman" panose="02020603050405020304" pitchFamily="18" charset="0"/>
                <a:ea typeface="Calibri" panose="020F0502020204030204" pitchFamily="34" charset="0"/>
                <a:cs typeface="Times New Roman" panose="02020603050405020304" pitchFamily="18" charset="0"/>
              </a:rPr>
              <a:t>b. Bố cục:</a:t>
            </a:r>
            <a:r>
              <a:rPr lang="pt-BR" sz="2800" dirty="0">
                <a:latin typeface="Times New Roman" panose="02020603050405020304" pitchFamily="18" charset="0"/>
                <a:ea typeface="Calibri" panose="020F0502020204030204" pitchFamily="34" charset="0"/>
                <a:cs typeface="Times New Roman" panose="02020603050405020304" pitchFamily="18" charset="0"/>
              </a:rPr>
              <a:t> 2 phần: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 Lời trò chuyện đánh thức trầu.</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 Tình cảm của nhà thơ với thiên nhiên.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57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000"/>
                                        <p:tgtEl>
                                          <p:spTgt spid="8">
                                            <p:txEl>
                                              <p:pRg st="2" end="2"/>
                                            </p:txEl>
                                          </p:spTgt>
                                        </p:tgtEl>
                                      </p:cBhvr>
                                    </p:animEffect>
                                    <p:anim calcmode="lin" valueType="num">
                                      <p:cBhvr>
                                        <p:cTn id="3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034937" y="170239"/>
            <a:ext cx="6096000" cy="153913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73589" y="1603066"/>
            <a:ext cx="45688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 Tìm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chi tiết văn bản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Rectangle 5"/>
          <p:cNvSpPr/>
          <p:nvPr/>
        </p:nvSpPr>
        <p:spPr>
          <a:xfrm>
            <a:off x="1180437" y="2126286"/>
            <a:ext cx="5206875" cy="523220"/>
          </a:xfrm>
          <a:prstGeom prst="rect">
            <a:avLst/>
          </a:prstGeom>
        </p:spPr>
        <p:txBody>
          <a:bodyPr wrap="none">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trò</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trầu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Striped Right Arrow 1"/>
          <p:cNvSpPr/>
          <p:nvPr/>
        </p:nvSpPr>
        <p:spPr>
          <a:xfrm>
            <a:off x="1317171" y="2649506"/>
            <a:ext cx="3435531" cy="3487783"/>
          </a:xfrm>
          <a:prstGeom prst="stripedRightArrow">
            <a:avLst>
              <a:gd name="adj1" fmla="val 50000"/>
              <a:gd name="adj2" fmla="val 35551"/>
            </a:avLst>
          </a:prstGeom>
          <a:solidFill>
            <a:schemeClr val="bg1">
              <a:lumMod val="95000"/>
            </a:schemeClr>
          </a:solidFill>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pt-BR"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Mỗi cá nhân hãy dùng 2 phút để lắng nghe và cảm nhận lời đánh thức trầu của cậu bé.</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ounded Rectangle 2"/>
          <p:cNvSpPr/>
          <p:nvPr/>
        </p:nvSpPr>
        <p:spPr>
          <a:xfrm>
            <a:off x="5055326" y="2649506"/>
            <a:ext cx="6152605" cy="3487783"/>
          </a:xfrm>
          <a:prstGeom prst="roundRect">
            <a:avLst/>
          </a:prstGeom>
          <a:solidFill>
            <a:schemeClr val="bg1"/>
          </a:solidFill>
          <a:effectLst>
            <a:outerShdw blurRad="50800" dist="38100" dir="2700000" algn="t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15000"/>
              </a:lnSpc>
              <a:spcAft>
                <a:spcPts val="800"/>
              </a:spcAft>
              <a:buFont typeface="Wingdings" panose="05000000000000000000" pitchFamily="2" charset="2"/>
              <a:buChar char="ü"/>
            </a:pPr>
            <a:r>
              <a:rPr lang="pt-BR"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 </a:t>
            </a:r>
            <a:r>
              <a:rPr lang="pt-BR"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bé đánh thức trầu bằng cách nào? Em nhận xét gì về cách đánh thức này?</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nữa</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xưng</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mày</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tao</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lặp</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956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034937" y="170239"/>
            <a:ext cx="6096000" cy="153913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73589" y="1603066"/>
            <a:ext cx="4568815" cy="523220"/>
          </a:xfrm>
          <a:prstGeom prst="rect">
            <a:avLst/>
          </a:prstGeom>
        </p:spPr>
        <p:txBody>
          <a:bodyPr wrap="none">
            <a:spAutoFit/>
          </a:bodyPr>
          <a:lstStyle/>
          <a:p>
            <a:r>
              <a:rPr lang="pt-BR" sz="2800" b="1" dirty="0" smtClean="0">
                <a:latin typeface="Times New Roman" panose="02020603050405020304" pitchFamily="18" charset="0"/>
                <a:ea typeface="Times New Roman" panose="02020603050405020304" pitchFamily="18" charset="0"/>
              </a:rPr>
              <a:t>II. Tìm </a:t>
            </a:r>
            <a:r>
              <a:rPr lang="pt-BR" sz="2800" b="1" dirty="0">
                <a:latin typeface="Times New Roman" panose="02020603050405020304" pitchFamily="18" charset="0"/>
                <a:ea typeface="Times New Roman" panose="02020603050405020304" pitchFamily="18" charset="0"/>
              </a:rPr>
              <a:t>hiểu chi tiết văn bản </a:t>
            </a:r>
            <a:endParaRPr lang="en-US" sz="2800" dirty="0"/>
          </a:p>
        </p:txBody>
      </p:sp>
      <p:sp>
        <p:nvSpPr>
          <p:cNvPr id="6" name="Rectangle 5"/>
          <p:cNvSpPr/>
          <p:nvPr/>
        </p:nvSpPr>
        <p:spPr>
          <a:xfrm>
            <a:off x="1180437" y="2126286"/>
            <a:ext cx="5206875" cy="523220"/>
          </a:xfrm>
          <a:prstGeom prst="rect">
            <a:avLst/>
          </a:prstGeom>
        </p:spPr>
        <p:txBody>
          <a:bodyPr wrap="none">
            <a:spAutoFit/>
          </a:bodyPr>
          <a:lstStyle/>
          <a:p>
            <a:pPr marL="342900" lvl="0" indent="-342900" algn="just">
              <a:buFont typeface="+mj-lt"/>
              <a:buAutoNum type="arabicPeriod"/>
            </a:pPr>
            <a:r>
              <a:rPr lang="en-US" sz="2800" b="1" dirty="0" err="1">
                <a:latin typeface="Times New Roman" panose="02020603050405020304" pitchFamily="18" charset="0"/>
                <a:ea typeface="Times New Roman" panose="02020603050405020304" pitchFamily="18" charset="0"/>
              </a:rPr>
              <a:t>Lời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trò</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chuyện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đánh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trầu</a:t>
            </a:r>
            <a:endParaRPr lang="en-US" sz="28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1428632" y="2850849"/>
                <a:ext cx="10445506" cy="3108543"/>
              </a:xfrm>
              <a:prstGeom prst="rect">
                <a:avLst/>
              </a:prstGeom>
            </p:spPr>
            <p:txBody>
              <a:bodyPr wrap="square">
                <a:spAutoFit/>
              </a:bodyPr>
              <a:lstStyle/>
              <a:p>
                <a:pPr marL="457200" indent="-457200" algn="just">
                  <a:buFont typeface="Wingdings" panose="05000000000000000000" pitchFamily="2" charset="2"/>
                  <a:buChar char="v"/>
                </a:pPr>
                <a:r>
                  <a:rPr lang="en-US" sz="2800" dirty="0" err="1" smtClean="0">
                    <a:latin typeface="Times New Roman" panose="02020603050405020304" pitchFamily="18" charset="0"/>
                    <a:ea typeface="Times New Roman" panose="02020603050405020304" pitchFamily="18" charset="0"/>
                  </a:rPr>
                  <a:t>Cậu</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hỏi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trầu</a:t>
                </a:r>
                <a:r>
                  <a:rPr lang="en-US" sz="2800" dirty="0">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ngủ</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rồi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trầu</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err="1">
                    <a:effectLst/>
                    <a:latin typeface="Times New Roman" panose="02020603050405020304" pitchFamily="18" charset="0"/>
                    <a:ea typeface="Times New Roman" panose="02020603050405020304" pitchFamily="18" charset="0"/>
                  </a:rPr>
                  <a:t>Dường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cậu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luôn</a:t>
                </a:r>
                <a:r>
                  <a:rPr lang="en-US" sz="2800" dirty="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Tao </a:t>
                </a:r>
                <a:r>
                  <a:rPr lang="en-US" sz="2800" i="1" dirty="0" err="1">
                    <a:effectLst/>
                    <a:latin typeface="Times New Roman" panose="02020603050405020304" pitchFamily="18" charset="0"/>
                    <a:ea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ngủ</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đâu</a:t>
                </a:r>
                <a:r>
                  <a:rPr lang="en-US" sz="2800" i="1" dirty="0">
                    <a:effectLst/>
                    <a:latin typeface="Times New Roman" panose="02020603050405020304" pitchFamily="18" charset="0"/>
                    <a:ea typeface="Times New Roman" panose="02020603050405020304" pitchFamily="18" charset="0"/>
                  </a:rPr>
                  <a:t>/</a:t>
                </a:r>
                <a:r>
                  <a:rPr lang="en-US" sz="2800" i="1" dirty="0" err="1">
                    <a:effectLst/>
                    <a:latin typeface="Times New Roman" panose="02020603050405020304" pitchFamily="18" charset="0"/>
                    <a:ea typeface="Times New Roman" panose="02020603050405020304" pitchFamily="18" charset="0"/>
                  </a:rPr>
                  <a:t>Mà</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trầu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mày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ngủ</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14:m>
                  <m:oMath xmlns:m="http://schemas.openxmlformats.org/officeDocument/2006/math">
                    <m:r>
                      <a:rPr lang="en-US" sz="2800" i="1">
                        <a:effectLst/>
                        <a:latin typeface="Cambria Math" panose="02040503050406030204" pitchFamily="18" charset="0"/>
                        <a:ea typeface="Times New Roman" panose="02020603050405020304" pitchFamily="18" charset="0"/>
                      </a:rPr>
                      <m:t>→</m:t>
                    </m:r>
                  </m:oMath>
                </a14:m>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hỏi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p>
              <a:p>
                <a:pPr algn="just"/>
                <a14:m>
                  <m:oMath xmlns:m="http://schemas.openxmlformats.org/officeDocument/2006/math">
                    <m:r>
                      <a:rPr lang="en-US" sz="2800" i="1">
                        <a:effectLst/>
                        <a:latin typeface="Cambria Math" panose="02040503050406030204" pitchFamily="18" charset="0"/>
                        <a:ea typeface="Times New Roman" panose="02020603050405020304" pitchFamily="18" charset="0"/>
                      </a:rPr>
                      <m:t>→</m:t>
                    </m:r>
                  </m:oMath>
                </a14:m>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xưng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gũi</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tao</a:t>
                </a:r>
                <a:r>
                  <a:rPr lang="en-US" sz="2800" i="1" dirty="0">
                    <a:effectLst/>
                    <a:latin typeface="Times New Roman" panose="02020603050405020304" pitchFamily="18" charset="0"/>
                    <a:ea typeface="Times New Roman" panose="02020603050405020304" pitchFamily="18" charset="0"/>
                  </a:rPr>
                  <a:t> – </a:t>
                </a:r>
                <a:r>
                  <a:rPr lang="en-US" sz="2800" i="1" dirty="0" err="1">
                    <a:effectLst/>
                    <a:latin typeface="Times New Roman" panose="02020603050405020304" pitchFamily="18" charset="0"/>
                    <a:ea typeface="Times New Roman" panose="02020603050405020304" pitchFamily="18" charset="0"/>
                  </a:rPr>
                  <a:t>mày</a:t>
                </a:r>
                <a:r>
                  <a:rPr lang="en-US" sz="2800" i="1"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chứa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đầy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hồn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tao</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trầu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mày</a:t>
                </a:r>
                <a:r>
                  <a:rPr lang="en-US" sz="2800" dirty="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Tao </a:t>
                </a:r>
                <a:r>
                  <a:rPr lang="en-US" sz="2800" i="1" dirty="0" err="1">
                    <a:effectLst/>
                    <a:latin typeface="Times New Roman" panose="02020603050405020304" pitchFamily="18" charset="0"/>
                    <a:ea typeface="Times New Roman" panose="02020603050405020304" pitchFamily="18" charset="0"/>
                  </a:rPr>
                  <a:t>không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phải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ai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gũi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trầu</a:t>
                </a:r>
                <a:r>
                  <a:rPr lang="en-US" sz="2800" dirty="0">
                    <a:effectLst/>
                    <a:latin typeface="Times New Roman" panose="02020603050405020304" pitchFamily="18" charset="0"/>
                    <a:ea typeface="Times New Roman" panose="02020603050405020304" pitchFamily="18"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1428632" y="2850849"/>
                <a:ext cx="10445506" cy="3108543"/>
              </a:xfrm>
              <a:prstGeom prst="rect">
                <a:avLst/>
              </a:prstGeom>
              <a:blipFill>
                <a:blip r:embed="rId3"/>
                <a:stretch>
                  <a:fillRect l="-1167" t="-2157" r="-1167" b="-4510"/>
                </a:stretch>
              </a:blipFill>
            </p:spPr>
            <p:txBody>
              <a:bodyPr/>
              <a:lstStyle/>
              <a:p>
                <a:r>
                  <a:rPr lang="en-US">
                    <a:noFill/>
                  </a:rPr>
                  <a:t> </a:t>
                </a:r>
              </a:p>
            </p:txBody>
          </p:sp>
        </mc:Fallback>
      </mc:AlternateContent>
    </p:spTree>
    <p:extLst>
      <p:ext uri="{BB962C8B-B14F-4D97-AF65-F5344CB8AC3E}">
        <p14:creationId xmlns:p14="http://schemas.microsoft.com/office/powerpoint/2010/main" val="325910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034937" y="170239"/>
            <a:ext cx="6096000" cy="153913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73589" y="1603066"/>
            <a:ext cx="45688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 Tìm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hiểu chi tiết văn bản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Rectangle 5"/>
          <p:cNvSpPr/>
          <p:nvPr/>
        </p:nvSpPr>
        <p:spPr>
          <a:xfrm>
            <a:off x="1180437" y="2126286"/>
            <a:ext cx="5206875" cy="523220"/>
          </a:xfrm>
          <a:prstGeom prst="rect">
            <a:avLst/>
          </a:prstGeom>
        </p:spPr>
        <p:txBody>
          <a:bodyPr wrap="none">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trò</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trầu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 name="Rectangle 1"/>
              <p:cNvSpPr/>
              <p:nvPr/>
            </p:nvSpPr>
            <p:spPr>
              <a:xfrm>
                <a:off x="1628078" y="2942905"/>
                <a:ext cx="9518468" cy="3108543"/>
              </a:xfrm>
              <a:prstGeom prst="rect">
                <a:avLst/>
              </a:prstGeom>
            </p:spPr>
            <p:txBody>
              <a:bodyPr wrap="square">
                <a:spAutoFit/>
              </a:bodyPr>
              <a:lstStyle/>
              <a:p>
                <a:pPr marL="285750" indent="-285750" algn="just">
                  <a:buFont typeface="Wingdings" panose="05000000000000000000" pitchFamily="2" charset="2"/>
                  <a:buChar char="v"/>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Lí</a:t>
                </a:r>
                <a:r>
                  <a:rPr lang="en-US" sz="2800" dirty="0" smtClean="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do </a:t>
                </a:r>
                <a:r>
                  <a:rPr lang="en-US" sz="2800" dirty="0" err="1">
                    <a:latin typeface="Times New Roman" panose="02020603050405020304" pitchFamily="18" charset="0"/>
                    <a:ea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trầu</a:t>
                </a:r>
                <a:r>
                  <a:rPr lang="en-US" sz="2800" dirty="0">
                    <a:latin typeface="Times New Roman" panose="02020603050405020304" pitchFamily="18" charset="0"/>
                    <a:ea typeface="Times New Roman" panose="02020603050405020304" pitchFamily="18" charset="0"/>
                  </a:rPr>
                  <a: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Bà</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tao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vừa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đến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đó</a:t>
                </a:r>
                <a:r>
                  <a:rPr lang="en-US" sz="2800" i="1" dirty="0">
                    <a:effectLst/>
                    <a:latin typeface="Times New Roman" panose="02020603050405020304" pitchFamily="18" charset="0"/>
                    <a:ea typeface="Times New Roman" panose="02020603050405020304" pitchFamily="18" charset="0"/>
                  </a:rPr>
                  <a:t>/</a:t>
                </a:r>
                <a:r>
                  <a:rPr lang="en-US" sz="2800" i="1" dirty="0" err="1">
                    <a:effectLst/>
                    <a:latin typeface="Times New Roman" panose="02020603050405020304" pitchFamily="18" charset="0"/>
                    <a:ea typeface="Times New Roman" panose="02020603050405020304" pitchFamily="18" charset="0"/>
                  </a:rPr>
                  <a:t>Muốn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có</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mấy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lá</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trầu</a:t>
                </a:r>
                <a:endParaRPr lang="en-US" sz="2800" dirty="0">
                  <a:effectLst/>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v"/>
                </a:pPr>
                <a:r>
                  <a:rPr lang="en-US" sz="2800" dirty="0">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Lời</a:t>
                </a:r>
                <a:r>
                  <a:rPr lang="en-US" sz="2800" dirty="0" smtClean="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vi-VN" sz="2800" i="1" dirty="0">
                    <a:effectLst/>
                    <a:latin typeface="Times New Roman" panose="02020603050405020304" pitchFamily="18" charset="0"/>
                    <a:ea typeface="Times New Roman" panose="02020603050405020304" pitchFamily="18" charset="0"/>
                  </a:rPr>
                  <a:t>Trầu ơi hãy tỉnh lại/ Mở mắt xanh ra nào/Lá nào muốn cho tao/ Thì mày chìa ra nhé.</a:t>
                </a:r>
                <a:endParaRPr lang="en-US" sz="2800" dirty="0">
                  <a:effectLst/>
                  <a:latin typeface="Times New Roman" panose="02020603050405020304" pitchFamily="18" charset="0"/>
                  <a:ea typeface="Times New Roman" panose="02020603050405020304" pitchFamily="18" charset="0"/>
                </a:endParaRPr>
              </a:p>
              <a:p>
                <a:pPr algn="just"/>
                <a14:m>
                  <m:oMath xmlns:m="http://schemas.openxmlformats.org/officeDocument/2006/math">
                    <m:r>
                      <a:rPr lang="en-US" sz="2800" i="1">
                        <a:effectLst/>
                        <a:latin typeface="Cambria Math" panose="02040503050406030204" pitchFamily="18" charset="0"/>
                        <a:ea typeface="Times New Roman" panose="02020603050405020304" pitchFamily="18" charset="0"/>
                      </a:rPr>
                      <m:t>→</m:t>
                    </m:r>
                  </m:oMath>
                </a14:m>
                <a:r>
                  <a:rPr lang="vi-VN" sz="2800" dirty="0">
                    <a:effectLst/>
                    <a:latin typeface="Times New Roman" panose="02020603050405020304" pitchFamily="18" charset="0"/>
                    <a:ea typeface="Times New Roman" panose="02020603050405020304" pitchFamily="18" charset="0"/>
                  </a:rPr>
                  <a:t>Cách xưng hô gần gũi và lời đánh thức trầu nhẹ nhàng, ba lần gọi dậy vì sợ trầu đã ngủ say  </a:t>
                </a:r>
                <a14:m>
                  <m:oMath xmlns:m="http://schemas.openxmlformats.org/officeDocument/2006/math">
                    <m:r>
                      <a:rPr lang="en-US" sz="2800" i="1">
                        <a:effectLst/>
                        <a:latin typeface="Cambria Math" panose="02040503050406030204" pitchFamily="18" charset="0"/>
                        <a:ea typeface="Times New Roman" panose="02020603050405020304" pitchFamily="18" charset="0"/>
                      </a:rPr>
                      <m:t>→</m:t>
                    </m:r>
                  </m:oMath>
                </a14:m>
                <a:r>
                  <a:rPr lang="vi-VN" sz="2800" dirty="0">
                    <a:effectLst/>
                    <a:latin typeface="Times New Roman" panose="02020603050405020304" pitchFamily="18" charset="0"/>
                    <a:ea typeface="Times New Roman" panose="02020603050405020304" pitchFamily="18" charset="0"/>
                  </a:rPr>
                  <a:t>thể hiện tình cảm thân thiết của cậu bé với trầu giống như những người bạn đang nói chuyện cùng nhau.</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628078" y="2942905"/>
                <a:ext cx="9518468" cy="3108543"/>
              </a:xfrm>
              <a:prstGeom prst="rect">
                <a:avLst/>
              </a:prstGeom>
              <a:blipFill>
                <a:blip r:embed="rId3"/>
                <a:stretch>
                  <a:fillRect l="-1280" t="-2157" r="-1280" b="-4510"/>
                </a:stretch>
              </a:blipFill>
            </p:spPr>
            <p:txBody>
              <a:bodyPr/>
              <a:lstStyle/>
              <a:p>
                <a:r>
                  <a:rPr lang="en-US">
                    <a:noFill/>
                  </a:rPr>
                  <a:t> </a:t>
                </a:r>
              </a:p>
            </p:txBody>
          </p:sp>
        </mc:Fallback>
      </mc:AlternateContent>
    </p:spTree>
    <p:extLst>
      <p:ext uri="{BB962C8B-B14F-4D97-AF65-F5344CB8AC3E}">
        <p14:creationId xmlns:p14="http://schemas.microsoft.com/office/powerpoint/2010/main" val="23977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034937" y="170239"/>
            <a:ext cx="6096000" cy="153913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 KẾT NỐI CHỦ ĐIỂM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73589" y="1603066"/>
            <a:ext cx="45688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 Tìm hiểu chi tiết văn bản </a:t>
            </a:r>
            <a:endPar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3" name="Rectangle 2"/>
          <p:cNvSpPr/>
          <p:nvPr/>
        </p:nvSpPr>
        <p:spPr>
          <a:xfrm>
            <a:off x="1273589" y="2126286"/>
            <a:ext cx="6386620" cy="553357"/>
          </a:xfrm>
          <a:prstGeom prst="rect">
            <a:avLst/>
          </a:prstGeom>
        </p:spPr>
        <p:txBody>
          <a:bodyPr wrap="none">
            <a:spAutoFit/>
          </a:bodyPr>
          <a:lstStyle/>
          <a:p>
            <a:pPr>
              <a:lnSpc>
                <a:spcPct val="107000"/>
              </a:lnSpc>
              <a:spcAft>
                <a:spcPts val="80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ounded Rectangle 6"/>
              <p:cNvSpPr/>
              <p:nvPr/>
            </p:nvSpPr>
            <p:spPr>
              <a:xfrm>
                <a:off x="1138646" y="2681400"/>
                <a:ext cx="9888582" cy="3982414"/>
              </a:xfrm>
              <a:prstGeom prst="roundRect">
                <a:avLst/>
              </a:prstGeom>
              <a:solidFill>
                <a:schemeClr val="bg1"/>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15000"/>
                  </a:lnSpc>
                  <a:spcAft>
                    <a:spcPts val="800"/>
                  </a:spcAft>
                  <a:buFont typeface="Wingdings" panose="05000000000000000000" pitchFamily="2" charset="2"/>
                  <a:buChar char="v"/>
                </a:pP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xin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lụi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nhàng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bó</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2400"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2400" dirty="0" err="1">
                    <a:solidFill>
                      <a:schemeClr val="tx1"/>
                    </a:solidFill>
                    <a:latin typeface="Times New Roman" panose="02020603050405020304" pitchFamily="18" charset="0"/>
                    <a:ea typeface="Times New Roman" panose="02020603050405020304" pitchFamily="18" charset="0"/>
                  </a:rPr>
                  <a:t>Những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người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dân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quê</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đối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xử</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cối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bình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đẳng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như</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rPr>
                  <a:t> con </a:t>
                </a:r>
                <a:r>
                  <a:rPr lang="en-US" sz="2400" dirty="0" err="1">
                    <a:solidFill>
                      <a:schemeClr val="tx1"/>
                    </a:solidFill>
                    <a:latin typeface="Times New Roman" panose="02020603050405020304" pitchFamily="18" charset="0"/>
                    <a:ea typeface="Times New Roman" panose="02020603050405020304" pitchFamily="18" charset="0"/>
                  </a:rPr>
                  <a:t>người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có</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cảm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xúc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suy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nghĩ</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tâm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hồn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giống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như</a:t>
                </a:r>
                <a:r>
                  <a:rPr lang="en-US" sz="2400" dirty="0">
                    <a:solidFill>
                      <a:schemeClr val="tx1"/>
                    </a:solidFill>
                    <a:latin typeface="Times New Roman" panose="02020603050405020304" pitchFamily="18" charset="0"/>
                    <a:ea typeface="Times New Roman" panose="02020603050405020304" pitchFamily="18" charset="0"/>
                  </a:rPr>
                  <a:t> con </a:t>
                </a:r>
                <a:r>
                  <a:rPr lang="en-US" sz="2400" dirty="0" err="1">
                    <a:solidFill>
                      <a:schemeClr val="tx1"/>
                    </a:solidFill>
                    <a:latin typeface="Times New Roman" panose="02020603050405020304" pitchFamily="18" charset="0"/>
                    <a:ea typeface="Times New Roman" panose="02020603050405020304" pitchFamily="18" charset="0"/>
                  </a:rPr>
                  <a:t>người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Bởi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vì</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ruộng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vườn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cây</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cối</a:t>
                </a:r>
                <a:r>
                  <a:rPr lang="en-US" sz="2400" dirty="0">
                    <a:solidFill>
                      <a:schemeClr val="tx1"/>
                    </a:solidFill>
                    <a:latin typeface="Times New Roman" panose="02020603050405020304" pitchFamily="18" charset="0"/>
                    <a:ea typeface="Times New Roman" panose="02020603050405020304" pitchFamily="18" charset="0"/>
                  </a:rPr>
                  <a:t>…</a:t>
                </a:r>
                <a:r>
                  <a:rPr lang="en-US" sz="2400" dirty="0" err="1">
                    <a:solidFill>
                      <a:schemeClr val="tx1"/>
                    </a:solidFill>
                    <a:latin typeface="Times New Roman" panose="02020603050405020304" pitchFamily="18" charset="0"/>
                    <a:ea typeface="Times New Roman" panose="02020603050405020304" pitchFamily="18" charset="0"/>
                  </a:rPr>
                  <a:t>là</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sản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vật</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thấm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đẫm</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mồ</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hôi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công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sức</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nên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họ</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yêu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thương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nâng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niu</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trân</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trọng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thế</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giới</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xung</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quanh</a:t>
                </a:r>
                <a:r>
                  <a:rPr lang="en-US" sz="2400" dirty="0">
                    <a:solidFill>
                      <a:schemeClr val="tx1"/>
                    </a:solidFill>
                    <a:latin typeface="Times New Roman" panose="02020603050405020304" pitchFamily="18" charset="0"/>
                    <a:ea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rPr>
                  <a:t>mình</a:t>
                </a:r>
                <a:r>
                  <a:rPr lang="en-US" sz="2400" dirty="0">
                    <a:solidFill>
                      <a:schemeClr val="tx1"/>
                    </a:solidFill>
                    <a:latin typeface="Times New Roman" panose="02020603050405020304" pitchFamily="18" charset="0"/>
                    <a:ea typeface="Times New Roman" panose="02020603050405020304" pitchFamily="18" charset="0"/>
                  </a:rPr>
                  <a:t>.</a:t>
                </a:r>
                <a:endParaRPr lang="en-US" sz="2400" dirty="0">
                  <a:solidFill>
                    <a:schemeClr val="tx1"/>
                  </a:solidFill>
                </a:endParaRPr>
              </a:p>
            </p:txBody>
          </p:sp>
        </mc:Choice>
        <mc:Fallback xmlns="">
          <p:sp>
            <p:nvSpPr>
              <p:cNvPr id="7" name="Rounded Rectangle 6"/>
              <p:cNvSpPr>
                <a:spLocks noRot="1" noChangeAspect="1" noMove="1" noResize="1" noEditPoints="1" noAdjustHandles="1" noChangeArrowheads="1" noChangeShapeType="1" noTextEdit="1"/>
              </p:cNvSpPr>
              <p:nvPr/>
            </p:nvSpPr>
            <p:spPr>
              <a:xfrm>
                <a:off x="1138646" y="2681400"/>
                <a:ext cx="9888582" cy="3982414"/>
              </a:xfrm>
              <a:prstGeom prst="roundRect">
                <a:avLst/>
              </a:prstGeom>
              <a:blipFill>
                <a:blip r:embed="rId3"/>
                <a:stretch>
                  <a:fillRect b="-1513"/>
                </a:stretch>
              </a:blipFill>
            </p:spPr>
            <p:txBody>
              <a:bodyPr/>
              <a:lstStyle/>
              <a:p>
                <a:r>
                  <a:rPr lang="en-US">
                    <a:noFill/>
                  </a:rPr>
                  <a:t> </a:t>
                </a:r>
              </a:p>
            </p:txBody>
          </p:sp>
        </mc:Fallback>
      </mc:AlternateContent>
      <p:sp>
        <p:nvSpPr>
          <p:cNvPr id="8" name="Cloud Callout 7"/>
          <p:cNvSpPr/>
          <p:nvPr/>
        </p:nvSpPr>
        <p:spPr>
          <a:xfrm>
            <a:off x="1504406" y="2871912"/>
            <a:ext cx="9183188" cy="3041888"/>
          </a:xfrm>
          <a:prstGeom prst="cloudCallou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n-US"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xin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hái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583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8"/>
                                        </p:tgtEl>
                                      </p:cBhvr>
                                    </p:animEffect>
                                    <p:anim calcmode="lin" valueType="num">
                                      <p:cBhvr>
                                        <p:cTn id="7"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8"/>
                                        </p:tgtEl>
                                        <p:attrNameLst>
                                          <p:attrName>ppt_h</p:attrName>
                                        </p:attrNameLst>
                                      </p:cBhvr>
                                      <p:tavLst>
                                        <p:tav tm="0">
                                          <p:val>
                                            <p:strVal val="ppt_h"/>
                                          </p:val>
                                        </p:tav>
                                        <p:tav tm="100000">
                                          <p:val>
                                            <p:strVal val="ppt_h"/>
                                          </p:val>
                                        </p:tav>
                                      </p:tavLst>
                                    </p:anim>
                                    <p:set>
                                      <p:cBhvr>
                                        <p:cTn id="9" dur="1" fill="hold">
                                          <p:stCondLst>
                                            <p:cond delay="19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3" name="Diamond 2"/>
          <p:cNvSpPr/>
          <p:nvPr/>
        </p:nvSpPr>
        <p:spPr>
          <a:xfrm>
            <a:off x="4271553" y="1105598"/>
            <a:ext cx="4676503" cy="1402471"/>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III. TỔNG KẾT</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534191" y="2149217"/>
            <a:ext cx="2508069" cy="73152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Nội dung</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9"/>
          <p:cNvSpPr/>
          <p:nvPr/>
        </p:nvSpPr>
        <p:spPr>
          <a:xfrm>
            <a:off x="8177349" y="2178796"/>
            <a:ext cx="2508069" cy="73152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Nghệ thuật</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 Diagonal Corner Rectangle 7"/>
          <p:cNvSpPr/>
          <p:nvPr/>
        </p:nvSpPr>
        <p:spPr>
          <a:xfrm>
            <a:off x="1606729" y="3122022"/>
            <a:ext cx="4663442" cy="3474720"/>
          </a:xfrm>
          <a:prstGeom prst="round2Diag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nSpc>
                <a:spcPct val="115000"/>
              </a:lnSpc>
              <a:spcAft>
                <a:spcPts val="800"/>
              </a:spcAft>
            </a:pPr>
            <a:r>
              <a:rPr lang="pt-BR"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Kỉ niệm tuổi thơ của cậu bé- tác giả Trần Đăng Khoa (hồi nhỏ)</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pt-BR"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Tình cảm gắn bó của con người (đặc biệt là trẻ thơ) với thiên nhiên.</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ound Diagonal Corner Rectangle 10"/>
          <p:cNvSpPr/>
          <p:nvPr/>
        </p:nvSpPr>
        <p:spPr>
          <a:xfrm>
            <a:off x="6936377" y="3122022"/>
            <a:ext cx="4570893" cy="3474720"/>
          </a:xfrm>
          <a:prstGeom prst="round2Diag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rtlCol="0" anchor="ctr"/>
          <a:lstStyle/>
          <a:p>
            <a:pPr>
              <a:lnSpc>
                <a:spcPct val="115000"/>
              </a:lnSpc>
              <a:spcAft>
                <a:spcPts val="800"/>
              </a:spcAft>
            </a:pPr>
            <a:r>
              <a:rPr lang="pt-BR"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Lời đánh thức trầu, cách trò chuyện rất mộc mạc, chân quê.</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pt-BR"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Giọng điệu nhẹ nhàng, thủ thỉ, gần gũi, thân mật.</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r>
              <a:rPr lang="pt-BR" sz="2800" dirty="0">
                <a:solidFill>
                  <a:schemeClr val="bg1"/>
                </a:solidFill>
                <a:latin typeface="Times New Roman" panose="02020603050405020304" pitchFamily="18" charset="0"/>
                <a:ea typeface="Calibri" panose="020F0502020204030204" pitchFamily="34" charset="0"/>
              </a:rPr>
              <a:t>- Biện pháp tu từ nhân hóa...</a:t>
            </a:r>
            <a:endPar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3561805" y="61979"/>
            <a:ext cx="6096000" cy="1043619"/>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a:t>
            </a: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 </a:t>
            </a:r>
            <a:r>
              <a:rPr kumimoji="0" lang="pt-BR"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 thức trầu</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(Trần Đăng Khoa</a:t>
            </a:r>
            <a:r>
              <a:rPr kumimoji="0" lang="pt-B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Cloud Callout 1"/>
          <p:cNvSpPr/>
          <p:nvPr/>
        </p:nvSpPr>
        <p:spPr>
          <a:xfrm>
            <a:off x="3037112" y="2864973"/>
            <a:ext cx="6466118" cy="2309425"/>
          </a:xfrm>
          <a:prstGeom prst="cloudCallout">
            <a:avLst/>
          </a:prstGeom>
          <a:effectLst>
            <a:outerShdw blurRad="50800" dist="38100" dir="16200000"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nSpc>
                <a:spcPct val="115000"/>
              </a:lnSpc>
              <a:spcAft>
                <a:spcPts val="800"/>
              </a:spcAft>
            </a:pPr>
            <a:r>
              <a:rPr lang="pt-BR"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Hãy chỉ ra những nét cơ bản về nội dung và nghệ thuật của bài </a:t>
            </a:r>
            <a:r>
              <a:rPr lang="pt-BR" sz="2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56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8" grpId="0" animBg="1"/>
      <p:bldP spid="11"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2926302" y="235131"/>
            <a:ext cx="6417783" cy="707886"/>
          </a:xfrm>
          <a:prstGeom prst="rect">
            <a:avLst/>
          </a:prstGeom>
          <a:noFill/>
        </p:spPr>
        <p:txBody>
          <a:bodyPr wrap="none" lIns="91440" tIns="45720" rIns="91440" bIns="45720">
            <a:spAutoFit/>
          </a:bodyPr>
          <a:lstStyle/>
          <a:p>
            <a:pPr algn="ct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LUYỆN TẬP</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89900" y="943017"/>
            <a:ext cx="10907486" cy="5510698"/>
          </a:xfrm>
          <a:prstGeom prst="rect">
            <a:avLst/>
          </a:prstGeom>
        </p:spPr>
      </p:pic>
      <p:sp>
        <p:nvSpPr>
          <p:cNvPr id="6" name="Rectangle 5"/>
          <p:cNvSpPr/>
          <p:nvPr/>
        </p:nvSpPr>
        <p:spPr>
          <a:xfrm>
            <a:off x="2560320" y="2174917"/>
            <a:ext cx="6966646" cy="2463367"/>
          </a:xfrm>
          <a:prstGeom prst="rect">
            <a:avLst/>
          </a:prstGeom>
        </p:spPr>
        <p:txBody>
          <a:bodyPr wrap="square">
            <a:spAutoFit/>
          </a:bodyPr>
          <a:lstStyle/>
          <a:p>
            <a:pPr algn="just">
              <a:lnSpc>
                <a:spcPct val="107000"/>
              </a:lnSpc>
              <a:spcAft>
                <a:spcPts val="800"/>
              </a:spcAft>
            </a:pP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Trẩu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trẩu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chúa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99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86294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2645228" y="84909"/>
            <a:ext cx="6962503" cy="1162594"/>
          </a:xfrm>
          <a:prstGeom prst="rect">
            <a:avLst/>
          </a:prstGeom>
          <a:noFill/>
        </p:spPr>
        <p:txBody>
          <a:bodyPr wrap="none" lIns="91440" tIns="45720" rIns="91440" bIns="45720">
            <a:prstTxWarp prst="textChevro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4472C4">
                    <a:lumMod val="50000"/>
                  </a:srgbClr>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HOẠT ĐỘNG KHÁM PHÁ KIẾN THỨC</a:t>
            </a:r>
            <a:endParaRPr kumimoji="0" lang="en-US" sz="5400" b="1" i="0" u="none" strike="noStrike" kern="1200" cap="none" spc="0" normalizeH="0" baseline="0" noProof="0" dirty="0">
              <a:ln w="6600">
                <a:solidFill>
                  <a:srgbClr val="ED7D31"/>
                </a:solidFill>
                <a:prstDash val="solid"/>
              </a:ln>
              <a:solidFill>
                <a:srgbClr val="4472C4">
                  <a:lumMod val="50000"/>
                </a:srgbClr>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70261" y="1247503"/>
            <a:ext cx="5055327" cy="718457"/>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Times New Roman" panose="02020603050405020304" pitchFamily="18" charset="0"/>
                <a:cs typeface="Times New Roman" panose="02020603050405020304" pitchFamily="18" charset="0"/>
              </a:rPr>
              <a:t>A</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ĐỌC – HIỂU VĂN BẢN</a:t>
            </a:r>
            <a:endPar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470262" y="2050868"/>
            <a:ext cx="1998618" cy="718457"/>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Times New Roman" panose="02020603050405020304" pitchFamily="18" charset="0"/>
                <a:cs typeface="Times New Roman" panose="02020603050405020304" pitchFamily="18" charset="0"/>
              </a:rPr>
              <a:t>I</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Kí</a:t>
            </a:r>
            <a:endPar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355070928"/>
              </p:ext>
            </p:extLst>
          </p:nvPr>
        </p:nvGraphicFramePr>
        <p:xfrm>
          <a:off x="1057001" y="3021569"/>
          <a:ext cx="10138955" cy="3095898"/>
        </p:xfrm>
        <a:graphic>
          <a:graphicData uri="http://schemas.openxmlformats.org/drawingml/2006/table">
            <a:tbl>
              <a:tblPr firstRow="1" bandRow="1">
                <a:tableStyleId>{5940675A-B579-460E-94D1-54222C63F5DA}</a:tableStyleId>
              </a:tblPr>
              <a:tblGrid>
                <a:gridCol w="6648995">
                  <a:extLst>
                    <a:ext uri="{9D8B030D-6E8A-4147-A177-3AD203B41FA5}">
                      <a16:colId xmlns:a16="http://schemas.microsoft.com/office/drawing/2014/main" val="3244398945"/>
                    </a:ext>
                  </a:extLst>
                </a:gridCol>
                <a:gridCol w="3489960">
                  <a:extLst>
                    <a:ext uri="{9D8B030D-6E8A-4147-A177-3AD203B41FA5}">
                      <a16:colId xmlns:a16="http://schemas.microsoft.com/office/drawing/2014/main" val="2193145425"/>
                    </a:ext>
                  </a:extLst>
                </a:gridCol>
              </a:tblGrid>
              <a:tr h="3095898">
                <a:tc>
                  <a:txBody>
                    <a:bodyPr/>
                    <a:lstStyle/>
                    <a:p>
                      <a:pPr>
                        <a:lnSpc>
                          <a:spcPct val="115000"/>
                        </a:lnSpc>
                        <a:spcAft>
                          <a:spcPts val="800"/>
                        </a:spcAft>
                      </a:pP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tùy</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1397238544"/>
                  </a:ext>
                </a:extLst>
              </a:tr>
            </a:tbl>
          </a:graphicData>
        </a:graphic>
      </p:graphicFrame>
      <p:pic>
        <p:nvPicPr>
          <p:cNvPr id="10" name="Picture 9"/>
          <p:cNvPicPr>
            <a:picLocks noChangeAspect="1"/>
          </p:cNvPicPr>
          <p:nvPr/>
        </p:nvPicPr>
        <p:blipFill>
          <a:blip r:embed="rId3"/>
          <a:stretch>
            <a:fillRect/>
          </a:stretch>
        </p:blipFill>
        <p:spPr>
          <a:xfrm>
            <a:off x="7801040" y="3090936"/>
            <a:ext cx="3351849" cy="300040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7239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THỰC HÀNH TIẾNG VIỆT</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1513464" y="946829"/>
            <a:ext cx="7245830" cy="587853"/>
          </a:xfrm>
          <a:prstGeom prst="rect">
            <a:avLst/>
          </a:prstGeom>
        </p:spPr>
        <p:txBody>
          <a:bodyPr wrap="none">
            <a:spAutoFit/>
          </a:bodyPr>
          <a:lstStyle/>
          <a:p>
            <a:pPr>
              <a:lnSpc>
                <a:spcPct val="115000"/>
              </a:lnSpc>
              <a:spcAft>
                <a:spcPts val="8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hoán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9101770" y="1177506"/>
            <a:ext cx="2286198" cy="1700931"/>
          </a:xfrm>
          <a:prstGeom prst="ellipse">
            <a:avLst/>
          </a:prstGeom>
          <a:ln>
            <a:noFill/>
          </a:ln>
          <a:effectLst>
            <a:softEdge rad="112500"/>
          </a:effectLst>
        </p:spPr>
      </p:pic>
      <p:sp>
        <p:nvSpPr>
          <p:cNvPr id="8" name="Right Arrow 7"/>
          <p:cNvSpPr/>
          <p:nvPr/>
        </p:nvSpPr>
        <p:spPr>
          <a:xfrm>
            <a:off x="4357112" y="1467098"/>
            <a:ext cx="4402182" cy="1519757"/>
          </a:xfrm>
          <a:prstGeom prst="rightArrow">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HOẠT ĐỘNG CẶP ĐÔI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999418088"/>
              </p:ext>
            </p:extLst>
          </p:nvPr>
        </p:nvGraphicFramePr>
        <p:xfrm>
          <a:off x="746760" y="2986855"/>
          <a:ext cx="10698480" cy="3767328"/>
        </p:xfrm>
        <a:graphic>
          <a:graphicData uri="http://schemas.openxmlformats.org/drawingml/2006/table">
            <a:tbl>
              <a:tblPr firstRow="1" bandRow="1">
                <a:tableStyleId>{5940675A-B579-460E-94D1-54222C63F5DA}</a:tableStyleId>
              </a:tblPr>
              <a:tblGrid>
                <a:gridCol w="6633824">
                  <a:extLst>
                    <a:ext uri="{9D8B030D-6E8A-4147-A177-3AD203B41FA5}">
                      <a16:colId xmlns:a16="http://schemas.microsoft.com/office/drawing/2014/main" val="3547283363"/>
                    </a:ext>
                  </a:extLst>
                </a:gridCol>
                <a:gridCol w="4064656">
                  <a:extLst>
                    <a:ext uri="{9D8B030D-6E8A-4147-A177-3AD203B41FA5}">
                      <a16:colId xmlns:a16="http://schemas.microsoft.com/office/drawing/2014/main" val="214754203"/>
                    </a:ext>
                  </a:extLst>
                </a:gridCol>
              </a:tblGrid>
              <a:tr h="370840">
                <a:tc>
                  <a:txBody>
                    <a:bodyPr/>
                    <a:lstStyle/>
                    <a:p>
                      <a:pPr algn="ctr"/>
                      <a:r>
                        <a:rPr lang="en-US" sz="2400" b="1" dirty="0" err="1" smtClean="0">
                          <a:latin typeface="Times New Roman" panose="02020603050405020304" pitchFamily="18" charset="0"/>
                          <a:cs typeface="Times New Roman" panose="02020603050405020304" pitchFamily="18" charset="0"/>
                        </a:rPr>
                        <a:t>Câu</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hỏi</a:t>
                      </a:r>
                      <a:endParaRPr lang="en-US" sz="2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Trả</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267698946"/>
                  </a:ext>
                </a:extLst>
              </a:tr>
              <a:tr h="370840">
                <a:tc>
                  <a:txBody>
                    <a:bodyPr/>
                    <a:lstStyle/>
                    <a:p>
                      <a:pPr>
                        <a:lnSpc>
                          <a:spcPct val="115000"/>
                        </a:lnSpc>
                        <a:spcAft>
                          <a:spcPts val="750"/>
                        </a:spcAft>
                      </a:pP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1934523672"/>
                  </a:ext>
                </a:extLst>
              </a:tr>
              <a:tr h="370840">
                <a:tc>
                  <a:txBody>
                    <a:bodyPr/>
                    <a:lstStyle/>
                    <a:p>
                      <a:pPr>
                        <a:lnSpc>
                          <a:spcPct val="115000"/>
                        </a:lnSpc>
                        <a:spcAft>
                          <a:spcPts val="750"/>
                        </a:spcAft>
                      </a:pP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224171886"/>
                  </a:ext>
                </a:extLst>
              </a:tr>
              <a:tr h="370840">
                <a:tc>
                  <a:txBody>
                    <a:bodyPr/>
                    <a:lstStyle/>
                    <a:p>
                      <a:pPr>
                        <a:lnSpc>
                          <a:spcPct val="115000"/>
                        </a:lnSpc>
                        <a:spcAft>
                          <a:spcPts val="750"/>
                        </a:spcAft>
                      </a:pP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63898479"/>
                  </a:ext>
                </a:extLst>
              </a:tr>
              <a:tr h="370840">
                <a:tc>
                  <a:txBody>
                    <a:bodyPr/>
                    <a:lstStyle/>
                    <a:p>
                      <a:pPr>
                        <a:lnSpc>
                          <a:spcPct val="115000"/>
                        </a:lnSpc>
                        <a:spcAft>
                          <a:spcPts val="750"/>
                        </a:spcAft>
                      </a:pP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hoán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58533730"/>
                  </a:ext>
                </a:extLst>
              </a:tr>
            </a:tbl>
          </a:graphicData>
        </a:graphic>
      </p:graphicFrame>
    </p:spTree>
    <p:extLst>
      <p:ext uri="{BB962C8B-B14F-4D97-AF65-F5344CB8AC3E}">
        <p14:creationId xmlns:p14="http://schemas.microsoft.com/office/powerpoint/2010/main" val="327569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513464" y="946829"/>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026775251"/>
              </p:ext>
            </p:extLst>
          </p:nvPr>
        </p:nvGraphicFramePr>
        <p:xfrm>
          <a:off x="1058091" y="2121417"/>
          <a:ext cx="10698480" cy="4552696"/>
        </p:xfrm>
        <a:graphic>
          <a:graphicData uri="http://schemas.openxmlformats.org/drawingml/2006/table">
            <a:tbl>
              <a:tblPr firstRow="1" bandRow="1">
                <a:tableStyleId>{5940675A-B579-460E-94D1-54222C63F5DA}</a:tableStyleId>
              </a:tblPr>
              <a:tblGrid>
                <a:gridCol w="3722915">
                  <a:extLst>
                    <a:ext uri="{9D8B030D-6E8A-4147-A177-3AD203B41FA5}">
                      <a16:colId xmlns:a16="http://schemas.microsoft.com/office/drawing/2014/main" val="3547283363"/>
                    </a:ext>
                  </a:extLst>
                </a:gridCol>
                <a:gridCol w="6975565">
                  <a:extLst>
                    <a:ext uri="{9D8B030D-6E8A-4147-A177-3AD203B41FA5}">
                      <a16:colId xmlns:a16="http://schemas.microsoft.com/office/drawing/2014/main" val="214754203"/>
                    </a:ext>
                  </a:extLst>
                </a:gridCol>
              </a:tblGrid>
              <a:tr h="370840">
                <a:tc>
                  <a:txBody>
                    <a:bodyPr/>
                    <a:lstStyle/>
                    <a:p>
                      <a:pPr algn="ctr"/>
                      <a:r>
                        <a:rPr lang="en-US" sz="2400" b="1" dirty="0" err="1" smtClean="0">
                          <a:latin typeface="Times New Roman" panose="02020603050405020304" pitchFamily="18" charset="0"/>
                          <a:cs typeface="Times New Roman" panose="02020603050405020304" pitchFamily="18" charset="0"/>
                        </a:rPr>
                        <a:t>Câu</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hỏi</a:t>
                      </a:r>
                      <a:endParaRPr lang="en-US" sz="2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Trả</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267698946"/>
                  </a:ext>
                </a:extLst>
              </a:tr>
              <a:tr h="370840">
                <a:tc>
                  <a:txBody>
                    <a:bodyPr/>
                    <a:lstStyle/>
                    <a:p>
                      <a:pPr>
                        <a:lnSpc>
                          <a:spcPct val="115000"/>
                        </a:lnSpc>
                        <a:spcAft>
                          <a:spcPts val="750"/>
                        </a:spcAft>
                      </a:pP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750"/>
                        </a:spcAft>
                      </a:pPr>
                      <a:endPar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750"/>
                        </a:spcAft>
                      </a:pP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lumMod val="95000"/>
                      </a:schemeClr>
                    </a:solidFill>
                  </a:tcPr>
                </a:tc>
                <a:tc rowSpan="2">
                  <a:txBody>
                    <a:bodyPr/>
                    <a:lstStyle/>
                    <a:p>
                      <a:pPr>
                        <a:lnSpc>
                          <a:spcPct val="115000"/>
                        </a:lnSpc>
                        <a:spcAft>
                          <a:spcPts val="800"/>
                        </a:spcAft>
                      </a:pP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à việc sử dụng ngôn ngữ theo một cách đặc biệt (về ngữ âm, từ vựng, ngữ pháp, văn bản) làm cho lời văn hay hơn, đẹp hơn, nhằm tăng sức gợi hình, gợi cảm trong diễn đạt và tạo ấn tượng với người đọc.</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a:txBody>
                  <a:tcPr>
                    <a:solidFill>
                      <a:schemeClr val="bg1">
                        <a:lumMod val="95000"/>
                      </a:schemeClr>
                    </a:solidFill>
                  </a:tcPr>
                </a:tc>
                <a:extLst>
                  <a:ext uri="{0D108BD9-81ED-4DB2-BD59-A6C34878D82A}">
                    <a16:rowId xmlns:a16="http://schemas.microsoft.com/office/drawing/2014/main" val="1934523672"/>
                  </a:ext>
                </a:extLst>
              </a:tr>
              <a:tr h="370840">
                <a:tc>
                  <a:txBody>
                    <a:bodyPr/>
                    <a:lstStyle/>
                    <a:p>
                      <a:pPr>
                        <a:lnSpc>
                          <a:spcPct val="115000"/>
                        </a:lnSpc>
                        <a:spcAft>
                          <a:spcPts val="750"/>
                        </a:spcAft>
                      </a:pP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lumMod val="95000"/>
                      </a:schemeClr>
                    </a:solidFill>
                  </a:tcPr>
                </a:tc>
                <a:tc vMerge="1">
                  <a:txBody>
                    <a:bodyPr/>
                    <a:lstStyle/>
                    <a:p>
                      <a:endParaRPr lang="en-US" dirty="0"/>
                    </a:p>
                  </a:txBody>
                  <a:tcPr>
                    <a:solidFill>
                      <a:schemeClr val="bg1">
                        <a:lumMod val="95000"/>
                      </a:schemeClr>
                    </a:solidFill>
                  </a:tcPr>
                </a:tc>
                <a:extLst>
                  <a:ext uri="{0D108BD9-81ED-4DB2-BD59-A6C34878D82A}">
                    <a16:rowId xmlns:a16="http://schemas.microsoft.com/office/drawing/2014/main" val="224171886"/>
                  </a:ext>
                </a:extLst>
              </a:tr>
            </a:tbl>
          </a:graphicData>
        </a:graphic>
      </p:graphicFrame>
      <p:sp>
        <p:nvSpPr>
          <p:cNvPr id="2" name="Rectangle 1"/>
          <p:cNvSpPr/>
          <p:nvPr/>
        </p:nvSpPr>
        <p:spPr>
          <a:xfrm>
            <a:off x="1409536" y="1533564"/>
            <a:ext cx="3156633"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Times New Roman" panose="02020603050405020304" pitchFamily="18" charset="0"/>
              </a:rPr>
              <a:t>1. </a:t>
            </a:r>
            <a:r>
              <a:rPr lang="en-US" sz="2800" b="1" dirty="0" err="1">
                <a:solidFill>
                  <a:srgbClr val="0D0D0D"/>
                </a:solidFill>
                <a:latin typeface="Times New Roman" panose="02020603050405020304" pitchFamily="18" charset="0"/>
                <a:ea typeface="Times New Roman" panose="02020603050405020304" pitchFamily="18" charset="0"/>
              </a:rPr>
              <a:t>Biện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pháp</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từ</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35539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396473" y="827413"/>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96473" y="1360900"/>
            <a:ext cx="4027064" cy="587853"/>
          </a:xfrm>
          <a:prstGeom prst="rect">
            <a:avLst/>
          </a:prstGeom>
        </p:spPr>
        <p:txBody>
          <a:bodyPr wrap="none">
            <a:spAutoFit/>
          </a:bodyPr>
          <a:lstStyle/>
          <a:p>
            <a:pPr>
              <a:lnSpc>
                <a:spcPct val="115000"/>
              </a:lnSpc>
              <a:spcAft>
                <a:spcPts val="8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Biện pháp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 dụ</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96473" y="1937132"/>
            <a:ext cx="10203346" cy="4349909"/>
          </a:xfrm>
          <a:prstGeom prst="rect">
            <a:avLst/>
          </a:prstGeom>
        </p:spPr>
        <p:txBody>
          <a:bodyPr wrap="square">
            <a:spAutoFit/>
          </a:bodyPr>
          <a:lstStyle/>
          <a:p>
            <a:pPr marL="342900" indent="-342900">
              <a:spcAft>
                <a:spcPts val="800"/>
              </a:spcAft>
              <a:buFont typeface="Wingdings" panose="05000000000000000000" pitchFamily="2" charset="2"/>
              <a:buChar char="v"/>
            </a:pP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spcAft>
                <a:spcPts val="800"/>
              </a:spcAft>
              <a:buFont typeface="Wingdings" panose="05000000000000000000" pitchFamily="2" charset="2"/>
              <a:buChar char="v"/>
            </a:pP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 dụ (so sánh ngầm) là biện pháp tu từ, theo đó, sự vật, hiện tượng này được gọi bằng tên của sự vật, hiện tượng khác có nét tương đồng với nó nhằm tăng sức gợi hình, gợi cảm cho sự diễn đạt.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thăm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Sen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râm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bụt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thắp</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spcAft>
                <a:spcPts val="12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râm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nở</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spcAft>
                <a:spcPts val="120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182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anim calcmode="lin" valueType="num">
                                      <p:cBhvr>
                                        <p:cTn id="3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1000"/>
                                        <p:tgtEl>
                                          <p:spTgt spid="6">
                                            <p:txEl>
                                              <p:pRg st="5" end="5"/>
                                            </p:txEl>
                                          </p:spTgt>
                                        </p:tgtEl>
                                      </p:cBhvr>
                                    </p:animEffect>
                                    <p:anim calcmode="lin" valueType="num">
                                      <p:cBhvr>
                                        <p:cTn id="41"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396473" y="827413"/>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292842" y="1308648"/>
            <a:ext cx="4407297"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hoán</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188720" y="1896501"/>
            <a:ext cx="10868297" cy="4812151"/>
          </a:xfrm>
          <a:prstGeom prst="rect">
            <a:avLst/>
          </a:prstGeom>
        </p:spPr>
        <p:txBody>
          <a:bodyPr wrap="square">
            <a:spAutoFit/>
          </a:bodyPr>
          <a:lstStyle/>
          <a:p>
            <a:pPr marL="285750" marR="30480" indent="-285750" algn="just">
              <a:lnSpc>
                <a:spcPct val="115000"/>
              </a:lnSpc>
              <a:spcAft>
                <a:spcPts val="1200"/>
              </a:spcAft>
              <a:buFont typeface="Wingdings" panose="05000000000000000000" pitchFamily="2" charset="2"/>
              <a:buChar char="v"/>
            </a:pPr>
            <a:r>
              <a:rPr lang="en-US" sz="1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gần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gũi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nhằm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tăng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457200" marR="30480" indent="-457200" algn="just">
              <a:lnSpc>
                <a:spcPct val="115000"/>
              </a:lnSpc>
              <a:spcAft>
                <a:spcPts val="1200"/>
              </a:spcAft>
              <a:buFont typeface="Wingdings" panose="05000000000000000000" pitchFamily="2" charset="2"/>
              <a:buChar char="v"/>
            </a:pPr>
            <a:r>
              <a:rPr lang="en-US" sz="2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VD 1:</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thuyền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im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bến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mỏi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chở</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nằm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457200" marR="30480" algn="just">
              <a:lnSpc>
                <a:spcPct val="115000"/>
              </a:lnSpc>
              <a:spcAft>
                <a:spcPts val="1200"/>
              </a:spcAft>
            </a:pPr>
            <a:r>
              <a:rPr lang="en-US" sz="2600" dirty="0" err="1">
                <a:solidFill>
                  <a:srgbClr val="000000"/>
                </a:solidFill>
                <a:latin typeface="Times New Roman" panose="02020603050405020304" pitchFamily="18" charset="0"/>
                <a:ea typeface="Times New Roman" panose="02020603050405020304" pitchFamily="18" charset="0"/>
              </a:rPr>
              <a:t>Nghe</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chất</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muối</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thấm</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dần</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trong</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thớ</a:t>
            </a:r>
            <a:r>
              <a:rPr lang="en-US" sz="2600" dirty="0">
                <a:solidFill>
                  <a:srgbClr val="000000"/>
                </a:solidFill>
                <a:latin typeface="Times New Roman" panose="02020603050405020304" pitchFamily="18" charset="0"/>
                <a:ea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rPr>
              <a:t>vỏ</a:t>
            </a:r>
            <a:r>
              <a:rPr lang="en-US" sz="2600" dirty="0">
                <a:solidFill>
                  <a:srgbClr val="000000"/>
                </a:solidFill>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Chiếc</a:t>
            </a:r>
            <a:r>
              <a:rPr lang="en-US" sz="2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thuyền</a:t>
            </a:r>
            <a:r>
              <a:rPr lang="en-US"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chiếc</a:t>
            </a:r>
            <a:r>
              <a:rPr lang="en-US" sz="26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thuyền</a:t>
            </a:r>
            <a:r>
              <a:rPr lang="en-US"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gần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gũi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gắn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bó</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chài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lấy</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sở</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hữu</a:t>
            </a:r>
            <a:r>
              <a:rPr lang="en-US" sz="2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457200" marR="30480" indent="-457200" algn="just">
              <a:lnSpc>
                <a:spcPct val="115000"/>
              </a:lnSpc>
              <a:spcAft>
                <a:spcPts val="1200"/>
              </a:spcAft>
              <a:buFont typeface="Wingdings" panose="05000000000000000000" pitchFamily="2" charset="2"/>
              <a:buChar char="v"/>
            </a:pPr>
            <a:r>
              <a:rPr lang="en-US" sz="2600" b="1" dirty="0">
                <a:solidFill>
                  <a:srgbClr val="000000"/>
                </a:solidFill>
                <a:latin typeface="Times New Roman" panose="02020603050405020304" pitchFamily="18" charset="0"/>
                <a:ea typeface="Calibri" panose="020F0502020204030204" pitchFamily="34" charset="0"/>
              </a:rPr>
              <a:t>VD 2. </a:t>
            </a:r>
            <a:r>
              <a:rPr lang="en-US" sz="2600" dirty="0">
                <a:solidFill>
                  <a:srgbClr val="FF0000"/>
                </a:solidFill>
                <a:latin typeface="Times New Roman" panose="02020603050405020304" pitchFamily="18" charset="0"/>
                <a:ea typeface="Calibri" panose="020F0502020204030204" pitchFamily="34" charset="0"/>
              </a:rPr>
              <a:t>“</a:t>
            </a:r>
            <a:r>
              <a:rPr lang="en-US" sz="2600" dirty="0" err="1">
                <a:solidFill>
                  <a:srgbClr val="FF0000"/>
                </a:solidFill>
                <a:latin typeface="Times New Roman" panose="02020603050405020304" pitchFamily="18" charset="0"/>
                <a:ea typeface="Calibri" panose="020F0502020204030204" pitchFamily="34" charset="0"/>
              </a:rPr>
              <a:t>Cả</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nhà</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ăn</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cơm</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trong</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hương</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lúa</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đầu</a:t>
            </a:r>
            <a:r>
              <a:rPr lang="en-US" sz="2600" dirty="0">
                <a:solidFill>
                  <a:srgbClr val="FF0000"/>
                </a:solidFill>
                <a:latin typeface="Times New Roman" panose="02020603050405020304" pitchFamily="18" charset="0"/>
                <a:ea typeface="Calibri" panose="020F0502020204030204" pitchFamily="34" charset="0"/>
              </a:rPr>
              <a:t> </a:t>
            </a:r>
            <a:r>
              <a:rPr lang="en-US" sz="2600" dirty="0" err="1">
                <a:solidFill>
                  <a:srgbClr val="FF0000"/>
                </a:solidFill>
                <a:latin typeface="Times New Roman" panose="02020603050405020304" pitchFamily="18" charset="0"/>
                <a:ea typeface="Calibri" panose="020F0502020204030204" pitchFamily="34" charset="0"/>
              </a:rPr>
              <a:t>mùa</a:t>
            </a:r>
            <a:r>
              <a:rPr lang="en-US" sz="2600" dirty="0">
                <a:solidFill>
                  <a:srgbClr val="FF0000"/>
                </a:solidFill>
                <a:latin typeface="Times New Roman" panose="02020603050405020304" pitchFamily="18" charset="0"/>
                <a:ea typeface="Calibri" panose="020F0502020204030204" pitchFamily="34" charset="0"/>
              </a:rPr>
              <a:t>…” </a:t>
            </a:r>
            <a:r>
              <a:rPr lang="en-US" sz="2600" dirty="0">
                <a:solidFill>
                  <a:srgbClr val="000000"/>
                </a:solidFill>
                <a:latin typeface="Times New Roman" panose="02020603050405020304" pitchFamily="18" charset="0"/>
                <a:ea typeface="Calibri" panose="020F0502020204030204" pitchFamily="34" charset="0"/>
              </a:rPr>
              <a:t>(</a:t>
            </a:r>
            <a:r>
              <a:rPr lang="en-US" sz="2600" dirty="0" err="1">
                <a:solidFill>
                  <a:srgbClr val="000000"/>
                </a:solidFill>
                <a:latin typeface="Times New Roman" panose="02020603050405020304" pitchFamily="18" charset="0"/>
                <a:ea typeface="Calibri" panose="020F0502020204030204" pitchFamily="34" charset="0"/>
              </a:rPr>
              <a:t>Hoán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dụ</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lấy</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vật</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chứa</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để</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gợi</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vật</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được</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chứa</a:t>
            </a:r>
            <a:r>
              <a:rPr lang="en-US" sz="2600" dirty="0">
                <a:solidFill>
                  <a:srgbClr val="000000"/>
                </a:solidFill>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241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1000"/>
                                        <p:tgtEl>
                                          <p:spTgt spid="7">
                                            <p:txEl>
                                              <p:pRg st="3" end="3"/>
                                            </p:txEl>
                                          </p:spTgt>
                                        </p:tgtEl>
                                      </p:cBhvr>
                                    </p:animEffect>
                                    <p:anim calcmode="lin" valueType="num">
                                      <p:cBhvr>
                                        <p:cTn id="27"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1000"/>
                                        <p:tgtEl>
                                          <p:spTgt spid="7">
                                            <p:txEl>
                                              <p:pRg st="4" end="4"/>
                                            </p:txEl>
                                          </p:spTgt>
                                        </p:tgtEl>
                                      </p:cBhvr>
                                    </p:animEffect>
                                    <p:anim calcmode="lin" valueType="num">
                                      <p:cBhvr>
                                        <p:cTn id="3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396473" y="827413"/>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27260" y="1308648"/>
            <a:ext cx="3981411" cy="587853"/>
          </a:xfrm>
          <a:prstGeom prst="rect">
            <a:avLst/>
          </a:prstGeom>
        </p:spPr>
        <p:txBody>
          <a:bodyPr wrap="none">
            <a:spAutoFit/>
          </a:bodyPr>
          <a:lstStyle/>
          <a:p>
            <a:pPr>
              <a:lnSpc>
                <a:spcPct val="115000"/>
              </a:lnSpc>
              <a:spcAft>
                <a:spcPts val="8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ight Arrow Callout 5"/>
          <p:cNvSpPr/>
          <p:nvPr/>
        </p:nvSpPr>
        <p:spPr>
          <a:xfrm>
            <a:off x="1175657" y="2560320"/>
            <a:ext cx="3186084" cy="2638697"/>
          </a:xfrm>
          <a:prstGeom prst="rightArrowCallout">
            <a:avLst>
              <a:gd name="adj1" fmla="val 31931"/>
              <a:gd name="adj2" fmla="val 23020"/>
              <a:gd name="adj3" fmla="val 25000"/>
              <a:gd name="adj4" fmla="val 6497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hảo</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03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03.</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559087104"/>
              </p:ext>
            </p:extLst>
          </p:nvPr>
        </p:nvGraphicFramePr>
        <p:xfrm>
          <a:off x="4467496" y="2685147"/>
          <a:ext cx="7406642" cy="2553240"/>
        </p:xfrm>
        <a:graphic>
          <a:graphicData uri="http://schemas.openxmlformats.org/drawingml/2006/table">
            <a:tbl>
              <a:tblPr firstRow="1" firstCol="1" bandRow="1"/>
              <a:tblGrid>
                <a:gridCol w="1793476">
                  <a:extLst>
                    <a:ext uri="{9D8B030D-6E8A-4147-A177-3AD203B41FA5}">
                      <a16:colId xmlns:a16="http://schemas.microsoft.com/office/drawing/2014/main" val="2788422161"/>
                    </a:ext>
                  </a:extLst>
                </a:gridCol>
                <a:gridCol w="1916691">
                  <a:extLst>
                    <a:ext uri="{9D8B030D-6E8A-4147-A177-3AD203B41FA5}">
                      <a16:colId xmlns:a16="http://schemas.microsoft.com/office/drawing/2014/main" val="1496205244"/>
                    </a:ext>
                  </a:extLst>
                </a:gridCol>
                <a:gridCol w="1916691">
                  <a:extLst>
                    <a:ext uri="{9D8B030D-6E8A-4147-A177-3AD203B41FA5}">
                      <a16:colId xmlns:a16="http://schemas.microsoft.com/office/drawing/2014/main" val="2823068953"/>
                    </a:ext>
                  </a:extLst>
                </a:gridCol>
                <a:gridCol w="1779784">
                  <a:extLst>
                    <a:ext uri="{9D8B030D-6E8A-4147-A177-3AD203B41FA5}">
                      <a16:colId xmlns:a16="http://schemas.microsoft.com/office/drawing/2014/main" val="237726328"/>
                    </a:ext>
                  </a:extLst>
                </a:gridCol>
              </a:tblGrid>
              <a:tr h="918532">
                <a:tc gridSpan="4">
                  <a:txBody>
                    <a:bodyPr/>
                    <a:lstStyle/>
                    <a:p>
                      <a:pPr algn="ctr">
                        <a:lnSpc>
                          <a:spcPct val="115000"/>
                        </a:lnSpc>
                        <a:spcAft>
                          <a:spcPts val="0"/>
                        </a:spcAft>
                      </a:pP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 TẬP 03: </a:t>
                      </a:r>
                      <a:endPar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HÀNH TIẾNG VIỆT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Bài tập 1,2,3,4,5,6,7  trong Sách giáo khoa trang </a:t>
                      </a:r>
                      <a:r>
                        <a:rPr lang="pt-BR"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121</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84874508"/>
                  </a:ext>
                </a:extLst>
              </a:tr>
              <a:tr h="610632">
                <a:tc>
                  <a:txBody>
                    <a:bodyPr/>
                    <a:lstStyle/>
                    <a:p>
                      <a:pPr algn="ctr">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Bài tập  1,2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4,5</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6,7</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2489995"/>
                  </a:ext>
                </a:extLst>
              </a:tr>
              <a:tr h="610632">
                <a:tc>
                  <a:txBody>
                    <a:bodyPr/>
                    <a:lstStyle/>
                    <a:p>
                      <a:pPr algn="ct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Nhóm 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3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977041"/>
                  </a:ext>
                </a:extLst>
              </a:tr>
            </a:tbl>
          </a:graphicData>
        </a:graphic>
      </p:graphicFrame>
      <p:pic>
        <p:nvPicPr>
          <p:cNvPr id="9" name="Picture 8"/>
          <p:cNvPicPr>
            <a:picLocks noChangeAspect="1"/>
          </p:cNvPicPr>
          <p:nvPr/>
        </p:nvPicPr>
        <p:blipFill>
          <a:blip r:embed="rId3"/>
          <a:stretch>
            <a:fillRect/>
          </a:stretch>
        </p:blipFill>
        <p:spPr>
          <a:xfrm>
            <a:off x="2351855" y="5272654"/>
            <a:ext cx="2956816" cy="1542422"/>
          </a:xfrm>
          <a:prstGeom prst="ellipse">
            <a:avLst/>
          </a:prstGeom>
          <a:ln>
            <a:noFill/>
          </a:ln>
          <a:effectLst>
            <a:softEdge rad="112500"/>
          </a:effectLst>
        </p:spPr>
      </p:pic>
    </p:spTree>
    <p:extLst>
      <p:ext uri="{BB962C8B-B14F-4D97-AF65-F5344CB8AC3E}">
        <p14:creationId xmlns:p14="http://schemas.microsoft.com/office/powerpoint/2010/main" val="216509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1908" y="365370"/>
            <a:ext cx="8505342" cy="1292608"/>
          </a:xfrm>
          <a:prstGeom prst="rect">
            <a:avLst/>
          </a:prstGeom>
          <a:noFill/>
        </p:spPr>
        <p:txBody>
          <a:bodyPr wrap="none" lIns="91440" tIns="45720" rIns="91440" bIns="45720">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BÁO CÁO SẢN PHẨM </a:t>
            </a:r>
            <a:r>
              <a:rPr kumimoji="0" lang="en-US" sz="5400" b="1" i="0" u="none" strike="noStrike" kern="1200" cap="all" spc="0" normalizeH="0" baseline="0" noProof="0" dirty="0" smtClean="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rPr>
              <a:t>NHÓM:</a:t>
            </a:r>
            <a:endParaRPr kumimoji="0" lang="en-US" sz="5400" b="1" i="0" u="none" strike="noStrike" kern="1200" cap="all" spc="0" normalizeH="0" baseline="0" noProof="0" dirty="0">
              <a:ln w="0"/>
              <a:solidFill>
                <a:srgbClr val="0070C0"/>
              </a:soli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543" y="1829659"/>
            <a:ext cx="4525107" cy="3092694"/>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908" y="3212123"/>
            <a:ext cx="3585797" cy="2766646"/>
          </a:xfrm>
          <a:prstGeom prst="rect">
            <a:avLst/>
          </a:prstGeom>
        </p:spPr>
      </p:pic>
    </p:spTree>
    <p:extLst>
      <p:ext uri="{BB962C8B-B14F-4D97-AF65-F5344CB8AC3E}">
        <p14:creationId xmlns:p14="http://schemas.microsoft.com/office/powerpoint/2010/main" val="9668777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algn="ctr"/>
            <a:r>
              <a:rPr lang="en-US" sz="5400" b="1"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latin typeface="Times New Roman" panose="02020603050405020304" pitchFamily="18" charset="0"/>
                <a:cs typeface="Times New Roman" panose="02020603050405020304" pitchFamily="18" charset="0"/>
              </a:rPr>
              <a:t>THỰC HÀNH TIẾNG VIỆT</a:t>
            </a:r>
            <a:endParaRPr lang="en-US" sz="5400" b="1"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194691" y="775161"/>
            <a:ext cx="7245830" cy="587853"/>
          </a:xfrm>
          <a:prstGeom prst="rect">
            <a:avLst/>
          </a:prstGeom>
        </p:spPr>
        <p:txBody>
          <a:bodyPr wrap="none">
            <a:spAutoFit/>
          </a:bodyPr>
          <a:lstStyle/>
          <a:p>
            <a:pPr>
              <a:lnSpc>
                <a:spcPct val="115000"/>
              </a:lnSpc>
              <a:spcAft>
                <a:spcPts val="8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hoán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dụ</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13124"/>
            <a:ext cx="3981411" cy="587853"/>
          </a:xfrm>
          <a:prstGeom prst="rect">
            <a:avLst/>
          </a:prstGeom>
        </p:spPr>
        <p:txBody>
          <a:bodyPr wrap="none">
            <a:spAutoFit/>
          </a:bodyPr>
          <a:lstStyle/>
          <a:p>
            <a:pPr>
              <a:lnSpc>
                <a:spcPct val="115000"/>
              </a:lnSpc>
              <a:spcAft>
                <a:spcPts val="8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945045738"/>
              </p:ext>
            </p:extLst>
          </p:nvPr>
        </p:nvGraphicFramePr>
        <p:xfrm>
          <a:off x="378822" y="2249197"/>
          <a:ext cx="11403150" cy="4583430"/>
        </p:xfrm>
        <a:graphic>
          <a:graphicData uri="http://schemas.openxmlformats.org/drawingml/2006/table">
            <a:tbl>
              <a:tblPr firstRow="1" bandRow="1">
                <a:tableStyleId>{5940675A-B579-460E-94D1-54222C63F5DA}</a:tableStyleId>
              </a:tblPr>
              <a:tblGrid>
                <a:gridCol w="5460275">
                  <a:extLst>
                    <a:ext uri="{9D8B030D-6E8A-4147-A177-3AD203B41FA5}">
                      <a16:colId xmlns:a16="http://schemas.microsoft.com/office/drawing/2014/main" val="3551654825"/>
                    </a:ext>
                  </a:extLst>
                </a:gridCol>
                <a:gridCol w="5942875">
                  <a:extLst>
                    <a:ext uri="{9D8B030D-6E8A-4147-A177-3AD203B41FA5}">
                      <a16:colId xmlns:a16="http://schemas.microsoft.com/office/drawing/2014/main" val="755714486"/>
                    </a:ext>
                  </a:extLst>
                </a:gridCol>
              </a:tblGrid>
              <a:tr h="370840">
                <a:tc>
                  <a:txBody>
                    <a:bodyPr/>
                    <a:lstStyle/>
                    <a:p>
                      <a:pPr algn="ctr"/>
                      <a:r>
                        <a:rPr lang="en-US" sz="2200" b="1" dirty="0" err="1" smtClean="0">
                          <a:solidFill>
                            <a:srgbClr val="FF0000"/>
                          </a:solidFill>
                          <a:latin typeface="Times New Roman" panose="02020603050405020304" pitchFamily="18" charset="0"/>
                          <a:cs typeface="Times New Roman" panose="02020603050405020304" pitchFamily="18" charset="0"/>
                        </a:rPr>
                        <a:t>Biện</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pháp</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tu</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từ</a:t>
                      </a:r>
                      <a:r>
                        <a:rPr lang="en-US" sz="2200" b="1" baseline="0" dirty="0" smtClean="0">
                          <a:solidFill>
                            <a:srgbClr val="FF0000"/>
                          </a:solidFill>
                          <a:latin typeface="Times New Roman" panose="02020603050405020304" pitchFamily="18" charset="0"/>
                          <a:cs typeface="Times New Roman" panose="02020603050405020304" pitchFamily="18" charset="0"/>
                        </a:rPr>
                        <a:t> so </a:t>
                      </a:r>
                      <a:r>
                        <a:rPr lang="en-US" sz="2200" b="1" baseline="0" dirty="0" err="1" smtClean="0">
                          <a:solidFill>
                            <a:srgbClr val="FF0000"/>
                          </a:solidFill>
                          <a:latin typeface="Times New Roman" panose="02020603050405020304" pitchFamily="18" charset="0"/>
                          <a:cs typeface="Times New Roman" panose="02020603050405020304" pitchFamily="18" charset="0"/>
                        </a:rPr>
                        <a:t>sánh</a:t>
                      </a:r>
                      <a:endParaRPr lang="en-US" sz="2200" b="1" dirty="0">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sz="2200" b="1" dirty="0" err="1" smtClean="0">
                          <a:solidFill>
                            <a:srgbClr val="FF0000"/>
                          </a:solidFill>
                          <a:latin typeface="Times New Roman" panose="02020603050405020304" pitchFamily="18" charset="0"/>
                          <a:cs typeface="Times New Roman" panose="02020603050405020304" pitchFamily="18" charset="0"/>
                        </a:rPr>
                        <a:t>Biện</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pháp</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tu</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từ</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ẩn</a:t>
                      </a:r>
                      <a:r>
                        <a:rPr lang="en-US" sz="2200" b="1" baseline="0" dirty="0" smtClean="0">
                          <a:solidFill>
                            <a:srgbClr val="FF0000"/>
                          </a:solidFill>
                          <a:latin typeface="Times New Roman" panose="02020603050405020304" pitchFamily="18" charset="0"/>
                          <a:cs typeface="Times New Roman" panose="02020603050405020304" pitchFamily="18" charset="0"/>
                        </a:rPr>
                        <a:t> </a:t>
                      </a:r>
                      <a:r>
                        <a:rPr lang="en-US" sz="2200" b="1" baseline="0" dirty="0" err="1" smtClean="0">
                          <a:solidFill>
                            <a:srgbClr val="FF0000"/>
                          </a:solidFill>
                          <a:latin typeface="Times New Roman" panose="02020603050405020304" pitchFamily="18" charset="0"/>
                          <a:cs typeface="Times New Roman" panose="02020603050405020304" pitchFamily="18" charset="0"/>
                        </a:rPr>
                        <a:t>dụ</a:t>
                      </a:r>
                      <a:endParaRPr lang="en-US" sz="2200" b="1" dirty="0">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708674166"/>
                  </a:ext>
                </a:extLst>
              </a:tr>
              <a:tr h="370840">
                <a:tc>
                  <a:txBody>
                    <a:bodyPr/>
                    <a:lstStyle/>
                    <a:p>
                      <a:pPr algn="just">
                        <a:lnSpc>
                          <a:spcPct val="107000"/>
                        </a:lnSpc>
                        <a:spcAft>
                          <a:spcPts val="800"/>
                        </a:spcAft>
                        <a:tabLst>
                          <a:tab pos="457200" algn="l"/>
                        </a:tabLs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diều</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hâu</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20000"/>
                        <a:lumOff val="80000"/>
                      </a:schemeClr>
                    </a:solidFill>
                  </a:tcPr>
                </a:tc>
                <a:tc>
                  <a:txBody>
                    <a:bodyPr/>
                    <a:lstStyle/>
                    <a:p>
                      <a:pPr algn="just">
                        <a:lnSpc>
                          <a:spcPct val="107000"/>
                        </a:lnSpc>
                        <a:spcAft>
                          <a:spcPts val="800"/>
                        </a:spcAf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chửa</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kịp</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đuôi</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2200"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2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476928258"/>
                  </a:ext>
                </a:extLst>
              </a:tr>
              <a:tr h="370840">
                <a:tc gridSpan="2">
                  <a:txBody>
                    <a:bodyPr/>
                    <a:lstStyle/>
                    <a:p>
                      <a:pPr algn="just">
                        <a:lnSpc>
                          <a:spcPct val="107000"/>
                        </a:lnSpc>
                        <a:spcAft>
                          <a:spcPts val="800"/>
                        </a:spcAft>
                      </a:pP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2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b="1"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2403691439"/>
                  </a:ext>
                </a:extLst>
              </a:tr>
              <a:tr h="370840">
                <a:tc>
                  <a:txBody>
                    <a:bodyPr/>
                    <a:lstStyle/>
                    <a:p>
                      <a:pPr algn="ctr">
                        <a:lnSpc>
                          <a:spcPct val="107000"/>
                        </a:lnSpc>
                        <a:spcAft>
                          <a:spcPts val="800"/>
                        </a:spcAft>
                      </a:pPr>
                      <a:r>
                        <a:rPr lang="en-US" sz="2200" b="1"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40000"/>
                        <a:lumOff val="60000"/>
                      </a:schemeClr>
                    </a:solidFill>
                  </a:tcPr>
                </a:tc>
                <a:tc>
                  <a:txBody>
                    <a:bodyPr/>
                    <a:lstStyle/>
                    <a:p>
                      <a:pPr algn="ctr">
                        <a:lnSpc>
                          <a:spcPct val="107000"/>
                        </a:lnSpc>
                        <a:spcAft>
                          <a:spcPts val="800"/>
                        </a:spcAft>
                      </a:pPr>
                      <a:r>
                        <a:rPr lang="en-US" sz="2200" b="1"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200" b="1"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1136354279"/>
                  </a:ext>
                </a:extLst>
              </a:tr>
              <a:tr h="370840">
                <a:tc>
                  <a:txBody>
                    <a:bodyPr/>
                    <a:lstStyle/>
                    <a:p>
                      <a:pPr algn="just">
                        <a:lnSpc>
                          <a:spcPct val="107000"/>
                        </a:lnSpc>
                        <a:spcAft>
                          <a:spcPts val="800"/>
                        </a:spcAf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vế</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20000"/>
                        <a:lumOff val="80000"/>
                      </a:schemeClr>
                    </a:solidFill>
                  </a:tcPr>
                </a:tc>
                <a:tc>
                  <a:txBody>
                    <a:bodyPr/>
                    <a:lstStyle/>
                    <a:p>
                      <a:pPr algn="just">
                        <a:lnSpc>
                          <a:spcPct val="107000"/>
                        </a:lnSpc>
                        <a:spcAft>
                          <a:spcPts val="800"/>
                        </a:spcAf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vế</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vế</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vế</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súc</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181054836"/>
                  </a:ext>
                </a:extLst>
              </a:tr>
            </a:tbl>
          </a:graphicData>
        </a:graphic>
      </p:graphicFrame>
      <p:sp>
        <p:nvSpPr>
          <p:cNvPr id="9" name="Rectangle 8"/>
          <p:cNvSpPr/>
          <p:nvPr/>
        </p:nvSpPr>
        <p:spPr>
          <a:xfrm>
            <a:off x="4982604" y="1607050"/>
            <a:ext cx="1651414" cy="522259"/>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just">
              <a:lnSpc>
                <a:spcPct val="107000"/>
              </a:lnSpc>
              <a:spcAft>
                <a:spcPts val="800"/>
              </a:spcAft>
            </a:pP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402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775161"/>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13124"/>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4982604" y="1607050"/>
            <a:ext cx="1651414" cy="553357"/>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86484" y="2274801"/>
            <a:ext cx="6447534" cy="553357"/>
          </a:xfrm>
          <a:prstGeom prst="rect">
            <a:avLst/>
          </a:prstGeom>
        </p:spPr>
        <p:txBody>
          <a:bodyPr wrap="none">
            <a:spAutoFit/>
          </a:bodyPr>
          <a:lstStyle/>
          <a:p>
            <a:pPr algn="just">
              <a:lnSpc>
                <a:spcPct val="107000"/>
              </a:lnSpc>
              <a:spcAft>
                <a:spcPts val="8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23393" y="2942552"/>
            <a:ext cx="2568332" cy="523220"/>
          </a:xfrm>
          <a:prstGeom prst="rect">
            <a:avLst/>
          </a:prstGeom>
        </p:spPr>
        <p:txBody>
          <a:bodyPr wrap="none">
            <a:spAutoFit/>
          </a:bodyPr>
          <a:lstStyle/>
          <a:p>
            <a:pPr marL="457200" indent="-457200">
              <a:buFont typeface="Wingdings" panose="05000000000000000000" pitchFamily="2" charset="2"/>
              <a:buChar char="v"/>
            </a:pPr>
            <a:r>
              <a:rPr lang="en-US" sz="2800" i="1" dirty="0" err="1">
                <a:solidFill>
                  <a:srgbClr val="FF0000"/>
                </a:solidFill>
                <a:latin typeface="Times New Roman" panose="02020603050405020304" pitchFamily="18" charset="0"/>
                <a:ea typeface="Times New Roman" panose="02020603050405020304" pitchFamily="18" charset="0"/>
              </a:rPr>
              <a:t>bà</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già</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kẻ</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ác</a:t>
            </a:r>
            <a:r>
              <a:rPr lang="en-US" sz="2800" dirty="0">
                <a:solidFill>
                  <a:srgbClr val="FF0000"/>
                </a:solidFill>
                <a:latin typeface="Times New Roman" panose="02020603050405020304" pitchFamily="18" charset="0"/>
                <a:ea typeface="Times New Roman" panose="02020603050405020304" pitchFamily="18" charset="0"/>
              </a:rPr>
              <a:t> </a:t>
            </a:r>
            <a:endParaRPr lang="en-US" sz="2800" dirty="0">
              <a:solidFill>
                <a:srgbClr val="FF0000"/>
              </a:solidFill>
            </a:endParaRPr>
          </a:p>
        </p:txBody>
      </p:sp>
      <p:sp>
        <p:nvSpPr>
          <p:cNvPr id="8" name="Rectangle 7"/>
          <p:cNvSpPr/>
          <p:nvPr/>
        </p:nvSpPr>
        <p:spPr>
          <a:xfrm>
            <a:off x="3028290" y="2942552"/>
            <a:ext cx="3092513" cy="523220"/>
          </a:xfrm>
          <a:prstGeom prst="rect">
            <a:avLst/>
          </a:prstGeom>
        </p:spPr>
        <p:txBody>
          <a:bodyPr wrap="none">
            <a:spAutoFit/>
          </a:bodyPr>
          <a:lstStyle/>
          <a:p>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để</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chỉ</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lũ</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diều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hâu</a:t>
            </a:r>
            <a:r>
              <a:rPr lang="en-US" sz="2800"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ndParaRPr>
          </a:p>
        </p:txBody>
      </p:sp>
      <p:sp>
        <p:nvSpPr>
          <p:cNvPr id="10" name="Rectangle 9"/>
          <p:cNvSpPr/>
          <p:nvPr/>
        </p:nvSpPr>
        <p:spPr>
          <a:xfrm>
            <a:off x="623393" y="3580166"/>
            <a:ext cx="2537874" cy="523220"/>
          </a:xfrm>
          <a:prstGeom prst="rect">
            <a:avLst/>
          </a:prstGeom>
        </p:spPr>
        <p:txBody>
          <a:bodyPr wrap="none">
            <a:spAutoFit/>
          </a:bodyPr>
          <a:lstStyle/>
          <a:p>
            <a:pPr marL="457200" indent="-457200">
              <a:buFont typeface="Wingdings" panose="05000000000000000000" pitchFamily="2" charset="2"/>
              <a:buChar char="v"/>
            </a:pPr>
            <a:r>
              <a:rPr lang="en-US" sz="2800" i="1" dirty="0" err="1">
                <a:solidFill>
                  <a:schemeClr val="accent4">
                    <a:lumMod val="50000"/>
                  </a:schemeClr>
                </a:solidFill>
                <a:latin typeface="Times New Roman" panose="02020603050405020304" pitchFamily="18" charset="0"/>
                <a:ea typeface="Times New Roman" panose="02020603050405020304" pitchFamily="18" charset="0"/>
              </a:rPr>
              <a:t>Người</a:t>
            </a:r>
            <a:r>
              <a:rPr lang="en-US" sz="2800" i="1" dirty="0">
                <a:solidFill>
                  <a:schemeClr val="accent4">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ea typeface="Times New Roman" panose="02020603050405020304" pitchFamily="18" charset="0"/>
              </a:rPr>
              <a:t>có</a:t>
            </a:r>
            <a:r>
              <a:rPr lang="en-US" sz="2800" i="1" dirty="0">
                <a:solidFill>
                  <a:schemeClr val="accent4">
                    <a:lumMod val="50000"/>
                  </a:schemeClr>
                </a:solidFill>
                <a:latin typeface="Times New Roman" panose="02020603050405020304" pitchFamily="18" charset="0"/>
                <a:ea typeface="Times New Roman" panose="02020603050405020304" pitchFamily="18" charset="0"/>
              </a:rPr>
              <a:t> </a:t>
            </a:r>
            <a:r>
              <a:rPr lang="en-US" sz="2800" i="1" dirty="0" err="1">
                <a:solidFill>
                  <a:schemeClr val="accent4">
                    <a:lumMod val="50000"/>
                  </a:schemeClr>
                </a:solidFill>
                <a:latin typeface="Times New Roman" panose="02020603050405020304" pitchFamily="18" charset="0"/>
                <a:ea typeface="Times New Roman" panose="02020603050405020304" pitchFamily="18" charset="0"/>
              </a:rPr>
              <a:t>tội</a:t>
            </a:r>
            <a:r>
              <a:rPr lang="en-US" sz="2800" dirty="0">
                <a:solidFill>
                  <a:schemeClr val="accent4">
                    <a:lumMod val="50000"/>
                  </a:schemeClr>
                </a:solidFill>
                <a:latin typeface="Times New Roman" panose="02020603050405020304" pitchFamily="18" charset="0"/>
                <a:ea typeface="Times New Roman" panose="02020603050405020304" pitchFamily="18" charset="0"/>
              </a:rPr>
              <a:t> </a:t>
            </a:r>
            <a:endParaRPr lang="en-US" sz="2800" dirty="0">
              <a:solidFill>
                <a:schemeClr val="accent4">
                  <a:lumMod val="50000"/>
                </a:schemeClr>
              </a:solidFill>
            </a:endParaRPr>
          </a:p>
        </p:txBody>
      </p:sp>
      <p:sp>
        <p:nvSpPr>
          <p:cNvPr id="11" name="Rectangle 10"/>
          <p:cNvSpPr/>
          <p:nvPr/>
        </p:nvSpPr>
        <p:spPr>
          <a:xfrm>
            <a:off x="3114945" y="3580166"/>
            <a:ext cx="2693366" cy="523220"/>
          </a:xfrm>
          <a:prstGeom prst="rect">
            <a:avLst/>
          </a:prstGeom>
        </p:spPr>
        <p:txBody>
          <a:bodyPr wrap="none">
            <a:spAutoFit/>
          </a:bodyPr>
          <a:lstStyle/>
          <a:p>
            <a:r>
              <a:rPr lang="en-US" sz="2800" dirty="0">
                <a:solidFill>
                  <a:schemeClr val="accent4">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4">
                    <a:lumMod val="50000"/>
                  </a:schemeClr>
                </a:solidFill>
                <a:latin typeface="Times New Roman" panose="02020603050405020304" pitchFamily="18" charset="0"/>
                <a:ea typeface="Times New Roman" panose="02020603050405020304" pitchFamily="18" charset="0"/>
              </a:rPr>
              <a:t>để</a:t>
            </a:r>
            <a:r>
              <a:rPr lang="en-US" sz="2800" dirty="0">
                <a:solidFill>
                  <a:schemeClr val="accent4">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4">
                    <a:lumMod val="50000"/>
                  </a:schemeClr>
                </a:solidFill>
                <a:latin typeface="Times New Roman" panose="02020603050405020304" pitchFamily="18" charset="0"/>
                <a:ea typeface="Times New Roman" panose="02020603050405020304" pitchFamily="18" charset="0"/>
              </a:rPr>
              <a:t>chỉ</a:t>
            </a:r>
            <a:r>
              <a:rPr lang="en-US" sz="2800" dirty="0">
                <a:solidFill>
                  <a:schemeClr val="accent4">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4">
                    <a:lumMod val="50000"/>
                  </a:schemeClr>
                </a:solidFill>
                <a:latin typeface="Times New Roman" panose="02020603050405020304" pitchFamily="18" charset="0"/>
                <a:ea typeface="Times New Roman" panose="02020603050405020304" pitchFamily="18" charset="0"/>
              </a:rPr>
              <a:t>chèo</a:t>
            </a:r>
            <a:r>
              <a:rPr lang="en-US" sz="2800" dirty="0">
                <a:solidFill>
                  <a:schemeClr val="accent4">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4">
                    <a:lumMod val="50000"/>
                  </a:schemeClr>
                </a:solidFill>
                <a:latin typeface="Times New Roman" panose="02020603050405020304" pitchFamily="18" charset="0"/>
                <a:ea typeface="Times New Roman" panose="02020603050405020304" pitchFamily="18" charset="0"/>
              </a:rPr>
              <a:t>bẻo</a:t>
            </a:r>
            <a:endParaRPr lang="en-US" sz="2800" dirty="0">
              <a:solidFill>
                <a:schemeClr val="accent4">
                  <a:lumMod val="50000"/>
                </a:schemeClr>
              </a:solidFill>
            </a:endParaRPr>
          </a:p>
        </p:txBody>
      </p:sp>
      <p:sp>
        <p:nvSpPr>
          <p:cNvPr id="12" name="Rectangle 11"/>
          <p:cNvSpPr/>
          <p:nvPr/>
        </p:nvSpPr>
        <p:spPr>
          <a:xfrm>
            <a:off x="194691" y="4141052"/>
            <a:ext cx="2956259" cy="553357"/>
          </a:xfrm>
          <a:prstGeom prst="rect">
            <a:avLst/>
          </a:prstGeom>
        </p:spPr>
        <p:txBody>
          <a:bodyPr wrap="none">
            <a:spAutoFit/>
          </a:bodyPr>
          <a:lstStyle/>
          <a:p>
            <a:pPr algn="just">
              <a:lnSpc>
                <a:spcPct val="107000"/>
              </a:lnSpc>
              <a:spcAft>
                <a:spcPts val="8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86484" y="4732075"/>
            <a:ext cx="11430000" cy="2039020"/>
          </a:xfrm>
          <a:prstGeom prst="rect">
            <a:avLst/>
          </a:prstGeom>
        </p:spPr>
        <p:txBody>
          <a:bodyPr wrap="square">
            <a:spAutoFit/>
          </a:bodyPr>
          <a:lstStyle/>
          <a:p>
            <a:pPr marL="457200" indent="-457200" algn="just">
              <a:lnSpc>
                <a:spcPct val="107000"/>
              </a:lnSpc>
              <a:spcAft>
                <a:spcPts val="800"/>
              </a:spcAft>
              <a:buFont typeface="Wingdings" panose="05000000000000000000" pitchFamily="2" charset="2"/>
              <a:buChar char="v"/>
            </a:pP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Kẻ</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ác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 typeface="Wingdings" panose="05000000000000000000" pitchFamily="2" charset="2"/>
              <a:buChar char="v"/>
            </a:pP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gờm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169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fade">
                                      <p:cBhvr>
                                        <p:cTn id="42" dur="1000"/>
                                        <p:tgtEl>
                                          <p:spTgt spid="13">
                                            <p:txEl>
                                              <p:pRg st="0" end="0"/>
                                            </p:txEl>
                                          </p:spTgt>
                                        </p:tgtEl>
                                      </p:cBhvr>
                                    </p:animEffect>
                                    <p:anim calcmode="lin" valueType="num">
                                      <p:cBhvr>
                                        <p:cTn id="4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xEl>
                                              <p:pRg st="1" end="1"/>
                                            </p:txEl>
                                          </p:spTgt>
                                        </p:tgtEl>
                                        <p:attrNameLst>
                                          <p:attrName>style.visibility</p:attrName>
                                        </p:attrNameLst>
                                      </p:cBhvr>
                                      <p:to>
                                        <p:strVal val="visible"/>
                                      </p:to>
                                    </p:set>
                                    <p:animEffect transition="in" filter="fade">
                                      <p:cBhvr>
                                        <p:cTn id="49" dur="1000"/>
                                        <p:tgtEl>
                                          <p:spTgt spid="13">
                                            <p:txEl>
                                              <p:pRg st="1" end="1"/>
                                            </p:txEl>
                                          </p:spTgt>
                                        </p:tgtEl>
                                      </p:cBhvr>
                                    </p:animEffect>
                                    <p:anim calcmode="lin" valueType="num">
                                      <p:cBhvr>
                                        <p:cTn id="5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775161"/>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13124"/>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4982604" y="1607050"/>
            <a:ext cx="1651414" cy="553357"/>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86484" y="2274801"/>
            <a:ext cx="6447534"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94691" y="2942552"/>
            <a:ext cx="2956259" cy="553357"/>
          </a:xfrm>
          <a:prstGeom prst="rect">
            <a:avLst/>
          </a:prstGeom>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Nét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tương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186484" y="3705704"/>
                <a:ext cx="11752967" cy="2500043"/>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14:m>
                  <m:oMath xmlns:m="http://schemas.openxmlformats.org/officeDocument/2006/math">
                    <m:r>
                      <a:rPr lang="en-US"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86484" y="3705704"/>
                <a:ext cx="11752967" cy="2500043"/>
              </a:xfrm>
              <a:prstGeom prst="rect">
                <a:avLst/>
              </a:prstGeom>
              <a:blipFill>
                <a:blip r:embed="rId2"/>
                <a:stretch>
                  <a:fillRect l="-1089" t="-2683" r="-1037" b="-4634"/>
                </a:stretch>
              </a:blipFill>
            </p:spPr>
            <p:txBody>
              <a:bodyPr/>
              <a:lstStyle/>
              <a:p>
                <a:r>
                  <a:rPr lang="en-US">
                    <a:noFill/>
                  </a:rPr>
                  <a:t> </a:t>
                </a:r>
              </a:p>
            </p:txBody>
          </p:sp>
        </mc:Fallback>
      </mc:AlternateContent>
    </p:spTree>
    <p:extLst>
      <p:ext uri="{BB962C8B-B14F-4D97-AF65-F5344CB8AC3E}">
        <p14:creationId xmlns:p14="http://schemas.microsoft.com/office/powerpoint/2010/main" val="408564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775161"/>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13124"/>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5165484" y="1506585"/>
            <a:ext cx="1651414" cy="553357"/>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678642" y="2323442"/>
                <a:ext cx="11130806" cy="4001480"/>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hoán</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đõ</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đõ</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6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L</m:t>
                    </m:r>
                  </m:oMath>
                </a14:m>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smtClean="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78642" y="2323442"/>
                <a:ext cx="11130806" cy="4001480"/>
              </a:xfrm>
              <a:prstGeom prst="rect">
                <a:avLst/>
              </a:prstGeom>
              <a:blipFill>
                <a:blip r:embed="rId2"/>
                <a:stretch>
                  <a:fillRect l="-986" t="-1370" r="-986" b="-2892"/>
                </a:stretch>
              </a:blipFill>
            </p:spPr>
            <p:txBody>
              <a:bodyPr/>
              <a:lstStyle/>
              <a:p>
                <a:r>
                  <a:rPr lang="en-US">
                    <a:noFill/>
                  </a:rPr>
                  <a:t> </a:t>
                </a:r>
              </a:p>
            </p:txBody>
          </p:sp>
        </mc:Fallback>
      </mc:AlternateContent>
    </p:spTree>
    <p:extLst>
      <p:ext uri="{BB962C8B-B14F-4D97-AF65-F5344CB8AC3E}">
        <p14:creationId xmlns:p14="http://schemas.microsoft.com/office/powerpoint/2010/main" val="88211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2" name="Rectangle 1"/>
          <p:cNvSpPr/>
          <p:nvPr/>
        </p:nvSpPr>
        <p:spPr>
          <a:xfrm>
            <a:off x="2645228" y="84909"/>
            <a:ext cx="6962503" cy="1162594"/>
          </a:xfrm>
          <a:prstGeom prst="rect">
            <a:avLst/>
          </a:prstGeom>
          <a:noFill/>
        </p:spPr>
        <p:txBody>
          <a:bodyPr wrap="none" lIns="91440" tIns="45720" rIns="91440" bIns="45720">
            <a:prstTxWarp prst="textChevro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4472C4">
                    <a:lumMod val="50000"/>
                  </a:srgbClr>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rPr>
              <a:t>HOẠT ĐỘNG KHÁM PHÁ KIẾN THỨC</a:t>
            </a:r>
            <a:endParaRPr kumimoji="0" lang="en-US" sz="5400" b="1" i="0" u="none" strike="noStrike" kern="1200" cap="none" spc="0" normalizeH="0" baseline="0" noProof="0" dirty="0">
              <a:ln w="6600">
                <a:solidFill>
                  <a:srgbClr val="ED7D31"/>
                </a:solidFill>
                <a:prstDash val="solid"/>
              </a:ln>
              <a:solidFill>
                <a:srgbClr val="4472C4">
                  <a:lumMod val="50000"/>
                </a:srgbClr>
              </a:solidFill>
              <a:effectLst>
                <a:outerShdw dist="38100" dir="2700000" algn="tl" rotWithShape="0">
                  <a:srgbClr val="ED7D31"/>
                </a:outerShdw>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378821" y="1319349"/>
            <a:ext cx="4728755" cy="519249"/>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Times New Roman" panose="02020603050405020304" pitchFamily="18" charset="0"/>
                <a:cs typeface="Times New Roman" panose="02020603050405020304" pitchFamily="18" charset="0"/>
              </a:rPr>
              <a:t>A</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ĐỌC – HIỂU VĂN BẢN</a:t>
            </a:r>
            <a:endPar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378822" y="1881049"/>
            <a:ext cx="4728754" cy="548641"/>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en-US" sz="28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8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5" name="Group 4"/>
          <p:cNvGrpSpPr/>
          <p:nvPr/>
        </p:nvGrpSpPr>
        <p:grpSpPr>
          <a:xfrm>
            <a:off x="1380146" y="3334300"/>
            <a:ext cx="9431708" cy="2392126"/>
            <a:chOff x="1307395" y="3334300"/>
            <a:chExt cx="9431708" cy="2392126"/>
          </a:xfrm>
        </p:grpSpPr>
        <p:sp>
          <p:nvSpPr>
            <p:cNvPr id="7" name="Freeform 6"/>
            <p:cNvSpPr/>
            <p:nvPr/>
          </p:nvSpPr>
          <p:spPr>
            <a:xfrm>
              <a:off x="2052192" y="3921597"/>
              <a:ext cx="8686911" cy="1707520"/>
            </a:xfrm>
            <a:custGeom>
              <a:avLst/>
              <a:gdLst>
                <a:gd name="connsiteX0" fmla="*/ 0 w 8686911"/>
                <a:gd name="connsiteY0" fmla="*/ 0 h 1707520"/>
                <a:gd name="connsiteX1" fmla="*/ 8686911 w 8686911"/>
                <a:gd name="connsiteY1" fmla="*/ 0 h 1707520"/>
                <a:gd name="connsiteX2" fmla="*/ 8686911 w 8686911"/>
                <a:gd name="connsiteY2" fmla="*/ 1707520 h 1707520"/>
                <a:gd name="connsiteX3" fmla="*/ 0 w 8686911"/>
                <a:gd name="connsiteY3" fmla="*/ 1707520 h 1707520"/>
                <a:gd name="connsiteX4" fmla="*/ 0 w 8686911"/>
                <a:gd name="connsiteY4" fmla="*/ 0 h 1707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911" h="1707520">
                  <a:moveTo>
                    <a:pt x="0" y="0"/>
                  </a:moveTo>
                  <a:lnTo>
                    <a:pt x="8686911" y="0"/>
                  </a:lnTo>
                  <a:lnTo>
                    <a:pt x="8686911" y="1707520"/>
                  </a:lnTo>
                  <a:lnTo>
                    <a:pt x="0" y="1707520"/>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645248" tIns="137160" rIns="137160" bIns="137160" numCol="1" spcCol="1270" anchor="ctr" anchorCtr="0">
              <a:noAutofit/>
            </a:bodyPr>
            <a:lstStyle/>
            <a:p>
              <a:pPr lvl="0" algn="l"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Chủ</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yếu</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kể</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về</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những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sự</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việc</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mà</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người</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viết</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đã</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từng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tham</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dự</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hoặc</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chứng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kiến</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trong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quá</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khứ</a:t>
              </a:r>
              <a:r>
                <a:rPr lang="en-US" sz="3600" kern="1200" dirty="0" smtClean="0">
                  <a:latin typeface="Times New Roman" panose="02020603050405020304" pitchFamily="18" charset="0"/>
                  <a:cs typeface="Times New Roman" panose="02020603050405020304" pitchFamily="18" charset="0"/>
                </a:rPr>
                <a:t>.</a:t>
              </a:r>
              <a:endParaRPr lang="en-US" sz="3600" kern="1200" dirty="0">
                <a:latin typeface="Times New Roman" panose="02020603050405020304" pitchFamily="18" charset="0"/>
                <a:cs typeface="Times New Roman" panose="02020603050405020304" pitchFamily="18" charset="0"/>
              </a:endParaRPr>
            </a:p>
          </p:txBody>
        </p:sp>
        <p:sp>
          <p:nvSpPr>
            <p:cNvPr id="8" name="Rectangle 7"/>
            <p:cNvSpPr/>
            <p:nvPr/>
          </p:nvSpPr>
          <p:spPr>
            <a:xfrm>
              <a:off x="1307395" y="3334300"/>
              <a:ext cx="2050585" cy="2392126"/>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9" name="Rounded Rectangle 8"/>
          <p:cNvSpPr/>
          <p:nvPr/>
        </p:nvSpPr>
        <p:spPr>
          <a:xfrm>
            <a:off x="378821" y="2472141"/>
            <a:ext cx="4349932" cy="607423"/>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115000"/>
              </a:lnSpc>
              <a:spcAft>
                <a:spcPts val="0"/>
              </a:spcAft>
              <a:buFont typeface="+mj-lt"/>
              <a:buAutoNum type="arabicPeriod"/>
            </a:pPr>
            <a:r>
              <a:rPr lang="en-US" sz="2800" b="1" dirty="0" err="1">
                <a:solidFill>
                  <a:srgbClr val="000000"/>
                </a:solidFill>
                <a:latin typeface="Times New Roman" panose="02020603050405020304" pitchFamily="18" charset="0"/>
                <a:ea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nội</a:t>
            </a:r>
            <a:r>
              <a:rPr lang="en-US" sz="2800" b="1" dirty="0">
                <a:solidFill>
                  <a:srgbClr val="000000"/>
                </a:solidFill>
                <a:latin typeface="Times New Roman" panose="02020603050405020304" pitchFamily="18" charset="0"/>
                <a:ea typeface="Times New Roman" panose="02020603050405020304" pitchFamily="18" charset="0"/>
              </a:rPr>
              <a:t> dung: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9781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775161"/>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13124"/>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4995667" y="1942516"/>
            <a:ext cx="1651414" cy="553357"/>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829490" y="2763701"/>
                <a:ext cx="10829109" cy="177574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07000"/>
                  </a:lnSpc>
                  <a:spcAft>
                    <a:spcPts val="800"/>
                  </a:spcAft>
                </a:pPr>
                <a:r>
                  <a:rPr lang="en-US" sz="3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2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pháo</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trầu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trầu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29490" y="2763701"/>
                <a:ext cx="10829109" cy="1775743"/>
              </a:xfrm>
              <a:prstGeom prst="rect">
                <a:avLst/>
              </a:prstGeom>
              <a:blipFill>
                <a:blip r:embed="rId2"/>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385264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856243"/>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96592"/>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4545875" y="1973421"/>
            <a:ext cx="2299062" cy="522259"/>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162594" y="2709685"/>
            <a:ext cx="9679577" cy="29610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square">
            <a:spAutoFit/>
          </a:bodyPr>
          <a:lstStyle/>
          <a:p>
            <a:pPr algn="just">
              <a:lnSpc>
                <a:spcPct val="107000"/>
              </a:lnSpc>
              <a:spcAft>
                <a:spcPts val="8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chửa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kịp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đuôi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mũi</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bẻo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kịp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diều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hâu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98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856243"/>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96592"/>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5027488" y="1973421"/>
            <a:ext cx="1561646" cy="553357"/>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1214532" y="2768720"/>
                <a:ext cx="9588764" cy="282962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marL="285750" indent="-285750" algn="just">
                  <a:lnSpc>
                    <a:spcPct val="107000"/>
                  </a:lnSpc>
                  <a:spcAft>
                    <a:spcPts val="800"/>
                  </a:spcAft>
                  <a:buFont typeface="Wingdings" panose="05000000000000000000" pitchFamily="2" charset="2"/>
                  <a:buChar char="v"/>
                </a:pPr>
                <a:r>
                  <a:rPr lang="en-US" sz="3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Biện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ngủ</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trầu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14:m>
                  <m:oMath xmlns:m="http://schemas.openxmlformats.org/officeDocument/2006/math">
                    <m:r>
                      <a:rPr lang="en-US" sz="3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xưng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hô</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trầu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4532" y="2768720"/>
                <a:ext cx="9588764" cy="2829621"/>
              </a:xfrm>
              <a:prstGeom prst="rect">
                <a:avLst/>
              </a:prstGeom>
              <a:blipFill>
                <a:blip r:embed="rId2"/>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297906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TIẾNG VIỆT</a:t>
            </a:r>
            <a:endParaRPr kumimoji="0" lang="en-US" sz="54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94691" y="856243"/>
            <a:ext cx="7245830"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94691" y="1396592"/>
            <a:ext cx="398141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5027488" y="1973421"/>
            <a:ext cx="2170146" cy="522259"/>
          </a:xfrm>
          <a:prstGeom prst="rect">
            <a:avLst/>
          </a:pr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7</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457200" y="2781783"/>
                <a:ext cx="11103428" cy="276062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marL="285750" indent="-285750" algn="just">
                  <a:lnSpc>
                    <a:spcPct val="107000"/>
                  </a:lnSpc>
                  <a:spcAft>
                    <a:spcPts val="800"/>
                  </a:spcAft>
                  <a:buFont typeface="Wingdings" panose="05000000000000000000" pitchFamily="2" charset="2"/>
                  <a:buChar char="v"/>
                </a:pPr>
                <a:r>
                  <a:rPr lang="en-US" sz="3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3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32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200" dirty="0" smtClean="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Biện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pháp</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tu</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từ</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làm</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cho</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loài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vật</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cây</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cối</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trở</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nên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sinh</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động</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hấp</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dẫn</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rPr>
                  <a:t>hơn</a:t>
                </a:r>
                <a:r>
                  <a:rPr lang="en-US" sz="3200" dirty="0">
                    <a:solidFill>
                      <a:schemeClr val="bg1"/>
                    </a:solidFill>
                    <a:effectLst/>
                    <a:latin typeface="Times New Roman" panose="02020603050405020304" pitchFamily="18" charset="0"/>
                    <a:ea typeface="Times New Roman" panose="02020603050405020304" pitchFamily="18" charset="0"/>
                  </a:rPr>
                  <a:t>.</a:t>
                </a:r>
                <a:endParaRPr lang="en-US" sz="3200" dirty="0">
                  <a:solidFill>
                    <a:schemeClr val="bg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2781783"/>
                <a:ext cx="11103428" cy="2760628"/>
              </a:xfrm>
              <a:prstGeom prst="rect">
                <a:avLst/>
              </a:prstGeom>
              <a:blipFill>
                <a:blip r:embed="rId2"/>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113907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3700" y="302512"/>
            <a:ext cx="6353984"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rPr>
              <a:t>HOẠT ĐỘNG VIẾT NGẮN</a:t>
            </a:r>
            <a:endParaRPr kumimoji="0" lang="en-US" sz="4000" b="1" i="0" u="none" strike="noStrike" kern="1200" cap="none" spc="0" normalizeH="0" baseline="0" noProof="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26572" y="1010398"/>
            <a:ext cx="11717382" cy="5847602"/>
          </a:xfrm>
          <a:prstGeom prst="rect">
            <a:avLst/>
          </a:prstGeom>
        </p:spPr>
      </p:pic>
      <p:sp>
        <p:nvSpPr>
          <p:cNvPr id="4" name="TextBox 3"/>
          <p:cNvSpPr txBox="1"/>
          <p:nvPr/>
        </p:nvSpPr>
        <p:spPr>
          <a:xfrm>
            <a:off x="3709852" y="5934670"/>
            <a:ext cx="6008914"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val 4"/>
          <p:cNvSpPr/>
          <p:nvPr/>
        </p:nvSpPr>
        <p:spPr>
          <a:xfrm>
            <a:off x="2599508" y="2124993"/>
            <a:ext cx="7511143" cy="3618412"/>
          </a:xfrm>
          <a:prstGeom prst="ellipse">
            <a:avLst/>
          </a:prstGeom>
          <a:solidFill>
            <a:schemeClr val="bg1"/>
          </a:solidFill>
          <a:ln w="1905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0"/>
              </a:spcAft>
              <a:tabLst>
                <a:tab pos="1386840" algn="l"/>
              </a:tabLst>
            </a:pPr>
            <a:r>
              <a:rPr lang="en-US" sz="3200" b="1" dirty="0">
                <a:solidFill>
                  <a:srgbClr val="0D0D0D"/>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Hãy</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viết</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một</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đoạn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văn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khoảng</a:t>
            </a:r>
            <a:r>
              <a:rPr lang="en-US" sz="2800" dirty="0">
                <a:solidFill>
                  <a:schemeClr val="tx1"/>
                </a:solidFill>
                <a:latin typeface="Times New Roman" panose="02020603050405020304" pitchFamily="18" charset="0"/>
                <a:ea typeface="MS Mincho"/>
                <a:cs typeface="Times New Roman" panose="02020603050405020304" pitchFamily="18" charset="0"/>
              </a:rPr>
              <a:t> </a:t>
            </a:r>
            <a:endParaRPr lang="en-US" sz="2800" dirty="0" smtClean="0">
              <a:solidFill>
                <a:schemeClr val="tx1"/>
              </a:solidFill>
              <a:latin typeface="Times New Roman" panose="02020603050405020304" pitchFamily="18" charset="0"/>
              <a:ea typeface="MS Mincho"/>
              <a:cs typeface="Times New Roman" panose="02020603050405020304" pitchFamily="18" charset="0"/>
            </a:endParaRPr>
          </a:p>
          <a:p>
            <a:pPr algn="just">
              <a:lnSpc>
                <a:spcPct val="107000"/>
              </a:lnSpc>
              <a:spcAft>
                <a:spcPts val="0"/>
              </a:spcAft>
              <a:tabLst>
                <a:tab pos="1386840" algn="l"/>
              </a:tabLst>
            </a:pPr>
            <a:r>
              <a:rPr lang="en-US" sz="2800" dirty="0" smtClean="0">
                <a:solidFill>
                  <a:schemeClr val="tx1"/>
                </a:solidFill>
                <a:latin typeface="Times New Roman" panose="02020603050405020304" pitchFamily="18" charset="0"/>
                <a:ea typeface="MS Mincho"/>
                <a:cs typeface="Times New Roman" panose="02020603050405020304" pitchFamily="18" charset="0"/>
              </a:rPr>
              <a:t>150 </a:t>
            </a:r>
            <a:r>
              <a:rPr lang="en-US" sz="2800" dirty="0">
                <a:solidFill>
                  <a:schemeClr val="tx1"/>
                </a:solidFill>
                <a:latin typeface="Times New Roman" panose="02020603050405020304" pitchFamily="18" charset="0"/>
                <a:ea typeface="MS Mincho"/>
                <a:cs typeface="Times New Roman" panose="02020603050405020304" pitchFamily="18" charset="0"/>
              </a:rPr>
              <a:t>– 200 </a:t>
            </a:r>
            <a:r>
              <a:rPr lang="en-US" sz="2800" dirty="0" err="1">
                <a:solidFill>
                  <a:schemeClr val="tx1"/>
                </a:solidFill>
                <a:latin typeface="Times New Roman" panose="02020603050405020304" pitchFamily="18" charset="0"/>
                <a:ea typeface="MS Mincho"/>
                <a:cs typeface="Times New Roman" panose="02020603050405020304" pitchFamily="18" charset="0"/>
              </a:rPr>
              <a:t>chữ</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nói</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về</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đặc</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điểm</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riêng</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của</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một</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cây</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hoa</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hoặc</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smtClean="0">
                <a:solidFill>
                  <a:schemeClr val="tx1"/>
                </a:solidFill>
                <a:latin typeface="Times New Roman" panose="02020603050405020304" pitchFamily="18" charset="0"/>
                <a:ea typeface="MS Mincho"/>
                <a:cs typeface="Times New Roman" panose="02020603050405020304" pitchFamily="18" charset="0"/>
              </a:rPr>
              <a:t>một</a:t>
            </a:r>
            <a:r>
              <a:rPr lang="en-US" sz="2800" dirty="0" smtClean="0">
                <a:solidFill>
                  <a:schemeClr val="tx1"/>
                </a:solidFill>
                <a:latin typeface="Times New Roman" panose="02020603050405020304" pitchFamily="18" charset="0"/>
                <a:ea typeface="MS Mincho"/>
                <a:cs typeface="Times New Roman" panose="02020603050405020304" pitchFamily="18" charset="0"/>
              </a:rPr>
              <a:t> </a:t>
            </a:r>
            <a:r>
              <a:rPr lang="en-US" sz="2800" dirty="0">
                <a:solidFill>
                  <a:schemeClr val="tx1"/>
                </a:solidFill>
                <a:latin typeface="Times New Roman" panose="02020603050405020304" pitchFamily="18" charset="0"/>
                <a:ea typeface="MS Mincho"/>
                <a:cs typeface="Times New Roman" panose="02020603050405020304" pitchFamily="18" charset="0"/>
              </a:rPr>
              <a:t>con </a:t>
            </a:r>
            <a:r>
              <a:rPr lang="en-US" sz="2800" dirty="0" err="1">
                <a:solidFill>
                  <a:schemeClr val="tx1"/>
                </a:solidFill>
                <a:latin typeface="Times New Roman" panose="02020603050405020304" pitchFamily="18" charset="0"/>
                <a:ea typeface="MS Mincho"/>
                <a:cs typeface="Times New Roman" panose="02020603050405020304" pitchFamily="18" charset="0"/>
              </a:rPr>
              <a:t>vật</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trong</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đó</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có</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sử</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dụng</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biện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pháp</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tu</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từ</a:t>
            </a:r>
            <a:r>
              <a:rPr lang="en-US" sz="2800" dirty="0">
                <a:solidFill>
                  <a:schemeClr val="tx1"/>
                </a:solidFill>
                <a:latin typeface="Times New Roman" panose="02020603050405020304" pitchFamily="18" charset="0"/>
                <a:ea typeface="MS Mincho"/>
                <a:cs typeface="Times New Roman" panose="02020603050405020304" pitchFamily="18" charset="0"/>
              </a:rPr>
              <a:t> so </a:t>
            </a:r>
            <a:r>
              <a:rPr lang="en-US" sz="2800" dirty="0" err="1">
                <a:solidFill>
                  <a:schemeClr val="tx1"/>
                </a:solidFill>
                <a:latin typeface="Times New Roman" panose="02020603050405020304" pitchFamily="18" charset="0"/>
                <a:ea typeface="MS Mincho"/>
                <a:cs typeface="Times New Roman" panose="02020603050405020304" pitchFamily="18" charset="0"/>
              </a:rPr>
              <a:t>sánh</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nhân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hóa</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ẩn</a:t>
            </a:r>
            <a:r>
              <a:rPr lang="en-US" sz="2800" dirty="0">
                <a:solidFill>
                  <a:schemeClr val="tx1"/>
                </a:solidFill>
                <a:latin typeface="Times New Roman" panose="02020603050405020304" pitchFamily="18" charset="0"/>
                <a:ea typeface="MS Mincho"/>
                <a:cs typeface="Times New Roman" panose="02020603050405020304" pitchFamily="18" charset="0"/>
              </a:rPr>
              <a:t> </a:t>
            </a:r>
            <a:r>
              <a:rPr lang="en-US" sz="2800" dirty="0" err="1">
                <a:solidFill>
                  <a:schemeClr val="tx1"/>
                </a:solidFill>
                <a:latin typeface="Times New Roman" panose="02020603050405020304" pitchFamily="18" charset="0"/>
                <a:ea typeface="MS Mincho"/>
                <a:cs typeface="Times New Roman" panose="02020603050405020304" pitchFamily="18" charset="0"/>
              </a:rPr>
              <a:t>dụ</a:t>
            </a:r>
            <a:r>
              <a:rPr lang="en-US" sz="2800" dirty="0">
                <a:solidFill>
                  <a:schemeClr val="tx1"/>
                </a:solidFill>
                <a:latin typeface="Times New Roman" panose="02020603050405020304" pitchFamily="18" charset="0"/>
                <a:ea typeface="MS Mincho"/>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024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9008" y="302512"/>
            <a:ext cx="6353984"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rPr>
              <a:t>HOẠT ĐỘNG VIẾT NGẮN</a:t>
            </a:r>
            <a:endParaRPr kumimoji="0" lang="en-US" sz="4000" b="1" i="0" u="none" strike="noStrike" kern="1200" cap="none" spc="0" normalizeH="0" baseline="0" noProof="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3709852" y="5934670"/>
            <a:ext cx="6008914"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13754248"/>
              </p:ext>
            </p:extLst>
          </p:nvPr>
        </p:nvGraphicFramePr>
        <p:xfrm>
          <a:off x="910046" y="1830685"/>
          <a:ext cx="10371908" cy="4565650"/>
        </p:xfrm>
        <a:graphic>
          <a:graphicData uri="http://schemas.openxmlformats.org/drawingml/2006/table">
            <a:tbl>
              <a:tblPr firstRow="1" firstCol="1" bandRow="1"/>
              <a:tblGrid>
                <a:gridCol w="7811170">
                  <a:extLst>
                    <a:ext uri="{9D8B030D-6E8A-4147-A177-3AD203B41FA5}">
                      <a16:colId xmlns:a16="http://schemas.microsoft.com/office/drawing/2014/main" val="1974730965"/>
                    </a:ext>
                  </a:extLst>
                </a:gridCol>
                <a:gridCol w="2560738">
                  <a:extLst>
                    <a:ext uri="{9D8B030D-6E8A-4147-A177-3AD203B41FA5}">
                      <a16:colId xmlns:a16="http://schemas.microsoft.com/office/drawing/2014/main" val="4071075401"/>
                    </a:ext>
                  </a:extLst>
                </a:gridCol>
              </a:tblGrid>
              <a:tr h="386080">
                <a:tc>
                  <a:txBody>
                    <a:bodyPr/>
                    <a:lstStyle/>
                    <a:p>
                      <a:pPr algn="ctr">
                        <a:lnSpc>
                          <a:spcPct val="107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Tiêu</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không</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965044751"/>
                  </a:ext>
                </a:extLst>
              </a:tr>
              <a:tr h="1158240">
                <a:tc>
                  <a:txBody>
                    <a:bodyPr/>
                    <a:lstStyle/>
                    <a:p>
                      <a:pPr>
                        <a:lnSpc>
                          <a:spcPct val="107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Nội</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dung: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Hoa</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gì</a:t>
                      </a:r>
                      <a:r>
                        <a:rPr lang="en-US" sz="2800" dirty="0">
                          <a:solidFill>
                            <a:srgbClr val="0D0D0D"/>
                          </a:solidFill>
                          <a:effectLst/>
                          <a:latin typeface="Times New Roman" panose="02020603050405020304" pitchFamily="18" charset="0"/>
                          <a:ea typeface="MS Mincho"/>
                          <a:cs typeface="Times New Roman" panose="02020603050405020304" pitchFamily="18" charset="0"/>
                        </a:rPr>
                        <a:t>? Con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vật</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nào</a:t>
                      </a: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Đặc</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điểm</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phù</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hợp</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với</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loài</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hoa</a:t>
                      </a:r>
                      <a:r>
                        <a:rPr lang="en-US" sz="2800" dirty="0">
                          <a:solidFill>
                            <a:srgbClr val="0D0D0D"/>
                          </a:solidFill>
                          <a:effectLst/>
                          <a:latin typeface="Times New Roman" panose="02020603050405020304" pitchFamily="18" charset="0"/>
                          <a:ea typeface="MS Mincho"/>
                          <a:cs typeface="Times New Roman" panose="02020603050405020304" pitchFamily="18" charset="0"/>
                        </a:rPr>
                        <a:t> hay con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vật</a:t>
                      </a: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tabLst>
                          <a:tab pos="1386840" algn="l"/>
                        </a:tabLs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28359255"/>
                  </a:ext>
                </a:extLst>
              </a:tr>
              <a:tr h="1158240">
                <a:tc>
                  <a:txBody>
                    <a:bodyPr/>
                    <a:lstStyle/>
                    <a:p>
                      <a:pPr>
                        <a:lnSpc>
                          <a:spcPct val="107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Hình</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thức</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Đoạn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văn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từ</a:t>
                      </a:r>
                      <a:r>
                        <a:rPr lang="en-US" sz="2800" dirty="0">
                          <a:solidFill>
                            <a:srgbClr val="0D0D0D"/>
                          </a:solidFill>
                          <a:effectLst/>
                          <a:latin typeface="Times New Roman" panose="02020603050405020304" pitchFamily="18" charset="0"/>
                          <a:ea typeface="MS Mincho"/>
                          <a:cs typeface="Times New Roman" panose="02020603050405020304" pitchFamily="18" charset="0"/>
                        </a:rPr>
                        <a:t> 150-200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chữ</a:t>
                      </a: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tabLst>
                          <a:tab pos="1386840" algn="l"/>
                        </a:tabLst>
                      </a:pP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Sử</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dụng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đủ</a:t>
                      </a:r>
                      <a:r>
                        <a:rPr lang="en-US" sz="2800" dirty="0">
                          <a:solidFill>
                            <a:srgbClr val="0D0D0D"/>
                          </a:solidFill>
                          <a:effectLst/>
                          <a:latin typeface="Times New Roman" panose="02020603050405020304" pitchFamily="18" charset="0"/>
                          <a:ea typeface="MS Mincho"/>
                          <a:cs typeface="Times New Roman" panose="02020603050405020304" pitchFamily="18" charset="0"/>
                        </a:rPr>
                        <a:t> 3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biện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pháp</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tu</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từ</a:t>
                      </a:r>
                      <a:r>
                        <a:rPr lang="en-US" sz="2800" dirty="0">
                          <a:solidFill>
                            <a:srgbClr val="0D0D0D"/>
                          </a:solidFill>
                          <a:effectLst/>
                          <a:latin typeface="Times New Roman" panose="02020603050405020304" pitchFamily="18" charset="0"/>
                          <a:ea typeface="MS Mincho"/>
                          <a:cs typeface="Times New Roman" panose="02020603050405020304" pitchFamily="18" charset="0"/>
                        </a:rPr>
                        <a:t> (so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sánh</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ẩn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dụ</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nhân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hóa</a:t>
                      </a: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tabLst>
                          <a:tab pos="1386840" algn="l"/>
                        </a:tabLs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0251716"/>
                  </a:ext>
                </a:extLst>
              </a:tr>
              <a:tr h="386080">
                <a:tc>
                  <a:txBody>
                    <a:bodyPr/>
                    <a:lstStyle/>
                    <a:p>
                      <a:pPr>
                        <a:lnSpc>
                          <a:spcPct val="107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Cảm</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xúc</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người</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viết</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tabLst>
                          <a:tab pos="1386840" algn="l"/>
                        </a:tabLs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9537566"/>
                  </a:ext>
                </a:extLst>
              </a:tr>
              <a:tr h="386080">
                <a:tc>
                  <a:txBody>
                    <a:bodyPr/>
                    <a:lstStyle/>
                    <a:p>
                      <a:pPr>
                        <a:lnSpc>
                          <a:spcPct val="107000"/>
                        </a:lnSpc>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Lỗi</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chính</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tả</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lỗi</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cấu</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trúc</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ngữ</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pháp</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7000"/>
                        </a:lnSpc>
                        <a:spcAft>
                          <a:spcPts val="0"/>
                        </a:spcAft>
                        <a:tabLst>
                          <a:tab pos="1386840" algn="l"/>
                        </a:tabLs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69739628"/>
                  </a:ext>
                </a:extLst>
              </a:tr>
            </a:tbl>
          </a:graphicData>
        </a:graphic>
      </p:graphicFrame>
      <p:sp>
        <p:nvSpPr>
          <p:cNvPr id="8" name="TextBox 7"/>
          <p:cNvSpPr txBox="1"/>
          <p:nvPr/>
        </p:nvSpPr>
        <p:spPr>
          <a:xfrm>
            <a:off x="3709852" y="1158931"/>
            <a:ext cx="4865371"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BẢNG TIÊU CHÍ ĐÁNH GIÁ</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1101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057401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143795"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chemeClr val="accent5">
                    <a:lumMod val="60000"/>
                    <a:lumOff val="40000"/>
                  </a:scheme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a:t>
            </a:r>
            <a:r>
              <a:rPr kumimoji="0" lang="en-US" sz="5400" b="1" i="0" u="none" strike="noStrike" kern="1200" cap="none" spc="0" normalizeH="0" noProof="0" dirty="0" smtClean="0">
                <a:ln w="12700">
                  <a:solidFill>
                    <a:srgbClr val="212121">
                      <a:lumMod val="75000"/>
                    </a:srgbClr>
                  </a:solidFill>
                  <a:prstDash val="solid"/>
                </a:ln>
                <a:solidFill>
                  <a:schemeClr val="accent5">
                    <a:lumMod val="60000"/>
                    <a:lumOff val="40000"/>
                  </a:scheme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 ĐỌC HIỂU</a:t>
            </a:r>
            <a:endParaRPr kumimoji="0" lang="en-US" sz="5400" b="1" i="0" u="none" strike="noStrike" kern="1200" cap="none" spc="0" normalizeH="0" baseline="0" noProof="0" dirty="0">
              <a:ln w="12700">
                <a:solidFill>
                  <a:srgbClr val="212121">
                    <a:lumMod val="75000"/>
                  </a:srgbClr>
                </a:solidFill>
                <a:prstDash val="solid"/>
              </a:ln>
              <a:solidFill>
                <a:schemeClr val="accent5">
                  <a:lumMod val="60000"/>
                  <a:lumOff val="40000"/>
                </a:scheme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3048000" y="1069088"/>
            <a:ext cx="6096000" cy="1083374"/>
          </a:xfrm>
          <a:prstGeom prst="rect">
            <a:avLst/>
          </a:prstGeom>
        </p:spPr>
        <p:txBody>
          <a:bodyPr>
            <a:spAutoFit/>
          </a:bodyPr>
          <a:lstStyle/>
          <a:p>
            <a:pPr algn="ctr">
              <a:lnSpc>
                <a:spcPct val="115000"/>
              </a:lnSpc>
              <a:spcAft>
                <a:spcPts val="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Cloud Callout 10"/>
          <p:cNvSpPr/>
          <p:nvPr/>
        </p:nvSpPr>
        <p:spPr>
          <a:xfrm>
            <a:off x="4650377" y="2152462"/>
            <a:ext cx="6544491" cy="3030991"/>
          </a:xfrm>
          <a:prstGeom prst="cloudCallout">
            <a:avLst>
              <a:gd name="adj1" fmla="val -55564"/>
              <a:gd name="adj2" fmla="val 55605"/>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Hãy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kể</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một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kỉ</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niệm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mà</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em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thấy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ấn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tượng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nhất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khi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còn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học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tiểu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học</a:t>
            </a:r>
            <a:r>
              <a:rPr lang="en-US" sz="3200" dirty="0" smtClean="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1293223" y="3953273"/>
            <a:ext cx="3135085" cy="2203055"/>
          </a:xfrm>
          <a:prstGeom prst="ellipse">
            <a:avLst/>
          </a:prstGeom>
          <a:ln>
            <a:noFill/>
          </a:ln>
          <a:effectLst>
            <a:softEdge rad="112500"/>
          </a:effectLst>
        </p:spPr>
      </p:pic>
    </p:spTree>
    <p:extLst>
      <p:ext uri="{BB962C8B-B14F-4D97-AF65-F5344CB8AC3E}">
        <p14:creationId xmlns:p14="http://schemas.microsoft.com/office/powerpoint/2010/main" val="19280988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603862" y="1069088"/>
            <a:ext cx="6096000" cy="108337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93074" y="1984288"/>
            <a:ext cx="7859486" cy="1237262"/>
          </a:xfrm>
          <a:prstGeom prst="rect">
            <a:avLst/>
          </a:prstGeom>
        </p:spPr>
        <p:txBody>
          <a:bodyPr wrap="square">
            <a:spAutoFit/>
          </a:bodyPr>
          <a:lstStyle/>
          <a:p>
            <a:pPr marL="228600" marR="30480" algn="just">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22860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ight Arrow Callout 4"/>
          <p:cNvSpPr/>
          <p:nvPr/>
        </p:nvSpPr>
        <p:spPr>
          <a:xfrm>
            <a:off x="2082019" y="3326054"/>
            <a:ext cx="4456110" cy="3205376"/>
          </a:xfrm>
          <a:prstGeom prst="rightArrowCallout">
            <a:avLst>
              <a:gd name="adj1" fmla="val 25815"/>
              <a:gd name="adj2" fmla="val 27853"/>
              <a:gd name="adj3" fmla="val 37226"/>
              <a:gd name="adj4" fmla="val 64977"/>
            </a:avLst>
          </a:prstGeom>
          <a:solidFill>
            <a:schemeClr val="bg1"/>
          </a:solidFill>
          <a:ln w="38100" cmpd="db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pP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p:cNvGrpSpPr/>
          <p:nvPr/>
        </p:nvGrpSpPr>
        <p:grpSpPr>
          <a:xfrm>
            <a:off x="6779624" y="3051556"/>
            <a:ext cx="3122023" cy="3569205"/>
            <a:chOff x="6701246" y="2831595"/>
            <a:chExt cx="3540033" cy="3919972"/>
          </a:xfrm>
        </p:grpSpPr>
        <p:pic>
          <p:nvPicPr>
            <p:cNvPr id="6" name="Picture 5"/>
            <p:cNvPicPr>
              <a:picLocks noChangeAspect="1"/>
            </p:cNvPicPr>
            <p:nvPr/>
          </p:nvPicPr>
          <p:blipFill>
            <a:blip r:embed="rId4"/>
            <a:stretch>
              <a:fillRect/>
            </a:stretch>
          </p:blipFill>
          <p:spPr>
            <a:xfrm>
              <a:off x="6701246" y="2831595"/>
              <a:ext cx="3540033" cy="39199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5"/>
            <a:stretch>
              <a:fillRect/>
            </a:stretch>
          </p:blipFill>
          <p:spPr>
            <a:xfrm>
              <a:off x="6975074" y="3221551"/>
              <a:ext cx="2992376" cy="31400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spTree>
    <p:extLst>
      <p:ext uri="{BB962C8B-B14F-4D97-AF65-F5344CB8AC3E}">
        <p14:creationId xmlns:p14="http://schemas.microsoft.com/office/powerpoint/2010/main" val="139172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603862" y="1069088"/>
            <a:ext cx="6096000" cy="108337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93074" y="1984288"/>
            <a:ext cx="7859486" cy="1237262"/>
          </a:xfrm>
          <a:prstGeom prst="rect">
            <a:avLst/>
          </a:prstGeom>
        </p:spPr>
        <p:txBody>
          <a:bodyPr wrap="square">
            <a:spAutoFit/>
          </a:bodyP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22362" y="3221550"/>
            <a:ext cx="10691447" cy="3493585"/>
          </a:xfrm>
          <a:prstGeom prst="rect">
            <a:avLst/>
          </a:prstGeom>
        </p:spPr>
        <p:txBody>
          <a:bodyPr wrap="square">
            <a:spAutoFit/>
          </a:bodyPr>
          <a:lstStyle/>
          <a:p>
            <a:pPr>
              <a:lnSpc>
                <a:spcPct val="107000"/>
              </a:lnSpc>
              <a:spcAft>
                <a:spcPts val="800"/>
              </a:spcAf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4"/>
              </a:rPr>
              <a:t>Ngày/nơi sinh</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8 tháng 1, 1912,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5"/>
              </a:rPr>
              <a:t>Sơn Tây</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6"/>
              </a:rPr>
              <a:t>Ngày mất</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22 tháng 12, 1984,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7"/>
              </a:rPr>
              <a:t>Hồ Chí Minh</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ü"/>
            </a:pP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Hiến Lê là học giả, nhà văn, dịch giả, nhà ngôn ngữ học, </a:t>
            </a: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 và hoạt động văn hóa độc lập Việt Nam, có 120 tác phẩm sáng tác, biên soạn và dịch thuật thuộc nhiều lĩnh vực khác nhau như giáo dục, văn học, ngữ học, triết học, lịch sử, du ký, gương danh nhân, chính trị, kinh tế.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50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sp>
        <p:nvSpPr>
          <p:cNvPr id="3" name="Rounded Rectangle 2"/>
          <p:cNvSpPr/>
          <p:nvPr/>
        </p:nvSpPr>
        <p:spPr>
          <a:xfrm>
            <a:off x="189409" y="209006"/>
            <a:ext cx="4728755" cy="519249"/>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A</a:t>
            </a:r>
            <a:r>
              <a:rPr kumimoji="0" lang="en-US" sz="2800" b="1"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ĐỌC – HIỂU VĂN BẢN</a:t>
            </a:r>
            <a:endPar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189409" y="757649"/>
            <a:ext cx="4728754" cy="548641"/>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ounded Rectangle 8"/>
          <p:cNvSpPr/>
          <p:nvPr/>
        </p:nvSpPr>
        <p:spPr>
          <a:xfrm>
            <a:off x="189408" y="1345479"/>
            <a:ext cx="4349932" cy="607423"/>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0"/>
              </a:spcAft>
            </a:pPr>
            <a:r>
              <a:rPr lang="en-US" sz="2800" b="1" dirty="0" smtClean="0">
                <a:solidFill>
                  <a:schemeClr val="accent5">
                    <a:lumMod val="50000"/>
                  </a:schemeClr>
                </a:solidFill>
                <a:latin typeface="Times New Roman" panose="02020603050405020304" pitchFamily="18" charset="0"/>
                <a:ea typeface="Times New Roman" panose="02020603050405020304" pitchFamily="18" charset="0"/>
              </a:rPr>
              <a:t>2. </a:t>
            </a:r>
            <a:r>
              <a:rPr lang="en-US" sz="2800" b="1" dirty="0" err="1" smtClean="0">
                <a:solidFill>
                  <a:schemeClr val="accent5">
                    <a:lumMod val="50000"/>
                  </a:schemeClr>
                </a:solidFill>
                <a:latin typeface="Times New Roman" panose="02020603050405020304" pitchFamily="18" charset="0"/>
                <a:ea typeface="Times New Roman" panose="02020603050405020304" pitchFamily="18" charset="0"/>
              </a:rPr>
              <a:t>Về</a:t>
            </a:r>
            <a:r>
              <a:rPr lang="en-US" sz="2800" b="1"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hình</a:t>
            </a:r>
            <a:r>
              <a:rPr lang="en-US" sz="2800" b="1" dirty="0">
                <a:solidFill>
                  <a:schemeClr val="accent5">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latin typeface="Times New Roman" panose="02020603050405020304" pitchFamily="18" charset="0"/>
                <a:ea typeface="Times New Roman" panose="02020603050405020304" pitchFamily="18" charset="0"/>
              </a:rPr>
              <a:t>thức</a:t>
            </a:r>
            <a:r>
              <a:rPr lang="en-US" sz="2800" b="1" dirty="0" smtClean="0">
                <a:solidFill>
                  <a:schemeClr val="accent5">
                    <a:lumMod val="50000"/>
                  </a:schemeClr>
                </a:solidFill>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latin typeface="Times New Roman" panose="02020603050405020304" pitchFamily="18" charset="0"/>
              <a:ea typeface="Times New Roman" panose="02020603050405020304" pitchFamily="18" charset="0"/>
            </a:endParaRPr>
          </a:p>
        </p:txBody>
      </p:sp>
      <p:grpSp>
        <p:nvGrpSpPr>
          <p:cNvPr id="2" name="Group 1"/>
          <p:cNvGrpSpPr/>
          <p:nvPr/>
        </p:nvGrpSpPr>
        <p:grpSpPr>
          <a:xfrm>
            <a:off x="782856" y="2114201"/>
            <a:ext cx="10626287" cy="4495513"/>
            <a:chOff x="1178058" y="2114201"/>
            <a:chExt cx="10626287" cy="4495513"/>
          </a:xfrm>
        </p:grpSpPr>
        <p:sp>
          <p:nvSpPr>
            <p:cNvPr id="4" name="Freeform 3"/>
            <p:cNvSpPr/>
            <p:nvPr/>
          </p:nvSpPr>
          <p:spPr>
            <a:xfrm>
              <a:off x="4716355" y="3732824"/>
              <a:ext cx="3394338" cy="1033109"/>
            </a:xfrm>
            <a:custGeom>
              <a:avLst/>
              <a:gdLst>
                <a:gd name="connsiteX0" fmla="*/ 0 w 3394338"/>
                <a:gd name="connsiteY0" fmla="*/ 172188 h 1033109"/>
                <a:gd name="connsiteX1" fmla="*/ 172188 w 3394338"/>
                <a:gd name="connsiteY1" fmla="*/ 0 h 1033109"/>
                <a:gd name="connsiteX2" fmla="*/ 3222150 w 3394338"/>
                <a:gd name="connsiteY2" fmla="*/ 0 h 1033109"/>
                <a:gd name="connsiteX3" fmla="*/ 3394338 w 3394338"/>
                <a:gd name="connsiteY3" fmla="*/ 172188 h 1033109"/>
                <a:gd name="connsiteX4" fmla="*/ 3394338 w 3394338"/>
                <a:gd name="connsiteY4" fmla="*/ 860921 h 1033109"/>
                <a:gd name="connsiteX5" fmla="*/ 3222150 w 3394338"/>
                <a:gd name="connsiteY5" fmla="*/ 1033109 h 1033109"/>
                <a:gd name="connsiteX6" fmla="*/ 172188 w 3394338"/>
                <a:gd name="connsiteY6" fmla="*/ 1033109 h 1033109"/>
                <a:gd name="connsiteX7" fmla="*/ 0 w 3394338"/>
                <a:gd name="connsiteY7" fmla="*/ 860921 h 1033109"/>
                <a:gd name="connsiteX8" fmla="*/ 0 w 3394338"/>
                <a:gd name="connsiteY8" fmla="*/ 172188 h 103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338" h="1033109">
                  <a:moveTo>
                    <a:pt x="0" y="172188"/>
                  </a:moveTo>
                  <a:cubicBezTo>
                    <a:pt x="0" y="77091"/>
                    <a:pt x="77091" y="0"/>
                    <a:pt x="172188" y="0"/>
                  </a:cubicBezTo>
                  <a:lnTo>
                    <a:pt x="3222150" y="0"/>
                  </a:lnTo>
                  <a:cubicBezTo>
                    <a:pt x="3317247" y="0"/>
                    <a:pt x="3394338" y="77091"/>
                    <a:pt x="3394338" y="172188"/>
                  </a:cubicBezTo>
                  <a:lnTo>
                    <a:pt x="3394338" y="860921"/>
                  </a:lnTo>
                  <a:cubicBezTo>
                    <a:pt x="3394338" y="956018"/>
                    <a:pt x="3317247" y="1033109"/>
                    <a:pt x="3222150" y="1033109"/>
                  </a:cubicBezTo>
                  <a:lnTo>
                    <a:pt x="172188" y="1033109"/>
                  </a:lnTo>
                  <a:cubicBezTo>
                    <a:pt x="77091" y="1033109"/>
                    <a:pt x="0" y="956018"/>
                    <a:pt x="0" y="860921"/>
                  </a:cubicBezTo>
                  <a:lnTo>
                    <a:pt x="0" y="172188"/>
                  </a:lnTo>
                  <a:close/>
                </a:path>
              </a:pathLst>
            </a:cu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332" tIns="139332" rIns="139332" bIns="139332" numCol="1" spcCol="1270" anchor="ctr" anchorCtr="0">
              <a:noAutofit/>
            </a:bodyPr>
            <a:lstStyle/>
            <a:p>
              <a:pPr lvl="0" algn="ctr" defTabSz="1555750">
                <a:lnSpc>
                  <a:spcPct val="90000"/>
                </a:lnSpc>
                <a:spcBef>
                  <a:spcPct val="0"/>
                </a:spcBef>
                <a:spcAft>
                  <a:spcPct val="35000"/>
                </a:spcAft>
              </a:pPr>
              <a:r>
                <a:rPr lang="en-US" sz="3500" b="1" kern="1200" dirty="0" smtClean="0">
                  <a:solidFill>
                    <a:schemeClr val="bg1"/>
                  </a:solidFill>
                  <a:latin typeface="Times New Roman" panose="02020603050405020304" pitchFamily="18" charset="0"/>
                  <a:cs typeface="Times New Roman" panose="02020603050405020304" pitchFamily="18" charset="0"/>
                </a:rPr>
                <a:t>HÌNH THỨC</a:t>
              </a:r>
              <a:endParaRPr lang="en-US" sz="3500" b="1" kern="1200" dirty="0">
                <a:solidFill>
                  <a:schemeClr val="bg1"/>
                </a:solidFill>
                <a:latin typeface="Times New Roman" panose="02020603050405020304" pitchFamily="18" charset="0"/>
                <a:cs typeface="Times New Roman" panose="02020603050405020304" pitchFamily="18" charset="0"/>
              </a:endParaRPr>
            </a:p>
          </p:txBody>
        </p:sp>
        <p:sp>
          <p:nvSpPr>
            <p:cNvPr id="5" name="Freeform 4"/>
            <p:cNvSpPr/>
            <p:nvPr/>
          </p:nvSpPr>
          <p:spPr>
            <a:xfrm rot="16296084">
              <a:off x="6354552" y="3657329"/>
              <a:ext cx="151048" cy="0"/>
            </a:xfrm>
            <a:custGeom>
              <a:avLst/>
              <a:gdLst/>
              <a:ahLst/>
              <a:cxnLst/>
              <a:rect l="0" t="0" r="0" b="0"/>
              <a:pathLst>
                <a:path>
                  <a:moveTo>
                    <a:pt x="0" y="0"/>
                  </a:moveTo>
                  <a:lnTo>
                    <a:pt x="151048" y="0"/>
                  </a:lnTo>
                </a:path>
              </a:pathLst>
            </a:custGeom>
            <a:noFill/>
            <a:ln w="28575">
              <a:solidFill>
                <a:schemeClr val="accent4">
                  <a:lumMod val="50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067705" y="2114201"/>
              <a:ext cx="4769994" cy="1467633"/>
            </a:xfrm>
            <a:custGeom>
              <a:avLst/>
              <a:gdLst>
                <a:gd name="connsiteX0" fmla="*/ 0 w 4769994"/>
                <a:gd name="connsiteY0" fmla="*/ 244610 h 1467633"/>
                <a:gd name="connsiteX1" fmla="*/ 244610 w 4769994"/>
                <a:gd name="connsiteY1" fmla="*/ 0 h 1467633"/>
                <a:gd name="connsiteX2" fmla="*/ 4525384 w 4769994"/>
                <a:gd name="connsiteY2" fmla="*/ 0 h 1467633"/>
                <a:gd name="connsiteX3" fmla="*/ 4769994 w 4769994"/>
                <a:gd name="connsiteY3" fmla="*/ 244610 h 1467633"/>
                <a:gd name="connsiteX4" fmla="*/ 4769994 w 4769994"/>
                <a:gd name="connsiteY4" fmla="*/ 1223023 h 1467633"/>
                <a:gd name="connsiteX5" fmla="*/ 4525384 w 4769994"/>
                <a:gd name="connsiteY5" fmla="*/ 1467633 h 1467633"/>
                <a:gd name="connsiteX6" fmla="*/ 244610 w 4769994"/>
                <a:gd name="connsiteY6" fmla="*/ 1467633 h 1467633"/>
                <a:gd name="connsiteX7" fmla="*/ 0 w 4769994"/>
                <a:gd name="connsiteY7" fmla="*/ 1223023 h 1467633"/>
                <a:gd name="connsiteX8" fmla="*/ 0 w 4769994"/>
                <a:gd name="connsiteY8" fmla="*/ 244610 h 146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9994" h="1467633">
                  <a:moveTo>
                    <a:pt x="0" y="244610"/>
                  </a:moveTo>
                  <a:cubicBezTo>
                    <a:pt x="0" y="109516"/>
                    <a:pt x="109516" y="0"/>
                    <a:pt x="244610" y="0"/>
                  </a:cubicBezTo>
                  <a:lnTo>
                    <a:pt x="4525384" y="0"/>
                  </a:lnTo>
                  <a:cubicBezTo>
                    <a:pt x="4660478" y="0"/>
                    <a:pt x="4769994" y="109516"/>
                    <a:pt x="4769994" y="244610"/>
                  </a:cubicBezTo>
                  <a:lnTo>
                    <a:pt x="4769994" y="1223023"/>
                  </a:lnTo>
                  <a:cubicBezTo>
                    <a:pt x="4769994" y="1358117"/>
                    <a:pt x="4660478" y="1467633"/>
                    <a:pt x="4525384" y="1467633"/>
                  </a:cubicBezTo>
                  <a:lnTo>
                    <a:pt x="244610" y="1467633"/>
                  </a:lnTo>
                  <a:cubicBezTo>
                    <a:pt x="109516" y="1467633"/>
                    <a:pt x="0" y="1358117"/>
                    <a:pt x="0" y="1223023"/>
                  </a:cubicBezTo>
                  <a:lnTo>
                    <a:pt x="0" y="24461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0064" tIns="130064" rIns="130064" bIns="130064" numCol="1" spcCol="1270" anchor="ctr" anchorCtr="0">
              <a:noAutofit/>
            </a:bodyPr>
            <a:lstStyle/>
            <a:p>
              <a:pPr lvl="0" algn="ctr" defTabSz="1022350">
                <a:lnSpc>
                  <a:spcPct val="90000"/>
                </a:lnSpc>
                <a:spcBef>
                  <a:spcPct val="0"/>
                </a:spcBef>
                <a:spcAft>
                  <a:spcPct val="35000"/>
                </a:spcAft>
              </a:pPr>
              <a:r>
                <a:rPr lang="en-US" sz="2300" kern="1200" dirty="0" err="1" smtClean="0">
                  <a:latin typeface="Times New Roman" panose="02020603050405020304" pitchFamily="18" charset="0"/>
                  <a:cs typeface="Times New Roman" panose="02020603050405020304" pitchFamily="18" charset="0"/>
                </a:rPr>
                <a:t>Các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sự</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việc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thường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được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kể</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theo</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trình</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tự</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thời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gian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gắn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với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một</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hoặc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nhiều</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giai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đoạn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trong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cuộc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đời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tác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giả</a:t>
              </a:r>
              <a:r>
                <a:rPr lang="en-US" sz="2300" kern="1200" dirty="0" smtClean="0">
                  <a:latin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1646429">
              <a:off x="7376336" y="4897010"/>
              <a:ext cx="568875" cy="0"/>
            </a:xfrm>
            <a:custGeom>
              <a:avLst/>
              <a:gdLst/>
              <a:ahLst/>
              <a:cxnLst/>
              <a:rect l="0" t="0" r="0" b="0"/>
              <a:pathLst>
                <a:path>
                  <a:moveTo>
                    <a:pt x="0" y="0"/>
                  </a:moveTo>
                  <a:lnTo>
                    <a:pt x="568875" y="0"/>
                  </a:lnTo>
                </a:path>
              </a:pathLst>
            </a:custGeom>
            <a:noFill/>
            <a:ln w="28575">
              <a:solidFill>
                <a:schemeClr val="accent5">
                  <a:lumMod val="50000"/>
                </a:schemeClr>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6586538" y="5028086"/>
              <a:ext cx="5217807" cy="1546439"/>
            </a:xfrm>
            <a:custGeom>
              <a:avLst/>
              <a:gdLst>
                <a:gd name="connsiteX0" fmla="*/ 0 w 4804039"/>
                <a:gd name="connsiteY0" fmla="*/ 257745 h 1546439"/>
                <a:gd name="connsiteX1" fmla="*/ 257745 w 4804039"/>
                <a:gd name="connsiteY1" fmla="*/ 0 h 1546439"/>
                <a:gd name="connsiteX2" fmla="*/ 4546294 w 4804039"/>
                <a:gd name="connsiteY2" fmla="*/ 0 h 1546439"/>
                <a:gd name="connsiteX3" fmla="*/ 4804039 w 4804039"/>
                <a:gd name="connsiteY3" fmla="*/ 257745 h 1546439"/>
                <a:gd name="connsiteX4" fmla="*/ 4804039 w 4804039"/>
                <a:gd name="connsiteY4" fmla="*/ 1288694 h 1546439"/>
                <a:gd name="connsiteX5" fmla="*/ 4546294 w 4804039"/>
                <a:gd name="connsiteY5" fmla="*/ 1546439 h 1546439"/>
                <a:gd name="connsiteX6" fmla="*/ 257745 w 4804039"/>
                <a:gd name="connsiteY6" fmla="*/ 1546439 h 1546439"/>
                <a:gd name="connsiteX7" fmla="*/ 0 w 4804039"/>
                <a:gd name="connsiteY7" fmla="*/ 1288694 h 1546439"/>
                <a:gd name="connsiteX8" fmla="*/ 0 w 4804039"/>
                <a:gd name="connsiteY8" fmla="*/ 257745 h 154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4039" h="1546439">
                  <a:moveTo>
                    <a:pt x="0" y="257745"/>
                  </a:moveTo>
                  <a:cubicBezTo>
                    <a:pt x="0" y="115396"/>
                    <a:pt x="115396" y="0"/>
                    <a:pt x="257745" y="0"/>
                  </a:cubicBezTo>
                  <a:lnTo>
                    <a:pt x="4546294" y="0"/>
                  </a:lnTo>
                  <a:cubicBezTo>
                    <a:pt x="4688643" y="0"/>
                    <a:pt x="4804039" y="115396"/>
                    <a:pt x="4804039" y="257745"/>
                  </a:cubicBezTo>
                  <a:lnTo>
                    <a:pt x="4804039" y="1288694"/>
                  </a:lnTo>
                  <a:cubicBezTo>
                    <a:pt x="4804039" y="1431043"/>
                    <a:pt x="4688643" y="1546439"/>
                    <a:pt x="4546294" y="1546439"/>
                  </a:cubicBezTo>
                  <a:lnTo>
                    <a:pt x="257745" y="1546439"/>
                  </a:lnTo>
                  <a:cubicBezTo>
                    <a:pt x="115396" y="1546439"/>
                    <a:pt x="0" y="1431043"/>
                    <a:pt x="0" y="1288694"/>
                  </a:cubicBezTo>
                  <a:lnTo>
                    <a:pt x="0" y="257745"/>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3911" tIns="133911" rIns="133911" bIns="133911" numCol="1" spcCol="1270" anchor="ctr" anchorCtr="0">
              <a:noAutofit/>
            </a:bodyPr>
            <a:lstStyle/>
            <a:p>
              <a:pPr lvl="0" algn="ctr" defTabSz="1022350">
                <a:lnSpc>
                  <a:spcPct val="90000"/>
                </a:lnSpc>
                <a:spcBef>
                  <a:spcPct val="0"/>
                </a:spcBef>
                <a:spcAft>
                  <a:spcPct val="35000"/>
                </a:spcAft>
              </a:pPr>
              <a:r>
                <a:rPr lang="en-US" sz="2300" kern="1200" dirty="0" err="1" smtClean="0">
                  <a:latin typeface="Times New Roman" panose="02020603050405020304" pitchFamily="18" charset="0"/>
                  <a:cs typeface="Times New Roman" panose="02020603050405020304" pitchFamily="18" charset="0"/>
                </a:rPr>
                <a:t>Người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kể</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chuyện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ngôi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thứ</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nhất</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thường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xưng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tôi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hoặc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chúng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tôi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Người</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kể</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chuyện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thường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là</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tác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giả</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nhưng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không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hoàn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toàn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là</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tác</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giả</a:t>
              </a:r>
              <a:r>
                <a:rPr lang="en-US" sz="2300" kern="1200" dirty="0" smtClean="0">
                  <a:latin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rot="8971831">
              <a:off x="5138617" y="4874027"/>
              <a:ext cx="426340" cy="0"/>
            </a:xfrm>
            <a:custGeom>
              <a:avLst/>
              <a:gdLst/>
              <a:ahLst/>
              <a:cxnLst/>
              <a:rect l="0" t="0" r="0" b="0"/>
              <a:pathLst>
                <a:path>
                  <a:moveTo>
                    <a:pt x="0" y="0"/>
                  </a:moveTo>
                  <a:lnTo>
                    <a:pt x="426340" y="0"/>
                  </a:lnTo>
                </a:path>
              </a:pathLst>
            </a:custGeom>
            <a:noFill/>
            <a:ln w="28575"/>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1178058" y="4982122"/>
              <a:ext cx="5213526" cy="1627592"/>
            </a:xfrm>
            <a:custGeom>
              <a:avLst/>
              <a:gdLst>
                <a:gd name="connsiteX0" fmla="*/ 0 w 5213526"/>
                <a:gd name="connsiteY0" fmla="*/ 271271 h 1627592"/>
                <a:gd name="connsiteX1" fmla="*/ 271271 w 5213526"/>
                <a:gd name="connsiteY1" fmla="*/ 0 h 1627592"/>
                <a:gd name="connsiteX2" fmla="*/ 4942255 w 5213526"/>
                <a:gd name="connsiteY2" fmla="*/ 0 h 1627592"/>
                <a:gd name="connsiteX3" fmla="*/ 5213526 w 5213526"/>
                <a:gd name="connsiteY3" fmla="*/ 271271 h 1627592"/>
                <a:gd name="connsiteX4" fmla="*/ 5213526 w 5213526"/>
                <a:gd name="connsiteY4" fmla="*/ 1356321 h 1627592"/>
                <a:gd name="connsiteX5" fmla="*/ 4942255 w 5213526"/>
                <a:gd name="connsiteY5" fmla="*/ 1627592 h 1627592"/>
                <a:gd name="connsiteX6" fmla="*/ 271271 w 5213526"/>
                <a:gd name="connsiteY6" fmla="*/ 1627592 h 1627592"/>
                <a:gd name="connsiteX7" fmla="*/ 0 w 5213526"/>
                <a:gd name="connsiteY7" fmla="*/ 1356321 h 1627592"/>
                <a:gd name="connsiteX8" fmla="*/ 0 w 5213526"/>
                <a:gd name="connsiteY8" fmla="*/ 271271 h 162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3526" h="1627592">
                  <a:moveTo>
                    <a:pt x="0" y="271271"/>
                  </a:moveTo>
                  <a:cubicBezTo>
                    <a:pt x="0" y="121452"/>
                    <a:pt x="121452" y="0"/>
                    <a:pt x="271271" y="0"/>
                  </a:cubicBezTo>
                  <a:lnTo>
                    <a:pt x="4942255" y="0"/>
                  </a:lnTo>
                  <a:cubicBezTo>
                    <a:pt x="5092074" y="0"/>
                    <a:pt x="5213526" y="121452"/>
                    <a:pt x="5213526" y="271271"/>
                  </a:cubicBezTo>
                  <a:lnTo>
                    <a:pt x="5213526" y="1356321"/>
                  </a:lnTo>
                  <a:cubicBezTo>
                    <a:pt x="5213526" y="1506140"/>
                    <a:pt x="5092074" y="1627592"/>
                    <a:pt x="4942255" y="1627592"/>
                  </a:cubicBezTo>
                  <a:lnTo>
                    <a:pt x="271271" y="1627592"/>
                  </a:lnTo>
                  <a:cubicBezTo>
                    <a:pt x="121452" y="1627592"/>
                    <a:pt x="0" y="1506140"/>
                    <a:pt x="0" y="1356321"/>
                  </a:cubicBezTo>
                  <a:lnTo>
                    <a:pt x="0" y="271271"/>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5172" tIns="125172" rIns="125172" bIns="125172" numCol="1" spcCol="1270" anchor="ctr" anchorCtr="0">
              <a:noAutofit/>
            </a:bodyPr>
            <a:lstStyle/>
            <a:p>
              <a:pPr lvl="0" algn="l"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Ghi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chép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cách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kể</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sự</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việc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trong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hồi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kí</a:t>
              </a:r>
              <a:r>
                <a:rPr lang="en-US" sz="1800" kern="1200" dirty="0" smtClean="0">
                  <a:latin typeface="Times New Roman" panose="02020603050405020304" pitchFamily="18" charset="0"/>
                  <a:cs typeface="Times New Roman" panose="02020603050405020304" pitchFamily="18" charset="0"/>
                </a:rPr>
                <a:t>: </a:t>
              </a:r>
            </a:p>
            <a:p>
              <a:pPr lvl="0" algn="l" defTabSz="800100">
                <a:lnSpc>
                  <a:spcPct val="90000"/>
                </a:lnSpc>
                <a:spcBef>
                  <a:spcPct val="0"/>
                </a:spcBef>
                <a:spcAft>
                  <a:spcPct val="35000"/>
                </a:spcAft>
              </a:pP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Người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viết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phải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thập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nguồn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tư</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liệu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chân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thực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chính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xác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và</a:t>
              </a:r>
              <a:r>
                <a:rPr lang="en-US" sz="1800" kern="1200" dirty="0" smtClean="0">
                  <a:latin typeface="Times New Roman" panose="02020603050405020304" pitchFamily="18" charset="0"/>
                  <a:cs typeface="Times New Roman" panose="02020603050405020304" pitchFamily="18" charset="0"/>
                </a:rPr>
                <a:t> tin </a:t>
              </a:r>
              <a:r>
                <a:rPr lang="en-US" sz="1800" kern="1200" dirty="0" err="1" smtClean="0">
                  <a:latin typeface="Times New Roman" panose="02020603050405020304" pitchFamily="18" charset="0"/>
                  <a:cs typeface="Times New Roman" panose="02020603050405020304" pitchFamily="18" charset="0"/>
                </a:rPr>
                <a:t>cậy</a:t>
              </a:r>
              <a:r>
                <a:rPr lang="en-US" sz="1800" kern="1200" dirty="0" smtClean="0">
                  <a:latin typeface="Times New Roman" panose="02020603050405020304" pitchFamily="18" charset="0"/>
                  <a:cs typeface="Times New Roman" panose="02020603050405020304" pitchFamily="18" charset="0"/>
                </a:rPr>
                <a:t>. </a:t>
              </a:r>
            </a:p>
            <a:p>
              <a:pPr lvl="0" algn="l" defTabSz="800100">
                <a:lnSpc>
                  <a:spcPct val="90000"/>
                </a:lnSpc>
                <a:spcBef>
                  <a:spcPct val="0"/>
                </a:spcBef>
                <a:spcAft>
                  <a:spcPct val="35000"/>
                </a:spcAft>
              </a:pP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Quá</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trình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ghi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chép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phải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biến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thành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một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câu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chuyện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sinh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động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có</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sức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hấp</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dẫn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đối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với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người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đọc</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3"/>
          <a:stretch>
            <a:fillRect/>
          </a:stretch>
        </p:blipFill>
        <p:spPr>
          <a:xfrm>
            <a:off x="8572500" y="2114201"/>
            <a:ext cx="3018608" cy="252443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70547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603862" y="1069088"/>
            <a:ext cx="6096000" cy="108337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93074" y="1984288"/>
            <a:ext cx="7859486" cy="548099"/>
          </a:xfrm>
          <a:prstGeom prst="rect">
            <a:avLst/>
          </a:prstGeom>
        </p:spPr>
        <p:txBody>
          <a:bodyPr wrap="square">
            <a:spAutoFit/>
          </a:bodyPr>
          <a:lstStyle/>
          <a:p>
            <a:pPr marL="22860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388386" y="2514305"/>
            <a:ext cx="5763053" cy="553357"/>
          </a:xfrm>
          <a:prstGeom prst="rect">
            <a:avLst/>
          </a:prstGeom>
        </p:spPr>
        <p:txBody>
          <a:bodyPr wrap="none">
            <a:spAutoFit/>
          </a:bodyPr>
          <a:lstStyle/>
          <a:p>
            <a:pPr>
              <a:lnSpc>
                <a:spcPct val="107000"/>
              </a:lnSpc>
              <a:spcAft>
                <a:spcPts val="8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p:cNvGrpSpPr/>
          <p:nvPr/>
        </p:nvGrpSpPr>
        <p:grpSpPr>
          <a:xfrm>
            <a:off x="1567543" y="3221550"/>
            <a:ext cx="9909685" cy="2840415"/>
            <a:chOff x="2060134" y="3447592"/>
            <a:chExt cx="9573848" cy="2840415"/>
          </a:xfrm>
        </p:grpSpPr>
        <p:sp>
          <p:nvSpPr>
            <p:cNvPr id="6" name="Freeform 5"/>
            <p:cNvSpPr/>
            <p:nvPr/>
          </p:nvSpPr>
          <p:spPr>
            <a:xfrm>
              <a:off x="2060134" y="3749040"/>
              <a:ext cx="9573848" cy="2246811"/>
            </a:xfrm>
            <a:custGeom>
              <a:avLst/>
              <a:gdLst>
                <a:gd name="connsiteX0" fmla="*/ 0 w 9573848"/>
                <a:gd name="connsiteY0" fmla="*/ 287282 h 2872821"/>
                <a:gd name="connsiteX1" fmla="*/ 287282 w 9573848"/>
                <a:gd name="connsiteY1" fmla="*/ 0 h 2872821"/>
                <a:gd name="connsiteX2" fmla="*/ 9286566 w 9573848"/>
                <a:gd name="connsiteY2" fmla="*/ 0 h 2872821"/>
                <a:gd name="connsiteX3" fmla="*/ 9573848 w 9573848"/>
                <a:gd name="connsiteY3" fmla="*/ 287282 h 2872821"/>
                <a:gd name="connsiteX4" fmla="*/ 9573848 w 9573848"/>
                <a:gd name="connsiteY4" fmla="*/ 2585539 h 2872821"/>
                <a:gd name="connsiteX5" fmla="*/ 9286566 w 9573848"/>
                <a:gd name="connsiteY5" fmla="*/ 2872821 h 2872821"/>
                <a:gd name="connsiteX6" fmla="*/ 287282 w 9573848"/>
                <a:gd name="connsiteY6" fmla="*/ 2872821 h 2872821"/>
                <a:gd name="connsiteX7" fmla="*/ 0 w 9573848"/>
                <a:gd name="connsiteY7" fmla="*/ 2585539 h 2872821"/>
                <a:gd name="connsiteX8" fmla="*/ 0 w 9573848"/>
                <a:gd name="connsiteY8" fmla="*/ 287282 h 287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3848" h="2872821">
                  <a:moveTo>
                    <a:pt x="0" y="287282"/>
                  </a:moveTo>
                  <a:cubicBezTo>
                    <a:pt x="0" y="128621"/>
                    <a:pt x="128621" y="0"/>
                    <a:pt x="287282" y="0"/>
                  </a:cubicBezTo>
                  <a:lnTo>
                    <a:pt x="9286566" y="0"/>
                  </a:lnTo>
                  <a:cubicBezTo>
                    <a:pt x="9445227" y="0"/>
                    <a:pt x="9573848" y="128621"/>
                    <a:pt x="9573848" y="287282"/>
                  </a:cubicBezTo>
                  <a:lnTo>
                    <a:pt x="9573848" y="2585539"/>
                  </a:lnTo>
                  <a:cubicBezTo>
                    <a:pt x="9573848" y="2744200"/>
                    <a:pt x="9445227" y="2872821"/>
                    <a:pt x="9286566" y="2872821"/>
                  </a:cubicBezTo>
                  <a:lnTo>
                    <a:pt x="287282" y="2872821"/>
                  </a:lnTo>
                  <a:cubicBezTo>
                    <a:pt x="128621" y="2872821"/>
                    <a:pt x="0" y="2744200"/>
                    <a:pt x="0" y="2585539"/>
                  </a:cubicBezTo>
                  <a:lnTo>
                    <a:pt x="0" y="287282"/>
                  </a:lnTo>
                  <a:close/>
                </a:path>
              </a:pathLst>
            </a:custGeom>
            <a:solidFill>
              <a:schemeClr val="accent4">
                <a:lumMod val="50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2392873" tIns="190822" rIns="190823" bIns="190822" numCol="1" spcCol="1270" anchor="ctr" anchorCtr="0">
              <a:noAutofit/>
            </a:bodyPr>
            <a:lstStyle/>
            <a:p>
              <a:pPr lvl="0" algn="l" defTabSz="1244600">
                <a:lnSpc>
                  <a:spcPct val="90000"/>
                </a:lnSpc>
                <a:spcBef>
                  <a:spcPct val="0"/>
                </a:spcBef>
                <a:spcAft>
                  <a:spcPct val="35000"/>
                </a:spcAft>
              </a:pPr>
              <a:r>
                <a:rPr lang="en-US" sz="2800" i="1" kern="1200" dirty="0" err="1" smtClean="0">
                  <a:solidFill>
                    <a:sysClr val="window" lastClr="FFFFFF"/>
                  </a:solidFill>
                  <a:latin typeface="Times New Roman" panose="02020603050405020304" pitchFamily="18" charset="0"/>
                  <a:ea typeface="+mn-ea"/>
                  <a:cs typeface="Times New Roman" panose="02020603050405020304" pitchFamily="18" charset="0"/>
                </a:rPr>
                <a:t>Hồi</a:t>
              </a:r>
              <a:r>
                <a:rPr lang="en-US" sz="2800" i="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i="1" kern="1200" dirty="0" err="1" smtClean="0">
                  <a:solidFill>
                    <a:sysClr val="window" lastClr="FFFFFF"/>
                  </a:solidFill>
                  <a:latin typeface="Times New Roman" panose="02020603050405020304" pitchFamily="18" charset="0"/>
                  <a:ea typeface="+mn-ea"/>
                  <a:cs typeface="Times New Roman" panose="02020603050405020304" pitchFamily="18" charset="0"/>
                </a:rPr>
                <a:t>kí</a:t>
              </a:r>
              <a:r>
                <a:rPr lang="en-US" sz="2800" i="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i="1" kern="1200" dirty="0" err="1" smtClean="0">
                  <a:solidFill>
                    <a:sysClr val="window" lastClr="FFFFFF"/>
                  </a:solidFill>
                  <a:latin typeface="Times New Roman" panose="02020603050405020304" pitchFamily="18" charset="0"/>
                  <a:ea typeface="+mn-ea"/>
                  <a:cs typeface="Times New Roman" panose="02020603050405020304" pitchFamily="18" charset="0"/>
                </a:rPr>
                <a:t>Nguyễn</a:t>
              </a:r>
              <a:r>
                <a:rPr lang="en-US" sz="2800" i="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i="1" kern="1200" dirty="0" err="1" smtClean="0">
                  <a:solidFill>
                    <a:sysClr val="window" lastClr="FFFFFF"/>
                  </a:solidFill>
                  <a:latin typeface="Times New Roman" panose="02020603050405020304" pitchFamily="18" charset="0"/>
                  <a:ea typeface="+mn-ea"/>
                  <a:cs typeface="Times New Roman" panose="02020603050405020304" pitchFamily="18" charset="0"/>
                </a:rPr>
                <a:t>Hiến</a:t>
              </a:r>
              <a:r>
                <a:rPr lang="en-US" sz="2800" i="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i="1" kern="1200" dirty="0" err="1" smtClean="0">
                  <a:solidFill>
                    <a:sysClr val="window" lastClr="FFFFFF"/>
                  </a:solidFill>
                  <a:latin typeface="Times New Roman" panose="02020603050405020304" pitchFamily="18" charset="0"/>
                  <a:ea typeface="+mn-ea"/>
                  <a:cs typeface="Times New Roman" panose="02020603050405020304" pitchFamily="18" charset="0"/>
                </a:rPr>
                <a:t>Lê</a:t>
              </a:r>
              <a:r>
                <a:rPr lang="en-US" sz="2800" i="1"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là</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tập</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hồi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ký</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theo</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dòng</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sự</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kiện</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với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hầu</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hết</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là</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thông</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tin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bàn</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về</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cuộc</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đời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và</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tác</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phẩm</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của</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chính</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nhà</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văn</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nhưng</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khi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đọc</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lại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rất</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văn</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chương</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mượt</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mà</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dưới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ngòi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bút</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tài</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tình</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của</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tác</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 </a:t>
              </a:r>
              <a:r>
                <a:rPr lang="en-US" sz="2800" kern="1200" dirty="0" err="1" smtClean="0">
                  <a:solidFill>
                    <a:sysClr val="window" lastClr="FFFFFF"/>
                  </a:solidFill>
                  <a:latin typeface="Times New Roman" panose="02020603050405020304" pitchFamily="18" charset="0"/>
                  <a:ea typeface="+mn-ea"/>
                  <a:cs typeface="Times New Roman" panose="02020603050405020304" pitchFamily="18" charset="0"/>
                </a:rPr>
                <a:t>giả</a:t>
              </a:r>
              <a:r>
                <a:rPr lang="en-US" sz="2800" kern="1200" dirty="0" smtClean="0">
                  <a:solidFill>
                    <a:sysClr val="window" lastClr="FFFFFF"/>
                  </a:solidFill>
                  <a:latin typeface="Times New Roman" panose="02020603050405020304" pitchFamily="18" charset="0"/>
                  <a:ea typeface="+mn-ea"/>
                  <a:cs typeface="Times New Roman" panose="02020603050405020304" pitchFamily="18" charset="0"/>
                </a:rPr>
                <a:t>.</a:t>
              </a:r>
              <a:endParaRPr lang="en-US" sz="2800" kern="1200" dirty="0">
                <a:solidFill>
                  <a:sysClr val="window" lastClr="FFFFFF"/>
                </a:solidFill>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060134" y="3447592"/>
              <a:ext cx="2095447" cy="2840415"/>
            </a:xfrm>
            <a:prstGeom prst="roundRect">
              <a:avLst>
                <a:gd name="adj" fmla="val 10000"/>
              </a:avLst>
            </a:prstGeom>
            <a:blipFill rotWithShape="1">
              <a:blip r:embed="rId4"/>
              <a:stretch>
                <a:fillRect/>
              </a:stretch>
            </a:blipFill>
            <a:ln w="12700" cap="flat" cmpd="sng" algn="ctr">
              <a:solidFill>
                <a:sysClr val="window" lastClr="FFFFFF">
                  <a:hueOff val="0"/>
                  <a:satOff val="0"/>
                  <a:lumOff val="0"/>
                  <a:alphaOff val="0"/>
                </a:sysClr>
              </a:solidFill>
              <a:prstDash val="solid"/>
              <a:miter lim="800000"/>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spTree>
    <p:extLst>
      <p:ext uri="{BB962C8B-B14F-4D97-AF65-F5344CB8AC3E}">
        <p14:creationId xmlns:p14="http://schemas.microsoft.com/office/powerpoint/2010/main" val="368583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143795"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3048000" y="1069088"/>
            <a:ext cx="6096000" cy="157889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754071" y="2005117"/>
            <a:ext cx="8215262" cy="587853"/>
          </a:xfrm>
          <a:prstGeom prst="rect">
            <a:avLst/>
          </a:prstGeom>
        </p:spPr>
        <p:txBody>
          <a:bodyPr wrap="none">
            <a:spAutoFit/>
          </a:bodyPr>
          <a:lstStyle/>
          <a:p>
            <a:pPr marL="30480" marR="30480" algn="just">
              <a:lnSpc>
                <a:spcPct val="115000"/>
              </a:lnSpc>
              <a:spcAft>
                <a:spcPts val="1200"/>
              </a:spcAft>
            </a:pPr>
            <a:r>
              <a:rPr lang="en-US"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297735" y="2478487"/>
            <a:ext cx="2612254" cy="587853"/>
          </a:xfrm>
          <a:prstGeom prst="rect">
            <a:avLst/>
          </a:prstGeom>
        </p:spPr>
        <p:txBody>
          <a:bodyPr wrap="none">
            <a:spAutoFit/>
          </a:bodyPr>
          <a:lstStyle/>
          <a:p>
            <a:pPr marL="30480" marR="30480" algn="just">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Đọc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297735" y="3098439"/>
            <a:ext cx="6096000" cy="1237262"/>
          </a:xfrm>
          <a:prstGeom prst="rect">
            <a:avLst/>
          </a:prstGeom>
        </p:spPr>
        <p:txBody>
          <a:bodyPr>
            <a:spAutoFit/>
          </a:bodyPr>
          <a:lstStyle/>
          <a:p>
            <a:pPr marL="30480" marR="30480" algn="just">
              <a:lnSpc>
                <a:spcPct val="115000"/>
              </a:lnSpc>
              <a:spcAft>
                <a:spcPts val="1200"/>
              </a:spcAft>
            </a:pP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Chú thích (sgk)</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989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603862" y="1069088"/>
            <a:ext cx="6096000" cy="108337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974625" y="1998275"/>
            <a:ext cx="6096000" cy="548099"/>
          </a:xfrm>
          <a:prstGeom prst="rect">
            <a:avLst/>
          </a:prstGeom>
        </p:spPr>
        <p:txBody>
          <a:bodyPr>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ight Arrow 2"/>
          <p:cNvSpPr/>
          <p:nvPr/>
        </p:nvSpPr>
        <p:spPr>
          <a:xfrm>
            <a:off x="1644353" y="2916827"/>
            <a:ext cx="9471643" cy="4598381"/>
          </a:xfrm>
          <a:prstGeom prst="rightArrow">
            <a:avLst>
              <a:gd name="adj1" fmla="val 50000"/>
              <a:gd name="adj2" fmla="val 19287"/>
            </a:avLst>
          </a:prstGeom>
          <a:ln w="3175">
            <a:solidFill>
              <a:schemeClr val="bg1">
                <a:lumMod val="75000"/>
              </a:schemeClr>
            </a:solidFill>
          </a:ln>
        </p:spPr>
        <p:style>
          <a:lnRef idx="2">
            <a:schemeClr val="dk1"/>
          </a:lnRef>
          <a:fillRef idx="1">
            <a:schemeClr val="lt1"/>
          </a:fillRef>
          <a:effectRef idx="0">
            <a:schemeClr val="dk1"/>
          </a:effectRef>
          <a:fontRef idx="minor">
            <a:schemeClr val="dk1"/>
          </a:fontRef>
        </p:style>
      </p:sp>
      <p:sp>
        <p:nvSpPr>
          <p:cNvPr id="6" name="Freeform 5"/>
          <p:cNvSpPr/>
          <p:nvPr/>
        </p:nvSpPr>
        <p:spPr>
          <a:xfrm>
            <a:off x="710291" y="4026492"/>
            <a:ext cx="2141022" cy="2379057"/>
          </a:xfrm>
          <a:custGeom>
            <a:avLst/>
            <a:gdLst>
              <a:gd name="connsiteX0" fmla="*/ 0 w 2141022"/>
              <a:gd name="connsiteY0" fmla="*/ 356844 h 2379057"/>
              <a:gd name="connsiteX1" fmla="*/ 356844 w 2141022"/>
              <a:gd name="connsiteY1" fmla="*/ 0 h 2379057"/>
              <a:gd name="connsiteX2" fmla="*/ 1784178 w 2141022"/>
              <a:gd name="connsiteY2" fmla="*/ 0 h 2379057"/>
              <a:gd name="connsiteX3" fmla="*/ 2141022 w 2141022"/>
              <a:gd name="connsiteY3" fmla="*/ 356844 h 2379057"/>
              <a:gd name="connsiteX4" fmla="*/ 2141022 w 2141022"/>
              <a:gd name="connsiteY4" fmla="*/ 2022213 h 2379057"/>
              <a:gd name="connsiteX5" fmla="*/ 1784178 w 2141022"/>
              <a:gd name="connsiteY5" fmla="*/ 2379057 h 2379057"/>
              <a:gd name="connsiteX6" fmla="*/ 356844 w 2141022"/>
              <a:gd name="connsiteY6" fmla="*/ 2379057 h 2379057"/>
              <a:gd name="connsiteX7" fmla="*/ 0 w 2141022"/>
              <a:gd name="connsiteY7" fmla="*/ 2022213 h 2379057"/>
              <a:gd name="connsiteX8" fmla="*/ 0 w 2141022"/>
              <a:gd name="connsiteY8" fmla="*/ 356844 h 23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1022" h="2379057">
                <a:moveTo>
                  <a:pt x="0" y="356844"/>
                </a:moveTo>
                <a:cubicBezTo>
                  <a:pt x="0" y="159765"/>
                  <a:pt x="159765" y="0"/>
                  <a:pt x="356844" y="0"/>
                </a:cubicBezTo>
                <a:lnTo>
                  <a:pt x="1784178" y="0"/>
                </a:lnTo>
                <a:cubicBezTo>
                  <a:pt x="1981257" y="0"/>
                  <a:pt x="2141022" y="159765"/>
                  <a:pt x="2141022" y="356844"/>
                </a:cubicBezTo>
                <a:lnTo>
                  <a:pt x="2141022" y="2022213"/>
                </a:lnTo>
                <a:cubicBezTo>
                  <a:pt x="2141022" y="2219292"/>
                  <a:pt x="1981257" y="2379057"/>
                  <a:pt x="1784178" y="2379057"/>
                </a:cubicBezTo>
                <a:lnTo>
                  <a:pt x="356844" y="2379057"/>
                </a:lnTo>
                <a:cubicBezTo>
                  <a:pt x="159765" y="2379057"/>
                  <a:pt x="0" y="2219292"/>
                  <a:pt x="0" y="2022213"/>
                </a:cubicBezTo>
                <a:lnTo>
                  <a:pt x="0" y="356844"/>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0716" tIns="180716" rIns="180716" bIns="180716" numCol="1" spcCol="1270" anchor="ctr" anchorCtr="0">
            <a:noAutofit/>
          </a:bodyPr>
          <a:lstStyle/>
          <a:p>
            <a:pPr lvl="0" algn="ctr" defTabSz="889000">
              <a:lnSpc>
                <a:spcPct val="90000"/>
              </a:lnSpc>
              <a:spcBef>
                <a:spcPct val="0"/>
              </a:spcBef>
              <a:spcAft>
                <a:spcPct val="35000"/>
              </a:spcAft>
            </a:pP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Khi</a:t>
            </a:r>
            <a:r>
              <a:rPr lang="en-US" sz="2000" kern="1200" dirty="0" smtClean="0">
                <a:latin typeface="Times New Roman" panose="02020603050405020304" pitchFamily="18" charset="0"/>
                <a:cs typeface="Times New Roman" panose="02020603050405020304" pitchFamily="18" charset="0"/>
              </a:rPr>
              <a:t> cha </a:t>
            </a:r>
            <a:r>
              <a:rPr lang="en-US" sz="2000" kern="1200" dirty="0" err="1" smtClean="0">
                <a:latin typeface="Times New Roman" panose="02020603050405020304" pitchFamily="18" charset="0"/>
                <a:cs typeface="Times New Roman" panose="02020603050405020304" pitchFamily="18" charset="0"/>
              </a:rPr>
              <a:t>mất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bỏ</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bê</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việc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học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trọn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niên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khóa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vì</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không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ai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thúc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giục</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2958364" y="4026492"/>
            <a:ext cx="2141022" cy="2379057"/>
          </a:xfrm>
          <a:custGeom>
            <a:avLst/>
            <a:gdLst>
              <a:gd name="connsiteX0" fmla="*/ 0 w 2141022"/>
              <a:gd name="connsiteY0" fmla="*/ 356844 h 2379057"/>
              <a:gd name="connsiteX1" fmla="*/ 356844 w 2141022"/>
              <a:gd name="connsiteY1" fmla="*/ 0 h 2379057"/>
              <a:gd name="connsiteX2" fmla="*/ 1784178 w 2141022"/>
              <a:gd name="connsiteY2" fmla="*/ 0 h 2379057"/>
              <a:gd name="connsiteX3" fmla="*/ 2141022 w 2141022"/>
              <a:gd name="connsiteY3" fmla="*/ 356844 h 2379057"/>
              <a:gd name="connsiteX4" fmla="*/ 2141022 w 2141022"/>
              <a:gd name="connsiteY4" fmla="*/ 2022213 h 2379057"/>
              <a:gd name="connsiteX5" fmla="*/ 1784178 w 2141022"/>
              <a:gd name="connsiteY5" fmla="*/ 2379057 h 2379057"/>
              <a:gd name="connsiteX6" fmla="*/ 356844 w 2141022"/>
              <a:gd name="connsiteY6" fmla="*/ 2379057 h 2379057"/>
              <a:gd name="connsiteX7" fmla="*/ 0 w 2141022"/>
              <a:gd name="connsiteY7" fmla="*/ 2022213 h 2379057"/>
              <a:gd name="connsiteX8" fmla="*/ 0 w 2141022"/>
              <a:gd name="connsiteY8" fmla="*/ 356844 h 23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1022" h="2379057">
                <a:moveTo>
                  <a:pt x="0" y="356844"/>
                </a:moveTo>
                <a:cubicBezTo>
                  <a:pt x="0" y="159765"/>
                  <a:pt x="159765" y="0"/>
                  <a:pt x="356844" y="0"/>
                </a:cubicBezTo>
                <a:lnTo>
                  <a:pt x="1784178" y="0"/>
                </a:lnTo>
                <a:cubicBezTo>
                  <a:pt x="1981257" y="0"/>
                  <a:pt x="2141022" y="159765"/>
                  <a:pt x="2141022" y="356844"/>
                </a:cubicBezTo>
                <a:lnTo>
                  <a:pt x="2141022" y="2022213"/>
                </a:lnTo>
                <a:cubicBezTo>
                  <a:pt x="2141022" y="2219292"/>
                  <a:pt x="1981257" y="2379057"/>
                  <a:pt x="1784178" y="2379057"/>
                </a:cubicBezTo>
                <a:lnTo>
                  <a:pt x="356844" y="2379057"/>
                </a:lnTo>
                <a:cubicBezTo>
                  <a:pt x="159765" y="2379057"/>
                  <a:pt x="0" y="2219292"/>
                  <a:pt x="0" y="2022213"/>
                </a:cubicBezTo>
                <a:lnTo>
                  <a:pt x="0" y="356844"/>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0716" tIns="180716" rIns="180716" bIns="180716" numCol="1" spcCol="1270" anchor="ctr" anchorCtr="0">
            <a:noAutofit/>
          </a:bodyPr>
          <a:lstStyle/>
          <a:p>
            <a:pPr lvl="0" algn="ctr"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Vẫn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đến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đều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đặn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nhưng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sớm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về</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muộn</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5206437" y="4026491"/>
            <a:ext cx="2141022" cy="2379057"/>
          </a:xfrm>
          <a:custGeom>
            <a:avLst/>
            <a:gdLst>
              <a:gd name="connsiteX0" fmla="*/ 0 w 2141022"/>
              <a:gd name="connsiteY0" fmla="*/ 356844 h 2379057"/>
              <a:gd name="connsiteX1" fmla="*/ 356844 w 2141022"/>
              <a:gd name="connsiteY1" fmla="*/ 0 h 2379057"/>
              <a:gd name="connsiteX2" fmla="*/ 1784178 w 2141022"/>
              <a:gd name="connsiteY2" fmla="*/ 0 h 2379057"/>
              <a:gd name="connsiteX3" fmla="*/ 2141022 w 2141022"/>
              <a:gd name="connsiteY3" fmla="*/ 356844 h 2379057"/>
              <a:gd name="connsiteX4" fmla="*/ 2141022 w 2141022"/>
              <a:gd name="connsiteY4" fmla="*/ 2022213 h 2379057"/>
              <a:gd name="connsiteX5" fmla="*/ 1784178 w 2141022"/>
              <a:gd name="connsiteY5" fmla="*/ 2379057 h 2379057"/>
              <a:gd name="connsiteX6" fmla="*/ 356844 w 2141022"/>
              <a:gd name="connsiteY6" fmla="*/ 2379057 h 2379057"/>
              <a:gd name="connsiteX7" fmla="*/ 0 w 2141022"/>
              <a:gd name="connsiteY7" fmla="*/ 2022213 h 2379057"/>
              <a:gd name="connsiteX8" fmla="*/ 0 w 2141022"/>
              <a:gd name="connsiteY8" fmla="*/ 356844 h 23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1022" h="2379057">
                <a:moveTo>
                  <a:pt x="0" y="356844"/>
                </a:moveTo>
                <a:cubicBezTo>
                  <a:pt x="0" y="159765"/>
                  <a:pt x="159765" y="0"/>
                  <a:pt x="356844" y="0"/>
                </a:cubicBezTo>
                <a:lnTo>
                  <a:pt x="1784178" y="0"/>
                </a:lnTo>
                <a:cubicBezTo>
                  <a:pt x="1981257" y="0"/>
                  <a:pt x="2141022" y="159765"/>
                  <a:pt x="2141022" y="356844"/>
                </a:cubicBezTo>
                <a:lnTo>
                  <a:pt x="2141022" y="2022213"/>
                </a:lnTo>
                <a:cubicBezTo>
                  <a:pt x="2141022" y="2219292"/>
                  <a:pt x="1981257" y="2379057"/>
                  <a:pt x="1784178" y="2379057"/>
                </a:cubicBezTo>
                <a:lnTo>
                  <a:pt x="356844" y="2379057"/>
                </a:lnTo>
                <a:cubicBezTo>
                  <a:pt x="159765" y="2379057"/>
                  <a:pt x="0" y="2219292"/>
                  <a:pt x="0" y="2022213"/>
                </a:cubicBezTo>
                <a:lnTo>
                  <a:pt x="0" y="356844"/>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3096" tIns="173096" rIns="173096" bIns="173096" numCol="1" spcCol="1270" anchor="ctr" anchorCtr="0">
            <a:noAutofit/>
          </a:bodyPr>
          <a:lstStyle/>
          <a:p>
            <a:pPr lvl="0" algn="ctr" defTabSz="800100">
              <a:lnSpc>
                <a:spcPct val="90000"/>
              </a:lnSpc>
              <a:spcBef>
                <a:spcPct val="0"/>
              </a:spcBef>
              <a:spcAft>
                <a:spcPct val="35000"/>
              </a:spcAft>
            </a:pPr>
            <a:r>
              <a:rPr lang="en-US" sz="1800" kern="1200" dirty="0" smtClean="0">
                <a:latin typeface="Times New Roman" panose="02020603050405020304" pitchFamily="18" charset="0"/>
                <a:cs typeface="Times New Roman" panose="02020603050405020304" pitchFamily="18" charset="0"/>
              </a:rPr>
              <a:t> La </a:t>
            </a:r>
            <a:r>
              <a:rPr lang="en-US" sz="1800" kern="1200" dirty="0" err="1" smtClean="0">
                <a:latin typeface="Times New Roman" panose="02020603050405020304" pitchFamily="18" charset="0"/>
                <a:cs typeface="Times New Roman" panose="02020603050405020304" pitchFamily="18" charset="0"/>
              </a:rPr>
              <a:t>cà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cùng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bạn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bè</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tìm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cỏ</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bắt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dế</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hóng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gió</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nhìn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tàu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nói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chuyện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láo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cùng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nhau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chơi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hú</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tìm</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7454510" y="4026490"/>
            <a:ext cx="2141022" cy="2379057"/>
          </a:xfrm>
          <a:custGeom>
            <a:avLst/>
            <a:gdLst>
              <a:gd name="connsiteX0" fmla="*/ 0 w 2141022"/>
              <a:gd name="connsiteY0" fmla="*/ 356844 h 2379057"/>
              <a:gd name="connsiteX1" fmla="*/ 356844 w 2141022"/>
              <a:gd name="connsiteY1" fmla="*/ 0 h 2379057"/>
              <a:gd name="connsiteX2" fmla="*/ 1784178 w 2141022"/>
              <a:gd name="connsiteY2" fmla="*/ 0 h 2379057"/>
              <a:gd name="connsiteX3" fmla="*/ 2141022 w 2141022"/>
              <a:gd name="connsiteY3" fmla="*/ 356844 h 2379057"/>
              <a:gd name="connsiteX4" fmla="*/ 2141022 w 2141022"/>
              <a:gd name="connsiteY4" fmla="*/ 2022213 h 2379057"/>
              <a:gd name="connsiteX5" fmla="*/ 1784178 w 2141022"/>
              <a:gd name="connsiteY5" fmla="*/ 2379057 h 2379057"/>
              <a:gd name="connsiteX6" fmla="*/ 356844 w 2141022"/>
              <a:gd name="connsiteY6" fmla="*/ 2379057 h 2379057"/>
              <a:gd name="connsiteX7" fmla="*/ 0 w 2141022"/>
              <a:gd name="connsiteY7" fmla="*/ 2022213 h 2379057"/>
              <a:gd name="connsiteX8" fmla="*/ 0 w 2141022"/>
              <a:gd name="connsiteY8" fmla="*/ 356844 h 23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1022" h="2379057">
                <a:moveTo>
                  <a:pt x="0" y="356844"/>
                </a:moveTo>
                <a:cubicBezTo>
                  <a:pt x="0" y="159765"/>
                  <a:pt x="159765" y="0"/>
                  <a:pt x="356844" y="0"/>
                </a:cubicBezTo>
                <a:lnTo>
                  <a:pt x="1784178" y="0"/>
                </a:lnTo>
                <a:cubicBezTo>
                  <a:pt x="1981257" y="0"/>
                  <a:pt x="2141022" y="159765"/>
                  <a:pt x="2141022" y="356844"/>
                </a:cubicBezTo>
                <a:lnTo>
                  <a:pt x="2141022" y="2022213"/>
                </a:lnTo>
                <a:cubicBezTo>
                  <a:pt x="2141022" y="2219292"/>
                  <a:pt x="1981257" y="2379057"/>
                  <a:pt x="1784178" y="2379057"/>
                </a:cubicBezTo>
                <a:lnTo>
                  <a:pt x="356844" y="2379057"/>
                </a:lnTo>
                <a:cubicBezTo>
                  <a:pt x="159765" y="2379057"/>
                  <a:pt x="0" y="2219292"/>
                  <a:pt x="0" y="2022213"/>
                </a:cubicBezTo>
                <a:lnTo>
                  <a:pt x="0" y="356844"/>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3096" tIns="173096" rIns="173096" bIns="173096"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Ngày</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nghỉ</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chỉ</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có</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mặt</a:t>
            </a:r>
            <a:r>
              <a:rPr lang="en-US" sz="1800" kern="1200" dirty="0" smtClean="0">
                <a:latin typeface="Times New Roman" panose="02020603050405020304" pitchFamily="18" charset="0"/>
                <a:cs typeface="Times New Roman" panose="02020603050405020304" pitchFamily="18" charset="0"/>
              </a:rPr>
              <a:t> ở </a:t>
            </a:r>
            <a:r>
              <a:rPr lang="en-US" sz="1800" kern="1200" dirty="0" err="1" smtClean="0">
                <a:latin typeface="Times New Roman" panose="02020603050405020304" pitchFamily="18" charset="0"/>
                <a:cs typeface="Times New Roman" panose="02020603050405020304" pitchFamily="18" charset="0"/>
              </a:rPr>
              <a:t>nhà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trong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bữa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cơm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thời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gian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còn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lại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lang</a:t>
            </a:r>
            <a:r>
              <a:rPr lang="en-US" sz="1800" kern="1200" dirty="0" smtClean="0">
                <a:latin typeface="Times New Roman" panose="02020603050405020304" pitchFamily="18" charset="0"/>
                <a:cs typeface="Times New Roman" panose="02020603050405020304" pitchFamily="18" charset="0"/>
              </a:rPr>
              <a:t> thang </a:t>
            </a:r>
            <a:r>
              <a:rPr lang="en-US" sz="1800" kern="1200" dirty="0" err="1" smtClean="0">
                <a:latin typeface="Times New Roman" panose="02020603050405020304" pitchFamily="18" charset="0"/>
                <a:cs typeface="Times New Roman" panose="02020603050405020304" pitchFamily="18" charset="0"/>
              </a:rPr>
              <a:t>cùng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bạn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bè</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hàng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xóm</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với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những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thú</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chơi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dân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dã</a:t>
            </a:r>
            <a:r>
              <a:rPr lang="en-US" sz="1800" kern="1200" dirty="0" smtClean="0">
                <a:latin typeface="Times New Roman" panose="02020603050405020304" pitchFamily="18" charset="0"/>
                <a:cs typeface="Times New Roman" panose="02020603050405020304" pitchFamily="18" charset="0"/>
              </a:rPr>
              <a:t>…</a:t>
            </a:r>
            <a:r>
              <a:rPr lang="en-US" sz="1800" kern="1200" dirty="0" err="1" smtClean="0">
                <a:latin typeface="Times New Roman" panose="02020603050405020304" pitchFamily="18" charset="0"/>
                <a:cs typeface="Times New Roman" panose="02020603050405020304" pitchFamily="18" charset="0"/>
              </a:rPr>
              <a:t>một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cách</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vui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vẻ</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9702583" y="4026490"/>
            <a:ext cx="2141022" cy="2379057"/>
          </a:xfrm>
          <a:custGeom>
            <a:avLst/>
            <a:gdLst>
              <a:gd name="connsiteX0" fmla="*/ 0 w 2141022"/>
              <a:gd name="connsiteY0" fmla="*/ 356844 h 2379057"/>
              <a:gd name="connsiteX1" fmla="*/ 356844 w 2141022"/>
              <a:gd name="connsiteY1" fmla="*/ 0 h 2379057"/>
              <a:gd name="connsiteX2" fmla="*/ 1784178 w 2141022"/>
              <a:gd name="connsiteY2" fmla="*/ 0 h 2379057"/>
              <a:gd name="connsiteX3" fmla="*/ 2141022 w 2141022"/>
              <a:gd name="connsiteY3" fmla="*/ 356844 h 2379057"/>
              <a:gd name="connsiteX4" fmla="*/ 2141022 w 2141022"/>
              <a:gd name="connsiteY4" fmla="*/ 2022213 h 2379057"/>
              <a:gd name="connsiteX5" fmla="*/ 1784178 w 2141022"/>
              <a:gd name="connsiteY5" fmla="*/ 2379057 h 2379057"/>
              <a:gd name="connsiteX6" fmla="*/ 356844 w 2141022"/>
              <a:gd name="connsiteY6" fmla="*/ 2379057 h 2379057"/>
              <a:gd name="connsiteX7" fmla="*/ 0 w 2141022"/>
              <a:gd name="connsiteY7" fmla="*/ 2022213 h 2379057"/>
              <a:gd name="connsiteX8" fmla="*/ 0 w 2141022"/>
              <a:gd name="connsiteY8" fmla="*/ 356844 h 23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1022" h="2379057">
                <a:moveTo>
                  <a:pt x="0" y="356844"/>
                </a:moveTo>
                <a:cubicBezTo>
                  <a:pt x="0" y="159765"/>
                  <a:pt x="159765" y="0"/>
                  <a:pt x="356844" y="0"/>
                </a:cubicBezTo>
                <a:lnTo>
                  <a:pt x="1784178" y="0"/>
                </a:lnTo>
                <a:cubicBezTo>
                  <a:pt x="1981257" y="0"/>
                  <a:pt x="2141022" y="159765"/>
                  <a:pt x="2141022" y="356844"/>
                </a:cubicBezTo>
                <a:lnTo>
                  <a:pt x="2141022" y="2022213"/>
                </a:lnTo>
                <a:cubicBezTo>
                  <a:pt x="2141022" y="2219292"/>
                  <a:pt x="1981257" y="2379057"/>
                  <a:pt x="1784178" y="2379057"/>
                </a:cubicBezTo>
                <a:lnTo>
                  <a:pt x="356844" y="2379057"/>
                </a:lnTo>
                <a:cubicBezTo>
                  <a:pt x="159765" y="2379057"/>
                  <a:pt x="0" y="2219292"/>
                  <a:pt x="0" y="2022213"/>
                </a:cubicBezTo>
                <a:lnTo>
                  <a:pt x="0" y="356844"/>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3096" tIns="173096" rIns="173096" bIns="173096" numCol="1" spcCol="1270" anchor="ctr" anchorCtr="0">
            <a:noAutofit/>
          </a:bodyPr>
          <a:lstStyle/>
          <a:p>
            <a:pPr lvl="0" algn="ctr" defTabSz="800100">
              <a:lnSpc>
                <a:spcPct val="90000"/>
              </a:lnSpc>
              <a:spcBef>
                <a:spcPct val="0"/>
              </a:spcBef>
              <a:spcAft>
                <a:spcPct val="35000"/>
              </a:spcAft>
            </a:pPr>
            <a:r>
              <a:rPr lang="en-US" sz="1800" kern="1200" dirty="0" err="1" smtClean="0">
                <a:latin typeface="Times New Roman" panose="02020603050405020304" pitchFamily="18" charset="0"/>
                <a:cs typeface="Times New Roman" panose="02020603050405020304" pitchFamily="18" charset="0"/>
              </a:rPr>
              <a:t>Mùa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đông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không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ra</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đường</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chơi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được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thì</a:t>
            </a:r>
            <a:r>
              <a:rPr lang="en-US" sz="1800" kern="1200" dirty="0" smtClean="0">
                <a:latin typeface="Times New Roman" panose="02020603050405020304" pitchFamily="18" charset="0"/>
                <a:cs typeface="Times New Roman" panose="02020603050405020304" pitchFamily="18" charset="0"/>
              </a:rPr>
              <a:t> ở </a:t>
            </a:r>
            <a:r>
              <a:rPr lang="en-US" sz="1800" kern="1200" dirty="0" err="1" smtClean="0">
                <a:latin typeface="Times New Roman" panose="02020603050405020304" pitchFamily="18" charset="0"/>
                <a:cs typeface="Times New Roman" panose="02020603050405020304" pitchFamily="18" charset="0"/>
              </a:rPr>
              <a:t>nhà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đọc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truyện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Tàu</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cho</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cả</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nhà</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nghe</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đọc</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hết</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cuốn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này</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thì</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chạy</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đổi</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cuốn</a:t>
            </a:r>
            <a:r>
              <a:rPr lang="en-US" sz="1800" kern="1200" dirty="0" smtClean="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khác</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sp>
        <p:nvSpPr>
          <p:cNvPr id="10" name="Rectangle 9"/>
          <p:cNvSpPr/>
          <p:nvPr/>
        </p:nvSpPr>
        <p:spPr>
          <a:xfrm>
            <a:off x="849601" y="2550647"/>
            <a:ext cx="9343263" cy="587853"/>
          </a:xfrm>
          <a:prstGeom prst="rect">
            <a:avLst/>
          </a:prstGeom>
        </p:spPr>
        <p:txBody>
          <a:bodyPr wrap="none">
            <a:spAutoFit/>
          </a:bodyPr>
          <a:lstStyle/>
          <a:p>
            <a:pPr marL="3048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849601" y="3136505"/>
            <a:ext cx="6372835" cy="587853"/>
          </a:xfrm>
          <a:prstGeom prst="rect">
            <a:avLst/>
          </a:prstGeom>
        </p:spPr>
        <p:txBody>
          <a:bodyPr wrap="none">
            <a:spAutoFit/>
          </a:bodyPr>
          <a:lstStyle/>
          <a:p>
            <a:pPr marL="316230" marR="30480" indent="-285750" algn="just">
              <a:lnSpc>
                <a:spcPct val="115000"/>
              </a:lnSpc>
              <a:spcAft>
                <a:spcPts val="1200"/>
              </a:spcAft>
              <a:buFont typeface="Wingdings" panose="05000000000000000000" pitchFamily="2" charset="2"/>
              <a:buChar char="v"/>
            </a:pPr>
            <a:r>
              <a:rPr lang="en-US"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88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P spid="10"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603862" y="1069088"/>
            <a:ext cx="6096000" cy="108337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61452" y="1746099"/>
            <a:ext cx="2097626" cy="587853"/>
          </a:xfrm>
          <a:prstGeom prst="rect">
            <a:avLst/>
          </a:prstGeom>
        </p:spPr>
        <p:txBody>
          <a:bodyPr wrap="none">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227397" y="2235288"/>
            <a:ext cx="6096000" cy="548099"/>
          </a:xfrm>
          <a:prstGeom prst="rect">
            <a:avLst/>
          </a:prstGeom>
        </p:spPr>
        <p:txBody>
          <a:bodyPr>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227397" y="2782777"/>
            <a:ext cx="9343263" cy="587853"/>
          </a:xfrm>
          <a:prstGeom prst="rect">
            <a:avLst/>
          </a:prstGeom>
        </p:spPr>
        <p:txBody>
          <a:bodyPr wrap="none">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Flowchart: Alternate Process 1"/>
              <p:cNvSpPr/>
              <p:nvPr/>
            </p:nvSpPr>
            <p:spPr>
              <a:xfrm>
                <a:off x="1603718" y="3484202"/>
                <a:ext cx="9636369" cy="1172204"/>
              </a:xfrm>
              <a:prstGeom prst="flowChartAlternateProces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rtlCol="0" anchor="ctr"/>
              <a:lstStyle/>
              <a:p>
                <a:pPr marL="30480" marR="30480" algn="just">
                  <a:lnSpc>
                    <a:spcPct val="115000"/>
                  </a:lnSpc>
                  <a:spcAft>
                    <a:spcPts val="1200"/>
                  </a:spcAft>
                </a:pPr>
                <a14:m>
                  <m:oMath xmlns:m="http://schemas.openxmlformats.org/officeDocument/2006/math">
                    <m:r>
                      <a:rPr lang="en-US" sz="2800" i="1">
                        <a:solidFill>
                          <a:srgbClr val="0D0D0D"/>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lôi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Flowchart: Alternate Process 1"/>
              <p:cNvSpPr>
                <a:spLocks noRot="1" noChangeAspect="1" noMove="1" noResize="1" noEditPoints="1" noAdjustHandles="1" noChangeArrowheads="1" noChangeShapeType="1" noTextEdit="1"/>
              </p:cNvSpPr>
              <p:nvPr/>
            </p:nvSpPr>
            <p:spPr>
              <a:xfrm>
                <a:off x="1603718" y="3484202"/>
                <a:ext cx="9636369" cy="1172204"/>
              </a:xfrm>
              <a:prstGeom prst="flowChartAlternateProcess">
                <a:avLst/>
              </a:prstGeom>
              <a:blipFill>
                <a:blip r:embed="rId4"/>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Flowchart: Alternate Process 10"/>
              <p:cNvSpPr/>
              <p:nvPr/>
            </p:nvSpPr>
            <p:spPr>
              <a:xfrm>
                <a:off x="1671707" y="4769978"/>
                <a:ext cx="9636369" cy="1172204"/>
              </a:xfrm>
              <a:prstGeom prst="flowChartAlternateProcess">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rtlCol="0" anchor="ctr"/>
              <a:lstStyle/>
              <a:p>
                <a:pPr algn="just"/>
                <a14:m>
                  <m:oMath xmlns:m="http://schemas.openxmlformats.org/officeDocument/2006/math">
                    <m:r>
                      <a:rPr lang="vi-VN" sz="2400" i="1">
                        <a:solidFill>
                          <a:srgbClr val="0D0D0D"/>
                        </a:solidFill>
                        <a:latin typeface="Cambria Math" panose="02040503050406030204" pitchFamily="18" charset="0"/>
                        <a:ea typeface="Times New Roman" panose="02020603050405020304" pitchFamily="18" charset="0"/>
                      </a:rPr>
                      <m:t>→</m:t>
                    </m:r>
                  </m:oMath>
                </a14:m>
                <a:r>
                  <a:rPr lang="vi-VN" sz="2400" dirty="0">
                    <a:solidFill>
                      <a:srgbClr val="0D0D0D"/>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Đó là những sự việc có thật diễn ra tại </a:t>
                </a:r>
                <a:r>
                  <a:rPr lang="vi-VN" sz="2800" b="0" dirty="0">
                    <a:solidFill>
                      <a:srgbClr val="000000"/>
                    </a:solidFill>
                    <a:effectLst/>
                    <a:latin typeface="Times New Roman" panose="02020603050405020304" pitchFamily="18" charset="0"/>
                    <a:ea typeface="Times New Roman" panose="02020603050405020304" pitchFamily="18" charset="0"/>
                  </a:rPr>
                  <a:t>quá khứ</a:t>
                </a:r>
                <a:r>
                  <a:rPr lang="vi-VN" sz="2800" b="1"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gắn với quãng đời</a:t>
                </a:r>
                <a:r>
                  <a:rPr lang="vi-VN" sz="2800" b="1" dirty="0">
                    <a:solidFill>
                      <a:srgbClr val="000000"/>
                    </a:solidFill>
                    <a:effectLst/>
                    <a:latin typeface="Times New Roman" panose="02020603050405020304" pitchFamily="18" charset="0"/>
                    <a:ea typeface="Times New Roman" panose="02020603050405020304" pitchFamily="18" charset="0"/>
                  </a:rPr>
                  <a:t> </a:t>
                </a:r>
                <a:r>
                  <a:rPr lang="vi-VN" sz="2800" b="0" dirty="0">
                    <a:solidFill>
                      <a:srgbClr val="000000"/>
                    </a:solidFill>
                    <a:effectLst/>
                    <a:latin typeface="Times New Roman" panose="02020603050405020304" pitchFamily="18" charset="0"/>
                    <a:ea typeface="Times New Roman" panose="02020603050405020304" pitchFamily="18" charset="0"/>
                  </a:rPr>
                  <a:t>học sinh</a:t>
                </a:r>
                <a:r>
                  <a:rPr lang="vi-VN" sz="2800" b="1"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của</a:t>
                </a:r>
                <a:r>
                  <a:rPr lang="vi-VN" sz="2800" b="1" dirty="0">
                    <a:solidFill>
                      <a:srgbClr val="000000"/>
                    </a:solidFill>
                    <a:effectLst/>
                    <a:latin typeface="Times New Roman" panose="02020603050405020304" pitchFamily="18" charset="0"/>
                    <a:ea typeface="Times New Roman" panose="02020603050405020304" pitchFamily="18" charset="0"/>
                  </a:rPr>
                  <a:t> </a:t>
                </a:r>
                <a:r>
                  <a:rPr lang="vi-VN" sz="2800" b="0" dirty="0">
                    <a:solidFill>
                      <a:srgbClr val="000000"/>
                    </a:solidFill>
                    <a:effectLst/>
                    <a:latin typeface="Times New Roman" panose="02020603050405020304" pitchFamily="18" charset="0"/>
                    <a:ea typeface="Times New Roman" panose="02020603050405020304" pitchFamily="18" charset="0"/>
                  </a:rPr>
                  <a:t>nhân vật “tôi”</a:t>
                </a:r>
                <a:r>
                  <a:rPr lang="vi-VN" sz="2800" b="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mc:Choice>
        <mc:Fallback xmlns="">
          <p:sp>
            <p:nvSpPr>
              <p:cNvPr id="11" name="Flowchart: Alternate Process 10"/>
              <p:cNvSpPr>
                <a:spLocks noRot="1" noChangeAspect="1" noMove="1" noResize="1" noEditPoints="1" noAdjustHandles="1" noChangeArrowheads="1" noChangeShapeType="1" noTextEdit="1"/>
              </p:cNvSpPr>
              <p:nvPr/>
            </p:nvSpPr>
            <p:spPr>
              <a:xfrm>
                <a:off x="1671707" y="4769978"/>
                <a:ext cx="9636369" cy="1172204"/>
              </a:xfrm>
              <a:prstGeom prst="flowChartAlternateProcess">
                <a:avLst/>
              </a:prstGeom>
              <a:blipFill>
                <a:blip r:embed="rId5"/>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38465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ext uri="{BEBA8EAE-BF5A-486C-A8C5-ECC9F3942E4B}">
                <a14:imgProps xmlns:a14="http://schemas.microsoft.com/office/drawing/2010/main">
                  <a14:imgLayer r:embed="rId3">
                    <a14:imgEffect>
                      <a14:artisticPhotocopy/>
                    </a14:imgEffect>
                  </a14:imgLayer>
                </a14:imgProps>
              </a:ext>
            </a:extLst>
          </a:blip>
          <a:stretch/>
        </a:blipFill>
        <a:effectLst/>
      </p:bgPr>
    </p:bg>
    <p:spTree>
      <p:nvGrpSpPr>
        <p:cNvPr id="1" name=""/>
        <p:cNvGrpSpPr/>
        <p:nvPr/>
      </p:nvGrpSpPr>
      <p:grpSpPr>
        <a:xfrm>
          <a:off x="0" y="0"/>
          <a:ext cx="0" cy="0"/>
          <a:chOff x="0" y="0"/>
          <a:chExt cx="0" cy="0"/>
        </a:xfrm>
      </p:grpSpPr>
      <p:sp>
        <p:nvSpPr>
          <p:cNvPr id="4" name="Rectangle 3"/>
          <p:cNvSpPr/>
          <p:nvPr/>
        </p:nvSpPr>
        <p:spPr>
          <a:xfrm>
            <a:off x="3291840" y="0"/>
            <a:ext cx="5904411" cy="1069088"/>
          </a:xfrm>
          <a:prstGeom prst="rect">
            <a:avLst/>
          </a:prstGeom>
          <a:noFill/>
        </p:spPr>
        <p:txBody>
          <a:bodyPr wrap="none" lIns="91440" tIns="45720" rIns="91440" bIns="45720">
            <a:prstTxWarp prst="textCurve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THỰC HÀNH ĐỌC HIỂU</a:t>
            </a:r>
            <a:endParaRPr kumimoji="0" lang="en-US" sz="5400" b="1" i="0" u="none" strike="noStrike" kern="1200" cap="none" spc="0" normalizeH="0" baseline="0" noProof="0" dirty="0">
              <a:ln w="12700">
                <a:solidFill>
                  <a:srgbClr val="212121">
                    <a:lumMod val="75000"/>
                  </a:srgbClr>
                </a:solidFill>
                <a:prstDash val="solid"/>
              </a:ln>
              <a:solidFill>
                <a:srgbClr val="D64787">
                  <a:lumMod val="60000"/>
                  <a:lumOff val="40000"/>
                </a:srgbClr>
              </a:solid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2603862" y="1069088"/>
            <a:ext cx="6096000" cy="1083374"/>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tiểu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361452" y="1746099"/>
            <a:ext cx="2097626" cy="587853"/>
          </a:xfrm>
          <a:prstGeom prst="rect">
            <a:avLst/>
          </a:prstGeom>
        </p:spPr>
        <p:txBody>
          <a:bodyPr wrap="none">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227397" y="2235288"/>
            <a:ext cx="6096000" cy="548099"/>
          </a:xfrm>
          <a:prstGeom prst="rect">
            <a:avLst/>
          </a:prstGeom>
        </p:spPr>
        <p:txBody>
          <a:bodyPr>
            <a:spAutoFit/>
          </a:bodyPr>
          <a:lstStyle/>
          <a:p>
            <a:pPr marL="3048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27397" y="2698330"/>
            <a:ext cx="8260531" cy="523220"/>
          </a:xfrm>
          <a:prstGeom prst="rect">
            <a:avLst/>
          </a:prstGeom>
        </p:spPr>
        <p:txBody>
          <a:bodyPr wrap="non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rPr>
              <a:t>Tâm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cảm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xúc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tôi</a:t>
            </a:r>
            <a:r>
              <a:rPr lang="en-US" sz="2800" b="1" dirty="0">
                <a:solidFill>
                  <a:srgbClr val="000000"/>
                </a:solidFill>
                <a:latin typeface="Times New Roman" panose="02020603050405020304" pitchFamily="18" charset="0"/>
                <a:ea typeface="Times New Roman" panose="02020603050405020304" pitchFamily="18" charset="0"/>
              </a:rPr>
              <a:t>" ở </a:t>
            </a:r>
            <a:r>
              <a:rPr lang="en-US" sz="2800" b="1" dirty="0" err="1">
                <a:solidFill>
                  <a:srgbClr val="000000"/>
                </a:solidFill>
                <a:latin typeface="Times New Roman" panose="02020603050405020304" pitchFamily="18" charset="0"/>
                <a:ea typeface="Times New Roman" panose="02020603050405020304" pitchFamily="18" charset="0"/>
              </a:rPr>
              <a:t>tiểu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1453275" y="3379070"/>
            <a:ext cx="9003948" cy="2937392"/>
            <a:chOff x="1453275" y="3379070"/>
            <a:chExt cx="9003948" cy="2937392"/>
          </a:xfrm>
        </p:grpSpPr>
        <p:sp>
          <p:nvSpPr>
            <p:cNvPr id="8" name="Oval 7"/>
            <p:cNvSpPr/>
            <p:nvPr/>
          </p:nvSpPr>
          <p:spPr>
            <a:xfrm>
              <a:off x="7520374" y="3379070"/>
              <a:ext cx="2936849" cy="293739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7617887" y="3477001"/>
              <a:ext cx="2741824" cy="2741532"/>
            </a:xfrm>
            <a:custGeom>
              <a:avLst/>
              <a:gdLst>
                <a:gd name="connsiteX0" fmla="*/ 0 w 2741824"/>
                <a:gd name="connsiteY0" fmla="*/ 1370766 h 2741532"/>
                <a:gd name="connsiteX1" fmla="*/ 1370912 w 2741824"/>
                <a:gd name="connsiteY1" fmla="*/ 0 h 2741532"/>
                <a:gd name="connsiteX2" fmla="*/ 2741824 w 2741824"/>
                <a:gd name="connsiteY2" fmla="*/ 1370766 h 2741532"/>
                <a:gd name="connsiteX3" fmla="*/ 1370912 w 2741824"/>
                <a:gd name="connsiteY3" fmla="*/ 2741532 h 2741532"/>
                <a:gd name="connsiteX4" fmla="*/ 0 w 2741824"/>
                <a:gd name="connsiteY4" fmla="*/ 1370766 h 274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824" h="2741532">
                  <a:moveTo>
                    <a:pt x="0" y="1370766"/>
                  </a:moveTo>
                  <a:cubicBezTo>
                    <a:pt x="0" y="613713"/>
                    <a:pt x="613778" y="0"/>
                    <a:pt x="1370912" y="0"/>
                  </a:cubicBezTo>
                  <a:cubicBezTo>
                    <a:pt x="2128046" y="0"/>
                    <a:pt x="2741824" y="613713"/>
                    <a:pt x="2741824" y="1370766"/>
                  </a:cubicBezTo>
                  <a:cubicBezTo>
                    <a:pt x="2741824" y="2127819"/>
                    <a:pt x="2128046" y="2741532"/>
                    <a:pt x="1370912" y="2741532"/>
                  </a:cubicBezTo>
                  <a:cubicBezTo>
                    <a:pt x="613778" y="2741532"/>
                    <a:pt x="0" y="2127819"/>
                    <a:pt x="0" y="137076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22442" tIns="422201" rIns="422443" bIns="422201"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Nuối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tiếc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ấu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tiểu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Teardrop 10"/>
            <p:cNvSpPr/>
            <p:nvPr/>
          </p:nvSpPr>
          <p:spPr>
            <a:xfrm rot="2700000">
              <a:off x="4488593" y="3382621"/>
              <a:ext cx="2929775" cy="2929775"/>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4582569" y="3477001"/>
              <a:ext cx="2741824" cy="2741532"/>
            </a:xfrm>
            <a:custGeom>
              <a:avLst/>
              <a:gdLst>
                <a:gd name="connsiteX0" fmla="*/ 0 w 2741824"/>
                <a:gd name="connsiteY0" fmla="*/ 1370766 h 2741532"/>
                <a:gd name="connsiteX1" fmla="*/ 1370912 w 2741824"/>
                <a:gd name="connsiteY1" fmla="*/ 0 h 2741532"/>
                <a:gd name="connsiteX2" fmla="*/ 2741824 w 2741824"/>
                <a:gd name="connsiteY2" fmla="*/ 1370766 h 2741532"/>
                <a:gd name="connsiteX3" fmla="*/ 1370912 w 2741824"/>
                <a:gd name="connsiteY3" fmla="*/ 2741532 h 2741532"/>
                <a:gd name="connsiteX4" fmla="*/ 0 w 2741824"/>
                <a:gd name="connsiteY4" fmla="*/ 1370766 h 274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824" h="2741532">
                  <a:moveTo>
                    <a:pt x="0" y="1370766"/>
                  </a:moveTo>
                  <a:cubicBezTo>
                    <a:pt x="0" y="613713"/>
                    <a:pt x="613778" y="0"/>
                    <a:pt x="1370912" y="0"/>
                  </a:cubicBezTo>
                  <a:cubicBezTo>
                    <a:pt x="2128046" y="0"/>
                    <a:pt x="2741824" y="613713"/>
                    <a:pt x="2741824" y="1370766"/>
                  </a:cubicBezTo>
                  <a:cubicBezTo>
                    <a:pt x="2741824" y="2127819"/>
                    <a:pt x="2128046" y="2741532"/>
                    <a:pt x="1370912" y="2741532"/>
                  </a:cubicBezTo>
                  <a:cubicBezTo>
                    <a:pt x="613778" y="2741532"/>
                    <a:pt x="0" y="2127819"/>
                    <a:pt x="0" y="137076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3552" tIns="413311" rIns="413553" bIns="413311" numCol="1" spcCol="1270" anchor="ctr" anchorCtr="0">
              <a:noAutofit/>
            </a:bodyPr>
            <a:lstStyle/>
            <a:p>
              <a:pPr lvl="0" algn="ctr" defTabSz="755650">
                <a:lnSpc>
                  <a:spcPct val="90000"/>
                </a:lnSpc>
                <a:spcBef>
                  <a:spcPct val="0"/>
                </a:spcBef>
                <a:spcAft>
                  <a:spcPct val="35000"/>
                </a:spcAft>
              </a:pPr>
              <a:r>
                <a:rPr lang="en-US" sz="1700" kern="1200" dirty="0" err="1" smtClean="0">
                  <a:latin typeface="Times New Roman" panose="02020603050405020304" pitchFamily="18" charset="0"/>
                  <a:cs typeface="Times New Roman" panose="02020603050405020304" pitchFamily="18" charset="0"/>
                </a:rPr>
                <a:t>Cái</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được</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sự</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vui</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vẻ</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thoải</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mái</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cả</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thể</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xác</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lẫn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tinh</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thần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Tự</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thấy</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mình</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sống</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nhanh</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nhẹn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hơn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sống</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giản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dị</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tự</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nhiên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hơn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hiểu</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và</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đồng</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cảm</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với</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những</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người</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bạn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dân</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dã</a:t>
              </a:r>
              <a:r>
                <a:rPr lang="en-US" sz="1700" kern="1200" dirty="0" smtClean="0">
                  <a:latin typeface="Times New Roman" panose="02020603050405020304" pitchFamily="18" charset="0"/>
                  <a:cs typeface="Times New Roman" panose="02020603050405020304" pitchFamily="18" charset="0"/>
                </a:rPr>
                <a:t> </a:t>
              </a:r>
              <a:r>
                <a:rPr lang="en-US" sz="1700" kern="1200" dirty="0" err="1" smtClean="0">
                  <a:latin typeface="Times New Roman" panose="02020603050405020304" pitchFamily="18" charset="0"/>
                  <a:cs typeface="Times New Roman" panose="02020603050405020304" pitchFamily="18" charset="0"/>
                </a:rPr>
                <a:t>hơn</a:t>
              </a:r>
              <a:r>
                <a:rPr lang="en-US" sz="1700" kern="1200" dirty="0" smtClean="0">
                  <a:latin typeface="Times New Roman" panose="02020603050405020304" pitchFamily="18" charset="0"/>
                  <a:cs typeface="Times New Roman" panose="02020603050405020304" pitchFamily="18" charset="0"/>
                </a:rPr>
                <a:t>.</a:t>
              </a:r>
              <a:endParaRPr lang="en-US" sz="1700" kern="1200" dirty="0">
                <a:latin typeface="Times New Roman" panose="02020603050405020304" pitchFamily="18" charset="0"/>
                <a:cs typeface="Times New Roman" panose="02020603050405020304" pitchFamily="18" charset="0"/>
              </a:endParaRPr>
            </a:p>
          </p:txBody>
        </p:sp>
        <p:sp>
          <p:nvSpPr>
            <p:cNvPr id="13" name="Teardrop 12"/>
            <p:cNvSpPr/>
            <p:nvPr/>
          </p:nvSpPr>
          <p:spPr>
            <a:xfrm rot="2700000">
              <a:off x="1453275" y="3382621"/>
              <a:ext cx="2929775" cy="2929775"/>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mc:AlternateContent xmlns:mc="http://schemas.openxmlformats.org/markup-compatibility/2006" xmlns:a14="http://schemas.microsoft.com/office/drawing/2010/main">
          <mc:Choice Requires="a14">
            <p:sp>
              <p:nvSpPr>
                <p:cNvPr id="14" name="Freeform 13"/>
                <p:cNvSpPr/>
                <p:nvPr/>
              </p:nvSpPr>
              <p:spPr>
                <a:xfrm>
                  <a:off x="1547251" y="3477001"/>
                  <a:ext cx="2741824" cy="2741532"/>
                </a:xfrm>
                <a:custGeom>
                  <a:avLst/>
                  <a:gdLst>
                    <a:gd name="connsiteX0" fmla="*/ 0 w 2741824"/>
                    <a:gd name="connsiteY0" fmla="*/ 1370766 h 2741532"/>
                    <a:gd name="connsiteX1" fmla="*/ 1370912 w 2741824"/>
                    <a:gd name="connsiteY1" fmla="*/ 0 h 2741532"/>
                    <a:gd name="connsiteX2" fmla="*/ 2741824 w 2741824"/>
                    <a:gd name="connsiteY2" fmla="*/ 1370766 h 2741532"/>
                    <a:gd name="connsiteX3" fmla="*/ 1370912 w 2741824"/>
                    <a:gd name="connsiteY3" fmla="*/ 2741532 h 2741532"/>
                    <a:gd name="connsiteX4" fmla="*/ 0 w 2741824"/>
                    <a:gd name="connsiteY4" fmla="*/ 1370766 h 274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824" h="2741532">
                      <a:moveTo>
                        <a:pt x="0" y="1370766"/>
                      </a:moveTo>
                      <a:cubicBezTo>
                        <a:pt x="0" y="613713"/>
                        <a:pt x="613778" y="0"/>
                        <a:pt x="1370912" y="0"/>
                      </a:cubicBezTo>
                      <a:cubicBezTo>
                        <a:pt x="2128046" y="0"/>
                        <a:pt x="2741824" y="613713"/>
                        <a:pt x="2741824" y="1370766"/>
                      </a:cubicBezTo>
                      <a:cubicBezTo>
                        <a:pt x="2741824" y="2127819"/>
                        <a:pt x="2128046" y="2741532"/>
                        <a:pt x="1370912" y="2741532"/>
                      </a:cubicBezTo>
                      <a:cubicBezTo>
                        <a:pt x="613778" y="2741532"/>
                        <a:pt x="0" y="2127819"/>
                        <a:pt x="0" y="1370766"/>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7362" tIns="417121" rIns="417363" bIns="417121" numCol="1" spcCol="1270" anchor="ctr" anchorCtr="0">
                  <a:noAutofit/>
                </a:bodyPr>
                <a:lstStyle/>
                <a:p>
                  <a:pPr lvl="0" algn="just" defTabSz="889000">
                    <a:lnSpc>
                      <a:spcPct val="90000"/>
                    </a:lnSpc>
                    <a:spcBef>
                      <a:spcPct val="0"/>
                    </a:spcBef>
                    <a:spcAft>
                      <a:spcPct val="35000"/>
                    </a:spcAft>
                  </a:pPr>
                  <a:r>
                    <a:rPr lang="en-US" sz="2000" kern="1200" dirty="0" err="1" smtClean="0">
                      <a:latin typeface="Times New Roman" panose="02020603050405020304" pitchFamily="18" charset="0"/>
                      <a:cs typeface="Times New Roman" panose="02020603050405020304" pitchFamily="18" charset="0"/>
                    </a:rPr>
                    <a:t>Cái</a:t>
                  </a:r>
                  <a:r>
                    <a:rPr lang="en-US" sz="2000" kern="1200" dirty="0" smtClean="0">
                      <a:latin typeface="Times New Roman" panose="02020603050405020304" pitchFamily="18" charset="0"/>
                      <a:cs typeface="Times New Roman" panose="02020603050405020304" pitchFamily="18" charset="0"/>
                    </a:rPr>
                    <a:t> </a:t>
                  </a:r>
                  <a:r>
                    <a:rPr lang="en-US" sz="2000" kern="1200" smtClean="0">
                      <a:latin typeface="Times New Roman" panose="02020603050405020304" pitchFamily="18" charset="0"/>
                      <a:cs typeface="Times New Roman" panose="02020603050405020304" pitchFamily="18" charset="0"/>
                    </a:rPr>
                    <a:t>mất: </a:t>
                  </a:r>
                  <a:r>
                    <a:rPr lang="en-US" sz="2000" kern="1200" dirty="0" err="1" smtClean="0">
                      <a:latin typeface="Times New Roman" panose="02020603050405020304" pitchFamily="18" charset="0"/>
                      <a:cs typeface="Times New Roman" panose="02020603050405020304" pitchFamily="18" charset="0"/>
                    </a:rPr>
                    <a:t>bỏ</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phí</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cả</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năm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không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tập</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cho</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việc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học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hành</a:t>
                  </a:r>
                  <a:r>
                    <a:rPr lang="en-US" sz="2000" kern="1200" dirty="0" smtClean="0">
                      <a:latin typeface="Times New Roman" panose="02020603050405020304" pitchFamily="18" charset="0"/>
                      <a:cs typeface="Times New Roman" panose="02020603050405020304" pitchFamily="18" charset="0"/>
                    </a:rPr>
                    <a:t>. </a:t>
                  </a:r>
                  <a14:m>
                    <m:oMath xmlns:m="http://schemas.openxmlformats.org/officeDocument/2006/math">
                      <m:r>
                        <a:rPr lang="en-US" sz="2000" i="1" kern="1200" smtClean="0">
                          <a:latin typeface="Cambria Math" panose="02040503050406030204" pitchFamily="18" charset="0"/>
                        </a:rPr>
                        <m:t>→</m:t>
                      </m:r>
                    </m:oMath>
                  </a14:m>
                  <a:r>
                    <a:rPr lang="en-US" sz="2000"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đáng</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tiếc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tự</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nhận</a:t>
                  </a:r>
                  <a:r>
                    <a:rPr lang="en-US" sz="2000" kern="1200" dirty="0">
                      <a:latin typeface="Times New Roman" panose="02020603050405020304" pitchFamily="18" charset="0"/>
                      <a:cs typeface="Times New Roman" panose="02020603050405020304" pitchFamily="18" charset="0"/>
                    </a:rPr>
                    <a:t>).</a:t>
                  </a:r>
                </a:p>
              </p:txBody>
            </p:sp>
          </mc:Choice>
          <mc:Fallback xmlns="">
            <p:sp>
              <p:nvSpPr>
                <p:cNvPr id="14" name="Freeform 13"/>
                <p:cNvSpPr>
                  <a:spLocks noRot="1" noChangeAspect="1" noMove="1" noResize="1" noEditPoints="1" noAdjustHandles="1" noChangeArrowheads="1" noChangeShapeType="1" noTextEdit="1"/>
                </p:cNvSpPr>
                <p:nvPr/>
              </p:nvSpPr>
              <p:spPr>
                <a:xfrm>
                  <a:off x="1547251" y="3477001"/>
                  <a:ext cx="2741824" cy="2741532"/>
                </a:xfrm>
                <a:custGeom>
                  <a:avLst/>
                  <a:gdLst>
                    <a:gd name="connsiteX0" fmla="*/ 0 w 2741824"/>
                    <a:gd name="connsiteY0" fmla="*/ 1370766 h 2741532"/>
                    <a:gd name="connsiteX1" fmla="*/ 1370912 w 2741824"/>
                    <a:gd name="connsiteY1" fmla="*/ 0 h 2741532"/>
                    <a:gd name="connsiteX2" fmla="*/ 2741824 w 2741824"/>
                    <a:gd name="connsiteY2" fmla="*/ 1370766 h 2741532"/>
                    <a:gd name="connsiteX3" fmla="*/ 1370912 w 2741824"/>
                    <a:gd name="connsiteY3" fmla="*/ 2741532 h 2741532"/>
                    <a:gd name="connsiteX4" fmla="*/ 0 w 2741824"/>
                    <a:gd name="connsiteY4" fmla="*/ 1370766 h 274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824" h="2741532">
                      <a:moveTo>
                        <a:pt x="0" y="1370766"/>
                      </a:moveTo>
                      <a:cubicBezTo>
                        <a:pt x="0" y="613713"/>
                        <a:pt x="613778" y="0"/>
                        <a:pt x="1370912" y="0"/>
                      </a:cubicBezTo>
                      <a:cubicBezTo>
                        <a:pt x="2128046" y="0"/>
                        <a:pt x="2741824" y="613713"/>
                        <a:pt x="2741824" y="1370766"/>
                      </a:cubicBezTo>
                      <a:cubicBezTo>
                        <a:pt x="2741824" y="2127819"/>
                        <a:pt x="2128046" y="2741532"/>
                        <a:pt x="1370912" y="2741532"/>
                      </a:cubicBezTo>
                      <a:cubicBezTo>
                        <a:pt x="613778" y="2741532"/>
                        <a:pt x="0" y="2127819"/>
                        <a:pt x="0" y="1370766"/>
                      </a:cubicBezTo>
                      <a:close/>
                    </a:path>
                  </a:pathLst>
                </a:cu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9996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4317918" y="373279"/>
            <a:ext cx="3117306" cy="835378"/>
          </a:xfrm>
          <a:prstGeom prst="plaque">
            <a:avLst/>
          </a:prstGeom>
          <a:solidFill>
            <a:schemeClr val="accent1">
              <a:lumMod val="20000"/>
              <a:lumOff val="80000"/>
            </a:schemeClr>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ounded Rectangle 3"/>
          <p:cNvSpPr/>
          <p:nvPr/>
        </p:nvSpPr>
        <p:spPr>
          <a:xfrm>
            <a:off x="640644" y="2651760"/>
            <a:ext cx="4864100" cy="3818183"/>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rPr>
              <a:t>Những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nghịch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Nguyễn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gn="just">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rPr>
              <a:t>Những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suốt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cuộc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tôi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5876571" y="2651760"/>
            <a:ext cx="5174605" cy="3818181"/>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v"/>
            </a:pPr>
            <a:r>
              <a:rPr lang="vi-VN" sz="2800" dirty="0" smtClean="0">
                <a:solidFill>
                  <a:srgbClr val="000000"/>
                </a:solidFill>
                <a:latin typeface="Times New Roman" panose="02020603050405020304" pitchFamily="18" charset="0"/>
                <a:ea typeface="Times New Roman" panose="02020603050405020304" pitchFamily="18" charset="0"/>
              </a:rPr>
              <a:t>Văn </a:t>
            </a:r>
            <a:r>
              <a:rPr lang="vi-VN" sz="2800" dirty="0">
                <a:solidFill>
                  <a:srgbClr val="000000"/>
                </a:solidFill>
                <a:latin typeface="Times New Roman" panose="02020603050405020304" pitchFamily="18" charset="0"/>
                <a:ea typeface="Times New Roman" panose="02020603050405020304" pitchFamily="18" charset="0"/>
              </a:rPr>
              <a:t>bản có sự kết hợp giữa kể chuyện với </a:t>
            </a:r>
            <a:r>
              <a:rPr lang="vi-VN" sz="2800" dirty="0" smtClean="0">
                <a:solidFill>
                  <a:srgbClr val="000000"/>
                </a:solidFill>
                <a:latin typeface="Times New Roman" panose="02020603050405020304" pitchFamily="18" charset="0"/>
                <a:ea typeface="Times New Roman" panose="02020603050405020304" pitchFamily="18" charset="0"/>
              </a:rPr>
              <a:t>miê</a:t>
            </a:r>
            <a:r>
              <a:rPr lang="en-US" sz="2800" dirty="0" smtClean="0">
                <a:solidFill>
                  <a:srgbClr val="000000"/>
                </a:solidFill>
                <a:latin typeface="Times New Roman" panose="02020603050405020304" pitchFamily="18" charset="0"/>
                <a:ea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rPr>
              <a:t>tả</a:t>
            </a:r>
            <a:r>
              <a:rPr lang="vi-VN" sz="2800" dirty="0">
                <a:solidFill>
                  <a:srgbClr val="000000"/>
                </a:solidFill>
                <a:latin typeface="Times New Roman" panose="02020603050405020304" pitchFamily="18" charset="0"/>
                <a:ea typeface="Times New Roman" panose="02020603050405020304" pitchFamily="18" charset="0"/>
              </a:rPr>
              <a:t> và biểu cảm</a:t>
            </a:r>
            <a:r>
              <a:rPr lang="vi-VN" sz="2800" b="1"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v"/>
            </a:pPr>
            <a:r>
              <a:rPr lang="en-US" sz="2800" dirty="0" err="1" smtClean="0">
                <a:solidFill>
                  <a:srgbClr val="000000"/>
                </a:solidFill>
                <a:latin typeface="Times New Roman" panose="02020603050405020304" pitchFamily="18" charset="0"/>
                <a:ea typeface="Times New Roman" panose="02020603050405020304" pitchFamily="18" charset="0"/>
              </a:rPr>
              <a:t>Ngôn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v"/>
            </a:pPr>
            <a:r>
              <a:rPr lang="en-US" sz="2800" dirty="0" err="1" smtClean="0">
                <a:solidFill>
                  <a:srgbClr val="000000"/>
                </a:solidFill>
                <a:latin typeface="Times New Roman" panose="02020603050405020304" pitchFamily="18" charset="0"/>
                <a:ea typeface="Calibri" panose="020F0502020204030204" pitchFamily="34" charset="0"/>
              </a:rPr>
              <a:t>Cách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dẫn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dắt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chuyện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tôi</a:t>
            </a:r>
            <a:r>
              <a:rPr lang="en-US" sz="2800" dirty="0">
                <a:solidFill>
                  <a:srgbClr val="000000"/>
                </a:solidFill>
                <a:latin typeface="Times New Roman" panose="02020603050405020304" pitchFamily="18" charset="0"/>
                <a:ea typeface="Calibri" panose="020F0502020204030204" pitchFamily="34" charset="0"/>
              </a:rPr>
              <a:t>” –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chuyện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ngôi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nhất</a:t>
            </a:r>
            <a:r>
              <a:rPr lang="en-US" sz="2800" dirty="0">
                <a:solidFill>
                  <a:srgbClr val="000000"/>
                </a:solidFill>
                <a:latin typeface="Times New Roman" panose="02020603050405020304" pitchFamily="18" charset="0"/>
                <a:ea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Diamond 1"/>
          <p:cNvSpPr/>
          <p:nvPr/>
        </p:nvSpPr>
        <p:spPr>
          <a:xfrm>
            <a:off x="6058605" y="1320044"/>
            <a:ext cx="4538134" cy="1128889"/>
          </a:xfrm>
          <a:prstGeom prst="diamond">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Diamond 6"/>
          <p:cNvSpPr/>
          <p:nvPr/>
        </p:nvSpPr>
        <p:spPr>
          <a:xfrm>
            <a:off x="803627" y="1320044"/>
            <a:ext cx="4538134" cy="1128889"/>
          </a:xfrm>
          <a:prstGeom prst="diamond">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Nội</a:t>
            </a:r>
            <a:r>
              <a:rPr kumimoji="0" 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dung </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4212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97973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87111" y="80751"/>
            <a:ext cx="6417783" cy="707886"/>
          </a:xfrm>
          <a:prstGeom prst="rect">
            <a:avLst/>
          </a:prstGeom>
          <a:noFill/>
        </p:spPr>
        <p:txBody>
          <a:bodyPr wrap="none" lIns="91440" tIns="45720" rIns="91440" bIns="45720">
            <a:spAutoFit/>
          </a:bodyPr>
          <a:lstStyle/>
          <a:p>
            <a:pPr algn="ctr"/>
            <a:r>
              <a:rPr lang="en-US" sz="40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LUYỆN TẬP</a:t>
            </a:r>
            <a:endPar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5522580" y="788637"/>
            <a:ext cx="1564852" cy="769441"/>
          </a:xfrm>
          <a:prstGeom prst="rect">
            <a:avLst/>
          </a:prstGeom>
          <a:noFill/>
        </p:spPr>
        <p:txBody>
          <a:bodyPr wrap="none" lIns="91440" tIns="45720" rIns="91440" bIns="45720">
            <a:spAutoFit/>
          </a:bodyPr>
          <a:lstStyle/>
          <a:p>
            <a:pPr algn="ctr"/>
            <a:r>
              <a:rPr lang="en-US" sz="4400" b="1" cap="none" spc="0" dirty="0" smtClean="0">
                <a:ln w="12700">
                  <a:solidFill>
                    <a:schemeClr val="accent5"/>
                  </a:solidFill>
                  <a:prstDash val="solid"/>
                </a:ln>
                <a:solidFill>
                  <a:srgbClr val="C00000"/>
                </a:solidFill>
                <a:effectLst/>
                <a:latin typeface="Times New Roman" panose="02020603050405020304" pitchFamily="18" charset="0"/>
                <a:cs typeface="Times New Roman" panose="02020603050405020304" pitchFamily="18" charset="0"/>
              </a:rPr>
              <a:t>VIẾT</a:t>
            </a:r>
            <a:endParaRPr lang="en-US" sz="4400" b="1" cap="none" spc="0" dirty="0">
              <a:ln w="12700">
                <a:solidFill>
                  <a:schemeClr val="accent5"/>
                </a:solidFill>
                <a:prstDash val="solid"/>
              </a:ln>
              <a:solidFill>
                <a:srgbClr val="C00000"/>
              </a:soli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1349829" y="1333356"/>
            <a:ext cx="6096000" cy="1185966"/>
          </a:xfrm>
          <a:prstGeom prst="rect">
            <a:avLst/>
          </a:prstGeom>
        </p:spPr>
        <p:txBody>
          <a:bodyPr>
            <a:spAutoFit/>
          </a:bodyPr>
          <a:lstStyle/>
          <a:p>
            <a:pPr>
              <a:lnSpc>
                <a:spcPct val="115000"/>
              </a:lnSpc>
              <a:spcAft>
                <a:spcPts val="800"/>
              </a:spcAft>
              <a:tabLst>
                <a:tab pos="1386840" algn="l"/>
              </a:tabLst>
            </a:pPr>
            <a:r>
              <a:rPr lang="en-US" sz="2800" b="1" dirty="0">
                <a:solidFill>
                  <a:srgbClr val="0D0D0D"/>
                </a:solidFill>
                <a:latin typeface="Times New Roman" panose="02020603050405020304" pitchFamily="18" charset="0"/>
                <a:ea typeface="MS Mincho"/>
                <a:cs typeface="Times New Roman" panose="02020603050405020304" pitchFamily="18" charset="0"/>
              </a:rPr>
              <a:t>I. </a:t>
            </a:r>
            <a:r>
              <a:rPr lang="en-US" sz="2800" b="1" dirty="0" err="1">
                <a:solidFill>
                  <a:srgbClr val="0D0D0D"/>
                </a:solidFill>
                <a:latin typeface="Times New Roman" panose="02020603050405020304" pitchFamily="18" charset="0"/>
                <a:ea typeface="MS Mincho"/>
                <a:cs typeface="Times New Roman" panose="02020603050405020304" pitchFamily="18" charset="0"/>
              </a:rPr>
              <a:t>Kiểu</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văn</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tả</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cảnh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sinh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hoạt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200"/>
              </a:spcAft>
            </a:pPr>
            <a:r>
              <a:rPr lang="vi-VN" sz="2800" b="1" dirty="0">
                <a:solidFill>
                  <a:srgbClr val="0D0D0D"/>
                </a:solidFill>
                <a:latin typeface="Times New Roman" panose="02020603050405020304" pitchFamily="18" charset="0"/>
                <a:ea typeface="MS Mincho"/>
                <a:cs typeface="Times New Roman" panose="02020603050405020304" pitchFamily="18" charset="0"/>
              </a:rPr>
              <a:t>1</a:t>
            </a:r>
            <a:r>
              <a:rPr lang="vi-VN"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ight Arrow 9"/>
          <p:cNvSpPr/>
          <p:nvPr/>
        </p:nvSpPr>
        <p:spPr>
          <a:xfrm>
            <a:off x="2286000" y="2265964"/>
            <a:ext cx="3615403" cy="3795562"/>
          </a:xfrm>
          <a:prstGeom prst="rightArrow">
            <a:avLst>
              <a:gd name="adj1" fmla="val 50000"/>
              <a:gd name="adj2" fmla="val 41069"/>
            </a:avLst>
          </a:prstGeom>
          <a:solidFill>
            <a:schemeClr val="bg2"/>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228600" algn="l"/>
              </a:tabLst>
            </a:pPr>
            <a:r>
              <a:rPr lang="en-US" sz="2400" dirty="0" err="1">
                <a:solidFill>
                  <a:srgbClr val="0D0D0D"/>
                </a:solidFill>
                <a:latin typeface="Times New Roman" panose="02020603050405020304" pitchFamily="18" charset="0"/>
                <a:ea typeface="MS Mincho"/>
                <a:cs typeface="Times New Roman" panose="02020603050405020304" pitchFamily="18" charset="0"/>
              </a:rPr>
              <a:t>Em</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hãy</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đọc</a:t>
            </a:r>
            <a:r>
              <a:rPr lang="en-US" sz="2400" dirty="0" smtClean="0">
                <a:solidFill>
                  <a:srgbClr val="0D0D0D"/>
                </a:solidFill>
                <a:latin typeface="Times New Roman" panose="02020603050405020304" pitchFamily="18" charset="0"/>
                <a:ea typeface="MS Mincho"/>
                <a:cs typeface="Times New Roman" panose="02020603050405020304" pitchFamily="18" charset="0"/>
              </a:rPr>
              <a:t> SGK/</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Tr</a:t>
            </a:r>
            <a:r>
              <a:rPr lang="en-US" sz="2400" dirty="0" smtClean="0">
                <a:solidFill>
                  <a:srgbClr val="0D0D0D"/>
                </a:solidFill>
                <a:latin typeface="Times New Roman" panose="02020603050405020304" pitchFamily="18" charset="0"/>
                <a:ea typeface="MS Mincho"/>
                <a:cs typeface="Times New Roman" panose="02020603050405020304" pitchFamily="18" charset="0"/>
              </a:rPr>
              <a:t> 124 </a:t>
            </a:r>
            <a:r>
              <a:rPr lang="en-US" sz="2400" dirty="0" err="1">
                <a:solidFill>
                  <a:srgbClr val="0D0D0D"/>
                </a:solidFill>
                <a:latin typeface="Times New Roman" panose="02020603050405020304" pitchFamily="18" charset="0"/>
                <a:ea typeface="MS Mincho"/>
                <a:cs typeface="Times New Roman" panose="02020603050405020304" pitchFamily="18" charset="0"/>
              </a:rPr>
              <a:t>và</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cho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biết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thế</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nào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là</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tả</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cảnh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sinh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hoạt</a:t>
            </a:r>
            <a:r>
              <a:rPr lang="en-US" sz="2400" dirty="0">
                <a:solidFill>
                  <a:srgbClr val="0D0D0D"/>
                </a:solidFill>
                <a:latin typeface="Times New Roman" panose="02020603050405020304" pitchFamily="18" charset="0"/>
                <a:ea typeface="MS Mincho"/>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5782494" y="2198275"/>
            <a:ext cx="3757556" cy="404948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42186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87111" y="80751"/>
            <a:ext cx="641778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HOẠT ĐỘNG LUYỆN TẬP</a:t>
            </a:r>
            <a:endParaRPr kumimoji="0" lang="en-US" sz="40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522580" y="788637"/>
            <a:ext cx="156485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1349829" y="1333356"/>
            <a:ext cx="6096000" cy="1185966"/>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cảnh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sinh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1</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 niệm.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ight Arrow Callout 3"/>
          <p:cNvSpPr/>
          <p:nvPr/>
        </p:nvSpPr>
        <p:spPr>
          <a:xfrm>
            <a:off x="1854926" y="2545448"/>
            <a:ext cx="5232505" cy="3814355"/>
          </a:xfrm>
          <a:prstGeom prst="rightArrowCallout">
            <a:avLst>
              <a:gd name="adj1" fmla="val 25000"/>
              <a:gd name="adj2" fmla="val 30137"/>
              <a:gd name="adj3" fmla="val 35959"/>
              <a:gd name="adj4" fmla="val 64977"/>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26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600"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bức</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bật</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6740685" y="2466466"/>
            <a:ext cx="4249280" cy="392006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7216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87111" y="80751"/>
            <a:ext cx="641778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HOẠT ĐỘNG LUYỆN TẬP</a:t>
            </a:r>
            <a:endParaRPr kumimoji="0" lang="en-US" sz="40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522580" y="788637"/>
            <a:ext cx="156485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 name="Right Arrow 2"/>
          <p:cNvSpPr/>
          <p:nvPr/>
        </p:nvSpPr>
        <p:spPr>
          <a:xfrm>
            <a:off x="2879086" y="2821198"/>
            <a:ext cx="7266577" cy="4157090"/>
          </a:xfrm>
          <a:prstGeom prst="rightArrow">
            <a:avLst>
              <a:gd name="adj1" fmla="val 50000"/>
              <a:gd name="adj2" fmla="val 44214"/>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 name="Freeform 3"/>
          <p:cNvSpPr/>
          <p:nvPr/>
        </p:nvSpPr>
        <p:spPr>
          <a:xfrm>
            <a:off x="1605098" y="3891564"/>
            <a:ext cx="2579701" cy="2167466"/>
          </a:xfrm>
          <a:custGeom>
            <a:avLst/>
            <a:gdLst>
              <a:gd name="connsiteX0" fmla="*/ 0 w 2579701"/>
              <a:gd name="connsiteY0" fmla="*/ 361252 h 2167466"/>
              <a:gd name="connsiteX1" fmla="*/ 361252 w 2579701"/>
              <a:gd name="connsiteY1" fmla="*/ 0 h 2167466"/>
              <a:gd name="connsiteX2" fmla="*/ 2218449 w 2579701"/>
              <a:gd name="connsiteY2" fmla="*/ 0 h 2167466"/>
              <a:gd name="connsiteX3" fmla="*/ 2579701 w 2579701"/>
              <a:gd name="connsiteY3" fmla="*/ 361252 h 2167466"/>
              <a:gd name="connsiteX4" fmla="*/ 2579701 w 2579701"/>
              <a:gd name="connsiteY4" fmla="*/ 1806214 h 2167466"/>
              <a:gd name="connsiteX5" fmla="*/ 2218449 w 2579701"/>
              <a:gd name="connsiteY5" fmla="*/ 2167466 h 2167466"/>
              <a:gd name="connsiteX6" fmla="*/ 361252 w 2579701"/>
              <a:gd name="connsiteY6" fmla="*/ 2167466 h 2167466"/>
              <a:gd name="connsiteX7" fmla="*/ 0 w 2579701"/>
              <a:gd name="connsiteY7" fmla="*/ 1806214 h 2167466"/>
              <a:gd name="connsiteX8" fmla="*/ 0 w 257970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9701" h="2167466">
                <a:moveTo>
                  <a:pt x="0" y="361252"/>
                </a:moveTo>
                <a:cubicBezTo>
                  <a:pt x="0" y="161738"/>
                  <a:pt x="161738" y="0"/>
                  <a:pt x="361252" y="0"/>
                </a:cubicBezTo>
                <a:lnTo>
                  <a:pt x="2218449" y="0"/>
                </a:lnTo>
                <a:cubicBezTo>
                  <a:pt x="2417963" y="0"/>
                  <a:pt x="2579701" y="161738"/>
                  <a:pt x="2579701" y="361252"/>
                </a:cubicBezTo>
                <a:lnTo>
                  <a:pt x="2579701" y="1806214"/>
                </a:lnTo>
                <a:cubicBezTo>
                  <a:pt x="2579701" y="2005728"/>
                  <a:pt x="2417963" y="2167466"/>
                  <a:pt x="2218449" y="2167466"/>
                </a:cubicBezTo>
                <a:lnTo>
                  <a:pt x="361252" y="2167466"/>
                </a:lnTo>
                <a:cubicBezTo>
                  <a:pt x="161738" y="2167466"/>
                  <a:pt x="0" y="2005728"/>
                  <a:pt x="0" y="1806214"/>
                </a:cubicBezTo>
                <a:lnTo>
                  <a:pt x="0" y="361252"/>
                </a:lnTo>
                <a:close/>
              </a:path>
            </a:pathLst>
          </a:custGeom>
          <a:solidFill>
            <a:schemeClr val="accent3">
              <a:lumMod val="50000"/>
            </a:schemeClr>
          </a:solidFill>
          <a:scene3d>
            <a:camera prst="orthographicFront"/>
            <a:lightRig rig="threePt" dir="t"/>
          </a:scene3d>
          <a:sp3d>
            <a:bevelT w="1143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247" tIns="197247" rIns="197247" bIns="197247"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Giới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thiệu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diễn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ra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4585530" y="3891564"/>
            <a:ext cx="2579701" cy="2167466"/>
          </a:xfrm>
          <a:custGeom>
            <a:avLst/>
            <a:gdLst>
              <a:gd name="connsiteX0" fmla="*/ 0 w 2579701"/>
              <a:gd name="connsiteY0" fmla="*/ 361252 h 2167466"/>
              <a:gd name="connsiteX1" fmla="*/ 361252 w 2579701"/>
              <a:gd name="connsiteY1" fmla="*/ 0 h 2167466"/>
              <a:gd name="connsiteX2" fmla="*/ 2218449 w 2579701"/>
              <a:gd name="connsiteY2" fmla="*/ 0 h 2167466"/>
              <a:gd name="connsiteX3" fmla="*/ 2579701 w 2579701"/>
              <a:gd name="connsiteY3" fmla="*/ 361252 h 2167466"/>
              <a:gd name="connsiteX4" fmla="*/ 2579701 w 2579701"/>
              <a:gd name="connsiteY4" fmla="*/ 1806214 h 2167466"/>
              <a:gd name="connsiteX5" fmla="*/ 2218449 w 2579701"/>
              <a:gd name="connsiteY5" fmla="*/ 2167466 h 2167466"/>
              <a:gd name="connsiteX6" fmla="*/ 361252 w 2579701"/>
              <a:gd name="connsiteY6" fmla="*/ 2167466 h 2167466"/>
              <a:gd name="connsiteX7" fmla="*/ 0 w 2579701"/>
              <a:gd name="connsiteY7" fmla="*/ 1806214 h 2167466"/>
              <a:gd name="connsiteX8" fmla="*/ 0 w 257970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9701" h="2167466">
                <a:moveTo>
                  <a:pt x="0" y="361252"/>
                </a:moveTo>
                <a:cubicBezTo>
                  <a:pt x="0" y="161738"/>
                  <a:pt x="161738" y="0"/>
                  <a:pt x="361252" y="0"/>
                </a:cubicBezTo>
                <a:lnTo>
                  <a:pt x="2218449" y="0"/>
                </a:lnTo>
                <a:cubicBezTo>
                  <a:pt x="2417963" y="0"/>
                  <a:pt x="2579701" y="161738"/>
                  <a:pt x="2579701" y="361252"/>
                </a:cubicBezTo>
                <a:lnTo>
                  <a:pt x="2579701" y="1806214"/>
                </a:lnTo>
                <a:cubicBezTo>
                  <a:pt x="2579701" y="2005728"/>
                  <a:pt x="2417963" y="2167466"/>
                  <a:pt x="2218449" y="2167466"/>
                </a:cubicBezTo>
                <a:lnTo>
                  <a:pt x="361252" y="2167466"/>
                </a:lnTo>
                <a:cubicBezTo>
                  <a:pt x="161738" y="2167466"/>
                  <a:pt x="0" y="2005728"/>
                  <a:pt x="0" y="1806214"/>
                </a:cubicBezTo>
                <a:lnTo>
                  <a:pt x="0" y="361252"/>
                </a:lnTo>
                <a:close/>
              </a:path>
            </a:pathLst>
          </a:custGeom>
          <a:solidFill>
            <a:schemeClr val="accent3">
              <a:lumMod val="50000"/>
            </a:schemeClr>
          </a:solidFill>
          <a:scene3d>
            <a:camera prst="orthographicFront"/>
            <a:lightRig rig="threePt" dir="t"/>
          </a:scene3d>
          <a:sp3d>
            <a:bevelT w="1143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247" tIns="197247" rIns="197247" bIns="197247"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theo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trật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hợp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7" name="Freeform 6"/>
          <p:cNvSpPr/>
          <p:nvPr/>
        </p:nvSpPr>
        <p:spPr>
          <a:xfrm>
            <a:off x="7565962" y="3891564"/>
            <a:ext cx="2579701" cy="2167466"/>
          </a:xfrm>
          <a:custGeom>
            <a:avLst/>
            <a:gdLst>
              <a:gd name="connsiteX0" fmla="*/ 0 w 2579701"/>
              <a:gd name="connsiteY0" fmla="*/ 361252 h 2167466"/>
              <a:gd name="connsiteX1" fmla="*/ 361252 w 2579701"/>
              <a:gd name="connsiteY1" fmla="*/ 0 h 2167466"/>
              <a:gd name="connsiteX2" fmla="*/ 2218449 w 2579701"/>
              <a:gd name="connsiteY2" fmla="*/ 0 h 2167466"/>
              <a:gd name="connsiteX3" fmla="*/ 2579701 w 2579701"/>
              <a:gd name="connsiteY3" fmla="*/ 361252 h 2167466"/>
              <a:gd name="connsiteX4" fmla="*/ 2579701 w 2579701"/>
              <a:gd name="connsiteY4" fmla="*/ 1806214 h 2167466"/>
              <a:gd name="connsiteX5" fmla="*/ 2218449 w 2579701"/>
              <a:gd name="connsiteY5" fmla="*/ 2167466 h 2167466"/>
              <a:gd name="connsiteX6" fmla="*/ 361252 w 2579701"/>
              <a:gd name="connsiteY6" fmla="*/ 2167466 h 2167466"/>
              <a:gd name="connsiteX7" fmla="*/ 0 w 2579701"/>
              <a:gd name="connsiteY7" fmla="*/ 1806214 h 2167466"/>
              <a:gd name="connsiteX8" fmla="*/ 0 w 257970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9701" h="2167466">
                <a:moveTo>
                  <a:pt x="0" y="361252"/>
                </a:moveTo>
                <a:cubicBezTo>
                  <a:pt x="0" y="161738"/>
                  <a:pt x="161738" y="0"/>
                  <a:pt x="361252" y="0"/>
                </a:cubicBezTo>
                <a:lnTo>
                  <a:pt x="2218449" y="0"/>
                </a:lnTo>
                <a:cubicBezTo>
                  <a:pt x="2417963" y="0"/>
                  <a:pt x="2579701" y="161738"/>
                  <a:pt x="2579701" y="361252"/>
                </a:cubicBezTo>
                <a:lnTo>
                  <a:pt x="2579701" y="1806214"/>
                </a:lnTo>
                <a:cubicBezTo>
                  <a:pt x="2579701" y="2005728"/>
                  <a:pt x="2417963" y="2167466"/>
                  <a:pt x="2218449" y="2167466"/>
                </a:cubicBezTo>
                <a:lnTo>
                  <a:pt x="361252" y="2167466"/>
                </a:lnTo>
                <a:cubicBezTo>
                  <a:pt x="161738" y="2167466"/>
                  <a:pt x="0" y="2005728"/>
                  <a:pt x="0" y="1806214"/>
                </a:cubicBezTo>
                <a:lnTo>
                  <a:pt x="0" y="361252"/>
                </a:lnTo>
                <a:close/>
              </a:path>
            </a:pathLst>
          </a:custGeom>
          <a:solidFill>
            <a:schemeClr val="accent3">
              <a:lumMod val="50000"/>
            </a:schemeClr>
          </a:solidFill>
          <a:scene3d>
            <a:camera prst="orthographicFront"/>
            <a:lightRig rig="threePt" dir="t"/>
          </a:scene3d>
          <a:sp3d>
            <a:bevelT w="114300" prst="artDeco"/>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247" tIns="197247" rIns="197247" bIns="197247"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con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không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gian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cụ</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thể</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Rectangle 11"/>
          <p:cNvSpPr/>
          <p:nvPr/>
        </p:nvSpPr>
        <p:spPr>
          <a:xfrm>
            <a:off x="1349829" y="1333356"/>
            <a:ext cx="6096000" cy="1185966"/>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cảnh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sinh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1</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 niệm.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349829" y="2476188"/>
            <a:ext cx="7040197"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khi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viết</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bài</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văn</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tả</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cảnh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sinh</a:t>
            </a:r>
            <a:r>
              <a:rPr lang="en-US" sz="2800" b="1" dirty="0">
                <a:solidFill>
                  <a:srgbClr val="0D0D0D"/>
                </a:solidFill>
                <a:latin typeface="Times New Roman" panose="02020603050405020304" pitchFamily="18" charset="0"/>
                <a:ea typeface="MS Mincho"/>
                <a:cs typeface="Times New Roman" panose="02020603050405020304" pitchFamily="18" charset="0"/>
              </a:rPr>
              <a:t> </a:t>
            </a:r>
            <a:r>
              <a:rPr lang="en-US" sz="2800" b="1" dirty="0" err="1">
                <a:solidFill>
                  <a:srgbClr val="0D0D0D"/>
                </a:solidFill>
                <a:latin typeface="Times New Roman" panose="02020603050405020304" pitchFamily="18" charset="0"/>
                <a:ea typeface="MS Mincho"/>
                <a:cs typeface="Times New Roman" panose="02020603050405020304" pitchFamily="18" charset="0"/>
              </a:rPr>
              <a:t>hoạt</a:t>
            </a:r>
            <a:r>
              <a:rPr lang="en-US" sz="2800" b="1" dirty="0">
                <a:solidFill>
                  <a:srgbClr val="0D0D0D"/>
                </a:solidFill>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Cloud Callout 13"/>
          <p:cNvSpPr/>
          <p:nvPr/>
        </p:nvSpPr>
        <p:spPr>
          <a:xfrm>
            <a:off x="2095754" y="3176946"/>
            <a:ext cx="7236603" cy="2200410"/>
          </a:xfrm>
          <a:prstGeom prst="cloudCallout">
            <a:avLst/>
          </a:prstGeom>
          <a:solidFill>
            <a:schemeClr val="bg1"/>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tabLst>
                <a:tab pos="228600" algn="l"/>
              </a:tabLst>
            </a:pPr>
            <a:r>
              <a:rPr lang="en-US" sz="3200" dirty="0" err="1">
                <a:solidFill>
                  <a:srgbClr val="0D0D0D"/>
                </a:solidFill>
                <a:latin typeface="Times New Roman" panose="02020603050405020304" pitchFamily="18" charset="0"/>
                <a:ea typeface="MS Mincho"/>
                <a:cs typeface="Times New Roman" panose="02020603050405020304" pitchFamily="18" charset="0"/>
              </a:rPr>
              <a:t>Yêu</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cầu</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khi</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viết</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bài</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văn</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tả</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cảnh</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sinh</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hoạt</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là</a:t>
            </a:r>
            <a:r>
              <a:rPr lang="en-US" sz="3200" dirty="0">
                <a:solidFill>
                  <a:srgbClr val="0D0D0D"/>
                </a:solidFill>
                <a:latin typeface="Times New Roman" panose="02020603050405020304" pitchFamily="18" charset="0"/>
                <a:ea typeface="MS Mincho"/>
                <a:cs typeface="Times New Roman" panose="02020603050405020304" pitchFamily="18" charset="0"/>
              </a:rPr>
              <a:t> </a:t>
            </a:r>
            <a:r>
              <a:rPr lang="en-US" sz="3200" dirty="0" err="1">
                <a:solidFill>
                  <a:srgbClr val="0D0D0D"/>
                </a:solidFill>
                <a:latin typeface="Times New Roman" panose="02020603050405020304" pitchFamily="18" charset="0"/>
                <a:ea typeface="MS Mincho"/>
                <a:cs typeface="Times New Roman" panose="02020603050405020304" pitchFamily="18" charset="0"/>
              </a:rPr>
              <a:t>gì</a:t>
            </a:r>
            <a:r>
              <a:rPr lang="en-US" sz="3200" dirty="0">
                <a:solidFill>
                  <a:srgbClr val="0D0D0D"/>
                </a:solidFill>
                <a:latin typeface="Times New Roman" panose="02020603050405020304" pitchFamily="18" charset="0"/>
                <a:ea typeface="MS Mincho"/>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580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4"/>
                                        </p:tgtEl>
                                        <p:attrNameLst>
                                          <p:attrName>ppt_w</p:attrName>
                                        </p:attrNameLst>
                                      </p:cBhvr>
                                      <p:tavLst>
                                        <p:tav tm="0">
                                          <p:val>
                                            <p:strVal val="ppt_w"/>
                                          </p:val>
                                        </p:tav>
                                        <p:tav tm="100000">
                                          <p:val>
                                            <p:fltVal val="0"/>
                                          </p:val>
                                        </p:tav>
                                      </p:tavLst>
                                    </p:anim>
                                    <p:anim calcmode="lin" valueType="num">
                                      <p:cBhvr>
                                        <p:cTn id="7" dur="500"/>
                                        <p:tgtEl>
                                          <p:spTgt spid="14"/>
                                        </p:tgtEl>
                                        <p:attrNameLst>
                                          <p:attrName>ppt_h</p:attrName>
                                        </p:attrNameLst>
                                      </p:cBhvr>
                                      <p:tavLst>
                                        <p:tav tm="0">
                                          <p:val>
                                            <p:strVal val="ppt_h"/>
                                          </p:val>
                                        </p:tav>
                                        <p:tav tm="100000">
                                          <p:val>
                                            <p:fltVal val="0"/>
                                          </p:val>
                                        </p:tav>
                                      </p:tavLst>
                                    </p:anim>
                                    <p:animEffect transition="out" filter="fade">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lum bright="70000" contrast="-70000"/>
          </a:blip>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1257" y="248194"/>
            <a:ext cx="11678194" cy="6400799"/>
          </a:xfrm>
          <a:prstGeom prst="rect">
            <a:avLst/>
          </a:prstGeom>
        </p:spPr>
      </p:pic>
      <p:sp>
        <p:nvSpPr>
          <p:cNvPr id="6" name="Rectangle 5"/>
          <p:cNvSpPr/>
          <p:nvPr/>
        </p:nvSpPr>
        <p:spPr>
          <a:xfrm>
            <a:off x="4272059" y="248194"/>
            <a:ext cx="7667392" cy="2585323"/>
          </a:xfrm>
          <a:prstGeom prst="rect">
            <a:avLst/>
          </a:prstGeom>
          <a:noFill/>
        </p:spPr>
        <p:txBody>
          <a:bodyPr wrap="square" lIns="91440" tIns="45720" rIns="91440" bIns="45720">
            <a:spAutoFit/>
          </a:bodyPr>
          <a:lstStyle/>
          <a:p>
            <a:pPr algn="ctr"/>
            <a:r>
              <a:rPr lang="en-US" sz="5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ĐỌC - HIỂU VĂN BẢN</a:t>
            </a:r>
          </a:p>
          <a:p>
            <a:pPr algn="ctr"/>
            <a:r>
              <a:rPr lang="en-US" sz="5400" b="1" cap="none" spc="0"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LAO XAO NGÀY HÈ</a:t>
            </a:r>
          </a:p>
          <a:p>
            <a:pPr algn="ctr"/>
            <a:r>
              <a:rPr lang="en-US" sz="5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 </a:t>
            </a:r>
            <a:r>
              <a:rPr lang="en-US" sz="5400" b="1" dirty="0" err="1"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Duy</a:t>
            </a:r>
            <a:r>
              <a:rPr lang="en-US" sz="5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Khán</a:t>
            </a:r>
            <a:r>
              <a:rPr lang="en-US" sz="5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t>
            </a:r>
            <a:endParaRPr lang="en-US" sz="54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80500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87111" y="80751"/>
            <a:ext cx="641778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rPr>
              <a:t>HOẠT ĐỘNG LUYỆN TẬP</a:t>
            </a:r>
            <a:endParaRPr kumimoji="0" lang="en-US" sz="4000" b="1" i="0" u="none" strike="noStrike" kern="1200" cap="none" spc="0" normalizeH="0" baseline="0" noProof="0" dirty="0">
              <a:ln w="12700">
                <a:solidFill>
                  <a:srgbClr val="212121">
                    <a:lumMod val="75000"/>
                  </a:srgbClr>
                </a:solidFill>
                <a:prstDash val="solid"/>
              </a:ln>
              <a:pattFill prst="dkUpDiag">
                <a:fgClr>
                  <a:srgbClr val="212121"/>
                </a:fgClr>
                <a:bgClr>
                  <a:srgbClr val="212121">
                    <a:lumMod val="20000"/>
                    <a:lumOff val="80000"/>
                  </a:srgbClr>
                </a:bgClr>
              </a:pattFill>
              <a:effectLst>
                <a:outerShdw dist="38100" dir="2640000" algn="bl" rotWithShape="0">
                  <a:srgbClr val="212121">
                    <a:lumMod val="75000"/>
                  </a:srgb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5522580" y="788637"/>
            <a:ext cx="156485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 name="Right Arrow 2"/>
          <p:cNvSpPr/>
          <p:nvPr/>
        </p:nvSpPr>
        <p:spPr>
          <a:xfrm>
            <a:off x="2887111" y="2630408"/>
            <a:ext cx="7266577" cy="4177241"/>
          </a:xfrm>
          <a:prstGeom prst="rightArrow">
            <a:avLst>
              <a:gd name="adj1" fmla="val 50000"/>
              <a:gd name="adj2" fmla="val 41562"/>
            </a:avLst>
          </a:prstGeom>
        </p:spPr>
        <p:style>
          <a:lnRef idx="3">
            <a:schemeClr val="lt1"/>
          </a:lnRef>
          <a:fillRef idx="1">
            <a:schemeClr val="accent2"/>
          </a:fillRef>
          <a:effectRef idx="1">
            <a:schemeClr val="accent2"/>
          </a:effectRef>
          <a:fontRef idx="minor">
            <a:schemeClr val="lt1"/>
          </a:fontRef>
        </p:style>
      </p:sp>
      <p:sp>
        <p:nvSpPr>
          <p:cNvPr id="4" name="Freeform 3"/>
          <p:cNvSpPr/>
          <p:nvPr/>
        </p:nvSpPr>
        <p:spPr>
          <a:xfrm>
            <a:off x="1894589" y="3635295"/>
            <a:ext cx="2564674" cy="2167466"/>
          </a:xfrm>
          <a:custGeom>
            <a:avLst/>
            <a:gdLst>
              <a:gd name="connsiteX0" fmla="*/ 0 w 2564674"/>
              <a:gd name="connsiteY0" fmla="*/ 361252 h 2167466"/>
              <a:gd name="connsiteX1" fmla="*/ 361252 w 2564674"/>
              <a:gd name="connsiteY1" fmla="*/ 0 h 2167466"/>
              <a:gd name="connsiteX2" fmla="*/ 2203422 w 2564674"/>
              <a:gd name="connsiteY2" fmla="*/ 0 h 2167466"/>
              <a:gd name="connsiteX3" fmla="*/ 2564674 w 2564674"/>
              <a:gd name="connsiteY3" fmla="*/ 361252 h 2167466"/>
              <a:gd name="connsiteX4" fmla="*/ 2564674 w 2564674"/>
              <a:gd name="connsiteY4" fmla="*/ 1806214 h 2167466"/>
              <a:gd name="connsiteX5" fmla="*/ 2203422 w 2564674"/>
              <a:gd name="connsiteY5" fmla="*/ 2167466 h 2167466"/>
              <a:gd name="connsiteX6" fmla="*/ 361252 w 2564674"/>
              <a:gd name="connsiteY6" fmla="*/ 2167466 h 2167466"/>
              <a:gd name="connsiteX7" fmla="*/ 0 w 2564674"/>
              <a:gd name="connsiteY7" fmla="*/ 1806214 h 2167466"/>
              <a:gd name="connsiteX8" fmla="*/ 0 w 2564674"/>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674" h="2167466">
                <a:moveTo>
                  <a:pt x="0" y="361252"/>
                </a:moveTo>
                <a:cubicBezTo>
                  <a:pt x="0" y="161738"/>
                  <a:pt x="161738" y="0"/>
                  <a:pt x="361252" y="0"/>
                </a:cubicBezTo>
                <a:lnTo>
                  <a:pt x="2203422" y="0"/>
                </a:lnTo>
                <a:cubicBezTo>
                  <a:pt x="2402936" y="0"/>
                  <a:pt x="2564674" y="161738"/>
                  <a:pt x="2564674" y="361252"/>
                </a:cubicBezTo>
                <a:lnTo>
                  <a:pt x="2564674" y="1806214"/>
                </a:lnTo>
                <a:cubicBezTo>
                  <a:pt x="2564674" y="2005728"/>
                  <a:pt x="2402936" y="2167466"/>
                  <a:pt x="2203422" y="2167466"/>
                </a:cubicBezTo>
                <a:lnTo>
                  <a:pt x="361252" y="2167466"/>
                </a:lnTo>
                <a:cubicBezTo>
                  <a:pt x="161738" y="2167466"/>
                  <a:pt x="0" y="2005728"/>
                  <a:pt x="0" y="1806214"/>
                </a:cubicBezTo>
                <a:lnTo>
                  <a:pt x="0" y="361252"/>
                </a:lnTo>
                <a:close/>
              </a:path>
            </a:pathLst>
          </a:cu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9627" tIns="189627" rIns="189627" bIns="189627" numCol="1" spcCol="1270" anchor="ctr" anchorCtr="0">
            <a:noAutofit/>
          </a:bodyPr>
          <a:lstStyle/>
          <a:p>
            <a:pPr lvl="0" algn="ctr" defTabSz="977900">
              <a:lnSpc>
                <a:spcPct val="90000"/>
              </a:lnSpc>
              <a:spcBef>
                <a:spcPct val="0"/>
              </a:spcBef>
              <a:spcAft>
                <a:spcPct val="35000"/>
              </a:spcAft>
            </a:pP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Gợi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tả</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được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quang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cảnh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không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khí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chung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những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hình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ảnh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tiêu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biểu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nổi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bật</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của</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bức</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tranh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sinh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hoạt</a:t>
            </a:r>
            <a:r>
              <a:rPr lang="en-US" sz="2200" kern="1200" dirty="0" smtClean="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4895906" y="3635295"/>
            <a:ext cx="2564674" cy="2167466"/>
          </a:xfrm>
          <a:custGeom>
            <a:avLst/>
            <a:gdLst>
              <a:gd name="connsiteX0" fmla="*/ 0 w 2564674"/>
              <a:gd name="connsiteY0" fmla="*/ 361252 h 2167466"/>
              <a:gd name="connsiteX1" fmla="*/ 361252 w 2564674"/>
              <a:gd name="connsiteY1" fmla="*/ 0 h 2167466"/>
              <a:gd name="connsiteX2" fmla="*/ 2203422 w 2564674"/>
              <a:gd name="connsiteY2" fmla="*/ 0 h 2167466"/>
              <a:gd name="connsiteX3" fmla="*/ 2564674 w 2564674"/>
              <a:gd name="connsiteY3" fmla="*/ 361252 h 2167466"/>
              <a:gd name="connsiteX4" fmla="*/ 2564674 w 2564674"/>
              <a:gd name="connsiteY4" fmla="*/ 1806214 h 2167466"/>
              <a:gd name="connsiteX5" fmla="*/ 2203422 w 2564674"/>
              <a:gd name="connsiteY5" fmla="*/ 2167466 h 2167466"/>
              <a:gd name="connsiteX6" fmla="*/ 361252 w 2564674"/>
              <a:gd name="connsiteY6" fmla="*/ 2167466 h 2167466"/>
              <a:gd name="connsiteX7" fmla="*/ 0 w 2564674"/>
              <a:gd name="connsiteY7" fmla="*/ 1806214 h 2167466"/>
              <a:gd name="connsiteX8" fmla="*/ 0 w 2564674"/>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674" h="2167466">
                <a:moveTo>
                  <a:pt x="0" y="361252"/>
                </a:moveTo>
                <a:cubicBezTo>
                  <a:pt x="0" y="161738"/>
                  <a:pt x="161738" y="0"/>
                  <a:pt x="361252" y="0"/>
                </a:cubicBezTo>
                <a:lnTo>
                  <a:pt x="2203422" y="0"/>
                </a:lnTo>
                <a:cubicBezTo>
                  <a:pt x="2402936" y="0"/>
                  <a:pt x="2564674" y="161738"/>
                  <a:pt x="2564674" y="361252"/>
                </a:cubicBezTo>
                <a:lnTo>
                  <a:pt x="2564674" y="1806214"/>
                </a:lnTo>
                <a:cubicBezTo>
                  <a:pt x="2564674" y="2005728"/>
                  <a:pt x="2402936" y="2167466"/>
                  <a:pt x="2203422" y="2167466"/>
                </a:cubicBezTo>
                <a:lnTo>
                  <a:pt x="361252" y="2167466"/>
                </a:lnTo>
                <a:cubicBezTo>
                  <a:pt x="161738" y="2167466"/>
                  <a:pt x="0" y="2005728"/>
                  <a:pt x="0" y="1806214"/>
                </a:cubicBezTo>
                <a:lnTo>
                  <a:pt x="0" y="361252"/>
                </a:lnTo>
                <a:close/>
              </a:path>
            </a:pathLst>
          </a:cu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247" tIns="197247" rIns="197247" bIns="197247"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Sử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phù</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hợp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ngữ</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chỉ</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điểm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động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7" name="Freeform 6"/>
          <p:cNvSpPr/>
          <p:nvPr/>
        </p:nvSpPr>
        <p:spPr>
          <a:xfrm>
            <a:off x="7897224" y="3667859"/>
            <a:ext cx="2564674" cy="2167466"/>
          </a:xfrm>
          <a:custGeom>
            <a:avLst/>
            <a:gdLst>
              <a:gd name="connsiteX0" fmla="*/ 0 w 2564674"/>
              <a:gd name="connsiteY0" fmla="*/ 361252 h 2167466"/>
              <a:gd name="connsiteX1" fmla="*/ 361252 w 2564674"/>
              <a:gd name="connsiteY1" fmla="*/ 0 h 2167466"/>
              <a:gd name="connsiteX2" fmla="*/ 2203422 w 2564674"/>
              <a:gd name="connsiteY2" fmla="*/ 0 h 2167466"/>
              <a:gd name="connsiteX3" fmla="*/ 2564674 w 2564674"/>
              <a:gd name="connsiteY3" fmla="*/ 361252 h 2167466"/>
              <a:gd name="connsiteX4" fmla="*/ 2564674 w 2564674"/>
              <a:gd name="connsiteY4" fmla="*/ 1806214 h 2167466"/>
              <a:gd name="connsiteX5" fmla="*/ 2203422 w 2564674"/>
              <a:gd name="connsiteY5" fmla="*/ 2167466 h 2167466"/>
              <a:gd name="connsiteX6" fmla="*/ 361252 w 2564674"/>
              <a:gd name="connsiteY6" fmla="*/ 2167466 h 2167466"/>
              <a:gd name="connsiteX7" fmla="*/ 0 w 2564674"/>
              <a:gd name="connsiteY7" fmla="*/ 1806214 h 2167466"/>
              <a:gd name="connsiteX8" fmla="*/ 0 w 2564674"/>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674" h="2167466">
                <a:moveTo>
                  <a:pt x="0" y="361252"/>
                </a:moveTo>
                <a:cubicBezTo>
                  <a:pt x="0" y="161738"/>
                  <a:pt x="161738" y="0"/>
                  <a:pt x="361252" y="0"/>
                </a:cubicBezTo>
                <a:lnTo>
                  <a:pt x="2203422" y="0"/>
                </a:lnTo>
                <a:cubicBezTo>
                  <a:pt x="2402936" y="0"/>
                  <a:pt x="2564674" y="161738"/>
                  <a:pt x="2564674" y="361252"/>
                </a:cubicBezTo>
                <a:lnTo>
                  <a:pt x="2564674" y="1806214"/>
                </a:lnTo>
                <a:cubicBezTo>
                  <a:pt x="2564674" y="2005728"/>
                  <a:pt x="2402936" y="2167466"/>
                  <a:pt x="2203422" y="2167466"/>
                </a:cubicBezTo>
                <a:lnTo>
                  <a:pt x="361252" y="2167466"/>
                </a:lnTo>
                <a:cubicBezTo>
                  <a:pt x="161738" y="2167466"/>
                  <a:pt x="0" y="2005728"/>
                  <a:pt x="0" y="1806214"/>
                </a:cubicBezTo>
                <a:lnTo>
                  <a:pt x="0" y="361252"/>
                </a:lnTo>
                <a:close/>
              </a:path>
            </a:pathLst>
          </a:cu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247" tIns="197247" rIns="197247" bIns="197247"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suy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miêu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tả</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Rectangle 11"/>
          <p:cNvSpPr/>
          <p:nvPr/>
        </p:nvSpPr>
        <p:spPr>
          <a:xfrm>
            <a:off x="1349829" y="1333356"/>
            <a:ext cx="6096000" cy="1185966"/>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cảnh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sinh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1</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 niệm.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349829" y="2476188"/>
            <a:ext cx="7040197"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khi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cảnh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sinh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hoạt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142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574832" y="43668"/>
            <a:ext cx="156485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w="12700">
                <a:solidFill>
                  <a:srgbClr val="D64787"/>
                </a:solidFill>
                <a:prstDash val="solid"/>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1389016" y="708663"/>
            <a:ext cx="6096000" cy="1185966"/>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80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cảnh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sinh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1</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 niệm.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402081" y="1894629"/>
            <a:ext cx="7040197"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khi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viết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bài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tả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cảnh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sinh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Times New Roman" panose="02020603050405020304" pitchFamily="18" charset="0"/>
              </a:rPr>
              <a:t>hoạt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Freeform 3"/>
          <p:cNvSpPr/>
          <p:nvPr/>
        </p:nvSpPr>
        <p:spPr>
          <a:xfrm>
            <a:off x="2136503" y="2588658"/>
            <a:ext cx="7236242" cy="870701"/>
          </a:xfrm>
          <a:custGeom>
            <a:avLst/>
            <a:gdLst>
              <a:gd name="connsiteX0" fmla="*/ 0 w 7236242"/>
              <a:gd name="connsiteY0" fmla="*/ 87070 h 870701"/>
              <a:gd name="connsiteX1" fmla="*/ 87070 w 7236242"/>
              <a:gd name="connsiteY1" fmla="*/ 0 h 870701"/>
              <a:gd name="connsiteX2" fmla="*/ 7149172 w 7236242"/>
              <a:gd name="connsiteY2" fmla="*/ 0 h 870701"/>
              <a:gd name="connsiteX3" fmla="*/ 7236242 w 7236242"/>
              <a:gd name="connsiteY3" fmla="*/ 87070 h 870701"/>
              <a:gd name="connsiteX4" fmla="*/ 7236242 w 7236242"/>
              <a:gd name="connsiteY4" fmla="*/ 783631 h 870701"/>
              <a:gd name="connsiteX5" fmla="*/ 7149172 w 7236242"/>
              <a:gd name="connsiteY5" fmla="*/ 870701 h 870701"/>
              <a:gd name="connsiteX6" fmla="*/ 87070 w 7236242"/>
              <a:gd name="connsiteY6" fmla="*/ 870701 h 870701"/>
              <a:gd name="connsiteX7" fmla="*/ 0 w 7236242"/>
              <a:gd name="connsiteY7" fmla="*/ 783631 h 870701"/>
              <a:gd name="connsiteX8" fmla="*/ 0 w 7236242"/>
              <a:gd name="connsiteY8" fmla="*/ 87070 h 87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6242" h="870701">
                <a:moveTo>
                  <a:pt x="0" y="87070"/>
                </a:moveTo>
                <a:cubicBezTo>
                  <a:pt x="0" y="38983"/>
                  <a:pt x="38983" y="0"/>
                  <a:pt x="87070" y="0"/>
                </a:cubicBezTo>
                <a:lnTo>
                  <a:pt x="7149172" y="0"/>
                </a:lnTo>
                <a:cubicBezTo>
                  <a:pt x="7197259" y="0"/>
                  <a:pt x="7236242" y="38983"/>
                  <a:pt x="7236242" y="87070"/>
                </a:cubicBezTo>
                <a:lnTo>
                  <a:pt x="7236242" y="783631"/>
                </a:lnTo>
                <a:cubicBezTo>
                  <a:pt x="7236242" y="831718"/>
                  <a:pt x="7197259" y="870701"/>
                  <a:pt x="7149172" y="870701"/>
                </a:cubicBezTo>
                <a:lnTo>
                  <a:pt x="87070" y="870701"/>
                </a:lnTo>
                <a:cubicBezTo>
                  <a:pt x="38983" y="870701"/>
                  <a:pt x="0" y="831718"/>
                  <a:pt x="0" y="783631"/>
                </a:cubicBezTo>
                <a:lnTo>
                  <a:pt x="0" y="8707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7422" tIns="147422" rIns="1109548" bIns="147422" numCol="1" spcCol="1270" anchor="ctr" anchorCtr="0">
            <a:noAutofit/>
          </a:bodyPr>
          <a:lstStyle/>
          <a:p>
            <a:pPr lvl="0" algn="l" defTabSz="142240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Đảm</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bảo</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cấu</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trúc</a:t>
            </a:r>
            <a:r>
              <a:rPr lang="en-US" sz="3200" kern="1200" dirty="0" smtClean="0">
                <a:latin typeface="Times New Roman" panose="02020603050405020304" pitchFamily="18" charset="0"/>
                <a:cs typeface="Times New Roman" panose="02020603050405020304" pitchFamily="18" charset="0"/>
              </a:rPr>
              <a:t>: 3 </a:t>
            </a:r>
            <a:r>
              <a:rPr lang="en-US" sz="3200" kern="1200" dirty="0" err="1" smtClean="0">
                <a:latin typeface="Times New Roman" panose="02020603050405020304" pitchFamily="18" charset="0"/>
                <a:cs typeface="Times New Roman" panose="02020603050405020304" pitchFamily="18" charset="0"/>
              </a:rPr>
              <a:t>phần</a:t>
            </a:r>
            <a:r>
              <a:rPr lang="en-US" sz="3200"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5" name="Freeform 4"/>
          <p:cNvSpPr/>
          <p:nvPr/>
        </p:nvSpPr>
        <p:spPr>
          <a:xfrm>
            <a:off x="2742538" y="3531782"/>
            <a:ext cx="7236242" cy="870701"/>
          </a:xfrm>
          <a:custGeom>
            <a:avLst/>
            <a:gdLst>
              <a:gd name="connsiteX0" fmla="*/ 0 w 7236242"/>
              <a:gd name="connsiteY0" fmla="*/ 87070 h 870701"/>
              <a:gd name="connsiteX1" fmla="*/ 87070 w 7236242"/>
              <a:gd name="connsiteY1" fmla="*/ 0 h 870701"/>
              <a:gd name="connsiteX2" fmla="*/ 7149172 w 7236242"/>
              <a:gd name="connsiteY2" fmla="*/ 0 h 870701"/>
              <a:gd name="connsiteX3" fmla="*/ 7236242 w 7236242"/>
              <a:gd name="connsiteY3" fmla="*/ 87070 h 870701"/>
              <a:gd name="connsiteX4" fmla="*/ 7236242 w 7236242"/>
              <a:gd name="connsiteY4" fmla="*/ 783631 h 870701"/>
              <a:gd name="connsiteX5" fmla="*/ 7149172 w 7236242"/>
              <a:gd name="connsiteY5" fmla="*/ 870701 h 870701"/>
              <a:gd name="connsiteX6" fmla="*/ 87070 w 7236242"/>
              <a:gd name="connsiteY6" fmla="*/ 870701 h 870701"/>
              <a:gd name="connsiteX7" fmla="*/ 0 w 7236242"/>
              <a:gd name="connsiteY7" fmla="*/ 783631 h 870701"/>
              <a:gd name="connsiteX8" fmla="*/ 0 w 7236242"/>
              <a:gd name="connsiteY8" fmla="*/ 87070 h 87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6242" h="870701">
                <a:moveTo>
                  <a:pt x="0" y="87070"/>
                </a:moveTo>
                <a:cubicBezTo>
                  <a:pt x="0" y="38983"/>
                  <a:pt x="38983" y="0"/>
                  <a:pt x="87070" y="0"/>
                </a:cubicBezTo>
                <a:lnTo>
                  <a:pt x="7149172" y="0"/>
                </a:lnTo>
                <a:cubicBezTo>
                  <a:pt x="7197259" y="0"/>
                  <a:pt x="7236242" y="38983"/>
                  <a:pt x="7236242" y="87070"/>
                </a:cubicBezTo>
                <a:lnTo>
                  <a:pt x="7236242" y="783631"/>
                </a:lnTo>
                <a:cubicBezTo>
                  <a:pt x="7236242" y="831718"/>
                  <a:pt x="7197259" y="870701"/>
                  <a:pt x="7149172" y="870701"/>
                </a:cubicBezTo>
                <a:lnTo>
                  <a:pt x="87070" y="870701"/>
                </a:lnTo>
                <a:cubicBezTo>
                  <a:pt x="38983" y="870701"/>
                  <a:pt x="0" y="831718"/>
                  <a:pt x="0" y="783631"/>
                </a:cubicBezTo>
                <a:lnTo>
                  <a:pt x="0" y="8707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2182" tIns="132182" rIns="1304174" bIns="132182"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Mở</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bài</a:t>
            </a:r>
            <a:r>
              <a:rPr lang="en-US" sz="2800" b="1"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hoạt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3339528" y="4481503"/>
            <a:ext cx="7236242" cy="1029282"/>
          </a:xfrm>
          <a:custGeom>
            <a:avLst/>
            <a:gdLst>
              <a:gd name="connsiteX0" fmla="*/ 0 w 7236242"/>
              <a:gd name="connsiteY0" fmla="*/ 102928 h 1029282"/>
              <a:gd name="connsiteX1" fmla="*/ 102928 w 7236242"/>
              <a:gd name="connsiteY1" fmla="*/ 0 h 1029282"/>
              <a:gd name="connsiteX2" fmla="*/ 7133314 w 7236242"/>
              <a:gd name="connsiteY2" fmla="*/ 0 h 1029282"/>
              <a:gd name="connsiteX3" fmla="*/ 7236242 w 7236242"/>
              <a:gd name="connsiteY3" fmla="*/ 102928 h 1029282"/>
              <a:gd name="connsiteX4" fmla="*/ 7236242 w 7236242"/>
              <a:gd name="connsiteY4" fmla="*/ 926354 h 1029282"/>
              <a:gd name="connsiteX5" fmla="*/ 7133314 w 7236242"/>
              <a:gd name="connsiteY5" fmla="*/ 1029282 h 1029282"/>
              <a:gd name="connsiteX6" fmla="*/ 102928 w 7236242"/>
              <a:gd name="connsiteY6" fmla="*/ 1029282 h 1029282"/>
              <a:gd name="connsiteX7" fmla="*/ 0 w 7236242"/>
              <a:gd name="connsiteY7" fmla="*/ 926354 h 1029282"/>
              <a:gd name="connsiteX8" fmla="*/ 0 w 7236242"/>
              <a:gd name="connsiteY8" fmla="*/ 102928 h 102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6242" h="1029282">
                <a:moveTo>
                  <a:pt x="0" y="102928"/>
                </a:moveTo>
                <a:cubicBezTo>
                  <a:pt x="0" y="46082"/>
                  <a:pt x="46082" y="0"/>
                  <a:pt x="102928" y="0"/>
                </a:cubicBezTo>
                <a:lnTo>
                  <a:pt x="7133314" y="0"/>
                </a:lnTo>
                <a:cubicBezTo>
                  <a:pt x="7190160" y="0"/>
                  <a:pt x="7236242" y="46082"/>
                  <a:pt x="7236242" y="102928"/>
                </a:cubicBezTo>
                <a:lnTo>
                  <a:pt x="7236242" y="926354"/>
                </a:lnTo>
                <a:cubicBezTo>
                  <a:pt x="7236242" y="983200"/>
                  <a:pt x="7190160" y="1029282"/>
                  <a:pt x="7133314" y="1029282"/>
                </a:cubicBezTo>
                <a:lnTo>
                  <a:pt x="102928" y="1029282"/>
                </a:lnTo>
                <a:cubicBezTo>
                  <a:pt x="46082" y="1029282"/>
                  <a:pt x="0" y="983200"/>
                  <a:pt x="0" y="926354"/>
                </a:cubicBezTo>
                <a:lnTo>
                  <a:pt x="0" y="10292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36827" tIns="136827" rIns="1299773" bIns="136827"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Thân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bài</a:t>
            </a:r>
            <a:r>
              <a:rPr lang="en-US" sz="2800" b="1"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miêu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theo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tự</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hợp</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lí</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7" name="Freeform 6"/>
          <p:cNvSpPr/>
          <p:nvPr/>
        </p:nvSpPr>
        <p:spPr>
          <a:xfrm>
            <a:off x="3945563" y="5579474"/>
            <a:ext cx="7236242" cy="1063135"/>
          </a:xfrm>
          <a:custGeom>
            <a:avLst/>
            <a:gdLst>
              <a:gd name="connsiteX0" fmla="*/ 0 w 7236242"/>
              <a:gd name="connsiteY0" fmla="*/ 106314 h 1063135"/>
              <a:gd name="connsiteX1" fmla="*/ 106314 w 7236242"/>
              <a:gd name="connsiteY1" fmla="*/ 0 h 1063135"/>
              <a:gd name="connsiteX2" fmla="*/ 7129929 w 7236242"/>
              <a:gd name="connsiteY2" fmla="*/ 0 h 1063135"/>
              <a:gd name="connsiteX3" fmla="*/ 7236243 w 7236242"/>
              <a:gd name="connsiteY3" fmla="*/ 106314 h 1063135"/>
              <a:gd name="connsiteX4" fmla="*/ 7236242 w 7236242"/>
              <a:gd name="connsiteY4" fmla="*/ 956822 h 1063135"/>
              <a:gd name="connsiteX5" fmla="*/ 7129928 w 7236242"/>
              <a:gd name="connsiteY5" fmla="*/ 1063136 h 1063135"/>
              <a:gd name="connsiteX6" fmla="*/ 106314 w 7236242"/>
              <a:gd name="connsiteY6" fmla="*/ 1063135 h 1063135"/>
              <a:gd name="connsiteX7" fmla="*/ 0 w 7236242"/>
              <a:gd name="connsiteY7" fmla="*/ 956821 h 1063135"/>
              <a:gd name="connsiteX8" fmla="*/ 0 w 7236242"/>
              <a:gd name="connsiteY8" fmla="*/ 106314 h 106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6242" h="1063135">
                <a:moveTo>
                  <a:pt x="0" y="106314"/>
                </a:moveTo>
                <a:cubicBezTo>
                  <a:pt x="0" y="47598"/>
                  <a:pt x="47598" y="0"/>
                  <a:pt x="106314" y="0"/>
                </a:cubicBezTo>
                <a:lnTo>
                  <a:pt x="7129929" y="0"/>
                </a:lnTo>
                <a:cubicBezTo>
                  <a:pt x="7188645" y="0"/>
                  <a:pt x="7236243" y="47598"/>
                  <a:pt x="7236243" y="106314"/>
                </a:cubicBezTo>
                <a:cubicBezTo>
                  <a:pt x="7236243" y="389817"/>
                  <a:pt x="7236242" y="673319"/>
                  <a:pt x="7236242" y="956822"/>
                </a:cubicBezTo>
                <a:cubicBezTo>
                  <a:pt x="7236242" y="1015538"/>
                  <a:pt x="7188644" y="1063136"/>
                  <a:pt x="7129928" y="1063136"/>
                </a:cubicBezTo>
                <a:lnTo>
                  <a:pt x="106314" y="1063135"/>
                </a:lnTo>
                <a:cubicBezTo>
                  <a:pt x="47598" y="1063135"/>
                  <a:pt x="0" y="1015537"/>
                  <a:pt x="0" y="956821"/>
                </a:cubicBezTo>
                <a:lnTo>
                  <a:pt x="0" y="10631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7818" tIns="137818" rIns="1309810" bIns="137818"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Kết</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bài</a:t>
            </a:r>
            <a:r>
              <a:rPr lang="en-US" sz="2800" b="1"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suy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nêu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chung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hoạt</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8806789" y="3255536"/>
            <a:ext cx="565956" cy="565956"/>
          </a:xfrm>
          <a:custGeom>
            <a:avLst/>
            <a:gdLst>
              <a:gd name="connsiteX0" fmla="*/ 0 w 565956"/>
              <a:gd name="connsiteY0" fmla="*/ 311276 h 565956"/>
              <a:gd name="connsiteX1" fmla="*/ 127340 w 565956"/>
              <a:gd name="connsiteY1" fmla="*/ 311276 h 565956"/>
              <a:gd name="connsiteX2" fmla="*/ 127340 w 565956"/>
              <a:gd name="connsiteY2" fmla="*/ 0 h 565956"/>
              <a:gd name="connsiteX3" fmla="*/ 438616 w 565956"/>
              <a:gd name="connsiteY3" fmla="*/ 0 h 565956"/>
              <a:gd name="connsiteX4" fmla="*/ 438616 w 565956"/>
              <a:gd name="connsiteY4" fmla="*/ 311276 h 565956"/>
              <a:gd name="connsiteX5" fmla="*/ 565956 w 565956"/>
              <a:gd name="connsiteY5" fmla="*/ 311276 h 565956"/>
              <a:gd name="connsiteX6" fmla="*/ 282978 w 565956"/>
              <a:gd name="connsiteY6" fmla="*/ 565956 h 565956"/>
              <a:gd name="connsiteX7" fmla="*/ 0 w 565956"/>
              <a:gd name="connsiteY7" fmla="*/ 311276 h 56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956" h="565956">
                <a:moveTo>
                  <a:pt x="0" y="311276"/>
                </a:moveTo>
                <a:lnTo>
                  <a:pt x="127340" y="311276"/>
                </a:lnTo>
                <a:lnTo>
                  <a:pt x="127340" y="0"/>
                </a:lnTo>
                <a:lnTo>
                  <a:pt x="438616" y="0"/>
                </a:lnTo>
                <a:lnTo>
                  <a:pt x="438616" y="311276"/>
                </a:lnTo>
                <a:lnTo>
                  <a:pt x="565956" y="311276"/>
                </a:lnTo>
                <a:lnTo>
                  <a:pt x="282978" y="565956"/>
                </a:lnTo>
                <a:lnTo>
                  <a:pt x="0" y="311276"/>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9090" tIns="31750" rIns="159090" bIns="171824" numCol="1" spcCol="1270" anchor="ctr" anchorCtr="0">
            <a:noAutofit/>
          </a:bodyPr>
          <a:lstStyle/>
          <a:p>
            <a:pPr lvl="0" algn="ctr" defTabSz="1111250">
              <a:lnSpc>
                <a:spcPct val="90000"/>
              </a:lnSpc>
              <a:spcBef>
                <a:spcPct val="0"/>
              </a:spcBef>
              <a:spcAft>
                <a:spcPct val="35000"/>
              </a:spcAft>
            </a:pPr>
            <a:endParaRPr lang="en-US" sz="2500" kern="1200"/>
          </a:p>
        </p:txBody>
      </p:sp>
      <p:sp>
        <p:nvSpPr>
          <p:cNvPr id="10" name="Freeform 9"/>
          <p:cNvSpPr/>
          <p:nvPr/>
        </p:nvSpPr>
        <p:spPr>
          <a:xfrm>
            <a:off x="9412824" y="4284547"/>
            <a:ext cx="565956" cy="565956"/>
          </a:xfrm>
          <a:custGeom>
            <a:avLst/>
            <a:gdLst>
              <a:gd name="connsiteX0" fmla="*/ 0 w 565956"/>
              <a:gd name="connsiteY0" fmla="*/ 311276 h 565956"/>
              <a:gd name="connsiteX1" fmla="*/ 127340 w 565956"/>
              <a:gd name="connsiteY1" fmla="*/ 311276 h 565956"/>
              <a:gd name="connsiteX2" fmla="*/ 127340 w 565956"/>
              <a:gd name="connsiteY2" fmla="*/ 0 h 565956"/>
              <a:gd name="connsiteX3" fmla="*/ 438616 w 565956"/>
              <a:gd name="connsiteY3" fmla="*/ 0 h 565956"/>
              <a:gd name="connsiteX4" fmla="*/ 438616 w 565956"/>
              <a:gd name="connsiteY4" fmla="*/ 311276 h 565956"/>
              <a:gd name="connsiteX5" fmla="*/ 565956 w 565956"/>
              <a:gd name="connsiteY5" fmla="*/ 311276 h 565956"/>
              <a:gd name="connsiteX6" fmla="*/ 282978 w 565956"/>
              <a:gd name="connsiteY6" fmla="*/ 565956 h 565956"/>
              <a:gd name="connsiteX7" fmla="*/ 0 w 565956"/>
              <a:gd name="connsiteY7" fmla="*/ 311276 h 56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956" h="565956">
                <a:moveTo>
                  <a:pt x="0" y="311276"/>
                </a:moveTo>
                <a:lnTo>
                  <a:pt x="127340" y="311276"/>
                </a:lnTo>
                <a:lnTo>
                  <a:pt x="127340" y="0"/>
                </a:lnTo>
                <a:lnTo>
                  <a:pt x="438616" y="0"/>
                </a:lnTo>
                <a:lnTo>
                  <a:pt x="438616" y="311276"/>
                </a:lnTo>
                <a:lnTo>
                  <a:pt x="565956" y="311276"/>
                </a:lnTo>
                <a:lnTo>
                  <a:pt x="282978" y="565956"/>
                </a:lnTo>
                <a:lnTo>
                  <a:pt x="0" y="311276"/>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9090" tIns="31750" rIns="159090" bIns="171824" numCol="1" spcCol="1270" anchor="ctr" anchorCtr="0">
            <a:noAutofit/>
          </a:bodyPr>
          <a:lstStyle/>
          <a:p>
            <a:pPr lvl="0" algn="ctr" defTabSz="1111250">
              <a:lnSpc>
                <a:spcPct val="90000"/>
              </a:lnSpc>
              <a:spcBef>
                <a:spcPct val="0"/>
              </a:spcBef>
              <a:spcAft>
                <a:spcPct val="35000"/>
              </a:spcAft>
            </a:pPr>
            <a:endParaRPr lang="en-US" sz="2500" kern="1200"/>
          </a:p>
        </p:txBody>
      </p:sp>
      <p:sp>
        <p:nvSpPr>
          <p:cNvPr id="11" name="Freeform 10"/>
          <p:cNvSpPr/>
          <p:nvPr/>
        </p:nvSpPr>
        <p:spPr>
          <a:xfrm>
            <a:off x="10009814" y="5313558"/>
            <a:ext cx="565956" cy="565956"/>
          </a:xfrm>
          <a:custGeom>
            <a:avLst/>
            <a:gdLst>
              <a:gd name="connsiteX0" fmla="*/ 0 w 565956"/>
              <a:gd name="connsiteY0" fmla="*/ 311276 h 565956"/>
              <a:gd name="connsiteX1" fmla="*/ 127340 w 565956"/>
              <a:gd name="connsiteY1" fmla="*/ 311276 h 565956"/>
              <a:gd name="connsiteX2" fmla="*/ 127340 w 565956"/>
              <a:gd name="connsiteY2" fmla="*/ 0 h 565956"/>
              <a:gd name="connsiteX3" fmla="*/ 438616 w 565956"/>
              <a:gd name="connsiteY3" fmla="*/ 0 h 565956"/>
              <a:gd name="connsiteX4" fmla="*/ 438616 w 565956"/>
              <a:gd name="connsiteY4" fmla="*/ 311276 h 565956"/>
              <a:gd name="connsiteX5" fmla="*/ 565956 w 565956"/>
              <a:gd name="connsiteY5" fmla="*/ 311276 h 565956"/>
              <a:gd name="connsiteX6" fmla="*/ 282978 w 565956"/>
              <a:gd name="connsiteY6" fmla="*/ 565956 h 565956"/>
              <a:gd name="connsiteX7" fmla="*/ 0 w 565956"/>
              <a:gd name="connsiteY7" fmla="*/ 311276 h 56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5956" h="565956">
                <a:moveTo>
                  <a:pt x="0" y="311276"/>
                </a:moveTo>
                <a:lnTo>
                  <a:pt x="127340" y="311276"/>
                </a:lnTo>
                <a:lnTo>
                  <a:pt x="127340" y="0"/>
                </a:lnTo>
                <a:lnTo>
                  <a:pt x="438616" y="0"/>
                </a:lnTo>
                <a:lnTo>
                  <a:pt x="438616" y="311276"/>
                </a:lnTo>
                <a:lnTo>
                  <a:pt x="565956" y="311276"/>
                </a:lnTo>
                <a:lnTo>
                  <a:pt x="282978" y="565956"/>
                </a:lnTo>
                <a:lnTo>
                  <a:pt x="0" y="311276"/>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9090" tIns="31750" rIns="159090" bIns="171824" numCol="1" spcCol="1270" anchor="ctr" anchorCtr="0">
            <a:noAutofit/>
          </a:bodyPr>
          <a:lstStyle/>
          <a:p>
            <a:pPr lvl="0" algn="ctr" defTabSz="1111250">
              <a:lnSpc>
                <a:spcPct val="90000"/>
              </a:lnSpc>
              <a:spcBef>
                <a:spcPct val="0"/>
              </a:spcBef>
              <a:spcAft>
                <a:spcPct val="35000"/>
              </a:spcAft>
            </a:pPr>
            <a:endParaRPr lang="en-US" sz="2500" kern="1200"/>
          </a:p>
        </p:txBody>
      </p:sp>
    </p:spTree>
    <p:extLst>
      <p:ext uri="{BB962C8B-B14F-4D97-AF65-F5344CB8AC3E}">
        <p14:creationId xmlns:p14="http://schemas.microsoft.com/office/powerpoint/2010/main" val="280923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77910" y="0"/>
            <a:ext cx="1566808" cy="774259"/>
          </a:xfrm>
          <a:prstGeom prst="rect">
            <a:avLst/>
          </a:prstGeom>
        </p:spPr>
      </p:pic>
      <p:sp>
        <p:nvSpPr>
          <p:cNvPr id="5" name="Rectangle 4"/>
          <p:cNvSpPr/>
          <p:nvPr/>
        </p:nvSpPr>
        <p:spPr>
          <a:xfrm>
            <a:off x="1666993" y="594131"/>
            <a:ext cx="4269117"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8626706" y="594131"/>
            <a:ext cx="2286198" cy="1700931"/>
          </a:xfrm>
          <a:prstGeom prst="ellipse">
            <a:avLst/>
          </a:prstGeom>
          <a:ln>
            <a:noFill/>
          </a:ln>
          <a:effectLst>
            <a:softEdge rad="112500"/>
          </a:effectLst>
        </p:spPr>
      </p:pic>
      <p:pic>
        <p:nvPicPr>
          <p:cNvPr id="7" name="Picture 6"/>
          <p:cNvPicPr>
            <a:picLocks noChangeAspect="1"/>
          </p:cNvPicPr>
          <p:nvPr/>
        </p:nvPicPr>
        <p:blipFill>
          <a:blip r:embed="rId4"/>
          <a:stretch>
            <a:fillRect/>
          </a:stretch>
        </p:blipFill>
        <p:spPr>
          <a:xfrm>
            <a:off x="5500688" y="952071"/>
            <a:ext cx="3110529" cy="12291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aphicFrame>
        <p:nvGraphicFramePr>
          <p:cNvPr id="8" name="Table 7"/>
          <p:cNvGraphicFramePr>
            <a:graphicFrameLocks noGrp="1"/>
          </p:cNvGraphicFramePr>
          <p:nvPr>
            <p:extLst>
              <p:ext uri="{D42A27DB-BD31-4B8C-83A1-F6EECF244321}">
                <p14:modId xmlns:p14="http://schemas.microsoft.com/office/powerpoint/2010/main" val="2215154591"/>
              </p:ext>
            </p:extLst>
          </p:nvPr>
        </p:nvGraphicFramePr>
        <p:xfrm>
          <a:off x="707571" y="2327645"/>
          <a:ext cx="10776858" cy="4242816"/>
        </p:xfrm>
        <a:graphic>
          <a:graphicData uri="http://schemas.openxmlformats.org/drawingml/2006/table">
            <a:tbl>
              <a:tblPr firstRow="1" bandRow="1">
                <a:tableStyleId>{5940675A-B579-460E-94D1-54222C63F5DA}</a:tableStyleId>
              </a:tblPr>
              <a:tblGrid>
                <a:gridCol w="1737359">
                  <a:extLst>
                    <a:ext uri="{9D8B030D-6E8A-4147-A177-3AD203B41FA5}">
                      <a16:colId xmlns:a16="http://schemas.microsoft.com/office/drawing/2014/main" val="2318161542"/>
                    </a:ext>
                  </a:extLst>
                </a:gridCol>
                <a:gridCol w="9039499">
                  <a:extLst>
                    <a:ext uri="{9D8B030D-6E8A-4147-A177-3AD203B41FA5}">
                      <a16:colId xmlns:a16="http://schemas.microsoft.com/office/drawing/2014/main" val="1038412442"/>
                    </a:ext>
                  </a:extLst>
                </a:gridCol>
              </a:tblGrid>
              <a:tr h="370840">
                <a:tc rowSpan="5">
                  <a:txBody>
                    <a:bodyPr/>
                    <a:lstStyle/>
                    <a:p>
                      <a:pPr>
                        <a:lnSpc>
                          <a:spcPct val="115000"/>
                        </a:lnSpc>
                        <a:spcAft>
                          <a:spcPts val="800"/>
                        </a:spcAft>
                        <a:tabLst>
                          <a:tab pos="1386840" algn="l"/>
                        </a:tabLst>
                      </a:pP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Đọc</a:t>
                      </a:r>
                      <a:r>
                        <a:rPr lang="en-US" sz="2400" b="1" baseline="0"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baseline="0" dirty="0" err="1" smtClean="0">
                          <a:solidFill>
                            <a:schemeClr val="bg1"/>
                          </a:solidFill>
                          <a:effectLst/>
                          <a:latin typeface="Times New Roman" panose="02020603050405020304" pitchFamily="18" charset="0"/>
                          <a:ea typeface="MS Mincho"/>
                          <a:cs typeface="Times New Roman" panose="02020603050405020304" pitchFamily="18" charset="0"/>
                        </a:rPr>
                        <a:t>bài</a:t>
                      </a:r>
                      <a:r>
                        <a:rPr lang="en-US" sz="2400" b="1" baseline="0"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bài</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văn</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trong</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sách</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giáo</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khoa</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trang</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125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và</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thảo</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luận</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trả</a:t>
                      </a:r>
                      <a:r>
                        <a:rPr lang="en-US" sz="2400" b="1" baseline="0"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baseline="0" dirty="0" err="1" smtClean="0">
                          <a:solidFill>
                            <a:schemeClr val="bg1"/>
                          </a:solidFill>
                          <a:effectLst/>
                          <a:latin typeface="Times New Roman" panose="02020603050405020304" pitchFamily="18" charset="0"/>
                          <a:ea typeface="MS Mincho"/>
                          <a:cs typeface="Times New Roman" panose="02020603050405020304" pitchFamily="18" charset="0"/>
                        </a:rPr>
                        <a:t>lời</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các</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câu</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hỏi</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MS Mincho"/>
                          <a:cs typeface="Times New Roman" panose="02020603050405020304" pitchFamily="18" charset="0"/>
                        </a:rPr>
                        <a:t>sau</a:t>
                      </a:r>
                      <a:r>
                        <a:rPr lang="en-US" sz="2400" b="1" dirty="0" smtClean="0">
                          <a:solidFill>
                            <a:schemeClr val="bg1"/>
                          </a:solidFill>
                          <a:effectLst/>
                          <a:latin typeface="Times New Roman" panose="02020603050405020304" pitchFamily="18" charset="0"/>
                          <a:ea typeface="MS Mincho"/>
                          <a:cs typeface="Times New Roman" panose="02020603050405020304" pitchFamily="18" charset="0"/>
                        </a:rPr>
                        <a:t>:</a:t>
                      </a:r>
                      <a:endParaRPr lang="en-US" sz="2400"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a:txBody>
                  <a:tcPr anchor="ctr">
                    <a:solidFill>
                      <a:schemeClr val="accent6">
                        <a:lumMod val="50000"/>
                      </a:schemeClr>
                    </a:solidFill>
                  </a:tcPr>
                </a:tc>
                <a:tc>
                  <a:txBody>
                    <a:bodyPr/>
                    <a:lstStyle/>
                    <a:p>
                      <a:pPr>
                        <a:lnSpc>
                          <a:spcPct val="115000"/>
                        </a:lnSpc>
                        <a:spcAft>
                          <a:spcPts val="800"/>
                        </a:spcAft>
                        <a:tabLst>
                          <a:tab pos="1386840" algn="l"/>
                        </a:tabLst>
                      </a:pPr>
                      <a:r>
                        <a:rPr lang="en-US" sz="2400" b="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429930570"/>
                  </a:ext>
                </a:extLst>
              </a:tr>
              <a:tr h="370840">
                <a:tc vMerge="1">
                  <a:txBody>
                    <a:bodyPr/>
                    <a:lstStyle/>
                    <a:p>
                      <a:endParaRPr lang="en-US" dirty="0"/>
                    </a:p>
                  </a:txBody>
                  <a:tcPr/>
                </a:tc>
                <a:tc>
                  <a:txBody>
                    <a:bodyPr/>
                    <a:lstStyle/>
                    <a:p>
                      <a:pPr>
                        <a:lnSpc>
                          <a:spcPct val="115000"/>
                        </a:lnSpc>
                        <a:spcAft>
                          <a:spcPts val="800"/>
                        </a:spcAft>
                        <a:tabLst>
                          <a:tab pos="1386840" algn="l"/>
                        </a:tabLst>
                      </a:pPr>
                      <a:r>
                        <a:rPr lang="en-US" sz="2400" b="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tx2">
                        <a:lumMod val="10000"/>
                        <a:lumOff val="90000"/>
                      </a:schemeClr>
                    </a:solidFill>
                  </a:tcPr>
                </a:tc>
                <a:extLst>
                  <a:ext uri="{0D108BD9-81ED-4DB2-BD59-A6C34878D82A}">
                    <a16:rowId xmlns:a16="http://schemas.microsoft.com/office/drawing/2014/main" val="3381903263"/>
                  </a:ext>
                </a:extLst>
              </a:tr>
              <a:tr h="370840">
                <a:tc vMerge="1">
                  <a:txBody>
                    <a:bodyPr/>
                    <a:lstStyle/>
                    <a:p>
                      <a:endParaRPr lang="en-US" dirty="0"/>
                    </a:p>
                  </a:txBody>
                  <a:tcPr/>
                </a:tc>
                <a:tc>
                  <a:txBody>
                    <a:bodyPr/>
                    <a:lstStyle/>
                    <a:p>
                      <a:pPr>
                        <a:lnSpc>
                          <a:spcPct val="115000"/>
                        </a:lnSpc>
                        <a:spcAft>
                          <a:spcPts val="800"/>
                        </a:spcAft>
                        <a:tabLst>
                          <a:tab pos="1386840" algn="l"/>
                        </a:tabLst>
                      </a:pPr>
                      <a:r>
                        <a:rPr lang="en-US" sz="2400" b="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cử</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2989047126"/>
                  </a:ext>
                </a:extLst>
              </a:tr>
              <a:tr h="370840">
                <a:tc vMerge="1">
                  <a:txBody>
                    <a:bodyPr/>
                    <a:lstStyle/>
                    <a:p>
                      <a:endParaRPr lang="en-US" dirty="0"/>
                    </a:p>
                  </a:txBody>
                  <a:tcPr/>
                </a:tc>
                <a:tc>
                  <a:txBody>
                    <a:bodyPr/>
                    <a:lstStyle/>
                    <a:p>
                      <a:pPr>
                        <a:lnSpc>
                          <a:spcPct val="115000"/>
                        </a:lnSpc>
                        <a:spcAft>
                          <a:spcPts val="800"/>
                        </a:spcAft>
                        <a:tabLst>
                          <a:tab pos="1386840" algn="l"/>
                        </a:tabLst>
                      </a:pPr>
                      <a:r>
                        <a:rPr lang="en-US" sz="2400" b="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3">
                        <a:lumMod val="40000"/>
                        <a:lumOff val="60000"/>
                      </a:schemeClr>
                    </a:solidFill>
                  </a:tcPr>
                </a:tc>
                <a:extLst>
                  <a:ext uri="{0D108BD9-81ED-4DB2-BD59-A6C34878D82A}">
                    <a16:rowId xmlns:a16="http://schemas.microsoft.com/office/drawing/2014/main" val="1161088068"/>
                  </a:ext>
                </a:extLst>
              </a:tr>
              <a:tr h="370840">
                <a:tc vMerge="1">
                  <a:txBody>
                    <a:bodyPr/>
                    <a:lstStyle/>
                    <a:p>
                      <a:endParaRPr lang="en-US" dirty="0"/>
                    </a:p>
                  </a:txBody>
                  <a:tcPr/>
                </a:tc>
                <a:tc>
                  <a:txBody>
                    <a:bodyPr/>
                    <a:lstStyle/>
                    <a:p>
                      <a:pPr>
                        <a:lnSpc>
                          <a:spcPct val="115000"/>
                        </a:lnSpc>
                        <a:spcAft>
                          <a:spcPts val="800"/>
                        </a:spcAft>
                        <a:tabLst>
                          <a:tab pos="1386840" algn="l"/>
                        </a:tabLst>
                      </a:pPr>
                      <a:r>
                        <a:rPr lang="en-US" sz="2400" b="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ấy</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4070479537"/>
                  </a:ext>
                </a:extLst>
              </a:tr>
            </a:tbl>
          </a:graphicData>
        </a:graphic>
      </p:graphicFrame>
    </p:spTree>
    <p:extLst>
      <p:ext uri="{BB962C8B-B14F-4D97-AF65-F5344CB8AC3E}">
        <p14:creationId xmlns:p14="http://schemas.microsoft.com/office/powerpoint/2010/main" val="73774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77910" y="0"/>
            <a:ext cx="1566808" cy="774259"/>
          </a:xfrm>
          <a:prstGeom prst="rect">
            <a:avLst/>
          </a:prstGeom>
        </p:spPr>
      </p:pic>
      <p:sp>
        <p:nvSpPr>
          <p:cNvPr id="5" name="Rectangle 4"/>
          <p:cNvSpPr/>
          <p:nvPr/>
        </p:nvSpPr>
        <p:spPr>
          <a:xfrm>
            <a:off x="1549427" y="554173"/>
            <a:ext cx="4269117"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Group 1"/>
          <p:cNvGrpSpPr/>
          <p:nvPr/>
        </p:nvGrpSpPr>
        <p:grpSpPr>
          <a:xfrm>
            <a:off x="1392673" y="1271438"/>
            <a:ext cx="10337773" cy="1619804"/>
            <a:chOff x="1392673" y="1271438"/>
            <a:chExt cx="10337773" cy="1619804"/>
          </a:xfrm>
        </p:grpSpPr>
        <p:sp>
          <p:nvSpPr>
            <p:cNvPr id="6" name="Freeform 5"/>
            <p:cNvSpPr/>
            <p:nvPr/>
          </p:nvSpPr>
          <p:spPr>
            <a:xfrm>
              <a:off x="1392673" y="1362112"/>
              <a:ext cx="10337773" cy="1438459"/>
            </a:xfrm>
            <a:custGeom>
              <a:avLst/>
              <a:gdLst>
                <a:gd name="connsiteX0" fmla="*/ 0 w 10337773"/>
                <a:gd name="connsiteY0" fmla="*/ 172430 h 1724297"/>
                <a:gd name="connsiteX1" fmla="*/ 172430 w 10337773"/>
                <a:gd name="connsiteY1" fmla="*/ 0 h 1724297"/>
                <a:gd name="connsiteX2" fmla="*/ 10165343 w 10337773"/>
                <a:gd name="connsiteY2" fmla="*/ 0 h 1724297"/>
                <a:gd name="connsiteX3" fmla="*/ 10337773 w 10337773"/>
                <a:gd name="connsiteY3" fmla="*/ 172430 h 1724297"/>
                <a:gd name="connsiteX4" fmla="*/ 10337773 w 10337773"/>
                <a:gd name="connsiteY4" fmla="*/ 1551867 h 1724297"/>
                <a:gd name="connsiteX5" fmla="*/ 10165343 w 10337773"/>
                <a:gd name="connsiteY5" fmla="*/ 1724297 h 1724297"/>
                <a:gd name="connsiteX6" fmla="*/ 172430 w 10337773"/>
                <a:gd name="connsiteY6" fmla="*/ 1724297 h 1724297"/>
                <a:gd name="connsiteX7" fmla="*/ 0 w 10337773"/>
                <a:gd name="connsiteY7" fmla="*/ 1551867 h 1724297"/>
                <a:gd name="connsiteX8" fmla="*/ 0 w 10337773"/>
                <a:gd name="connsiteY8" fmla="*/ 172430 h 172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7773" h="1724297">
                  <a:moveTo>
                    <a:pt x="0" y="172430"/>
                  </a:moveTo>
                  <a:cubicBezTo>
                    <a:pt x="0" y="77200"/>
                    <a:pt x="77200" y="0"/>
                    <a:pt x="172430" y="0"/>
                  </a:cubicBezTo>
                  <a:lnTo>
                    <a:pt x="10165343" y="0"/>
                  </a:lnTo>
                  <a:cubicBezTo>
                    <a:pt x="10260573" y="0"/>
                    <a:pt x="10337773" y="77200"/>
                    <a:pt x="10337773" y="172430"/>
                  </a:cubicBezTo>
                  <a:lnTo>
                    <a:pt x="10337773" y="1551867"/>
                  </a:lnTo>
                  <a:cubicBezTo>
                    <a:pt x="10337773" y="1647097"/>
                    <a:pt x="10260573" y="1724297"/>
                    <a:pt x="10165343" y="1724297"/>
                  </a:cubicBezTo>
                  <a:lnTo>
                    <a:pt x="172430" y="1724297"/>
                  </a:lnTo>
                  <a:cubicBezTo>
                    <a:pt x="77200" y="1724297"/>
                    <a:pt x="0" y="1647097"/>
                    <a:pt x="0" y="1551867"/>
                  </a:cubicBezTo>
                  <a:lnTo>
                    <a:pt x="0" y="172430"/>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77144" tIns="137160" rIns="137160" bIns="137160" numCol="1" spcCol="1270" anchor="ctr" anchorCtr="0">
              <a:noAutofit/>
            </a:bodyPr>
            <a:lstStyle/>
            <a:p>
              <a:pPr lvl="0" algn="l" defTabSz="1600200">
                <a:lnSpc>
                  <a:spcPct val="90000"/>
                </a:lnSpc>
                <a:spcBef>
                  <a:spcPct val="0"/>
                </a:spcBef>
                <a:spcAft>
                  <a:spcPct val="35000"/>
                </a:spcAft>
              </a:pPr>
              <a:r>
                <a:rPr lang="en-US" sz="3600" kern="1200" dirty="0" smtClean="0"/>
                <a:t>  </a:t>
              </a:r>
              <a:r>
                <a:rPr lang="en-US" sz="3200" b="1" kern="1200" dirty="0" err="1" smtClean="0">
                  <a:latin typeface="Times New Roman" panose="02020603050405020304" pitchFamily="18" charset="0"/>
                  <a:cs typeface="Times New Roman" panose="02020603050405020304" pitchFamily="18" charset="0"/>
                </a:rPr>
                <a:t>Văn</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bản</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trong</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sách</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giáo</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khoa</a:t>
              </a:r>
              <a:r>
                <a:rPr lang="en-US" sz="3200" b="1" kern="1200" dirty="0" smtClean="0">
                  <a:latin typeface="Times New Roman" panose="02020603050405020304" pitchFamily="18" charset="0"/>
                  <a:cs typeface="Times New Roman" panose="02020603050405020304" pitchFamily="18" charset="0"/>
                </a:rPr>
                <a:t> </a:t>
              </a:r>
              <a:r>
                <a:rPr lang="en-US" sz="3200" b="1" kern="1200" dirty="0" err="1" smtClean="0">
                  <a:latin typeface="Times New Roman" panose="02020603050405020304" pitchFamily="18" charset="0"/>
                  <a:cs typeface="Times New Roman" panose="02020603050405020304" pitchFamily="18" charset="0"/>
                </a:rPr>
                <a:t>trang</a:t>
              </a:r>
              <a:r>
                <a:rPr lang="en-US" sz="3200" b="1" kern="1200" dirty="0" smtClean="0">
                  <a:latin typeface="Times New Roman" panose="02020603050405020304" pitchFamily="18" charset="0"/>
                  <a:cs typeface="Times New Roman" panose="02020603050405020304" pitchFamily="18" charset="0"/>
                </a:rPr>
                <a:t> 125: </a:t>
              </a:r>
              <a:r>
                <a:rPr lang="en-US" sz="3200" i="1" kern="1200" dirty="0" err="1" smtClean="0">
                  <a:latin typeface="Times New Roman" panose="02020603050405020304" pitchFamily="18" charset="0"/>
                  <a:cs typeface="Times New Roman" panose="02020603050405020304" pitchFamily="18" charset="0"/>
                </a:rPr>
                <a:t>Tả</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lại</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một</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phiên</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chợ</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đáng</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nhớ</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trên</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sông</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nước</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miền</a:t>
              </a:r>
              <a:r>
                <a:rPr lang="en-US" sz="3200" i="1" kern="1200" dirty="0" smtClean="0">
                  <a:latin typeface="Times New Roman" panose="02020603050405020304" pitchFamily="18" charset="0"/>
                  <a:cs typeface="Times New Roman" panose="02020603050405020304" pitchFamily="18" charset="0"/>
                </a:rPr>
                <a:t> </a:t>
              </a:r>
              <a:r>
                <a:rPr lang="en-US" sz="3200" i="1" kern="1200" dirty="0" err="1" smtClean="0">
                  <a:latin typeface="Times New Roman" panose="02020603050405020304" pitchFamily="18" charset="0"/>
                  <a:cs typeface="Times New Roman" panose="02020603050405020304" pitchFamily="18" charset="0"/>
                </a:rPr>
                <a:t>Tây</a:t>
              </a:r>
              <a:r>
                <a:rPr lang="en-US" sz="3200" i="1" kern="1200" dirty="0" smtClean="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1449950" y="1271438"/>
              <a:ext cx="2141056" cy="1619804"/>
            </a:xfrm>
            <a:prstGeom prst="roundRect">
              <a:avLst>
                <a:gd name="adj" fmla="val 10000"/>
              </a:avLst>
            </a:prstGeom>
            <a:blipFill rotWithShape="1">
              <a:blip r:embed="rId3"/>
              <a:stretch>
                <a:fillRect/>
              </a:stretch>
            </a:blipFill>
            <a:scene3d>
              <a:camera prst="perspectiveFront"/>
              <a:lightRig rig="threePt" dir="t"/>
            </a:scene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9" name="Rectangle 8"/>
          <p:cNvSpPr/>
          <p:nvPr/>
        </p:nvSpPr>
        <p:spPr>
          <a:xfrm>
            <a:off x="1121097" y="3094497"/>
            <a:ext cx="3575018" cy="548099"/>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1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112040" y="3642596"/>
            <a:ext cx="5686172"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118527" y="4230449"/>
            <a:ext cx="5339923"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318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77910" y="0"/>
            <a:ext cx="1566808" cy="774259"/>
          </a:xfrm>
          <a:prstGeom prst="rect">
            <a:avLst/>
          </a:prstGeom>
        </p:spPr>
      </p:pic>
      <p:sp>
        <p:nvSpPr>
          <p:cNvPr id="5" name="Rectangle 4"/>
          <p:cNvSpPr/>
          <p:nvPr/>
        </p:nvSpPr>
        <p:spPr>
          <a:xfrm>
            <a:off x="1575553" y="480332"/>
            <a:ext cx="4269117"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9" name="Group 18"/>
          <p:cNvGrpSpPr/>
          <p:nvPr/>
        </p:nvGrpSpPr>
        <p:grpSpPr>
          <a:xfrm>
            <a:off x="1276501" y="1606783"/>
            <a:ext cx="10127373" cy="1060366"/>
            <a:chOff x="1276501" y="1606783"/>
            <a:chExt cx="10127373" cy="1060366"/>
          </a:xfrm>
        </p:grpSpPr>
        <p:sp>
          <p:nvSpPr>
            <p:cNvPr id="7" name="Freeform 6"/>
            <p:cNvSpPr/>
            <p:nvPr/>
          </p:nvSpPr>
          <p:spPr>
            <a:xfrm>
              <a:off x="1276501" y="1734923"/>
              <a:ext cx="10127373" cy="932226"/>
            </a:xfrm>
            <a:custGeom>
              <a:avLst/>
              <a:gdLst>
                <a:gd name="connsiteX0" fmla="*/ 0 w 10401694"/>
                <a:gd name="connsiteY0" fmla="*/ 97318 h 973184"/>
                <a:gd name="connsiteX1" fmla="*/ 97318 w 10401694"/>
                <a:gd name="connsiteY1" fmla="*/ 0 h 973184"/>
                <a:gd name="connsiteX2" fmla="*/ 10304376 w 10401694"/>
                <a:gd name="connsiteY2" fmla="*/ 0 h 973184"/>
                <a:gd name="connsiteX3" fmla="*/ 10401694 w 10401694"/>
                <a:gd name="connsiteY3" fmla="*/ 97318 h 973184"/>
                <a:gd name="connsiteX4" fmla="*/ 10401694 w 10401694"/>
                <a:gd name="connsiteY4" fmla="*/ 875866 h 973184"/>
                <a:gd name="connsiteX5" fmla="*/ 10304376 w 10401694"/>
                <a:gd name="connsiteY5" fmla="*/ 973184 h 973184"/>
                <a:gd name="connsiteX6" fmla="*/ 97318 w 10401694"/>
                <a:gd name="connsiteY6" fmla="*/ 973184 h 973184"/>
                <a:gd name="connsiteX7" fmla="*/ 0 w 10401694"/>
                <a:gd name="connsiteY7" fmla="*/ 875866 h 973184"/>
                <a:gd name="connsiteX8" fmla="*/ 0 w 10401694"/>
                <a:gd name="connsiteY8" fmla="*/ 97318 h 97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1694" h="973184">
                  <a:moveTo>
                    <a:pt x="0" y="97318"/>
                  </a:moveTo>
                  <a:cubicBezTo>
                    <a:pt x="0" y="43571"/>
                    <a:pt x="43571" y="0"/>
                    <a:pt x="97318" y="0"/>
                  </a:cubicBezTo>
                  <a:lnTo>
                    <a:pt x="10304376" y="0"/>
                  </a:lnTo>
                  <a:cubicBezTo>
                    <a:pt x="10358123" y="0"/>
                    <a:pt x="10401694" y="43571"/>
                    <a:pt x="10401694" y="97318"/>
                  </a:cubicBezTo>
                  <a:lnTo>
                    <a:pt x="10401694" y="875866"/>
                  </a:lnTo>
                  <a:cubicBezTo>
                    <a:pt x="10401694" y="929613"/>
                    <a:pt x="10358123" y="973184"/>
                    <a:pt x="10304376" y="973184"/>
                  </a:cubicBezTo>
                  <a:lnTo>
                    <a:pt x="97318" y="973184"/>
                  </a:lnTo>
                  <a:cubicBezTo>
                    <a:pt x="43571" y="973184"/>
                    <a:pt x="0" y="929613"/>
                    <a:pt x="0" y="875866"/>
                  </a:cubicBezTo>
                  <a:lnTo>
                    <a:pt x="0" y="97318"/>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2314817" tIns="137160" rIns="137161" bIns="137160" numCol="1" spcCol="1270" anchor="ctr" anchorCtr="0">
              <a:noAutofit/>
            </a:bodyPr>
            <a:lstStyle/>
            <a:p>
              <a:pPr lvl="0" algn="l" defTabSz="1600200">
                <a:lnSpc>
                  <a:spcPct val="90000"/>
                </a:lnSpc>
                <a:spcBef>
                  <a:spcPct val="0"/>
                </a:spcBef>
                <a:spcAft>
                  <a:spcPct val="35000"/>
                </a:spcAft>
              </a:pPr>
              <a:r>
                <a:rPr lang="en-US" sz="3600" kern="1200" dirty="0" smtClean="0"/>
                <a:t>  </a:t>
              </a:r>
              <a:r>
                <a:rPr lang="en-US" sz="2800" kern="1200" dirty="0" err="1" smtClean="0">
                  <a:latin typeface="Times New Roman" panose="02020603050405020304" pitchFamily="18" charset="0"/>
                  <a:cs typeface="Times New Roman" panose="02020603050405020304" pitchFamily="18" charset="0"/>
                </a:rPr>
                <a:t>Mở</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thiệu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sinh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Răng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1276501" y="1606783"/>
              <a:ext cx="1736895" cy="1060366"/>
            </a:xfrm>
            <a:prstGeom prst="roundRect">
              <a:avLst>
                <a:gd name="adj" fmla="val 10000"/>
              </a:avLst>
            </a:prstGeom>
            <a:blipFill rotWithShape="1">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hueOff val="0"/>
                <a:satOff val="0"/>
                <a:lumOff val="0"/>
                <a:alphaOff val="0"/>
              </a:schemeClr>
            </a:fontRef>
          </p:style>
        </p:sp>
      </p:grpSp>
      <p:sp>
        <p:nvSpPr>
          <p:cNvPr id="11" name="Rectangle 10"/>
          <p:cNvSpPr/>
          <p:nvPr/>
        </p:nvSpPr>
        <p:spPr>
          <a:xfrm>
            <a:off x="1471224" y="960664"/>
            <a:ext cx="533992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0" name="Group 19"/>
          <p:cNvGrpSpPr/>
          <p:nvPr/>
        </p:nvGrpSpPr>
        <p:grpSpPr>
          <a:xfrm>
            <a:off x="1276501" y="2725415"/>
            <a:ext cx="10127374" cy="1138700"/>
            <a:chOff x="1276501" y="2725415"/>
            <a:chExt cx="10127374" cy="1138700"/>
          </a:xfrm>
        </p:grpSpPr>
        <p:sp>
          <p:nvSpPr>
            <p:cNvPr id="10" name="Freeform 9"/>
            <p:cNvSpPr/>
            <p:nvPr/>
          </p:nvSpPr>
          <p:spPr>
            <a:xfrm>
              <a:off x="1276501" y="2880450"/>
              <a:ext cx="10127374" cy="950016"/>
            </a:xfrm>
            <a:custGeom>
              <a:avLst/>
              <a:gdLst>
                <a:gd name="connsiteX0" fmla="*/ 0 w 10401694"/>
                <a:gd name="connsiteY0" fmla="*/ 104118 h 1041180"/>
                <a:gd name="connsiteX1" fmla="*/ 104118 w 10401694"/>
                <a:gd name="connsiteY1" fmla="*/ 0 h 1041180"/>
                <a:gd name="connsiteX2" fmla="*/ 10297576 w 10401694"/>
                <a:gd name="connsiteY2" fmla="*/ 0 h 1041180"/>
                <a:gd name="connsiteX3" fmla="*/ 10401694 w 10401694"/>
                <a:gd name="connsiteY3" fmla="*/ 104118 h 1041180"/>
                <a:gd name="connsiteX4" fmla="*/ 10401694 w 10401694"/>
                <a:gd name="connsiteY4" fmla="*/ 937062 h 1041180"/>
                <a:gd name="connsiteX5" fmla="*/ 10297576 w 10401694"/>
                <a:gd name="connsiteY5" fmla="*/ 1041180 h 1041180"/>
                <a:gd name="connsiteX6" fmla="*/ 104118 w 10401694"/>
                <a:gd name="connsiteY6" fmla="*/ 1041180 h 1041180"/>
                <a:gd name="connsiteX7" fmla="*/ 0 w 10401694"/>
                <a:gd name="connsiteY7" fmla="*/ 937062 h 1041180"/>
                <a:gd name="connsiteX8" fmla="*/ 0 w 10401694"/>
                <a:gd name="connsiteY8" fmla="*/ 104118 h 10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1694" h="1041180">
                  <a:moveTo>
                    <a:pt x="0" y="104118"/>
                  </a:moveTo>
                  <a:cubicBezTo>
                    <a:pt x="0" y="46615"/>
                    <a:pt x="46615" y="0"/>
                    <a:pt x="104118" y="0"/>
                  </a:cubicBezTo>
                  <a:lnTo>
                    <a:pt x="10297576" y="0"/>
                  </a:lnTo>
                  <a:cubicBezTo>
                    <a:pt x="10355079" y="0"/>
                    <a:pt x="10401694" y="46615"/>
                    <a:pt x="10401694" y="104118"/>
                  </a:cubicBezTo>
                  <a:lnTo>
                    <a:pt x="10401694" y="937062"/>
                  </a:lnTo>
                  <a:cubicBezTo>
                    <a:pt x="10401694" y="994565"/>
                    <a:pt x="10355079" y="1041180"/>
                    <a:pt x="10297576" y="1041180"/>
                  </a:cubicBezTo>
                  <a:lnTo>
                    <a:pt x="104118" y="1041180"/>
                  </a:lnTo>
                  <a:cubicBezTo>
                    <a:pt x="46615" y="1041180"/>
                    <a:pt x="0" y="994565"/>
                    <a:pt x="0" y="937062"/>
                  </a:cubicBezTo>
                  <a:lnTo>
                    <a:pt x="0" y="104118"/>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91136" tIns="106680" rIns="106681" bIns="10668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Răng</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1276501" y="2725415"/>
              <a:ext cx="1736895" cy="1138700"/>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1" name="Group 20"/>
          <p:cNvGrpSpPr/>
          <p:nvPr/>
        </p:nvGrpSpPr>
        <p:grpSpPr>
          <a:xfrm>
            <a:off x="1276500" y="5078625"/>
            <a:ext cx="10166166" cy="1312103"/>
            <a:chOff x="1276500" y="5078625"/>
            <a:chExt cx="10166166" cy="1312103"/>
          </a:xfrm>
        </p:grpSpPr>
        <p:sp>
          <p:nvSpPr>
            <p:cNvPr id="16" name="Freeform 15"/>
            <p:cNvSpPr/>
            <p:nvPr/>
          </p:nvSpPr>
          <p:spPr>
            <a:xfrm>
              <a:off x="1276501" y="5196048"/>
              <a:ext cx="10166165" cy="1146665"/>
            </a:xfrm>
            <a:custGeom>
              <a:avLst/>
              <a:gdLst>
                <a:gd name="connsiteX0" fmla="*/ 0 w 10401694"/>
                <a:gd name="connsiteY0" fmla="*/ 123088 h 1230878"/>
                <a:gd name="connsiteX1" fmla="*/ 123088 w 10401694"/>
                <a:gd name="connsiteY1" fmla="*/ 0 h 1230878"/>
                <a:gd name="connsiteX2" fmla="*/ 10278606 w 10401694"/>
                <a:gd name="connsiteY2" fmla="*/ 0 h 1230878"/>
                <a:gd name="connsiteX3" fmla="*/ 10401694 w 10401694"/>
                <a:gd name="connsiteY3" fmla="*/ 123088 h 1230878"/>
                <a:gd name="connsiteX4" fmla="*/ 10401694 w 10401694"/>
                <a:gd name="connsiteY4" fmla="*/ 1107790 h 1230878"/>
                <a:gd name="connsiteX5" fmla="*/ 10278606 w 10401694"/>
                <a:gd name="connsiteY5" fmla="*/ 1230878 h 1230878"/>
                <a:gd name="connsiteX6" fmla="*/ 123088 w 10401694"/>
                <a:gd name="connsiteY6" fmla="*/ 1230878 h 1230878"/>
                <a:gd name="connsiteX7" fmla="*/ 0 w 10401694"/>
                <a:gd name="connsiteY7" fmla="*/ 1107790 h 1230878"/>
                <a:gd name="connsiteX8" fmla="*/ 0 w 10401694"/>
                <a:gd name="connsiteY8" fmla="*/ 123088 h 123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1694" h="1230878">
                  <a:moveTo>
                    <a:pt x="0" y="123088"/>
                  </a:moveTo>
                  <a:cubicBezTo>
                    <a:pt x="0" y="55108"/>
                    <a:pt x="55108" y="0"/>
                    <a:pt x="123088" y="0"/>
                  </a:cubicBezTo>
                  <a:lnTo>
                    <a:pt x="10278606" y="0"/>
                  </a:lnTo>
                  <a:cubicBezTo>
                    <a:pt x="10346586" y="0"/>
                    <a:pt x="10401694" y="55108"/>
                    <a:pt x="10401694" y="123088"/>
                  </a:cubicBezTo>
                  <a:lnTo>
                    <a:pt x="10401694" y="1107790"/>
                  </a:lnTo>
                  <a:cubicBezTo>
                    <a:pt x="10401694" y="1175770"/>
                    <a:pt x="10346586" y="1230878"/>
                    <a:pt x="10278606" y="1230878"/>
                  </a:cubicBezTo>
                  <a:lnTo>
                    <a:pt x="123088" y="1230878"/>
                  </a:lnTo>
                  <a:cubicBezTo>
                    <a:pt x="55108" y="1230878"/>
                    <a:pt x="0" y="1175770"/>
                    <a:pt x="0" y="1107790"/>
                  </a:cubicBezTo>
                  <a:lnTo>
                    <a:pt x="0" y="123088"/>
                  </a:lnTo>
                  <a:close/>
                </a:path>
              </a:pathLst>
            </a:cu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10106" tIns="106680" rIns="106681" bIns="10668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Kết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phát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ấn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xúc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sau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khi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phiên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chợ</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nổi</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1276500" y="5078625"/>
              <a:ext cx="1736895" cy="1312103"/>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2" name="Rounded Rectangle 1"/>
          <p:cNvSpPr/>
          <p:nvPr/>
        </p:nvSpPr>
        <p:spPr>
          <a:xfrm>
            <a:off x="1276499" y="3931377"/>
            <a:ext cx="3598083" cy="1162594"/>
          </a:xfrm>
          <a:prstGeom prst="round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iêu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tả</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chợ</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nổi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bao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cụ</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7" name="Rounded Rectangle 16"/>
          <p:cNvSpPr/>
          <p:nvPr/>
        </p:nvSpPr>
        <p:spPr>
          <a:xfrm>
            <a:off x="5094515" y="3931960"/>
            <a:ext cx="6322026" cy="1162594"/>
          </a:xfrm>
          <a:prstGeom prst="roundRect">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Tả</a:t>
            </a:r>
            <a:r>
              <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cử</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rao</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885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77910" y="0"/>
            <a:ext cx="1566808" cy="774259"/>
          </a:xfrm>
          <a:prstGeom prst="rect">
            <a:avLst/>
          </a:prstGeom>
        </p:spPr>
      </p:pic>
      <p:sp>
        <p:nvSpPr>
          <p:cNvPr id="5" name="Rectangle 4"/>
          <p:cNvSpPr/>
          <p:nvPr/>
        </p:nvSpPr>
        <p:spPr>
          <a:xfrm>
            <a:off x="1575553" y="480332"/>
            <a:ext cx="4269117"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1471224" y="960664"/>
            <a:ext cx="533992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575553" y="1457076"/>
            <a:ext cx="1693092" cy="553357"/>
          </a:xfrm>
          <a:prstGeom prst="rect">
            <a:avLst/>
          </a:prstGeom>
        </p:spPr>
        <p:txBody>
          <a:bodyPr wrap="none">
            <a:spAutoFit/>
          </a:bodyPr>
          <a:lstStyle/>
          <a:p>
            <a:pPr algn="just">
              <a:lnSpc>
                <a:spcPct val="107000"/>
              </a:lnSpc>
              <a:spcAft>
                <a:spcPts val="8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471223" y="2089050"/>
            <a:ext cx="10468227" cy="4135235"/>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Thính</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070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1000"/>
                                        <p:tgtEl>
                                          <p:spTgt spid="7">
                                            <p:txEl>
                                              <p:pRg st="3" end="3"/>
                                            </p:txEl>
                                          </p:spTgt>
                                        </p:tgtEl>
                                      </p:cBhvr>
                                    </p:animEffect>
                                    <p:anim calcmode="lin" valueType="num">
                                      <p:cBhvr>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fade">
                                      <p:cBhvr>
                                        <p:cTn id="49" dur="1000"/>
                                        <p:tgtEl>
                                          <p:spTgt spid="7">
                                            <p:txEl>
                                              <p:pRg st="4" end="4"/>
                                            </p:txEl>
                                          </p:spTgt>
                                        </p:tgtEl>
                                      </p:cBhvr>
                                    </p:animEffect>
                                    <p:anim calcmode="lin" valueType="num">
                                      <p:cBhvr>
                                        <p:cTn id="5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5" end="5"/>
                                            </p:txEl>
                                          </p:spTgt>
                                        </p:tgtEl>
                                        <p:attrNameLst>
                                          <p:attrName>style.visibility</p:attrName>
                                        </p:attrNameLst>
                                      </p:cBhvr>
                                      <p:to>
                                        <p:strVal val="visible"/>
                                      </p:to>
                                    </p:set>
                                    <p:animEffect transition="in" filter="fade">
                                      <p:cBhvr>
                                        <p:cTn id="56" dur="1000"/>
                                        <p:tgtEl>
                                          <p:spTgt spid="7">
                                            <p:txEl>
                                              <p:pRg st="5" end="5"/>
                                            </p:txEl>
                                          </p:spTgt>
                                        </p:tgtEl>
                                      </p:cBhvr>
                                    </p:animEffect>
                                    <p:anim calcmode="lin" valueType="num">
                                      <p:cBhvr>
                                        <p:cTn id="5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6572" y="1010398"/>
            <a:ext cx="11717382" cy="5847602"/>
          </a:xfrm>
          <a:prstGeom prst="rect">
            <a:avLst/>
          </a:prstGeom>
        </p:spPr>
      </p:pic>
      <p:sp>
        <p:nvSpPr>
          <p:cNvPr id="4" name="TextBox 3"/>
          <p:cNvSpPr txBox="1"/>
          <p:nvPr/>
        </p:nvSpPr>
        <p:spPr>
          <a:xfrm>
            <a:off x="3709852" y="5934670"/>
            <a:ext cx="6008914"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val 4"/>
          <p:cNvSpPr/>
          <p:nvPr/>
        </p:nvSpPr>
        <p:spPr>
          <a:xfrm>
            <a:off x="2599508" y="2124993"/>
            <a:ext cx="7511143" cy="3618412"/>
          </a:xfrm>
          <a:prstGeom prst="ellipse">
            <a:avLst/>
          </a:prstGeom>
          <a:solidFill>
            <a:schemeClr val="bg1"/>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dịp</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dự</a:t>
            </a:r>
            <a:r>
              <a:rPr lang="en-US" sz="3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489650" y="267560"/>
            <a:ext cx="2459263"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hành</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599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9650" y="267560"/>
            <a:ext cx="2459263" cy="587853"/>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hành</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 name="Group 1"/>
          <p:cNvGrpSpPr/>
          <p:nvPr/>
        </p:nvGrpSpPr>
        <p:grpSpPr>
          <a:xfrm>
            <a:off x="1600513" y="948643"/>
            <a:ext cx="9879638" cy="3814386"/>
            <a:chOff x="1548262" y="1288277"/>
            <a:chExt cx="9879638" cy="3814386"/>
          </a:xfrm>
        </p:grpSpPr>
        <p:sp>
          <p:nvSpPr>
            <p:cNvPr id="3" name="Freeform 2"/>
            <p:cNvSpPr/>
            <p:nvPr/>
          </p:nvSpPr>
          <p:spPr>
            <a:xfrm>
              <a:off x="6477000" y="2334725"/>
              <a:ext cx="3904453" cy="452567"/>
            </a:xfrm>
            <a:custGeom>
              <a:avLst/>
              <a:gdLst/>
              <a:ahLst/>
              <a:cxnLst/>
              <a:rect l="0" t="0" r="0" b="0"/>
              <a:pathLst>
                <a:path>
                  <a:moveTo>
                    <a:pt x="0" y="0"/>
                  </a:moveTo>
                  <a:lnTo>
                    <a:pt x="0" y="232813"/>
                  </a:lnTo>
                  <a:lnTo>
                    <a:pt x="3904453" y="232813"/>
                  </a:lnTo>
                  <a:lnTo>
                    <a:pt x="3904453" y="452567"/>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4" name="Freeform 3"/>
            <p:cNvSpPr/>
            <p:nvPr/>
          </p:nvSpPr>
          <p:spPr>
            <a:xfrm>
              <a:off x="6477000" y="2334725"/>
              <a:ext cx="1759685" cy="452525"/>
            </a:xfrm>
            <a:custGeom>
              <a:avLst/>
              <a:gdLst/>
              <a:ahLst/>
              <a:cxnLst/>
              <a:rect l="0" t="0" r="0" b="0"/>
              <a:pathLst>
                <a:path>
                  <a:moveTo>
                    <a:pt x="0" y="0"/>
                  </a:moveTo>
                  <a:lnTo>
                    <a:pt x="0" y="232771"/>
                  </a:lnTo>
                  <a:lnTo>
                    <a:pt x="1759685" y="232771"/>
                  </a:lnTo>
                  <a:lnTo>
                    <a:pt x="1759685" y="452525"/>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5" name="Freeform 4"/>
            <p:cNvSpPr/>
            <p:nvPr/>
          </p:nvSpPr>
          <p:spPr>
            <a:xfrm>
              <a:off x="6428213" y="2334725"/>
              <a:ext cx="91440" cy="452567"/>
            </a:xfrm>
            <a:custGeom>
              <a:avLst/>
              <a:gdLst/>
              <a:ahLst/>
              <a:cxnLst/>
              <a:rect l="0" t="0" r="0" b="0"/>
              <a:pathLst>
                <a:path>
                  <a:moveTo>
                    <a:pt x="48786" y="0"/>
                  </a:moveTo>
                  <a:lnTo>
                    <a:pt x="48786" y="232813"/>
                  </a:lnTo>
                  <a:lnTo>
                    <a:pt x="45720" y="232813"/>
                  </a:lnTo>
                  <a:lnTo>
                    <a:pt x="45720" y="452567"/>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4741435" y="2334725"/>
              <a:ext cx="1735564" cy="439549"/>
            </a:xfrm>
            <a:custGeom>
              <a:avLst/>
              <a:gdLst/>
              <a:ahLst/>
              <a:cxnLst/>
              <a:rect l="0" t="0" r="0" b="0"/>
              <a:pathLst>
                <a:path>
                  <a:moveTo>
                    <a:pt x="1735564" y="0"/>
                  </a:moveTo>
                  <a:lnTo>
                    <a:pt x="1735564" y="219795"/>
                  </a:lnTo>
                  <a:lnTo>
                    <a:pt x="0" y="219795"/>
                  </a:lnTo>
                  <a:lnTo>
                    <a:pt x="0" y="439549"/>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2594710" y="2334725"/>
              <a:ext cx="3882289" cy="439518"/>
            </a:xfrm>
            <a:custGeom>
              <a:avLst/>
              <a:gdLst/>
              <a:ahLst/>
              <a:cxnLst/>
              <a:rect l="0" t="0" r="0" b="0"/>
              <a:pathLst>
                <a:path>
                  <a:moveTo>
                    <a:pt x="3882289" y="0"/>
                  </a:moveTo>
                  <a:lnTo>
                    <a:pt x="3882289" y="219764"/>
                  </a:lnTo>
                  <a:lnTo>
                    <a:pt x="0" y="219764"/>
                  </a:lnTo>
                  <a:lnTo>
                    <a:pt x="0" y="43951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5024844" y="1288277"/>
              <a:ext cx="2904311" cy="1046447"/>
            </a:xfrm>
            <a:custGeom>
              <a:avLst/>
              <a:gdLst>
                <a:gd name="connsiteX0" fmla="*/ 0 w 2904311"/>
                <a:gd name="connsiteY0" fmla="*/ 0 h 1046447"/>
                <a:gd name="connsiteX1" fmla="*/ 2904311 w 2904311"/>
                <a:gd name="connsiteY1" fmla="*/ 0 h 1046447"/>
                <a:gd name="connsiteX2" fmla="*/ 2904311 w 2904311"/>
                <a:gd name="connsiteY2" fmla="*/ 1046447 h 1046447"/>
                <a:gd name="connsiteX3" fmla="*/ 0 w 2904311"/>
                <a:gd name="connsiteY3" fmla="*/ 1046447 h 1046447"/>
                <a:gd name="connsiteX4" fmla="*/ 0 w 2904311"/>
                <a:gd name="connsiteY4" fmla="*/ 0 h 1046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4311" h="1046447">
                  <a:moveTo>
                    <a:pt x="0" y="0"/>
                  </a:moveTo>
                  <a:lnTo>
                    <a:pt x="2904311" y="0"/>
                  </a:lnTo>
                  <a:lnTo>
                    <a:pt x="2904311" y="1046447"/>
                  </a:lnTo>
                  <a:lnTo>
                    <a:pt x="0" y="104644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smtClean="0">
                  <a:latin typeface="Times New Roman" panose="02020603050405020304" pitchFamily="18" charset="0"/>
                  <a:ea typeface="MS Mincho"/>
                  <a:cs typeface="Times New Roman" panose="02020603050405020304" pitchFamily="18" charset="0"/>
                </a:rPr>
                <a:t>2. Quy trình:</a:t>
              </a:r>
              <a:endParaRPr lang="en-US" sz="36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1548262" y="2774244"/>
              <a:ext cx="2092895" cy="2262629"/>
            </a:xfrm>
            <a:custGeom>
              <a:avLst/>
              <a:gdLst>
                <a:gd name="connsiteX0" fmla="*/ 0 w 2092895"/>
                <a:gd name="connsiteY0" fmla="*/ 0 h 2262629"/>
                <a:gd name="connsiteX1" fmla="*/ 2092895 w 2092895"/>
                <a:gd name="connsiteY1" fmla="*/ 0 h 2262629"/>
                <a:gd name="connsiteX2" fmla="*/ 2092895 w 2092895"/>
                <a:gd name="connsiteY2" fmla="*/ 2262629 h 2262629"/>
                <a:gd name="connsiteX3" fmla="*/ 0 w 2092895"/>
                <a:gd name="connsiteY3" fmla="*/ 2262629 h 2262629"/>
                <a:gd name="connsiteX4" fmla="*/ 0 w 2092895"/>
                <a:gd name="connsiteY4" fmla="*/ 0 h 22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895" h="2262629">
                  <a:moveTo>
                    <a:pt x="0" y="0"/>
                  </a:moveTo>
                  <a:lnTo>
                    <a:pt x="2092895" y="0"/>
                  </a:lnTo>
                  <a:lnTo>
                    <a:pt x="2092895" y="2262629"/>
                  </a:lnTo>
                  <a:lnTo>
                    <a:pt x="0" y="226262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Xác</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định</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đề</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tài</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mục</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đích</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viết</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người</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đọc</a:t>
              </a:r>
              <a:r>
                <a:rPr lang="en-US" sz="3600" kern="1200" dirty="0" smtClean="0">
                  <a:latin typeface="Times New Roman" panose="02020603050405020304" pitchFamily="18" charset="0"/>
                  <a:cs typeface="Times New Roman" panose="02020603050405020304" pitchFamily="18" charset="0"/>
                </a:rPr>
                <a:t>.</a:t>
              </a:r>
              <a:endParaRPr lang="en-US" sz="36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3694987" y="2774275"/>
              <a:ext cx="2092895" cy="2271806"/>
            </a:xfrm>
            <a:custGeom>
              <a:avLst/>
              <a:gdLst>
                <a:gd name="connsiteX0" fmla="*/ 0 w 2092895"/>
                <a:gd name="connsiteY0" fmla="*/ 0 h 2271806"/>
                <a:gd name="connsiteX1" fmla="*/ 2092895 w 2092895"/>
                <a:gd name="connsiteY1" fmla="*/ 0 h 2271806"/>
                <a:gd name="connsiteX2" fmla="*/ 2092895 w 2092895"/>
                <a:gd name="connsiteY2" fmla="*/ 2271806 h 2271806"/>
                <a:gd name="connsiteX3" fmla="*/ 0 w 2092895"/>
                <a:gd name="connsiteY3" fmla="*/ 2271806 h 2271806"/>
                <a:gd name="connsiteX4" fmla="*/ 0 w 2092895"/>
                <a:gd name="connsiteY4" fmla="*/ 0 h 227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895" h="2271806">
                  <a:moveTo>
                    <a:pt x="0" y="0"/>
                  </a:moveTo>
                  <a:lnTo>
                    <a:pt x="2092895" y="0"/>
                  </a:lnTo>
                  <a:lnTo>
                    <a:pt x="2092895" y="2271806"/>
                  </a:lnTo>
                  <a:lnTo>
                    <a:pt x="0" y="2271806"/>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Tìm</a:t>
              </a:r>
              <a:r>
                <a:rPr lang="en-US" sz="3600" kern="1200" dirty="0" smtClean="0">
                  <a:latin typeface="Times New Roman" panose="02020603050405020304" pitchFamily="18" charset="0"/>
                  <a:cs typeface="Times New Roman" panose="02020603050405020304" pitchFamily="18" charset="0"/>
                </a:rPr>
                <a:t> ý </a:t>
              </a:r>
              <a:r>
                <a:rPr lang="en-US" sz="3600" kern="1200" dirty="0" err="1" smtClean="0">
                  <a:latin typeface="Times New Roman" panose="02020603050405020304" pitchFamily="18" charset="0"/>
                  <a:cs typeface="Times New Roman" panose="02020603050405020304" pitchFamily="18" charset="0"/>
                </a:rPr>
                <a:t>tưởng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thông</a:t>
              </a:r>
              <a:r>
                <a:rPr lang="en-US" sz="3600" kern="1200" dirty="0" smtClean="0">
                  <a:latin typeface="Times New Roman" panose="02020603050405020304" pitchFamily="18" charset="0"/>
                  <a:cs typeface="Times New Roman" panose="02020603050405020304" pitchFamily="18" charset="0"/>
                </a:rPr>
                <a:t> tin.</a:t>
              </a:r>
              <a:endParaRPr lang="en-US" sz="36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5820200" y="2787293"/>
              <a:ext cx="1333593" cy="2266605"/>
            </a:xfrm>
            <a:custGeom>
              <a:avLst/>
              <a:gdLst>
                <a:gd name="connsiteX0" fmla="*/ 0 w 1333593"/>
                <a:gd name="connsiteY0" fmla="*/ 0 h 2266605"/>
                <a:gd name="connsiteX1" fmla="*/ 1333593 w 1333593"/>
                <a:gd name="connsiteY1" fmla="*/ 0 h 2266605"/>
                <a:gd name="connsiteX2" fmla="*/ 1333593 w 1333593"/>
                <a:gd name="connsiteY2" fmla="*/ 2266605 h 2266605"/>
                <a:gd name="connsiteX3" fmla="*/ 0 w 1333593"/>
                <a:gd name="connsiteY3" fmla="*/ 2266605 h 2266605"/>
                <a:gd name="connsiteX4" fmla="*/ 0 w 1333593"/>
                <a:gd name="connsiteY4" fmla="*/ 0 h 2266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93" h="2266605">
                  <a:moveTo>
                    <a:pt x="0" y="0"/>
                  </a:moveTo>
                  <a:lnTo>
                    <a:pt x="1333593" y="0"/>
                  </a:lnTo>
                  <a:lnTo>
                    <a:pt x="1333593" y="2266605"/>
                  </a:lnTo>
                  <a:lnTo>
                    <a:pt x="0" y="226660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Lập</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dàn</a:t>
              </a:r>
              <a:r>
                <a:rPr lang="en-US" sz="3600" kern="1200" dirty="0" smtClean="0">
                  <a:latin typeface="Times New Roman" panose="02020603050405020304" pitchFamily="18" charset="0"/>
                  <a:cs typeface="Times New Roman" panose="02020603050405020304" pitchFamily="18" charset="0"/>
                </a:rPr>
                <a:t> ý.</a:t>
              </a:r>
              <a:endParaRPr lang="en-US" sz="36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7213291" y="2787251"/>
              <a:ext cx="2046789" cy="2297926"/>
            </a:xfrm>
            <a:custGeom>
              <a:avLst/>
              <a:gdLst>
                <a:gd name="connsiteX0" fmla="*/ 0 w 2046789"/>
                <a:gd name="connsiteY0" fmla="*/ 0 h 2297926"/>
                <a:gd name="connsiteX1" fmla="*/ 2046789 w 2046789"/>
                <a:gd name="connsiteY1" fmla="*/ 0 h 2297926"/>
                <a:gd name="connsiteX2" fmla="*/ 2046789 w 2046789"/>
                <a:gd name="connsiteY2" fmla="*/ 2297926 h 2297926"/>
                <a:gd name="connsiteX3" fmla="*/ 0 w 2046789"/>
                <a:gd name="connsiteY3" fmla="*/ 2297926 h 2297926"/>
                <a:gd name="connsiteX4" fmla="*/ 0 w 2046789"/>
                <a:gd name="connsiteY4" fmla="*/ 0 h 2297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789" h="2297926">
                  <a:moveTo>
                    <a:pt x="0" y="0"/>
                  </a:moveTo>
                  <a:lnTo>
                    <a:pt x="2046789" y="0"/>
                  </a:lnTo>
                  <a:lnTo>
                    <a:pt x="2046789" y="2297926"/>
                  </a:lnTo>
                  <a:lnTo>
                    <a:pt x="0" y="2297926"/>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Viết</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bản</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thảo</a:t>
              </a:r>
              <a:r>
                <a:rPr lang="en-US" sz="3600" kern="1200" dirty="0" smtClean="0">
                  <a:latin typeface="Times New Roman" panose="02020603050405020304" pitchFamily="18" charset="0"/>
                  <a:cs typeface="Times New Roman" panose="02020603050405020304" pitchFamily="18" charset="0"/>
                </a:rPr>
                <a:t>.</a:t>
              </a:r>
              <a:endParaRPr lang="en-US" sz="36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9335005" y="2787293"/>
              <a:ext cx="2092895" cy="2315370"/>
            </a:xfrm>
            <a:custGeom>
              <a:avLst/>
              <a:gdLst>
                <a:gd name="connsiteX0" fmla="*/ 0 w 2092895"/>
                <a:gd name="connsiteY0" fmla="*/ 0 h 2315370"/>
                <a:gd name="connsiteX1" fmla="*/ 2092895 w 2092895"/>
                <a:gd name="connsiteY1" fmla="*/ 0 h 2315370"/>
                <a:gd name="connsiteX2" fmla="*/ 2092895 w 2092895"/>
                <a:gd name="connsiteY2" fmla="*/ 2315370 h 2315370"/>
                <a:gd name="connsiteX3" fmla="*/ 0 w 2092895"/>
                <a:gd name="connsiteY3" fmla="*/ 2315370 h 2315370"/>
                <a:gd name="connsiteX4" fmla="*/ 0 w 2092895"/>
                <a:gd name="connsiteY4" fmla="*/ 0 h 231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895" h="2315370">
                  <a:moveTo>
                    <a:pt x="0" y="0"/>
                  </a:moveTo>
                  <a:lnTo>
                    <a:pt x="2092895" y="0"/>
                  </a:lnTo>
                  <a:lnTo>
                    <a:pt x="2092895" y="2315370"/>
                  </a:lnTo>
                  <a:lnTo>
                    <a:pt x="0" y="231537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Chỉnh</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sửa</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và</a:t>
              </a:r>
              <a:r>
                <a:rPr lang="en-US" sz="3600" kern="1200" dirty="0" smtClean="0">
                  <a:latin typeface="Times New Roman" panose="02020603050405020304" pitchFamily="18" charset="0"/>
                  <a:cs typeface="Times New Roman" panose="02020603050405020304" pitchFamily="18" charset="0"/>
                </a:rPr>
                <a:t> chia </a:t>
              </a:r>
              <a:r>
                <a:rPr lang="en-US" sz="3600" kern="1200" dirty="0" err="1" smtClean="0">
                  <a:latin typeface="Times New Roman" panose="02020603050405020304" pitchFamily="18" charset="0"/>
                  <a:cs typeface="Times New Roman" panose="02020603050405020304" pitchFamily="18" charset="0"/>
                </a:rPr>
                <a:t>sẻ</a:t>
              </a:r>
              <a:r>
                <a:rPr lang="en-US" sz="3600" kern="1200" dirty="0" smtClean="0">
                  <a:latin typeface="Times New Roman" panose="02020603050405020304" pitchFamily="18" charset="0"/>
                  <a:cs typeface="Times New Roman" panose="02020603050405020304" pitchFamily="18" charset="0"/>
                </a:rPr>
                <a:t>.</a:t>
              </a:r>
              <a:endParaRPr lang="en-US" sz="36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1218242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9650" y="267560"/>
            <a:ext cx="245926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489650" y="855413"/>
            <a:ext cx="5418599" cy="425758"/>
          </a:xfrm>
          <a:prstGeom prst="rect">
            <a:avLst/>
          </a:prstGeom>
        </p:spPr>
        <p:txBody>
          <a:bodyPr wrap="none">
            <a:spAutoFit/>
          </a:bodyPr>
          <a:lstStyle/>
          <a:p>
            <a:pPr>
              <a:lnSpc>
                <a:spcPts val="2625"/>
              </a:lnSpc>
            </a:pP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IV. </a:t>
            </a:r>
            <a:r>
              <a:rPr lang="en-US" sz="2800" b="1" kern="18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4" name="Rectangle 3"/>
          <p:cNvSpPr/>
          <p:nvPr/>
        </p:nvSpPr>
        <p:spPr>
          <a:xfrm>
            <a:off x="1489650" y="1281171"/>
            <a:ext cx="8003177" cy="856645"/>
          </a:xfrm>
          <a:prstGeom prst="rect">
            <a:avLst/>
          </a:prstGeom>
        </p:spPr>
        <p:txBody>
          <a:bodyPr wrap="square">
            <a:spAutoFit/>
          </a:bodyPr>
          <a:lstStyle/>
          <a:p>
            <a:pPr>
              <a:lnSpc>
                <a:spcPts val="2625"/>
              </a:lnSpc>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800" dirty="0">
              <a:latin typeface="Times New Roman" panose="02020603050405020304" pitchFamily="18" charset="0"/>
              <a:cs typeface="Times New Roman" panose="02020603050405020304" pitchFamily="18" charset="0"/>
            </a:endParaRPr>
          </a:p>
          <a:p>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01375483"/>
              </p:ext>
            </p:extLst>
          </p:nvPr>
        </p:nvGraphicFramePr>
        <p:xfrm>
          <a:off x="1058093" y="2738047"/>
          <a:ext cx="10946673" cy="3962400"/>
        </p:xfrm>
        <a:graphic>
          <a:graphicData uri="http://schemas.openxmlformats.org/drawingml/2006/table">
            <a:tbl>
              <a:tblPr firstRow="1" firstCol="1" bandRow="1"/>
              <a:tblGrid>
                <a:gridCol w="3648099">
                  <a:extLst>
                    <a:ext uri="{9D8B030D-6E8A-4147-A177-3AD203B41FA5}">
                      <a16:colId xmlns:a16="http://schemas.microsoft.com/office/drawing/2014/main" val="973719359"/>
                    </a:ext>
                  </a:extLst>
                </a:gridCol>
                <a:gridCol w="3649287">
                  <a:extLst>
                    <a:ext uri="{9D8B030D-6E8A-4147-A177-3AD203B41FA5}">
                      <a16:colId xmlns:a16="http://schemas.microsoft.com/office/drawing/2014/main" val="82612448"/>
                    </a:ext>
                  </a:extLst>
                </a:gridCol>
                <a:gridCol w="3649287">
                  <a:extLst>
                    <a:ext uri="{9D8B030D-6E8A-4147-A177-3AD203B41FA5}">
                      <a16:colId xmlns:a16="http://schemas.microsoft.com/office/drawing/2014/main" val="2104945389"/>
                    </a:ext>
                  </a:extLst>
                </a:gridCol>
              </a:tblGrid>
              <a:tr h="0">
                <a:tc>
                  <a:txBody>
                    <a:bodyPr/>
                    <a:lstStyle/>
                    <a:p>
                      <a:pPr algn="ctr">
                        <a:lnSpc>
                          <a:spcPts val="2625"/>
                        </a:lnSpc>
                      </a:pP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tài</a:t>
                      </a:r>
                      <a:endParaRPr lang="en-US" sz="2400" dirty="0">
                        <a:effectLst/>
                        <a:latin typeface="Times New Roman" panose="02020603050405020304" pitchFamily="18" charset="0"/>
                        <a:cs typeface="Times New Roman" panose="02020603050405020304" pitchFamily="18" charset="0"/>
                      </a:endParaRPr>
                    </a:p>
                  </a:txBody>
                  <a:tcPr marL="54073" marR="54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2625"/>
                        </a:lnSpc>
                      </a:pP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endParaRPr lang="en-US" sz="2400" dirty="0">
                        <a:effectLst/>
                        <a:latin typeface="Times New Roman" panose="02020603050405020304" pitchFamily="18" charset="0"/>
                        <a:cs typeface="Times New Roman" panose="02020603050405020304" pitchFamily="18" charset="0"/>
                      </a:endParaRPr>
                    </a:p>
                  </a:txBody>
                  <a:tcPr marL="54073" marR="54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2625"/>
                        </a:lnSpc>
                      </a:pP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endParaRPr lang="en-US" sz="2400" dirty="0">
                        <a:effectLst/>
                        <a:latin typeface="Times New Roman" panose="02020603050405020304" pitchFamily="18" charset="0"/>
                        <a:cs typeface="Times New Roman" panose="02020603050405020304" pitchFamily="18" charset="0"/>
                      </a:endParaRPr>
                    </a:p>
                  </a:txBody>
                  <a:tcPr marL="54073" marR="54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38272905"/>
                  </a:ext>
                </a:extLst>
              </a:tr>
              <a:tr h="2047382">
                <a:tc>
                  <a:txBody>
                    <a:bodyPr/>
                    <a:lstStyle/>
                    <a:p>
                      <a:pPr>
                        <a:lnSpc>
                          <a:spcPts val="2625"/>
                        </a:lnSpc>
                      </a:pP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Kiểu</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54073" marR="54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2625"/>
                        </a:lnSpc>
                      </a:pP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tin?</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txBody>
                  <a:tcPr marL="54073" marR="54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2625"/>
                        </a:lnSpc>
                      </a:pP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b="1"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nSpc>
                          <a:spcPts val="2625"/>
                        </a:lnSpc>
                      </a:pP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800" dirty="0" err="1">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800" dirty="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txBody>
                  <a:tcPr marL="54073" marR="540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0147942"/>
                  </a:ext>
                </a:extLst>
              </a:tr>
            </a:tbl>
          </a:graphicData>
        </a:graphic>
      </p:graphicFrame>
      <p:sp>
        <p:nvSpPr>
          <p:cNvPr id="7" name="Rectangle 6"/>
          <p:cNvSpPr/>
          <p:nvPr/>
        </p:nvSpPr>
        <p:spPr>
          <a:xfrm>
            <a:off x="5323516" y="2137047"/>
            <a:ext cx="1492717" cy="426527"/>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lgn="ctr">
              <a:lnSpc>
                <a:spcPts val="2625"/>
              </a:lnSpc>
            </a:pPr>
            <a:r>
              <a:rPr lang="en-US" sz="2800" b="1" kern="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800" b="1" kern="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endParaRPr lang="en-US" sz="280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90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9650" y="267560"/>
            <a:ext cx="245926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489650" y="855413"/>
            <a:ext cx="5418599" cy="425758"/>
          </a:xfrm>
          <a:prstGeom prst="rect">
            <a:avLst/>
          </a:prstGeom>
        </p:spPr>
        <p:txBody>
          <a:bodyPr wrap="non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IV. </a:t>
            </a:r>
            <a:r>
              <a:rPr kumimoji="0" lang="en-US" sz="2800" b="1" i="0" u="none" strike="noStrike" kern="1800" cap="none" spc="0" normalizeH="0" baseline="0" noProof="0" dirty="0" err="1"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800" cap="none" spc="0" normalizeH="0" baseline="0" noProof="0" dirty="0" smtClean="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489650" y="1281171"/>
            <a:ext cx="8003177" cy="856645"/>
          </a:xfrm>
          <a:prstGeom prst="rect">
            <a:avLst/>
          </a:prstGeom>
        </p:spPr>
        <p:txBody>
          <a:bodyPr wrap="square">
            <a:spAutoFit/>
          </a:bodyPr>
          <a:lstStyle/>
          <a:p>
            <a:pPr marL="0" marR="0" lvl="0" indent="0" algn="l" defTabSz="914400" rtl="0" eaLnBrk="1" fontAlgn="auto" latinLnBrk="0" hangingPunct="1">
              <a:lnSpc>
                <a:spcPts val="2625"/>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Chuẩn</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trước</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mục</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800" cap="none" spc="0" normalizeH="0" baseline="0" noProof="0" dirty="0" err="1">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800" cap="none" spc="0" normalizeH="0" baseline="0" noProof="0" dirty="0">
                <a:ln>
                  <a:noFill/>
                </a:ln>
                <a:solidFill>
                  <a:srgbClr val="11111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89650" y="2137816"/>
            <a:ext cx="3230308" cy="425758"/>
          </a:xfrm>
          <a:prstGeom prst="rect">
            <a:avLst/>
          </a:prstGeom>
        </p:spPr>
        <p:txBody>
          <a:bodyPr wrap="none">
            <a:spAutoFit/>
          </a:bodyPr>
          <a:lstStyle/>
          <a:p>
            <a:pPr>
              <a:lnSpc>
                <a:spcPts val="2625"/>
              </a:lnSpc>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b. Thu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8" name="Rectangle 7"/>
          <p:cNvSpPr/>
          <p:nvPr/>
        </p:nvSpPr>
        <p:spPr>
          <a:xfrm>
            <a:off x="1267097" y="2605829"/>
            <a:ext cx="10358845" cy="1569660"/>
          </a:xfrm>
          <a:prstGeom prst="rect">
            <a:avLst/>
          </a:prstGeom>
        </p:spPr>
        <p:txBody>
          <a:bodyPr wrap="square">
            <a:spAutoFit/>
          </a:bodyPr>
          <a:lstStyle/>
          <a:p>
            <a:pPr marL="457200" indent="-457200">
              <a:buFont typeface="Wingdings" panose="05000000000000000000" pitchFamily="2" charset="2"/>
              <a:buChar char="v"/>
            </a:pPr>
            <a:r>
              <a:rPr lang="en-US" sz="3200" kern="18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3200"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v"/>
            </a:pPr>
            <a:r>
              <a:rPr lang="en-US" sz="3200" kern="1800" dirty="0" err="1"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3200" kern="1800" dirty="0" smtClean="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p:txBody>
      </p:sp>
      <p:sp>
        <p:nvSpPr>
          <p:cNvPr id="9" name="Rectangle 8"/>
          <p:cNvSpPr/>
          <p:nvPr/>
        </p:nvSpPr>
        <p:spPr>
          <a:xfrm>
            <a:off x="1150949" y="4217744"/>
            <a:ext cx="6096000" cy="856645"/>
          </a:xfrm>
          <a:prstGeom prst="rect">
            <a:avLst/>
          </a:prstGeom>
        </p:spPr>
        <p:txBody>
          <a:bodyPr>
            <a:spAutoFit/>
          </a:bodyPr>
          <a:lstStyle/>
          <a:p>
            <a:pPr>
              <a:lnSpc>
                <a:spcPts val="2625"/>
              </a:lnSpc>
            </a:pP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a:p>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kern="1800" dirty="0" err="1">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kern="1800" dirty="0">
                <a:solidFill>
                  <a:srgbClr val="111111"/>
                </a:solid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p:txBody>
      </p:sp>
      <p:sp>
        <p:nvSpPr>
          <p:cNvPr id="10" name="Cloud Callout 9"/>
          <p:cNvSpPr/>
          <p:nvPr/>
        </p:nvSpPr>
        <p:spPr>
          <a:xfrm>
            <a:off x="3546564" y="4313990"/>
            <a:ext cx="6172201" cy="2112936"/>
          </a:xfrm>
          <a:prstGeom prst="cloudCallout">
            <a:avLst/>
          </a:prstGeom>
          <a:solidFill>
            <a:schemeClr val="bg1"/>
          </a:solidFill>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kern="1800" dirty="0" err="1">
                <a:solidFill>
                  <a:srgbClr val="111111"/>
                </a:solidFill>
                <a:latin typeface="Times New Roman" panose="02020603050405020304" pitchFamily="18" charset="0"/>
                <a:ea typeface="Times New Roman" panose="02020603050405020304" pitchFamily="18" charset="0"/>
              </a:rPr>
              <a:t>Dựa</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vào</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sổ</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ghi</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chép</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đã</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chuẩn</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bị</a:t>
            </a:r>
            <a:r>
              <a:rPr lang="en-US" sz="2400" kern="1800" dirty="0">
                <a:solidFill>
                  <a:srgbClr val="111111"/>
                </a:solidFill>
                <a:latin typeface="Times New Roman" panose="02020603050405020304" pitchFamily="18" charset="0"/>
                <a:ea typeface="Times New Roman" panose="02020603050405020304" pitchFamily="18" charset="0"/>
              </a:rPr>
              <a:t>  ở </a:t>
            </a:r>
            <a:r>
              <a:rPr lang="en-US" sz="2400" kern="1800" dirty="0" err="1">
                <a:solidFill>
                  <a:srgbClr val="111111"/>
                </a:solidFill>
                <a:latin typeface="Times New Roman" panose="02020603050405020304" pitchFamily="18" charset="0"/>
                <a:ea typeface="Times New Roman" panose="02020603050405020304" pitchFamily="18" charset="0"/>
              </a:rPr>
              <a:t>nhà</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hãy</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phác</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thảo</a:t>
            </a:r>
            <a:r>
              <a:rPr lang="en-US" sz="2400" kern="1800" dirty="0">
                <a:solidFill>
                  <a:srgbClr val="111111"/>
                </a:solidFill>
                <a:latin typeface="Times New Roman" panose="02020603050405020304" pitchFamily="18" charset="0"/>
                <a:ea typeface="Times New Roman" panose="02020603050405020304" pitchFamily="18" charset="0"/>
              </a:rPr>
              <a:t> ý </a:t>
            </a:r>
            <a:r>
              <a:rPr lang="en-US" sz="2400" kern="1800" dirty="0" err="1">
                <a:solidFill>
                  <a:srgbClr val="111111"/>
                </a:solidFill>
                <a:latin typeface="Times New Roman" panose="02020603050405020304" pitchFamily="18" charset="0"/>
                <a:ea typeface="Times New Roman" panose="02020603050405020304" pitchFamily="18" charset="0"/>
              </a:rPr>
              <a:t>tưởng</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theo</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bảng</a:t>
            </a:r>
            <a:r>
              <a:rPr lang="en-US" sz="2400" kern="1800" dirty="0">
                <a:solidFill>
                  <a:srgbClr val="111111"/>
                </a:solidFill>
                <a:latin typeface="Times New Roman" panose="02020603050405020304" pitchFamily="18" charset="0"/>
                <a:ea typeface="Times New Roman" panose="02020603050405020304" pitchFamily="18" charset="0"/>
              </a:rPr>
              <a:t> </a:t>
            </a:r>
            <a:r>
              <a:rPr lang="en-US" sz="2400" kern="1800" dirty="0" err="1">
                <a:solidFill>
                  <a:srgbClr val="111111"/>
                </a:solidFill>
                <a:latin typeface="Times New Roman" panose="02020603050405020304" pitchFamily="18" charset="0"/>
                <a:ea typeface="Times New Roman" panose="02020603050405020304" pitchFamily="18" charset="0"/>
              </a:rPr>
              <a:t>gợi</a:t>
            </a:r>
            <a:r>
              <a:rPr lang="en-US" sz="2400" kern="1800" dirty="0">
                <a:solidFill>
                  <a:srgbClr val="111111"/>
                </a:solidFill>
                <a:latin typeface="Times New Roman" panose="02020603050405020304" pitchFamily="18" charset="0"/>
                <a:ea typeface="Times New Roman" panose="02020603050405020304" pitchFamily="18" charset="0"/>
              </a:rPr>
              <a:t> ý </a:t>
            </a:r>
            <a:r>
              <a:rPr lang="en-US" sz="2400" kern="1800" dirty="0" err="1">
                <a:solidFill>
                  <a:srgbClr val="111111"/>
                </a:solidFill>
                <a:latin typeface="Times New Roman" panose="02020603050405020304" pitchFamily="18" charset="0"/>
                <a:ea typeface="Times New Roman" panose="02020603050405020304" pitchFamily="18" charset="0"/>
              </a:rPr>
              <a:t>sau</a:t>
            </a:r>
            <a:r>
              <a:rPr lang="en-US" sz="2400" kern="1800" dirty="0">
                <a:solidFill>
                  <a:srgbClr val="111111"/>
                </a:solidFill>
                <a:latin typeface="Times New Roman" panose="02020603050405020304" pitchFamily="18" charset="0"/>
                <a:ea typeface="Times New Roman" panose="02020603050405020304" pitchFamily="18" charset="0"/>
              </a:rPr>
              <a:t>:</a:t>
            </a:r>
            <a:r>
              <a:rPr lang="en-US" sz="2400" b="1" kern="1800" dirty="0">
                <a:solidFill>
                  <a:srgbClr val="111111"/>
                </a:solidFill>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195223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P spid="10"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
  <TotalTime>1821</TotalTime>
  <Words>9846</Words>
  <PresentationFormat>Widescreen</PresentationFormat>
  <Paragraphs>989</Paragraphs>
  <Slides>124</Slides>
  <Notes>0</Notes>
  <HiddenSlides>0</HiddenSlides>
  <MMClips>3</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124</vt:i4>
      </vt:variant>
    </vt:vector>
  </HeadingPairs>
  <TitlesOfParts>
    <vt:vector size="143" baseType="lpstr">
      <vt:lpstr>MS Gothic</vt:lpstr>
      <vt:lpstr>Arial</vt:lpstr>
      <vt:lpstr>Brush Script MT</vt:lpstr>
      <vt:lpstr>Calibri</vt:lpstr>
      <vt:lpstr>Calibri Light</vt:lpstr>
      <vt:lpstr>Cambria Math</vt:lpstr>
      <vt:lpstr>Century Gothic</vt:lpstr>
      <vt:lpstr>Corbel</vt:lpstr>
      <vt:lpstr>MS Mincho</vt:lpstr>
      <vt:lpstr>Segoe UI Symbol</vt:lpstr>
      <vt:lpstr>Tahoma</vt:lpstr>
      <vt:lpstr>Times New Roman</vt:lpstr>
      <vt:lpstr>Wingdings</vt:lpstr>
      <vt:lpstr>Wingdings 3</vt:lpstr>
      <vt:lpstr>1_Office Theme</vt:lpstr>
      <vt:lpstr>4_Office Theme</vt:lpstr>
      <vt:lpstr>3_Office Theme</vt:lpstr>
      <vt:lpstr>Office Theme</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creator>VnTeach.Com</dc:creator>
  <cp:keywords>VnTeach.Com</cp:keywords>
  <dcterms:created xsi:type="dcterms:W3CDTF">2021-06-13T02:21:45Z</dcterms:created>
  <dcterms:modified xsi:type="dcterms:W3CDTF">2023-01-28T04:32:03Z</dcterms:modified>
</cp:coreProperties>
</file>