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8" r:id="rId5"/>
    <p:sldId id="314" r:id="rId6"/>
    <p:sldId id="315" r:id="rId7"/>
    <p:sldId id="316" r:id="rId8"/>
    <p:sldId id="317" r:id="rId9"/>
    <p:sldId id="312" r:id="rId10"/>
    <p:sldId id="318" r:id="rId11"/>
    <p:sldId id="319" r:id="rId12"/>
    <p:sldId id="320" r:id="rId13"/>
    <p:sldId id="321" r:id="rId14"/>
    <p:sldId id="323" r:id="rId15"/>
    <p:sldId id="322" r:id="rId16"/>
    <p:sldId id="324" r:id="rId17"/>
    <p:sldId id="325" r:id="rId18"/>
    <p:sldId id="326" r:id="rId19"/>
    <p:sldId id="313" r:id="rId20"/>
    <p:sldId id="32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10" initials="W1" lastIdx="1" clrIdx="0">
    <p:extLst>
      <p:ext uri="{19B8F6BF-5375-455C-9EA6-DF929625EA0E}">
        <p15:presenceInfo xmlns:p15="http://schemas.microsoft.com/office/powerpoint/2012/main" userId="Windows 1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5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xmlns=""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xmlns="" id="{9925CCF1-92C0-4AF3-BFAF-4921631915AB}"/>
              </a:ext>
            </a:extLst>
          </p:cNvPr>
          <p:cNvSpPr>
            <a:spLocks noGrp="1"/>
          </p:cNvSpPr>
          <p:nvPr>
            <p:ph type="dt" sz="half" idx="10"/>
          </p:nvPr>
        </p:nvSpPr>
        <p:spPr/>
        <p:txBody>
          <a:bodyPr/>
          <a:lstStyle/>
          <a:p>
            <a:fld id="{9184DA70-C731-4C70-880D-CCD4705E623C}" type="datetime1">
              <a:rPr lang="en-US" smtClean="0"/>
              <a:t>8/18/2022</a:t>
            </a:fld>
            <a:endParaRPr lang="en-US"/>
          </a:p>
        </p:txBody>
      </p:sp>
      <p:sp>
        <p:nvSpPr>
          <p:cNvPr id="5" name="Footer Placeholder 4">
            <a:extLst>
              <a:ext uri="{FF2B5EF4-FFF2-40B4-BE49-F238E27FC236}">
                <a16:creationId xmlns:a16="http://schemas.microsoft.com/office/drawing/2014/main" xmlns=""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722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354D8B55-9EA8-4B81-8E84-9B93B0A27559}"/>
              </a:ext>
            </a:extLst>
          </p:cNvPr>
          <p:cNvSpPr>
            <a:spLocks noGrp="1"/>
          </p:cNvSpPr>
          <p:nvPr>
            <p:ph type="dt" sz="half" idx="10"/>
          </p:nvPr>
        </p:nvSpPr>
        <p:spPr/>
        <p:txBody>
          <a:bodyPr/>
          <a:lstStyle/>
          <a:p>
            <a:fld id="{4BE1D723-8F53-4F53-90B0-1982A396982E}" type="datetime1">
              <a:rPr lang="en-US" smtClean="0"/>
              <a:t>8/18/2022</a:t>
            </a:fld>
            <a:endParaRPr lang="en-US"/>
          </a:p>
        </p:txBody>
      </p:sp>
      <p:sp>
        <p:nvSpPr>
          <p:cNvPr id="8" name="Footer Placeholder 7">
            <a:extLst>
              <a:ext uri="{FF2B5EF4-FFF2-40B4-BE49-F238E27FC236}">
                <a16:creationId xmlns:a16="http://schemas.microsoft.com/office/drawing/2014/main" xmlns=""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75201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xmlns=""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xmlns="" id="{AAF2E137-EC28-48F8-9198-1F02539029B6}"/>
              </a:ext>
            </a:extLst>
          </p:cNvPr>
          <p:cNvSpPr>
            <a:spLocks noGrp="1"/>
          </p:cNvSpPr>
          <p:nvPr>
            <p:ph type="dt" sz="half" idx="10"/>
          </p:nvPr>
        </p:nvSpPr>
        <p:spPr/>
        <p:txBody>
          <a:bodyPr/>
          <a:lstStyle/>
          <a:p>
            <a:fld id="{97669AF7-7BEB-44E4-9852-375E34362B5B}" type="datetime1">
              <a:rPr lang="en-US" smtClean="0"/>
              <a:t>8/18/2022</a:t>
            </a:fld>
            <a:endParaRPr lang="en-US"/>
          </a:p>
        </p:txBody>
      </p:sp>
      <p:sp>
        <p:nvSpPr>
          <p:cNvPr id="8" name="Footer Placeholder 7">
            <a:extLst>
              <a:ext uri="{FF2B5EF4-FFF2-40B4-BE49-F238E27FC236}">
                <a16:creationId xmlns:a16="http://schemas.microsoft.com/office/drawing/2014/main" xmlns=""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xmlns=""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77040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5782D47D-B0DC-4C40-BCC6-BBBA32584A38}"/>
              </a:ext>
            </a:extLst>
          </p:cNvPr>
          <p:cNvSpPr>
            <a:spLocks noGrp="1"/>
          </p:cNvSpPr>
          <p:nvPr>
            <p:ph type="dt" sz="half" idx="10"/>
          </p:nvPr>
        </p:nvSpPr>
        <p:spPr/>
        <p:txBody>
          <a:bodyPr/>
          <a:lstStyle/>
          <a:p>
            <a:fld id="{BAAAC38D-0552-4C82-B593-E6124DFADBE2}" type="datetime1">
              <a:rPr lang="en-US" smtClean="0"/>
              <a:t>8/18/2022</a:t>
            </a:fld>
            <a:endParaRPr lang="en-US"/>
          </a:p>
        </p:txBody>
      </p:sp>
      <p:sp>
        <p:nvSpPr>
          <p:cNvPr id="9" name="Footer Placeholder 8">
            <a:extLst>
              <a:ext uri="{FF2B5EF4-FFF2-40B4-BE49-F238E27FC236}">
                <a16:creationId xmlns:a16="http://schemas.microsoft.com/office/drawing/2014/main" xmlns=""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xmlns=""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15223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8AF8A515-AA94-45D1-9223-5C2272618D85}"/>
              </a:ext>
            </a:extLst>
          </p:cNvPr>
          <p:cNvSpPr>
            <a:spLocks noGrp="1"/>
          </p:cNvSpPr>
          <p:nvPr>
            <p:ph type="dt" sz="half" idx="10"/>
          </p:nvPr>
        </p:nvSpPr>
        <p:spPr/>
        <p:txBody>
          <a:bodyPr/>
          <a:lstStyle/>
          <a:p>
            <a:fld id="{D9DF0F1C-5577-4ACB-BB62-DF8F3C494C7E}" type="datetime1">
              <a:rPr lang="en-US" smtClean="0"/>
              <a:t>8/18/2022</a:t>
            </a:fld>
            <a:endParaRPr lang="en-US"/>
          </a:p>
        </p:txBody>
      </p:sp>
      <p:sp>
        <p:nvSpPr>
          <p:cNvPr id="11" name="Footer Placeholder 10">
            <a:extLst>
              <a:ext uri="{FF2B5EF4-FFF2-40B4-BE49-F238E27FC236}">
                <a16:creationId xmlns:a16="http://schemas.microsoft.com/office/drawing/2014/main" xmlns=""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xmlns=""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31677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xmlns="" id="{7392073F-158F-44A3-8913-917AFFC1BC20}"/>
              </a:ext>
            </a:extLst>
          </p:cNvPr>
          <p:cNvSpPr>
            <a:spLocks noGrp="1"/>
          </p:cNvSpPr>
          <p:nvPr>
            <p:ph type="dt" sz="half" idx="10"/>
          </p:nvPr>
        </p:nvSpPr>
        <p:spPr/>
        <p:txBody>
          <a:bodyPr/>
          <a:lstStyle/>
          <a:p>
            <a:fld id="{1775B394-D9F9-4F0C-B15D-605F45CB9E9F}" type="datetime1">
              <a:rPr lang="en-US" smtClean="0"/>
              <a:t>8/18/2022</a:t>
            </a:fld>
            <a:endParaRPr lang="en-US"/>
          </a:p>
        </p:txBody>
      </p:sp>
      <p:sp>
        <p:nvSpPr>
          <p:cNvPr id="7" name="Footer Placeholder 6">
            <a:extLst>
              <a:ext uri="{FF2B5EF4-FFF2-40B4-BE49-F238E27FC236}">
                <a16:creationId xmlns:a16="http://schemas.microsoft.com/office/drawing/2014/main" xmlns=""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xmlns=""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04226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xmlns="" id="{94E9223F-721F-47BF-9FD5-0F8D12FF0DE1}"/>
              </a:ext>
            </a:extLst>
          </p:cNvPr>
          <p:cNvSpPr>
            <a:spLocks noGrp="1"/>
          </p:cNvSpPr>
          <p:nvPr>
            <p:ph type="dt" sz="half" idx="10"/>
          </p:nvPr>
        </p:nvSpPr>
        <p:spPr/>
        <p:txBody>
          <a:bodyPr/>
          <a:lstStyle/>
          <a:p>
            <a:fld id="{39667345-2558-425A-8533-9BFDBCE15005}" type="datetime1">
              <a:rPr lang="en-US" smtClean="0"/>
              <a:t>8/18/2022</a:t>
            </a:fld>
            <a:endParaRPr lang="en-US"/>
          </a:p>
        </p:txBody>
      </p:sp>
      <p:sp>
        <p:nvSpPr>
          <p:cNvPr id="3" name="Footer Placeholder 2">
            <a:extLst>
              <a:ext uri="{FF2B5EF4-FFF2-40B4-BE49-F238E27FC236}">
                <a16:creationId xmlns:a16="http://schemas.microsoft.com/office/drawing/2014/main" xmlns=""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44072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8/18/2022</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241185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8/18/2022</a:t>
            </a:fld>
            <a:endParaRPr lang="en-US"/>
          </a:p>
        </p:txBody>
      </p:sp>
      <p:sp>
        <p:nvSpPr>
          <p:cNvPr id="6" name="Footer Placeholder 5"/>
          <p:cNvSpPr>
            <a:spLocks noGrp="1"/>
          </p:cNvSpPr>
          <p:nvPr>
            <p:ph type="ftr" sz="quarter" idx="11"/>
          </p:nvPr>
        </p:nvSpPr>
        <p:spPr>
          <a:xfrm>
            <a:off x="1097279" y="6446838"/>
            <a:ext cx="6818262"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884398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8/18/2022</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xmlns=""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070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8.png"/><Relationship Id="rId3" Type="http://schemas.openxmlformats.org/officeDocument/2006/relationships/image" Target="../media/image19.png"/><Relationship Id="rId7" Type="http://schemas.openxmlformats.org/officeDocument/2006/relationships/image" Target="../media/image480.png"/><Relationship Id="rId12" Type="http://schemas.openxmlformats.org/officeDocument/2006/relationships/image" Target="../media/image54.wmf"/><Relationship Id="rId17" Type="http://schemas.openxmlformats.org/officeDocument/2006/relationships/image" Target="../media/image55.wmf"/><Relationship Id="rId2" Type="http://schemas.openxmlformats.org/officeDocument/2006/relationships/slideLayout" Target="../slideLayouts/slideLayout8.xml"/><Relationship Id="rId16" Type="http://schemas.openxmlformats.org/officeDocument/2006/relationships/oleObject" Target="../embeddings/oleObject4.bin"/><Relationship Id="rId1" Type="http://schemas.openxmlformats.org/officeDocument/2006/relationships/vmlDrawing" Target="../drawings/vmlDrawing3.vml"/><Relationship Id="rId6" Type="http://schemas.openxmlformats.org/officeDocument/2006/relationships/image" Target="../media/image44.png"/><Relationship Id="rId11" Type="http://schemas.openxmlformats.org/officeDocument/2006/relationships/oleObject" Target="../embeddings/oleObject3.bin"/><Relationship Id="rId5" Type="http://schemas.openxmlformats.org/officeDocument/2006/relationships/image" Target="../media/image12.png"/><Relationship Id="rId15" Type="http://schemas.openxmlformats.org/officeDocument/2006/relationships/image" Target="../media/image60.png"/><Relationship Id="rId10" Type="http://schemas.openxmlformats.org/officeDocument/2006/relationships/image" Target="../media/image57.png"/><Relationship Id="rId4" Type="http://schemas.openxmlformats.org/officeDocument/2006/relationships/image" Target="../media/image20.png"/><Relationship Id="rId9" Type="http://schemas.openxmlformats.org/officeDocument/2006/relationships/image" Target="../media/image56.png"/><Relationship Id="rId14" Type="http://schemas.openxmlformats.org/officeDocument/2006/relationships/image" Target="../media/image59.png"/></Relationships>
</file>

<file path=ppt/slides/_rels/slide11.xml.rels><?xml version="1.0" encoding="UTF-8" standalone="yes"?>
<Relationships xmlns="http://schemas.openxmlformats.org/package/2006/relationships"><Relationship Id="rId8" Type="http://schemas.openxmlformats.org/officeDocument/2006/relationships/image" Target="../media/image500.png"/><Relationship Id="rId13" Type="http://schemas.openxmlformats.org/officeDocument/2006/relationships/image" Target="../media/image63.png"/><Relationship Id="rId18" Type="http://schemas.openxmlformats.org/officeDocument/2006/relationships/image" Target="../media/image61.wmf"/><Relationship Id="rId3" Type="http://schemas.openxmlformats.org/officeDocument/2006/relationships/image" Target="../media/image19.png"/><Relationship Id="rId7" Type="http://schemas.openxmlformats.org/officeDocument/2006/relationships/image" Target="../media/image480.png"/><Relationship Id="rId12" Type="http://schemas.openxmlformats.org/officeDocument/2006/relationships/image" Target="../media/image54.wmf"/><Relationship Id="rId17" Type="http://schemas.openxmlformats.org/officeDocument/2006/relationships/oleObject" Target="../embeddings/oleObject6.bin"/><Relationship Id="rId2" Type="http://schemas.openxmlformats.org/officeDocument/2006/relationships/slideLayout" Target="../slideLayouts/slideLayout8.xml"/><Relationship Id="rId16" Type="http://schemas.openxmlformats.org/officeDocument/2006/relationships/image" Target="../media/image66.png"/><Relationship Id="rId1" Type="http://schemas.openxmlformats.org/officeDocument/2006/relationships/vmlDrawing" Target="../drawings/vmlDrawing4.vml"/><Relationship Id="rId6" Type="http://schemas.openxmlformats.org/officeDocument/2006/relationships/image" Target="../media/image44.png"/><Relationship Id="rId11" Type="http://schemas.openxmlformats.org/officeDocument/2006/relationships/oleObject" Target="../embeddings/oleObject5.bin"/><Relationship Id="rId5" Type="http://schemas.openxmlformats.org/officeDocument/2006/relationships/image" Target="../media/image12.png"/><Relationship Id="rId15" Type="http://schemas.openxmlformats.org/officeDocument/2006/relationships/image" Target="../media/image65.png"/><Relationship Id="rId10" Type="http://schemas.openxmlformats.org/officeDocument/2006/relationships/image" Target="../media/image62.png"/><Relationship Id="rId4" Type="http://schemas.openxmlformats.org/officeDocument/2006/relationships/image" Target="../media/image20.png"/><Relationship Id="rId9" Type="http://schemas.openxmlformats.org/officeDocument/2006/relationships/image" Target="../media/image56.png"/><Relationship Id="rId14" Type="http://schemas.openxmlformats.org/officeDocument/2006/relationships/image" Target="../media/image64.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5" Type="http://schemas.openxmlformats.org/officeDocument/2006/relationships/image" Target="../media/image510.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image" Target="../media/image67.png"/><Relationship Id="rId5" Type="http://schemas.openxmlformats.org/officeDocument/2006/relationships/image" Target="../media/image520.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8.png"/><Relationship Id="rId1" Type="http://schemas.openxmlformats.org/officeDocument/2006/relationships/slideLayout" Target="../slideLayouts/slideLayout8.xml"/><Relationship Id="rId5" Type="http://schemas.openxmlformats.org/officeDocument/2006/relationships/image" Target="../media/image70.png"/><Relationship Id="rId4" Type="http://schemas.openxmlformats.org/officeDocument/2006/relationships/image" Target="../media/image69.png"/></Relationships>
</file>

<file path=ppt/slides/_rels/slide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8.xml"/><Relationship Id="rId5" Type="http://schemas.openxmlformats.org/officeDocument/2006/relationships/image" Target="../media/image71.png"/><Relationship Id="rId4" Type="http://schemas.openxmlformats.org/officeDocument/2006/relationships/image" Target="../media/image70.png"/></Relationships>
</file>

<file path=ppt/slides/_rels/slide1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9.png"/><Relationship Id="rId7" Type="http://schemas.openxmlformats.org/officeDocument/2006/relationships/image" Target="../media/image72.png"/><Relationship Id="rId2" Type="http://schemas.openxmlformats.org/officeDocument/2006/relationships/image" Target="../media/image68.png"/><Relationship Id="rId1" Type="http://schemas.openxmlformats.org/officeDocument/2006/relationships/slideLayout" Target="../slideLayouts/slideLayout8.xml"/><Relationship Id="rId6" Type="http://schemas.openxmlformats.org/officeDocument/2006/relationships/image" Target="../media/image590.png"/><Relationship Id="rId5" Type="http://schemas.openxmlformats.org/officeDocument/2006/relationships/image" Target="../media/image71.png"/><Relationship Id="rId10" Type="http://schemas.openxmlformats.org/officeDocument/2006/relationships/image" Target="../media/image75.png"/><Relationship Id="rId4" Type="http://schemas.openxmlformats.org/officeDocument/2006/relationships/image" Target="../media/image70.png"/><Relationship Id="rId9" Type="http://schemas.openxmlformats.org/officeDocument/2006/relationships/image" Target="../media/image74.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2.png"/><Relationship Id="rId11" Type="http://schemas.openxmlformats.org/officeDocument/2006/relationships/image" Target="../media/image18.png"/><Relationship Id="rId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image" Target="../media/image8.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3.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9.png"/><Relationship Id="rId16"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png"/><Relationship Id="rId15" Type="http://schemas.openxmlformats.org/officeDocument/2006/relationships/image" Target="../media/image30.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png"/><Relationship Id="rId14"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0.png"/><Relationship Id="rId7" Type="http://schemas.openxmlformats.org/officeDocument/2006/relationships/image" Target="../media/image36.png"/><Relationship Id="rId12" Type="http://schemas.openxmlformats.org/officeDocument/2006/relationships/image" Target="../media/image40.png"/><Relationship Id="rId2"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12.pn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2.wmf"/><Relationship Id="rId3" Type="http://schemas.openxmlformats.org/officeDocument/2006/relationships/image" Target="../media/image19.png"/><Relationship Id="rId7" Type="http://schemas.openxmlformats.org/officeDocument/2006/relationships/image" Target="../media/image45.png"/><Relationship Id="rId12"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44.png"/><Relationship Id="rId11" Type="http://schemas.openxmlformats.org/officeDocument/2006/relationships/image" Target="../media/image48.png"/><Relationship Id="rId5" Type="http://schemas.openxmlformats.org/officeDocument/2006/relationships/image" Target="../media/image12.png"/><Relationship Id="rId10" Type="http://schemas.openxmlformats.org/officeDocument/2006/relationships/image" Target="../media/image47.png"/><Relationship Id="rId4" Type="http://schemas.openxmlformats.org/officeDocument/2006/relationships/image" Target="../media/image20.png"/><Relationship Id="rId9" Type="http://schemas.openxmlformats.org/officeDocument/2006/relationships/image" Target="../media/image46.png"/></Relationships>
</file>

<file path=ppt/slides/_rels/slide9.xml.rels><?xml version="1.0" encoding="UTF-8" standalone="yes"?>
<Relationships xmlns="http://schemas.openxmlformats.org/package/2006/relationships"><Relationship Id="rId8" Type="http://schemas.openxmlformats.org/officeDocument/2006/relationships/image" Target="../media/image470.png"/><Relationship Id="rId13" Type="http://schemas.openxmlformats.org/officeDocument/2006/relationships/oleObject" Target="../embeddings/oleObject2.bin"/><Relationship Id="rId3" Type="http://schemas.openxmlformats.org/officeDocument/2006/relationships/image" Target="../media/image19.png"/><Relationship Id="rId7" Type="http://schemas.openxmlformats.org/officeDocument/2006/relationships/image" Target="../media/image56.png"/><Relationship Id="rId12" Type="http://schemas.openxmlformats.org/officeDocument/2006/relationships/image" Target="../media/image53.png"/><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44.png"/><Relationship Id="rId11" Type="http://schemas.openxmlformats.org/officeDocument/2006/relationships/image" Target="../media/image52.png"/><Relationship Id="rId5" Type="http://schemas.openxmlformats.org/officeDocument/2006/relationships/image" Target="../media/image12.png"/><Relationship Id="rId10" Type="http://schemas.openxmlformats.org/officeDocument/2006/relationships/image" Target="../media/image51.png"/><Relationship Id="rId4" Type="http://schemas.openxmlformats.org/officeDocument/2006/relationships/image" Target="../media/image20.png"/><Relationship Id="rId9" Type="http://schemas.openxmlformats.org/officeDocument/2006/relationships/image" Target="../media/image50.png"/><Relationship Id="rId14" Type="http://schemas.openxmlformats.org/officeDocument/2006/relationships/image" Target="../media/image49.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xmlns="" id="{A9286AD2-18A9-4868-A4E3-7A2097A208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F0502020204030204"/>
              <a:ea typeface="+mn-ea"/>
              <a:cs typeface="+mn-cs"/>
            </a:endParaRPr>
          </a:p>
        </p:txBody>
      </p:sp>
      <p:cxnSp>
        <p:nvCxnSpPr>
          <p:cNvPr id="29" name="Straight Connector 28">
            <a:extLst>
              <a:ext uri="{FF2B5EF4-FFF2-40B4-BE49-F238E27FC236}">
                <a16:creationId xmlns:a16="http://schemas.microsoft.com/office/drawing/2014/main" xmlns="" id="{E7A7CD63-7EC3-44F3-95D0-595C4019FF2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44179"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308AC96E-AA33-4309-B51D-072F59E6EC0B}"/>
              </a:ext>
              <a:ext uri="{C183D7F6-B498-43B3-948B-1728B52AA6E4}">
                <adec:decorative xmlns:adec="http://schemas.microsoft.com/office/drawing/2017/decorative" xmlns=""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556686" y="1"/>
            <a:ext cx="4635315" cy="6857999"/>
          </a:xfrm>
          <a:prstGeom prst="rect">
            <a:avLst/>
          </a:prstGeom>
        </p:spPr>
      </p:pic>
      <p:pic>
        <p:nvPicPr>
          <p:cNvPr id="4" name="Picture 3">
            <a:extLst>
              <a:ext uri="{FF2B5EF4-FFF2-40B4-BE49-F238E27FC236}">
                <a16:creationId xmlns:a16="http://schemas.microsoft.com/office/drawing/2014/main" xmlns="" id="{D2680F0E-43B7-419B-9579-A622C36A894D}"/>
              </a:ext>
            </a:extLst>
          </p:cNvPr>
          <p:cNvPicPr>
            <a:picLocks noChangeAspect="1"/>
          </p:cNvPicPr>
          <p:nvPr/>
        </p:nvPicPr>
        <p:blipFill>
          <a:blip r:embed="rId4"/>
          <a:stretch>
            <a:fillRect/>
          </a:stretch>
        </p:blipFill>
        <p:spPr>
          <a:xfrm>
            <a:off x="142394" y="493526"/>
            <a:ext cx="7250356" cy="1340473"/>
          </a:xfrm>
          <a:prstGeom prst="rect">
            <a:avLst/>
          </a:prstGeom>
        </p:spPr>
      </p:pic>
      <p:pic>
        <p:nvPicPr>
          <p:cNvPr id="8" name="Picture 7">
            <a:extLst>
              <a:ext uri="{FF2B5EF4-FFF2-40B4-BE49-F238E27FC236}">
                <a16:creationId xmlns:a16="http://schemas.microsoft.com/office/drawing/2014/main" xmlns="" id="{85FD8F5E-0473-41F6-8730-79552F8A4042}"/>
              </a:ext>
            </a:extLst>
          </p:cNvPr>
          <p:cNvPicPr>
            <a:picLocks noChangeAspect="1"/>
          </p:cNvPicPr>
          <p:nvPr/>
        </p:nvPicPr>
        <p:blipFill>
          <a:blip r:embed="rId5"/>
          <a:stretch>
            <a:fillRect/>
          </a:stretch>
        </p:blipFill>
        <p:spPr>
          <a:xfrm>
            <a:off x="142394" y="2251543"/>
            <a:ext cx="11850823" cy="619073"/>
          </a:xfrm>
          <a:prstGeom prst="rect">
            <a:avLst/>
          </a:prstGeom>
        </p:spPr>
      </p:pic>
      <p:pic>
        <p:nvPicPr>
          <p:cNvPr id="9" name="Picture 8">
            <a:extLst>
              <a:ext uri="{FF2B5EF4-FFF2-40B4-BE49-F238E27FC236}">
                <a16:creationId xmlns:a16="http://schemas.microsoft.com/office/drawing/2014/main" xmlns="" id="{0DF05F93-9220-489E-959D-8C25B1DDACD6}"/>
              </a:ext>
            </a:extLst>
          </p:cNvPr>
          <p:cNvPicPr>
            <a:picLocks noChangeAspect="1"/>
          </p:cNvPicPr>
          <p:nvPr/>
        </p:nvPicPr>
        <p:blipFill>
          <a:blip r:embed="rId6"/>
          <a:stretch>
            <a:fillRect/>
          </a:stretch>
        </p:blipFill>
        <p:spPr>
          <a:xfrm>
            <a:off x="914617" y="3101744"/>
            <a:ext cx="6642069" cy="1108957"/>
          </a:xfrm>
          <a:prstGeom prst="rect">
            <a:avLst/>
          </a:prstGeom>
        </p:spPr>
      </p:pic>
      <p:pic>
        <p:nvPicPr>
          <p:cNvPr id="11" name="Graphic 10" descr="Help">
            <a:extLst>
              <a:ext uri="{FF2B5EF4-FFF2-40B4-BE49-F238E27FC236}">
                <a16:creationId xmlns:a16="http://schemas.microsoft.com/office/drawing/2014/main" xmlns="" id="{85706F32-F60A-4C54-908C-1CC14F0C81D0}"/>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0" y="3199022"/>
            <a:ext cx="914400" cy="914400"/>
          </a:xfrm>
          <a:prstGeom prst="rect">
            <a:avLst/>
          </a:prstGeom>
        </p:spPr>
      </p:pic>
    </p:spTree>
    <p:extLst>
      <p:ext uri="{BB962C8B-B14F-4D97-AF65-F5344CB8AC3E}">
        <p14:creationId xmlns:p14="http://schemas.microsoft.com/office/powerpoint/2010/main" val="391274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6976D774-47F8-447A-AB08-5939E47B8F1B}"/>
              </a:ext>
            </a:extLst>
          </p:cNvPr>
          <p:cNvSpPr txBox="1">
            <a:spLocks/>
          </p:cNvSpPr>
          <p:nvPr/>
        </p:nvSpPr>
        <p:spPr>
          <a:xfrm>
            <a:off x="1643269" y="-13252"/>
            <a:ext cx="9223513" cy="609600"/>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Autofit/>
          </a:bodyPr>
          <a:lstStyle>
            <a:lvl1pPr algn="l" defTabSz="914400" rtl="0" eaLnBrk="1" latinLnBrk="0" hangingPunct="1">
              <a:lnSpc>
                <a:spcPct val="90000"/>
              </a:lnSpc>
              <a:spcBef>
                <a:spcPct val="0"/>
              </a:spcBef>
              <a:buNone/>
              <a:defRPr sz="3600" b="0" i="0" kern="1200" spc="-50" baseline="0">
                <a:solidFill>
                  <a:srgbClr val="FFFFFF"/>
                </a:solidFill>
                <a:latin typeface="+mj-lt"/>
                <a:ea typeface="+mj-ea"/>
                <a:cs typeface="+mj-cs"/>
              </a:defRPr>
            </a:lvl1pPr>
          </a:lstStyle>
          <a:p>
            <a:r>
              <a:rPr lang="en-US" sz="2800" b="1">
                <a:solidFill>
                  <a:srgbClr val="002060"/>
                </a:solidFill>
                <a:latin typeface="Arial" panose="020B0604020202020204" pitchFamily="34" charset="0"/>
                <a:cs typeface="Arial" panose="020B0604020202020204" pitchFamily="34" charset="0"/>
              </a:rPr>
              <a:t>BÀI 2: GIẢI BẤT PHƯƠNG TRÌNH BẬC HAI MỘT ẨN</a:t>
            </a:r>
            <a:endParaRPr lang="en-US" sz="2800">
              <a:solidFill>
                <a:srgbClr val="00206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BE4C4F4C-6D76-4FE6-91EA-E92264F540EA}"/>
              </a:ext>
            </a:extLst>
          </p:cNvPr>
          <p:cNvSpPr/>
          <p:nvPr/>
        </p:nvSpPr>
        <p:spPr>
          <a:xfrm>
            <a:off x="0" y="599112"/>
            <a:ext cx="4578627" cy="461665"/>
          </a:xfrm>
          <a:prstGeom prst="rect">
            <a:avLst/>
          </a:prstGeom>
        </p:spPr>
        <p:txBody>
          <a:bodyPr wrap="square">
            <a:spAutoFit/>
          </a:bodyPr>
          <a:lstStyle/>
          <a:p>
            <a:r>
              <a:rPr lang="en-US" sz="2400" b="1" i="1">
                <a:solidFill>
                  <a:schemeClr val="bg1"/>
                </a:solidFill>
                <a:latin typeface="Times New Roman" panose="02020603050405020304" pitchFamily="18" charset="0"/>
                <a:ea typeface="Times New Roman" panose="02020603050405020304" pitchFamily="18" charset="0"/>
              </a:rPr>
              <a:t>Bất phương trình bậc hai một ẩn</a:t>
            </a:r>
            <a:r>
              <a:rPr lang="en-US" sz="2400">
                <a:solidFill>
                  <a:schemeClr val="bg1"/>
                </a:solidFill>
                <a:latin typeface="Times New Roman" panose="02020603050405020304" pitchFamily="18" charset="0"/>
                <a:ea typeface="Times New Roman" panose="02020603050405020304" pitchFamily="18" charset="0"/>
              </a:rPr>
              <a:t> </a:t>
            </a:r>
            <a:r>
              <a:rPr lang="en-US" sz="2400" i="1">
                <a:solidFill>
                  <a:schemeClr val="bg1"/>
                </a:solidFill>
                <a:latin typeface="Times New Roman" panose="02020603050405020304" pitchFamily="18" charset="0"/>
                <a:ea typeface="Times New Roman" panose="02020603050405020304" pitchFamily="18" charset="0"/>
              </a:rPr>
              <a:t>x</a:t>
            </a:r>
            <a:endParaRPr lang="en-US" sz="2400">
              <a:solidFill>
                <a:schemeClr val="bg1"/>
              </a:solidFill>
            </a:endParaRPr>
          </a:p>
        </p:txBody>
      </p:sp>
      <p:sp>
        <p:nvSpPr>
          <p:cNvPr id="3" name="Rectangle 2">
            <a:extLst>
              <a:ext uri="{FF2B5EF4-FFF2-40B4-BE49-F238E27FC236}">
                <a16:creationId xmlns:a16="http://schemas.microsoft.com/office/drawing/2014/main" xmlns="" id="{ABA16FEC-1E10-4D49-8183-6042C4DB87EB}"/>
              </a:ext>
            </a:extLst>
          </p:cNvPr>
          <p:cNvSpPr/>
          <p:nvPr/>
        </p:nvSpPr>
        <p:spPr>
          <a:xfrm>
            <a:off x="0" y="965962"/>
            <a:ext cx="2916183" cy="830997"/>
          </a:xfrm>
          <a:prstGeom prst="rect">
            <a:avLst/>
          </a:prstGeom>
        </p:spPr>
        <p:txBody>
          <a:bodyPr wrap="none">
            <a:spAutoFit/>
          </a:bodyPr>
          <a:lstStyle/>
          <a:p>
            <a:r>
              <a:rPr lang="en-US" sz="2400">
                <a:solidFill>
                  <a:schemeClr val="bg1"/>
                </a:solidFill>
                <a:latin typeface="Times New Roman" panose="02020603050405020304" pitchFamily="18" charset="0"/>
                <a:ea typeface="Times New Roman" panose="02020603050405020304" pitchFamily="18" charset="0"/>
              </a:rPr>
              <a:t>là bất phương trình </a:t>
            </a:r>
          </a:p>
          <a:p>
            <a:r>
              <a:rPr lang="en-US" sz="2400">
                <a:solidFill>
                  <a:schemeClr val="bg1"/>
                </a:solidFill>
                <a:latin typeface="Times New Roman" panose="02020603050405020304" pitchFamily="18" charset="0"/>
                <a:ea typeface="Times New Roman" panose="02020603050405020304" pitchFamily="18" charset="0"/>
              </a:rPr>
              <a:t>có một trong các dạng</a:t>
            </a:r>
            <a:endParaRPr lang="en-US" sz="2400">
              <a:solidFill>
                <a:schemeClr val="bg1"/>
              </a:solidFill>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E1F913C1-023B-49BE-BAC8-EFA4830E5EA6}"/>
                  </a:ext>
                </a:extLst>
              </p:cNvPr>
              <p:cNvSpPr/>
              <p:nvPr/>
            </p:nvSpPr>
            <p:spPr>
              <a:xfrm>
                <a:off x="-66631" y="1732613"/>
                <a:ext cx="2273379" cy="2149114"/>
              </a:xfrm>
              <a:prstGeom prst="rect">
                <a:avLst/>
              </a:prstGeom>
            </p:spPr>
            <p:txBody>
              <a:bodyPr wrap="none">
                <a:spAutoFit/>
              </a:bodyPr>
              <a:lstStyle/>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&lt;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 </a:t>
                </a:r>
              </a:p>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p>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&gt;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endParaRPr lang="en-US" sz="240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E1F913C1-023B-49BE-BAC8-EFA4830E5EA6}"/>
                  </a:ext>
                </a:extLst>
              </p:cNvPr>
              <p:cNvSpPr>
                <a:spLocks noRot="1" noChangeAspect="1" noMove="1" noResize="1" noEditPoints="1" noAdjustHandles="1" noChangeArrowheads="1" noChangeShapeType="1" noTextEdit="1"/>
              </p:cNvSpPr>
              <p:nvPr/>
            </p:nvSpPr>
            <p:spPr>
              <a:xfrm>
                <a:off x="-66631" y="1732613"/>
                <a:ext cx="2273379" cy="2149114"/>
              </a:xfrm>
              <a:prstGeom prst="rect">
                <a:avLst/>
              </a:prstGeom>
              <a:blipFill>
                <a:blip r:embed="rId3"/>
                <a:stretch>
                  <a:fillRect l="-1877" t="-1133" r="-2145" b="-5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C900B888-1979-4650-B910-2473EB9DED1D}"/>
                  </a:ext>
                </a:extLst>
              </p:cNvPr>
              <p:cNvSpPr/>
              <p:nvPr/>
            </p:nvSpPr>
            <p:spPr>
              <a:xfrm>
                <a:off x="2206748" y="3374090"/>
                <a:ext cx="1532792" cy="490199"/>
              </a:xfrm>
              <a:prstGeom prst="rect">
                <a:avLst/>
              </a:prstGeom>
            </p:spPr>
            <p:txBody>
              <a:bodyPr wrap="none">
                <a:spAutoFit/>
              </a:bodyPr>
              <a:lstStyle/>
              <a:p>
                <a:pPr>
                  <a:lnSpc>
                    <a:spcPct val="115000"/>
                  </a:lnSpc>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với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m:t>
                    </m:r>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0.</a:t>
                </a:r>
                <a:endParaRPr lang="en-US" sz="240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C900B888-1979-4650-B910-2473EB9DED1D}"/>
                  </a:ext>
                </a:extLst>
              </p:cNvPr>
              <p:cNvSpPr>
                <a:spLocks noRot="1" noChangeAspect="1" noMove="1" noResize="1" noEditPoints="1" noAdjustHandles="1" noChangeArrowheads="1" noChangeShapeType="1" noTextEdit="1"/>
              </p:cNvSpPr>
              <p:nvPr/>
            </p:nvSpPr>
            <p:spPr>
              <a:xfrm>
                <a:off x="2206748" y="3374090"/>
                <a:ext cx="1532792" cy="490199"/>
              </a:xfrm>
              <a:prstGeom prst="rect">
                <a:avLst/>
              </a:prstGeom>
              <a:blipFill>
                <a:blip r:embed="rId4"/>
                <a:stretch>
                  <a:fillRect l="-5976" t="-4938" r="-5179" b="-2592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xmlns="" id="{98175129-1A8E-41B7-8F8C-9BB5B866D6B2}"/>
              </a:ext>
            </a:extLst>
          </p:cNvPr>
          <p:cNvSpPr/>
          <p:nvPr/>
        </p:nvSpPr>
        <p:spPr>
          <a:xfrm>
            <a:off x="-51782" y="3848505"/>
            <a:ext cx="4860626" cy="461665"/>
          </a:xfrm>
          <a:prstGeom prst="rect">
            <a:avLst/>
          </a:prstGeom>
        </p:spPr>
        <p:txBody>
          <a:bodyPr wrap="none">
            <a:spAutoFit/>
          </a:bodyPr>
          <a:lstStyle/>
          <a:p>
            <a:r>
              <a:rPr lang="en-US" sz="2400" b="1" i="1">
                <a:solidFill>
                  <a:schemeClr val="bg1"/>
                </a:solidFill>
                <a:latin typeface="Times New Roman" panose="02020603050405020304" pitchFamily="18" charset="0"/>
                <a:ea typeface="Times New Roman" panose="02020603050405020304" pitchFamily="18" charset="0"/>
              </a:rPr>
              <a:t>Nghiệm</a:t>
            </a:r>
            <a:r>
              <a:rPr lang="en-US" sz="2400">
                <a:solidFill>
                  <a:schemeClr val="bg1"/>
                </a:solidFill>
                <a:latin typeface="Times New Roman" panose="02020603050405020304" pitchFamily="18" charset="0"/>
                <a:ea typeface="Times New Roman" panose="02020603050405020304" pitchFamily="18" charset="0"/>
              </a:rPr>
              <a:t> của bất phương trình bậc hai </a:t>
            </a:r>
            <a:endParaRPr lang="en-US" sz="2400">
              <a:solidFill>
                <a:schemeClr val="bg1"/>
              </a:solidFill>
            </a:endParaRPr>
          </a:p>
        </p:txBody>
      </p:sp>
      <p:sp>
        <p:nvSpPr>
          <p:cNvPr id="11" name="Rectangle 10">
            <a:extLst>
              <a:ext uri="{FF2B5EF4-FFF2-40B4-BE49-F238E27FC236}">
                <a16:creationId xmlns:a16="http://schemas.microsoft.com/office/drawing/2014/main" xmlns="" id="{1C2CB742-7C7D-4171-A3B0-09B4DFB3C1EC}"/>
              </a:ext>
            </a:extLst>
          </p:cNvPr>
          <p:cNvSpPr/>
          <p:nvPr/>
        </p:nvSpPr>
        <p:spPr>
          <a:xfrm>
            <a:off x="13587" y="4248442"/>
            <a:ext cx="3015569" cy="461665"/>
          </a:xfrm>
          <a:prstGeom prst="rect">
            <a:avLst/>
          </a:prstGeom>
        </p:spPr>
        <p:txBody>
          <a:bodyPr wrap="none">
            <a:spAutoFit/>
          </a:bodyPr>
          <a:lstStyle/>
          <a:p>
            <a:r>
              <a:rPr lang="en-US" sz="2400">
                <a:solidFill>
                  <a:schemeClr val="bg1"/>
                </a:solidFill>
                <a:latin typeface="Times New Roman" panose="02020603050405020304" pitchFamily="18" charset="0"/>
                <a:ea typeface="Times New Roman" panose="02020603050405020304" pitchFamily="18" charset="0"/>
              </a:rPr>
              <a:t>là các giá trị của biến </a:t>
            </a:r>
            <a:r>
              <a:rPr lang="en-US" sz="2400" i="1">
                <a:solidFill>
                  <a:schemeClr val="bg1"/>
                </a:solidFill>
                <a:latin typeface="Times New Roman" panose="02020603050405020304" pitchFamily="18" charset="0"/>
                <a:ea typeface="Times New Roman" panose="02020603050405020304" pitchFamily="18" charset="0"/>
              </a:rPr>
              <a:t>x</a:t>
            </a:r>
            <a:endParaRPr lang="en-US" sz="2400">
              <a:solidFill>
                <a:schemeClr val="bg1"/>
              </a:solidFill>
            </a:endParaRPr>
          </a:p>
        </p:txBody>
      </p:sp>
      <p:sp>
        <p:nvSpPr>
          <p:cNvPr id="12" name="Rectangle 11">
            <a:extLst>
              <a:ext uri="{FF2B5EF4-FFF2-40B4-BE49-F238E27FC236}">
                <a16:creationId xmlns:a16="http://schemas.microsoft.com/office/drawing/2014/main" xmlns="" id="{8EB74350-D376-4F37-8D10-62A0D33A3943}"/>
              </a:ext>
            </a:extLst>
          </p:cNvPr>
          <p:cNvSpPr/>
          <p:nvPr/>
        </p:nvSpPr>
        <p:spPr>
          <a:xfrm>
            <a:off x="0" y="4676885"/>
            <a:ext cx="4288353" cy="959237"/>
          </a:xfrm>
          <a:prstGeom prst="rect">
            <a:avLst/>
          </a:prstGeom>
        </p:spPr>
        <p:txBody>
          <a:bodyPr wrap="none">
            <a:spAutoFit/>
          </a:bodyPr>
          <a:lstStyle/>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mà khi thay vào bất phương trình</a:t>
            </a:r>
          </a:p>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ta được bất đẳng thức đúng.</a:t>
            </a:r>
            <a:endParaRPr lang="en-US" sz="2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xmlns="" id="{4FB5C99C-7F15-4171-91EB-9CBA0316854A}"/>
              </a:ext>
            </a:extLst>
          </p:cNvPr>
          <p:cNvSpPr/>
          <p:nvPr/>
        </p:nvSpPr>
        <p:spPr>
          <a:xfrm>
            <a:off x="-24076" y="5573614"/>
            <a:ext cx="3967753" cy="461665"/>
          </a:xfrm>
          <a:prstGeom prst="rect">
            <a:avLst/>
          </a:prstGeom>
        </p:spPr>
        <p:txBody>
          <a:bodyPr wrap="none">
            <a:spAutoFit/>
          </a:bodyPr>
          <a:lstStyle/>
          <a:p>
            <a:r>
              <a:rPr lang="en-US" sz="2400" b="1" i="1">
                <a:solidFill>
                  <a:srgbClr val="FFFF00"/>
                </a:solidFill>
                <a:latin typeface="Times New Roman" panose="02020603050405020304" pitchFamily="18" charset="0"/>
                <a:ea typeface="Times New Roman" panose="02020603050405020304" pitchFamily="18" charset="0"/>
              </a:rPr>
              <a:t>Giải </a:t>
            </a:r>
            <a:r>
              <a:rPr lang="en-US" sz="2400" i="1">
                <a:solidFill>
                  <a:srgbClr val="FFFF00"/>
                </a:solidFill>
                <a:latin typeface="Times New Roman" panose="02020603050405020304" pitchFamily="18" charset="0"/>
                <a:ea typeface="Times New Roman" panose="02020603050405020304" pitchFamily="18" charset="0"/>
              </a:rPr>
              <a:t>bất phương trình bậc hai</a:t>
            </a:r>
            <a:r>
              <a:rPr lang="en-US" sz="2400">
                <a:solidFill>
                  <a:srgbClr val="FFFF00"/>
                </a:solidFill>
                <a:latin typeface="Times New Roman" panose="02020603050405020304" pitchFamily="18" charset="0"/>
                <a:ea typeface="Times New Roman" panose="02020603050405020304" pitchFamily="18" charset="0"/>
              </a:rPr>
              <a:t> </a:t>
            </a:r>
            <a:endParaRPr lang="en-US" sz="2400">
              <a:solidFill>
                <a:srgbClr val="FFFF00"/>
              </a:solidFill>
            </a:endParaRPr>
          </a:p>
        </p:txBody>
      </p:sp>
      <p:sp>
        <p:nvSpPr>
          <p:cNvPr id="32" name="Rectangle 31">
            <a:extLst>
              <a:ext uri="{FF2B5EF4-FFF2-40B4-BE49-F238E27FC236}">
                <a16:creationId xmlns:a16="http://schemas.microsoft.com/office/drawing/2014/main" xmlns="" id="{021EA953-85E5-4005-BA25-1F773BCDB6C5}"/>
              </a:ext>
            </a:extLst>
          </p:cNvPr>
          <p:cNvSpPr/>
          <p:nvPr/>
        </p:nvSpPr>
        <p:spPr>
          <a:xfrm>
            <a:off x="271677" y="5933273"/>
            <a:ext cx="3376245" cy="959237"/>
          </a:xfrm>
          <a:prstGeom prst="rect">
            <a:avLst/>
          </a:prstGeom>
        </p:spPr>
        <p:txBody>
          <a:bodyPr wrap="none">
            <a:spAutoFit/>
          </a:bodyPr>
          <a:lstStyle/>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 tìm tập hợp các nghiệm</a:t>
            </a:r>
          </a:p>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của bất phương trình đó.</a:t>
            </a:r>
            <a:endParaRPr lang="en-US" sz="2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6" name="Picture 35">
            <a:extLst>
              <a:ext uri="{FF2B5EF4-FFF2-40B4-BE49-F238E27FC236}">
                <a16:creationId xmlns:a16="http://schemas.microsoft.com/office/drawing/2014/main" xmlns="" id="{F1CB3D7C-11F3-45B8-99D9-EE1A79BAE1B4}"/>
              </a:ext>
            </a:extLst>
          </p:cNvPr>
          <p:cNvPicPr>
            <a:picLocks noChangeAspect="1"/>
          </p:cNvPicPr>
          <p:nvPr/>
        </p:nvPicPr>
        <p:blipFill>
          <a:blip r:embed="rId5"/>
          <a:stretch>
            <a:fillRect/>
          </a:stretch>
        </p:blipFill>
        <p:spPr>
          <a:xfrm>
            <a:off x="7392243" y="3033024"/>
            <a:ext cx="604597" cy="431152"/>
          </a:xfrm>
          <a:prstGeom prst="rect">
            <a:avLst/>
          </a:prstGeom>
        </p:spPr>
      </p:pic>
      <p:sp>
        <p:nvSpPr>
          <p:cNvPr id="18" name="Rectangle 17">
            <a:extLst>
              <a:ext uri="{FF2B5EF4-FFF2-40B4-BE49-F238E27FC236}">
                <a16:creationId xmlns:a16="http://schemas.microsoft.com/office/drawing/2014/main" xmlns="" id="{73867B2B-4DDE-44FB-ADD6-D095FAF6B92B}"/>
              </a:ext>
            </a:extLst>
          </p:cNvPr>
          <p:cNvSpPr/>
          <p:nvPr/>
        </p:nvSpPr>
        <p:spPr>
          <a:xfrm>
            <a:off x="4674034" y="609098"/>
            <a:ext cx="1277914" cy="461665"/>
          </a:xfrm>
          <a:prstGeom prst="rect">
            <a:avLst/>
          </a:prstGeom>
        </p:spPr>
        <p:txBody>
          <a:bodyPr wrap="none">
            <a:spAutoFit/>
          </a:bodyPr>
          <a:lstStyle/>
          <a:p>
            <a:r>
              <a:rPr lang="en-US" sz="2400" b="1" i="1">
                <a:latin typeface="Times New Roman" panose="02020603050405020304" pitchFamily="18" charset="0"/>
                <a:ea typeface="Times New Roman" panose="02020603050405020304" pitchFamily="18" charset="0"/>
                <a:cs typeface="Times New Roman" panose="02020603050405020304" pitchFamily="18" charset="0"/>
              </a:rPr>
              <a:t>Bài tập: </a:t>
            </a:r>
            <a:endParaRPr lang="en-US" sz="2400"/>
          </a:p>
        </p:txBody>
      </p:sp>
      <p:sp>
        <p:nvSpPr>
          <p:cNvPr id="8" name="Rectangle 7">
            <a:extLst>
              <a:ext uri="{FF2B5EF4-FFF2-40B4-BE49-F238E27FC236}">
                <a16:creationId xmlns:a16="http://schemas.microsoft.com/office/drawing/2014/main" xmlns="" id="{C54F1A07-D203-4B20-9EAC-7C0EA704447C}"/>
              </a:ext>
            </a:extLst>
          </p:cNvPr>
          <p:cNvSpPr/>
          <p:nvPr/>
        </p:nvSpPr>
        <p:spPr>
          <a:xfrm>
            <a:off x="4808844" y="1009021"/>
            <a:ext cx="5166799" cy="490199"/>
          </a:xfrm>
          <a:prstGeom prst="rect">
            <a:avLst/>
          </a:prstGeom>
        </p:spPr>
        <p:txBody>
          <a:bodyPr wrap="none">
            <a:spAutoFit/>
          </a:bodyPr>
          <a:lstStyle/>
          <a:p>
            <a:pPr>
              <a:lnSpc>
                <a:spcPct val="115000"/>
              </a:lnSpc>
              <a:spcAft>
                <a:spcPts val="1000"/>
              </a:spcAft>
            </a:pPr>
            <a:r>
              <a:rPr lang="en-US" sz="2400" b="1">
                <a:latin typeface="Times New Roman" panose="02020603050405020304" pitchFamily="18" charset="0"/>
                <a:ea typeface="Times New Roman" panose="02020603050405020304" pitchFamily="18" charset="0"/>
                <a:cs typeface="Times New Roman" panose="02020603050405020304" pitchFamily="18" charset="0"/>
              </a:rPr>
              <a:t>2.</a:t>
            </a:r>
            <a:r>
              <a:rPr lang="en-US" sz="2400">
                <a:latin typeface="Times New Roman" panose="02020603050405020304" pitchFamily="18" charset="0"/>
                <a:ea typeface="Times New Roman" panose="02020603050405020304" pitchFamily="18" charset="0"/>
                <a:cs typeface="Times New Roman" panose="02020603050405020304" pitchFamily="18" charset="0"/>
              </a:rPr>
              <a:t> Giải các bất phương trình bậc hai sau:</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151E7ED0-1A4A-4D81-8922-480876AFBD2B}"/>
                  </a:ext>
                </a:extLst>
              </p:cNvPr>
              <p:cNvSpPr/>
              <p:nvPr/>
            </p:nvSpPr>
            <p:spPr>
              <a:xfrm>
                <a:off x="4684773" y="1494645"/>
                <a:ext cx="3106876" cy="461665"/>
              </a:xfrm>
              <a:prstGeom prst="rect">
                <a:avLst/>
              </a:prstGeom>
            </p:spPr>
            <p:txBody>
              <a:bodyPr wrap="none">
                <a:spAutoFit/>
              </a:bodyPr>
              <a:lstStyle/>
              <a:p>
                <a:r>
                  <a:rPr lang="en-US" sz="2400">
                    <a:latin typeface="Times New Roman" panose="02020603050405020304" pitchFamily="18" charset="0"/>
                    <a:ea typeface="Times New Roman" panose="02020603050405020304" pitchFamily="18" charset="0"/>
                  </a:rPr>
                  <a:t>a)</a:t>
                </a:r>
                <a:r>
                  <a:rPr lang="en-US" sz="2400" i="1">
                    <a:latin typeface="Cambria Math"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ea typeface="Times New Roman" panose="02020603050405020304" pitchFamily="18" charset="0"/>
                            <a:cs typeface="Times New Roman" panose="02020603050405020304" pitchFamily="18" charset="0"/>
                          </a:rPr>
                          <m:t>2</m:t>
                        </m:r>
                        <m:r>
                          <a:rPr lang="en-US" sz="2400" i="1">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400" i="1">
                        <a:latin typeface="Cambria Math" panose="02040503050406030204" pitchFamily="18" charset="0"/>
                        <a:ea typeface="Times New Roman" panose="02020603050405020304" pitchFamily="18" charset="0"/>
                        <a:cs typeface="Times New Roman" panose="02020603050405020304" pitchFamily="18" charset="0"/>
                      </a:rPr>
                      <m:t>−15</m:t>
                    </m:r>
                    <m:r>
                      <a:rPr lang="en-US" sz="2400" i="1">
                        <a:latin typeface="Cambria Math" panose="02040503050406030204" pitchFamily="18" charset="0"/>
                        <a:ea typeface="Times New Roman" panose="02020603050405020304" pitchFamily="18" charset="0"/>
                        <a:cs typeface="Times New Roman" panose="02020603050405020304" pitchFamily="18" charset="0"/>
                      </a:rPr>
                      <m:t>𝑥</m:t>
                    </m:r>
                    <m:r>
                      <a:rPr lang="en-US" sz="2400" i="1">
                        <a:latin typeface="Cambria Math" panose="02040503050406030204" pitchFamily="18" charset="0"/>
                        <a:ea typeface="Times New Roman" panose="02020603050405020304" pitchFamily="18" charset="0"/>
                        <a:cs typeface="Times New Roman" panose="02020603050405020304" pitchFamily="18" charset="0"/>
                      </a:rPr>
                      <m:t>+28</m:t>
                    </m:r>
                  </m:oMath>
                </a14:m>
                <a:r>
                  <a:rPr lang="en-US" sz="2400">
                    <a:latin typeface="Times New Roman" panose="02020603050405020304" pitchFamily="18" charset="0"/>
                    <a:ea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latin typeface="Times New Roman" panose="02020603050405020304" pitchFamily="18" charset="0"/>
                    <a:ea typeface="Times New Roman" panose="02020603050405020304" pitchFamily="18" charset="0"/>
                  </a:rPr>
                  <a:t>0 </a:t>
                </a:r>
                <a:endParaRPr lang="en-US" sz="2400"/>
              </a:p>
            </p:txBody>
          </p:sp>
        </mc:Choice>
        <mc:Fallback xmlns="">
          <p:sp>
            <p:nvSpPr>
              <p:cNvPr id="10" name="Rectangle 9">
                <a:extLst>
                  <a:ext uri="{FF2B5EF4-FFF2-40B4-BE49-F238E27FC236}">
                    <a16:creationId xmlns:a16="http://schemas.microsoft.com/office/drawing/2014/main" id="{151E7ED0-1A4A-4D81-8922-480876AFBD2B}"/>
                  </a:ext>
                </a:extLst>
              </p:cNvPr>
              <p:cNvSpPr>
                <a:spLocks noRot="1" noChangeAspect="1" noMove="1" noResize="1" noEditPoints="1" noAdjustHandles="1" noChangeArrowheads="1" noChangeShapeType="1" noTextEdit="1"/>
              </p:cNvSpPr>
              <p:nvPr/>
            </p:nvSpPr>
            <p:spPr>
              <a:xfrm>
                <a:off x="4684773" y="1494645"/>
                <a:ext cx="3106876" cy="461665"/>
              </a:xfrm>
              <a:prstGeom prst="rect">
                <a:avLst/>
              </a:prstGeom>
              <a:blipFill>
                <a:blip r:embed="rId6"/>
                <a:stretch>
                  <a:fillRect l="-2941" t="-10526" r="-2157"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21F17819-06E8-489C-AD52-1D27EEABBA27}"/>
                  </a:ext>
                </a:extLst>
              </p:cNvPr>
              <p:cNvSpPr/>
              <p:nvPr/>
            </p:nvSpPr>
            <p:spPr>
              <a:xfrm>
                <a:off x="4674034" y="2542825"/>
                <a:ext cx="2499402" cy="490199"/>
              </a:xfrm>
              <a:prstGeom prst="rect">
                <a:avLst/>
              </a:prstGeom>
            </p:spPr>
            <p:txBody>
              <a:bodyPr wrap="none">
                <a:spAutoFit/>
              </a:bodyPr>
              <a:lstStyle/>
              <a:p>
                <a:pPr>
                  <a:lnSpc>
                    <a:spcPct val="115000"/>
                  </a:lnSpc>
                  <a:spcAft>
                    <a:spcPts val="10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12</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30000" dirty="0" err="1">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&lt;</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12</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8;</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4" name="Rectangle 13">
                <a:extLst>
                  <a:ext uri="{FF2B5EF4-FFF2-40B4-BE49-F238E27FC236}">
                    <a16:creationId xmlns:a16="http://schemas.microsoft.com/office/drawing/2014/main" id="{21F17819-06E8-489C-AD52-1D27EEABBA27}"/>
                  </a:ext>
                </a:extLst>
              </p:cNvPr>
              <p:cNvSpPr>
                <a:spLocks noRot="1" noChangeAspect="1" noMove="1" noResize="1" noEditPoints="1" noAdjustHandles="1" noChangeArrowheads="1" noChangeShapeType="1" noTextEdit="1"/>
              </p:cNvSpPr>
              <p:nvPr/>
            </p:nvSpPr>
            <p:spPr>
              <a:xfrm>
                <a:off x="4674034" y="2542825"/>
                <a:ext cx="2499402" cy="490199"/>
              </a:xfrm>
              <a:prstGeom prst="rect">
                <a:avLst/>
              </a:prstGeom>
              <a:blipFill>
                <a:blip r:embed="rId7"/>
                <a:stretch>
                  <a:fillRect l="-3902" t="-4938" r="-2683" b="-259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DBC0A45A-BE6B-4561-9F29-FFD2341D32DA}"/>
                  </a:ext>
                </a:extLst>
              </p:cNvPr>
              <p:cNvSpPr/>
              <p:nvPr/>
            </p:nvSpPr>
            <p:spPr>
              <a:xfrm>
                <a:off x="4746236" y="6116905"/>
                <a:ext cx="3646447" cy="489621"/>
              </a:xfrm>
              <a:prstGeom prst="rect">
                <a:avLst/>
              </a:prstGeom>
            </p:spPr>
            <p:txBody>
              <a:bodyPr wrap="none">
                <a:spAutoFit/>
              </a:bodyPr>
              <a:lstStyle/>
              <a:p>
                <a:pPr>
                  <a:lnSpc>
                    <a:spcPct val="115000"/>
                  </a:lnSpc>
                  <a:spcAft>
                    <a:spcPts val="10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d)</a:t>
                </a:r>
                <a:r>
                  <a:rPr lang="en-US" sz="2400" i="1" dirty="0">
                    <a:latin typeface="Cambria Math"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𝑥</m:t>
                    </m:r>
                    <m:r>
                      <a:rPr lang="en-US" sz="2400" i="1">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latin typeface="Cambria Math" panose="02040503050406030204" pitchFamily="18" charset="0"/>
                            <a:ea typeface="Times New Roman" panose="02020603050405020304" pitchFamily="18" charset="0"/>
                            <a:cs typeface="Times New Roman" panose="02020603050405020304" pitchFamily="18" charset="0"/>
                          </a:rPr>
                          <m:t>5</m:t>
                        </m:r>
                        <m:r>
                          <a:rPr lang="en-US" sz="2400" i="1">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400" i="1">
                        <a:latin typeface="Cambria Math" panose="02040503050406030204" pitchFamily="18" charset="0"/>
                        <a:ea typeface="Times New Roman" panose="02020603050405020304" pitchFamily="18" charset="0"/>
                        <a:cs typeface="Times New Roman" panose="02020603050405020304" pitchFamily="18" charset="0"/>
                      </a:rPr>
                      <m:t>−3</m:t>
                    </m:r>
                    <m:r>
                      <a:rPr lang="en-US" sz="2400" i="1">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5" name="Rectangle 14">
                <a:extLst>
                  <a:ext uri="{FF2B5EF4-FFF2-40B4-BE49-F238E27FC236}">
                    <a16:creationId xmlns:a16="http://schemas.microsoft.com/office/drawing/2014/main" id="{DBC0A45A-BE6B-4561-9F29-FFD2341D32DA}"/>
                  </a:ext>
                </a:extLst>
              </p:cNvPr>
              <p:cNvSpPr>
                <a:spLocks noRot="1" noChangeAspect="1" noMove="1" noResize="1" noEditPoints="1" noAdjustHandles="1" noChangeArrowheads="1" noChangeShapeType="1" noTextEdit="1"/>
              </p:cNvSpPr>
              <p:nvPr/>
            </p:nvSpPr>
            <p:spPr>
              <a:xfrm>
                <a:off x="4746236" y="6116905"/>
                <a:ext cx="3646447" cy="489621"/>
              </a:xfrm>
              <a:prstGeom prst="rect">
                <a:avLst/>
              </a:prstGeom>
              <a:blipFill>
                <a:blip r:embed="rId8"/>
                <a:stretch>
                  <a:fillRect l="-2676" t="-4938" r="-1672" b="-25926"/>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xmlns="" id="{C908F084-E9D1-4661-B858-0DE3A5F134E7}"/>
              </a:ext>
            </a:extLst>
          </p:cNvPr>
          <p:cNvPicPr>
            <a:picLocks noChangeAspect="1"/>
          </p:cNvPicPr>
          <p:nvPr/>
        </p:nvPicPr>
        <p:blipFill>
          <a:blip r:embed="rId9"/>
          <a:stretch>
            <a:fillRect/>
          </a:stretch>
        </p:blipFill>
        <p:spPr>
          <a:xfrm>
            <a:off x="4555433" y="1963326"/>
            <a:ext cx="3840813" cy="646232"/>
          </a:xfrm>
          <a:prstGeom prst="rect">
            <a:avLst/>
          </a:prstGeom>
        </p:spPr>
      </p:pic>
      <mc:AlternateContent xmlns:mc="http://schemas.openxmlformats.org/markup-compatibility/2006">
        <mc:Choice xmlns:a14="http://schemas.microsoft.com/office/drawing/2010/main" Requires="a14">
          <p:sp>
            <p:nvSpPr>
              <p:cNvPr id="19" name="Rectangle 18">
                <a:extLst>
                  <a:ext uri="{FF2B5EF4-FFF2-40B4-BE49-F238E27FC236}">
                    <a16:creationId xmlns:a16="http://schemas.microsoft.com/office/drawing/2014/main" xmlns="" id="{21F17819-06E8-489C-AD52-1D27EEABBA27}"/>
                  </a:ext>
                </a:extLst>
              </p:cNvPr>
              <p:cNvSpPr/>
              <p:nvPr/>
            </p:nvSpPr>
            <p:spPr>
              <a:xfrm>
                <a:off x="4674034" y="3374090"/>
                <a:ext cx="2414444" cy="517065"/>
              </a:xfrm>
              <a:prstGeom prst="rect">
                <a:avLst/>
              </a:prstGeom>
            </p:spPr>
            <p:txBody>
              <a:bodyPr wrap="none">
                <a:spAutoFit/>
              </a:bodyPr>
              <a:lstStyle/>
              <a:p>
                <a:pPr>
                  <a:lnSpc>
                    <a:spcPct val="115000"/>
                  </a:lnSpc>
                  <a:spcAft>
                    <a:spcPts val="10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12</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30000" dirty="0" err="1">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&lt;</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12</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8</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19" name="Rectangle 18">
                <a:extLst>
                  <a:ext uri="{FF2B5EF4-FFF2-40B4-BE49-F238E27FC236}">
                    <a16:creationId xmlns:a16="http://schemas.microsoft.com/office/drawing/2014/main" xmlns:a14="http://schemas.microsoft.com/office/drawing/2010/main" xmlns="" id="{21F17819-06E8-489C-AD52-1D27EEABBA27}"/>
                  </a:ext>
                </a:extLst>
              </p:cNvPr>
              <p:cNvSpPr>
                <a:spLocks noRot="1" noChangeAspect="1" noMove="1" noResize="1" noEditPoints="1" noAdjustHandles="1" noChangeArrowheads="1" noChangeShapeType="1" noTextEdit="1"/>
              </p:cNvSpPr>
              <p:nvPr/>
            </p:nvSpPr>
            <p:spPr>
              <a:xfrm>
                <a:off x="4674034" y="3374090"/>
                <a:ext cx="2414444" cy="517065"/>
              </a:xfrm>
              <a:prstGeom prst="rect">
                <a:avLst/>
              </a:prstGeom>
              <a:blipFill rotWithShape="0">
                <a:blip r:embed="rId10"/>
                <a:stretch>
                  <a:fillRect l="-4040" t="-4706" r="-3030" b="-20000"/>
                </a:stretch>
              </a:blipFill>
            </p:spPr>
            <p:txBody>
              <a:bodyPr/>
              <a:lstStyle/>
              <a:p>
                <a:r>
                  <a:rPr lang="en-US">
                    <a:noFill/>
                  </a:rPr>
                  <a:t> </a:t>
                </a:r>
              </a:p>
            </p:txBody>
          </p:sp>
        </mc:Fallback>
      </mc:AlternateContent>
      <p:graphicFrame>
        <p:nvGraphicFramePr>
          <p:cNvPr id="13" name="Object 12"/>
          <p:cNvGraphicFramePr>
            <a:graphicFrameLocks noChangeAspect="1"/>
          </p:cNvGraphicFramePr>
          <p:nvPr>
            <p:extLst>
              <p:ext uri="{D42A27DB-BD31-4B8C-83A1-F6EECF244321}">
                <p14:modId xmlns:p14="http://schemas.microsoft.com/office/powerpoint/2010/main" val="881297254"/>
              </p:ext>
            </p:extLst>
          </p:nvPr>
        </p:nvGraphicFramePr>
        <p:xfrm>
          <a:off x="6997184" y="3527828"/>
          <a:ext cx="575593" cy="277413"/>
        </p:xfrm>
        <a:graphic>
          <a:graphicData uri="http://schemas.openxmlformats.org/presentationml/2006/ole">
            <mc:AlternateContent xmlns:mc="http://schemas.openxmlformats.org/markup-compatibility/2006">
              <mc:Choice xmlns:v="urn:schemas-microsoft-com:vml" Requires="v">
                <p:oleObj spid="_x0000_s3084" name="Equation" r:id="rId11" imgW="215640" imgH="152280" progId="Equation.DSMT4">
                  <p:embed/>
                </p:oleObj>
              </mc:Choice>
              <mc:Fallback>
                <p:oleObj name="Equation" r:id="rId11" imgW="215640" imgH="152280" progId="Equation.DSMT4">
                  <p:embed/>
                  <p:pic>
                    <p:nvPicPr>
                      <p:cNvPr id="0" name=""/>
                      <p:cNvPicPr/>
                      <p:nvPr/>
                    </p:nvPicPr>
                    <p:blipFill>
                      <a:blip r:embed="rId12"/>
                      <a:stretch>
                        <a:fillRect/>
                      </a:stretch>
                    </p:blipFill>
                    <p:spPr>
                      <a:xfrm>
                        <a:off x="6997184" y="3527828"/>
                        <a:ext cx="575593" cy="277413"/>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21" name="Rectangle 20">
                <a:extLst>
                  <a:ext uri="{FF2B5EF4-FFF2-40B4-BE49-F238E27FC236}">
                    <a16:creationId xmlns:a16="http://schemas.microsoft.com/office/drawing/2014/main" xmlns="" id="{21F17819-06E8-489C-AD52-1D27EEABBA27}"/>
                  </a:ext>
                </a:extLst>
              </p:cNvPr>
              <p:cNvSpPr/>
              <p:nvPr/>
            </p:nvSpPr>
            <p:spPr>
              <a:xfrm>
                <a:off x="7370441" y="3374090"/>
                <a:ext cx="2597186" cy="517065"/>
              </a:xfrm>
              <a:prstGeom prst="rect">
                <a:avLst/>
              </a:prstGeom>
            </p:spPr>
            <p:txBody>
              <a:bodyPr wrap="none">
                <a:spAutoFit/>
              </a:bodyPr>
              <a:lstStyle/>
              <a:p>
                <a:pPr>
                  <a:lnSpc>
                    <a:spcPct val="115000"/>
                  </a:lnSpc>
                  <a:spcAft>
                    <a:spcPts val="100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12</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30000" dirty="0" err="1" smtClean="0">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12</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8 &lt; 0</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21" name="Rectangle 20">
                <a:extLst>
                  <a:ext uri="{FF2B5EF4-FFF2-40B4-BE49-F238E27FC236}">
                    <a16:creationId xmlns:a16="http://schemas.microsoft.com/office/drawing/2014/main" xmlns:a14="http://schemas.microsoft.com/office/drawing/2010/main" xmlns="" id="{21F17819-06E8-489C-AD52-1D27EEABBA27}"/>
                  </a:ext>
                </a:extLst>
              </p:cNvPr>
              <p:cNvSpPr>
                <a:spLocks noRot="1" noChangeAspect="1" noMove="1" noResize="1" noEditPoints="1" noAdjustHandles="1" noChangeArrowheads="1" noChangeShapeType="1" noTextEdit="1"/>
              </p:cNvSpPr>
              <p:nvPr/>
            </p:nvSpPr>
            <p:spPr>
              <a:xfrm>
                <a:off x="7370441" y="3374090"/>
                <a:ext cx="2597186" cy="517065"/>
              </a:xfrm>
              <a:prstGeom prst="rect">
                <a:avLst/>
              </a:prstGeom>
              <a:blipFill rotWithShape="0">
                <a:blip r:embed="rId13"/>
                <a:stretch>
                  <a:fillRect l="-3521" t="-4706" r="-2817" b="-2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Rectangle 21">
                <a:extLst>
                  <a:ext uri="{FF2B5EF4-FFF2-40B4-BE49-F238E27FC236}">
                    <a16:creationId xmlns:a16="http://schemas.microsoft.com/office/drawing/2014/main" xmlns="" id="{2CE23ACB-D1A7-4E2D-99BF-CDB2B3E991BA}"/>
                  </a:ext>
                </a:extLst>
              </p:cNvPr>
              <p:cNvSpPr/>
              <p:nvPr/>
            </p:nvSpPr>
            <p:spPr>
              <a:xfrm>
                <a:off x="4772929" y="3831180"/>
                <a:ext cx="7419071" cy="517065"/>
              </a:xfrm>
              <a:prstGeom prst="rect">
                <a:avLst/>
              </a:prstGeom>
            </p:spPr>
            <p:txBody>
              <a:bodyPr wrap="square">
                <a:spAutoFit/>
              </a:bodyPr>
              <a:lstStyle/>
              <a:p>
                <a:pPr>
                  <a:lnSpc>
                    <a:spcPct val="115000"/>
                  </a:lnSpc>
                  <a:spcAft>
                    <a:spcPts val="1000"/>
                  </a:spcAft>
                </a:pP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12</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30000" dirty="0" err="1">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12</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+ 8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nghiệm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22" name="Rectangle 21">
                <a:extLst>
                  <a:ext uri="{FF2B5EF4-FFF2-40B4-BE49-F238E27FC236}">
                    <a16:creationId xmlns:a16="http://schemas.microsoft.com/office/drawing/2014/main" xmlns:a14="http://schemas.microsoft.com/office/drawing/2010/main" xmlns="" id="{2CE23ACB-D1A7-4E2D-99BF-CDB2B3E991BA}"/>
                  </a:ext>
                </a:extLst>
              </p:cNvPr>
              <p:cNvSpPr>
                <a:spLocks noRot="1" noChangeAspect="1" noMove="1" noResize="1" noEditPoints="1" noAdjustHandles="1" noChangeArrowheads="1" noChangeShapeType="1" noTextEdit="1"/>
              </p:cNvSpPr>
              <p:nvPr/>
            </p:nvSpPr>
            <p:spPr>
              <a:xfrm>
                <a:off x="4772929" y="3831180"/>
                <a:ext cx="7419071" cy="517065"/>
              </a:xfrm>
              <a:prstGeom prst="rect">
                <a:avLst/>
              </a:prstGeom>
              <a:blipFill rotWithShape="0">
                <a:blip r:embed="rId14"/>
                <a:stretch>
                  <a:fillRect l="-1315" t="-4706" b="-2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Rectangle 23">
                <a:extLst>
                  <a:ext uri="{FF2B5EF4-FFF2-40B4-BE49-F238E27FC236}">
                    <a16:creationId xmlns:a16="http://schemas.microsoft.com/office/drawing/2014/main" xmlns="" id="{FCF8B818-867C-4F63-A483-1ED6686E9BEB}"/>
                  </a:ext>
                </a:extLst>
              </p:cNvPr>
              <p:cNvSpPr/>
              <p:nvPr/>
            </p:nvSpPr>
            <p:spPr>
              <a:xfrm>
                <a:off x="4741901" y="4521254"/>
                <a:ext cx="2144048" cy="461665"/>
              </a:xfrm>
              <a:prstGeom prst="rect">
                <a:avLst/>
              </a:prstGeom>
            </p:spPr>
            <p:txBody>
              <a:bodyPr wrap="none">
                <a:spAutoFit/>
              </a:bodyPr>
              <a:lstStyle/>
              <a:p>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 = </a:t>
                </a:r>
                <a:r>
                  <a:rPr lang="en-US" sz="2400" dirty="0" smtClean="0">
                    <a:latin typeface="Times New Roman" panose="02020603050405020304" pitchFamily="18" charset="0"/>
                    <a:ea typeface="Times New Roman" panose="02020603050405020304" pitchFamily="18" charset="0"/>
                  </a:rPr>
                  <a:t>12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&gt;0</m:t>
                    </m:r>
                  </m:oMath>
                </a14:m>
                <a:r>
                  <a:rPr lang="en-US" sz="2400" dirty="0">
                    <a:latin typeface="Times New Roman" panose="02020603050405020304" pitchFamily="18" charset="0"/>
                    <a:ea typeface="Times New Roman" panose="02020603050405020304" pitchFamily="18" charset="0"/>
                  </a:rPr>
                  <a:t> </a:t>
                </a:r>
                <a:endParaRPr lang="en-US" sz="2400" dirty="0"/>
              </a:p>
            </p:txBody>
          </p:sp>
        </mc:Choice>
        <mc:Fallback>
          <p:sp>
            <p:nvSpPr>
              <p:cNvPr id="24" name="Rectangle 23">
                <a:extLst>
                  <a:ext uri="{FF2B5EF4-FFF2-40B4-BE49-F238E27FC236}">
                    <a16:creationId xmlns:a16="http://schemas.microsoft.com/office/drawing/2014/main" xmlns:a14="http://schemas.microsoft.com/office/drawing/2010/main" xmlns="" id="{FCF8B818-867C-4F63-A483-1ED6686E9BEB}"/>
                  </a:ext>
                </a:extLst>
              </p:cNvPr>
              <p:cNvSpPr>
                <a:spLocks noRot="1" noChangeAspect="1" noMove="1" noResize="1" noEditPoints="1" noAdjustHandles="1" noChangeArrowheads="1" noChangeShapeType="1" noTextEdit="1"/>
              </p:cNvSpPr>
              <p:nvPr/>
            </p:nvSpPr>
            <p:spPr>
              <a:xfrm>
                <a:off x="4741901" y="4521254"/>
                <a:ext cx="2144048" cy="461665"/>
              </a:xfrm>
              <a:prstGeom prst="rect">
                <a:avLst/>
              </a:prstGeom>
              <a:blipFill rotWithShape="0">
                <a:blip r:embed="rId15"/>
                <a:stretch>
                  <a:fillRect l="-4545" t="-10667" b="-30667"/>
                </a:stretch>
              </a:blipFill>
            </p:spPr>
            <p:txBody>
              <a:bodyPr/>
              <a:lstStyle/>
              <a:p>
                <a:r>
                  <a:rPr lang="en-US">
                    <a:noFill/>
                  </a:rPr>
                  <a:t> </a:t>
                </a:r>
              </a:p>
            </p:txBody>
          </p:sp>
        </mc:Fallback>
      </mc:AlternateContent>
      <p:sp>
        <p:nvSpPr>
          <p:cNvPr id="25" name="Rectangle 24">
            <a:extLst>
              <a:ext uri="{FF2B5EF4-FFF2-40B4-BE49-F238E27FC236}">
                <a16:creationId xmlns:a16="http://schemas.microsoft.com/office/drawing/2014/main" xmlns="" id="{53673C3C-C4F8-428D-9F83-6952CF633A74}"/>
              </a:ext>
            </a:extLst>
          </p:cNvPr>
          <p:cNvSpPr/>
          <p:nvPr/>
        </p:nvSpPr>
        <p:spPr>
          <a:xfrm>
            <a:off x="4701769" y="5180938"/>
            <a:ext cx="697627" cy="461665"/>
          </a:xfrm>
          <a:prstGeom prst="rect">
            <a:avLst/>
          </a:prstGeom>
        </p:spPr>
        <p:txBody>
          <a:bodyPr wrap="none">
            <a:spAutoFit/>
          </a:bodyPr>
          <a:lstStyle/>
          <a:p>
            <a:r>
              <a:rPr lang="en-US" sz="2400" dirty="0" err="1">
                <a:latin typeface="Times New Roman" panose="02020603050405020304" pitchFamily="18" charset="0"/>
                <a:ea typeface="Times New Roman" panose="02020603050405020304" pitchFamily="18" charset="0"/>
              </a:rPr>
              <a:t>Vậy</a:t>
            </a:r>
            <a:endParaRPr lang="en-US" sz="2400" dirty="0"/>
          </a:p>
        </p:txBody>
      </p:sp>
      <p:graphicFrame>
        <p:nvGraphicFramePr>
          <p:cNvPr id="16" name="Object 15"/>
          <p:cNvGraphicFramePr>
            <a:graphicFrameLocks noChangeAspect="1"/>
          </p:cNvGraphicFramePr>
          <p:nvPr>
            <p:extLst>
              <p:ext uri="{D42A27DB-BD31-4B8C-83A1-F6EECF244321}">
                <p14:modId xmlns:p14="http://schemas.microsoft.com/office/powerpoint/2010/main" val="2524282524"/>
              </p:ext>
            </p:extLst>
          </p:nvPr>
        </p:nvGraphicFramePr>
        <p:xfrm>
          <a:off x="5439472" y="5225232"/>
          <a:ext cx="968526" cy="410890"/>
        </p:xfrm>
        <a:graphic>
          <a:graphicData uri="http://schemas.openxmlformats.org/presentationml/2006/ole">
            <mc:AlternateContent xmlns:mc="http://schemas.openxmlformats.org/markup-compatibility/2006">
              <mc:Choice xmlns:v="urn:schemas-microsoft-com:vml" Requires="v">
                <p:oleObj spid="_x0000_s3085" name="Equation" r:id="rId16" imgW="419040" imgH="177480" progId="Equation.DSMT4">
                  <p:embed/>
                </p:oleObj>
              </mc:Choice>
              <mc:Fallback>
                <p:oleObj name="Equation" r:id="rId16" imgW="419040" imgH="177480" progId="Equation.DSMT4">
                  <p:embed/>
                  <p:pic>
                    <p:nvPicPr>
                      <p:cNvPr id="0" name=""/>
                      <p:cNvPicPr/>
                      <p:nvPr/>
                    </p:nvPicPr>
                    <p:blipFill>
                      <a:blip r:embed="rId17"/>
                      <a:stretch>
                        <a:fillRect/>
                      </a:stretch>
                    </p:blipFill>
                    <p:spPr>
                      <a:xfrm>
                        <a:off x="5439472" y="5225232"/>
                        <a:ext cx="968526" cy="410890"/>
                      </a:xfrm>
                      <a:prstGeom prst="rect">
                        <a:avLst/>
                      </a:prstGeom>
                    </p:spPr>
                  </p:pic>
                </p:oleObj>
              </mc:Fallback>
            </mc:AlternateContent>
          </a:graphicData>
        </a:graphic>
      </p:graphicFrame>
    </p:spTree>
    <p:extLst>
      <p:ext uri="{BB962C8B-B14F-4D97-AF65-F5344CB8AC3E}">
        <p14:creationId xmlns:p14="http://schemas.microsoft.com/office/powerpoint/2010/main" val="143542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6976D774-47F8-447A-AB08-5939E47B8F1B}"/>
              </a:ext>
            </a:extLst>
          </p:cNvPr>
          <p:cNvSpPr txBox="1">
            <a:spLocks/>
          </p:cNvSpPr>
          <p:nvPr/>
        </p:nvSpPr>
        <p:spPr>
          <a:xfrm>
            <a:off x="1643269" y="-13252"/>
            <a:ext cx="9223513" cy="609600"/>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Autofit/>
          </a:bodyPr>
          <a:lstStyle>
            <a:lvl1pPr algn="l" defTabSz="914400" rtl="0" eaLnBrk="1" latinLnBrk="0" hangingPunct="1">
              <a:lnSpc>
                <a:spcPct val="90000"/>
              </a:lnSpc>
              <a:spcBef>
                <a:spcPct val="0"/>
              </a:spcBef>
              <a:buNone/>
              <a:defRPr sz="3600" b="0" i="0" kern="1200" spc="-50" baseline="0">
                <a:solidFill>
                  <a:srgbClr val="FFFFFF"/>
                </a:solidFill>
                <a:latin typeface="+mj-lt"/>
                <a:ea typeface="+mj-ea"/>
                <a:cs typeface="+mj-cs"/>
              </a:defRPr>
            </a:lvl1pPr>
          </a:lstStyle>
          <a:p>
            <a:r>
              <a:rPr lang="en-US" sz="2800" b="1">
                <a:solidFill>
                  <a:srgbClr val="002060"/>
                </a:solidFill>
                <a:latin typeface="Arial" panose="020B0604020202020204" pitchFamily="34" charset="0"/>
                <a:cs typeface="Arial" panose="020B0604020202020204" pitchFamily="34" charset="0"/>
              </a:rPr>
              <a:t>BÀI 2: GIẢI BẤT PHƯƠNG TRÌNH BẬC HAI MỘT ẨN</a:t>
            </a:r>
            <a:endParaRPr lang="en-US" sz="2800">
              <a:solidFill>
                <a:srgbClr val="00206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BE4C4F4C-6D76-4FE6-91EA-E92264F540EA}"/>
              </a:ext>
            </a:extLst>
          </p:cNvPr>
          <p:cNvSpPr/>
          <p:nvPr/>
        </p:nvSpPr>
        <p:spPr>
          <a:xfrm>
            <a:off x="0" y="599112"/>
            <a:ext cx="4578627" cy="461665"/>
          </a:xfrm>
          <a:prstGeom prst="rect">
            <a:avLst/>
          </a:prstGeom>
        </p:spPr>
        <p:txBody>
          <a:bodyPr wrap="square">
            <a:spAutoFit/>
          </a:bodyPr>
          <a:lstStyle/>
          <a:p>
            <a:r>
              <a:rPr lang="en-US" sz="2400" b="1" i="1">
                <a:solidFill>
                  <a:schemeClr val="bg1"/>
                </a:solidFill>
                <a:latin typeface="Times New Roman" panose="02020603050405020304" pitchFamily="18" charset="0"/>
                <a:ea typeface="Times New Roman" panose="02020603050405020304" pitchFamily="18" charset="0"/>
              </a:rPr>
              <a:t>Bất phương trình bậc hai một ẩn</a:t>
            </a:r>
            <a:r>
              <a:rPr lang="en-US" sz="2400">
                <a:solidFill>
                  <a:schemeClr val="bg1"/>
                </a:solidFill>
                <a:latin typeface="Times New Roman" panose="02020603050405020304" pitchFamily="18" charset="0"/>
                <a:ea typeface="Times New Roman" panose="02020603050405020304" pitchFamily="18" charset="0"/>
              </a:rPr>
              <a:t> </a:t>
            </a:r>
            <a:r>
              <a:rPr lang="en-US" sz="2400" i="1">
                <a:solidFill>
                  <a:schemeClr val="bg1"/>
                </a:solidFill>
                <a:latin typeface="Times New Roman" panose="02020603050405020304" pitchFamily="18" charset="0"/>
                <a:ea typeface="Times New Roman" panose="02020603050405020304" pitchFamily="18" charset="0"/>
              </a:rPr>
              <a:t>x</a:t>
            </a:r>
            <a:endParaRPr lang="en-US" sz="2400">
              <a:solidFill>
                <a:schemeClr val="bg1"/>
              </a:solidFill>
            </a:endParaRPr>
          </a:p>
        </p:txBody>
      </p:sp>
      <p:sp>
        <p:nvSpPr>
          <p:cNvPr id="3" name="Rectangle 2">
            <a:extLst>
              <a:ext uri="{FF2B5EF4-FFF2-40B4-BE49-F238E27FC236}">
                <a16:creationId xmlns:a16="http://schemas.microsoft.com/office/drawing/2014/main" xmlns="" id="{ABA16FEC-1E10-4D49-8183-6042C4DB87EB}"/>
              </a:ext>
            </a:extLst>
          </p:cNvPr>
          <p:cNvSpPr/>
          <p:nvPr/>
        </p:nvSpPr>
        <p:spPr>
          <a:xfrm>
            <a:off x="0" y="965962"/>
            <a:ext cx="2916183" cy="830997"/>
          </a:xfrm>
          <a:prstGeom prst="rect">
            <a:avLst/>
          </a:prstGeom>
        </p:spPr>
        <p:txBody>
          <a:bodyPr wrap="none">
            <a:spAutoFit/>
          </a:bodyPr>
          <a:lstStyle/>
          <a:p>
            <a:r>
              <a:rPr lang="en-US" sz="2400">
                <a:solidFill>
                  <a:schemeClr val="bg1"/>
                </a:solidFill>
                <a:latin typeface="Times New Roman" panose="02020603050405020304" pitchFamily="18" charset="0"/>
                <a:ea typeface="Times New Roman" panose="02020603050405020304" pitchFamily="18" charset="0"/>
              </a:rPr>
              <a:t>là bất phương trình </a:t>
            </a:r>
          </a:p>
          <a:p>
            <a:r>
              <a:rPr lang="en-US" sz="2400">
                <a:solidFill>
                  <a:schemeClr val="bg1"/>
                </a:solidFill>
                <a:latin typeface="Times New Roman" panose="02020603050405020304" pitchFamily="18" charset="0"/>
                <a:ea typeface="Times New Roman" panose="02020603050405020304" pitchFamily="18" charset="0"/>
              </a:rPr>
              <a:t>có một trong các dạng</a:t>
            </a:r>
            <a:endParaRPr lang="en-US" sz="2400">
              <a:solidFill>
                <a:schemeClr val="bg1"/>
              </a:solidFill>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E1F913C1-023B-49BE-BAC8-EFA4830E5EA6}"/>
                  </a:ext>
                </a:extLst>
              </p:cNvPr>
              <p:cNvSpPr/>
              <p:nvPr/>
            </p:nvSpPr>
            <p:spPr>
              <a:xfrm>
                <a:off x="-66631" y="1732613"/>
                <a:ext cx="2273379" cy="2149114"/>
              </a:xfrm>
              <a:prstGeom prst="rect">
                <a:avLst/>
              </a:prstGeom>
            </p:spPr>
            <p:txBody>
              <a:bodyPr wrap="none">
                <a:spAutoFit/>
              </a:bodyPr>
              <a:lstStyle/>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&lt;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 </a:t>
                </a:r>
              </a:p>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p>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&gt;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endParaRPr lang="en-US" sz="240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E1F913C1-023B-49BE-BAC8-EFA4830E5EA6}"/>
                  </a:ext>
                </a:extLst>
              </p:cNvPr>
              <p:cNvSpPr>
                <a:spLocks noRot="1" noChangeAspect="1" noMove="1" noResize="1" noEditPoints="1" noAdjustHandles="1" noChangeArrowheads="1" noChangeShapeType="1" noTextEdit="1"/>
              </p:cNvSpPr>
              <p:nvPr/>
            </p:nvSpPr>
            <p:spPr>
              <a:xfrm>
                <a:off x="-66631" y="1732613"/>
                <a:ext cx="2273379" cy="2149114"/>
              </a:xfrm>
              <a:prstGeom prst="rect">
                <a:avLst/>
              </a:prstGeom>
              <a:blipFill>
                <a:blip r:embed="rId3"/>
                <a:stretch>
                  <a:fillRect l="-1877" t="-1133" r="-2145" b="-5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C900B888-1979-4650-B910-2473EB9DED1D}"/>
                  </a:ext>
                </a:extLst>
              </p:cNvPr>
              <p:cNvSpPr/>
              <p:nvPr/>
            </p:nvSpPr>
            <p:spPr>
              <a:xfrm>
                <a:off x="2206748" y="3374090"/>
                <a:ext cx="1532792" cy="490199"/>
              </a:xfrm>
              <a:prstGeom prst="rect">
                <a:avLst/>
              </a:prstGeom>
            </p:spPr>
            <p:txBody>
              <a:bodyPr wrap="none">
                <a:spAutoFit/>
              </a:bodyPr>
              <a:lstStyle/>
              <a:p>
                <a:pPr>
                  <a:lnSpc>
                    <a:spcPct val="115000"/>
                  </a:lnSpc>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với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m:t>
                    </m:r>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0.</a:t>
                </a:r>
                <a:endParaRPr lang="en-US" sz="240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C900B888-1979-4650-B910-2473EB9DED1D}"/>
                  </a:ext>
                </a:extLst>
              </p:cNvPr>
              <p:cNvSpPr>
                <a:spLocks noRot="1" noChangeAspect="1" noMove="1" noResize="1" noEditPoints="1" noAdjustHandles="1" noChangeArrowheads="1" noChangeShapeType="1" noTextEdit="1"/>
              </p:cNvSpPr>
              <p:nvPr/>
            </p:nvSpPr>
            <p:spPr>
              <a:xfrm>
                <a:off x="2206748" y="3374090"/>
                <a:ext cx="1532792" cy="490199"/>
              </a:xfrm>
              <a:prstGeom prst="rect">
                <a:avLst/>
              </a:prstGeom>
              <a:blipFill>
                <a:blip r:embed="rId4"/>
                <a:stretch>
                  <a:fillRect l="-5976" t="-4938" r="-5179" b="-2592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xmlns="" id="{98175129-1A8E-41B7-8F8C-9BB5B866D6B2}"/>
              </a:ext>
            </a:extLst>
          </p:cNvPr>
          <p:cNvSpPr/>
          <p:nvPr/>
        </p:nvSpPr>
        <p:spPr>
          <a:xfrm>
            <a:off x="-51782" y="3848505"/>
            <a:ext cx="4860626" cy="461665"/>
          </a:xfrm>
          <a:prstGeom prst="rect">
            <a:avLst/>
          </a:prstGeom>
        </p:spPr>
        <p:txBody>
          <a:bodyPr wrap="none">
            <a:spAutoFit/>
          </a:bodyPr>
          <a:lstStyle/>
          <a:p>
            <a:r>
              <a:rPr lang="en-US" sz="2400" b="1" i="1">
                <a:solidFill>
                  <a:schemeClr val="bg1"/>
                </a:solidFill>
                <a:latin typeface="Times New Roman" panose="02020603050405020304" pitchFamily="18" charset="0"/>
                <a:ea typeface="Times New Roman" panose="02020603050405020304" pitchFamily="18" charset="0"/>
              </a:rPr>
              <a:t>Nghiệm</a:t>
            </a:r>
            <a:r>
              <a:rPr lang="en-US" sz="2400">
                <a:solidFill>
                  <a:schemeClr val="bg1"/>
                </a:solidFill>
                <a:latin typeface="Times New Roman" panose="02020603050405020304" pitchFamily="18" charset="0"/>
                <a:ea typeface="Times New Roman" panose="02020603050405020304" pitchFamily="18" charset="0"/>
              </a:rPr>
              <a:t> của bất phương trình bậc hai </a:t>
            </a:r>
            <a:endParaRPr lang="en-US" sz="2400">
              <a:solidFill>
                <a:schemeClr val="bg1"/>
              </a:solidFill>
            </a:endParaRPr>
          </a:p>
        </p:txBody>
      </p:sp>
      <p:sp>
        <p:nvSpPr>
          <p:cNvPr id="11" name="Rectangle 10">
            <a:extLst>
              <a:ext uri="{FF2B5EF4-FFF2-40B4-BE49-F238E27FC236}">
                <a16:creationId xmlns:a16="http://schemas.microsoft.com/office/drawing/2014/main" xmlns="" id="{1C2CB742-7C7D-4171-A3B0-09B4DFB3C1EC}"/>
              </a:ext>
            </a:extLst>
          </p:cNvPr>
          <p:cNvSpPr/>
          <p:nvPr/>
        </p:nvSpPr>
        <p:spPr>
          <a:xfrm>
            <a:off x="13587" y="4248442"/>
            <a:ext cx="3015569" cy="461665"/>
          </a:xfrm>
          <a:prstGeom prst="rect">
            <a:avLst/>
          </a:prstGeom>
        </p:spPr>
        <p:txBody>
          <a:bodyPr wrap="none">
            <a:spAutoFit/>
          </a:bodyPr>
          <a:lstStyle/>
          <a:p>
            <a:r>
              <a:rPr lang="en-US" sz="2400">
                <a:solidFill>
                  <a:schemeClr val="bg1"/>
                </a:solidFill>
                <a:latin typeface="Times New Roman" panose="02020603050405020304" pitchFamily="18" charset="0"/>
                <a:ea typeface="Times New Roman" panose="02020603050405020304" pitchFamily="18" charset="0"/>
              </a:rPr>
              <a:t>là các giá trị của biến </a:t>
            </a:r>
            <a:r>
              <a:rPr lang="en-US" sz="2400" i="1">
                <a:solidFill>
                  <a:schemeClr val="bg1"/>
                </a:solidFill>
                <a:latin typeface="Times New Roman" panose="02020603050405020304" pitchFamily="18" charset="0"/>
                <a:ea typeface="Times New Roman" panose="02020603050405020304" pitchFamily="18" charset="0"/>
              </a:rPr>
              <a:t>x</a:t>
            </a:r>
            <a:endParaRPr lang="en-US" sz="2400">
              <a:solidFill>
                <a:schemeClr val="bg1"/>
              </a:solidFill>
            </a:endParaRPr>
          </a:p>
        </p:txBody>
      </p:sp>
      <p:sp>
        <p:nvSpPr>
          <p:cNvPr id="12" name="Rectangle 11">
            <a:extLst>
              <a:ext uri="{FF2B5EF4-FFF2-40B4-BE49-F238E27FC236}">
                <a16:creationId xmlns:a16="http://schemas.microsoft.com/office/drawing/2014/main" xmlns="" id="{8EB74350-D376-4F37-8D10-62A0D33A3943}"/>
              </a:ext>
            </a:extLst>
          </p:cNvPr>
          <p:cNvSpPr/>
          <p:nvPr/>
        </p:nvSpPr>
        <p:spPr>
          <a:xfrm>
            <a:off x="0" y="4676885"/>
            <a:ext cx="4288353" cy="959237"/>
          </a:xfrm>
          <a:prstGeom prst="rect">
            <a:avLst/>
          </a:prstGeom>
        </p:spPr>
        <p:txBody>
          <a:bodyPr wrap="none">
            <a:spAutoFit/>
          </a:bodyPr>
          <a:lstStyle/>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mà khi thay vào bất phương trình</a:t>
            </a:r>
          </a:p>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ta được bất đẳng thức đúng.</a:t>
            </a:r>
            <a:endParaRPr lang="en-US" sz="2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xmlns="" id="{4FB5C99C-7F15-4171-91EB-9CBA0316854A}"/>
              </a:ext>
            </a:extLst>
          </p:cNvPr>
          <p:cNvSpPr/>
          <p:nvPr/>
        </p:nvSpPr>
        <p:spPr>
          <a:xfrm>
            <a:off x="-24076" y="5573614"/>
            <a:ext cx="3967753" cy="461665"/>
          </a:xfrm>
          <a:prstGeom prst="rect">
            <a:avLst/>
          </a:prstGeom>
        </p:spPr>
        <p:txBody>
          <a:bodyPr wrap="none">
            <a:spAutoFit/>
          </a:bodyPr>
          <a:lstStyle/>
          <a:p>
            <a:r>
              <a:rPr lang="en-US" sz="2400" b="1" i="1">
                <a:solidFill>
                  <a:srgbClr val="FFFF00"/>
                </a:solidFill>
                <a:latin typeface="Times New Roman" panose="02020603050405020304" pitchFamily="18" charset="0"/>
                <a:ea typeface="Times New Roman" panose="02020603050405020304" pitchFamily="18" charset="0"/>
              </a:rPr>
              <a:t>Giải </a:t>
            </a:r>
            <a:r>
              <a:rPr lang="en-US" sz="2400" i="1">
                <a:solidFill>
                  <a:srgbClr val="FFFF00"/>
                </a:solidFill>
                <a:latin typeface="Times New Roman" panose="02020603050405020304" pitchFamily="18" charset="0"/>
                <a:ea typeface="Times New Roman" panose="02020603050405020304" pitchFamily="18" charset="0"/>
              </a:rPr>
              <a:t>bất phương trình bậc hai</a:t>
            </a:r>
            <a:r>
              <a:rPr lang="en-US" sz="2400">
                <a:solidFill>
                  <a:srgbClr val="FFFF00"/>
                </a:solidFill>
                <a:latin typeface="Times New Roman" panose="02020603050405020304" pitchFamily="18" charset="0"/>
                <a:ea typeface="Times New Roman" panose="02020603050405020304" pitchFamily="18" charset="0"/>
              </a:rPr>
              <a:t> </a:t>
            </a:r>
            <a:endParaRPr lang="en-US" sz="2400">
              <a:solidFill>
                <a:srgbClr val="FFFF00"/>
              </a:solidFill>
            </a:endParaRPr>
          </a:p>
        </p:txBody>
      </p:sp>
      <p:sp>
        <p:nvSpPr>
          <p:cNvPr id="32" name="Rectangle 31">
            <a:extLst>
              <a:ext uri="{FF2B5EF4-FFF2-40B4-BE49-F238E27FC236}">
                <a16:creationId xmlns:a16="http://schemas.microsoft.com/office/drawing/2014/main" xmlns="" id="{021EA953-85E5-4005-BA25-1F773BCDB6C5}"/>
              </a:ext>
            </a:extLst>
          </p:cNvPr>
          <p:cNvSpPr/>
          <p:nvPr/>
        </p:nvSpPr>
        <p:spPr>
          <a:xfrm>
            <a:off x="271677" y="5933273"/>
            <a:ext cx="3376245" cy="959237"/>
          </a:xfrm>
          <a:prstGeom prst="rect">
            <a:avLst/>
          </a:prstGeom>
        </p:spPr>
        <p:txBody>
          <a:bodyPr wrap="none">
            <a:spAutoFit/>
          </a:bodyPr>
          <a:lstStyle/>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 tìm tập hợp các nghiệm</a:t>
            </a:r>
          </a:p>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của bất phương trình đó.</a:t>
            </a:r>
            <a:endParaRPr lang="en-US" sz="2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6" name="Picture 35">
            <a:extLst>
              <a:ext uri="{FF2B5EF4-FFF2-40B4-BE49-F238E27FC236}">
                <a16:creationId xmlns:a16="http://schemas.microsoft.com/office/drawing/2014/main" xmlns="" id="{F1CB3D7C-11F3-45B8-99D9-EE1A79BAE1B4}"/>
              </a:ext>
            </a:extLst>
          </p:cNvPr>
          <p:cNvPicPr>
            <a:picLocks noChangeAspect="1"/>
          </p:cNvPicPr>
          <p:nvPr/>
        </p:nvPicPr>
        <p:blipFill>
          <a:blip r:embed="rId5"/>
          <a:stretch>
            <a:fillRect/>
          </a:stretch>
        </p:blipFill>
        <p:spPr>
          <a:xfrm>
            <a:off x="7760172" y="3545384"/>
            <a:ext cx="604597" cy="431152"/>
          </a:xfrm>
          <a:prstGeom prst="rect">
            <a:avLst/>
          </a:prstGeom>
        </p:spPr>
      </p:pic>
      <p:sp>
        <p:nvSpPr>
          <p:cNvPr id="18" name="Rectangle 17">
            <a:extLst>
              <a:ext uri="{FF2B5EF4-FFF2-40B4-BE49-F238E27FC236}">
                <a16:creationId xmlns:a16="http://schemas.microsoft.com/office/drawing/2014/main" xmlns="" id="{73867B2B-4DDE-44FB-ADD6-D095FAF6B92B}"/>
              </a:ext>
            </a:extLst>
          </p:cNvPr>
          <p:cNvSpPr/>
          <p:nvPr/>
        </p:nvSpPr>
        <p:spPr>
          <a:xfrm>
            <a:off x="4674034" y="609098"/>
            <a:ext cx="1277914" cy="461665"/>
          </a:xfrm>
          <a:prstGeom prst="rect">
            <a:avLst/>
          </a:prstGeom>
        </p:spPr>
        <p:txBody>
          <a:bodyPr wrap="none">
            <a:spAutoFit/>
          </a:bodyPr>
          <a:lstStyle/>
          <a:p>
            <a:r>
              <a:rPr lang="en-US" sz="2400" b="1" i="1">
                <a:latin typeface="Times New Roman" panose="02020603050405020304" pitchFamily="18" charset="0"/>
                <a:ea typeface="Times New Roman" panose="02020603050405020304" pitchFamily="18" charset="0"/>
                <a:cs typeface="Times New Roman" panose="02020603050405020304" pitchFamily="18" charset="0"/>
              </a:rPr>
              <a:t>Bài tập: </a:t>
            </a:r>
            <a:endParaRPr lang="en-US" sz="2400"/>
          </a:p>
        </p:txBody>
      </p:sp>
      <p:sp>
        <p:nvSpPr>
          <p:cNvPr id="8" name="Rectangle 7">
            <a:extLst>
              <a:ext uri="{FF2B5EF4-FFF2-40B4-BE49-F238E27FC236}">
                <a16:creationId xmlns:a16="http://schemas.microsoft.com/office/drawing/2014/main" xmlns="" id="{C54F1A07-D203-4B20-9EAC-7C0EA704447C}"/>
              </a:ext>
            </a:extLst>
          </p:cNvPr>
          <p:cNvSpPr/>
          <p:nvPr/>
        </p:nvSpPr>
        <p:spPr>
          <a:xfrm>
            <a:off x="4808844" y="1009021"/>
            <a:ext cx="5166799" cy="490199"/>
          </a:xfrm>
          <a:prstGeom prst="rect">
            <a:avLst/>
          </a:prstGeom>
        </p:spPr>
        <p:txBody>
          <a:bodyPr wrap="none">
            <a:spAutoFit/>
          </a:bodyPr>
          <a:lstStyle/>
          <a:p>
            <a:pPr>
              <a:lnSpc>
                <a:spcPct val="115000"/>
              </a:lnSpc>
              <a:spcAft>
                <a:spcPts val="1000"/>
              </a:spcAft>
            </a:pPr>
            <a:r>
              <a:rPr lang="en-US" sz="2400" b="1">
                <a:latin typeface="Times New Roman" panose="02020603050405020304" pitchFamily="18" charset="0"/>
                <a:ea typeface="Times New Roman" panose="02020603050405020304" pitchFamily="18" charset="0"/>
                <a:cs typeface="Times New Roman" panose="02020603050405020304" pitchFamily="18" charset="0"/>
              </a:rPr>
              <a:t>2.</a:t>
            </a:r>
            <a:r>
              <a:rPr lang="en-US" sz="2400">
                <a:latin typeface="Times New Roman" panose="02020603050405020304" pitchFamily="18" charset="0"/>
                <a:ea typeface="Times New Roman" panose="02020603050405020304" pitchFamily="18" charset="0"/>
                <a:cs typeface="Times New Roman" panose="02020603050405020304" pitchFamily="18" charset="0"/>
              </a:rPr>
              <a:t> Giải các bất phương trình bậc hai sau:</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151E7ED0-1A4A-4D81-8922-480876AFBD2B}"/>
                  </a:ext>
                </a:extLst>
              </p:cNvPr>
              <p:cNvSpPr/>
              <p:nvPr/>
            </p:nvSpPr>
            <p:spPr>
              <a:xfrm>
                <a:off x="4684773" y="1494645"/>
                <a:ext cx="3106876" cy="461665"/>
              </a:xfrm>
              <a:prstGeom prst="rect">
                <a:avLst/>
              </a:prstGeom>
            </p:spPr>
            <p:txBody>
              <a:bodyPr wrap="none">
                <a:spAutoFit/>
              </a:bodyPr>
              <a:lstStyle/>
              <a:p>
                <a:r>
                  <a:rPr lang="en-US" sz="2400">
                    <a:latin typeface="Times New Roman" panose="02020603050405020304" pitchFamily="18" charset="0"/>
                    <a:ea typeface="Times New Roman" panose="02020603050405020304" pitchFamily="18" charset="0"/>
                  </a:rPr>
                  <a:t>a)</a:t>
                </a:r>
                <a:r>
                  <a:rPr lang="en-US" sz="2400" i="1">
                    <a:latin typeface="Cambria Math"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ea typeface="Times New Roman" panose="02020603050405020304" pitchFamily="18" charset="0"/>
                            <a:cs typeface="Times New Roman" panose="02020603050405020304" pitchFamily="18" charset="0"/>
                          </a:rPr>
                          <m:t>2</m:t>
                        </m:r>
                        <m:r>
                          <a:rPr lang="en-US" sz="2400" i="1">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400" i="1">
                        <a:latin typeface="Cambria Math" panose="02040503050406030204" pitchFamily="18" charset="0"/>
                        <a:ea typeface="Times New Roman" panose="02020603050405020304" pitchFamily="18" charset="0"/>
                        <a:cs typeface="Times New Roman" panose="02020603050405020304" pitchFamily="18" charset="0"/>
                      </a:rPr>
                      <m:t>−15</m:t>
                    </m:r>
                    <m:r>
                      <a:rPr lang="en-US" sz="2400" i="1">
                        <a:latin typeface="Cambria Math" panose="02040503050406030204" pitchFamily="18" charset="0"/>
                        <a:ea typeface="Times New Roman" panose="02020603050405020304" pitchFamily="18" charset="0"/>
                        <a:cs typeface="Times New Roman" panose="02020603050405020304" pitchFamily="18" charset="0"/>
                      </a:rPr>
                      <m:t>𝑥</m:t>
                    </m:r>
                    <m:r>
                      <a:rPr lang="en-US" sz="2400" i="1">
                        <a:latin typeface="Cambria Math" panose="02040503050406030204" pitchFamily="18" charset="0"/>
                        <a:ea typeface="Times New Roman" panose="02020603050405020304" pitchFamily="18" charset="0"/>
                        <a:cs typeface="Times New Roman" panose="02020603050405020304" pitchFamily="18" charset="0"/>
                      </a:rPr>
                      <m:t>+28</m:t>
                    </m:r>
                  </m:oMath>
                </a14:m>
                <a:r>
                  <a:rPr lang="en-US" sz="2400">
                    <a:latin typeface="Times New Roman" panose="02020603050405020304" pitchFamily="18" charset="0"/>
                    <a:ea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latin typeface="Times New Roman" panose="02020603050405020304" pitchFamily="18" charset="0"/>
                    <a:ea typeface="Times New Roman" panose="02020603050405020304" pitchFamily="18" charset="0"/>
                  </a:rPr>
                  <a:t>0 </a:t>
                </a:r>
                <a:endParaRPr lang="en-US" sz="2400"/>
              </a:p>
            </p:txBody>
          </p:sp>
        </mc:Choice>
        <mc:Fallback xmlns="">
          <p:sp>
            <p:nvSpPr>
              <p:cNvPr id="10" name="Rectangle 9">
                <a:extLst>
                  <a:ext uri="{FF2B5EF4-FFF2-40B4-BE49-F238E27FC236}">
                    <a16:creationId xmlns:a16="http://schemas.microsoft.com/office/drawing/2014/main" id="{151E7ED0-1A4A-4D81-8922-480876AFBD2B}"/>
                  </a:ext>
                </a:extLst>
              </p:cNvPr>
              <p:cNvSpPr>
                <a:spLocks noRot="1" noChangeAspect="1" noMove="1" noResize="1" noEditPoints="1" noAdjustHandles="1" noChangeArrowheads="1" noChangeShapeType="1" noTextEdit="1"/>
              </p:cNvSpPr>
              <p:nvPr/>
            </p:nvSpPr>
            <p:spPr>
              <a:xfrm>
                <a:off x="4684773" y="1494645"/>
                <a:ext cx="3106876" cy="461665"/>
              </a:xfrm>
              <a:prstGeom prst="rect">
                <a:avLst/>
              </a:prstGeom>
              <a:blipFill>
                <a:blip r:embed="rId6"/>
                <a:stretch>
                  <a:fillRect l="-2941" t="-10526" r="-2157"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21F17819-06E8-489C-AD52-1D27EEABBA27}"/>
                  </a:ext>
                </a:extLst>
              </p:cNvPr>
              <p:cNvSpPr/>
              <p:nvPr/>
            </p:nvSpPr>
            <p:spPr>
              <a:xfrm>
                <a:off x="4674034" y="2542825"/>
                <a:ext cx="2499402" cy="490199"/>
              </a:xfrm>
              <a:prstGeom prst="rect">
                <a:avLst/>
              </a:prstGeom>
            </p:spPr>
            <p:txBody>
              <a:bodyPr wrap="none">
                <a:spAutoFit/>
              </a:bodyPr>
              <a:lstStyle/>
              <a:p>
                <a:pPr>
                  <a:lnSpc>
                    <a:spcPct val="115000"/>
                  </a:lnSpc>
                  <a:spcAft>
                    <a:spcPts val="1000"/>
                  </a:spcAft>
                </a:pPr>
                <a:r>
                  <a:rPr lang="en-US" sz="2400">
                    <a:latin typeface="Times New Roman" panose="02020603050405020304" pitchFamily="18" charset="0"/>
                    <a:ea typeface="Times New Roman" panose="02020603050405020304" pitchFamily="18" charset="0"/>
                    <a:cs typeface="Times New Roman" panose="02020603050405020304" pitchFamily="18" charset="0"/>
                  </a:rPr>
                  <a:t>c) 12</a:t>
                </a:r>
                <a:r>
                  <a:rPr lang="en-US" sz="2400" i="1">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4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&lt;</m:t>
                    </m:r>
                  </m:oMath>
                </a14:m>
                <a:r>
                  <a:rPr lang="en-US" sz="2400">
                    <a:latin typeface="Times New Roman" panose="02020603050405020304" pitchFamily="18" charset="0"/>
                    <a:ea typeface="Times New Roman" panose="02020603050405020304" pitchFamily="18" charset="0"/>
                    <a:cs typeface="Times New Roman" panose="02020603050405020304" pitchFamily="18" charset="0"/>
                  </a:rPr>
                  <a:t> 12</a:t>
                </a:r>
                <a:r>
                  <a:rPr lang="en-US" sz="2400" i="1">
                    <a:latin typeface="Times New Roman" panose="02020603050405020304" pitchFamily="18" charset="0"/>
                    <a:ea typeface="Times New Roman" panose="02020603050405020304" pitchFamily="18" charset="0"/>
                    <a:cs typeface="Times New Roman" panose="02020603050405020304" pitchFamily="18" charset="0"/>
                  </a:rPr>
                  <a:t>x</a:t>
                </a:r>
                <a:r>
                  <a:rPr lang="en-US" sz="2400">
                    <a:latin typeface="Times New Roman" panose="02020603050405020304" pitchFamily="18" charset="0"/>
                    <a:ea typeface="Times New Roman" panose="02020603050405020304" pitchFamily="18" charset="0"/>
                    <a:cs typeface="Times New Roman" panose="02020603050405020304" pitchFamily="18" charset="0"/>
                  </a:rPr>
                  <a:t> – 8;</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4" name="Rectangle 13">
                <a:extLst>
                  <a:ext uri="{FF2B5EF4-FFF2-40B4-BE49-F238E27FC236}">
                    <a16:creationId xmlns:a16="http://schemas.microsoft.com/office/drawing/2014/main" id="{21F17819-06E8-489C-AD52-1D27EEABBA27}"/>
                  </a:ext>
                </a:extLst>
              </p:cNvPr>
              <p:cNvSpPr>
                <a:spLocks noRot="1" noChangeAspect="1" noMove="1" noResize="1" noEditPoints="1" noAdjustHandles="1" noChangeArrowheads="1" noChangeShapeType="1" noTextEdit="1"/>
              </p:cNvSpPr>
              <p:nvPr/>
            </p:nvSpPr>
            <p:spPr>
              <a:xfrm>
                <a:off x="4674034" y="2542825"/>
                <a:ext cx="2499402" cy="490199"/>
              </a:xfrm>
              <a:prstGeom prst="rect">
                <a:avLst/>
              </a:prstGeom>
              <a:blipFill>
                <a:blip r:embed="rId7"/>
                <a:stretch>
                  <a:fillRect l="-3902" t="-4938" r="-2683" b="-259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DBC0A45A-BE6B-4561-9F29-FFD2341D32DA}"/>
                  </a:ext>
                </a:extLst>
              </p:cNvPr>
              <p:cNvSpPr/>
              <p:nvPr/>
            </p:nvSpPr>
            <p:spPr>
              <a:xfrm>
                <a:off x="4684773" y="3053929"/>
                <a:ext cx="3646447" cy="489621"/>
              </a:xfrm>
              <a:prstGeom prst="rect">
                <a:avLst/>
              </a:prstGeom>
            </p:spPr>
            <p:txBody>
              <a:bodyPr wrap="none">
                <a:spAutoFit/>
              </a:bodyPr>
              <a:lstStyle/>
              <a:p>
                <a:pPr>
                  <a:lnSpc>
                    <a:spcPct val="115000"/>
                  </a:lnSpc>
                  <a:spcAft>
                    <a:spcPts val="10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d)</a:t>
                </a:r>
                <a:r>
                  <a:rPr lang="en-US" sz="2400" i="1" dirty="0">
                    <a:latin typeface="Cambria Math"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𝑥</m:t>
                    </m:r>
                    <m:r>
                      <a:rPr lang="en-US" sz="2400" i="1">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latin typeface="Cambria Math" panose="02040503050406030204" pitchFamily="18" charset="0"/>
                            <a:ea typeface="Times New Roman" panose="02020603050405020304" pitchFamily="18" charset="0"/>
                            <a:cs typeface="Times New Roman" panose="02020603050405020304" pitchFamily="18" charset="0"/>
                          </a:rPr>
                          <m:t>5</m:t>
                        </m:r>
                        <m:r>
                          <a:rPr lang="en-US" sz="2400" i="1">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400" i="1">
                        <a:latin typeface="Cambria Math" panose="02040503050406030204" pitchFamily="18" charset="0"/>
                        <a:ea typeface="Times New Roman" panose="02020603050405020304" pitchFamily="18" charset="0"/>
                        <a:cs typeface="Times New Roman" panose="02020603050405020304" pitchFamily="18" charset="0"/>
                      </a:rPr>
                      <m:t>−3</m:t>
                    </m:r>
                    <m:r>
                      <a:rPr lang="en-US" sz="2400" i="1">
                        <a:latin typeface="Cambria Math" panose="02040503050406030204" pitchFamily="18" charset="0"/>
                        <a:ea typeface="Times New Roman" panose="02020603050405020304" pitchFamily="18" charset="0"/>
                        <a:cs typeface="Times New Roman" panose="02020603050405020304" pitchFamily="18" charset="0"/>
                      </a:rPr>
                      <m:t>𝑥</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5" name="Rectangle 14">
                <a:extLst>
                  <a:ext uri="{FF2B5EF4-FFF2-40B4-BE49-F238E27FC236}">
                    <a16:creationId xmlns:a16="http://schemas.microsoft.com/office/drawing/2014/main" id="{DBC0A45A-BE6B-4561-9F29-FFD2341D32DA}"/>
                  </a:ext>
                </a:extLst>
              </p:cNvPr>
              <p:cNvSpPr>
                <a:spLocks noRot="1" noChangeAspect="1" noMove="1" noResize="1" noEditPoints="1" noAdjustHandles="1" noChangeArrowheads="1" noChangeShapeType="1" noTextEdit="1"/>
              </p:cNvSpPr>
              <p:nvPr/>
            </p:nvSpPr>
            <p:spPr>
              <a:xfrm>
                <a:off x="4684773" y="3053929"/>
                <a:ext cx="3646447" cy="489621"/>
              </a:xfrm>
              <a:prstGeom prst="rect">
                <a:avLst/>
              </a:prstGeom>
              <a:blipFill>
                <a:blip r:embed="rId8"/>
                <a:stretch>
                  <a:fillRect l="-2504" t="-5000" r="-1669" b="-27500"/>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xmlns="" id="{C908F084-E9D1-4661-B858-0DE3A5F134E7}"/>
              </a:ext>
            </a:extLst>
          </p:cNvPr>
          <p:cNvPicPr>
            <a:picLocks noChangeAspect="1"/>
          </p:cNvPicPr>
          <p:nvPr/>
        </p:nvPicPr>
        <p:blipFill>
          <a:blip r:embed="rId9"/>
          <a:stretch>
            <a:fillRect/>
          </a:stretch>
        </p:blipFill>
        <p:spPr>
          <a:xfrm>
            <a:off x="4555433" y="1963326"/>
            <a:ext cx="3840813" cy="646232"/>
          </a:xfrm>
          <a:prstGeom prst="rect">
            <a:avLst/>
          </a:prstGeom>
        </p:spPr>
      </p:pic>
      <mc:AlternateContent xmlns:mc="http://schemas.openxmlformats.org/markup-compatibility/2006">
        <mc:Choice xmlns:a14="http://schemas.microsoft.com/office/drawing/2010/main" Requires="a14">
          <p:sp>
            <p:nvSpPr>
              <p:cNvPr id="19" name="Rectangle 18">
                <a:extLst>
                  <a:ext uri="{FF2B5EF4-FFF2-40B4-BE49-F238E27FC236}">
                    <a16:creationId xmlns:a16="http://schemas.microsoft.com/office/drawing/2014/main" xmlns="" id="{DBC0A45A-BE6B-4561-9F29-FFD2341D32DA}"/>
                  </a:ext>
                </a:extLst>
              </p:cNvPr>
              <p:cNvSpPr/>
              <p:nvPr/>
            </p:nvSpPr>
            <p:spPr>
              <a:xfrm>
                <a:off x="4684773" y="3930461"/>
                <a:ext cx="3569503" cy="517065"/>
              </a:xfrm>
              <a:prstGeom prst="rect">
                <a:avLst/>
              </a:prstGeom>
            </p:spPr>
            <p:txBody>
              <a:bodyPr wrap="none">
                <a:spAutoFit/>
              </a:bodyPr>
              <a:lstStyle/>
              <a:p>
                <a:pPr>
                  <a:lnSpc>
                    <a:spcPct val="115000"/>
                  </a:lnSpc>
                  <a:spcAft>
                    <a:spcPts val="10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d)</a:t>
                </a:r>
                <a:r>
                  <a:rPr lang="en-US" sz="2400" i="1" dirty="0">
                    <a:latin typeface="Cambria Math"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𝑥</m:t>
                    </m:r>
                    <m:r>
                      <a:rPr lang="en-US" sz="2400" i="1">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latin typeface="Cambria Math" panose="02040503050406030204" pitchFamily="18" charset="0"/>
                            <a:ea typeface="Times New Roman" panose="02020603050405020304" pitchFamily="18" charset="0"/>
                            <a:cs typeface="Times New Roman" panose="02020603050405020304" pitchFamily="18" charset="0"/>
                          </a:rPr>
                          <m:t>5</m:t>
                        </m:r>
                        <m:r>
                          <a:rPr lang="en-US" sz="2400" i="1">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400" i="1">
                        <a:latin typeface="Cambria Math" panose="02040503050406030204" pitchFamily="18" charset="0"/>
                        <a:ea typeface="Times New Roman" panose="02020603050405020304" pitchFamily="18" charset="0"/>
                        <a:cs typeface="Times New Roman" panose="02020603050405020304" pitchFamily="18" charset="0"/>
                      </a:rPr>
                      <m:t>−3</m:t>
                    </m:r>
                    <m:r>
                      <a:rPr lang="en-US" sz="2400" i="1">
                        <a:latin typeface="Cambria Math" panose="02040503050406030204" pitchFamily="18" charset="0"/>
                        <a:ea typeface="Times New Roman" panose="02020603050405020304" pitchFamily="18" charset="0"/>
                        <a:cs typeface="Times New Roman" panose="02020603050405020304" pitchFamily="18" charset="0"/>
                      </a:rPr>
                      <m:t>𝑥</m:t>
                    </m:r>
                  </m:oMath>
                </a14:m>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19" name="Rectangle 18">
                <a:extLst>
                  <a:ext uri="{FF2B5EF4-FFF2-40B4-BE49-F238E27FC236}">
                    <a16:creationId xmlns:a16="http://schemas.microsoft.com/office/drawing/2014/main" xmlns:a14="http://schemas.microsoft.com/office/drawing/2010/main" xmlns="" id="{DBC0A45A-BE6B-4561-9F29-FFD2341D32DA}"/>
                  </a:ext>
                </a:extLst>
              </p:cNvPr>
              <p:cNvSpPr>
                <a:spLocks noRot="1" noChangeAspect="1" noMove="1" noResize="1" noEditPoints="1" noAdjustHandles="1" noChangeArrowheads="1" noChangeShapeType="1" noTextEdit="1"/>
              </p:cNvSpPr>
              <p:nvPr/>
            </p:nvSpPr>
            <p:spPr>
              <a:xfrm>
                <a:off x="4684773" y="3930461"/>
                <a:ext cx="3569503" cy="517065"/>
              </a:xfrm>
              <a:prstGeom prst="rect">
                <a:avLst/>
              </a:prstGeom>
              <a:blipFill rotWithShape="0">
                <a:blip r:embed="rId10"/>
                <a:stretch>
                  <a:fillRect l="-2560" t="-4706" b="-20000"/>
                </a:stretch>
              </a:blipFill>
            </p:spPr>
            <p:txBody>
              <a:bodyPr/>
              <a:lstStyle/>
              <a:p>
                <a:r>
                  <a:rPr lang="en-US">
                    <a:noFill/>
                  </a:rPr>
                  <a:t> </a:t>
                </a:r>
              </a:p>
            </p:txBody>
          </p:sp>
        </mc:Fallback>
      </mc:AlternateContent>
      <p:graphicFrame>
        <p:nvGraphicFramePr>
          <p:cNvPr id="20" name="Object 19"/>
          <p:cNvGraphicFramePr>
            <a:graphicFrameLocks noChangeAspect="1"/>
          </p:cNvGraphicFramePr>
          <p:nvPr>
            <p:extLst>
              <p:ext uri="{D42A27DB-BD31-4B8C-83A1-F6EECF244321}">
                <p14:modId xmlns:p14="http://schemas.microsoft.com/office/powerpoint/2010/main" val="1620623351"/>
              </p:ext>
            </p:extLst>
          </p:nvPr>
        </p:nvGraphicFramePr>
        <p:xfrm>
          <a:off x="8108449" y="4058492"/>
          <a:ext cx="575593" cy="277413"/>
        </p:xfrm>
        <a:graphic>
          <a:graphicData uri="http://schemas.openxmlformats.org/presentationml/2006/ole">
            <mc:AlternateContent xmlns:mc="http://schemas.openxmlformats.org/markup-compatibility/2006">
              <mc:Choice xmlns:v="urn:schemas-microsoft-com:vml" Requires="v">
                <p:oleObj spid="_x0000_s4106" name="Equation" r:id="rId11" imgW="215640" imgH="152280" progId="Equation.DSMT4">
                  <p:embed/>
                </p:oleObj>
              </mc:Choice>
              <mc:Fallback>
                <p:oleObj name="Equation" r:id="rId11" imgW="215640" imgH="152280" progId="Equation.DSMT4">
                  <p:embed/>
                  <p:pic>
                    <p:nvPicPr>
                      <p:cNvPr id="0" name=""/>
                      <p:cNvPicPr/>
                      <p:nvPr/>
                    </p:nvPicPr>
                    <p:blipFill>
                      <a:blip r:embed="rId12"/>
                      <a:stretch>
                        <a:fillRect/>
                      </a:stretch>
                    </p:blipFill>
                    <p:spPr>
                      <a:xfrm>
                        <a:off x="8108449" y="4058492"/>
                        <a:ext cx="575593" cy="277413"/>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21" name="Rectangle 20">
                <a:extLst>
                  <a:ext uri="{FF2B5EF4-FFF2-40B4-BE49-F238E27FC236}">
                    <a16:creationId xmlns:a16="http://schemas.microsoft.com/office/drawing/2014/main" xmlns="" id="{21F17819-06E8-489C-AD52-1D27EEABBA27}"/>
                  </a:ext>
                </a:extLst>
              </p:cNvPr>
              <p:cNvSpPr/>
              <p:nvPr/>
            </p:nvSpPr>
            <p:spPr>
              <a:xfrm>
                <a:off x="8396245" y="3917407"/>
                <a:ext cx="2643672" cy="517065"/>
              </a:xfrm>
              <a:prstGeom prst="rect">
                <a:avLst/>
              </a:prstGeom>
            </p:spPr>
            <p:txBody>
              <a:bodyPr wrap="none">
                <a:spAutoFit/>
              </a:bodyPr>
              <a:lstStyle/>
              <a:p>
                <a:pPr>
                  <a:lnSpc>
                    <a:spcPct val="115000"/>
                  </a:lnSpc>
                  <a:spcAft>
                    <a:spcPts val="1000"/>
                  </a:spcAft>
                </a:pP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4x</a:t>
                </a:r>
                <a:r>
                  <a:rPr lang="en-US" sz="2400" baseline="30000" dirty="0" err="1" smtClean="0">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4</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x</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1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0</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21" name="Rectangle 20">
                <a:extLst>
                  <a:ext uri="{FF2B5EF4-FFF2-40B4-BE49-F238E27FC236}">
                    <a16:creationId xmlns:a16="http://schemas.microsoft.com/office/drawing/2014/main" xmlns:a14="http://schemas.microsoft.com/office/drawing/2010/main" xmlns="" id="{21F17819-06E8-489C-AD52-1D27EEABBA27}"/>
                  </a:ext>
                </a:extLst>
              </p:cNvPr>
              <p:cNvSpPr>
                <a:spLocks noRot="1" noChangeAspect="1" noMove="1" noResize="1" noEditPoints="1" noAdjustHandles="1" noChangeArrowheads="1" noChangeShapeType="1" noTextEdit="1"/>
              </p:cNvSpPr>
              <p:nvPr/>
            </p:nvSpPr>
            <p:spPr>
              <a:xfrm>
                <a:off x="8396245" y="3917407"/>
                <a:ext cx="2643672" cy="517065"/>
              </a:xfrm>
              <a:prstGeom prst="rect">
                <a:avLst/>
              </a:prstGeom>
              <a:blipFill rotWithShape="0">
                <a:blip r:embed="rId13"/>
                <a:stretch>
                  <a:fillRect t="-4762" r="-2765" b="-214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Rectangle 21">
                <a:extLst>
                  <a:ext uri="{FF2B5EF4-FFF2-40B4-BE49-F238E27FC236}">
                    <a16:creationId xmlns:a16="http://schemas.microsoft.com/office/drawing/2014/main" xmlns="" id="{2CE23ACB-D1A7-4E2D-99BF-CDB2B3E991BA}"/>
                  </a:ext>
                </a:extLst>
              </p:cNvPr>
              <p:cNvSpPr/>
              <p:nvPr/>
            </p:nvSpPr>
            <p:spPr>
              <a:xfrm>
                <a:off x="4772929" y="4561016"/>
                <a:ext cx="7419071" cy="517065"/>
              </a:xfrm>
              <a:prstGeom prst="rect">
                <a:avLst/>
              </a:prstGeom>
            </p:spPr>
            <p:txBody>
              <a:bodyPr wrap="square">
                <a:spAutoFit/>
              </a:bodyPr>
              <a:lstStyle/>
              <a:p>
                <a:pPr>
                  <a:lnSpc>
                    <a:spcPct val="115000"/>
                  </a:lnSpc>
                  <a:spcAft>
                    <a:spcPts val="1000"/>
                  </a:spcAft>
                </a:pP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4x</a:t>
                </a:r>
                <a:r>
                  <a:rPr lang="en-US" sz="2400" baseline="30000" dirty="0" err="1">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4</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kép</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22" name="Rectangle 21">
                <a:extLst>
                  <a:ext uri="{FF2B5EF4-FFF2-40B4-BE49-F238E27FC236}">
                    <a16:creationId xmlns:a16="http://schemas.microsoft.com/office/drawing/2014/main" xmlns:a14="http://schemas.microsoft.com/office/drawing/2010/main" xmlns="" id="{2CE23ACB-D1A7-4E2D-99BF-CDB2B3E991BA}"/>
                  </a:ext>
                </a:extLst>
              </p:cNvPr>
              <p:cNvSpPr>
                <a:spLocks noRot="1" noChangeAspect="1" noMove="1" noResize="1" noEditPoints="1" noAdjustHandles="1" noChangeArrowheads="1" noChangeShapeType="1" noTextEdit="1"/>
              </p:cNvSpPr>
              <p:nvPr/>
            </p:nvSpPr>
            <p:spPr>
              <a:xfrm>
                <a:off x="4772929" y="4561016"/>
                <a:ext cx="7419071" cy="517065"/>
              </a:xfrm>
              <a:prstGeom prst="rect">
                <a:avLst/>
              </a:prstGeom>
              <a:blipFill rotWithShape="0">
                <a:blip r:embed="rId14"/>
                <a:stretch>
                  <a:fillRect l="-1315" t="-4706" b="-2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Rectangle 22">
                <a:extLst>
                  <a:ext uri="{FF2B5EF4-FFF2-40B4-BE49-F238E27FC236}">
                    <a16:creationId xmlns:a16="http://schemas.microsoft.com/office/drawing/2014/main" xmlns="" id="{FCF8B818-867C-4F63-A483-1ED6686E9BEB}"/>
                  </a:ext>
                </a:extLst>
              </p:cNvPr>
              <p:cNvSpPr/>
              <p:nvPr/>
            </p:nvSpPr>
            <p:spPr>
              <a:xfrm>
                <a:off x="4741901" y="5251090"/>
                <a:ext cx="2219390" cy="461665"/>
              </a:xfrm>
              <a:prstGeom prst="rect">
                <a:avLst/>
              </a:prstGeom>
            </p:spPr>
            <p:txBody>
              <a:bodyPr wrap="none">
                <a:spAutoFit/>
              </a:bodyPr>
              <a:lstStyle/>
              <a:p>
                <a:r>
                  <a:rPr lang="en-US" sz="2400" dirty="0" smtClean="0">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 =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dirty="0" smtClean="0">
                    <a:latin typeface="Times New Roman" panose="02020603050405020304" pitchFamily="18" charset="0"/>
                    <a:ea typeface="Times New Roman" panose="02020603050405020304" pitchFamily="18" charset="0"/>
                  </a:rPr>
                  <a:t>4 </a:t>
                </a:r>
                <a14:m>
                  <m:oMath xmlns:m="http://schemas.openxmlformats.org/officeDocument/2006/math">
                    <m:r>
                      <a:rPr lang="en-US" sz="2400" b="0" i="0" smtClean="0">
                        <a:latin typeface="Cambria Math" panose="02040503050406030204" pitchFamily="18" charset="0"/>
                        <a:ea typeface="Times New Roman" panose="02020603050405020304" pitchFamily="18" charset="0"/>
                        <a:cs typeface="Times New Roman" panose="02020603050405020304" pitchFamily="18" charset="0"/>
                      </a:rPr>
                      <m:t>&lt;</m:t>
                    </m:r>
                    <m:r>
                      <a:rPr lang="en-US" sz="2400" i="1">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2400" dirty="0">
                    <a:latin typeface="Times New Roman" panose="02020603050405020304" pitchFamily="18" charset="0"/>
                    <a:ea typeface="Times New Roman" panose="02020603050405020304" pitchFamily="18" charset="0"/>
                  </a:rPr>
                  <a:t> </a:t>
                </a:r>
                <a:endParaRPr lang="en-US" sz="2400" dirty="0"/>
              </a:p>
            </p:txBody>
          </p:sp>
        </mc:Choice>
        <mc:Fallback>
          <p:sp>
            <p:nvSpPr>
              <p:cNvPr id="23" name="Rectangle 22">
                <a:extLst>
                  <a:ext uri="{FF2B5EF4-FFF2-40B4-BE49-F238E27FC236}">
                    <a16:creationId xmlns:a16="http://schemas.microsoft.com/office/drawing/2014/main" xmlns:a14="http://schemas.microsoft.com/office/drawing/2010/main" xmlns="" id="{FCF8B818-867C-4F63-A483-1ED6686E9BEB}"/>
                  </a:ext>
                </a:extLst>
              </p:cNvPr>
              <p:cNvSpPr>
                <a:spLocks noRot="1" noChangeAspect="1" noMove="1" noResize="1" noEditPoints="1" noAdjustHandles="1" noChangeArrowheads="1" noChangeShapeType="1" noTextEdit="1"/>
              </p:cNvSpPr>
              <p:nvPr/>
            </p:nvSpPr>
            <p:spPr>
              <a:xfrm>
                <a:off x="4741901" y="5251090"/>
                <a:ext cx="2219390" cy="461665"/>
              </a:xfrm>
              <a:prstGeom prst="rect">
                <a:avLst/>
              </a:prstGeom>
              <a:blipFill rotWithShape="0">
                <a:blip r:embed="rId15"/>
                <a:stretch>
                  <a:fillRect l="-4396" t="-10526" b="-28947"/>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xmlns="" id="{53673C3C-C4F8-428D-9F83-6952CF633A74}"/>
              </a:ext>
            </a:extLst>
          </p:cNvPr>
          <p:cNvSpPr/>
          <p:nvPr/>
        </p:nvSpPr>
        <p:spPr>
          <a:xfrm>
            <a:off x="4701769" y="5910774"/>
            <a:ext cx="697627" cy="461665"/>
          </a:xfrm>
          <a:prstGeom prst="rect">
            <a:avLst/>
          </a:prstGeom>
        </p:spPr>
        <p:txBody>
          <a:bodyPr wrap="none">
            <a:spAutoFit/>
          </a:bodyPr>
          <a:lstStyle/>
          <a:p>
            <a:r>
              <a:rPr lang="en-US" sz="2400" dirty="0" err="1">
                <a:latin typeface="Times New Roman" panose="02020603050405020304" pitchFamily="18" charset="0"/>
                <a:ea typeface="Times New Roman" panose="02020603050405020304" pitchFamily="18" charset="0"/>
              </a:rPr>
              <a:t>Vậy</a:t>
            </a:r>
            <a:endParaRPr lang="en-US" sz="2400" dirty="0"/>
          </a:p>
        </p:txBody>
      </p:sp>
      <mc:AlternateContent xmlns:mc="http://schemas.openxmlformats.org/markup-compatibility/2006">
        <mc:Choice xmlns:a14="http://schemas.microsoft.com/office/drawing/2010/main" Requires="a14">
          <p:sp>
            <p:nvSpPr>
              <p:cNvPr id="28" name="Rectangle 27">
                <a:extLst>
                  <a:ext uri="{FF2B5EF4-FFF2-40B4-BE49-F238E27FC236}">
                    <a16:creationId xmlns:a16="http://schemas.microsoft.com/office/drawing/2014/main" xmlns="" id="{B51C6CD4-01EC-4FE9-BC0F-F24790FA4DCC}"/>
                  </a:ext>
                </a:extLst>
              </p:cNvPr>
              <p:cNvSpPr/>
              <p:nvPr/>
            </p:nvSpPr>
            <p:spPr>
              <a:xfrm>
                <a:off x="9459035" y="4536590"/>
                <a:ext cx="768159" cy="613886"/>
              </a:xfrm>
              <a:prstGeom prst="rect">
                <a:avLst/>
              </a:prstGeom>
            </p:spPr>
            <p:txBody>
              <a:bodyPr wrap="none">
                <a:spAutoFit/>
              </a:bodyPr>
              <a:lstStyle/>
              <a:p>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x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r>
                      <a:rPr lang="en-US" sz="2400" b="0" i="0" smtClean="0">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1</m:t>
                        </m:r>
                      </m:num>
                      <m:den>
                        <m:r>
                          <a:rPr lang="en-US" sz="2400" i="1">
                            <a:latin typeface="Cambria Math" panose="02040503050406030204" pitchFamily="18" charset="0"/>
                            <a:ea typeface="Times New Roman" panose="02020603050405020304" pitchFamily="18" charset="0"/>
                            <a:cs typeface="Times New Roman" panose="02020603050405020304" pitchFamily="18" charset="0"/>
                          </a:rPr>
                          <m:t>2</m:t>
                        </m:r>
                      </m:den>
                    </m:f>
                  </m:oMath>
                </a14:m>
                <a:endParaRPr lang="en-US" sz="2400" dirty="0"/>
              </a:p>
            </p:txBody>
          </p:sp>
        </mc:Choice>
        <mc:Fallback>
          <p:sp>
            <p:nvSpPr>
              <p:cNvPr id="28" name="Rectangle 27">
                <a:extLst>
                  <a:ext uri="{FF2B5EF4-FFF2-40B4-BE49-F238E27FC236}">
                    <a16:creationId xmlns:a16="http://schemas.microsoft.com/office/drawing/2014/main" xmlns:a14="http://schemas.microsoft.com/office/drawing/2010/main" xmlns="" id="{B51C6CD4-01EC-4FE9-BC0F-F24790FA4DCC}"/>
                  </a:ext>
                </a:extLst>
              </p:cNvPr>
              <p:cNvSpPr>
                <a:spLocks noRot="1" noChangeAspect="1" noMove="1" noResize="1" noEditPoints="1" noAdjustHandles="1" noChangeArrowheads="1" noChangeShapeType="1" noTextEdit="1"/>
              </p:cNvSpPr>
              <p:nvPr/>
            </p:nvSpPr>
            <p:spPr>
              <a:xfrm>
                <a:off x="9459035" y="4536590"/>
                <a:ext cx="768159" cy="613886"/>
              </a:xfrm>
              <a:prstGeom prst="rect">
                <a:avLst/>
              </a:prstGeom>
              <a:blipFill rotWithShape="0">
                <a:blip r:embed="rId16"/>
                <a:stretch>
                  <a:fillRect l="-12698" b="-8911"/>
                </a:stretch>
              </a:blipFill>
            </p:spPr>
            <p:txBody>
              <a:bodyPr/>
              <a:lstStyle/>
              <a:p>
                <a:r>
                  <a:rPr lang="en-US">
                    <a:noFill/>
                  </a:rPr>
                  <a:t> </a:t>
                </a:r>
              </a:p>
            </p:txBody>
          </p:sp>
        </mc:Fallback>
      </mc:AlternateContent>
      <p:graphicFrame>
        <p:nvGraphicFramePr>
          <p:cNvPr id="13" name="Object 12"/>
          <p:cNvGraphicFramePr>
            <a:graphicFrameLocks noChangeAspect="1"/>
          </p:cNvGraphicFramePr>
          <p:nvPr>
            <p:extLst>
              <p:ext uri="{D42A27DB-BD31-4B8C-83A1-F6EECF244321}">
                <p14:modId xmlns:p14="http://schemas.microsoft.com/office/powerpoint/2010/main" val="2520683930"/>
              </p:ext>
            </p:extLst>
          </p:nvPr>
        </p:nvGraphicFramePr>
        <p:xfrm>
          <a:off x="5415956" y="5749153"/>
          <a:ext cx="1152729" cy="911460"/>
        </p:xfrm>
        <a:graphic>
          <a:graphicData uri="http://schemas.openxmlformats.org/presentationml/2006/ole">
            <mc:AlternateContent xmlns:mc="http://schemas.openxmlformats.org/markup-compatibility/2006">
              <mc:Choice xmlns:v="urn:schemas-microsoft-com:vml" Requires="v">
                <p:oleObj spid="_x0000_s4107" name="Equation" r:id="rId17" imgW="545760" imgH="431640" progId="Equation.DSMT4">
                  <p:embed/>
                </p:oleObj>
              </mc:Choice>
              <mc:Fallback>
                <p:oleObj name="Equation" r:id="rId17" imgW="545760" imgH="431640" progId="Equation.DSMT4">
                  <p:embed/>
                  <p:pic>
                    <p:nvPicPr>
                      <p:cNvPr id="0" name=""/>
                      <p:cNvPicPr/>
                      <p:nvPr/>
                    </p:nvPicPr>
                    <p:blipFill>
                      <a:blip r:embed="rId18"/>
                      <a:stretch>
                        <a:fillRect/>
                      </a:stretch>
                    </p:blipFill>
                    <p:spPr>
                      <a:xfrm>
                        <a:off x="5415956" y="5749153"/>
                        <a:ext cx="1152729" cy="911460"/>
                      </a:xfrm>
                      <a:prstGeom prst="rect">
                        <a:avLst/>
                      </a:prstGeom>
                    </p:spPr>
                  </p:pic>
                </p:oleObj>
              </mc:Fallback>
            </mc:AlternateContent>
          </a:graphicData>
        </a:graphic>
      </p:graphicFrame>
    </p:spTree>
    <p:extLst>
      <p:ext uri="{BB962C8B-B14F-4D97-AF65-F5344CB8AC3E}">
        <p14:creationId xmlns:p14="http://schemas.microsoft.com/office/powerpoint/2010/main" val="29779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anim calcmode="lin" valueType="num">
                                      <p:cBhvr>
                                        <p:cTn id="27" dur="1000" fill="hold"/>
                                        <p:tgtEl>
                                          <p:spTgt spid="24"/>
                                        </p:tgtEl>
                                        <p:attrNameLst>
                                          <p:attrName>ppt_x</p:attrName>
                                        </p:attrNameLst>
                                      </p:cBhvr>
                                      <p:tavLst>
                                        <p:tav tm="0">
                                          <p:val>
                                            <p:strVal val="#ppt_x"/>
                                          </p:val>
                                        </p:tav>
                                        <p:tav tm="100000">
                                          <p:val>
                                            <p:strVal val="#ppt_x"/>
                                          </p:val>
                                        </p:tav>
                                      </p:tavLst>
                                    </p:anim>
                                    <p:anim calcmode="lin" valueType="num">
                                      <p:cBhvr>
                                        <p:cTn id="28" dur="1000" fill="hold"/>
                                        <p:tgtEl>
                                          <p:spTgt spid="2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6976D774-47F8-447A-AB08-5939E47B8F1B}"/>
              </a:ext>
            </a:extLst>
          </p:cNvPr>
          <p:cNvSpPr txBox="1">
            <a:spLocks/>
          </p:cNvSpPr>
          <p:nvPr/>
        </p:nvSpPr>
        <p:spPr>
          <a:xfrm>
            <a:off x="1643269" y="-13252"/>
            <a:ext cx="9223513" cy="609600"/>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Autofit/>
          </a:bodyPr>
          <a:lstStyle>
            <a:lvl1pPr algn="l" defTabSz="914400" rtl="0" eaLnBrk="1" latinLnBrk="0" hangingPunct="1">
              <a:lnSpc>
                <a:spcPct val="90000"/>
              </a:lnSpc>
              <a:spcBef>
                <a:spcPct val="0"/>
              </a:spcBef>
              <a:buNone/>
              <a:defRPr sz="3600" b="0" i="0" kern="1200" spc="-50" baseline="0">
                <a:solidFill>
                  <a:srgbClr val="FFFFFF"/>
                </a:solidFill>
                <a:latin typeface="+mj-lt"/>
                <a:ea typeface="+mj-ea"/>
                <a:cs typeface="+mj-cs"/>
              </a:defRPr>
            </a:lvl1pPr>
          </a:lstStyle>
          <a:p>
            <a:r>
              <a:rPr lang="en-US" sz="2800" b="1">
                <a:solidFill>
                  <a:srgbClr val="002060"/>
                </a:solidFill>
                <a:latin typeface="Arial" panose="020B0604020202020204" pitchFamily="34" charset="0"/>
                <a:cs typeface="Arial" panose="020B0604020202020204" pitchFamily="34" charset="0"/>
              </a:rPr>
              <a:t>BÀI 2: GIẢI BẤT PHƯƠNG TRÌNH BẬC HAI MỘT ẨN</a:t>
            </a:r>
            <a:endParaRPr lang="en-US" sz="2800">
              <a:solidFill>
                <a:srgbClr val="00206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BE4C4F4C-6D76-4FE6-91EA-E92264F540EA}"/>
              </a:ext>
            </a:extLst>
          </p:cNvPr>
          <p:cNvSpPr/>
          <p:nvPr/>
        </p:nvSpPr>
        <p:spPr>
          <a:xfrm>
            <a:off x="0" y="599112"/>
            <a:ext cx="4578627" cy="461665"/>
          </a:xfrm>
          <a:prstGeom prst="rect">
            <a:avLst/>
          </a:prstGeom>
        </p:spPr>
        <p:txBody>
          <a:bodyPr wrap="square">
            <a:spAutoFit/>
          </a:bodyPr>
          <a:lstStyle/>
          <a:p>
            <a:r>
              <a:rPr lang="en-US" sz="2400" b="1" i="1">
                <a:solidFill>
                  <a:schemeClr val="bg1"/>
                </a:solidFill>
                <a:latin typeface="Times New Roman" panose="02020603050405020304" pitchFamily="18" charset="0"/>
                <a:ea typeface="Times New Roman" panose="02020603050405020304" pitchFamily="18" charset="0"/>
              </a:rPr>
              <a:t>Bất phương trình bậc hai một ẩn</a:t>
            </a:r>
            <a:r>
              <a:rPr lang="en-US" sz="2400">
                <a:solidFill>
                  <a:schemeClr val="bg1"/>
                </a:solidFill>
                <a:latin typeface="Times New Roman" panose="02020603050405020304" pitchFamily="18" charset="0"/>
                <a:ea typeface="Times New Roman" panose="02020603050405020304" pitchFamily="18" charset="0"/>
              </a:rPr>
              <a:t> </a:t>
            </a:r>
            <a:r>
              <a:rPr lang="en-US" sz="2400" i="1">
                <a:solidFill>
                  <a:schemeClr val="bg1"/>
                </a:solidFill>
                <a:latin typeface="Times New Roman" panose="02020603050405020304" pitchFamily="18" charset="0"/>
                <a:ea typeface="Times New Roman" panose="02020603050405020304" pitchFamily="18" charset="0"/>
              </a:rPr>
              <a:t>x</a:t>
            </a:r>
            <a:endParaRPr lang="en-US" sz="2400">
              <a:solidFill>
                <a:schemeClr val="bg1"/>
              </a:solidFill>
            </a:endParaRPr>
          </a:p>
        </p:txBody>
      </p:sp>
      <p:sp>
        <p:nvSpPr>
          <p:cNvPr id="3" name="Rectangle 2">
            <a:extLst>
              <a:ext uri="{FF2B5EF4-FFF2-40B4-BE49-F238E27FC236}">
                <a16:creationId xmlns:a16="http://schemas.microsoft.com/office/drawing/2014/main" xmlns="" id="{ABA16FEC-1E10-4D49-8183-6042C4DB87EB}"/>
              </a:ext>
            </a:extLst>
          </p:cNvPr>
          <p:cNvSpPr/>
          <p:nvPr/>
        </p:nvSpPr>
        <p:spPr>
          <a:xfrm>
            <a:off x="0" y="965962"/>
            <a:ext cx="2916183" cy="830997"/>
          </a:xfrm>
          <a:prstGeom prst="rect">
            <a:avLst/>
          </a:prstGeom>
        </p:spPr>
        <p:txBody>
          <a:bodyPr wrap="none">
            <a:spAutoFit/>
          </a:bodyPr>
          <a:lstStyle/>
          <a:p>
            <a:r>
              <a:rPr lang="en-US" sz="2400">
                <a:solidFill>
                  <a:schemeClr val="bg1"/>
                </a:solidFill>
                <a:latin typeface="Times New Roman" panose="02020603050405020304" pitchFamily="18" charset="0"/>
                <a:ea typeface="Times New Roman" panose="02020603050405020304" pitchFamily="18" charset="0"/>
              </a:rPr>
              <a:t>là bất phương trình </a:t>
            </a:r>
          </a:p>
          <a:p>
            <a:r>
              <a:rPr lang="en-US" sz="2400">
                <a:solidFill>
                  <a:schemeClr val="bg1"/>
                </a:solidFill>
                <a:latin typeface="Times New Roman" panose="02020603050405020304" pitchFamily="18" charset="0"/>
                <a:ea typeface="Times New Roman" panose="02020603050405020304" pitchFamily="18" charset="0"/>
              </a:rPr>
              <a:t>có một trong các dạng</a:t>
            </a:r>
            <a:endParaRPr lang="en-US" sz="2400">
              <a:solidFill>
                <a:schemeClr val="bg1"/>
              </a:solidFill>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E1F913C1-023B-49BE-BAC8-EFA4830E5EA6}"/>
                  </a:ext>
                </a:extLst>
              </p:cNvPr>
              <p:cNvSpPr/>
              <p:nvPr/>
            </p:nvSpPr>
            <p:spPr>
              <a:xfrm>
                <a:off x="-66631" y="1732613"/>
                <a:ext cx="2273379" cy="2149114"/>
              </a:xfrm>
              <a:prstGeom prst="rect">
                <a:avLst/>
              </a:prstGeom>
            </p:spPr>
            <p:txBody>
              <a:bodyPr wrap="none">
                <a:spAutoFit/>
              </a:bodyPr>
              <a:lstStyle/>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&lt;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 </a:t>
                </a:r>
              </a:p>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p>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&gt;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endParaRPr lang="en-US" sz="240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E1F913C1-023B-49BE-BAC8-EFA4830E5EA6}"/>
                  </a:ext>
                </a:extLst>
              </p:cNvPr>
              <p:cNvSpPr>
                <a:spLocks noRot="1" noChangeAspect="1" noMove="1" noResize="1" noEditPoints="1" noAdjustHandles="1" noChangeArrowheads="1" noChangeShapeType="1" noTextEdit="1"/>
              </p:cNvSpPr>
              <p:nvPr/>
            </p:nvSpPr>
            <p:spPr>
              <a:xfrm>
                <a:off x="-66631" y="1732613"/>
                <a:ext cx="2273379" cy="2149114"/>
              </a:xfrm>
              <a:prstGeom prst="rect">
                <a:avLst/>
              </a:prstGeom>
              <a:blipFill>
                <a:blip r:embed="rId2"/>
                <a:stretch>
                  <a:fillRect l="-1877" t="-1133" r="-2145" b="-5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C900B888-1979-4650-B910-2473EB9DED1D}"/>
                  </a:ext>
                </a:extLst>
              </p:cNvPr>
              <p:cNvSpPr/>
              <p:nvPr/>
            </p:nvSpPr>
            <p:spPr>
              <a:xfrm>
                <a:off x="2206748" y="3374090"/>
                <a:ext cx="1532792" cy="490199"/>
              </a:xfrm>
              <a:prstGeom prst="rect">
                <a:avLst/>
              </a:prstGeom>
            </p:spPr>
            <p:txBody>
              <a:bodyPr wrap="none">
                <a:spAutoFit/>
              </a:bodyPr>
              <a:lstStyle/>
              <a:p>
                <a:pPr>
                  <a:lnSpc>
                    <a:spcPct val="115000"/>
                  </a:lnSpc>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với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m:t>
                    </m:r>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0.</a:t>
                </a:r>
                <a:endParaRPr lang="en-US" sz="240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C900B888-1979-4650-B910-2473EB9DED1D}"/>
                  </a:ext>
                </a:extLst>
              </p:cNvPr>
              <p:cNvSpPr>
                <a:spLocks noRot="1" noChangeAspect="1" noMove="1" noResize="1" noEditPoints="1" noAdjustHandles="1" noChangeArrowheads="1" noChangeShapeType="1" noTextEdit="1"/>
              </p:cNvSpPr>
              <p:nvPr/>
            </p:nvSpPr>
            <p:spPr>
              <a:xfrm>
                <a:off x="2206748" y="3374090"/>
                <a:ext cx="1532792" cy="490199"/>
              </a:xfrm>
              <a:prstGeom prst="rect">
                <a:avLst/>
              </a:prstGeom>
              <a:blipFill>
                <a:blip r:embed="rId3"/>
                <a:stretch>
                  <a:fillRect l="-5976" t="-4938" r="-5179" b="-2592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xmlns="" id="{98175129-1A8E-41B7-8F8C-9BB5B866D6B2}"/>
              </a:ext>
            </a:extLst>
          </p:cNvPr>
          <p:cNvSpPr/>
          <p:nvPr/>
        </p:nvSpPr>
        <p:spPr>
          <a:xfrm>
            <a:off x="-51782" y="3848505"/>
            <a:ext cx="4860626" cy="461665"/>
          </a:xfrm>
          <a:prstGeom prst="rect">
            <a:avLst/>
          </a:prstGeom>
        </p:spPr>
        <p:txBody>
          <a:bodyPr wrap="none">
            <a:spAutoFit/>
          </a:bodyPr>
          <a:lstStyle/>
          <a:p>
            <a:r>
              <a:rPr lang="en-US" sz="2400" b="1" i="1">
                <a:solidFill>
                  <a:schemeClr val="bg1"/>
                </a:solidFill>
                <a:latin typeface="Times New Roman" panose="02020603050405020304" pitchFamily="18" charset="0"/>
                <a:ea typeface="Times New Roman" panose="02020603050405020304" pitchFamily="18" charset="0"/>
              </a:rPr>
              <a:t>Nghiệm</a:t>
            </a:r>
            <a:r>
              <a:rPr lang="en-US" sz="2400">
                <a:solidFill>
                  <a:schemeClr val="bg1"/>
                </a:solidFill>
                <a:latin typeface="Times New Roman" panose="02020603050405020304" pitchFamily="18" charset="0"/>
                <a:ea typeface="Times New Roman" panose="02020603050405020304" pitchFamily="18" charset="0"/>
              </a:rPr>
              <a:t> của bất phương trình bậc hai </a:t>
            </a:r>
            <a:endParaRPr lang="en-US" sz="2400">
              <a:solidFill>
                <a:schemeClr val="bg1"/>
              </a:solidFill>
            </a:endParaRPr>
          </a:p>
        </p:txBody>
      </p:sp>
      <p:sp>
        <p:nvSpPr>
          <p:cNvPr id="11" name="Rectangle 10">
            <a:extLst>
              <a:ext uri="{FF2B5EF4-FFF2-40B4-BE49-F238E27FC236}">
                <a16:creationId xmlns:a16="http://schemas.microsoft.com/office/drawing/2014/main" xmlns="" id="{1C2CB742-7C7D-4171-A3B0-09B4DFB3C1EC}"/>
              </a:ext>
            </a:extLst>
          </p:cNvPr>
          <p:cNvSpPr/>
          <p:nvPr/>
        </p:nvSpPr>
        <p:spPr>
          <a:xfrm>
            <a:off x="13587" y="4248442"/>
            <a:ext cx="3015569" cy="461665"/>
          </a:xfrm>
          <a:prstGeom prst="rect">
            <a:avLst/>
          </a:prstGeom>
        </p:spPr>
        <p:txBody>
          <a:bodyPr wrap="none">
            <a:spAutoFit/>
          </a:bodyPr>
          <a:lstStyle/>
          <a:p>
            <a:r>
              <a:rPr lang="en-US" sz="2400">
                <a:solidFill>
                  <a:schemeClr val="bg1"/>
                </a:solidFill>
                <a:latin typeface="Times New Roman" panose="02020603050405020304" pitchFamily="18" charset="0"/>
                <a:ea typeface="Times New Roman" panose="02020603050405020304" pitchFamily="18" charset="0"/>
              </a:rPr>
              <a:t>là các giá trị của biến </a:t>
            </a:r>
            <a:r>
              <a:rPr lang="en-US" sz="2400" i="1">
                <a:solidFill>
                  <a:schemeClr val="bg1"/>
                </a:solidFill>
                <a:latin typeface="Times New Roman" panose="02020603050405020304" pitchFamily="18" charset="0"/>
                <a:ea typeface="Times New Roman" panose="02020603050405020304" pitchFamily="18" charset="0"/>
              </a:rPr>
              <a:t>x</a:t>
            </a:r>
            <a:endParaRPr lang="en-US" sz="2400">
              <a:solidFill>
                <a:schemeClr val="bg1"/>
              </a:solidFill>
            </a:endParaRPr>
          </a:p>
        </p:txBody>
      </p:sp>
      <p:sp>
        <p:nvSpPr>
          <p:cNvPr id="12" name="Rectangle 11">
            <a:extLst>
              <a:ext uri="{FF2B5EF4-FFF2-40B4-BE49-F238E27FC236}">
                <a16:creationId xmlns:a16="http://schemas.microsoft.com/office/drawing/2014/main" xmlns="" id="{8EB74350-D376-4F37-8D10-62A0D33A3943}"/>
              </a:ext>
            </a:extLst>
          </p:cNvPr>
          <p:cNvSpPr/>
          <p:nvPr/>
        </p:nvSpPr>
        <p:spPr>
          <a:xfrm>
            <a:off x="0" y="4676885"/>
            <a:ext cx="4288353" cy="959237"/>
          </a:xfrm>
          <a:prstGeom prst="rect">
            <a:avLst/>
          </a:prstGeom>
        </p:spPr>
        <p:txBody>
          <a:bodyPr wrap="none">
            <a:spAutoFit/>
          </a:bodyPr>
          <a:lstStyle/>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mà khi thay vào bất phương trình</a:t>
            </a:r>
          </a:p>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ta được bất đẳng thức đúng.</a:t>
            </a:r>
            <a:endParaRPr lang="en-US" sz="2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xmlns="" id="{4FB5C99C-7F15-4171-91EB-9CBA0316854A}"/>
              </a:ext>
            </a:extLst>
          </p:cNvPr>
          <p:cNvSpPr/>
          <p:nvPr/>
        </p:nvSpPr>
        <p:spPr>
          <a:xfrm>
            <a:off x="-24076" y="5573614"/>
            <a:ext cx="3967753" cy="461665"/>
          </a:xfrm>
          <a:prstGeom prst="rect">
            <a:avLst/>
          </a:prstGeom>
        </p:spPr>
        <p:txBody>
          <a:bodyPr wrap="none">
            <a:spAutoFit/>
          </a:bodyPr>
          <a:lstStyle/>
          <a:p>
            <a:r>
              <a:rPr lang="en-US" sz="2400" b="1" i="1">
                <a:solidFill>
                  <a:srgbClr val="FFFF00"/>
                </a:solidFill>
                <a:latin typeface="Times New Roman" panose="02020603050405020304" pitchFamily="18" charset="0"/>
                <a:ea typeface="Times New Roman" panose="02020603050405020304" pitchFamily="18" charset="0"/>
              </a:rPr>
              <a:t>Giải </a:t>
            </a:r>
            <a:r>
              <a:rPr lang="en-US" sz="2400" i="1">
                <a:solidFill>
                  <a:srgbClr val="FFFF00"/>
                </a:solidFill>
                <a:latin typeface="Times New Roman" panose="02020603050405020304" pitchFamily="18" charset="0"/>
                <a:ea typeface="Times New Roman" panose="02020603050405020304" pitchFamily="18" charset="0"/>
              </a:rPr>
              <a:t>bất phương trình bậc hai</a:t>
            </a:r>
            <a:r>
              <a:rPr lang="en-US" sz="2400">
                <a:solidFill>
                  <a:srgbClr val="FFFF00"/>
                </a:solidFill>
                <a:latin typeface="Times New Roman" panose="02020603050405020304" pitchFamily="18" charset="0"/>
                <a:ea typeface="Times New Roman" panose="02020603050405020304" pitchFamily="18" charset="0"/>
              </a:rPr>
              <a:t> </a:t>
            </a:r>
            <a:endParaRPr lang="en-US" sz="2400">
              <a:solidFill>
                <a:srgbClr val="FFFF00"/>
              </a:solidFill>
            </a:endParaRPr>
          </a:p>
        </p:txBody>
      </p:sp>
      <p:sp>
        <p:nvSpPr>
          <p:cNvPr id="32" name="Rectangle 31">
            <a:extLst>
              <a:ext uri="{FF2B5EF4-FFF2-40B4-BE49-F238E27FC236}">
                <a16:creationId xmlns:a16="http://schemas.microsoft.com/office/drawing/2014/main" xmlns="" id="{021EA953-85E5-4005-BA25-1F773BCDB6C5}"/>
              </a:ext>
            </a:extLst>
          </p:cNvPr>
          <p:cNvSpPr/>
          <p:nvPr/>
        </p:nvSpPr>
        <p:spPr>
          <a:xfrm>
            <a:off x="271677" y="5933273"/>
            <a:ext cx="3376245" cy="959237"/>
          </a:xfrm>
          <a:prstGeom prst="rect">
            <a:avLst/>
          </a:prstGeom>
        </p:spPr>
        <p:txBody>
          <a:bodyPr wrap="none">
            <a:spAutoFit/>
          </a:bodyPr>
          <a:lstStyle/>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 tìm tập hợp các nghiệm</a:t>
            </a:r>
          </a:p>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của bất phương trình đó.</a:t>
            </a:r>
            <a:endParaRPr lang="en-US" sz="2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6" name="Picture 35">
            <a:extLst>
              <a:ext uri="{FF2B5EF4-FFF2-40B4-BE49-F238E27FC236}">
                <a16:creationId xmlns:a16="http://schemas.microsoft.com/office/drawing/2014/main" xmlns="" id="{F1CB3D7C-11F3-45B8-99D9-EE1A79BAE1B4}"/>
              </a:ext>
            </a:extLst>
          </p:cNvPr>
          <p:cNvPicPr>
            <a:picLocks noChangeAspect="1"/>
          </p:cNvPicPr>
          <p:nvPr/>
        </p:nvPicPr>
        <p:blipFill>
          <a:blip r:embed="rId4"/>
          <a:stretch>
            <a:fillRect/>
          </a:stretch>
        </p:blipFill>
        <p:spPr>
          <a:xfrm>
            <a:off x="7845327" y="3105210"/>
            <a:ext cx="604597" cy="431152"/>
          </a:xfrm>
          <a:prstGeom prst="rect">
            <a:avLst/>
          </a:prstGeom>
        </p:spPr>
      </p:pic>
      <p:sp>
        <p:nvSpPr>
          <p:cNvPr id="18" name="Rectangle 17">
            <a:extLst>
              <a:ext uri="{FF2B5EF4-FFF2-40B4-BE49-F238E27FC236}">
                <a16:creationId xmlns:a16="http://schemas.microsoft.com/office/drawing/2014/main" xmlns="" id="{73867B2B-4DDE-44FB-ADD6-D095FAF6B92B}"/>
              </a:ext>
            </a:extLst>
          </p:cNvPr>
          <p:cNvSpPr/>
          <p:nvPr/>
        </p:nvSpPr>
        <p:spPr>
          <a:xfrm>
            <a:off x="4674034" y="609098"/>
            <a:ext cx="1277914" cy="461665"/>
          </a:xfrm>
          <a:prstGeom prst="rect">
            <a:avLst/>
          </a:prstGeom>
        </p:spPr>
        <p:txBody>
          <a:bodyPr wrap="none">
            <a:spAutoFit/>
          </a:bodyPr>
          <a:lstStyle/>
          <a:p>
            <a:r>
              <a:rPr lang="en-US" sz="2400" b="1" i="1">
                <a:latin typeface="Times New Roman" panose="02020603050405020304" pitchFamily="18" charset="0"/>
                <a:ea typeface="Times New Roman" panose="02020603050405020304" pitchFamily="18" charset="0"/>
                <a:cs typeface="Times New Roman" panose="02020603050405020304" pitchFamily="18" charset="0"/>
              </a:rPr>
              <a:t>Bài tập: </a:t>
            </a:r>
            <a:endParaRPr lang="en-US" sz="2400"/>
          </a:p>
        </p:txBody>
      </p:sp>
      <p:sp>
        <p:nvSpPr>
          <p:cNvPr id="16" name="Rectangle 15">
            <a:extLst>
              <a:ext uri="{FF2B5EF4-FFF2-40B4-BE49-F238E27FC236}">
                <a16:creationId xmlns:a16="http://schemas.microsoft.com/office/drawing/2014/main" xmlns="" id="{9A45646A-2D08-44A0-B1DE-8CCED348756A}"/>
              </a:ext>
            </a:extLst>
          </p:cNvPr>
          <p:cNvSpPr/>
          <p:nvPr/>
        </p:nvSpPr>
        <p:spPr>
          <a:xfrm>
            <a:off x="4674034" y="1035094"/>
            <a:ext cx="7551781" cy="2189125"/>
          </a:xfrm>
          <a:prstGeom prst="rect">
            <a:avLst/>
          </a:prstGeom>
        </p:spPr>
        <p:txBody>
          <a:bodyPr wrap="square">
            <a:spAutoFit/>
          </a:bodyPr>
          <a:lstStyle/>
          <a:p>
            <a:pPr algn="just">
              <a:lnSpc>
                <a:spcPct val="115000"/>
              </a:lnSpc>
              <a:spcAft>
                <a:spcPts val="1000"/>
              </a:spcAft>
            </a:pPr>
            <a:r>
              <a:rPr lang="en-US" sz="2400" b="1">
                <a:latin typeface="Times New Roman" panose="02020603050405020304" pitchFamily="18" charset="0"/>
                <a:ea typeface="Times New Roman" panose="02020603050405020304" pitchFamily="18" charset="0"/>
                <a:cs typeface="Times New Roman" panose="02020603050405020304" pitchFamily="18" charset="0"/>
              </a:rPr>
              <a:t>3.</a:t>
            </a:r>
            <a:r>
              <a:rPr lang="en-US" sz="2400">
                <a:latin typeface="Times New Roman" panose="02020603050405020304" pitchFamily="18" charset="0"/>
                <a:ea typeface="Times New Roman" panose="02020603050405020304" pitchFamily="18" charset="0"/>
                <a:cs typeface="Times New Roman" panose="02020603050405020304" pitchFamily="18" charset="0"/>
              </a:rPr>
              <a:t> Kim muốn trồng một vườn hoa trên mảnh đất hình chữ nhật và làm hàng rào bao quanh. Kim chỉ có đủ vật liệu đề làm 30 m hàng rào nhưng muốn diện tích vườn hoa ít nhất là 50 m</a:t>
            </a:r>
            <a:r>
              <a:rPr lang="en-US" sz="2400"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400">
                <a:latin typeface="Times New Roman" panose="02020603050405020304" pitchFamily="18" charset="0"/>
                <a:ea typeface="Times New Roman" panose="02020603050405020304" pitchFamily="18" charset="0"/>
                <a:cs typeface="Times New Roman" panose="02020603050405020304" pitchFamily="18" charset="0"/>
              </a:rPr>
              <a:t> . Hỏi chiều rộng của vườn hoa nằm trong khoảng nào?</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1065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6976D774-47F8-447A-AB08-5939E47B8F1B}"/>
              </a:ext>
            </a:extLst>
          </p:cNvPr>
          <p:cNvSpPr txBox="1">
            <a:spLocks/>
          </p:cNvSpPr>
          <p:nvPr/>
        </p:nvSpPr>
        <p:spPr>
          <a:xfrm>
            <a:off x="1643269" y="-13252"/>
            <a:ext cx="9223513" cy="609600"/>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Autofit/>
          </a:bodyPr>
          <a:lstStyle>
            <a:lvl1pPr algn="l" defTabSz="914400" rtl="0" eaLnBrk="1" latinLnBrk="0" hangingPunct="1">
              <a:lnSpc>
                <a:spcPct val="90000"/>
              </a:lnSpc>
              <a:spcBef>
                <a:spcPct val="0"/>
              </a:spcBef>
              <a:buNone/>
              <a:defRPr sz="3600" b="0" i="0" kern="1200" spc="-50" baseline="0">
                <a:solidFill>
                  <a:srgbClr val="FFFFFF"/>
                </a:solidFill>
                <a:latin typeface="+mj-lt"/>
                <a:ea typeface="+mj-ea"/>
                <a:cs typeface="+mj-cs"/>
              </a:defRPr>
            </a:lvl1pPr>
          </a:lstStyle>
          <a:p>
            <a:r>
              <a:rPr lang="en-US" sz="2800" b="1">
                <a:solidFill>
                  <a:srgbClr val="002060"/>
                </a:solidFill>
                <a:latin typeface="Arial" panose="020B0604020202020204" pitchFamily="34" charset="0"/>
                <a:cs typeface="Arial" panose="020B0604020202020204" pitchFamily="34" charset="0"/>
              </a:rPr>
              <a:t>BÀI 2: GIẢI BẤT PHƯƠNG TRÌNH BẬC HAI MỘT ẨN</a:t>
            </a:r>
            <a:endParaRPr lang="en-US" sz="2800">
              <a:solidFill>
                <a:srgbClr val="00206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BE4C4F4C-6D76-4FE6-91EA-E92264F540EA}"/>
              </a:ext>
            </a:extLst>
          </p:cNvPr>
          <p:cNvSpPr/>
          <p:nvPr/>
        </p:nvSpPr>
        <p:spPr>
          <a:xfrm>
            <a:off x="0" y="599112"/>
            <a:ext cx="4578627" cy="461665"/>
          </a:xfrm>
          <a:prstGeom prst="rect">
            <a:avLst/>
          </a:prstGeom>
        </p:spPr>
        <p:txBody>
          <a:bodyPr wrap="square">
            <a:spAutoFit/>
          </a:bodyPr>
          <a:lstStyle/>
          <a:p>
            <a:r>
              <a:rPr lang="en-US" sz="2400" b="1" i="1">
                <a:solidFill>
                  <a:schemeClr val="bg1"/>
                </a:solidFill>
                <a:latin typeface="Times New Roman" panose="02020603050405020304" pitchFamily="18" charset="0"/>
                <a:ea typeface="Times New Roman" panose="02020603050405020304" pitchFamily="18" charset="0"/>
              </a:rPr>
              <a:t>Bất phương trình bậc hai một ẩn</a:t>
            </a:r>
            <a:r>
              <a:rPr lang="en-US" sz="2400">
                <a:solidFill>
                  <a:schemeClr val="bg1"/>
                </a:solidFill>
                <a:latin typeface="Times New Roman" panose="02020603050405020304" pitchFamily="18" charset="0"/>
                <a:ea typeface="Times New Roman" panose="02020603050405020304" pitchFamily="18" charset="0"/>
              </a:rPr>
              <a:t> </a:t>
            </a:r>
            <a:r>
              <a:rPr lang="en-US" sz="2400" i="1">
                <a:solidFill>
                  <a:schemeClr val="bg1"/>
                </a:solidFill>
                <a:latin typeface="Times New Roman" panose="02020603050405020304" pitchFamily="18" charset="0"/>
                <a:ea typeface="Times New Roman" panose="02020603050405020304" pitchFamily="18" charset="0"/>
              </a:rPr>
              <a:t>x</a:t>
            </a:r>
            <a:endParaRPr lang="en-US" sz="2400">
              <a:solidFill>
                <a:schemeClr val="bg1"/>
              </a:solidFill>
            </a:endParaRPr>
          </a:p>
        </p:txBody>
      </p:sp>
      <p:sp>
        <p:nvSpPr>
          <p:cNvPr id="3" name="Rectangle 2">
            <a:extLst>
              <a:ext uri="{FF2B5EF4-FFF2-40B4-BE49-F238E27FC236}">
                <a16:creationId xmlns:a16="http://schemas.microsoft.com/office/drawing/2014/main" xmlns="" id="{ABA16FEC-1E10-4D49-8183-6042C4DB87EB}"/>
              </a:ext>
            </a:extLst>
          </p:cNvPr>
          <p:cNvSpPr/>
          <p:nvPr/>
        </p:nvSpPr>
        <p:spPr>
          <a:xfrm>
            <a:off x="0" y="965962"/>
            <a:ext cx="2916183" cy="830997"/>
          </a:xfrm>
          <a:prstGeom prst="rect">
            <a:avLst/>
          </a:prstGeom>
        </p:spPr>
        <p:txBody>
          <a:bodyPr wrap="none">
            <a:spAutoFit/>
          </a:bodyPr>
          <a:lstStyle/>
          <a:p>
            <a:r>
              <a:rPr lang="en-US" sz="2400">
                <a:solidFill>
                  <a:schemeClr val="bg1"/>
                </a:solidFill>
                <a:latin typeface="Times New Roman" panose="02020603050405020304" pitchFamily="18" charset="0"/>
                <a:ea typeface="Times New Roman" panose="02020603050405020304" pitchFamily="18" charset="0"/>
              </a:rPr>
              <a:t>là bất phương trình </a:t>
            </a:r>
          </a:p>
          <a:p>
            <a:r>
              <a:rPr lang="en-US" sz="2400">
                <a:solidFill>
                  <a:schemeClr val="bg1"/>
                </a:solidFill>
                <a:latin typeface="Times New Roman" panose="02020603050405020304" pitchFamily="18" charset="0"/>
                <a:ea typeface="Times New Roman" panose="02020603050405020304" pitchFamily="18" charset="0"/>
              </a:rPr>
              <a:t>có một trong các dạng</a:t>
            </a:r>
            <a:endParaRPr lang="en-US" sz="2400">
              <a:solidFill>
                <a:schemeClr val="bg1"/>
              </a:solidFill>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E1F913C1-023B-49BE-BAC8-EFA4830E5EA6}"/>
                  </a:ext>
                </a:extLst>
              </p:cNvPr>
              <p:cNvSpPr/>
              <p:nvPr/>
            </p:nvSpPr>
            <p:spPr>
              <a:xfrm>
                <a:off x="-66631" y="1732613"/>
                <a:ext cx="2273379" cy="2149114"/>
              </a:xfrm>
              <a:prstGeom prst="rect">
                <a:avLst/>
              </a:prstGeom>
            </p:spPr>
            <p:txBody>
              <a:bodyPr wrap="none">
                <a:spAutoFit/>
              </a:bodyPr>
              <a:lstStyle/>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&lt;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 </a:t>
                </a:r>
              </a:p>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p>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&gt;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endParaRPr lang="en-US" sz="240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E1F913C1-023B-49BE-BAC8-EFA4830E5EA6}"/>
                  </a:ext>
                </a:extLst>
              </p:cNvPr>
              <p:cNvSpPr>
                <a:spLocks noRot="1" noChangeAspect="1" noMove="1" noResize="1" noEditPoints="1" noAdjustHandles="1" noChangeArrowheads="1" noChangeShapeType="1" noTextEdit="1"/>
              </p:cNvSpPr>
              <p:nvPr/>
            </p:nvSpPr>
            <p:spPr>
              <a:xfrm>
                <a:off x="-66631" y="1732613"/>
                <a:ext cx="2273379" cy="2149114"/>
              </a:xfrm>
              <a:prstGeom prst="rect">
                <a:avLst/>
              </a:prstGeom>
              <a:blipFill>
                <a:blip r:embed="rId2"/>
                <a:stretch>
                  <a:fillRect l="-1877" t="-1133" r="-2145" b="-5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C900B888-1979-4650-B910-2473EB9DED1D}"/>
                  </a:ext>
                </a:extLst>
              </p:cNvPr>
              <p:cNvSpPr/>
              <p:nvPr/>
            </p:nvSpPr>
            <p:spPr>
              <a:xfrm>
                <a:off x="2206748" y="3374090"/>
                <a:ext cx="1532792" cy="490199"/>
              </a:xfrm>
              <a:prstGeom prst="rect">
                <a:avLst/>
              </a:prstGeom>
            </p:spPr>
            <p:txBody>
              <a:bodyPr wrap="none">
                <a:spAutoFit/>
              </a:bodyPr>
              <a:lstStyle/>
              <a:p>
                <a:pPr>
                  <a:lnSpc>
                    <a:spcPct val="115000"/>
                  </a:lnSpc>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với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m:t>
                    </m:r>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0.</a:t>
                </a:r>
                <a:endParaRPr lang="en-US" sz="240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C900B888-1979-4650-B910-2473EB9DED1D}"/>
                  </a:ext>
                </a:extLst>
              </p:cNvPr>
              <p:cNvSpPr>
                <a:spLocks noRot="1" noChangeAspect="1" noMove="1" noResize="1" noEditPoints="1" noAdjustHandles="1" noChangeArrowheads="1" noChangeShapeType="1" noTextEdit="1"/>
              </p:cNvSpPr>
              <p:nvPr/>
            </p:nvSpPr>
            <p:spPr>
              <a:xfrm>
                <a:off x="2206748" y="3374090"/>
                <a:ext cx="1532792" cy="490199"/>
              </a:xfrm>
              <a:prstGeom prst="rect">
                <a:avLst/>
              </a:prstGeom>
              <a:blipFill>
                <a:blip r:embed="rId3"/>
                <a:stretch>
                  <a:fillRect l="-5976" t="-4938" r="-5179" b="-2592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xmlns="" id="{98175129-1A8E-41B7-8F8C-9BB5B866D6B2}"/>
              </a:ext>
            </a:extLst>
          </p:cNvPr>
          <p:cNvSpPr/>
          <p:nvPr/>
        </p:nvSpPr>
        <p:spPr>
          <a:xfrm>
            <a:off x="-51782" y="3848505"/>
            <a:ext cx="4860626" cy="461665"/>
          </a:xfrm>
          <a:prstGeom prst="rect">
            <a:avLst/>
          </a:prstGeom>
        </p:spPr>
        <p:txBody>
          <a:bodyPr wrap="none">
            <a:spAutoFit/>
          </a:bodyPr>
          <a:lstStyle/>
          <a:p>
            <a:r>
              <a:rPr lang="en-US" sz="2400" b="1" i="1">
                <a:solidFill>
                  <a:schemeClr val="bg1"/>
                </a:solidFill>
                <a:latin typeface="Times New Roman" panose="02020603050405020304" pitchFamily="18" charset="0"/>
                <a:ea typeface="Times New Roman" panose="02020603050405020304" pitchFamily="18" charset="0"/>
              </a:rPr>
              <a:t>Nghiệm</a:t>
            </a:r>
            <a:r>
              <a:rPr lang="en-US" sz="2400">
                <a:solidFill>
                  <a:schemeClr val="bg1"/>
                </a:solidFill>
                <a:latin typeface="Times New Roman" panose="02020603050405020304" pitchFamily="18" charset="0"/>
                <a:ea typeface="Times New Roman" panose="02020603050405020304" pitchFamily="18" charset="0"/>
              </a:rPr>
              <a:t> của bất phương trình bậc hai </a:t>
            </a:r>
            <a:endParaRPr lang="en-US" sz="2400">
              <a:solidFill>
                <a:schemeClr val="bg1"/>
              </a:solidFill>
            </a:endParaRPr>
          </a:p>
        </p:txBody>
      </p:sp>
      <p:sp>
        <p:nvSpPr>
          <p:cNvPr id="11" name="Rectangle 10">
            <a:extLst>
              <a:ext uri="{FF2B5EF4-FFF2-40B4-BE49-F238E27FC236}">
                <a16:creationId xmlns:a16="http://schemas.microsoft.com/office/drawing/2014/main" xmlns="" id="{1C2CB742-7C7D-4171-A3B0-09B4DFB3C1EC}"/>
              </a:ext>
            </a:extLst>
          </p:cNvPr>
          <p:cNvSpPr/>
          <p:nvPr/>
        </p:nvSpPr>
        <p:spPr>
          <a:xfrm>
            <a:off x="13587" y="4248442"/>
            <a:ext cx="3015569" cy="461665"/>
          </a:xfrm>
          <a:prstGeom prst="rect">
            <a:avLst/>
          </a:prstGeom>
        </p:spPr>
        <p:txBody>
          <a:bodyPr wrap="none">
            <a:spAutoFit/>
          </a:bodyPr>
          <a:lstStyle/>
          <a:p>
            <a:r>
              <a:rPr lang="en-US" sz="2400">
                <a:solidFill>
                  <a:schemeClr val="bg1"/>
                </a:solidFill>
                <a:latin typeface="Times New Roman" panose="02020603050405020304" pitchFamily="18" charset="0"/>
                <a:ea typeface="Times New Roman" panose="02020603050405020304" pitchFamily="18" charset="0"/>
              </a:rPr>
              <a:t>là các giá trị của biến </a:t>
            </a:r>
            <a:r>
              <a:rPr lang="en-US" sz="2400" i="1">
                <a:solidFill>
                  <a:schemeClr val="bg1"/>
                </a:solidFill>
                <a:latin typeface="Times New Roman" panose="02020603050405020304" pitchFamily="18" charset="0"/>
                <a:ea typeface="Times New Roman" panose="02020603050405020304" pitchFamily="18" charset="0"/>
              </a:rPr>
              <a:t>x</a:t>
            </a:r>
            <a:endParaRPr lang="en-US" sz="2400">
              <a:solidFill>
                <a:schemeClr val="bg1"/>
              </a:solidFill>
            </a:endParaRPr>
          </a:p>
        </p:txBody>
      </p:sp>
      <p:sp>
        <p:nvSpPr>
          <p:cNvPr id="12" name="Rectangle 11">
            <a:extLst>
              <a:ext uri="{FF2B5EF4-FFF2-40B4-BE49-F238E27FC236}">
                <a16:creationId xmlns:a16="http://schemas.microsoft.com/office/drawing/2014/main" xmlns="" id="{8EB74350-D376-4F37-8D10-62A0D33A3943}"/>
              </a:ext>
            </a:extLst>
          </p:cNvPr>
          <p:cNvSpPr/>
          <p:nvPr/>
        </p:nvSpPr>
        <p:spPr>
          <a:xfrm>
            <a:off x="0" y="4676885"/>
            <a:ext cx="4288353" cy="959237"/>
          </a:xfrm>
          <a:prstGeom prst="rect">
            <a:avLst/>
          </a:prstGeom>
        </p:spPr>
        <p:txBody>
          <a:bodyPr wrap="none">
            <a:spAutoFit/>
          </a:bodyPr>
          <a:lstStyle/>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mà khi thay vào bất phương trình</a:t>
            </a:r>
          </a:p>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ta được bất đẳng thức đúng.</a:t>
            </a:r>
            <a:endParaRPr lang="en-US" sz="2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xmlns="" id="{4FB5C99C-7F15-4171-91EB-9CBA0316854A}"/>
              </a:ext>
            </a:extLst>
          </p:cNvPr>
          <p:cNvSpPr/>
          <p:nvPr/>
        </p:nvSpPr>
        <p:spPr>
          <a:xfrm>
            <a:off x="-24076" y="5573614"/>
            <a:ext cx="3967753" cy="461665"/>
          </a:xfrm>
          <a:prstGeom prst="rect">
            <a:avLst/>
          </a:prstGeom>
        </p:spPr>
        <p:txBody>
          <a:bodyPr wrap="none">
            <a:spAutoFit/>
          </a:bodyPr>
          <a:lstStyle/>
          <a:p>
            <a:r>
              <a:rPr lang="en-US" sz="2400" b="1" i="1">
                <a:solidFill>
                  <a:srgbClr val="FFFF00"/>
                </a:solidFill>
                <a:latin typeface="Times New Roman" panose="02020603050405020304" pitchFamily="18" charset="0"/>
                <a:ea typeface="Times New Roman" panose="02020603050405020304" pitchFamily="18" charset="0"/>
              </a:rPr>
              <a:t>Giải </a:t>
            </a:r>
            <a:r>
              <a:rPr lang="en-US" sz="2400" i="1">
                <a:solidFill>
                  <a:srgbClr val="FFFF00"/>
                </a:solidFill>
                <a:latin typeface="Times New Roman" panose="02020603050405020304" pitchFamily="18" charset="0"/>
                <a:ea typeface="Times New Roman" panose="02020603050405020304" pitchFamily="18" charset="0"/>
              </a:rPr>
              <a:t>bất phương trình bậc hai</a:t>
            </a:r>
            <a:r>
              <a:rPr lang="en-US" sz="2400">
                <a:solidFill>
                  <a:srgbClr val="FFFF00"/>
                </a:solidFill>
                <a:latin typeface="Times New Roman" panose="02020603050405020304" pitchFamily="18" charset="0"/>
                <a:ea typeface="Times New Roman" panose="02020603050405020304" pitchFamily="18" charset="0"/>
              </a:rPr>
              <a:t> </a:t>
            </a:r>
            <a:endParaRPr lang="en-US" sz="2400">
              <a:solidFill>
                <a:srgbClr val="FFFF00"/>
              </a:solidFill>
            </a:endParaRPr>
          </a:p>
        </p:txBody>
      </p:sp>
      <p:sp>
        <p:nvSpPr>
          <p:cNvPr id="32" name="Rectangle 31">
            <a:extLst>
              <a:ext uri="{FF2B5EF4-FFF2-40B4-BE49-F238E27FC236}">
                <a16:creationId xmlns:a16="http://schemas.microsoft.com/office/drawing/2014/main" xmlns="" id="{021EA953-85E5-4005-BA25-1F773BCDB6C5}"/>
              </a:ext>
            </a:extLst>
          </p:cNvPr>
          <p:cNvSpPr/>
          <p:nvPr/>
        </p:nvSpPr>
        <p:spPr>
          <a:xfrm>
            <a:off x="271677" y="5933273"/>
            <a:ext cx="3376245" cy="959237"/>
          </a:xfrm>
          <a:prstGeom prst="rect">
            <a:avLst/>
          </a:prstGeom>
        </p:spPr>
        <p:txBody>
          <a:bodyPr wrap="none">
            <a:spAutoFit/>
          </a:bodyPr>
          <a:lstStyle/>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 tìm tập hợp các nghiệm</a:t>
            </a:r>
          </a:p>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của bất phương trình đó.</a:t>
            </a:r>
            <a:endParaRPr lang="en-US" sz="2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6" name="Picture 35">
            <a:extLst>
              <a:ext uri="{FF2B5EF4-FFF2-40B4-BE49-F238E27FC236}">
                <a16:creationId xmlns:a16="http://schemas.microsoft.com/office/drawing/2014/main" xmlns="" id="{F1CB3D7C-11F3-45B8-99D9-EE1A79BAE1B4}"/>
              </a:ext>
            </a:extLst>
          </p:cNvPr>
          <p:cNvPicPr>
            <a:picLocks noChangeAspect="1"/>
          </p:cNvPicPr>
          <p:nvPr/>
        </p:nvPicPr>
        <p:blipFill>
          <a:blip r:embed="rId4"/>
          <a:stretch>
            <a:fillRect/>
          </a:stretch>
        </p:blipFill>
        <p:spPr>
          <a:xfrm>
            <a:off x="7903649" y="4351607"/>
            <a:ext cx="604597" cy="431152"/>
          </a:xfrm>
          <a:prstGeom prst="rect">
            <a:avLst/>
          </a:prstGeom>
        </p:spPr>
      </p:pic>
      <p:sp>
        <p:nvSpPr>
          <p:cNvPr id="18" name="Rectangle 17">
            <a:extLst>
              <a:ext uri="{FF2B5EF4-FFF2-40B4-BE49-F238E27FC236}">
                <a16:creationId xmlns:a16="http://schemas.microsoft.com/office/drawing/2014/main" xmlns="" id="{73867B2B-4DDE-44FB-ADD6-D095FAF6B92B}"/>
              </a:ext>
            </a:extLst>
          </p:cNvPr>
          <p:cNvSpPr/>
          <p:nvPr/>
        </p:nvSpPr>
        <p:spPr>
          <a:xfrm>
            <a:off x="4674034" y="609098"/>
            <a:ext cx="1277914" cy="461665"/>
          </a:xfrm>
          <a:prstGeom prst="rect">
            <a:avLst/>
          </a:prstGeom>
        </p:spPr>
        <p:txBody>
          <a:bodyPr wrap="none">
            <a:spAutoFit/>
          </a:bodyPr>
          <a:lstStyle/>
          <a:p>
            <a:r>
              <a:rPr lang="en-US" sz="2400" b="1" i="1">
                <a:latin typeface="Times New Roman" panose="02020603050405020304" pitchFamily="18" charset="0"/>
                <a:ea typeface="Times New Roman" panose="02020603050405020304" pitchFamily="18" charset="0"/>
                <a:cs typeface="Times New Roman" panose="02020603050405020304" pitchFamily="18" charset="0"/>
              </a:rPr>
              <a:t>Bài tập: </a:t>
            </a:r>
            <a:endParaRPr lang="en-US" sz="2400"/>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506C9222-274B-4241-8D8C-9E416891EEDC}"/>
                  </a:ext>
                </a:extLst>
              </p:cNvPr>
              <p:cNvSpPr/>
              <p:nvPr/>
            </p:nvSpPr>
            <p:spPr>
              <a:xfrm>
                <a:off x="4787007" y="1042019"/>
                <a:ext cx="7336351" cy="3295069"/>
              </a:xfrm>
              <a:prstGeom prst="rect">
                <a:avLst/>
              </a:prstGeom>
            </p:spPr>
            <p:txBody>
              <a:bodyPr wrap="square">
                <a:spAutoFit/>
              </a:bodyPr>
              <a:lstStyle/>
              <a:p>
                <a:pPr algn="just">
                  <a:lnSpc>
                    <a:spcPct val="115000"/>
                  </a:lnSpc>
                  <a:spcAft>
                    <a:spcPts val="1000"/>
                  </a:spcAft>
                </a:pPr>
                <a:r>
                  <a:rPr lang="en-US" sz="2400" b="1">
                    <a:latin typeface="Times New Roman" panose="02020603050405020304" pitchFamily="18" charset="0"/>
                    <a:ea typeface="Times New Roman" panose="02020603050405020304" pitchFamily="18" charset="0"/>
                    <a:cs typeface="Times New Roman" panose="02020603050405020304" pitchFamily="18" charset="0"/>
                  </a:rPr>
                  <a:t>4.</a:t>
                </a:r>
                <a:r>
                  <a:rPr lang="en-US" sz="2400">
                    <a:latin typeface="Times New Roman" panose="02020603050405020304" pitchFamily="18" charset="0"/>
                    <a:ea typeface="Times New Roman" panose="02020603050405020304" pitchFamily="18" charset="0"/>
                    <a:cs typeface="Times New Roman" panose="02020603050405020304" pitchFamily="18" charset="0"/>
                  </a:rPr>
                  <a:t> Một quả bóng được ném thẳng lên từ độ cao 1,6 m so với mặt đất với vận tốc 10 m/s. Độ cao của bóng so với mặt đất (tính bằng mét) sau </a:t>
                </a:r>
                <a:r>
                  <a:rPr lang="en-US" sz="2400" i="1">
                    <a:latin typeface="Times New Roman" panose="02020603050405020304" pitchFamily="18" charset="0"/>
                    <a:ea typeface="Times New Roman" panose="02020603050405020304" pitchFamily="18" charset="0"/>
                    <a:cs typeface="Times New Roman" panose="02020603050405020304" pitchFamily="18" charset="0"/>
                  </a:rPr>
                  <a:t>t</a:t>
                </a:r>
                <a:r>
                  <a:rPr lang="en-US" sz="2400">
                    <a:latin typeface="Times New Roman" panose="02020603050405020304" pitchFamily="18" charset="0"/>
                    <a:ea typeface="Times New Roman" panose="02020603050405020304" pitchFamily="18" charset="0"/>
                    <a:cs typeface="Times New Roman" panose="02020603050405020304" pitchFamily="18" charset="0"/>
                  </a:rPr>
                  <a:t> giấy được cho bởi hàm số </a:t>
                </a:r>
                <a:r>
                  <a:rPr lang="en-US" sz="2400" i="1">
                    <a:latin typeface="Times New Roman" panose="02020603050405020304" pitchFamily="18" charset="0"/>
                    <a:ea typeface="Times New Roman" panose="02020603050405020304" pitchFamily="18" charset="0"/>
                    <a:cs typeface="Times New Roman" panose="02020603050405020304" pitchFamily="18" charset="0"/>
                  </a:rPr>
                  <a:t>h</a:t>
                </a:r>
                <a:r>
                  <a:rPr lang="en-US" sz="2400">
                    <a:latin typeface="Times New Roman" panose="02020603050405020304" pitchFamily="18" charset="0"/>
                    <a:ea typeface="Times New Roman" panose="02020603050405020304" pitchFamily="18" charset="0"/>
                    <a:cs typeface="Times New Roman" panose="02020603050405020304" pitchFamily="18" charset="0"/>
                  </a:rPr>
                  <a:t>(</a:t>
                </a:r>
                <a:r>
                  <a:rPr lang="en-US" sz="2400" i="1">
                    <a:latin typeface="Times New Roman" panose="02020603050405020304" pitchFamily="18" charset="0"/>
                    <a:ea typeface="Times New Roman" panose="02020603050405020304" pitchFamily="18" charset="0"/>
                    <a:cs typeface="Times New Roman" panose="02020603050405020304" pitchFamily="18" charset="0"/>
                  </a:rPr>
                  <a:t>t</a:t>
                </a:r>
                <a:r>
                  <a:rPr lang="en-US" sz="240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latin typeface="Times New Roman" panose="02020603050405020304" pitchFamily="18" charset="0"/>
                    <a:ea typeface="Times New Roman" panose="02020603050405020304" pitchFamily="18" charset="0"/>
                    <a:cs typeface="Times New Roman" panose="02020603050405020304" pitchFamily="18" charset="0"/>
                  </a:rPr>
                  <a:t>4,9</a:t>
                </a:r>
                <a:r>
                  <a:rPr lang="en-US" sz="2400" i="1">
                    <a:latin typeface="Times New Roman" panose="02020603050405020304" pitchFamily="18" charset="0"/>
                    <a:ea typeface="Times New Roman" panose="02020603050405020304" pitchFamily="18" charset="0"/>
                    <a:cs typeface="Times New Roman" panose="02020603050405020304" pitchFamily="18" charset="0"/>
                  </a:rPr>
                  <a:t>t</a:t>
                </a:r>
                <a:r>
                  <a:rPr lang="en-US" sz="2400"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400">
                    <a:latin typeface="Times New Roman" panose="02020603050405020304" pitchFamily="18" charset="0"/>
                    <a:ea typeface="Times New Roman" panose="02020603050405020304" pitchFamily="18" charset="0"/>
                    <a:cs typeface="Times New Roman" panose="02020603050405020304" pitchFamily="18" charset="0"/>
                  </a:rPr>
                  <a:t> + 10</a:t>
                </a:r>
                <a:r>
                  <a:rPr lang="en-US" sz="2400" i="1">
                    <a:latin typeface="Times New Roman" panose="02020603050405020304" pitchFamily="18" charset="0"/>
                    <a:ea typeface="Times New Roman" panose="02020603050405020304" pitchFamily="18" charset="0"/>
                    <a:cs typeface="Times New Roman" panose="02020603050405020304" pitchFamily="18" charset="0"/>
                  </a:rPr>
                  <a:t>t </a:t>
                </a:r>
                <a:r>
                  <a:rPr lang="en-US" sz="2400">
                    <a:latin typeface="Times New Roman" panose="02020603050405020304" pitchFamily="18" charset="0"/>
                    <a:ea typeface="Times New Roman" panose="02020603050405020304" pitchFamily="18" charset="0"/>
                    <a:cs typeface="Times New Roman" panose="02020603050405020304" pitchFamily="18" charset="0"/>
                  </a:rPr>
                  <a:t>+ 1,6. Hỏi:</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a:latin typeface="Times New Roman" panose="02020603050405020304" pitchFamily="18" charset="0"/>
                    <a:ea typeface="Times New Roman" panose="02020603050405020304" pitchFamily="18" charset="0"/>
                    <a:cs typeface="Times New Roman" panose="02020603050405020304" pitchFamily="18" charset="0"/>
                  </a:rPr>
                  <a:t>a) Bóng có thể cao trên 7 m không?</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a:latin typeface="Times New Roman" panose="02020603050405020304" pitchFamily="18" charset="0"/>
                    <a:ea typeface="Times New Roman" panose="02020603050405020304" pitchFamily="18" charset="0"/>
                    <a:cs typeface="Times New Roman" panose="02020603050405020304" pitchFamily="18" charset="0"/>
                  </a:rPr>
                  <a:t>b) Bóng ở độ cao trên 5 m trong khoảng thời gian bao lâu? Làm tròn kết quả đến hàng phần trăm.</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506C9222-274B-4241-8D8C-9E416891EEDC}"/>
                  </a:ext>
                </a:extLst>
              </p:cNvPr>
              <p:cNvSpPr>
                <a:spLocks noRot="1" noChangeAspect="1" noMove="1" noResize="1" noEditPoints="1" noAdjustHandles="1" noChangeArrowheads="1" noChangeShapeType="1" noTextEdit="1"/>
              </p:cNvSpPr>
              <p:nvPr/>
            </p:nvSpPr>
            <p:spPr>
              <a:xfrm>
                <a:off x="4787007" y="1042019"/>
                <a:ext cx="7336351" cy="3295069"/>
              </a:xfrm>
              <a:prstGeom prst="rect">
                <a:avLst/>
              </a:prstGeom>
              <a:blipFill>
                <a:blip r:embed="rId5"/>
                <a:stretch>
                  <a:fillRect l="-1246" t="-741" r="-1246" b="-3148"/>
                </a:stretch>
              </a:blipFill>
            </p:spPr>
            <p:txBody>
              <a:bodyPr/>
              <a:lstStyle/>
              <a:p>
                <a:r>
                  <a:rPr lang="en-US">
                    <a:noFill/>
                  </a:rPr>
                  <a:t> </a:t>
                </a:r>
              </a:p>
            </p:txBody>
          </p:sp>
        </mc:Fallback>
      </mc:AlternateContent>
    </p:spTree>
    <p:extLst>
      <p:ext uri="{BB962C8B-B14F-4D97-AF65-F5344CB8AC3E}">
        <p14:creationId xmlns:p14="http://schemas.microsoft.com/office/powerpoint/2010/main" val="2197992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6976D774-47F8-447A-AB08-5939E47B8F1B}"/>
              </a:ext>
            </a:extLst>
          </p:cNvPr>
          <p:cNvSpPr txBox="1">
            <a:spLocks/>
          </p:cNvSpPr>
          <p:nvPr/>
        </p:nvSpPr>
        <p:spPr>
          <a:xfrm>
            <a:off x="1643269" y="-13252"/>
            <a:ext cx="9223513" cy="609600"/>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Autofit/>
          </a:bodyPr>
          <a:lstStyle>
            <a:lvl1pPr algn="l" defTabSz="914400" rtl="0" eaLnBrk="1" latinLnBrk="0" hangingPunct="1">
              <a:lnSpc>
                <a:spcPct val="90000"/>
              </a:lnSpc>
              <a:spcBef>
                <a:spcPct val="0"/>
              </a:spcBef>
              <a:buNone/>
              <a:defRPr sz="3600" b="0" i="0" kern="1200" spc="-50" baseline="0">
                <a:solidFill>
                  <a:srgbClr val="FFFFFF"/>
                </a:solidFill>
                <a:latin typeface="+mj-lt"/>
                <a:ea typeface="+mj-ea"/>
                <a:cs typeface="+mj-cs"/>
              </a:defRPr>
            </a:lvl1pPr>
          </a:lstStyle>
          <a:p>
            <a:r>
              <a:rPr lang="en-US" sz="2800" b="1">
                <a:solidFill>
                  <a:srgbClr val="002060"/>
                </a:solidFill>
                <a:latin typeface="Arial" panose="020B0604020202020204" pitchFamily="34" charset="0"/>
                <a:cs typeface="Arial" panose="020B0604020202020204" pitchFamily="34" charset="0"/>
              </a:rPr>
              <a:t>BÀI 2: GIẢI BẤT PHƯƠNG TRÌNH BẬC HAI MỘT ẨN</a:t>
            </a:r>
            <a:endParaRPr lang="en-US" sz="2800">
              <a:solidFill>
                <a:srgbClr val="00206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BE4C4F4C-6D76-4FE6-91EA-E92264F540EA}"/>
              </a:ext>
            </a:extLst>
          </p:cNvPr>
          <p:cNvSpPr/>
          <p:nvPr/>
        </p:nvSpPr>
        <p:spPr>
          <a:xfrm>
            <a:off x="0" y="599112"/>
            <a:ext cx="4578627" cy="461665"/>
          </a:xfrm>
          <a:prstGeom prst="rect">
            <a:avLst/>
          </a:prstGeom>
        </p:spPr>
        <p:txBody>
          <a:bodyPr wrap="square">
            <a:spAutoFit/>
          </a:bodyPr>
          <a:lstStyle/>
          <a:p>
            <a:r>
              <a:rPr lang="en-US" sz="2400" b="1" i="1">
                <a:solidFill>
                  <a:schemeClr val="bg1"/>
                </a:solidFill>
                <a:latin typeface="Times New Roman" panose="02020603050405020304" pitchFamily="18" charset="0"/>
                <a:ea typeface="Times New Roman" panose="02020603050405020304" pitchFamily="18" charset="0"/>
              </a:rPr>
              <a:t>Bất phương trình bậc hai một ẩn</a:t>
            </a:r>
            <a:r>
              <a:rPr lang="en-US" sz="2400">
                <a:solidFill>
                  <a:schemeClr val="bg1"/>
                </a:solidFill>
                <a:latin typeface="Times New Roman" panose="02020603050405020304" pitchFamily="18" charset="0"/>
                <a:ea typeface="Times New Roman" panose="02020603050405020304" pitchFamily="18" charset="0"/>
              </a:rPr>
              <a:t> </a:t>
            </a:r>
            <a:r>
              <a:rPr lang="en-US" sz="2400" i="1">
                <a:solidFill>
                  <a:schemeClr val="bg1"/>
                </a:solidFill>
                <a:latin typeface="Times New Roman" panose="02020603050405020304" pitchFamily="18" charset="0"/>
                <a:ea typeface="Times New Roman" panose="02020603050405020304" pitchFamily="18" charset="0"/>
              </a:rPr>
              <a:t>x</a:t>
            </a:r>
            <a:endParaRPr lang="en-US" sz="2400">
              <a:solidFill>
                <a:schemeClr val="bg1"/>
              </a:solidFill>
            </a:endParaRPr>
          </a:p>
        </p:txBody>
      </p:sp>
      <p:sp>
        <p:nvSpPr>
          <p:cNvPr id="3" name="Rectangle 2">
            <a:extLst>
              <a:ext uri="{FF2B5EF4-FFF2-40B4-BE49-F238E27FC236}">
                <a16:creationId xmlns:a16="http://schemas.microsoft.com/office/drawing/2014/main" xmlns="" id="{ABA16FEC-1E10-4D49-8183-6042C4DB87EB}"/>
              </a:ext>
            </a:extLst>
          </p:cNvPr>
          <p:cNvSpPr/>
          <p:nvPr/>
        </p:nvSpPr>
        <p:spPr>
          <a:xfrm>
            <a:off x="0" y="965962"/>
            <a:ext cx="2916183" cy="830997"/>
          </a:xfrm>
          <a:prstGeom prst="rect">
            <a:avLst/>
          </a:prstGeom>
        </p:spPr>
        <p:txBody>
          <a:bodyPr wrap="none">
            <a:spAutoFit/>
          </a:bodyPr>
          <a:lstStyle/>
          <a:p>
            <a:r>
              <a:rPr lang="en-US" sz="2400">
                <a:solidFill>
                  <a:schemeClr val="bg1"/>
                </a:solidFill>
                <a:latin typeface="Times New Roman" panose="02020603050405020304" pitchFamily="18" charset="0"/>
                <a:ea typeface="Times New Roman" panose="02020603050405020304" pitchFamily="18" charset="0"/>
              </a:rPr>
              <a:t>là bất phương trình </a:t>
            </a:r>
          </a:p>
          <a:p>
            <a:r>
              <a:rPr lang="en-US" sz="2400">
                <a:solidFill>
                  <a:schemeClr val="bg1"/>
                </a:solidFill>
                <a:latin typeface="Times New Roman" panose="02020603050405020304" pitchFamily="18" charset="0"/>
                <a:ea typeface="Times New Roman" panose="02020603050405020304" pitchFamily="18" charset="0"/>
              </a:rPr>
              <a:t>có một trong các dạng</a:t>
            </a:r>
            <a:endParaRPr lang="en-US" sz="2400">
              <a:solidFill>
                <a:schemeClr val="bg1"/>
              </a:solidFill>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E1F913C1-023B-49BE-BAC8-EFA4830E5EA6}"/>
                  </a:ext>
                </a:extLst>
              </p:cNvPr>
              <p:cNvSpPr/>
              <p:nvPr/>
            </p:nvSpPr>
            <p:spPr>
              <a:xfrm>
                <a:off x="-66631" y="1732613"/>
                <a:ext cx="2273379" cy="2149114"/>
              </a:xfrm>
              <a:prstGeom prst="rect">
                <a:avLst/>
              </a:prstGeom>
            </p:spPr>
            <p:txBody>
              <a:bodyPr wrap="none">
                <a:spAutoFit/>
              </a:bodyPr>
              <a:lstStyle/>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&lt;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 </a:t>
                </a:r>
              </a:p>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p>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&gt;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endParaRPr lang="en-US" sz="240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E1F913C1-023B-49BE-BAC8-EFA4830E5EA6}"/>
                  </a:ext>
                </a:extLst>
              </p:cNvPr>
              <p:cNvSpPr>
                <a:spLocks noRot="1" noChangeAspect="1" noMove="1" noResize="1" noEditPoints="1" noAdjustHandles="1" noChangeArrowheads="1" noChangeShapeType="1" noTextEdit="1"/>
              </p:cNvSpPr>
              <p:nvPr/>
            </p:nvSpPr>
            <p:spPr>
              <a:xfrm>
                <a:off x="-66631" y="1732613"/>
                <a:ext cx="2273379" cy="2149114"/>
              </a:xfrm>
              <a:prstGeom prst="rect">
                <a:avLst/>
              </a:prstGeom>
              <a:blipFill>
                <a:blip r:embed="rId2"/>
                <a:stretch>
                  <a:fillRect l="-1877" t="-1133" r="-2145" b="-5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C900B888-1979-4650-B910-2473EB9DED1D}"/>
                  </a:ext>
                </a:extLst>
              </p:cNvPr>
              <p:cNvSpPr/>
              <p:nvPr/>
            </p:nvSpPr>
            <p:spPr>
              <a:xfrm>
                <a:off x="2206748" y="3374090"/>
                <a:ext cx="1532792" cy="490199"/>
              </a:xfrm>
              <a:prstGeom prst="rect">
                <a:avLst/>
              </a:prstGeom>
            </p:spPr>
            <p:txBody>
              <a:bodyPr wrap="none">
                <a:spAutoFit/>
              </a:bodyPr>
              <a:lstStyle/>
              <a:p>
                <a:pPr>
                  <a:lnSpc>
                    <a:spcPct val="115000"/>
                  </a:lnSpc>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với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m:t>
                    </m:r>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0.</a:t>
                </a:r>
                <a:endParaRPr lang="en-US" sz="240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C900B888-1979-4650-B910-2473EB9DED1D}"/>
                  </a:ext>
                </a:extLst>
              </p:cNvPr>
              <p:cNvSpPr>
                <a:spLocks noRot="1" noChangeAspect="1" noMove="1" noResize="1" noEditPoints="1" noAdjustHandles="1" noChangeArrowheads="1" noChangeShapeType="1" noTextEdit="1"/>
              </p:cNvSpPr>
              <p:nvPr/>
            </p:nvSpPr>
            <p:spPr>
              <a:xfrm>
                <a:off x="2206748" y="3374090"/>
                <a:ext cx="1532792" cy="490199"/>
              </a:xfrm>
              <a:prstGeom prst="rect">
                <a:avLst/>
              </a:prstGeom>
              <a:blipFill>
                <a:blip r:embed="rId3"/>
                <a:stretch>
                  <a:fillRect l="-5976" t="-4938" r="-5179" b="-2592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xmlns="" id="{98175129-1A8E-41B7-8F8C-9BB5B866D6B2}"/>
              </a:ext>
            </a:extLst>
          </p:cNvPr>
          <p:cNvSpPr/>
          <p:nvPr/>
        </p:nvSpPr>
        <p:spPr>
          <a:xfrm>
            <a:off x="-51782" y="3848505"/>
            <a:ext cx="4860626" cy="461665"/>
          </a:xfrm>
          <a:prstGeom prst="rect">
            <a:avLst/>
          </a:prstGeom>
        </p:spPr>
        <p:txBody>
          <a:bodyPr wrap="none">
            <a:spAutoFit/>
          </a:bodyPr>
          <a:lstStyle/>
          <a:p>
            <a:r>
              <a:rPr lang="en-US" sz="2400" b="1" i="1">
                <a:solidFill>
                  <a:schemeClr val="bg1"/>
                </a:solidFill>
                <a:latin typeface="Times New Roman" panose="02020603050405020304" pitchFamily="18" charset="0"/>
                <a:ea typeface="Times New Roman" panose="02020603050405020304" pitchFamily="18" charset="0"/>
              </a:rPr>
              <a:t>Nghiệm</a:t>
            </a:r>
            <a:r>
              <a:rPr lang="en-US" sz="2400">
                <a:solidFill>
                  <a:schemeClr val="bg1"/>
                </a:solidFill>
                <a:latin typeface="Times New Roman" panose="02020603050405020304" pitchFamily="18" charset="0"/>
                <a:ea typeface="Times New Roman" panose="02020603050405020304" pitchFamily="18" charset="0"/>
              </a:rPr>
              <a:t> của bất phương trình bậc hai </a:t>
            </a:r>
            <a:endParaRPr lang="en-US" sz="2400">
              <a:solidFill>
                <a:schemeClr val="bg1"/>
              </a:solidFill>
            </a:endParaRPr>
          </a:p>
        </p:txBody>
      </p:sp>
      <p:sp>
        <p:nvSpPr>
          <p:cNvPr id="11" name="Rectangle 10">
            <a:extLst>
              <a:ext uri="{FF2B5EF4-FFF2-40B4-BE49-F238E27FC236}">
                <a16:creationId xmlns:a16="http://schemas.microsoft.com/office/drawing/2014/main" xmlns="" id="{1C2CB742-7C7D-4171-A3B0-09B4DFB3C1EC}"/>
              </a:ext>
            </a:extLst>
          </p:cNvPr>
          <p:cNvSpPr/>
          <p:nvPr/>
        </p:nvSpPr>
        <p:spPr>
          <a:xfrm>
            <a:off x="13587" y="4248442"/>
            <a:ext cx="3015569" cy="461665"/>
          </a:xfrm>
          <a:prstGeom prst="rect">
            <a:avLst/>
          </a:prstGeom>
        </p:spPr>
        <p:txBody>
          <a:bodyPr wrap="none">
            <a:spAutoFit/>
          </a:bodyPr>
          <a:lstStyle/>
          <a:p>
            <a:r>
              <a:rPr lang="en-US" sz="2400">
                <a:solidFill>
                  <a:schemeClr val="bg1"/>
                </a:solidFill>
                <a:latin typeface="Times New Roman" panose="02020603050405020304" pitchFamily="18" charset="0"/>
                <a:ea typeface="Times New Roman" panose="02020603050405020304" pitchFamily="18" charset="0"/>
              </a:rPr>
              <a:t>là các giá trị của biến </a:t>
            </a:r>
            <a:r>
              <a:rPr lang="en-US" sz="2400" i="1">
                <a:solidFill>
                  <a:schemeClr val="bg1"/>
                </a:solidFill>
                <a:latin typeface="Times New Roman" panose="02020603050405020304" pitchFamily="18" charset="0"/>
                <a:ea typeface="Times New Roman" panose="02020603050405020304" pitchFamily="18" charset="0"/>
              </a:rPr>
              <a:t>x</a:t>
            </a:r>
            <a:endParaRPr lang="en-US" sz="2400">
              <a:solidFill>
                <a:schemeClr val="bg1"/>
              </a:solidFill>
            </a:endParaRPr>
          </a:p>
        </p:txBody>
      </p:sp>
      <p:sp>
        <p:nvSpPr>
          <p:cNvPr id="12" name="Rectangle 11">
            <a:extLst>
              <a:ext uri="{FF2B5EF4-FFF2-40B4-BE49-F238E27FC236}">
                <a16:creationId xmlns:a16="http://schemas.microsoft.com/office/drawing/2014/main" xmlns="" id="{8EB74350-D376-4F37-8D10-62A0D33A3943}"/>
              </a:ext>
            </a:extLst>
          </p:cNvPr>
          <p:cNvSpPr/>
          <p:nvPr/>
        </p:nvSpPr>
        <p:spPr>
          <a:xfrm>
            <a:off x="0" y="4676885"/>
            <a:ext cx="4288353" cy="959237"/>
          </a:xfrm>
          <a:prstGeom prst="rect">
            <a:avLst/>
          </a:prstGeom>
        </p:spPr>
        <p:txBody>
          <a:bodyPr wrap="none">
            <a:spAutoFit/>
          </a:bodyPr>
          <a:lstStyle/>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mà khi thay vào bất phương trình</a:t>
            </a:r>
          </a:p>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ta được bất đẳng thức đúng.</a:t>
            </a:r>
            <a:endParaRPr lang="en-US" sz="2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xmlns="" id="{4FB5C99C-7F15-4171-91EB-9CBA0316854A}"/>
              </a:ext>
            </a:extLst>
          </p:cNvPr>
          <p:cNvSpPr/>
          <p:nvPr/>
        </p:nvSpPr>
        <p:spPr>
          <a:xfrm>
            <a:off x="-24076" y="5573614"/>
            <a:ext cx="3967753" cy="461665"/>
          </a:xfrm>
          <a:prstGeom prst="rect">
            <a:avLst/>
          </a:prstGeom>
        </p:spPr>
        <p:txBody>
          <a:bodyPr wrap="none">
            <a:spAutoFit/>
          </a:bodyPr>
          <a:lstStyle/>
          <a:p>
            <a:r>
              <a:rPr lang="en-US" sz="2400" b="1" i="1">
                <a:solidFill>
                  <a:srgbClr val="FFFF00"/>
                </a:solidFill>
                <a:latin typeface="Times New Roman" panose="02020603050405020304" pitchFamily="18" charset="0"/>
                <a:ea typeface="Times New Roman" panose="02020603050405020304" pitchFamily="18" charset="0"/>
              </a:rPr>
              <a:t>Giải </a:t>
            </a:r>
            <a:r>
              <a:rPr lang="en-US" sz="2400" i="1">
                <a:solidFill>
                  <a:srgbClr val="FFFF00"/>
                </a:solidFill>
                <a:latin typeface="Times New Roman" panose="02020603050405020304" pitchFamily="18" charset="0"/>
                <a:ea typeface="Times New Roman" panose="02020603050405020304" pitchFamily="18" charset="0"/>
              </a:rPr>
              <a:t>bất phương trình bậc hai</a:t>
            </a:r>
            <a:r>
              <a:rPr lang="en-US" sz="2400">
                <a:solidFill>
                  <a:srgbClr val="FFFF00"/>
                </a:solidFill>
                <a:latin typeface="Times New Roman" panose="02020603050405020304" pitchFamily="18" charset="0"/>
                <a:ea typeface="Times New Roman" panose="02020603050405020304" pitchFamily="18" charset="0"/>
              </a:rPr>
              <a:t> </a:t>
            </a:r>
            <a:endParaRPr lang="en-US" sz="2400">
              <a:solidFill>
                <a:srgbClr val="FFFF00"/>
              </a:solidFill>
            </a:endParaRPr>
          </a:p>
        </p:txBody>
      </p:sp>
      <p:sp>
        <p:nvSpPr>
          <p:cNvPr id="32" name="Rectangle 31">
            <a:extLst>
              <a:ext uri="{FF2B5EF4-FFF2-40B4-BE49-F238E27FC236}">
                <a16:creationId xmlns:a16="http://schemas.microsoft.com/office/drawing/2014/main" xmlns="" id="{021EA953-85E5-4005-BA25-1F773BCDB6C5}"/>
              </a:ext>
            </a:extLst>
          </p:cNvPr>
          <p:cNvSpPr/>
          <p:nvPr/>
        </p:nvSpPr>
        <p:spPr>
          <a:xfrm>
            <a:off x="271677" y="5933273"/>
            <a:ext cx="3376245" cy="959237"/>
          </a:xfrm>
          <a:prstGeom prst="rect">
            <a:avLst/>
          </a:prstGeom>
        </p:spPr>
        <p:txBody>
          <a:bodyPr wrap="none">
            <a:spAutoFit/>
          </a:bodyPr>
          <a:lstStyle/>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 tìm tập hợp các nghiệm</a:t>
            </a:r>
          </a:p>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của bất phương trình đó.</a:t>
            </a:r>
            <a:endParaRPr lang="en-US" sz="2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6" name="Picture 35">
            <a:extLst>
              <a:ext uri="{FF2B5EF4-FFF2-40B4-BE49-F238E27FC236}">
                <a16:creationId xmlns:a16="http://schemas.microsoft.com/office/drawing/2014/main" xmlns="" id="{F1CB3D7C-11F3-45B8-99D9-EE1A79BAE1B4}"/>
              </a:ext>
            </a:extLst>
          </p:cNvPr>
          <p:cNvPicPr>
            <a:picLocks noChangeAspect="1"/>
          </p:cNvPicPr>
          <p:nvPr/>
        </p:nvPicPr>
        <p:blipFill>
          <a:blip r:embed="rId4"/>
          <a:stretch>
            <a:fillRect/>
          </a:stretch>
        </p:blipFill>
        <p:spPr>
          <a:xfrm>
            <a:off x="8111845" y="5243717"/>
            <a:ext cx="604597" cy="431152"/>
          </a:xfrm>
          <a:prstGeom prst="rect">
            <a:avLst/>
          </a:prstGeom>
        </p:spPr>
      </p:pic>
      <p:sp>
        <p:nvSpPr>
          <p:cNvPr id="18" name="Rectangle 17">
            <a:extLst>
              <a:ext uri="{FF2B5EF4-FFF2-40B4-BE49-F238E27FC236}">
                <a16:creationId xmlns:a16="http://schemas.microsoft.com/office/drawing/2014/main" xmlns="" id="{73867B2B-4DDE-44FB-ADD6-D095FAF6B92B}"/>
              </a:ext>
            </a:extLst>
          </p:cNvPr>
          <p:cNvSpPr/>
          <p:nvPr/>
        </p:nvSpPr>
        <p:spPr>
          <a:xfrm>
            <a:off x="4674034" y="609098"/>
            <a:ext cx="1277914" cy="461665"/>
          </a:xfrm>
          <a:prstGeom prst="rect">
            <a:avLst/>
          </a:prstGeom>
        </p:spPr>
        <p:txBody>
          <a:bodyPr wrap="none">
            <a:spAutoFit/>
          </a:bodyPr>
          <a:lstStyle/>
          <a:p>
            <a:r>
              <a:rPr lang="en-US" sz="2400" b="1" i="1">
                <a:latin typeface="Times New Roman" panose="02020603050405020304" pitchFamily="18" charset="0"/>
                <a:ea typeface="Times New Roman" panose="02020603050405020304" pitchFamily="18" charset="0"/>
                <a:cs typeface="Times New Roman" panose="02020603050405020304" pitchFamily="18" charset="0"/>
              </a:rPr>
              <a:t>Bài tập: </a:t>
            </a:r>
            <a:endParaRPr lang="en-US" sz="2400"/>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F44541DA-F61C-4FB7-B221-FC34198BA569}"/>
                  </a:ext>
                </a:extLst>
              </p:cNvPr>
              <p:cNvSpPr/>
              <p:nvPr/>
            </p:nvSpPr>
            <p:spPr>
              <a:xfrm>
                <a:off x="4733038" y="1068264"/>
                <a:ext cx="7421218" cy="2308324"/>
              </a:xfrm>
              <a:prstGeom prst="rect">
                <a:avLst/>
              </a:prstGeom>
            </p:spPr>
            <p:txBody>
              <a:bodyPr wrap="square">
                <a:spAutoFit/>
              </a:bodyPr>
              <a:lstStyle/>
              <a:p>
                <a:pPr algn="just"/>
                <a:r>
                  <a:rPr lang="en-US" sz="2400" b="1">
                    <a:latin typeface="Times New Roman" panose="02020603050405020304" pitchFamily="18" charset="0"/>
                    <a:ea typeface="Times New Roman" panose="02020603050405020304" pitchFamily="18" charset="0"/>
                  </a:rPr>
                  <a:t>5.</a:t>
                </a:r>
                <a:r>
                  <a:rPr lang="en-US" sz="2400">
                    <a:latin typeface="Times New Roman" panose="02020603050405020304" pitchFamily="18" charset="0"/>
                    <a:ea typeface="Times New Roman" panose="02020603050405020304" pitchFamily="18" charset="0"/>
                  </a:rPr>
                  <a:t> Mặt cắt ngang của mặt đường thường có dạng hình parabol để nước mưa dễ dàng thoát sang hai bên. Mặt cắt ngang của một con đường được mô tả bằng hàm số </a:t>
                </a:r>
              </a:p>
              <a:p>
                <a:pPr algn="just"/>
                <a:r>
                  <a:rPr lang="en-US" sz="2400">
                    <a:latin typeface="Times New Roman" panose="02020603050405020304" pitchFamily="18" charset="0"/>
                    <a:ea typeface="Times New Roman" panose="02020603050405020304" pitchFamily="18" charset="0"/>
                  </a:rPr>
                  <a:t>y =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latin typeface="Times New Roman" panose="02020603050405020304" pitchFamily="18" charset="0"/>
                    <a:ea typeface="Times New Roman" panose="02020603050405020304" pitchFamily="18" charset="0"/>
                  </a:rPr>
                  <a:t>0,006</a:t>
                </a:r>
                <a14:m>
                  <m:oMath xmlns:m="http://schemas.openxmlformats.org/officeDocument/2006/math">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i="1">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n-US" sz="2400">
                    <a:latin typeface="Times New Roman" panose="02020603050405020304" pitchFamily="18" charset="0"/>
                    <a:ea typeface="Times New Roman" panose="02020603050405020304" pitchFamily="18" charset="0"/>
                  </a:rPr>
                  <a:t> với gốc toạ độ đặt tại tim đường và đơn vị đo là mét như trong Hình 4. Với chiều rộng của đường như thế nào thì tim đường cao hơn lề đường không quá 15 cm? </a:t>
                </a:r>
                <a:endParaRPr lang="en-US" sz="2400"/>
              </a:p>
            </p:txBody>
          </p:sp>
        </mc:Choice>
        <mc:Fallback xmlns="">
          <p:sp>
            <p:nvSpPr>
              <p:cNvPr id="8" name="Rectangle 7">
                <a:extLst>
                  <a:ext uri="{FF2B5EF4-FFF2-40B4-BE49-F238E27FC236}">
                    <a16:creationId xmlns:a16="http://schemas.microsoft.com/office/drawing/2014/main" id="{F44541DA-F61C-4FB7-B221-FC34198BA569}"/>
                  </a:ext>
                </a:extLst>
              </p:cNvPr>
              <p:cNvSpPr>
                <a:spLocks noRot="1" noChangeAspect="1" noMove="1" noResize="1" noEditPoints="1" noAdjustHandles="1" noChangeArrowheads="1" noChangeShapeType="1" noTextEdit="1"/>
              </p:cNvSpPr>
              <p:nvPr/>
            </p:nvSpPr>
            <p:spPr>
              <a:xfrm>
                <a:off x="4733038" y="1068264"/>
                <a:ext cx="7421218" cy="2308324"/>
              </a:xfrm>
              <a:prstGeom prst="rect">
                <a:avLst/>
              </a:prstGeom>
              <a:blipFill>
                <a:blip r:embed="rId5"/>
                <a:stretch>
                  <a:fillRect l="-1232" t="-2111" r="-1232" b="-5013"/>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xmlns="" id="{7F02F948-FA45-40D8-A396-766AAC4C5C67}"/>
              </a:ext>
            </a:extLst>
          </p:cNvPr>
          <p:cNvPicPr/>
          <p:nvPr/>
        </p:nvPicPr>
        <p:blipFill>
          <a:blip r:embed="rId6">
            <a:extLst>
              <a:ext uri="{28A0092B-C50C-407E-A947-70E740481C1C}">
                <a14:useLocalDpi xmlns:a14="http://schemas.microsoft.com/office/drawing/2010/main" val="0"/>
              </a:ext>
            </a:extLst>
          </a:blip>
          <a:stretch>
            <a:fillRect/>
          </a:stretch>
        </p:blipFill>
        <p:spPr>
          <a:xfrm>
            <a:off x="4674033" y="3440742"/>
            <a:ext cx="7480223" cy="1697927"/>
          </a:xfrm>
          <a:prstGeom prst="rect">
            <a:avLst/>
          </a:prstGeom>
        </p:spPr>
      </p:pic>
    </p:spTree>
    <p:extLst>
      <p:ext uri="{BB962C8B-B14F-4D97-AF65-F5344CB8AC3E}">
        <p14:creationId xmlns:p14="http://schemas.microsoft.com/office/powerpoint/2010/main" val="1839972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E8B7705-0064-4656-9364-B691783AAB88}"/>
              </a:ext>
            </a:extLst>
          </p:cNvPr>
          <p:cNvSpPr/>
          <p:nvPr/>
        </p:nvSpPr>
        <p:spPr>
          <a:xfrm>
            <a:off x="0" y="0"/>
            <a:ext cx="4664765" cy="3976281"/>
          </a:xfrm>
          <a:prstGeom prst="rect">
            <a:avLst/>
          </a:prstGeom>
        </p:spPr>
        <p:txBody>
          <a:bodyPr wrap="square">
            <a:spAutoFit/>
          </a:bodyPr>
          <a:lstStyle/>
          <a:p>
            <a:pPr>
              <a:lnSpc>
                <a:spcPct val="115000"/>
              </a:lnSpc>
              <a:spcAft>
                <a:spcPts val="1000"/>
              </a:spcAft>
            </a:pP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cầm</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tay</a:t>
            </a:r>
            <a:endPar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của</a:t>
            </a:r>
            <a:endPar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bậc</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ẩn</a:t>
            </a:r>
            <a:endParaRPr lang="en-U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cầm</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bậc</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lợi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chóng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32FFFE3E-4F14-4260-964F-D01E65FB589B}"/>
              </a:ext>
            </a:extLst>
          </p:cNvPr>
          <p:cNvSpPr/>
          <p:nvPr/>
        </p:nvSpPr>
        <p:spPr>
          <a:xfrm>
            <a:off x="4659538" y="33962"/>
            <a:ext cx="7527235" cy="830997"/>
          </a:xfrm>
          <a:prstGeom prst="rect">
            <a:avLst/>
          </a:prstGeom>
        </p:spPr>
        <p:txBody>
          <a:bodyPr wrap="square">
            <a:spAutoFit/>
          </a:bodyPr>
          <a:lstStyle/>
          <a:p>
            <a:r>
              <a:rPr lang="en-US" sz="2400">
                <a:latin typeface="Times New Roman" panose="02020603050405020304" pitchFamily="18" charset="0"/>
                <a:ea typeface="Times New Roman" panose="02020603050405020304" pitchFamily="18" charset="0"/>
              </a:rPr>
              <a:t>Chẳng hạn, ta có thể thực hiện trên một loại máy tính cầm tay như sau:</a:t>
            </a:r>
            <a:endParaRPr lang="en-US" sz="2400"/>
          </a:p>
        </p:txBody>
      </p:sp>
      <p:sp>
        <p:nvSpPr>
          <p:cNvPr id="9" name="Rectangle 8">
            <a:extLst>
              <a:ext uri="{FF2B5EF4-FFF2-40B4-BE49-F238E27FC236}">
                <a16:creationId xmlns:a16="http://schemas.microsoft.com/office/drawing/2014/main" xmlns="" id="{A8DF612B-8D78-40D3-96E1-146FCD3F579C}"/>
              </a:ext>
            </a:extLst>
          </p:cNvPr>
          <p:cNvSpPr/>
          <p:nvPr/>
        </p:nvSpPr>
        <p:spPr>
          <a:xfrm>
            <a:off x="4659537" y="898921"/>
            <a:ext cx="7527235" cy="1043171"/>
          </a:xfrm>
          <a:prstGeom prst="rect">
            <a:avLst/>
          </a:prstGeom>
        </p:spPr>
        <p:txBody>
          <a:bodyPr wrap="square">
            <a:spAutoFit/>
          </a:bodyPr>
          <a:lstStyle/>
          <a:p>
            <a:pPr>
              <a:lnSpc>
                <a:spcPct val="115000"/>
              </a:lnSpc>
              <a:spcAft>
                <a:spcPts val="1000"/>
              </a:spcAft>
            </a:pPr>
            <a:r>
              <a:rPr lang="en-US" sz="2400">
                <a:latin typeface="Times New Roman" panose="02020603050405020304" pitchFamily="18" charset="0"/>
                <a:ea typeface="Times New Roman" panose="02020603050405020304" pitchFamily="18" charset="0"/>
                <a:cs typeface="Times New Roman" panose="02020603050405020304" pitchFamily="18" charset="0"/>
              </a:rPr>
              <a:t>Sau khi mở máy, ấn phim (MENU) đề màn hình hiện lên </a:t>
            </a:r>
            <a:endParaRPr lang="en-US" sz="240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2400">
                <a:latin typeface="Times New Roman" panose="02020603050405020304" pitchFamily="18" charset="0"/>
                <a:ea typeface="Times New Roman" panose="02020603050405020304" pitchFamily="18" charset="0"/>
                <a:cs typeface="Times New Roman" panose="02020603050405020304" pitchFamily="18" charset="0"/>
              </a:rPr>
              <a:t>bảng lựa chọn.</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D47447DC-C343-41AC-8212-862863031423}"/>
              </a:ext>
            </a:extLst>
          </p:cNvPr>
          <p:cNvPicPr/>
          <p:nvPr/>
        </p:nvPicPr>
        <p:blipFill>
          <a:blip r:embed="rId2">
            <a:extLst>
              <a:ext uri="{28A0092B-C50C-407E-A947-70E740481C1C}">
                <a14:useLocalDpi xmlns:a14="http://schemas.microsoft.com/office/drawing/2010/main" val="0"/>
              </a:ext>
            </a:extLst>
          </a:blip>
          <a:stretch>
            <a:fillRect/>
          </a:stretch>
        </p:blipFill>
        <p:spPr>
          <a:xfrm>
            <a:off x="6839903" y="1322123"/>
            <a:ext cx="2979958" cy="1307861"/>
          </a:xfrm>
          <a:prstGeom prst="rect">
            <a:avLst/>
          </a:prstGeom>
        </p:spPr>
      </p:pic>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9FDC6587-D87B-450F-AE11-397E63841E0C}"/>
                  </a:ext>
                </a:extLst>
              </p:cNvPr>
              <p:cNvSpPr/>
              <p:nvPr/>
            </p:nvSpPr>
            <p:spPr>
              <a:xfrm>
                <a:off x="4659536" y="2841013"/>
                <a:ext cx="7532463" cy="914930"/>
              </a:xfrm>
              <a:prstGeom prst="rect">
                <a:avLst/>
              </a:prstGeom>
            </p:spPr>
            <p:txBody>
              <a:bodyPr wrap="square">
                <a:spAutoFit/>
              </a:bodyPr>
              <a:lstStyle/>
              <a:p>
                <a:pPr>
                  <a:lnSpc>
                    <a:spcPct val="115000"/>
                  </a:lnSpc>
                  <a:spcAft>
                    <a:spcPts val="1000"/>
                  </a:spcAft>
                </a:pPr>
                <a:r>
                  <a:rPr lang="en-US" sz="2400">
                    <a:latin typeface="Times New Roman" panose="02020603050405020304" pitchFamily="18" charset="0"/>
                    <a:ea typeface="Times New Roman" panose="02020603050405020304" pitchFamily="18" charset="0"/>
                    <a:cs typeface="Times New Roman" panose="02020603050405020304" pitchFamily="18" charset="0"/>
                  </a:rPr>
                  <a:t>Ấn các phím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latin typeface="Times New Roman" panose="02020603050405020304" pitchFamily="18" charset="0"/>
                    <a:ea typeface="Times New Roman" panose="02020603050405020304" pitchFamily="18" charset="0"/>
                    <a:cs typeface="Times New Roman" panose="02020603050405020304" pitchFamily="18" charset="0"/>
                  </a:rPr>
                  <a:t>)(</a:t>
                </a:r>
                <a:r>
                  <a:rPr lang="en-US" sz="2400">
                    <a:latin typeface="Cambria Math" panose="02040503050406030204" pitchFamily="18" charset="0"/>
                    <a:ea typeface="Times New Roman" panose="02020603050405020304" pitchFamily="18" charset="0"/>
                    <a:cs typeface="Times New Roman" panose="02020603050405020304" pitchFamily="18" charset="0"/>
                  </a:rPr>
                  <a:t>▼</a:t>
                </a:r>
                <a:r>
                  <a:rPr lang="en-US" sz="2400">
                    <a:latin typeface="Times New Roman" panose="02020603050405020304" pitchFamily="18" charset="0"/>
                    <a:ea typeface="Times New Roman" panose="02020603050405020304" pitchFamily="18" charset="0"/>
                    <a:cs typeface="Times New Roman" panose="02020603050405020304" pitchFamily="18" charset="0"/>
                  </a:rPr>
                  <a:t>)(</a:t>
                </a:r>
                <a:r>
                  <a:rPr lang="en-US" sz="2400">
                    <a:latin typeface="Cambria Math" panose="02040503050406030204" pitchFamily="18" charset="0"/>
                    <a:ea typeface="Times New Roman" panose="02020603050405020304" pitchFamily="18" charset="0"/>
                    <a:cs typeface="Times New Roman" panose="02020603050405020304" pitchFamily="18" charset="0"/>
                  </a:rPr>
                  <a:t>▶</a:t>
                </a:r>
                <a:r>
                  <a:rPr lang="en-US" sz="2400">
                    <a:latin typeface="Times New Roman" panose="02020603050405020304" pitchFamily="18" charset="0"/>
                    <a:ea typeface="Times New Roman" panose="02020603050405020304" pitchFamily="18" charset="0"/>
                    <a:cs typeface="Times New Roman" panose="02020603050405020304" pitchFamily="18" charset="0"/>
                  </a:rPr>
                  <a:t>)  để di chuyển đến mục </a:t>
                </a:r>
                <a:r>
                  <a:rPr lang="en-US" sz="2400" b="1">
                    <a:latin typeface="Times New Roman" panose="02020603050405020304" pitchFamily="18" charset="0"/>
                    <a:ea typeface="Times New Roman" panose="02020603050405020304" pitchFamily="18" charset="0"/>
                    <a:cs typeface="Times New Roman" panose="02020603050405020304" pitchFamily="18" charset="0"/>
                  </a:rPr>
                  <a:t>Inequality </a:t>
                </a:r>
                <a:r>
                  <a:rPr lang="en-US" sz="2400">
                    <a:latin typeface="Times New Roman" panose="02020603050405020304" pitchFamily="18" charset="0"/>
                    <a:ea typeface="Times New Roman" panose="02020603050405020304" pitchFamily="18" charset="0"/>
                    <a:cs typeface="Times New Roman" panose="02020603050405020304" pitchFamily="18" charset="0"/>
                  </a:rPr>
                  <a:t>(bất đẳng thức).</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0" name="Rectangle 9">
                <a:extLst>
                  <a:ext uri="{FF2B5EF4-FFF2-40B4-BE49-F238E27FC236}">
                    <a16:creationId xmlns:a16="http://schemas.microsoft.com/office/drawing/2014/main" id="{9FDC6587-D87B-450F-AE11-397E63841E0C}"/>
                  </a:ext>
                </a:extLst>
              </p:cNvPr>
              <p:cNvSpPr>
                <a:spLocks noRot="1" noChangeAspect="1" noMove="1" noResize="1" noEditPoints="1" noAdjustHandles="1" noChangeArrowheads="1" noChangeShapeType="1" noTextEdit="1"/>
              </p:cNvSpPr>
              <p:nvPr/>
            </p:nvSpPr>
            <p:spPr>
              <a:xfrm>
                <a:off x="4659536" y="2841013"/>
                <a:ext cx="7532463" cy="914930"/>
              </a:xfrm>
              <a:prstGeom prst="rect">
                <a:avLst/>
              </a:prstGeom>
              <a:blipFill>
                <a:blip r:embed="rId3"/>
                <a:stretch>
                  <a:fillRect l="-1214" t="-2667" b="-14000"/>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xmlns="" id="{ED67FE20-C044-4B8B-886B-F374F11249AB}"/>
              </a:ext>
            </a:extLst>
          </p:cNvPr>
          <p:cNvPicPr/>
          <p:nvPr/>
        </p:nvPicPr>
        <p:blipFill>
          <a:blip r:embed="rId4">
            <a:extLst>
              <a:ext uri="{28A0092B-C50C-407E-A947-70E740481C1C}">
                <a14:useLocalDpi xmlns:a14="http://schemas.microsoft.com/office/drawing/2010/main" val="0"/>
              </a:ext>
            </a:extLst>
          </a:blip>
          <a:stretch>
            <a:fillRect/>
          </a:stretch>
        </p:blipFill>
        <p:spPr>
          <a:xfrm>
            <a:off x="8507895" y="3308801"/>
            <a:ext cx="3127513" cy="1474304"/>
          </a:xfrm>
          <a:prstGeom prst="rect">
            <a:avLst/>
          </a:prstGeom>
        </p:spPr>
      </p:pic>
      <p:sp>
        <p:nvSpPr>
          <p:cNvPr id="12" name="Rectangle 11">
            <a:extLst>
              <a:ext uri="{FF2B5EF4-FFF2-40B4-BE49-F238E27FC236}">
                <a16:creationId xmlns:a16="http://schemas.microsoft.com/office/drawing/2014/main" xmlns="" id="{B38E1434-CA7D-4E4D-9E8A-6F5EC006F110}"/>
              </a:ext>
            </a:extLst>
          </p:cNvPr>
          <p:cNvSpPr/>
          <p:nvPr/>
        </p:nvSpPr>
        <p:spPr>
          <a:xfrm>
            <a:off x="4664764" y="4783105"/>
            <a:ext cx="7527236" cy="1043171"/>
          </a:xfrm>
          <a:prstGeom prst="rect">
            <a:avLst/>
          </a:prstGeom>
        </p:spPr>
        <p:txBody>
          <a:bodyPr wrap="square">
            <a:spAutoFit/>
          </a:bodyPr>
          <a:lstStyle/>
          <a:p>
            <a:pPr>
              <a:lnSpc>
                <a:spcPct val="115000"/>
              </a:lnSpc>
              <a:spcAft>
                <a:spcPts val="1000"/>
              </a:spcAft>
            </a:pPr>
            <a:r>
              <a:rPr lang="en-US" sz="2400">
                <a:latin typeface="Times New Roman" panose="02020603050405020304" pitchFamily="18" charset="0"/>
                <a:ea typeface="Times New Roman" panose="02020603050405020304" pitchFamily="18" charset="0"/>
                <a:cs typeface="Times New Roman" panose="02020603050405020304" pitchFamily="18" charset="0"/>
              </a:rPr>
              <a:t>Ấn phím (=) đề chọn mục </a:t>
            </a:r>
            <a:r>
              <a:rPr lang="en-US" sz="2400" b="1">
                <a:latin typeface="Times New Roman" panose="02020603050405020304" pitchFamily="18" charset="0"/>
                <a:ea typeface="Times New Roman" panose="02020603050405020304" pitchFamily="18" charset="0"/>
                <a:cs typeface="Times New Roman" panose="02020603050405020304" pitchFamily="18" charset="0"/>
              </a:rPr>
              <a:t>Inequality</a:t>
            </a:r>
            <a:r>
              <a:rPr lang="en-US" sz="2400">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1000"/>
              </a:spcAft>
            </a:pPr>
            <a:r>
              <a:rPr lang="en-US" sz="2400">
                <a:latin typeface="Times New Roman" panose="02020603050405020304" pitchFamily="18" charset="0"/>
                <a:ea typeface="Times New Roman" panose="02020603050405020304" pitchFamily="18" charset="0"/>
                <a:cs typeface="Times New Roman" panose="02020603050405020304" pitchFamily="18" charset="0"/>
              </a:rPr>
              <a:t> sau đó ấn tiếp phím (2) đề chọn bất phương trình bậc hai.</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xmlns="" id="{3AF614C4-0C26-45E5-8E51-5DE74167168E}"/>
              </a:ext>
            </a:extLst>
          </p:cNvPr>
          <p:cNvPicPr/>
          <p:nvPr/>
        </p:nvPicPr>
        <p:blipFill>
          <a:blip r:embed="rId5">
            <a:extLst>
              <a:ext uri="{28A0092B-C50C-407E-A947-70E740481C1C}">
                <a14:useLocalDpi xmlns:a14="http://schemas.microsoft.com/office/drawing/2010/main" val="0"/>
              </a:ext>
            </a:extLst>
          </a:blip>
          <a:stretch>
            <a:fillRect/>
          </a:stretch>
        </p:blipFill>
        <p:spPr>
          <a:xfrm>
            <a:off x="8792816" y="5810267"/>
            <a:ext cx="2557669" cy="963800"/>
          </a:xfrm>
          <a:prstGeom prst="rect">
            <a:avLst/>
          </a:prstGeom>
        </p:spPr>
      </p:pic>
    </p:spTree>
    <p:extLst>
      <p:ext uri="{BB962C8B-B14F-4D97-AF65-F5344CB8AC3E}">
        <p14:creationId xmlns:p14="http://schemas.microsoft.com/office/powerpoint/2010/main" val="33393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E8B7705-0064-4656-9364-B691783AAB88}"/>
              </a:ext>
            </a:extLst>
          </p:cNvPr>
          <p:cNvSpPr/>
          <p:nvPr/>
        </p:nvSpPr>
        <p:spPr>
          <a:xfrm>
            <a:off x="0" y="0"/>
            <a:ext cx="4664765" cy="1596143"/>
          </a:xfrm>
          <a:prstGeom prst="rect">
            <a:avLst/>
          </a:prstGeom>
        </p:spPr>
        <p:txBody>
          <a:bodyPr wrap="square">
            <a:spAutoFit/>
          </a:bodyPr>
          <a:lstStyle/>
          <a:p>
            <a:pPr algn="ctr">
              <a:lnSpc>
                <a:spcPct val="115000"/>
              </a:lnSpc>
              <a:spcAft>
                <a:spcPts val="1000"/>
              </a:spcAft>
            </a:pPr>
            <a:r>
              <a:rPr lang="en-US" sz="24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Sử dụng máy tính cầm tay</a:t>
            </a:r>
          </a:p>
          <a:p>
            <a:pPr algn="ctr">
              <a:lnSpc>
                <a:spcPct val="115000"/>
              </a:lnSpc>
              <a:spcAft>
                <a:spcPts val="1000"/>
              </a:spcAft>
            </a:pPr>
            <a:r>
              <a:rPr lang="en-US" sz="24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tìm nghiệm của</a:t>
            </a:r>
          </a:p>
          <a:p>
            <a:pPr algn="ctr">
              <a:lnSpc>
                <a:spcPct val="115000"/>
              </a:lnSpc>
              <a:spcAft>
                <a:spcPts val="1000"/>
              </a:spcAft>
            </a:pPr>
            <a:r>
              <a:rPr lang="en-US" sz="24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bất phương trình bậc hai một ẩn</a:t>
            </a:r>
            <a:endParaRPr lang="en-US" sz="240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D47447DC-C343-41AC-8212-862863031423}"/>
              </a:ext>
            </a:extLst>
          </p:cNvPr>
          <p:cNvPicPr/>
          <p:nvPr/>
        </p:nvPicPr>
        <p:blipFill>
          <a:blip r:embed="rId2">
            <a:extLst>
              <a:ext uri="{28A0092B-C50C-407E-A947-70E740481C1C}">
                <a14:useLocalDpi xmlns:a14="http://schemas.microsoft.com/office/drawing/2010/main" val="0"/>
              </a:ext>
            </a:extLst>
          </a:blip>
          <a:stretch>
            <a:fillRect/>
          </a:stretch>
        </p:blipFill>
        <p:spPr>
          <a:xfrm>
            <a:off x="30375" y="1614974"/>
            <a:ext cx="2979958" cy="1307861"/>
          </a:xfrm>
          <a:prstGeom prst="rect">
            <a:avLst/>
          </a:prstGeom>
        </p:spPr>
      </p:pic>
      <p:pic>
        <p:nvPicPr>
          <p:cNvPr id="13" name="Picture 12">
            <a:extLst>
              <a:ext uri="{FF2B5EF4-FFF2-40B4-BE49-F238E27FC236}">
                <a16:creationId xmlns:a16="http://schemas.microsoft.com/office/drawing/2014/main" xmlns="" id="{ED67FE20-C044-4B8B-886B-F374F11249AB}"/>
              </a:ext>
            </a:extLst>
          </p:cNvPr>
          <p:cNvPicPr/>
          <p:nvPr/>
        </p:nvPicPr>
        <p:blipFill>
          <a:blip r:embed="rId3">
            <a:extLst>
              <a:ext uri="{28A0092B-C50C-407E-A947-70E740481C1C}">
                <a14:useLocalDpi xmlns:a14="http://schemas.microsoft.com/office/drawing/2010/main" val="0"/>
              </a:ext>
            </a:extLst>
          </a:blip>
          <a:stretch>
            <a:fillRect/>
          </a:stretch>
        </p:blipFill>
        <p:spPr>
          <a:xfrm>
            <a:off x="30375" y="3087440"/>
            <a:ext cx="3127513" cy="1474304"/>
          </a:xfrm>
          <a:prstGeom prst="rect">
            <a:avLst/>
          </a:prstGeom>
        </p:spPr>
      </p:pic>
      <p:pic>
        <p:nvPicPr>
          <p:cNvPr id="15" name="Picture 14">
            <a:extLst>
              <a:ext uri="{FF2B5EF4-FFF2-40B4-BE49-F238E27FC236}">
                <a16:creationId xmlns:a16="http://schemas.microsoft.com/office/drawing/2014/main" xmlns="" id="{3AF614C4-0C26-45E5-8E51-5DE74167168E}"/>
              </a:ext>
            </a:extLst>
          </p:cNvPr>
          <p:cNvPicPr/>
          <p:nvPr/>
        </p:nvPicPr>
        <p:blipFill>
          <a:blip r:embed="rId4">
            <a:extLst>
              <a:ext uri="{28A0092B-C50C-407E-A947-70E740481C1C}">
                <a14:useLocalDpi xmlns:a14="http://schemas.microsoft.com/office/drawing/2010/main" val="0"/>
              </a:ext>
            </a:extLst>
          </a:blip>
          <a:stretch>
            <a:fillRect/>
          </a:stretch>
        </p:blipFill>
        <p:spPr>
          <a:xfrm>
            <a:off x="30375" y="4726349"/>
            <a:ext cx="2557669" cy="963800"/>
          </a:xfrm>
          <a:prstGeom prst="rect">
            <a:avLst/>
          </a:prstGeom>
        </p:spPr>
      </p:pic>
      <p:sp>
        <p:nvSpPr>
          <p:cNvPr id="17" name="Rectangle 16">
            <a:extLst>
              <a:ext uri="{FF2B5EF4-FFF2-40B4-BE49-F238E27FC236}">
                <a16:creationId xmlns:a16="http://schemas.microsoft.com/office/drawing/2014/main" xmlns="" id="{C1FBE508-FB21-4884-9D9A-3022987165AD}"/>
              </a:ext>
            </a:extLst>
          </p:cNvPr>
          <p:cNvSpPr/>
          <p:nvPr/>
        </p:nvSpPr>
        <p:spPr>
          <a:xfrm>
            <a:off x="4664765" y="196334"/>
            <a:ext cx="4536819" cy="830997"/>
          </a:xfrm>
          <a:prstGeom prst="rect">
            <a:avLst/>
          </a:prstGeom>
        </p:spPr>
        <p:txBody>
          <a:bodyPr wrap="none">
            <a:spAutoFit/>
          </a:bodyPr>
          <a:lstStyle/>
          <a:p>
            <a:r>
              <a:rPr lang="en-US" sz="2400">
                <a:latin typeface="Times New Roman" panose="02020603050405020304" pitchFamily="18" charset="0"/>
                <a:ea typeface="Times New Roman" panose="02020603050405020304" pitchFamily="18" charset="0"/>
              </a:rPr>
              <a:t>Ấn phím (1),(2),(3) hoặc (4) </a:t>
            </a:r>
          </a:p>
          <a:p>
            <a:r>
              <a:rPr lang="en-US" sz="2400">
                <a:latin typeface="Times New Roman" panose="02020603050405020304" pitchFamily="18" charset="0"/>
                <a:ea typeface="Times New Roman" panose="02020603050405020304" pitchFamily="18" charset="0"/>
              </a:rPr>
              <a:t>để chọn dạng của bất ph</a:t>
            </a:r>
            <a:r>
              <a:rPr lang="vi-VN" sz="2400">
                <a:latin typeface="Times New Roman" panose="02020603050405020304" pitchFamily="18" charset="0"/>
                <a:ea typeface="Times New Roman" panose="02020603050405020304" pitchFamily="18" charset="0"/>
              </a:rPr>
              <a:t>ư</a:t>
            </a:r>
            <a:r>
              <a:rPr lang="en-US" sz="2400">
                <a:latin typeface="Times New Roman" panose="02020603050405020304" pitchFamily="18" charset="0"/>
                <a:ea typeface="Times New Roman" panose="02020603050405020304" pitchFamily="18" charset="0"/>
              </a:rPr>
              <a:t>ơng trình </a:t>
            </a:r>
            <a:endParaRPr lang="en-US" sz="2400"/>
          </a:p>
        </p:txBody>
      </p:sp>
      <p:pic>
        <p:nvPicPr>
          <p:cNvPr id="20" name="Picture 19">
            <a:extLst>
              <a:ext uri="{FF2B5EF4-FFF2-40B4-BE49-F238E27FC236}">
                <a16:creationId xmlns:a16="http://schemas.microsoft.com/office/drawing/2014/main" xmlns="" id="{56657C56-6759-4C08-9905-89465580A406}"/>
              </a:ext>
            </a:extLst>
          </p:cNvPr>
          <p:cNvPicPr/>
          <p:nvPr/>
        </p:nvPicPr>
        <p:blipFill>
          <a:blip r:embed="rId5">
            <a:extLst>
              <a:ext uri="{28A0092B-C50C-407E-A947-70E740481C1C}">
                <a14:useLocalDpi xmlns:a14="http://schemas.microsoft.com/office/drawing/2010/main" val="0"/>
              </a:ext>
            </a:extLst>
          </a:blip>
          <a:stretch>
            <a:fillRect/>
          </a:stretch>
        </p:blipFill>
        <p:spPr>
          <a:xfrm>
            <a:off x="9051235" y="0"/>
            <a:ext cx="3140765" cy="1547377"/>
          </a:xfrm>
          <a:prstGeom prst="rect">
            <a:avLst/>
          </a:prstGeom>
        </p:spPr>
      </p:pic>
    </p:spTree>
    <p:extLst>
      <p:ext uri="{BB962C8B-B14F-4D97-AF65-F5344CB8AC3E}">
        <p14:creationId xmlns:p14="http://schemas.microsoft.com/office/powerpoint/2010/main" val="415303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E8B7705-0064-4656-9364-B691783AAB88}"/>
              </a:ext>
            </a:extLst>
          </p:cNvPr>
          <p:cNvSpPr/>
          <p:nvPr/>
        </p:nvSpPr>
        <p:spPr>
          <a:xfrm>
            <a:off x="0" y="0"/>
            <a:ext cx="4664765" cy="1492203"/>
          </a:xfrm>
          <a:prstGeom prst="rect">
            <a:avLst/>
          </a:prstGeom>
        </p:spPr>
        <p:txBody>
          <a:bodyPr wrap="square">
            <a:spAutoFit/>
          </a:bodyPr>
          <a:lstStyle/>
          <a:p>
            <a:pPr algn="ctr">
              <a:lnSpc>
                <a:spcPct val="115000"/>
              </a:lnSpc>
              <a:spcAft>
                <a:spcPts val="1000"/>
              </a:spcAft>
            </a:pPr>
            <a:r>
              <a:rPr lang="en-US" sz="22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Sử dụng máy tính cầm tay</a:t>
            </a:r>
          </a:p>
          <a:p>
            <a:pPr algn="ctr">
              <a:lnSpc>
                <a:spcPct val="115000"/>
              </a:lnSpc>
              <a:spcAft>
                <a:spcPts val="1000"/>
              </a:spcAft>
            </a:pPr>
            <a:r>
              <a:rPr lang="en-US" sz="22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tìm nghiệm của</a:t>
            </a:r>
          </a:p>
          <a:p>
            <a:pPr algn="ctr">
              <a:lnSpc>
                <a:spcPct val="115000"/>
              </a:lnSpc>
              <a:spcAft>
                <a:spcPts val="1000"/>
              </a:spcAft>
            </a:pPr>
            <a:r>
              <a:rPr lang="en-US" sz="22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bất phương trình bậc hai một ẩn</a:t>
            </a:r>
            <a:endParaRPr lang="en-US" sz="220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D47447DC-C343-41AC-8212-862863031423}"/>
              </a:ext>
            </a:extLst>
          </p:cNvPr>
          <p:cNvPicPr/>
          <p:nvPr/>
        </p:nvPicPr>
        <p:blipFill>
          <a:blip r:embed="rId2">
            <a:extLst>
              <a:ext uri="{28A0092B-C50C-407E-A947-70E740481C1C}">
                <a14:useLocalDpi xmlns:a14="http://schemas.microsoft.com/office/drawing/2010/main" val="0"/>
              </a:ext>
            </a:extLst>
          </a:blip>
          <a:stretch>
            <a:fillRect/>
          </a:stretch>
        </p:blipFill>
        <p:spPr>
          <a:xfrm>
            <a:off x="955045" y="1524999"/>
            <a:ext cx="2979958" cy="1307861"/>
          </a:xfrm>
          <a:prstGeom prst="rect">
            <a:avLst/>
          </a:prstGeom>
        </p:spPr>
      </p:pic>
      <p:pic>
        <p:nvPicPr>
          <p:cNvPr id="13" name="Picture 12">
            <a:extLst>
              <a:ext uri="{FF2B5EF4-FFF2-40B4-BE49-F238E27FC236}">
                <a16:creationId xmlns:a16="http://schemas.microsoft.com/office/drawing/2014/main" xmlns="" id="{ED67FE20-C044-4B8B-886B-F374F11249AB}"/>
              </a:ext>
            </a:extLst>
          </p:cNvPr>
          <p:cNvPicPr/>
          <p:nvPr/>
        </p:nvPicPr>
        <p:blipFill>
          <a:blip r:embed="rId3">
            <a:extLst>
              <a:ext uri="{28A0092B-C50C-407E-A947-70E740481C1C}">
                <a14:useLocalDpi xmlns:a14="http://schemas.microsoft.com/office/drawing/2010/main" val="0"/>
              </a:ext>
            </a:extLst>
          </a:blip>
          <a:stretch>
            <a:fillRect/>
          </a:stretch>
        </p:blipFill>
        <p:spPr>
          <a:xfrm>
            <a:off x="881267" y="2891601"/>
            <a:ext cx="3127513" cy="1474304"/>
          </a:xfrm>
          <a:prstGeom prst="rect">
            <a:avLst/>
          </a:prstGeom>
        </p:spPr>
      </p:pic>
      <p:pic>
        <p:nvPicPr>
          <p:cNvPr id="15" name="Picture 14">
            <a:extLst>
              <a:ext uri="{FF2B5EF4-FFF2-40B4-BE49-F238E27FC236}">
                <a16:creationId xmlns:a16="http://schemas.microsoft.com/office/drawing/2014/main" xmlns="" id="{3AF614C4-0C26-45E5-8E51-5DE74167168E}"/>
              </a:ext>
            </a:extLst>
          </p:cNvPr>
          <p:cNvPicPr/>
          <p:nvPr/>
        </p:nvPicPr>
        <p:blipFill>
          <a:blip r:embed="rId4">
            <a:extLst>
              <a:ext uri="{28A0092B-C50C-407E-A947-70E740481C1C}">
                <a14:useLocalDpi xmlns:a14="http://schemas.microsoft.com/office/drawing/2010/main" val="0"/>
              </a:ext>
            </a:extLst>
          </a:blip>
          <a:stretch>
            <a:fillRect/>
          </a:stretch>
        </p:blipFill>
        <p:spPr>
          <a:xfrm>
            <a:off x="1166188" y="4437650"/>
            <a:ext cx="2557669" cy="963800"/>
          </a:xfrm>
          <a:prstGeom prst="rect">
            <a:avLst/>
          </a:prstGeom>
        </p:spPr>
      </p:pic>
      <p:pic>
        <p:nvPicPr>
          <p:cNvPr id="20" name="Picture 19">
            <a:extLst>
              <a:ext uri="{FF2B5EF4-FFF2-40B4-BE49-F238E27FC236}">
                <a16:creationId xmlns:a16="http://schemas.microsoft.com/office/drawing/2014/main" xmlns="" id="{56657C56-6759-4C08-9905-89465580A406}"/>
              </a:ext>
            </a:extLst>
          </p:cNvPr>
          <p:cNvPicPr/>
          <p:nvPr/>
        </p:nvPicPr>
        <p:blipFill>
          <a:blip r:embed="rId5">
            <a:extLst>
              <a:ext uri="{28A0092B-C50C-407E-A947-70E740481C1C}">
                <a14:useLocalDpi xmlns:a14="http://schemas.microsoft.com/office/drawing/2010/main" val="0"/>
              </a:ext>
            </a:extLst>
          </a:blip>
          <a:stretch>
            <a:fillRect/>
          </a:stretch>
        </p:blipFill>
        <p:spPr>
          <a:xfrm>
            <a:off x="1166188" y="5473195"/>
            <a:ext cx="2557669" cy="1255960"/>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xmlns="" id="{85E32B82-03FB-4ECB-B120-0F9875825422}"/>
                  </a:ext>
                </a:extLst>
              </p:cNvPr>
              <p:cNvSpPr/>
              <p:nvPr/>
            </p:nvSpPr>
            <p:spPr>
              <a:xfrm>
                <a:off x="4664765" y="88963"/>
                <a:ext cx="7090403" cy="830997"/>
              </a:xfrm>
              <a:prstGeom prst="rect">
                <a:avLst/>
              </a:prstGeom>
            </p:spPr>
            <p:txBody>
              <a:bodyPr wrap="none">
                <a:spAutoFit/>
              </a:bodyPr>
              <a:lstStyle/>
              <a:p>
                <a:r>
                  <a:rPr lang="en-US" sz="2400" b="1">
                    <a:latin typeface="Times New Roman" panose="02020603050405020304" pitchFamily="18" charset="0"/>
                    <a:ea typeface="Times New Roman" panose="02020603050405020304" pitchFamily="18" charset="0"/>
                    <a:cs typeface="Times New Roman" panose="02020603050405020304" pitchFamily="18" charset="0"/>
                  </a:rPr>
                  <a:t>Ví dụ: </a:t>
                </a:r>
                <a:r>
                  <a:rPr lang="en-US" sz="2400">
                    <a:latin typeface="Times New Roman" panose="02020603050405020304" pitchFamily="18" charset="0"/>
                    <a:ea typeface="Times New Roman" panose="02020603050405020304" pitchFamily="18" charset="0"/>
                  </a:rPr>
                  <a:t>Dùng máy tính cầm tay để giải bất phương trình </a:t>
                </a:r>
              </a:p>
              <a:p>
                <a:pPr algn="ctr"/>
                <a:r>
                  <a:rPr lang="en-US" sz="2400">
                    <a:latin typeface="Times New Roman" panose="02020603050405020304" pitchFamily="18" charset="0"/>
                    <a:ea typeface="Times New Roman" panose="02020603050405020304" pitchFamily="18" charset="0"/>
                  </a:rPr>
                  <a:t>2</a:t>
                </a:r>
                <a:r>
                  <a:rPr lang="en-US" sz="2400" i="1">
                    <a:latin typeface="Times New Roman" panose="02020603050405020304" pitchFamily="18" charset="0"/>
                    <a:ea typeface="Times New Roman" panose="02020603050405020304" pitchFamily="18" charset="0"/>
                  </a:rPr>
                  <a:t>x</a:t>
                </a:r>
                <a:r>
                  <a:rPr lang="en-US" sz="2400" baseline="30000">
                    <a:latin typeface="Times New Roman" panose="02020603050405020304" pitchFamily="18" charset="0"/>
                    <a:ea typeface="Times New Roman" panose="02020603050405020304" pitchFamily="18" charset="0"/>
                  </a:rPr>
                  <a:t>2</a:t>
                </a:r>
                <a:r>
                  <a:rPr lang="en-US" sz="2400">
                    <a:latin typeface="Times New Roman" panose="02020603050405020304" pitchFamily="18" charset="0"/>
                    <a:ea typeface="Times New Roman" panose="02020603050405020304" pitchFamily="18" charset="0"/>
                  </a:rPr>
                  <a:t> + </a:t>
                </a:r>
                <a:r>
                  <a:rPr lang="en-US" sz="2400" i="1">
                    <a:latin typeface="Times New Roman" panose="02020603050405020304" pitchFamily="18" charset="0"/>
                    <a:ea typeface="Times New Roman" panose="02020603050405020304" pitchFamily="18" charset="0"/>
                  </a:rPr>
                  <a:t>x</a:t>
                </a:r>
                <a:r>
                  <a:rPr lang="en-US" sz="2400">
                    <a:latin typeface="Times New Roman" panose="02020603050405020304" pitchFamily="18" charset="0"/>
                    <a:ea typeface="Times New Roman" panose="02020603050405020304" pitchFamily="18" charset="0"/>
                  </a:rPr>
                  <a:t> – 3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&lt;</m:t>
                    </m:r>
                  </m:oMath>
                </a14:m>
                <a:r>
                  <a:rPr lang="en-US" sz="2400">
                    <a:latin typeface="Times New Roman" panose="02020603050405020304" pitchFamily="18" charset="0"/>
                    <a:ea typeface="Times New Roman" panose="02020603050405020304" pitchFamily="18" charset="0"/>
                  </a:rPr>
                  <a:t>0</a:t>
                </a:r>
                <a:endParaRPr lang="en-US" sz="2400"/>
              </a:p>
            </p:txBody>
          </p:sp>
        </mc:Choice>
        <mc:Fallback xmlns="">
          <p:sp>
            <p:nvSpPr>
              <p:cNvPr id="2" name="Rectangle 1">
                <a:extLst>
                  <a:ext uri="{FF2B5EF4-FFF2-40B4-BE49-F238E27FC236}">
                    <a16:creationId xmlns:a16="http://schemas.microsoft.com/office/drawing/2014/main" id="{85E32B82-03FB-4ECB-B120-0F9875825422}"/>
                  </a:ext>
                </a:extLst>
              </p:cNvPr>
              <p:cNvSpPr>
                <a:spLocks noRot="1" noChangeAspect="1" noMove="1" noResize="1" noEditPoints="1" noAdjustHandles="1" noChangeArrowheads="1" noChangeShapeType="1" noTextEdit="1"/>
              </p:cNvSpPr>
              <p:nvPr/>
            </p:nvSpPr>
            <p:spPr>
              <a:xfrm>
                <a:off x="4664765" y="88963"/>
                <a:ext cx="7090403" cy="830997"/>
              </a:xfrm>
              <a:prstGeom prst="rect">
                <a:avLst/>
              </a:prstGeom>
              <a:blipFill>
                <a:blip r:embed="rId6"/>
                <a:stretch>
                  <a:fillRect l="-1290" t="-5882" r="-430" b="-16176"/>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xmlns="" id="{DDF918E8-CCE7-4E34-BB0F-77590983D02C}"/>
              </a:ext>
            </a:extLst>
          </p:cNvPr>
          <p:cNvPicPr/>
          <p:nvPr/>
        </p:nvPicPr>
        <p:blipFill>
          <a:blip r:embed="rId7">
            <a:extLst>
              <a:ext uri="{28A0092B-C50C-407E-A947-70E740481C1C}">
                <a14:useLocalDpi xmlns:a14="http://schemas.microsoft.com/office/drawing/2010/main" val="0"/>
              </a:ext>
            </a:extLst>
          </a:blip>
          <a:stretch>
            <a:fillRect/>
          </a:stretch>
        </p:blipFill>
        <p:spPr>
          <a:xfrm>
            <a:off x="8256999" y="2216648"/>
            <a:ext cx="3127513" cy="1474305"/>
          </a:xfrm>
          <a:prstGeom prst="rect">
            <a:avLst/>
          </a:prstGeom>
        </p:spPr>
      </p:pic>
      <p:pic>
        <p:nvPicPr>
          <p:cNvPr id="14" name="Picture 13">
            <a:extLst>
              <a:ext uri="{FF2B5EF4-FFF2-40B4-BE49-F238E27FC236}">
                <a16:creationId xmlns:a16="http://schemas.microsoft.com/office/drawing/2014/main" xmlns="" id="{A7C9EC6E-49CA-430A-AA63-8D8792418E89}"/>
              </a:ext>
            </a:extLst>
          </p:cNvPr>
          <p:cNvPicPr/>
          <p:nvPr/>
        </p:nvPicPr>
        <p:blipFill>
          <a:blip r:embed="rId8">
            <a:extLst>
              <a:ext uri="{28A0092B-C50C-407E-A947-70E740481C1C}">
                <a14:useLocalDpi xmlns:a14="http://schemas.microsoft.com/office/drawing/2010/main" val="0"/>
              </a:ext>
            </a:extLst>
          </a:blip>
          <a:stretch>
            <a:fillRect/>
          </a:stretch>
        </p:blipFill>
        <p:spPr>
          <a:xfrm>
            <a:off x="8415142" y="5346134"/>
            <a:ext cx="3127513" cy="1383021"/>
          </a:xfrm>
          <a:prstGeom prst="rect">
            <a:avLst/>
          </a:prstGeom>
        </p:spPr>
      </p:pic>
      <p:pic>
        <p:nvPicPr>
          <p:cNvPr id="7" name="Picture 6">
            <a:extLst>
              <a:ext uri="{FF2B5EF4-FFF2-40B4-BE49-F238E27FC236}">
                <a16:creationId xmlns:a16="http://schemas.microsoft.com/office/drawing/2014/main" xmlns="" id="{77D83920-7EC8-4316-B3BE-578C1885759B}"/>
              </a:ext>
            </a:extLst>
          </p:cNvPr>
          <p:cNvPicPr>
            <a:picLocks noChangeAspect="1"/>
          </p:cNvPicPr>
          <p:nvPr/>
        </p:nvPicPr>
        <p:blipFill>
          <a:blip r:embed="rId9"/>
          <a:stretch>
            <a:fillRect/>
          </a:stretch>
        </p:blipFill>
        <p:spPr>
          <a:xfrm>
            <a:off x="5057585" y="968304"/>
            <a:ext cx="6304762" cy="1200000"/>
          </a:xfrm>
          <a:prstGeom prst="rect">
            <a:avLst/>
          </a:prstGeom>
        </p:spPr>
      </p:pic>
      <p:pic>
        <p:nvPicPr>
          <p:cNvPr id="8" name="Picture 7">
            <a:extLst>
              <a:ext uri="{FF2B5EF4-FFF2-40B4-BE49-F238E27FC236}">
                <a16:creationId xmlns:a16="http://schemas.microsoft.com/office/drawing/2014/main" xmlns="" id="{2B8F0A11-FC53-4981-B1BD-82E17570FD74}"/>
              </a:ext>
            </a:extLst>
          </p:cNvPr>
          <p:cNvPicPr>
            <a:picLocks noChangeAspect="1"/>
          </p:cNvPicPr>
          <p:nvPr/>
        </p:nvPicPr>
        <p:blipFill>
          <a:blip r:embed="rId10"/>
          <a:stretch>
            <a:fillRect/>
          </a:stretch>
        </p:blipFill>
        <p:spPr>
          <a:xfrm>
            <a:off x="5110733" y="3818355"/>
            <a:ext cx="6200000" cy="1380952"/>
          </a:xfrm>
          <a:prstGeom prst="rect">
            <a:avLst/>
          </a:prstGeom>
        </p:spPr>
      </p:pic>
    </p:spTree>
    <p:extLst>
      <p:ext uri="{BB962C8B-B14F-4D97-AF65-F5344CB8AC3E}">
        <p14:creationId xmlns:p14="http://schemas.microsoft.com/office/powerpoint/2010/main" val="15180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6976D774-47F8-447A-AB08-5939E47B8F1B}"/>
              </a:ext>
            </a:extLst>
          </p:cNvPr>
          <p:cNvSpPr txBox="1">
            <a:spLocks/>
          </p:cNvSpPr>
          <p:nvPr/>
        </p:nvSpPr>
        <p:spPr>
          <a:xfrm>
            <a:off x="1643269" y="-13252"/>
            <a:ext cx="9223513" cy="609600"/>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Autofit/>
          </a:bodyPr>
          <a:lstStyle>
            <a:lvl1pPr algn="l" defTabSz="914400" rtl="0" eaLnBrk="1" latinLnBrk="0" hangingPunct="1">
              <a:lnSpc>
                <a:spcPct val="90000"/>
              </a:lnSpc>
              <a:spcBef>
                <a:spcPct val="0"/>
              </a:spcBef>
              <a:buNone/>
              <a:defRPr sz="3600" b="0" i="0" kern="1200" spc="-50" baseline="0">
                <a:solidFill>
                  <a:srgbClr val="FFFFFF"/>
                </a:solidFill>
                <a:latin typeface="+mj-lt"/>
                <a:ea typeface="+mj-ea"/>
                <a:cs typeface="+mj-cs"/>
              </a:defRPr>
            </a:lvl1pPr>
          </a:lstStyle>
          <a:p>
            <a:r>
              <a:rPr lang="en-US" sz="2800" b="1">
                <a:solidFill>
                  <a:srgbClr val="002060"/>
                </a:solidFill>
                <a:latin typeface="Arial" panose="020B0604020202020204" pitchFamily="34" charset="0"/>
                <a:cs typeface="Arial" panose="020B0604020202020204" pitchFamily="34" charset="0"/>
              </a:rPr>
              <a:t>BÀI 2: GIẢI BẤT PHƯƠNG TRÌNH BẬC HAI MỘT ẨN</a:t>
            </a:r>
            <a:endParaRPr lang="en-US" sz="2800">
              <a:solidFill>
                <a:srgbClr val="002060"/>
              </a:solidFill>
              <a:latin typeface="Arial" panose="020B0604020202020204" pitchFamily="34" charset="0"/>
              <a:cs typeface="Arial" panose="020B0604020202020204" pitchFamily="34" charset="0"/>
            </a:endParaRPr>
          </a:p>
        </p:txBody>
      </p:sp>
      <p:pic>
        <p:nvPicPr>
          <p:cNvPr id="9" name="Graphic 8" descr="Help">
            <a:extLst>
              <a:ext uri="{FF2B5EF4-FFF2-40B4-BE49-F238E27FC236}">
                <a16:creationId xmlns:a16="http://schemas.microsoft.com/office/drawing/2014/main" xmlns="" id="{AA21CEF9-AF5D-449E-B9CB-4F4A3533DE8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578627" y="596348"/>
            <a:ext cx="914400" cy="914400"/>
          </a:xfrm>
          <a:prstGeom prst="rect">
            <a:avLst/>
          </a:prstGeom>
        </p:spPr>
      </p:pic>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0C991A6B-C5DA-4B1F-8609-A110E2FF1781}"/>
                  </a:ext>
                </a:extLst>
              </p:cNvPr>
              <p:cNvSpPr/>
              <p:nvPr/>
            </p:nvSpPr>
            <p:spPr>
              <a:xfrm>
                <a:off x="5493027" y="596348"/>
                <a:ext cx="6559825" cy="2606676"/>
              </a:xfrm>
              <a:prstGeom prst="rect">
                <a:avLst/>
              </a:prstGeom>
            </p:spPr>
            <p:txBody>
              <a:bodyPr wrap="square">
                <a:spAutoFit/>
              </a:bodyPr>
              <a:lstStyle/>
              <a:p>
                <a:pPr algn="just">
                  <a:lnSpc>
                    <a:spcPct val="115000"/>
                  </a:lnSpc>
                  <a:spcAft>
                    <a:spcPts val="1000"/>
                  </a:spcAft>
                </a:pPr>
                <a:r>
                  <a:rPr lang="en-US" sz="2400">
                    <a:latin typeface="Times New Roman" panose="02020603050405020304" pitchFamily="18" charset="0"/>
                    <a:ea typeface="Times New Roman" panose="02020603050405020304" pitchFamily="18" charset="0"/>
                    <a:cs typeface="Times New Roman" panose="02020603050405020304" pitchFamily="18" charset="0"/>
                  </a:rPr>
                  <a:t>Lợi nhuận (</a:t>
                </a:r>
                <a:r>
                  <a:rPr lang="en-US" sz="2400" i="1">
                    <a:latin typeface="Times New Roman" panose="02020603050405020304" pitchFamily="18" charset="0"/>
                    <a:ea typeface="Times New Roman" panose="02020603050405020304" pitchFamily="18" charset="0"/>
                    <a:cs typeface="Times New Roman" panose="02020603050405020304" pitchFamily="18" charset="0"/>
                  </a:rPr>
                  <a:t>I</a:t>
                </a:r>
                <a:r>
                  <a:rPr lang="en-US" sz="2400">
                    <a:latin typeface="Times New Roman" panose="02020603050405020304" pitchFamily="18" charset="0"/>
                    <a:ea typeface="Times New Roman" panose="02020603050405020304" pitchFamily="18" charset="0"/>
                    <a:cs typeface="Times New Roman" panose="02020603050405020304" pitchFamily="18" charset="0"/>
                  </a:rPr>
                  <a:t>) thu được trong một ngày từ việc kinh doanh một loại gạo của cửa hàng phụ thuộc vào giá bán (</a:t>
                </a:r>
                <a:r>
                  <a:rPr lang="en-US" sz="2400" i="1">
                    <a:latin typeface="Times New Roman" panose="02020603050405020304" pitchFamily="18" charset="0"/>
                    <a:ea typeface="Times New Roman" panose="02020603050405020304" pitchFamily="18" charset="0"/>
                    <a:cs typeface="Times New Roman" panose="02020603050405020304" pitchFamily="18" charset="0"/>
                  </a:rPr>
                  <a:t>x</a:t>
                </a:r>
                <a:r>
                  <a:rPr lang="en-US" sz="2400">
                    <a:latin typeface="Times New Roman" panose="02020603050405020304" pitchFamily="18" charset="0"/>
                    <a:ea typeface="Times New Roman" panose="02020603050405020304" pitchFamily="18" charset="0"/>
                    <a:cs typeface="Times New Roman" panose="02020603050405020304" pitchFamily="18" charset="0"/>
                  </a:rPr>
                  <a:t>) của một kilôgam loại gạo đó theo công thức </a:t>
                </a:r>
                <a:r>
                  <a:rPr lang="en-US" sz="2400" i="1">
                    <a:latin typeface="Times New Roman" panose="02020603050405020304" pitchFamily="18" charset="0"/>
                    <a:ea typeface="Times New Roman" panose="02020603050405020304" pitchFamily="18" charset="0"/>
                    <a:cs typeface="Times New Roman" panose="02020603050405020304" pitchFamily="18" charset="0"/>
                  </a:rPr>
                  <a:t>I</a:t>
                </a:r>
                <a:r>
                  <a:rPr lang="en-US" sz="240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r>
                      <a:rPr lang="en-US" sz="2400" b="1" i="1">
                        <a:latin typeface="Cambria Math" panose="02040503050406030204" pitchFamily="18" charset="0"/>
                        <a:ea typeface="Times New Roman" panose="02020603050405020304" pitchFamily="18" charset="0"/>
                        <a:cs typeface="Arial" panose="020B0604020202020204" pitchFamily="34" charset="0"/>
                      </a:rPr>
                      <m:t>−</m:t>
                    </m:r>
                  </m:oMath>
                </a14:m>
                <a:r>
                  <a:rPr lang="en-US" sz="2400">
                    <a:latin typeface="Times New Roman" panose="02020603050405020304" pitchFamily="18" charset="0"/>
                    <a:ea typeface="Times New Roman" panose="02020603050405020304" pitchFamily="18" charset="0"/>
                    <a:cs typeface="Times New Roman" panose="02020603050405020304" pitchFamily="18" charset="0"/>
                  </a:rPr>
                  <a:t>3</a:t>
                </a:r>
                <a:r>
                  <a:rPr lang="en-US" sz="2400" i="1">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400">
                    <a:latin typeface="Times New Roman" panose="02020603050405020304" pitchFamily="18" charset="0"/>
                    <a:ea typeface="Times New Roman" panose="02020603050405020304" pitchFamily="18" charset="0"/>
                    <a:cs typeface="Times New Roman" panose="02020603050405020304" pitchFamily="18" charset="0"/>
                  </a:rPr>
                  <a:t> + 200</a:t>
                </a:r>
                <a:r>
                  <a:rPr lang="en-US" sz="2400" i="1">
                    <a:latin typeface="Times New Roman" panose="02020603050405020304" pitchFamily="18" charset="0"/>
                    <a:ea typeface="Times New Roman" panose="02020603050405020304" pitchFamily="18" charset="0"/>
                    <a:cs typeface="Times New Roman" panose="02020603050405020304" pitchFamily="18" charset="0"/>
                  </a:rPr>
                  <a:t>x</a:t>
                </a:r>
                <a:r>
                  <a:rPr lang="en-US" sz="2400">
                    <a:latin typeface="Times New Roman" panose="02020603050405020304" pitchFamily="18" charset="0"/>
                    <a:ea typeface="Times New Roman" panose="02020603050405020304" pitchFamily="18" charset="0"/>
                    <a:cs typeface="Times New Roman" panose="02020603050405020304" pitchFamily="18" charset="0"/>
                  </a:rPr>
                  <a:t> – 2325, với </a:t>
                </a:r>
                <a:r>
                  <a:rPr lang="en-US" sz="2400" i="1">
                    <a:latin typeface="Times New Roman" panose="02020603050405020304" pitchFamily="18" charset="0"/>
                    <a:ea typeface="Times New Roman" panose="02020603050405020304" pitchFamily="18" charset="0"/>
                    <a:cs typeface="Times New Roman" panose="02020603050405020304" pitchFamily="18" charset="0"/>
                  </a:rPr>
                  <a:t>I</a:t>
                </a:r>
                <a:r>
                  <a:rPr lang="en-US" sz="2400">
                    <a:latin typeface="Times New Roman" panose="02020603050405020304" pitchFamily="18" charset="0"/>
                    <a:ea typeface="Times New Roman" panose="02020603050405020304" pitchFamily="18" charset="0"/>
                    <a:cs typeface="Times New Roman" panose="02020603050405020304" pitchFamily="18" charset="0"/>
                  </a:rPr>
                  <a:t> và </a:t>
                </a:r>
                <a:r>
                  <a:rPr lang="en-US" sz="2400" i="1">
                    <a:latin typeface="Times New Roman" panose="02020603050405020304" pitchFamily="18" charset="0"/>
                    <a:ea typeface="Times New Roman" panose="02020603050405020304" pitchFamily="18" charset="0"/>
                    <a:cs typeface="Times New Roman" panose="02020603050405020304" pitchFamily="18" charset="0"/>
                  </a:rPr>
                  <a:t>x</a:t>
                </a:r>
                <a:r>
                  <a:rPr lang="en-US" sz="2400">
                    <a:latin typeface="Times New Roman" panose="02020603050405020304" pitchFamily="18" charset="0"/>
                    <a:ea typeface="Times New Roman" panose="02020603050405020304" pitchFamily="18" charset="0"/>
                    <a:cs typeface="Times New Roman" panose="02020603050405020304" pitchFamily="18" charset="0"/>
                  </a:rPr>
                  <a:t> được tính bằng nghìn đồng. Giá trị </a:t>
                </a:r>
                <a:r>
                  <a:rPr lang="en-US" sz="2400" i="1">
                    <a:latin typeface="Times New Roman" panose="02020603050405020304" pitchFamily="18" charset="0"/>
                    <a:ea typeface="Times New Roman" panose="02020603050405020304" pitchFamily="18" charset="0"/>
                    <a:cs typeface="Times New Roman" panose="02020603050405020304" pitchFamily="18" charset="0"/>
                  </a:rPr>
                  <a:t>x</a:t>
                </a:r>
                <a:r>
                  <a:rPr lang="en-US" sz="2400">
                    <a:latin typeface="Times New Roman" panose="02020603050405020304" pitchFamily="18" charset="0"/>
                    <a:ea typeface="Times New Roman" panose="02020603050405020304" pitchFamily="18" charset="0"/>
                    <a:cs typeface="Times New Roman" panose="02020603050405020304" pitchFamily="18" charset="0"/>
                  </a:rPr>
                  <a:t> như thế nào thì của hang có lãi từ loại gạo đó?</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Rectangle 9">
                <a:extLst>
                  <a:ext uri="{FF2B5EF4-FFF2-40B4-BE49-F238E27FC236}">
                    <a16:creationId xmlns:a16="http://schemas.microsoft.com/office/drawing/2014/main" id="{0C991A6B-C5DA-4B1F-8609-A110E2FF1781}"/>
                  </a:ext>
                </a:extLst>
              </p:cNvPr>
              <p:cNvSpPr>
                <a:spLocks noRot="1" noChangeAspect="1" noMove="1" noResize="1" noEditPoints="1" noAdjustHandles="1" noChangeArrowheads="1" noChangeShapeType="1" noTextEdit="1"/>
              </p:cNvSpPr>
              <p:nvPr/>
            </p:nvSpPr>
            <p:spPr>
              <a:xfrm>
                <a:off x="5493027" y="596348"/>
                <a:ext cx="6559825" cy="2606676"/>
              </a:xfrm>
              <a:prstGeom prst="rect">
                <a:avLst/>
              </a:prstGeom>
              <a:blipFill>
                <a:blip r:embed="rId4"/>
                <a:stretch>
                  <a:fillRect l="-1394" t="-937" r="-1487" b="-4684"/>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xmlns="" id="{CBE876EF-D617-4D2B-8514-C4BB0DDFBC85}"/>
              </a:ext>
            </a:extLst>
          </p:cNvPr>
          <p:cNvPicPr/>
          <p:nvPr/>
        </p:nvPicPr>
        <p:blipFill>
          <a:blip r:embed="rId5">
            <a:extLst>
              <a:ext uri="{28A0092B-C50C-407E-A947-70E740481C1C}">
                <a14:useLocalDpi xmlns:a14="http://schemas.microsoft.com/office/drawing/2010/main" val="0"/>
              </a:ext>
            </a:extLst>
          </a:blip>
          <a:stretch>
            <a:fillRect/>
          </a:stretch>
        </p:blipFill>
        <p:spPr>
          <a:xfrm>
            <a:off x="7541591" y="2770961"/>
            <a:ext cx="4358861" cy="2295359"/>
          </a:xfrm>
          <a:prstGeom prst="rect">
            <a:avLst/>
          </a:prstGeom>
        </p:spPr>
      </p:pic>
      <p:sp>
        <p:nvSpPr>
          <p:cNvPr id="2" name="Rectangle 1">
            <a:extLst>
              <a:ext uri="{FF2B5EF4-FFF2-40B4-BE49-F238E27FC236}">
                <a16:creationId xmlns:a16="http://schemas.microsoft.com/office/drawing/2014/main" xmlns="" id="{BE4C4F4C-6D76-4FE6-91EA-E92264F540EA}"/>
              </a:ext>
            </a:extLst>
          </p:cNvPr>
          <p:cNvSpPr/>
          <p:nvPr/>
        </p:nvSpPr>
        <p:spPr>
          <a:xfrm>
            <a:off x="0" y="744283"/>
            <a:ext cx="4578627" cy="461665"/>
          </a:xfrm>
          <a:prstGeom prst="rect">
            <a:avLst/>
          </a:prstGeom>
        </p:spPr>
        <p:txBody>
          <a:bodyPr wrap="square">
            <a:spAutoFit/>
          </a:bodyPr>
          <a:lstStyle/>
          <a:p>
            <a:r>
              <a:rPr lang="en-US" sz="2400" b="1" i="1">
                <a:solidFill>
                  <a:schemeClr val="bg1"/>
                </a:solidFill>
                <a:latin typeface="Times New Roman" panose="02020603050405020304" pitchFamily="18" charset="0"/>
                <a:ea typeface="Times New Roman" panose="02020603050405020304" pitchFamily="18" charset="0"/>
              </a:rPr>
              <a:t>Bất phương trình bậc hai một ẩn</a:t>
            </a:r>
            <a:r>
              <a:rPr lang="en-US" sz="2400">
                <a:solidFill>
                  <a:schemeClr val="bg1"/>
                </a:solidFill>
                <a:latin typeface="Times New Roman" panose="02020603050405020304" pitchFamily="18" charset="0"/>
                <a:ea typeface="Times New Roman" panose="02020603050405020304" pitchFamily="18" charset="0"/>
              </a:rPr>
              <a:t> </a:t>
            </a:r>
            <a:r>
              <a:rPr lang="en-US" sz="2400" i="1">
                <a:solidFill>
                  <a:schemeClr val="bg1"/>
                </a:solidFill>
                <a:latin typeface="Times New Roman" panose="02020603050405020304" pitchFamily="18" charset="0"/>
                <a:ea typeface="Times New Roman" panose="02020603050405020304" pitchFamily="18" charset="0"/>
              </a:rPr>
              <a:t>x</a:t>
            </a:r>
            <a:endParaRPr lang="en-US" sz="2400">
              <a:solidFill>
                <a:schemeClr val="bg1"/>
              </a:solidFill>
            </a:endParaRPr>
          </a:p>
        </p:txBody>
      </p:sp>
      <p:sp>
        <p:nvSpPr>
          <p:cNvPr id="3" name="Rectangle 2">
            <a:extLst>
              <a:ext uri="{FF2B5EF4-FFF2-40B4-BE49-F238E27FC236}">
                <a16:creationId xmlns:a16="http://schemas.microsoft.com/office/drawing/2014/main" xmlns="" id="{ABA16FEC-1E10-4D49-8183-6042C4DB87EB}"/>
              </a:ext>
            </a:extLst>
          </p:cNvPr>
          <p:cNvSpPr/>
          <p:nvPr/>
        </p:nvSpPr>
        <p:spPr>
          <a:xfrm>
            <a:off x="185177" y="1303057"/>
            <a:ext cx="2916183" cy="830997"/>
          </a:xfrm>
          <a:prstGeom prst="rect">
            <a:avLst/>
          </a:prstGeom>
        </p:spPr>
        <p:txBody>
          <a:bodyPr wrap="none">
            <a:spAutoFit/>
          </a:bodyPr>
          <a:lstStyle/>
          <a:p>
            <a:r>
              <a:rPr lang="en-US" sz="2400">
                <a:solidFill>
                  <a:schemeClr val="bg1"/>
                </a:solidFill>
                <a:latin typeface="Times New Roman" panose="02020603050405020304" pitchFamily="18" charset="0"/>
                <a:ea typeface="Times New Roman" panose="02020603050405020304" pitchFamily="18" charset="0"/>
              </a:rPr>
              <a:t>là bất phương trình </a:t>
            </a:r>
          </a:p>
          <a:p>
            <a:r>
              <a:rPr lang="en-US" sz="2400">
                <a:solidFill>
                  <a:schemeClr val="bg1"/>
                </a:solidFill>
                <a:latin typeface="Times New Roman" panose="02020603050405020304" pitchFamily="18" charset="0"/>
                <a:ea typeface="Times New Roman" panose="02020603050405020304" pitchFamily="18" charset="0"/>
              </a:rPr>
              <a:t>có một trong các dạng</a:t>
            </a:r>
            <a:endParaRPr lang="en-US" sz="2400">
              <a:solidFill>
                <a:schemeClr val="bg1"/>
              </a:solidFill>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E1F913C1-023B-49BE-BAC8-EFA4830E5EA6}"/>
                  </a:ext>
                </a:extLst>
              </p:cNvPr>
              <p:cNvSpPr/>
              <p:nvPr/>
            </p:nvSpPr>
            <p:spPr>
              <a:xfrm>
                <a:off x="105152" y="2222139"/>
                <a:ext cx="2273379" cy="2149114"/>
              </a:xfrm>
              <a:prstGeom prst="rect">
                <a:avLst/>
              </a:prstGeom>
            </p:spPr>
            <p:txBody>
              <a:bodyPr wrap="none">
                <a:spAutoFit/>
              </a:bodyPr>
              <a:lstStyle/>
              <a:p>
                <a:pPr algn="ctr">
                  <a:lnSpc>
                    <a:spcPct val="115000"/>
                  </a:lnSpc>
                  <a:spcAft>
                    <a:spcPts val="1000"/>
                  </a:spcAft>
                </a:pPr>
                <a:r>
                  <a:rPr lang="en-US" sz="24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r>
                  <a:rPr lang="en-US" sz="24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15000"/>
                  </a:lnSpc>
                  <a:spcAft>
                    <a:spcPts val="1000"/>
                  </a:spcAft>
                </a:pPr>
                <a:r>
                  <a:rPr lang="en-US" sz="24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&lt;</m:t>
                    </m:r>
                  </m:oMath>
                </a14:m>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 </a:t>
                </a:r>
              </a:p>
              <a:p>
                <a:pPr algn="ctr">
                  <a:lnSpc>
                    <a:spcPct val="115000"/>
                  </a:lnSpc>
                  <a:spcAft>
                    <a:spcPts val="1000"/>
                  </a:spcAft>
                </a:pPr>
                <a:r>
                  <a:rPr lang="en-US" sz="24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p>
              <a:p>
                <a:pPr algn="ctr">
                  <a:lnSpc>
                    <a:spcPct val="115000"/>
                  </a:lnSpc>
                  <a:spcAft>
                    <a:spcPts val="1000"/>
                  </a:spcAft>
                </a:pPr>
                <a:r>
                  <a:rPr lang="en-US" sz="24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&gt;</m:t>
                    </m:r>
                  </m:oMath>
                </a14:m>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endParaRPr lang="en-US" sz="24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E1F913C1-023B-49BE-BAC8-EFA4830E5EA6}"/>
                  </a:ext>
                </a:extLst>
              </p:cNvPr>
              <p:cNvSpPr>
                <a:spLocks noRot="1" noChangeAspect="1" noMove="1" noResize="1" noEditPoints="1" noAdjustHandles="1" noChangeArrowheads="1" noChangeShapeType="1" noTextEdit="1"/>
              </p:cNvSpPr>
              <p:nvPr/>
            </p:nvSpPr>
            <p:spPr>
              <a:xfrm>
                <a:off x="105152" y="2222139"/>
                <a:ext cx="2273379" cy="2149114"/>
              </a:xfrm>
              <a:prstGeom prst="rect">
                <a:avLst/>
              </a:prstGeom>
              <a:blipFill>
                <a:blip r:embed="rId6"/>
                <a:stretch>
                  <a:fillRect l="-1877" t="-1136" r="-2145" b="-53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C900B888-1979-4650-B910-2473EB9DED1D}"/>
                  </a:ext>
                </a:extLst>
              </p:cNvPr>
              <p:cNvSpPr/>
              <p:nvPr/>
            </p:nvSpPr>
            <p:spPr>
              <a:xfrm>
                <a:off x="2402987" y="3854548"/>
                <a:ext cx="1532792" cy="490199"/>
              </a:xfrm>
              <a:prstGeom prst="rect">
                <a:avLst/>
              </a:prstGeom>
            </p:spPr>
            <p:txBody>
              <a:bodyPr wrap="none">
                <a:spAutoFit/>
              </a:bodyPr>
              <a:lstStyle/>
              <a:p>
                <a:pPr>
                  <a:lnSpc>
                    <a:spcPct val="115000"/>
                  </a:lnSpc>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với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m:t>
                    </m:r>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0.</a:t>
                </a:r>
                <a:endParaRPr lang="en-US" sz="240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C900B888-1979-4650-B910-2473EB9DED1D}"/>
                  </a:ext>
                </a:extLst>
              </p:cNvPr>
              <p:cNvSpPr>
                <a:spLocks noRot="1" noChangeAspect="1" noMove="1" noResize="1" noEditPoints="1" noAdjustHandles="1" noChangeArrowheads="1" noChangeShapeType="1" noTextEdit="1"/>
              </p:cNvSpPr>
              <p:nvPr/>
            </p:nvSpPr>
            <p:spPr>
              <a:xfrm>
                <a:off x="2402987" y="3854548"/>
                <a:ext cx="1532792" cy="490199"/>
              </a:xfrm>
              <a:prstGeom prst="rect">
                <a:avLst/>
              </a:prstGeom>
              <a:blipFill>
                <a:blip r:embed="rId7"/>
                <a:stretch>
                  <a:fillRect l="-5952" t="-4938" r="-5159" b="-2592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xmlns="" id="{98175129-1A8E-41B7-8F8C-9BB5B866D6B2}"/>
              </a:ext>
            </a:extLst>
          </p:cNvPr>
          <p:cNvSpPr/>
          <p:nvPr/>
        </p:nvSpPr>
        <p:spPr>
          <a:xfrm>
            <a:off x="-51782" y="4510465"/>
            <a:ext cx="4860626" cy="461665"/>
          </a:xfrm>
          <a:prstGeom prst="rect">
            <a:avLst/>
          </a:prstGeom>
        </p:spPr>
        <p:txBody>
          <a:bodyPr wrap="none">
            <a:spAutoFit/>
          </a:bodyPr>
          <a:lstStyle/>
          <a:p>
            <a:r>
              <a:rPr lang="en-US" sz="2400" b="1" i="1">
                <a:solidFill>
                  <a:schemeClr val="bg1"/>
                </a:solidFill>
                <a:latin typeface="Times New Roman" panose="02020603050405020304" pitchFamily="18" charset="0"/>
                <a:ea typeface="Times New Roman" panose="02020603050405020304" pitchFamily="18" charset="0"/>
              </a:rPr>
              <a:t>Nghiệm</a:t>
            </a:r>
            <a:r>
              <a:rPr lang="en-US" sz="2400">
                <a:solidFill>
                  <a:schemeClr val="bg1"/>
                </a:solidFill>
                <a:latin typeface="Times New Roman" panose="02020603050405020304" pitchFamily="18" charset="0"/>
                <a:ea typeface="Times New Roman" panose="02020603050405020304" pitchFamily="18" charset="0"/>
              </a:rPr>
              <a:t> của bất phương trình bậc hai </a:t>
            </a:r>
            <a:endParaRPr lang="en-US" sz="2400">
              <a:solidFill>
                <a:schemeClr val="bg1"/>
              </a:solidFill>
            </a:endParaRPr>
          </a:p>
        </p:txBody>
      </p:sp>
      <p:sp>
        <p:nvSpPr>
          <p:cNvPr id="11" name="Rectangle 10">
            <a:extLst>
              <a:ext uri="{FF2B5EF4-FFF2-40B4-BE49-F238E27FC236}">
                <a16:creationId xmlns:a16="http://schemas.microsoft.com/office/drawing/2014/main" xmlns="" id="{1C2CB742-7C7D-4171-A3B0-09B4DFB3C1EC}"/>
              </a:ext>
            </a:extLst>
          </p:cNvPr>
          <p:cNvSpPr/>
          <p:nvPr/>
        </p:nvSpPr>
        <p:spPr>
          <a:xfrm>
            <a:off x="145136" y="5033988"/>
            <a:ext cx="3015569" cy="461665"/>
          </a:xfrm>
          <a:prstGeom prst="rect">
            <a:avLst/>
          </a:prstGeom>
        </p:spPr>
        <p:txBody>
          <a:bodyPr wrap="none">
            <a:spAutoFit/>
          </a:bodyPr>
          <a:lstStyle/>
          <a:p>
            <a:r>
              <a:rPr lang="en-US" sz="2400">
                <a:solidFill>
                  <a:schemeClr val="bg1"/>
                </a:solidFill>
                <a:latin typeface="Times New Roman" panose="02020603050405020304" pitchFamily="18" charset="0"/>
                <a:ea typeface="Times New Roman" panose="02020603050405020304" pitchFamily="18" charset="0"/>
              </a:rPr>
              <a:t>là các giá trị của biến </a:t>
            </a:r>
            <a:r>
              <a:rPr lang="en-US" sz="2400" i="1">
                <a:solidFill>
                  <a:schemeClr val="bg1"/>
                </a:solidFill>
                <a:latin typeface="Times New Roman" panose="02020603050405020304" pitchFamily="18" charset="0"/>
                <a:ea typeface="Times New Roman" panose="02020603050405020304" pitchFamily="18" charset="0"/>
              </a:rPr>
              <a:t>x</a:t>
            </a:r>
            <a:endParaRPr lang="en-US" sz="2400">
              <a:solidFill>
                <a:schemeClr val="bg1"/>
              </a:solidFill>
            </a:endParaRPr>
          </a:p>
        </p:txBody>
      </p:sp>
      <p:sp>
        <p:nvSpPr>
          <p:cNvPr id="12" name="Rectangle 11">
            <a:extLst>
              <a:ext uri="{FF2B5EF4-FFF2-40B4-BE49-F238E27FC236}">
                <a16:creationId xmlns:a16="http://schemas.microsoft.com/office/drawing/2014/main" xmlns="" id="{8EB74350-D376-4F37-8D10-62A0D33A3943}"/>
              </a:ext>
            </a:extLst>
          </p:cNvPr>
          <p:cNvSpPr/>
          <p:nvPr/>
        </p:nvSpPr>
        <p:spPr>
          <a:xfrm>
            <a:off x="145136" y="5495653"/>
            <a:ext cx="4288353" cy="1043171"/>
          </a:xfrm>
          <a:prstGeom prst="rect">
            <a:avLst/>
          </a:prstGeom>
        </p:spPr>
        <p:txBody>
          <a:bodyPr wrap="none">
            <a:spAutoFit/>
          </a:bodyPr>
          <a:lstStyle/>
          <a:p>
            <a:pPr>
              <a:lnSpc>
                <a:spcPct val="115000"/>
              </a:lnSpc>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mà khi thay vào bất phương trình</a:t>
            </a:r>
          </a:p>
          <a:p>
            <a:pPr>
              <a:lnSpc>
                <a:spcPct val="115000"/>
              </a:lnSpc>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ta được bất đẳng thức đúng.</a:t>
            </a:r>
            <a:endParaRPr lang="en-US" sz="2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CA7AC352-ABE3-40BF-8BDE-3E289FB15377}"/>
              </a:ext>
            </a:extLst>
          </p:cNvPr>
          <p:cNvSpPr/>
          <p:nvPr/>
        </p:nvSpPr>
        <p:spPr>
          <a:xfrm>
            <a:off x="4785456" y="4866242"/>
            <a:ext cx="1107996" cy="490199"/>
          </a:xfrm>
          <a:prstGeom prst="rect">
            <a:avLst/>
          </a:prstGeom>
        </p:spPr>
        <p:txBody>
          <a:bodyPr wrap="none">
            <a:spAutoFit/>
          </a:bodyPr>
          <a:lstStyle/>
          <a:p>
            <a:pPr>
              <a:lnSpc>
                <a:spcPct val="115000"/>
              </a:lnSpc>
              <a:spcAft>
                <a:spcPts val="1000"/>
              </a:spcAft>
            </a:pPr>
            <a:r>
              <a:rPr lang="en-US" sz="2400" b="1" i="1">
                <a:latin typeface="Times New Roman" panose="02020603050405020304" pitchFamily="18" charset="0"/>
                <a:ea typeface="Times New Roman" panose="02020603050405020304" pitchFamily="18" charset="0"/>
                <a:cs typeface="Times New Roman" panose="02020603050405020304" pitchFamily="18" charset="0"/>
              </a:rPr>
              <a:t>Ví dụ 1</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49495058-E7E3-4070-9A88-8FA58E1A6CB1}"/>
              </a:ext>
            </a:extLst>
          </p:cNvPr>
          <p:cNvSpPr/>
          <p:nvPr/>
        </p:nvSpPr>
        <p:spPr>
          <a:xfrm>
            <a:off x="4691270" y="5347407"/>
            <a:ext cx="7500730" cy="1339662"/>
          </a:xfrm>
          <a:prstGeom prst="rect">
            <a:avLst/>
          </a:prstGeom>
        </p:spPr>
        <p:txBody>
          <a:bodyPr wrap="square">
            <a:spAutoFit/>
          </a:bodyPr>
          <a:lstStyle/>
          <a:p>
            <a:pPr algn="just">
              <a:lnSpc>
                <a:spcPct val="115000"/>
              </a:lnSpc>
              <a:spcAft>
                <a:spcPts val="1000"/>
              </a:spcAft>
            </a:pPr>
            <a:r>
              <a:rPr lang="en-US" sz="2400">
                <a:latin typeface="Times New Roman" panose="02020603050405020304" pitchFamily="18" charset="0"/>
                <a:ea typeface="Times New Roman" panose="02020603050405020304" pitchFamily="18" charset="0"/>
                <a:cs typeface="Times New Roman" panose="02020603050405020304" pitchFamily="18" charset="0"/>
              </a:rPr>
              <a:t>Các bất phương trình nào sau đây là bất phương trình bậc hai một ẩn? Nếu là bất phương trình bậc hai một ẩn, </a:t>
            </a:r>
            <a:r>
              <a:rPr lang="en-US" sz="2400" i="1">
                <a:latin typeface="Times New Roman" panose="02020603050405020304" pitchFamily="18" charset="0"/>
                <a:ea typeface="Times New Roman" panose="02020603050405020304" pitchFamily="18" charset="0"/>
                <a:cs typeface="Times New Roman" panose="02020603050405020304" pitchFamily="18" charset="0"/>
              </a:rPr>
              <a:t>x</a:t>
            </a:r>
            <a:r>
              <a:rPr lang="en-US" sz="2400">
                <a:latin typeface="Times New Roman" panose="02020603050405020304" pitchFamily="18" charset="0"/>
                <a:ea typeface="Times New Roman" panose="02020603050405020304" pitchFamily="18" charset="0"/>
                <a:cs typeface="Times New Roman" panose="02020603050405020304" pitchFamily="18" charset="0"/>
              </a:rPr>
              <a:t> = 1 và </a:t>
            </a:r>
            <a:r>
              <a:rPr lang="en-US" sz="2400" i="1">
                <a:latin typeface="Times New Roman" panose="02020603050405020304" pitchFamily="18" charset="0"/>
                <a:ea typeface="Times New Roman" panose="02020603050405020304" pitchFamily="18" charset="0"/>
                <a:cs typeface="Times New Roman" panose="02020603050405020304" pitchFamily="18" charset="0"/>
              </a:rPr>
              <a:t>x</a:t>
            </a:r>
            <a:r>
              <a:rPr lang="en-US" sz="2400">
                <a:latin typeface="Times New Roman" panose="02020603050405020304" pitchFamily="18" charset="0"/>
                <a:ea typeface="Times New Roman" panose="02020603050405020304" pitchFamily="18" charset="0"/>
                <a:cs typeface="Times New Roman" panose="02020603050405020304" pitchFamily="18" charset="0"/>
              </a:rPr>
              <a:t> = 2 có là nghiệm của bất phương trình đó hay không?</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690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11" grpId="0"/>
      <p:bldP spid="12"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6976D774-47F8-447A-AB08-5939E47B8F1B}"/>
              </a:ext>
            </a:extLst>
          </p:cNvPr>
          <p:cNvSpPr txBox="1">
            <a:spLocks/>
          </p:cNvSpPr>
          <p:nvPr/>
        </p:nvSpPr>
        <p:spPr>
          <a:xfrm>
            <a:off x="1643269" y="-13252"/>
            <a:ext cx="9223513" cy="609600"/>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Autofit/>
          </a:bodyPr>
          <a:lstStyle>
            <a:lvl1pPr algn="l" defTabSz="914400" rtl="0" eaLnBrk="1" latinLnBrk="0" hangingPunct="1">
              <a:lnSpc>
                <a:spcPct val="90000"/>
              </a:lnSpc>
              <a:spcBef>
                <a:spcPct val="0"/>
              </a:spcBef>
              <a:buNone/>
              <a:defRPr sz="3600" b="0" i="0" kern="1200" spc="-50" baseline="0">
                <a:solidFill>
                  <a:srgbClr val="FFFFFF"/>
                </a:solidFill>
                <a:latin typeface="+mj-lt"/>
                <a:ea typeface="+mj-ea"/>
                <a:cs typeface="+mj-cs"/>
              </a:defRPr>
            </a:lvl1pPr>
          </a:lstStyle>
          <a:p>
            <a:r>
              <a:rPr lang="en-US" sz="2800" b="1">
                <a:solidFill>
                  <a:srgbClr val="002060"/>
                </a:solidFill>
                <a:latin typeface="Arial" panose="020B0604020202020204" pitchFamily="34" charset="0"/>
                <a:cs typeface="Arial" panose="020B0604020202020204" pitchFamily="34" charset="0"/>
              </a:rPr>
              <a:t>BÀI 2: GIẢI BẤT PHƯƠNG TRÌNH BẬC HAI MỘT ẨN</a:t>
            </a:r>
            <a:endParaRPr lang="en-US" sz="2800">
              <a:solidFill>
                <a:srgbClr val="00206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BE4C4F4C-6D76-4FE6-91EA-E92264F540EA}"/>
              </a:ext>
            </a:extLst>
          </p:cNvPr>
          <p:cNvSpPr/>
          <p:nvPr/>
        </p:nvSpPr>
        <p:spPr>
          <a:xfrm>
            <a:off x="0" y="744283"/>
            <a:ext cx="4578627" cy="461665"/>
          </a:xfrm>
          <a:prstGeom prst="rect">
            <a:avLst/>
          </a:prstGeom>
        </p:spPr>
        <p:txBody>
          <a:bodyPr wrap="square">
            <a:spAutoFit/>
          </a:bodyPr>
          <a:lstStyle/>
          <a:p>
            <a:r>
              <a:rPr lang="en-US" sz="2400" b="1" i="1">
                <a:solidFill>
                  <a:schemeClr val="bg1"/>
                </a:solidFill>
                <a:latin typeface="Times New Roman" panose="02020603050405020304" pitchFamily="18" charset="0"/>
                <a:ea typeface="Times New Roman" panose="02020603050405020304" pitchFamily="18" charset="0"/>
              </a:rPr>
              <a:t>Bất phương trình bậc hai một ẩn</a:t>
            </a:r>
            <a:r>
              <a:rPr lang="en-US" sz="2400">
                <a:solidFill>
                  <a:schemeClr val="bg1"/>
                </a:solidFill>
                <a:latin typeface="Times New Roman" panose="02020603050405020304" pitchFamily="18" charset="0"/>
                <a:ea typeface="Times New Roman" panose="02020603050405020304" pitchFamily="18" charset="0"/>
              </a:rPr>
              <a:t> </a:t>
            </a:r>
            <a:r>
              <a:rPr lang="en-US" sz="2400" i="1">
                <a:solidFill>
                  <a:schemeClr val="bg1"/>
                </a:solidFill>
                <a:latin typeface="Times New Roman" panose="02020603050405020304" pitchFamily="18" charset="0"/>
                <a:ea typeface="Times New Roman" panose="02020603050405020304" pitchFamily="18" charset="0"/>
              </a:rPr>
              <a:t>x</a:t>
            </a:r>
            <a:endParaRPr lang="en-US" sz="2400">
              <a:solidFill>
                <a:schemeClr val="bg1"/>
              </a:solidFill>
            </a:endParaRPr>
          </a:p>
        </p:txBody>
      </p:sp>
      <p:sp>
        <p:nvSpPr>
          <p:cNvPr id="3" name="Rectangle 2">
            <a:extLst>
              <a:ext uri="{FF2B5EF4-FFF2-40B4-BE49-F238E27FC236}">
                <a16:creationId xmlns:a16="http://schemas.microsoft.com/office/drawing/2014/main" xmlns="" id="{ABA16FEC-1E10-4D49-8183-6042C4DB87EB}"/>
              </a:ext>
            </a:extLst>
          </p:cNvPr>
          <p:cNvSpPr/>
          <p:nvPr/>
        </p:nvSpPr>
        <p:spPr>
          <a:xfrm>
            <a:off x="185177" y="1303057"/>
            <a:ext cx="2916183" cy="830997"/>
          </a:xfrm>
          <a:prstGeom prst="rect">
            <a:avLst/>
          </a:prstGeom>
        </p:spPr>
        <p:txBody>
          <a:bodyPr wrap="none">
            <a:spAutoFit/>
          </a:bodyPr>
          <a:lstStyle/>
          <a:p>
            <a:r>
              <a:rPr lang="en-US" sz="2400">
                <a:solidFill>
                  <a:schemeClr val="bg1"/>
                </a:solidFill>
                <a:latin typeface="Times New Roman" panose="02020603050405020304" pitchFamily="18" charset="0"/>
                <a:ea typeface="Times New Roman" panose="02020603050405020304" pitchFamily="18" charset="0"/>
              </a:rPr>
              <a:t>là bất phương trình </a:t>
            </a:r>
          </a:p>
          <a:p>
            <a:r>
              <a:rPr lang="en-US" sz="2400">
                <a:solidFill>
                  <a:schemeClr val="bg1"/>
                </a:solidFill>
                <a:latin typeface="Times New Roman" panose="02020603050405020304" pitchFamily="18" charset="0"/>
                <a:ea typeface="Times New Roman" panose="02020603050405020304" pitchFamily="18" charset="0"/>
              </a:rPr>
              <a:t>có một trong các dạng</a:t>
            </a:r>
            <a:endParaRPr lang="en-US" sz="2400">
              <a:solidFill>
                <a:schemeClr val="bg1"/>
              </a:solidFill>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E1F913C1-023B-49BE-BAC8-EFA4830E5EA6}"/>
                  </a:ext>
                </a:extLst>
              </p:cNvPr>
              <p:cNvSpPr/>
              <p:nvPr/>
            </p:nvSpPr>
            <p:spPr>
              <a:xfrm>
                <a:off x="105152" y="2222139"/>
                <a:ext cx="2273379" cy="2149114"/>
              </a:xfrm>
              <a:prstGeom prst="rect">
                <a:avLst/>
              </a:prstGeom>
            </p:spPr>
            <p:txBody>
              <a:bodyPr wrap="none">
                <a:spAutoFit/>
              </a:bodyPr>
              <a:lstStyle/>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&lt;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 </a:t>
                </a:r>
              </a:p>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p>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&gt;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endParaRPr lang="en-US" sz="240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E1F913C1-023B-49BE-BAC8-EFA4830E5EA6}"/>
                  </a:ext>
                </a:extLst>
              </p:cNvPr>
              <p:cNvSpPr>
                <a:spLocks noRot="1" noChangeAspect="1" noMove="1" noResize="1" noEditPoints="1" noAdjustHandles="1" noChangeArrowheads="1" noChangeShapeType="1" noTextEdit="1"/>
              </p:cNvSpPr>
              <p:nvPr/>
            </p:nvSpPr>
            <p:spPr>
              <a:xfrm>
                <a:off x="105152" y="2222139"/>
                <a:ext cx="2273379" cy="2149114"/>
              </a:xfrm>
              <a:prstGeom prst="rect">
                <a:avLst/>
              </a:prstGeom>
              <a:blipFill>
                <a:blip r:embed="rId2"/>
                <a:stretch>
                  <a:fillRect l="-1877" t="-1136" r="-2145" b="-53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C900B888-1979-4650-B910-2473EB9DED1D}"/>
                  </a:ext>
                </a:extLst>
              </p:cNvPr>
              <p:cNvSpPr/>
              <p:nvPr/>
            </p:nvSpPr>
            <p:spPr>
              <a:xfrm>
                <a:off x="2402987" y="3854548"/>
                <a:ext cx="1532792" cy="490199"/>
              </a:xfrm>
              <a:prstGeom prst="rect">
                <a:avLst/>
              </a:prstGeom>
            </p:spPr>
            <p:txBody>
              <a:bodyPr wrap="none">
                <a:spAutoFit/>
              </a:bodyPr>
              <a:lstStyle/>
              <a:p>
                <a:pPr>
                  <a:lnSpc>
                    <a:spcPct val="115000"/>
                  </a:lnSpc>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với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m:t>
                    </m:r>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0.</a:t>
                </a:r>
                <a:endParaRPr lang="en-US" sz="240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C900B888-1979-4650-B910-2473EB9DED1D}"/>
                  </a:ext>
                </a:extLst>
              </p:cNvPr>
              <p:cNvSpPr>
                <a:spLocks noRot="1" noChangeAspect="1" noMove="1" noResize="1" noEditPoints="1" noAdjustHandles="1" noChangeArrowheads="1" noChangeShapeType="1" noTextEdit="1"/>
              </p:cNvSpPr>
              <p:nvPr/>
            </p:nvSpPr>
            <p:spPr>
              <a:xfrm>
                <a:off x="2402987" y="3854548"/>
                <a:ext cx="1532792" cy="490199"/>
              </a:xfrm>
              <a:prstGeom prst="rect">
                <a:avLst/>
              </a:prstGeom>
              <a:blipFill>
                <a:blip r:embed="rId3"/>
                <a:stretch>
                  <a:fillRect l="-5952" t="-4938" r="-5159" b="-2592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xmlns="" id="{98175129-1A8E-41B7-8F8C-9BB5B866D6B2}"/>
              </a:ext>
            </a:extLst>
          </p:cNvPr>
          <p:cNvSpPr/>
          <p:nvPr/>
        </p:nvSpPr>
        <p:spPr>
          <a:xfrm>
            <a:off x="-51782" y="4510465"/>
            <a:ext cx="4860626" cy="461665"/>
          </a:xfrm>
          <a:prstGeom prst="rect">
            <a:avLst/>
          </a:prstGeom>
        </p:spPr>
        <p:txBody>
          <a:bodyPr wrap="none">
            <a:spAutoFit/>
          </a:bodyPr>
          <a:lstStyle/>
          <a:p>
            <a:r>
              <a:rPr lang="en-US" sz="2400" b="1" i="1">
                <a:solidFill>
                  <a:schemeClr val="bg1"/>
                </a:solidFill>
                <a:latin typeface="Times New Roman" panose="02020603050405020304" pitchFamily="18" charset="0"/>
                <a:ea typeface="Times New Roman" panose="02020603050405020304" pitchFamily="18" charset="0"/>
              </a:rPr>
              <a:t>Nghiệm</a:t>
            </a:r>
            <a:r>
              <a:rPr lang="en-US" sz="2400">
                <a:solidFill>
                  <a:schemeClr val="bg1"/>
                </a:solidFill>
                <a:latin typeface="Times New Roman" panose="02020603050405020304" pitchFamily="18" charset="0"/>
                <a:ea typeface="Times New Roman" panose="02020603050405020304" pitchFamily="18" charset="0"/>
              </a:rPr>
              <a:t> của bất phương trình bậc hai </a:t>
            </a:r>
            <a:endParaRPr lang="en-US" sz="2400">
              <a:solidFill>
                <a:schemeClr val="bg1"/>
              </a:solidFill>
            </a:endParaRPr>
          </a:p>
        </p:txBody>
      </p:sp>
      <p:sp>
        <p:nvSpPr>
          <p:cNvPr id="11" name="Rectangle 10">
            <a:extLst>
              <a:ext uri="{FF2B5EF4-FFF2-40B4-BE49-F238E27FC236}">
                <a16:creationId xmlns:a16="http://schemas.microsoft.com/office/drawing/2014/main" xmlns="" id="{1C2CB742-7C7D-4171-A3B0-09B4DFB3C1EC}"/>
              </a:ext>
            </a:extLst>
          </p:cNvPr>
          <p:cNvSpPr/>
          <p:nvPr/>
        </p:nvSpPr>
        <p:spPr>
          <a:xfrm>
            <a:off x="145136" y="5033988"/>
            <a:ext cx="3015569" cy="461665"/>
          </a:xfrm>
          <a:prstGeom prst="rect">
            <a:avLst/>
          </a:prstGeom>
        </p:spPr>
        <p:txBody>
          <a:bodyPr wrap="none">
            <a:spAutoFit/>
          </a:bodyPr>
          <a:lstStyle/>
          <a:p>
            <a:r>
              <a:rPr lang="en-US" sz="2400">
                <a:solidFill>
                  <a:schemeClr val="bg1"/>
                </a:solidFill>
                <a:latin typeface="Times New Roman" panose="02020603050405020304" pitchFamily="18" charset="0"/>
                <a:ea typeface="Times New Roman" panose="02020603050405020304" pitchFamily="18" charset="0"/>
              </a:rPr>
              <a:t>là các giá trị của biến </a:t>
            </a:r>
            <a:r>
              <a:rPr lang="en-US" sz="2400" i="1">
                <a:solidFill>
                  <a:schemeClr val="bg1"/>
                </a:solidFill>
                <a:latin typeface="Times New Roman" panose="02020603050405020304" pitchFamily="18" charset="0"/>
                <a:ea typeface="Times New Roman" panose="02020603050405020304" pitchFamily="18" charset="0"/>
              </a:rPr>
              <a:t>x</a:t>
            </a:r>
            <a:endParaRPr lang="en-US" sz="2400">
              <a:solidFill>
                <a:schemeClr val="bg1"/>
              </a:solidFill>
            </a:endParaRPr>
          </a:p>
        </p:txBody>
      </p:sp>
      <p:sp>
        <p:nvSpPr>
          <p:cNvPr id="12" name="Rectangle 11">
            <a:extLst>
              <a:ext uri="{FF2B5EF4-FFF2-40B4-BE49-F238E27FC236}">
                <a16:creationId xmlns:a16="http://schemas.microsoft.com/office/drawing/2014/main" xmlns="" id="{8EB74350-D376-4F37-8D10-62A0D33A3943}"/>
              </a:ext>
            </a:extLst>
          </p:cNvPr>
          <p:cNvSpPr/>
          <p:nvPr/>
        </p:nvSpPr>
        <p:spPr>
          <a:xfrm>
            <a:off x="145136" y="5495653"/>
            <a:ext cx="4288353" cy="1043171"/>
          </a:xfrm>
          <a:prstGeom prst="rect">
            <a:avLst/>
          </a:prstGeom>
        </p:spPr>
        <p:txBody>
          <a:bodyPr wrap="none">
            <a:spAutoFit/>
          </a:bodyPr>
          <a:lstStyle/>
          <a:p>
            <a:pPr>
              <a:lnSpc>
                <a:spcPct val="115000"/>
              </a:lnSpc>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mà khi thay vào bất phương trình</a:t>
            </a:r>
          </a:p>
          <a:p>
            <a:pPr>
              <a:lnSpc>
                <a:spcPct val="115000"/>
              </a:lnSpc>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ta được bất đẳng thức đúng.</a:t>
            </a:r>
            <a:endParaRPr lang="en-US" sz="2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CA7AC352-ABE3-40BF-8BDE-3E289FB15377}"/>
              </a:ext>
            </a:extLst>
          </p:cNvPr>
          <p:cNvSpPr/>
          <p:nvPr/>
        </p:nvSpPr>
        <p:spPr>
          <a:xfrm>
            <a:off x="4639730" y="576076"/>
            <a:ext cx="1107996" cy="490199"/>
          </a:xfrm>
          <a:prstGeom prst="rect">
            <a:avLst/>
          </a:prstGeom>
        </p:spPr>
        <p:txBody>
          <a:bodyPr wrap="none">
            <a:spAutoFit/>
          </a:bodyPr>
          <a:lstStyle/>
          <a:p>
            <a:pPr>
              <a:lnSpc>
                <a:spcPct val="115000"/>
              </a:lnSpc>
              <a:spcAft>
                <a:spcPts val="1000"/>
              </a:spcAft>
            </a:pPr>
            <a:r>
              <a:rPr lang="en-US" sz="2400" b="1" i="1">
                <a:latin typeface="Times New Roman" panose="02020603050405020304" pitchFamily="18" charset="0"/>
                <a:ea typeface="Times New Roman" panose="02020603050405020304" pitchFamily="18" charset="0"/>
                <a:cs typeface="Times New Roman" panose="02020603050405020304" pitchFamily="18" charset="0"/>
              </a:rPr>
              <a:t>Ví dụ 1</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49495058-E7E3-4070-9A88-8FA58E1A6CB1}"/>
              </a:ext>
            </a:extLst>
          </p:cNvPr>
          <p:cNvSpPr/>
          <p:nvPr/>
        </p:nvSpPr>
        <p:spPr>
          <a:xfrm>
            <a:off x="4723160" y="955103"/>
            <a:ext cx="7500730" cy="1339662"/>
          </a:xfrm>
          <a:prstGeom prst="rect">
            <a:avLst/>
          </a:prstGeom>
        </p:spPr>
        <p:txBody>
          <a:bodyPr wrap="square">
            <a:spAutoFit/>
          </a:bodyPr>
          <a:lstStyle/>
          <a:p>
            <a:pPr algn="just">
              <a:lnSpc>
                <a:spcPct val="115000"/>
              </a:lnSpc>
              <a:spcAft>
                <a:spcPts val="1000"/>
              </a:spcAft>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bậc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bậc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1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2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6DF13E3D-2C43-492A-87B0-51EFBBE26C72}"/>
              </a:ext>
            </a:extLst>
          </p:cNvPr>
          <p:cNvPicPr>
            <a:picLocks noChangeAspect="1"/>
          </p:cNvPicPr>
          <p:nvPr/>
        </p:nvPicPr>
        <p:blipFill>
          <a:blip r:embed="rId4"/>
          <a:stretch>
            <a:fillRect/>
          </a:stretch>
        </p:blipFill>
        <p:spPr>
          <a:xfrm>
            <a:off x="5218787" y="2261023"/>
            <a:ext cx="2325745" cy="450537"/>
          </a:xfrm>
          <a:prstGeom prst="rect">
            <a:avLst/>
          </a:prstGeom>
        </p:spPr>
      </p:pic>
      <p:pic>
        <p:nvPicPr>
          <p:cNvPr id="16" name="Picture 15">
            <a:extLst>
              <a:ext uri="{FF2B5EF4-FFF2-40B4-BE49-F238E27FC236}">
                <a16:creationId xmlns:a16="http://schemas.microsoft.com/office/drawing/2014/main" xmlns="" id="{2AED4788-62D8-42B9-8310-64F45320ECE4}"/>
              </a:ext>
            </a:extLst>
          </p:cNvPr>
          <p:cNvPicPr>
            <a:picLocks noChangeAspect="1"/>
          </p:cNvPicPr>
          <p:nvPr/>
        </p:nvPicPr>
        <p:blipFill>
          <a:blip r:embed="rId5"/>
          <a:stretch>
            <a:fillRect/>
          </a:stretch>
        </p:blipFill>
        <p:spPr>
          <a:xfrm>
            <a:off x="4723160" y="5269361"/>
            <a:ext cx="2741779" cy="543302"/>
          </a:xfrm>
          <a:prstGeom prst="rect">
            <a:avLst/>
          </a:prstGeom>
        </p:spPr>
      </p:pic>
      <p:pic>
        <p:nvPicPr>
          <p:cNvPr id="17" name="Picture 16">
            <a:extLst>
              <a:ext uri="{FF2B5EF4-FFF2-40B4-BE49-F238E27FC236}">
                <a16:creationId xmlns:a16="http://schemas.microsoft.com/office/drawing/2014/main" xmlns="" id="{A999FDC8-7F05-47AF-98B1-616C5A562F9C}"/>
              </a:ext>
            </a:extLst>
          </p:cNvPr>
          <p:cNvPicPr>
            <a:picLocks noChangeAspect="1"/>
          </p:cNvPicPr>
          <p:nvPr/>
        </p:nvPicPr>
        <p:blipFill>
          <a:blip r:embed="rId6"/>
          <a:stretch>
            <a:fillRect/>
          </a:stretch>
        </p:blipFill>
        <p:spPr>
          <a:xfrm>
            <a:off x="7753388" y="2514835"/>
            <a:ext cx="647619" cy="380952"/>
          </a:xfrm>
          <a:prstGeom prst="rect">
            <a:avLst/>
          </a:prstGeom>
        </p:spPr>
      </p:pic>
      <p:pic>
        <p:nvPicPr>
          <p:cNvPr id="18" name="Picture 17">
            <a:extLst>
              <a:ext uri="{FF2B5EF4-FFF2-40B4-BE49-F238E27FC236}">
                <a16:creationId xmlns:a16="http://schemas.microsoft.com/office/drawing/2014/main" xmlns="" id="{B476AF15-7213-4859-9CC5-B5E37AB5C8BE}"/>
              </a:ext>
            </a:extLst>
          </p:cNvPr>
          <p:cNvPicPr>
            <a:picLocks noChangeAspect="1"/>
          </p:cNvPicPr>
          <p:nvPr/>
        </p:nvPicPr>
        <p:blipFill>
          <a:blip r:embed="rId6"/>
          <a:stretch>
            <a:fillRect/>
          </a:stretch>
        </p:blipFill>
        <p:spPr>
          <a:xfrm>
            <a:off x="7637907" y="5593964"/>
            <a:ext cx="647619" cy="380952"/>
          </a:xfrm>
          <a:prstGeom prst="rect">
            <a:avLst/>
          </a:prstGeom>
        </p:spPr>
      </p:pic>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xmlns="" id="{84FD287D-4E3C-4793-BAAC-C0A27C54531E}"/>
                  </a:ext>
                </a:extLst>
              </p:cNvPr>
              <p:cNvSpPr/>
              <p:nvPr/>
            </p:nvSpPr>
            <p:spPr>
              <a:xfrm>
                <a:off x="4666007" y="2745327"/>
                <a:ext cx="3295710" cy="513282"/>
              </a:xfrm>
              <a:prstGeom prst="rect">
                <a:avLst/>
              </a:prstGeom>
            </p:spPr>
            <p:txBody>
              <a:bodyPr wrap="none">
                <a:spAutoFit/>
              </a:bodyPr>
              <a:lstStyle/>
              <a:p>
                <a:r>
                  <a:rPr lang="en-US" sz="2400">
                    <a:latin typeface="Times New Roman" panose="02020603050405020304" pitchFamily="18" charset="0"/>
                    <a:ea typeface="Times New Roman" panose="02020603050405020304" pitchFamily="18" charset="0"/>
                  </a:rPr>
                  <a:t>- Vì 1</a:t>
                </a:r>
                <a:r>
                  <a:rPr lang="en-US" sz="2400" baseline="30000">
                    <a:latin typeface="Times New Roman" panose="02020603050405020304" pitchFamily="18" charset="0"/>
                    <a:ea typeface="Times New Roman" panose="02020603050405020304" pitchFamily="18" charset="0"/>
                  </a:rPr>
                  <a:t>2</a:t>
                </a:r>
                <a:r>
                  <a:rPr lang="en-US" sz="2400">
                    <a:latin typeface="Times New Roman" panose="02020603050405020304" pitchFamily="18" charset="0"/>
                    <a:ea typeface="Times New Roman" panose="02020603050405020304" pitchFamily="18" charset="0"/>
                  </a:rPr>
                  <a:t> +1</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latin typeface="Times New Roman" panose="02020603050405020304" pitchFamily="18" charset="0"/>
                    <a:ea typeface="Times New Roman" panose="02020603050405020304" pitchFamily="18" charset="0"/>
                  </a:rPr>
                  <a:t> 3 =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latin typeface="Times New Roman" panose="02020603050405020304" pitchFamily="18" charset="0"/>
                    <a:ea typeface="Times New Roman" panose="02020603050405020304" pitchFamily="18" charset="0"/>
                  </a:rPr>
                  <a:t>1 </a:t>
                </a:r>
                <a14:m>
                  <m:oMath xmlns:m="http://schemas.openxmlformats.org/officeDocument/2006/math">
                    <m:r>
                      <a:rPr lang="en-US" sz="2800" b="1"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&lt;</m:t>
                    </m:r>
                    <m:r>
                      <a:rPr lang="en-US" sz="2800" i="1">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2400">
                    <a:latin typeface="Times New Roman" panose="02020603050405020304" pitchFamily="18" charset="0"/>
                    <a:ea typeface="Times New Roman" panose="02020603050405020304" pitchFamily="18" charset="0"/>
                  </a:rPr>
                  <a:t> </a:t>
                </a:r>
                <a:endParaRPr lang="en-US" sz="2400"/>
              </a:p>
            </p:txBody>
          </p:sp>
        </mc:Choice>
        <mc:Fallback xmlns="">
          <p:sp>
            <p:nvSpPr>
              <p:cNvPr id="19" name="Rectangle 18">
                <a:extLst>
                  <a:ext uri="{FF2B5EF4-FFF2-40B4-BE49-F238E27FC236}">
                    <a16:creationId xmlns:a16="http://schemas.microsoft.com/office/drawing/2014/main" id="{84FD287D-4E3C-4793-BAAC-C0A27C54531E}"/>
                  </a:ext>
                </a:extLst>
              </p:cNvPr>
              <p:cNvSpPr>
                <a:spLocks noRot="1" noChangeAspect="1" noMove="1" noResize="1" noEditPoints="1" noAdjustHandles="1" noChangeArrowheads="1" noChangeShapeType="1" noTextEdit="1"/>
              </p:cNvSpPr>
              <p:nvPr/>
            </p:nvSpPr>
            <p:spPr>
              <a:xfrm>
                <a:off x="4666007" y="2745327"/>
                <a:ext cx="3295710" cy="513282"/>
              </a:xfrm>
              <a:prstGeom prst="rect">
                <a:avLst/>
              </a:prstGeom>
              <a:blipFill>
                <a:blip r:embed="rId7"/>
                <a:stretch>
                  <a:fillRect l="-2773" t="-1176" b="-23529"/>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xmlns="" id="{13BA4C1D-F119-4C45-A304-95CAD011DEAD}"/>
              </a:ext>
            </a:extLst>
          </p:cNvPr>
          <p:cNvSpPr/>
          <p:nvPr/>
        </p:nvSpPr>
        <p:spPr>
          <a:xfrm>
            <a:off x="4613216" y="3211853"/>
            <a:ext cx="6707285" cy="461665"/>
          </a:xfrm>
          <a:prstGeom prst="rect">
            <a:avLst/>
          </a:prstGeom>
        </p:spPr>
        <p:txBody>
          <a:bodyPr wrap="none">
            <a:spAutoFit/>
          </a:bodyPr>
          <a:lstStyle/>
          <a:p>
            <a:r>
              <a:rPr lang="en-US" sz="2400">
                <a:latin typeface="Times New Roman" panose="02020603050405020304" pitchFamily="18" charset="0"/>
                <a:ea typeface="Times New Roman" panose="02020603050405020304" pitchFamily="18" charset="0"/>
              </a:rPr>
              <a:t>nên </a:t>
            </a:r>
            <a:r>
              <a:rPr lang="en-US" sz="2400" i="1">
                <a:latin typeface="Times New Roman" panose="02020603050405020304" pitchFamily="18" charset="0"/>
                <a:ea typeface="Times New Roman" panose="02020603050405020304" pitchFamily="18" charset="0"/>
              </a:rPr>
              <a:t>x</a:t>
            </a:r>
            <a:r>
              <a:rPr lang="en-US" sz="2400">
                <a:latin typeface="Times New Roman" panose="02020603050405020304" pitchFamily="18" charset="0"/>
                <a:ea typeface="Times New Roman" panose="02020603050405020304" pitchFamily="18" charset="0"/>
              </a:rPr>
              <a:t> = 1 không phải là nghiệm của bất phương trình</a:t>
            </a:r>
            <a:endParaRPr lang="en-US" sz="2400"/>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xmlns="" id="{44429964-6406-4582-9F68-6013004A8007}"/>
                  </a:ext>
                </a:extLst>
              </p:cNvPr>
              <p:cNvSpPr/>
              <p:nvPr/>
            </p:nvSpPr>
            <p:spPr>
              <a:xfrm>
                <a:off x="5300858" y="3570195"/>
                <a:ext cx="2542491" cy="521938"/>
              </a:xfrm>
              <a:prstGeom prst="rect">
                <a:avLst/>
              </a:prstGeom>
            </p:spPr>
            <p:txBody>
              <a:bodyPr wrap="none">
                <a:spAutoFit/>
              </a:bodyPr>
              <a:lstStyle/>
              <a:p>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2</m:t>
                        </m:r>
                      </m:sup>
                    </m:sSup>
                    <m:r>
                      <a:rPr lang="en-US" sz="2800" i="1">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−3</m:t>
                    </m:r>
                    <m:r>
                      <a:rPr lang="en-US" sz="2800" b="1" i="1" smtClean="0">
                        <a:solidFill>
                          <a:srgbClr val="FF0000"/>
                        </a:solidFill>
                        <a:latin typeface="Cambria Math" panose="02040503050406030204" pitchFamily="18" charset="0"/>
                      </a:rPr>
                      <m:t>≥</m:t>
                    </m:r>
                    <m:r>
                      <a:rPr lang="en-US" sz="2800" i="1">
                        <a:latin typeface="Cambria Math" panose="02040503050406030204" pitchFamily="18" charset="0"/>
                      </a:rPr>
                      <m:t>0</m:t>
                    </m:r>
                  </m:oMath>
                </a14:m>
                <a:r>
                  <a:rPr lang="en-US">
                    <a:latin typeface="Times New Roman" panose="02020603050405020304" pitchFamily="18" charset="0"/>
                    <a:ea typeface="Times New Roman" panose="02020603050405020304" pitchFamily="18" charset="0"/>
                  </a:rPr>
                  <a:t>.</a:t>
                </a:r>
                <a:endParaRPr lang="en-US"/>
              </a:p>
            </p:txBody>
          </p:sp>
        </mc:Choice>
        <mc:Fallback xmlns="">
          <p:sp>
            <p:nvSpPr>
              <p:cNvPr id="21" name="Rectangle 20">
                <a:extLst>
                  <a:ext uri="{FF2B5EF4-FFF2-40B4-BE49-F238E27FC236}">
                    <a16:creationId xmlns:a16="http://schemas.microsoft.com/office/drawing/2014/main" id="{44429964-6406-4582-9F68-6013004A8007}"/>
                  </a:ext>
                </a:extLst>
              </p:cNvPr>
              <p:cNvSpPr>
                <a:spLocks noRot="1" noChangeAspect="1" noMove="1" noResize="1" noEditPoints="1" noAdjustHandles="1" noChangeArrowheads="1" noChangeShapeType="1" noTextEdit="1"/>
              </p:cNvSpPr>
              <p:nvPr/>
            </p:nvSpPr>
            <p:spPr>
              <a:xfrm>
                <a:off x="5300858" y="3570195"/>
                <a:ext cx="2542491" cy="521938"/>
              </a:xfrm>
              <a:prstGeom prst="rect">
                <a:avLst/>
              </a:prstGeom>
              <a:blipFill>
                <a:blip r:embed="rId8"/>
                <a:stretch>
                  <a:fillRect r="-1199" b="-141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xmlns="" id="{1C6D0D56-0A8E-437C-9EFF-B8C0460D3469}"/>
                  </a:ext>
                </a:extLst>
              </p:cNvPr>
              <p:cNvSpPr/>
              <p:nvPr/>
            </p:nvSpPr>
            <p:spPr>
              <a:xfrm>
                <a:off x="4623421" y="4009891"/>
                <a:ext cx="3066096" cy="513282"/>
              </a:xfrm>
              <a:prstGeom prst="rect">
                <a:avLst/>
              </a:prstGeom>
            </p:spPr>
            <p:txBody>
              <a:bodyPr wrap="none">
                <a:spAutoFit/>
              </a:bodyPr>
              <a:lstStyle/>
              <a:p>
                <a:r>
                  <a:rPr lang="en-US" sz="2400">
                    <a:latin typeface="Times New Roman" panose="02020603050405020304" pitchFamily="18" charset="0"/>
                    <a:ea typeface="Times New Roman" panose="02020603050405020304" pitchFamily="18" charset="0"/>
                  </a:rPr>
                  <a:t>- Vì 2</a:t>
                </a:r>
                <a:r>
                  <a:rPr lang="en-US" sz="2400" baseline="30000">
                    <a:latin typeface="Times New Roman" panose="02020603050405020304" pitchFamily="18" charset="0"/>
                    <a:ea typeface="Times New Roman" panose="02020603050405020304" pitchFamily="18" charset="0"/>
                  </a:rPr>
                  <a:t>2</a:t>
                </a:r>
                <a:r>
                  <a:rPr lang="en-US" sz="2400">
                    <a:latin typeface="Times New Roman" panose="02020603050405020304" pitchFamily="18" charset="0"/>
                    <a:ea typeface="Times New Roman" panose="02020603050405020304" pitchFamily="18" charset="0"/>
                  </a:rPr>
                  <a:t> +2</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a:latin typeface="Times New Roman" panose="02020603050405020304" pitchFamily="18" charset="0"/>
                    <a:ea typeface="Times New Roman" panose="02020603050405020304" pitchFamily="18" charset="0"/>
                  </a:rPr>
                  <a:t> 3 = 3 </a:t>
                </a:r>
                <a14:m>
                  <m:oMath xmlns:m="http://schemas.openxmlformats.org/officeDocument/2006/math">
                    <m:r>
                      <a:rPr lang="en-US" sz="2800" b="1" i="1" smtClean="0">
                        <a:solidFill>
                          <a:srgbClr val="002060"/>
                        </a:solidFill>
                        <a:latin typeface="Cambria Math" panose="02040503050406030204" pitchFamily="18" charset="0"/>
                        <a:ea typeface="Times New Roman" panose="02020603050405020304" pitchFamily="18" charset="0"/>
                        <a:cs typeface="Times New Roman" panose="02020603050405020304" pitchFamily="18" charset="0"/>
                      </a:rPr>
                      <m:t>&gt;</m:t>
                    </m:r>
                  </m:oMath>
                </a14:m>
                <a:r>
                  <a:rPr lang="en-US" sz="2400">
                    <a:latin typeface="Times New Roman" panose="02020603050405020304" pitchFamily="18" charset="0"/>
                    <a:ea typeface="Times New Roman" panose="02020603050405020304" pitchFamily="18" charset="0"/>
                  </a:rPr>
                  <a:t> 0 </a:t>
                </a:r>
                <a:endParaRPr lang="en-US" sz="2400"/>
              </a:p>
            </p:txBody>
          </p:sp>
        </mc:Choice>
        <mc:Fallback xmlns="">
          <p:sp>
            <p:nvSpPr>
              <p:cNvPr id="22" name="Rectangle 21">
                <a:extLst>
                  <a:ext uri="{FF2B5EF4-FFF2-40B4-BE49-F238E27FC236}">
                    <a16:creationId xmlns:a16="http://schemas.microsoft.com/office/drawing/2014/main" id="{1C6D0D56-0A8E-437C-9EFF-B8C0460D3469}"/>
                  </a:ext>
                </a:extLst>
              </p:cNvPr>
              <p:cNvSpPr>
                <a:spLocks noRot="1" noChangeAspect="1" noMove="1" noResize="1" noEditPoints="1" noAdjustHandles="1" noChangeArrowheads="1" noChangeShapeType="1" noTextEdit="1"/>
              </p:cNvSpPr>
              <p:nvPr/>
            </p:nvSpPr>
            <p:spPr>
              <a:xfrm>
                <a:off x="4623421" y="4009891"/>
                <a:ext cx="3066096" cy="513282"/>
              </a:xfrm>
              <a:prstGeom prst="rect">
                <a:avLst/>
              </a:prstGeom>
              <a:blipFill>
                <a:blip r:embed="rId9"/>
                <a:stretch>
                  <a:fillRect l="-2982" t="-1190" r="-2187" b="-25000"/>
                </a:stretch>
              </a:blipFill>
            </p:spPr>
            <p:txBody>
              <a:bodyPr/>
              <a:lstStyle/>
              <a:p>
                <a:r>
                  <a:rPr lang="en-US">
                    <a:noFill/>
                  </a:rPr>
                  <a:t> </a:t>
                </a:r>
              </a:p>
            </p:txBody>
          </p:sp>
        </mc:Fallback>
      </mc:AlternateContent>
      <p:sp>
        <p:nvSpPr>
          <p:cNvPr id="23" name="Rectangle 22">
            <a:extLst>
              <a:ext uri="{FF2B5EF4-FFF2-40B4-BE49-F238E27FC236}">
                <a16:creationId xmlns:a16="http://schemas.microsoft.com/office/drawing/2014/main" xmlns="" id="{E78035B5-FDBB-4B66-8FFE-FB7D7E6772FA}"/>
              </a:ext>
            </a:extLst>
          </p:cNvPr>
          <p:cNvSpPr/>
          <p:nvPr/>
        </p:nvSpPr>
        <p:spPr>
          <a:xfrm>
            <a:off x="4640175" y="4467351"/>
            <a:ext cx="5809604" cy="461665"/>
          </a:xfrm>
          <a:prstGeom prst="rect">
            <a:avLst/>
          </a:prstGeom>
        </p:spPr>
        <p:txBody>
          <a:bodyPr wrap="none">
            <a:spAutoFit/>
          </a:bodyPr>
          <a:lstStyle/>
          <a:p>
            <a:r>
              <a:rPr lang="en-US" sz="2400">
                <a:latin typeface="Times New Roman" panose="02020603050405020304" pitchFamily="18" charset="0"/>
                <a:ea typeface="Times New Roman" panose="02020603050405020304" pitchFamily="18" charset="0"/>
              </a:rPr>
              <a:t>nên </a:t>
            </a:r>
            <a:r>
              <a:rPr lang="en-US" sz="2400" i="1">
                <a:latin typeface="Times New Roman" panose="02020603050405020304" pitchFamily="18" charset="0"/>
                <a:ea typeface="Times New Roman" panose="02020603050405020304" pitchFamily="18" charset="0"/>
              </a:rPr>
              <a:t>x</a:t>
            </a:r>
            <a:r>
              <a:rPr lang="en-US" sz="2400">
                <a:latin typeface="Times New Roman" panose="02020603050405020304" pitchFamily="18" charset="0"/>
                <a:ea typeface="Times New Roman" panose="02020603050405020304" pitchFamily="18" charset="0"/>
              </a:rPr>
              <a:t> = 2 là một nghiệm của bất phương trình</a:t>
            </a:r>
            <a:endParaRPr lang="en-US" sz="2400"/>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xmlns="" id="{3C4D2739-3CF2-43BA-AB66-0E48403BE421}"/>
                  </a:ext>
                </a:extLst>
              </p:cNvPr>
              <p:cNvSpPr/>
              <p:nvPr/>
            </p:nvSpPr>
            <p:spPr>
              <a:xfrm>
                <a:off x="5166865" y="4860022"/>
                <a:ext cx="2542491" cy="521938"/>
              </a:xfrm>
              <a:prstGeom prst="rect">
                <a:avLst/>
              </a:prstGeom>
            </p:spPr>
            <p:txBody>
              <a:bodyPr wrap="none">
                <a:spAutoFit/>
              </a:bodyPr>
              <a:lstStyle/>
              <a:p>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2</m:t>
                        </m:r>
                      </m:sup>
                    </m:sSup>
                    <m:r>
                      <a:rPr lang="en-US" sz="2800" i="1">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−3</m:t>
                    </m:r>
                    <m:r>
                      <a:rPr lang="en-US" sz="2800" b="1" i="1" smtClean="0">
                        <a:solidFill>
                          <a:srgbClr val="002060"/>
                        </a:solidFill>
                        <a:latin typeface="Cambria Math" panose="02040503050406030204" pitchFamily="18" charset="0"/>
                      </a:rPr>
                      <m:t>≥</m:t>
                    </m:r>
                    <m:r>
                      <a:rPr lang="en-US" sz="2800" i="1">
                        <a:latin typeface="Cambria Math" panose="02040503050406030204" pitchFamily="18" charset="0"/>
                      </a:rPr>
                      <m:t>0</m:t>
                    </m:r>
                  </m:oMath>
                </a14:m>
                <a:r>
                  <a:rPr lang="en-US">
                    <a:latin typeface="Times New Roman" panose="02020603050405020304" pitchFamily="18" charset="0"/>
                    <a:ea typeface="Times New Roman" panose="02020603050405020304" pitchFamily="18" charset="0"/>
                  </a:rPr>
                  <a:t>.</a:t>
                </a:r>
                <a:endParaRPr lang="en-US"/>
              </a:p>
            </p:txBody>
          </p:sp>
        </mc:Choice>
        <mc:Fallback xmlns="">
          <p:sp>
            <p:nvSpPr>
              <p:cNvPr id="24" name="Rectangle 23">
                <a:extLst>
                  <a:ext uri="{FF2B5EF4-FFF2-40B4-BE49-F238E27FC236}">
                    <a16:creationId xmlns:a16="http://schemas.microsoft.com/office/drawing/2014/main" id="{3C4D2739-3CF2-43BA-AB66-0E48403BE421}"/>
                  </a:ext>
                </a:extLst>
              </p:cNvPr>
              <p:cNvSpPr>
                <a:spLocks noRot="1" noChangeAspect="1" noMove="1" noResize="1" noEditPoints="1" noAdjustHandles="1" noChangeArrowheads="1" noChangeShapeType="1" noTextEdit="1"/>
              </p:cNvSpPr>
              <p:nvPr/>
            </p:nvSpPr>
            <p:spPr>
              <a:xfrm>
                <a:off x="5166865" y="4860022"/>
                <a:ext cx="2542491" cy="521938"/>
              </a:xfrm>
              <a:prstGeom prst="rect">
                <a:avLst/>
              </a:prstGeom>
              <a:blipFill>
                <a:blip r:embed="rId10"/>
                <a:stretch>
                  <a:fillRect r="-1199" b="-12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xmlns="" id="{AAD91DA2-00A2-47B7-9E7E-56DAAE76569A}"/>
                  </a:ext>
                </a:extLst>
              </p:cNvPr>
              <p:cNvSpPr/>
              <p:nvPr/>
            </p:nvSpPr>
            <p:spPr>
              <a:xfrm>
                <a:off x="4723160" y="6006261"/>
                <a:ext cx="2314160" cy="461665"/>
              </a:xfrm>
              <a:prstGeom prst="rect">
                <a:avLst/>
              </a:prstGeom>
            </p:spPr>
            <p:txBody>
              <a:bodyPr wrap="none">
                <a:spAutoFit/>
              </a:bodyPr>
              <a:lstStyle/>
              <a:p>
                <a:r>
                  <a:rPr lang="en-US" sz="2400">
                    <a:latin typeface="Times New Roman" panose="02020603050405020304" pitchFamily="18" charset="0"/>
                    <a:ea typeface="Times New Roman" panose="02020603050405020304" pitchFamily="18" charset="0"/>
                    <a:cs typeface="Times New Roman" panose="02020603050405020304" pitchFamily="18" charset="0"/>
                  </a:rPr>
                  <a:t>3</a:t>
                </a:r>
                <a:r>
                  <a:rPr lang="en-US" sz="2400" i="1">
                    <a:latin typeface="Times New Roman" panose="02020603050405020304" pitchFamily="18" charset="0"/>
                    <a:ea typeface="Times New Roman" panose="02020603050405020304" pitchFamily="18" charset="0"/>
                    <a:cs typeface="Times New Roman" panose="02020603050405020304" pitchFamily="18" charset="0"/>
                  </a:rPr>
                  <a:t>x</a:t>
                </a:r>
                <a:r>
                  <a:rPr lang="en-US" sz="2400" b="1" baseline="30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400" i="1">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400" i="1">
                            <a:latin typeface="Cambria Math" panose="02040503050406030204" pitchFamily="18" charset="0"/>
                            <a:ea typeface="Times New Roman" panose="02020603050405020304" pitchFamily="18" charset="0"/>
                            <a:cs typeface="Arial" panose="020B0604020202020204" pitchFamily="34" charset="0"/>
                          </a:rPr>
                        </m:ctrlPr>
                      </m:sSupPr>
                      <m:e>
                        <m:r>
                          <a:rPr lang="en-US" sz="2400" i="1">
                            <a:latin typeface="Cambria Math" panose="02040503050406030204" pitchFamily="18" charset="0"/>
                            <a:ea typeface="Times New Roman" panose="02020603050405020304" pitchFamily="18" charset="0"/>
                            <a:cs typeface="Arial" panose="020B0604020202020204" pitchFamily="34" charset="0"/>
                          </a:rPr>
                          <m:t>𝑥</m:t>
                        </m:r>
                      </m:e>
                      <m:sup>
                        <m:r>
                          <a:rPr lang="en-US" sz="2400" i="1">
                            <a:latin typeface="Cambria Math" panose="02040503050406030204" pitchFamily="18" charset="0"/>
                            <a:ea typeface="Times New Roman" panose="02020603050405020304" pitchFamily="18" charset="0"/>
                            <a:cs typeface="Arial" panose="020B0604020202020204" pitchFamily="34" charset="0"/>
                          </a:rPr>
                          <m:t>2</m:t>
                        </m:r>
                      </m:sup>
                    </m:sSup>
                    <m:r>
                      <a:rPr lang="en-US" sz="2400" i="1">
                        <a:latin typeface="Cambria Math" panose="02040503050406030204" pitchFamily="18" charset="0"/>
                        <a:ea typeface="Times New Roman" panose="02020603050405020304" pitchFamily="18" charset="0"/>
                        <a:cs typeface="Arial" panose="020B0604020202020204" pitchFamily="34" charset="0"/>
                      </a:rPr>
                      <m:t>−1≤0</m:t>
                    </m:r>
                  </m:oMath>
                </a14:m>
                <a:endParaRPr lang="en-US" sz="2400">
                  <a:latin typeface="Times New Roman" panose="02020603050405020304" pitchFamily="18" charset="0"/>
                  <a:cs typeface="Times New Roman" panose="02020603050405020304" pitchFamily="18" charset="0"/>
                </a:endParaRPr>
              </a:p>
            </p:txBody>
          </p:sp>
        </mc:Choice>
        <mc:Fallback xmlns="">
          <p:sp>
            <p:nvSpPr>
              <p:cNvPr id="27" name="Rectangle 26">
                <a:extLst>
                  <a:ext uri="{FF2B5EF4-FFF2-40B4-BE49-F238E27FC236}">
                    <a16:creationId xmlns:a16="http://schemas.microsoft.com/office/drawing/2014/main" id="{AAD91DA2-00A2-47B7-9E7E-56DAAE76569A}"/>
                  </a:ext>
                </a:extLst>
              </p:cNvPr>
              <p:cNvSpPr>
                <a:spLocks noRot="1" noChangeAspect="1" noMove="1" noResize="1" noEditPoints="1" noAdjustHandles="1" noChangeArrowheads="1" noChangeShapeType="1" noTextEdit="1"/>
              </p:cNvSpPr>
              <p:nvPr/>
            </p:nvSpPr>
            <p:spPr>
              <a:xfrm>
                <a:off x="4723160" y="6006261"/>
                <a:ext cx="2314160" cy="461665"/>
              </a:xfrm>
              <a:prstGeom prst="rect">
                <a:avLst/>
              </a:prstGeom>
              <a:blipFill>
                <a:blip r:embed="rId11"/>
                <a:stretch>
                  <a:fillRect l="-4222" t="-10526" b="-28947"/>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xmlns="" id="{8C3D4C20-60F8-4076-9CEC-750F8E9E8208}"/>
              </a:ext>
            </a:extLst>
          </p:cNvPr>
          <p:cNvSpPr/>
          <p:nvPr/>
        </p:nvSpPr>
        <p:spPr>
          <a:xfrm>
            <a:off x="4666007" y="6358809"/>
            <a:ext cx="6498895" cy="490199"/>
          </a:xfrm>
          <a:prstGeom prst="rect">
            <a:avLst/>
          </a:prstGeom>
        </p:spPr>
        <p:txBody>
          <a:bodyPr wrap="none">
            <a:spAutoFit/>
          </a:bodyPr>
          <a:lstStyle/>
          <a:p>
            <a:pPr>
              <a:lnSpc>
                <a:spcPct val="115000"/>
              </a:lnSpc>
              <a:spcAft>
                <a:spcPts val="1000"/>
              </a:spcAft>
            </a:pPr>
            <a:r>
              <a:rPr lang="en-US" sz="2400">
                <a:latin typeface="Times New Roman" panose="02020603050405020304" pitchFamily="18" charset="0"/>
                <a:ea typeface="Times New Roman" panose="02020603050405020304" pitchFamily="18" charset="0"/>
                <a:cs typeface="Times New Roman" panose="02020603050405020304" pitchFamily="18" charset="0"/>
              </a:rPr>
              <a:t>không phải là một bất phương trình bậc hai một ẩn.</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73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6976D774-47F8-447A-AB08-5939E47B8F1B}"/>
              </a:ext>
            </a:extLst>
          </p:cNvPr>
          <p:cNvSpPr txBox="1">
            <a:spLocks/>
          </p:cNvSpPr>
          <p:nvPr/>
        </p:nvSpPr>
        <p:spPr>
          <a:xfrm>
            <a:off x="1643269" y="-13252"/>
            <a:ext cx="9223513" cy="609600"/>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Autofit/>
          </a:bodyPr>
          <a:lstStyle>
            <a:lvl1pPr algn="l" defTabSz="914400" rtl="0" eaLnBrk="1" latinLnBrk="0" hangingPunct="1">
              <a:lnSpc>
                <a:spcPct val="90000"/>
              </a:lnSpc>
              <a:spcBef>
                <a:spcPct val="0"/>
              </a:spcBef>
              <a:buNone/>
              <a:defRPr sz="3600" b="0" i="0" kern="1200" spc="-50" baseline="0">
                <a:solidFill>
                  <a:srgbClr val="FFFFFF"/>
                </a:solidFill>
                <a:latin typeface="+mj-lt"/>
                <a:ea typeface="+mj-ea"/>
                <a:cs typeface="+mj-cs"/>
              </a:defRPr>
            </a:lvl1pPr>
          </a:lstStyle>
          <a:p>
            <a:r>
              <a:rPr lang="en-US" sz="2800" b="1">
                <a:solidFill>
                  <a:srgbClr val="002060"/>
                </a:solidFill>
                <a:latin typeface="Arial" panose="020B0604020202020204" pitchFamily="34" charset="0"/>
                <a:cs typeface="Arial" panose="020B0604020202020204" pitchFamily="34" charset="0"/>
              </a:rPr>
              <a:t>BÀI 2: GIẢI BẤT PHƯƠNG TRÌNH BẬC HAI MỘT ẨN</a:t>
            </a:r>
            <a:endParaRPr lang="en-US" sz="2800">
              <a:solidFill>
                <a:srgbClr val="00206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BE4C4F4C-6D76-4FE6-91EA-E92264F540EA}"/>
              </a:ext>
            </a:extLst>
          </p:cNvPr>
          <p:cNvSpPr/>
          <p:nvPr/>
        </p:nvSpPr>
        <p:spPr>
          <a:xfrm>
            <a:off x="0" y="599112"/>
            <a:ext cx="4578627" cy="461665"/>
          </a:xfrm>
          <a:prstGeom prst="rect">
            <a:avLst/>
          </a:prstGeom>
        </p:spPr>
        <p:txBody>
          <a:bodyPr wrap="square">
            <a:spAutoFit/>
          </a:bodyPr>
          <a:lstStyle/>
          <a:p>
            <a:r>
              <a:rPr lang="en-US" sz="2400" b="1" i="1">
                <a:solidFill>
                  <a:schemeClr val="bg1"/>
                </a:solidFill>
                <a:latin typeface="Times New Roman" panose="02020603050405020304" pitchFamily="18" charset="0"/>
                <a:ea typeface="Times New Roman" panose="02020603050405020304" pitchFamily="18" charset="0"/>
              </a:rPr>
              <a:t>Bất phương trình bậc hai một ẩn</a:t>
            </a:r>
            <a:r>
              <a:rPr lang="en-US" sz="2400">
                <a:solidFill>
                  <a:schemeClr val="bg1"/>
                </a:solidFill>
                <a:latin typeface="Times New Roman" panose="02020603050405020304" pitchFamily="18" charset="0"/>
                <a:ea typeface="Times New Roman" panose="02020603050405020304" pitchFamily="18" charset="0"/>
              </a:rPr>
              <a:t> </a:t>
            </a:r>
            <a:r>
              <a:rPr lang="en-US" sz="2400" i="1">
                <a:solidFill>
                  <a:schemeClr val="bg1"/>
                </a:solidFill>
                <a:latin typeface="Times New Roman" panose="02020603050405020304" pitchFamily="18" charset="0"/>
                <a:ea typeface="Times New Roman" panose="02020603050405020304" pitchFamily="18" charset="0"/>
              </a:rPr>
              <a:t>x</a:t>
            </a:r>
            <a:endParaRPr lang="en-US" sz="2400">
              <a:solidFill>
                <a:schemeClr val="bg1"/>
              </a:solidFill>
            </a:endParaRPr>
          </a:p>
        </p:txBody>
      </p:sp>
      <p:sp>
        <p:nvSpPr>
          <p:cNvPr id="3" name="Rectangle 2">
            <a:extLst>
              <a:ext uri="{FF2B5EF4-FFF2-40B4-BE49-F238E27FC236}">
                <a16:creationId xmlns:a16="http://schemas.microsoft.com/office/drawing/2014/main" xmlns="" id="{ABA16FEC-1E10-4D49-8183-6042C4DB87EB}"/>
              </a:ext>
            </a:extLst>
          </p:cNvPr>
          <p:cNvSpPr/>
          <p:nvPr/>
        </p:nvSpPr>
        <p:spPr>
          <a:xfrm>
            <a:off x="0" y="965962"/>
            <a:ext cx="2916183" cy="830997"/>
          </a:xfrm>
          <a:prstGeom prst="rect">
            <a:avLst/>
          </a:prstGeom>
        </p:spPr>
        <p:txBody>
          <a:bodyPr wrap="none">
            <a:spAutoFit/>
          </a:bodyPr>
          <a:lstStyle/>
          <a:p>
            <a:r>
              <a:rPr lang="en-US" sz="2400">
                <a:solidFill>
                  <a:schemeClr val="bg1"/>
                </a:solidFill>
                <a:latin typeface="Times New Roman" panose="02020603050405020304" pitchFamily="18" charset="0"/>
                <a:ea typeface="Times New Roman" panose="02020603050405020304" pitchFamily="18" charset="0"/>
              </a:rPr>
              <a:t>là bất phương trình </a:t>
            </a:r>
          </a:p>
          <a:p>
            <a:r>
              <a:rPr lang="en-US" sz="2400">
                <a:solidFill>
                  <a:schemeClr val="bg1"/>
                </a:solidFill>
                <a:latin typeface="Times New Roman" panose="02020603050405020304" pitchFamily="18" charset="0"/>
                <a:ea typeface="Times New Roman" panose="02020603050405020304" pitchFamily="18" charset="0"/>
              </a:rPr>
              <a:t>có một trong các dạng</a:t>
            </a:r>
            <a:endParaRPr lang="en-US" sz="2400">
              <a:solidFill>
                <a:schemeClr val="bg1"/>
              </a:solidFill>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E1F913C1-023B-49BE-BAC8-EFA4830E5EA6}"/>
                  </a:ext>
                </a:extLst>
              </p:cNvPr>
              <p:cNvSpPr/>
              <p:nvPr/>
            </p:nvSpPr>
            <p:spPr>
              <a:xfrm>
                <a:off x="-66631" y="1732613"/>
                <a:ext cx="2273379" cy="2149114"/>
              </a:xfrm>
              <a:prstGeom prst="rect">
                <a:avLst/>
              </a:prstGeom>
            </p:spPr>
            <p:txBody>
              <a:bodyPr wrap="none">
                <a:spAutoFit/>
              </a:bodyPr>
              <a:lstStyle/>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&lt;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 </a:t>
                </a:r>
              </a:p>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p>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&gt;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endParaRPr lang="en-US" sz="240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E1F913C1-023B-49BE-BAC8-EFA4830E5EA6}"/>
                  </a:ext>
                </a:extLst>
              </p:cNvPr>
              <p:cNvSpPr>
                <a:spLocks noRot="1" noChangeAspect="1" noMove="1" noResize="1" noEditPoints="1" noAdjustHandles="1" noChangeArrowheads="1" noChangeShapeType="1" noTextEdit="1"/>
              </p:cNvSpPr>
              <p:nvPr/>
            </p:nvSpPr>
            <p:spPr>
              <a:xfrm>
                <a:off x="-66631" y="1732613"/>
                <a:ext cx="2273379" cy="2149114"/>
              </a:xfrm>
              <a:prstGeom prst="rect">
                <a:avLst/>
              </a:prstGeom>
              <a:blipFill>
                <a:blip r:embed="rId2"/>
                <a:stretch>
                  <a:fillRect l="-1877" t="-1133" r="-2145" b="-5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C900B888-1979-4650-B910-2473EB9DED1D}"/>
                  </a:ext>
                </a:extLst>
              </p:cNvPr>
              <p:cNvSpPr/>
              <p:nvPr/>
            </p:nvSpPr>
            <p:spPr>
              <a:xfrm>
                <a:off x="2206748" y="3374090"/>
                <a:ext cx="1532792" cy="490199"/>
              </a:xfrm>
              <a:prstGeom prst="rect">
                <a:avLst/>
              </a:prstGeom>
            </p:spPr>
            <p:txBody>
              <a:bodyPr wrap="none">
                <a:spAutoFit/>
              </a:bodyPr>
              <a:lstStyle/>
              <a:p>
                <a:pPr>
                  <a:lnSpc>
                    <a:spcPct val="115000"/>
                  </a:lnSpc>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với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m:t>
                    </m:r>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0.</a:t>
                </a:r>
                <a:endParaRPr lang="en-US" sz="240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C900B888-1979-4650-B910-2473EB9DED1D}"/>
                  </a:ext>
                </a:extLst>
              </p:cNvPr>
              <p:cNvSpPr>
                <a:spLocks noRot="1" noChangeAspect="1" noMove="1" noResize="1" noEditPoints="1" noAdjustHandles="1" noChangeArrowheads="1" noChangeShapeType="1" noTextEdit="1"/>
              </p:cNvSpPr>
              <p:nvPr/>
            </p:nvSpPr>
            <p:spPr>
              <a:xfrm>
                <a:off x="2206748" y="3374090"/>
                <a:ext cx="1532792" cy="490199"/>
              </a:xfrm>
              <a:prstGeom prst="rect">
                <a:avLst/>
              </a:prstGeom>
              <a:blipFill>
                <a:blip r:embed="rId3"/>
                <a:stretch>
                  <a:fillRect l="-5976" t="-4938" r="-5179" b="-2592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xmlns="" id="{98175129-1A8E-41B7-8F8C-9BB5B866D6B2}"/>
              </a:ext>
            </a:extLst>
          </p:cNvPr>
          <p:cNvSpPr/>
          <p:nvPr/>
        </p:nvSpPr>
        <p:spPr>
          <a:xfrm>
            <a:off x="-51782" y="3848505"/>
            <a:ext cx="4860626" cy="461665"/>
          </a:xfrm>
          <a:prstGeom prst="rect">
            <a:avLst/>
          </a:prstGeom>
        </p:spPr>
        <p:txBody>
          <a:bodyPr wrap="none">
            <a:spAutoFit/>
          </a:bodyPr>
          <a:lstStyle/>
          <a:p>
            <a:r>
              <a:rPr lang="en-US" sz="2400" b="1" i="1">
                <a:solidFill>
                  <a:schemeClr val="bg1"/>
                </a:solidFill>
                <a:latin typeface="Times New Roman" panose="02020603050405020304" pitchFamily="18" charset="0"/>
                <a:ea typeface="Times New Roman" panose="02020603050405020304" pitchFamily="18" charset="0"/>
              </a:rPr>
              <a:t>Nghiệm</a:t>
            </a:r>
            <a:r>
              <a:rPr lang="en-US" sz="2400">
                <a:solidFill>
                  <a:schemeClr val="bg1"/>
                </a:solidFill>
                <a:latin typeface="Times New Roman" panose="02020603050405020304" pitchFamily="18" charset="0"/>
                <a:ea typeface="Times New Roman" panose="02020603050405020304" pitchFamily="18" charset="0"/>
              </a:rPr>
              <a:t> của bất phương trình bậc hai </a:t>
            </a:r>
            <a:endParaRPr lang="en-US" sz="2400">
              <a:solidFill>
                <a:schemeClr val="bg1"/>
              </a:solidFill>
            </a:endParaRPr>
          </a:p>
        </p:txBody>
      </p:sp>
      <p:sp>
        <p:nvSpPr>
          <p:cNvPr id="11" name="Rectangle 10">
            <a:extLst>
              <a:ext uri="{FF2B5EF4-FFF2-40B4-BE49-F238E27FC236}">
                <a16:creationId xmlns:a16="http://schemas.microsoft.com/office/drawing/2014/main" xmlns="" id="{1C2CB742-7C7D-4171-A3B0-09B4DFB3C1EC}"/>
              </a:ext>
            </a:extLst>
          </p:cNvPr>
          <p:cNvSpPr/>
          <p:nvPr/>
        </p:nvSpPr>
        <p:spPr>
          <a:xfrm>
            <a:off x="13587" y="4248442"/>
            <a:ext cx="3015569" cy="461665"/>
          </a:xfrm>
          <a:prstGeom prst="rect">
            <a:avLst/>
          </a:prstGeom>
        </p:spPr>
        <p:txBody>
          <a:bodyPr wrap="none">
            <a:spAutoFit/>
          </a:bodyPr>
          <a:lstStyle/>
          <a:p>
            <a:r>
              <a:rPr lang="en-US" sz="2400">
                <a:solidFill>
                  <a:schemeClr val="bg1"/>
                </a:solidFill>
                <a:latin typeface="Times New Roman" panose="02020603050405020304" pitchFamily="18" charset="0"/>
                <a:ea typeface="Times New Roman" panose="02020603050405020304" pitchFamily="18" charset="0"/>
              </a:rPr>
              <a:t>là các giá trị của biến </a:t>
            </a:r>
            <a:r>
              <a:rPr lang="en-US" sz="2400" i="1">
                <a:solidFill>
                  <a:schemeClr val="bg1"/>
                </a:solidFill>
                <a:latin typeface="Times New Roman" panose="02020603050405020304" pitchFamily="18" charset="0"/>
                <a:ea typeface="Times New Roman" panose="02020603050405020304" pitchFamily="18" charset="0"/>
              </a:rPr>
              <a:t>x</a:t>
            </a:r>
            <a:endParaRPr lang="en-US" sz="2400">
              <a:solidFill>
                <a:schemeClr val="bg1"/>
              </a:solidFill>
            </a:endParaRPr>
          </a:p>
        </p:txBody>
      </p:sp>
      <p:sp>
        <p:nvSpPr>
          <p:cNvPr id="12" name="Rectangle 11">
            <a:extLst>
              <a:ext uri="{FF2B5EF4-FFF2-40B4-BE49-F238E27FC236}">
                <a16:creationId xmlns:a16="http://schemas.microsoft.com/office/drawing/2014/main" xmlns="" id="{8EB74350-D376-4F37-8D10-62A0D33A3943}"/>
              </a:ext>
            </a:extLst>
          </p:cNvPr>
          <p:cNvSpPr/>
          <p:nvPr/>
        </p:nvSpPr>
        <p:spPr>
          <a:xfrm>
            <a:off x="0" y="4676885"/>
            <a:ext cx="4288353" cy="959237"/>
          </a:xfrm>
          <a:prstGeom prst="rect">
            <a:avLst/>
          </a:prstGeom>
        </p:spPr>
        <p:txBody>
          <a:bodyPr wrap="none">
            <a:spAutoFit/>
          </a:bodyPr>
          <a:lstStyle/>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mà khi thay vào bất phương trình</a:t>
            </a:r>
          </a:p>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ta được bất đẳng thức đúng.</a:t>
            </a:r>
            <a:endParaRPr lang="en-US" sz="2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49495058-E7E3-4070-9A88-8FA58E1A6CB1}"/>
              </a:ext>
            </a:extLst>
          </p:cNvPr>
          <p:cNvSpPr/>
          <p:nvPr/>
        </p:nvSpPr>
        <p:spPr>
          <a:xfrm>
            <a:off x="4639730" y="661557"/>
            <a:ext cx="7500730" cy="1200329"/>
          </a:xfrm>
          <a:prstGeom prst="rect">
            <a:avLst/>
          </a:prstGeom>
        </p:spPr>
        <p:txBody>
          <a:bodyPr wrap="square">
            <a:spAutoFit/>
          </a:bodyPr>
          <a:lstStyle/>
          <a:p>
            <a:pPr algn="just"/>
            <a:r>
              <a:rPr lang="en-US" sz="2400" b="1" i="1">
                <a:latin typeface="Times New Roman" panose="02020603050405020304" pitchFamily="18" charset="0"/>
                <a:ea typeface="Times New Roman" panose="02020603050405020304" pitchFamily="18" charset="0"/>
                <a:cs typeface="Times New Roman" panose="02020603050405020304" pitchFamily="18" charset="0"/>
              </a:rPr>
              <a:t>Bài tập: </a:t>
            </a:r>
            <a:r>
              <a:rPr lang="en-US" sz="2400">
                <a:latin typeface="Times New Roman" panose="02020603050405020304" pitchFamily="18" charset="0"/>
                <a:cs typeface="Times New Roman" panose="02020603050405020304" pitchFamily="18" charset="0"/>
              </a:rPr>
              <a:t>Các bất phương trình nào sau đây là bất phương trình bậc hai một ẩn? Nếu là bất phương trình bậc hai một ẩn,</a:t>
            </a:r>
            <a:r>
              <a:rPr lang="en-US" sz="2400" i="1">
                <a:latin typeface="Times New Roman" panose="02020603050405020304" pitchFamily="18" charset="0"/>
                <a:cs typeface="Times New Roman" panose="02020603050405020304" pitchFamily="18" charset="0"/>
              </a:rPr>
              <a:t> x</a:t>
            </a:r>
            <a:r>
              <a:rPr lang="en-US" sz="2400">
                <a:latin typeface="Times New Roman" panose="02020603050405020304" pitchFamily="18" charset="0"/>
                <a:cs typeface="Times New Roman" panose="02020603050405020304" pitchFamily="18" charset="0"/>
              </a:rPr>
              <a:t> = 2 có là nghiệm của bất phương trình đó hay không?</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FECF4CEB-215F-4A19-B93D-5B1D2CBD58A8}"/>
                  </a:ext>
                </a:extLst>
              </p:cNvPr>
              <p:cNvSpPr/>
              <p:nvPr/>
            </p:nvSpPr>
            <p:spPr>
              <a:xfrm>
                <a:off x="4808844" y="1796959"/>
                <a:ext cx="2260555" cy="461665"/>
              </a:xfrm>
              <a:prstGeom prst="rect">
                <a:avLst/>
              </a:prstGeom>
            </p:spPr>
            <p:txBody>
              <a:bodyPr wrap="none">
                <a:spAutoFit/>
              </a:bodyPr>
              <a:lstStyle/>
              <a:p>
                <a:r>
                  <a:rPr lang="en-US" sz="2400">
                    <a:latin typeface="Times New Roman" panose="02020603050405020304" pitchFamily="18" charset="0"/>
                    <a:ea typeface="Times New Roman" panose="02020603050405020304" pitchFamily="18" charset="0"/>
                  </a:rPr>
                  <a:t>a) </a:t>
                </a:r>
                <a:r>
                  <a:rPr lang="en-US" sz="2400" i="1">
                    <a:latin typeface="Times New Roman" panose="02020603050405020304" pitchFamily="18" charset="0"/>
                    <a:ea typeface="Times New Roman" panose="02020603050405020304" pitchFamily="18" charset="0"/>
                  </a:rPr>
                  <a:t>x</a:t>
                </a:r>
                <a:r>
                  <a:rPr lang="en-US" sz="2400" baseline="30000">
                    <a:latin typeface="Times New Roman" panose="02020603050405020304" pitchFamily="18" charset="0"/>
                    <a:ea typeface="Times New Roman" panose="02020603050405020304" pitchFamily="18" charset="0"/>
                  </a:rPr>
                  <a:t>2</a:t>
                </a:r>
                <a:r>
                  <a:rPr lang="en-US" sz="2400">
                    <a:latin typeface="Times New Roman" panose="02020603050405020304" pitchFamily="18" charset="0"/>
                    <a:ea typeface="Times New Roman" panose="02020603050405020304" pitchFamily="18" charset="0"/>
                  </a:rPr>
                  <a:t> + </a:t>
                </a:r>
                <a:r>
                  <a:rPr lang="en-US" sz="2400" i="1">
                    <a:latin typeface="Times New Roman" panose="02020603050405020304" pitchFamily="18" charset="0"/>
                    <a:ea typeface="Times New Roman" panose="02020603050405020304" pitchFamily="18" charset="0"/>
                  </a:rPr>
                  <a:t>x</a:t>
                </a:r>
                <a14:m>
                  <m:oMath xmlns:m="http://schemas.openxmlformats.org/officeDocument/2006/math">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400" i="1">
                        <a:latin typeface="Cambria Math" panose="02040503050406030204" pitchFamily="18" charset="0"/>
                        <a:ea typeface="Times New Roman" panose="02020603050405020304" pitchFamily="18" charset="0"/>
                        <a:cs typeface="Times New Roman" panose="02020603050405020304" pitchFamily="18" charset="0"/>
                      </a:rPr>
                      <m:t>&gt;</m:t>
                    </m:r>
                  </m:oMath>
                </a14:m>
                <a:r>
                  <a:rPr lang="en-US" sz="2400">
                    <a:latin typeface="Times New Roman" panose="02020603050405020304" pitchFamily="18" charset="0"/>
                    <a:ea typeface="Times New Roman" panose="02020603050405020304" pitchFamily="18" charset="0"/>
                  </a:rPr>
                  <a:t> 6</a:t>
                </a:r>
                <a14:m>
                  <m:oMath xmlns:m="http://schemas.openxmlformats.org/officeDocument/2006/math">
                    <m:r>
                      <a:rPr lang="en-US" sz="2400" b="0" i="0" smtClean="0">
                        <a:latin typeface="Cambria Math" panose="02040503050406030204" pitchFamily="18" charset="0"/>
                        <a:ea typeface="Times New Roman" panose="02020603050405020304" pitchFamily="18" charset="0"/>
                        <a:cs typeface="Times New Roman" panose="02020603050405020304" pitchFamily="18" charset="0"/>
                      </a:rPr>
                      <m:t> </m:t>
                    </m:r>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latin typeface="Times New Roman" panose="02020603050405020304" pitchFamily="18" charset="0"/>
                    <a:ea typeface="Times New Roman" panose="02020603050405020304" pitchFamily="18" charset="0"/>
                  </a:rPr>
                  <a:t> 0</a:t>
                </a:r>
                <a:endParaRPr lang="en-US" sz="2400"/>
              </a:p>
            </p:txBody>
          </p:sp>
        </mc:Choice>
        <mc:Fallback xmlns="">
          <p:sp>
            <p:nvSpPr>
              <p:cNvPr id="9" name="Rectangle 8">
                <a:extLst>
                  <a:ext uri="{FF2B5EF4-FFF2-40B4-BE49-F238E27FC236}">
                    <a16:creationId xmlns:a16="http://schemas.microsoft.com/office/drawing/2014/main" id="{FECF4CEB-215F-4A19-B93D-5B1D2CBD58A8}"/>
                  </a:ext>
                </a:extLst>
              </p:cNvPr>
              <p:cNvSpPr>
                <a:spLocks noRot="1" noChangeAspect="1" noMove="1" noResize="1" noEditPoints="1" noAdjustHandles="1" noChangeArrowheads="1" noChangeShapeType="1" noTextEdit="1"/>
              </p:cNvSpPr>
              <p:nvPr/>
            </p:nvSpPr>
            <p:spPr>
              <a:xfrm>
                <a:off x="4808844" y="1796959"/>
                <a:ext cx="2260555" cy="461665"/>
              </a:xfrm>
              <a:prstGeom prst="rect">
                <a:avLst/>
              </a:prstGeom>
              <a:blipFill>
                <a:blip r:embed="rId4"/>
                <a:stretch>
                  <a:fillRect l="-4313" t="-10526" r="-2695"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B2A7B9ED-B770-42CB-8D91-949FCFE95B36}"/>
                  </a:ext>
                </a:extLst>
              </p:cNvPr>
              <p:cNvSpPr/>
              <p:nvPr/>
            </p:nvSpPr>
            <p:spPr>
              <a:xfrm>
                <a:off x="7544532" y="1763345"/>
                <a:ext cx="1614545" cy="490199"/>
              </a:xfrm>
              <a:prstGeom prst="rect">
                <a:avLst/>
              </a:prstGeom>
            </p:spPr>
            <p:txBody>
              <a:bodyPr wrap="none">
                <a:spAutoFit/>
              </a:bodyPr>
              <a:lstStyle/>
              <a:p>
                <a:pPr>
                  <a:lnSpc>
                    <a:spcPct val="115000"/>
                  </a:lnSpc>
                  <a:spcAft>
                    <a:spcPts val="1000"/>
                  </a:spcAft>
                </a:pPr>
                <a:r>
                  <a:rPr lang="en-US" sz="2400">
                    <a:latin typeface="Times New Roman" panose="02020603050405020304" pitchFamily="18" charset="0"/>
                    <a:ea typeface="Times New Roman" panose="02020603050405020304" pitchFamily="18" charset="0"/>
                    <a:cs typeface="Times New Roman" panose="02020603050405020304" pitchFamily="18" charset="0"/>
                  </a:rPr>
                  <a:t>b) x + 2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&gt;</m:t>
                    </m:r>
                  </m:oMath>
                </a14:m>
                <a:r>
                  <a:rPr lang="en-US" sz="2400">
                    <a:latin typeface="Times New Roman" panose="02020603050405020304" pitchFamily="18" charset="0"/>
                    <a:ea typeface="Times New Roman" panose="02020603050405020304" pitchFamily="18" charset="0"/>
                    <a:cs typeface="Times New Roman" panose="02020603050405020304" pitchFamily="18" charset="0"/>
                  </a:rPr>
                  <a:t>0</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0" name="Rectangle 9">
                <a:extLst>
                  <a:ext uri="{FF2B5EF4-FFF2-40B4-BE49-F238E27FC236}">
                    <a16:creationId xmlns:a16="http://schemas.microsoft.com/office/drawing/2014/main" id="{B2A7B9ED-B770-42CB-8D91-949FCFE95B36}"/>
                  </a:ext>
                </a:extLst>
              </p:cNvPr>
              <p:cNvSpPr>
                <a:spLocks noRot="1" noChangeAspect="1" noMove="1" noResize="1" noEditPoints="1" noAdjustHandles="1" noChangeArrowheads="1" noChangeShapeType="1" noTextEdit="1"/>
              </p:cNvSpPr>
              <p:nvPr/>
            </p:nvSpPr>
            <p:spPr>
              <a:xfrm>
                <a:off x="7544532" y="1763345"/>
                <a:ext cx="1614545" cy="490199"/>
              </a:xfrm>
              <a:prstGeom prst="rect">
                <a:avLst/>
              </a:prstGeom>
              <a:blipFill>
                <a:blip r:embed="rId5"/>
                <a:stretch>
                  <a:fillRect l="-6061" t="-4938" r="-5303" b="-259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BFBEE68C-D588-401A-B7EA-EE1BFF8F0508}"/>
                  </a:ext>
                </a:extLst>
              </p:cNvPr>
              <p:cNvSpPr/>
              <p:nvPr/>
            </p:nvSpPr>
            <p:spPr>
              <a:xfrm>
                <a:off x="9594310" y="1824408"/>
                <a:ext cx="2662908" cy="490199"/>
              </a:xfrm>
              <a:prstGeom prst="rect">
                <a:avLst/>
              </a:prstGeom>
            </p:spPr>
            <p:txBody>
              <a:bodyPr wrap="none">
                <a:spAutoFit/>
              </a:bodyPr>
              <a:lstStyle/>
              <a:p>
                <a:pPr>
                  <a:lnSpc>
                    <a:spcPct val="115000"/>
                  </a:lnSpc>
                  <a:spcAft>
                    <a:spcPts val="1000"/>
                  </a:spcAft>
                </a:pPr>
                <a:r>
                  <a:rPr lang="en-US" sz="2400">
                    <a:latin typeface="Times New Roman" panose="02020603050405020304" pitchFamily="18" charset="0"/>
                    <a:ea typeface="Times New Roman" panose="02020603050405020304" pitchFamily="18" charset="0"/>
                    <a:cs typeface="Times New Roman" panose="02020603050405020304" pitchFamily="18" charset="0"/>
                  </a:rPr>
                  <a:t>c) 6</a:t>
                </a:r>
                <a:r>
                  <a:rPr lang="en-US" sz="2400" i="1">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4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latin typeface="Times New Roman" panose="02020603050405020304" pitchFamily="18" charset="0"/>
                    <a:ea typeface="Times New Roman" panose="02020603050405020304" pitchFamily="18" charset="0"/>
                    <a:cs typeface="Times New Roman" panose="02020603050405020304" pitchFamily="18" charset="0"/>
                  </a:rPr>
                  <a:t>  7</a:t>
                </a:r>
                <a:r>
                  <a:rPr lang="en-US" sz="2400" i="1">
                    <a:latin typeface="Times New Roman" panose="02020603050405020304" pitchFamily="18" charset="0"/>
                    <a:ea typeface="Times New Roman" panose="02020603050405020304" pitchFamily="18" charset="0"/>
                    <a:cs typeface="Times New Roman" panose="02020603050405020304" pitchFamily="18" charset="0"/>
                  </a:rPr>
                  <a:t>x</a:t>
                </a:r>
                <a:r>
                  <a:rPr lang="en-US" sz="2400">
                    <a:latin typeface="Times New Roman" panose="02020603050405020304" pitchFamily="18" charset="0"/>
                    <a:ea typeface="Times New Roman" panose="02020603050405020304" pitchFamily="18" charset="0"/>
                    <a:cs typeface="Times New Roman" panose="02020603050405020304" pitchFamily="18" charset="0"/>
                  </a:rPr>
                  <a:t> + 5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&gt;</m:t>
                    </m:r>
                  </m:oMath>
                </a14:m>
                <a:r>
                  <a:rPr lang="en-US" sz="2400">
                    <a:latin typeface="Times New Roman" panose="02020603050405020304" pitchFamily="18" charset="0"/>
                    <a:ea typeface="Times New Roman" panose="02020603050405020304" pitchFamily="18" charset="0"/>
                    <a:cs typeface="Times New Roman" panose="02020603050405020304" pitchFamily="18" charset="0"/>
                  </a:rPr>
                  <a:t>0</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BFBEE68C-D588-401A-B7EA-EE1BFF8F0508}"/>
                  </a:ext>
                </a:extLst>
              </p:cNvPr>
              <p:cNvSpPr>
                <a:spLocks noRot="1" noChangeAspect="1" noMove="1" noResize="1" noEditPoints="1" noAdjustHandles="1" noChangeArrowheads="1" noChangeShapeType="1" noTextEdit="1"/>
              </p:cNvSpPr>
              <p:nvPr/>
            </p:nvSpPr>
            <p:spPr>
              <a:xfrm>
                <a:off x="9594310" y="1824408"/>
                <a:ext cx="2662908" cy="490199"/>
              </a:xfrm>
              <a:prstGeom prst="rect">
                <a:avLst/>
              </a:prstGeom>
              <a:blipFill>
                <a:blip r:embed="rId6"/>
                <a:stretch>
                  <a:fillRect l="-3661" t="-4938" b="-25926"/>
                </a:stretch>
              </a:blipFill>
            </p:spPr>
            <p:txBody>
              <a:bodyPr/>
              <a:lstStyle/>
              <a:p>
                <a:r>
                  <a:rPr lang="en-US">
                    <a:noFill/>
                  </a:rPr>
                  <a:t> </a:t>
                </a:r>
              </a:p>
            </p:txBody>
          </p:sp>
        </mc:Fallback>
      </mc:AlternateContent>
      <p:cxnSp>
        <p:nvCxnSpPr>
          <p:cNvPr id="28" name="Straight Connector 27">
            <a:extLst>
              <a:ext uri="{FF2B5EF4-FFF2-40B4-BE49-F238E27FC236}">
                <a16:creationId xmlns:a16="http://schemas.microsoft.com/office/drawing/2014/main" xmlns="" id="{CE412789-59D6-41DA-8B22-3FE3A76137DE}"/>
              </a:ext>
            </a:extLst>
          </p:cNvPr>
          <p:cNvCxnSpPr>
            <a:cxnSpLocks/>
          </p:cNvCxnSpPr>
          <p:nvPr/>
        </p:nvCxnSpPr>
        <p:spPr>
          <a:xfrm>
            <a:off x="7262191" y="1861886"/>
            <a:ext cx="0" cy="4527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98B4E8BD-995C-4851-9125-FFA73F382061}"/>
              </a:ext>
            </a:extLst>
          </p:cNvPr>
          <p:cNvCxnSpPr>
            <a:cxnSpLocks/>
          </p:cNvCxnSpPr>
          <p:nvPr/>
        </p:nvCxnSpPr>
        <p:spPr>
          <a:xfrm>
            <a:off x="9428921" y="1837902"/>
            <a:ext cx="0" cy="476705"/>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xmlns="" id="{4FB5C99C-7F15-4171-91EB-9CBA0316854A}"/>
              </a:ext>
            </a:extLst>
          </p:cNvPr>
          <p:cNvSpPr/>
          <p:nvPr/>
        </p:nvSpPr>
        <p:spPr>
          <a:xfrm>
            <a:off x="-24076" y="5573614"/>
            <a:ext cx="3967753" cy="461665"/>
          </a:xfrm>
          <a:prstGeom prst="rect">
            <a:avLst/>
          </a:prstGeom>
        </p:spPr>
        <p:txBody>
          <a:bodyPr wrap="none">
            <a:spAutoFit/>
          </a:bodyPr>
          <a:lstStyle/>
          <a:p>
            <a:r>
              <a:rPr lang="en-US" sz="2400" b="1" i="1">
                <a:solidFill>
                  <a:srgbClr val="FFFF00"/>
                </a:solidFill>
                <a:latin typeface="Times New Roman" panose="02020603050405020304" pitchFamily="18" charset="0"/>
                <a:ea typeface="Times New Roman" panose="02020603050405020304" pitchFamily="18" charset="0"/>
              </a:rPr>
              <a:t>Giải </a:t>
            </a:r>
            <a:r>
              <a:rPr lang="en-US" sz="2400" i="1">
                <a:solidFill>
                  <a:srgbClr val="FFFF00"/>
                </a:solidFill>
                <a:latin typeface="Times New Roman" panose="02020603050405020304" pitchFamily="18" charset="0"/>
                <a:ea typeface="Times New Roman" panose="02020603050405020304" pitchFamily="18" charset="0"/>
              </a:rPr>
              <a:t>bất phương trình bậc hai</a:t>
            </a:r>
            <a:r>
              <a:rPr lang="en-US" sz="2400">
                <a:solidFill>
                  <a:srgbClr val="FFFF00"/>
                </a:solidFill>
                <a:latin typeface="Times New Roman" panose="02020603050405020304" pitchFamily="18" charset="0"/>
                <a:ea typeface="Times New Roman" panose="02020603050405020304" pitchFamily="18" charset="0"/>
              </a:rPr>
              <a:t> </a:t>
            </a:r>
            <a:endParaRPr lang="en-US" sz="2400">
              <a:solidFill>
                <a:srgbClr val="FFFF00"/>
              </a:solidFill>
            </a:endParaRPr>
          </a:p>
        </p:txBody>
      </p:sp>
      <p:sp>
        <p:nvSpPr>
          <p:cNvPr id="32" name="Rectangle 31">
            <a:extLst>
              <a:ext uri="{FF2B5EF4-FFF2-40B4-BE49-F238E27FC236}">
                <a16:creationId xmlns:a16="http://schemas.microsoft.com/office/drawing/2014/main" xmlns="" id="{021EA953-85E5-4005-BA25-1F773BCDB6C5}"/>
              </a:ext>
            </a:extLst>
          </p:cNvPr>
          <p:cNvSpPr/>
          <p:nvPr/>
        </p:nvSpPr>
        <p:spPr>
          <a:xfrm>
            <a:off x="271677" y="5933273"/>
            <a:ext cx="3376245" cy="959237"/>
          </a:xfrm>
          <a:prstGeom prst="rect">
            <a:avLst/>
          </a:prstGeom>
        </p:spPr>
        <p:txBody>
          <a:bodyPr wrap="none">
            <a:spAutoFit/>
          </a:bodyPr>
          <a:lstStyle/>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 tìm tập hợp các nghiệm</a:t>
            </a:r>
          </a:p>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của bất phương trình đó.</a:t>
            </a:r>
            <a:endParaRPr lang="en-US" sz="2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xmlns="" id="{F7A7850D-03C0-41A4-90C3-36E1BE5E339E}"/>
                  </a:ext>
                </a:extLst>
              </p:cNvPr>
              <p:cNvSpPr/>
              <p:nvPr/>
            </p:nvSpPr>
            <p:spPr>
              <a:xfrm>
                <a:off x="4639729" y="2351152"/>
                <a:ext cx="7075191" cy="461665"/>
              </a:xfrm>
              <a:prstGeom prst="rect">
                <a:avLst/>
              </a:prstGeom>
            </p:spPr>
            <p:txBody>
              <a:bodyPr wrap="square">
                <a:spAutoFit/>
              </a:bodyPr>
              <a:lstStyle/>
              <a:p>
                <a:pPr>
                  <a:spcAft>
                    <a:spcPts val="1000"/>
                  </a:spcAft>
                </a:pPr>
                <a:r>
                  <a:rPr lang="en-US" sz="2400" b="1" i="1">
                    <a:latin typeface="Times New Roman" panose="02020603050405020304" pitchFamily="18" charset="0"/>
                    <a:ea typeface="Times New Roman" panose="02020603050405020304" pitchFamily="18" charset="0"/>
                    <a:cs typeface="Times New Roman" panose="02020603050405020304" pitchFamily="18" charset="0"/>
                  </a:rPr>
                  <a:t>Ví dụ 2: </a:t>
                </a:r>
                <a:r>
                  <a:rPr lang="en-US" sz="2400">
                    <a:latin typeface="Times New Roman" panose="02020603050405020304" pitchFamily="18" charset="0"/>
                    <a:ea typeface="Times New Roman" panose="02020603050405020304" pitchFamily="18" charset="0"/>
                    <a:cs typeface="Times New Roman" panose="02020603050405020304" pitchFamily="18" charset="0"/>
                  </a:rPr>
                  <a:t>Giải bất phương trình bậc hai 6</a:t>
                </a:r>
                <a:r>
                  <a:rPr lang="en-US" sz="2400" i="1">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400">
                    <a:latin typeface="Times New Roman" panose="02020603050405020304" pitchFamily="18" charset="0"/>
                    <a:ea typeface="Times New Roman" panose="02020603050405020304" pitchFamily="18" charset="0"/>
                    <a:cs typeface="Times New Roman" panose="02020603050405020304" pitchFamily="18" charset="0"/>
                  </a:rPr>
                  <a:t> + 7</a:t>
                </a:r>
                <a:r>
                  <a:rPr lang="en-US" sz="2400" i="1">
                    <a:latin typeface="Times New Roman" panose="02020603050405020304" pitchFamily="18" charset="0"/>
                    <a:ea typeface="Times New Roman" panose="02020603050405020304" pitchFamily="18" charset="0"/>
                    <a:cs typeface="Times New Roman" panose="02020603050405020304" pitchFamily="18" charset="0"/>
                  </a:rPr>
                  <a:t>x</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latin typeface="Times New Roman" panose="02020603050405020304" pitchFamily="18" charset="0"/>
                    <a:ea typeface="Times New Roman" panose="02020603050405020304" pitchFamily="18" charset="0"/>
                    <a:cs typeface="Times New Roman" panose="02020603050405020304" pitchFamily="18" charset="0"/>
                  </a:rPr>
                  <a:t> 5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&gt;</m:t>
                    </m:r>
                  </m:oMath>
                </a14:m>
                <a:r>
                  <a:rPr lang="en-US" sz="2400">
                    <a:latin typeface="Times New Roman" panose="02020603050405020304" pitchFamily="18" charset="0"/>
                    <a:ea typeface="Times New Roman" panose="02020603050405020304" pitchFamily="18" charset="0"/>
                    <a:cs typeface="Times New Roman" panose="02020603050405020304" pitchFamily="18" charset="0"/>
                  </a:rPr>
                  <a:t> 0.</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33" name="Rectangle 32">
                <a:extLst>
                  <a:ext uri="{FF2B5EF4-FFF2-40B4-BE49-F238E27FC236}">
                    <a16:creationId xmlns:a16="http://schemas.microsoft.com/office/drawing/2014/main" id="{F7A7850D-03C0-41A4-90C3-36E1BE5E339E}"/>
                  </a:ext>
                </a:extLst>
              </p:cNvPr>
              <p:cNvSpPr>
                <a:spLocks noRot="1" noChangeAspect="1" noMove="1" noResize="1" noEditPoints="1" noAdjustHandles="1" noChangeArrowheads="1" noChangeShapeType="1" noTextEdit="1"/>
              </p:cNvSpPr>
              <p:nvPr/>
            </p:nvSpPr>
            <p:spPr>
              <a:xfrm>
                <a:off x="4639729" y="2351152"/>
                <a:ext cx="7075191" cy="461665"/>
              </a:xfrm>
              <a:prstGeom prst="rect">
                <a:avLst/>
              </a:prstGeom>
              <a:blipFill>
                <a:blip r:embed="rId7"/>
                <a:stretch>
                  <a:fillRect l="-1292" t="-12000" r="-345" b="-29333"/>
                </a:stretch>
              </a:blipFill>
            </p:spPr>
            <p:txBody>
              <a:bodyPr/>
              <a:lstStyle/>
              <a:p>
                <a:r>
                  <a:rPr lang="en-US">
                    <a:noFill/>
                  </a:rPr>
                  <a:t> </a:t>
                </a:r>
              </a:p>
            </p:txBody>
          </p:sp>
        </mc:Fallback>
      </mc:AlternateContent>
      <p:pic>
        <p:nvPicPr>
          <p:cNvPr id="36" name="Picture 35">
            <a:extLst>
              <a:ext uri="{FF2B5EF4-FFF2-40B4-BE49-F238E27FC236}">
                <a16:creationId xmlns:a16="http://schemas.microsoft.com/office/drawing/2014/main" xmlns="" id="{F1CB3D7C-11F3-45B8-99D9-EE1A79BAE1B4}"/>
              </a:ext>
            </a:extLst>
          </p:cNvPr>
          <p:cNvPicPr>
            <a:picLocks noChangeAspect="1"/>
          </p:cNvPicPr>
          <p:nvPr/>
        </p:nvPicPr>
        <p:blipFill>
          <a:blip r:embed="rId8"/>
          <a:stretch>
            <a:fillRect/>
          </a:stretch>
        </p:blipFill>
        <p:spPr>
          <a:xfrm>
            <a:off x="7831517" y="2728801"/>
            <a:ext cx="647619" cy="380952"/>
          </a:xfrm>
          <a:prstGeom prst="rect">
            <a:avLst/>
          </a:prstGeom>
        </p:spPr>
      </p:pic>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xmlns="" id="{2CE23ACB-D1A7-4E2D-99BF-CDB2B3E991BA}"/>
                  </a:ext>
                </a:extLst>
              </p:cNvPr>
              <p:cNvSpPr/>
              <p:nvPr/>
            </p:nvSpPr>
            <p:spPr>
              <a:xfrm>
                <a:off x="4789183" y="2879983"/>
                <a:ext cx="7419071" cy="701218"/>
              </a:xfrm>
              <a:prstGeom prst="rect">
                <a:avLst/>
              </a:prstGeom>
            </p:spPr>
            <p:txBody>
              <a:bodyPr wrap="square">
                <a:spAutoFit/>
              </a:bodyPr>
              <a:lstStyle/>
              <a:p>
                <a:pPr>
                  <a:lnSpc>
                    <a:spcPct val="115000"/>
                  </a:lnSpc>
                  <a:spcAft>
                    <a:spcPts val="1000"/>
                  </a:spcAft>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6</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30000" dirty="0" err="1">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7</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25000" dirty="0" err="1">
                    <a:latin typeface="Times New Roman" panose="02020603050405020304" pitchFamily="18" charset="0"/>
                    <a:ea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5</m:t>
                        </m:r>
                      </m:num>
                      <m:den>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3</m:t>
                        </m:r>
                      </m:den>
                    </m:f>
                  </m:oMath>
                </a14:m>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7" name="Rectangle 36">
                <a:extLst>
                  <a:ext uri="{FF2B5EF4-FFF2-40B4-BE49-F238E27FC236}">
                    <a16:creationId xmlns:a16="http://schemas.microsoft.com/office/drawing/2014/main" id="{2CE23ACB-D1A7-4E2D-99BF-CDB2B3E991BA}"/>
                  </a:ext>
                </a:extLst>
              </p:cNvPr>
              <p:cNvSpPr>
                <a:spLocks noRot="1" noChangeAspect="1" noMove="1" noResize="1" noEditPoints="1" noAdjustHandles="1" noChangeArrowheads="1" noChangeShapeType="1" noTextEdit="1"/>
              </p:cNvSpPr>
              <p:nvPr/>
            </p:nvSpPr>
            <p:spPr>
              <a:xfrm>
                <a:off x="4789183" y="2879983"/>
                <a:ext cx="7419071" cy="701218"/>
              </a:xfrm>
              <a:prstGeom prst="rect">
                <a:avLst/>
              </a:prstGeom>
              <a:blipFill>
                <a:blip r:embed="rId9"/>
                <a:stretch>
                  <a:fillRect l="-1315" b="-69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xmlns="" id="{B51C6CD4-01EC-4FE9-BC0F-F24790FA4DCC}"/>
                  </a:ext>
                </a:extLst>
              </p:cNvPr>
              <p:cNvSpPr/>
              <p:nvPr/>
            </p:nvSpPr>
            <p:spPr>
              <a:xfrm>
                <a:off x="10082906" y="3471277"/>
                <a:ext cx="1247457" cy="613886"/>
              </a:xfrm>
              <a:prstGeom prst="rect">
                <a:avLst/>
              </a:prstGeom>
            </p:spPr>
            <p:txBody>
              <a:bodyPr wrap="none">
                <a:spAutoFit/>
              </a:bodyPr>
              <a:lstStyle/>
              <a:p>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25000" dirty="0" err="1">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i="1">
                            <a:latin typeface="Cambria Math" panose="02040503050406030204" pitchFamily="18" charset="0"/>
                            <a:ea typeface="Times New Roman" panose="02020603050405020304" pitchFamily="18" charset="0"/>
                            <a:cs typeface="Times New Roman" panose="02020603050405020304" pitchFamily="18" charset="0"/>
                          </a:rPr>
                          <m:t>1</m:t>
                        </m:r>
                      </m:num>
                      <m:den>
                        <m:r>
                          <a:rPr lang="en-US" sz="2400" i="1">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p>
            </p:txBody>
          </p:sp>
        </mc:Choice>
        <mc:Fallback xmlns="">
          <p:sp>
            <p:nvSpPr>
              <p:cNvPr id="38" name="Rectangle 37">
                <a:extLst>
                  <a:ext uri="{FF2B5EF4-FFF2-40B4-BE49-F238E27FC236}">
                    <a16:creationId xmlns:a16="http://schemas.microsoft.com/office/drawing/2014/main" id="{B51C6CD4-01EC-4FE9-BC0F-F24790FA4DCC}"/>
                  </a:ext>
                </a:extLst>
              </p:cNvPr>
              <p:cNvSpPr>
                <a:spLocks noRot="1" noChangeAspect="1" noMove="1" noResize="1" noEditPoints="1" noAdjustHandles="1" noChangeArrowheads="1" noChangeShapeType="1" noTextEdit="1"/>
              </p:cNvSpPr>
              <p:nvPr/>
            </p:nvSpPr>
            <p:spPr>
              <a:xfrm>
                <a:off x="10082906" y="3471277"/>
                <a:ext cx="1247457" cy="613886"/>
              </a:xfrm>
              <a:prstGeom prst="rect">
                <a:avLst/>
              </a:prstGeom>
              <a:blipFill>
                <a:blip r:embed="rId10"/>
                <a:stretch>
                  <a:fillRect l="-7317" r="-6829" b="-89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xmlns="" id="{FCF8B818-867C-4F63-A483-1ED6686E9BEB}"/>
                  </a:ext>
                </a:extLst>
              </p:cNvPr>
              <p:cNvSpPr/>
              <p:nvPr/>
            </p:nvSpPr>
            <p:spPr>
              <a:xfrm>
                <a:off x="4578627" y="3801030"/>
                <a:ext cx="1990160" cy="461665"/>
              </a:xfrm>
              <a:prstGeom prst="rect">
                <a:avLst/>
              </a:prstGeom>
            </p:spPr>
            <p:txBody>
              <a:bodyPr wrap="none">
                <a:spAutoFit/>
              </a:bodyPr>
              <a:lstStyle/>
              <a:p>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 = 6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&gt;0</m:t>
                    </m:r>
                  </m:oMath>
                </a14:m>
                <a:r>
                  <a:rPr lang="en-US" sz="2400" dirty="0">
                    <a:latin typeface="Times New Roman" panose="02020603050405020304" pitchFamily="18" charset="0"/>
                    <a:ea typeface="Times New Roman" panose="02020603050405020304" pitchFamily="18" charset="0"/>
                  </a:rPr>
                  <a:t> </a:t>
                </a:r>
                <a:endParaRPr lang="en-US" sz="2400" dirty="0"/>
              </a:p>
            </p:txBody>
          </p:sp>
        </mc:Choice>
        <mc:Fallback xmlns="">
          <p:sp>
            <p:nvSpPr>
              <p:cNvPr id="39" name="Rectangle 38">
                <a:extLst>
                  <a:ext uri="{FF2B5EF4-FFF2-40B4-BE49-F238E27FC236}">
                    <a16:creationId xmlns:a16="http://schemas.microsoft.com/office/drawing/2014/main" id="{FCF8B818-867C-4F63-A483-1ED6686E9BEB}"/>
                  </a:ext>
                </a:extLst>
              </p:cNvPr>
              <p:cNvSpPr>
                <a:spLocks noRot="1" noChangeAspect="1" noMove="1" noResize="1" noEditPoints="1" noAdjustHandles="1" noChangeArrowheads="1" noChangeShapeType="1" noTextEdit="1"/>
              </p:cNvSpPr>
              <p:nvPr/>
            </p:nvSpPr>
            <p:spPr>
              <a:xfrm>
                <a:off x="4578627" y="3801030"/>
                <a:ext cx="1990160" cy="461665"/>
              </a:xfrm>
              <a:prstGeom prst="rect">
                <a:avLst/>
              </a:prstGeom>
              <a:blipFill>
                <a:blip r:embed="rId11"/>
                <a:stretch>
                  <a:fillRect l="-4587" t="-10667" b="-30667"/>
                </a:stretch>
              </a:blipFill>
            </p:spPr>
            <p:txBody>
              <a:bodyPr/>
              <a:lstStyle/>
              <a:p>
                <a:r>
                  <a:rPr lang="en-US">
                    <a:noFill/>
                  </a:rPr>
                  <a:t> </a:t>
                </a:r>
              </a:p>
            </p:txBody>
          </p:sp>
        </mc:Fallback>
      </mc:AlternateContent>
      <p:sp>
        <p:nvSpPr>
          <p:cNvPr id="42" name="Rectangle 41">
            <a:extLst>
              <a:ext uri="{FF2B5EF4-FFF2-40B4-BE49-F238E27FC236}">
                <a16:creationId xmlns:a16="http://schemas.microsoft.com/office/drawing/2014/main" xmlns="" id="{53673C3C-C4F8-428D-9F83-6952CF633A74}"/>
              </a:ext>
            </a:extLst>
          </p:cNvPr>
          <p:cNvSpPr/>
          <p:nvPr/>
        </p:nvSpPr>
        <p:spPr>
          <a:xfrm>
            <a:off x="4589519" y="4252461"/>
            <a:ext cx="697627" cy="461665"/>
          </a:xfrm>
          <a:prstGeom prst="rect">
            <a:avLst/>
          </a:prstGeom>
        </p:spPr>
        <p:txBody>
          <a:bodyPr wrap="none">
            <a:spAutoFit/>
          </a:bodyPr>
          <a:lstStyle/>
          <a:p>
            <a:r>
              <a:rPr lang="en-US" sz="2400" dirty="0" err="1">
                <a:latin typeface="Times New Roman" panose="02020603050405020304" pitchFamily="18" charset="0"/>
                <a:ea typeface="Times New Roman" panose="02020603050405020304" pitchFamily="18" charset="0"/>
              </a:rPr>
              <a:t>Vậy</a:t>
            </a:r>
            <a:endParaRPr lang="en-US" sz="2400" dirty="0"/>
          </a:p>
        </p:txBody>
      </p:sp>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xmlns="" id="{00EF7F70-7896-408F-891A-2CB5486759C8}"/>
                  </a:ext>
                </a:extLst>
              </p:cNvPr>
              <p:cNvSpPr/>
              <p:nvPr/>
            </p:nvSpPr>
            <p:spPr>
              <a:xfrm>
                <a:off x="5210245" y="4242873"/>
                <a:ext cx="2270173" cy="461665"/>
              </a:xfrm>
              <a:prstGeom prst="rect">
                <a:avLst/>
              </a:prstGeom>
            </p:spPr>
            <p:txBody>
              <a:bodyPr wrap="none">
                <a:spAutoFit/>
              </a:bodyPr>
              <a:lstStyle/>
              <a:p>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6</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30000" dirty="0" err="1">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7</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5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&gt;</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0 </a:t>
                </a:r>
                <a:endParaRPr lang="en-US" sz="2400" dirty="0"/>
              </a:p>
            </p:txBody>
          </p:sp>
        </mc:Choice>
        <mc:Fallback xmlns="">
          <p:sp>
            <p:nvSpPr>
              <p:cNvPr id="43" name="Rectangle 42">
                <a:extLst>
                  <a:ext uri="{FF2B5EF4-FFF2-40B4-BE49-F238E27FC236}">
                    <a16:creationId xmlns:a16="http://schemas.microsoft.com/office/drawing/2014/main" id="{00EF7F70-7896-408F-891A-2CB5486759C8}"/>
                  </a:ext>
                </a:extLst>
              </p:cNvPr>
              <p:cNvSpPr>
                <a:spLocks noRot="1" noChangeAspect="1" noMove="1" noResize="1" noEditPoints="1" noAdjustHandles="1" noChangeArrowheads="1" noChangeShapeType="1" noTextEdit="1"/>
              </p:cNvSpPr>
              <p:nvPr/>
            </p:nvSpPr>
            <p:spPr>
              <a:xfrm>
                <a:off x="5210245" y="4242873"/>
                <a:ext cx="2270173" cy="461665"/>
              </a:xfrm>
              <a:prstGeom prst="rect">
                <a:avLst/>
              </a:prstGeom>
              <a:blipFill>
                <a:blip r:embed="rId12"/>
                <a:stretch>
                  <a:fillRect l="-4301" t="-10526" r="-3226" b="-28947"/>
                </a:stretch>
              </a:blipFill>
            </p:spPr>
            <p:txBody>
              <a:bodyPr/>
              <a:lstStyle/>
              <a:p>
                <a:r>
                  <a:rPr lang="en-US">
                    <a:noFill/>
                  </a:rPr>
                  <a:t> </a:t>
                </a:r>
              </a:p>
            </p:txBody>
          </p:sp>
        </mc:Fallback>
      </mc:AlternateContent>
      <p:pic>
        <p:nvPicPr>
          <p:cNvPr id="44" name="Picture 43">
            <a:extLst>
              <a:ext uri="{FF2B5EF4-FFF2-40B4-BE49-F238E27FC236}">
                <a16:creationId xmlns:a16="http://schemas.microsoft.com/office/drawing/2014/main" xmlns="" id="{E9B73BFC-30FE-4880-B4A7-C3A49FC90B24}"/>
              </a:ext>
            </a:extLst>
          </p:cNvPr>
          <p:cNvPicPr>
            <a:picLocks noChangeAspect="1"/>
          </p:cNvPicPr>
          <p:nvPr/>
        </p:nvPicPr>
        <p:blipFill>
          <a:blip r:embed="rId13"/>
          <a:stretch>
            <a:fillRect/>
          </a:stretch>
        </p:blipFill>
        <p:spPr>
          <a:xfrm>
            <a:off x="7407874" y="4050075"/>
            <a:ext cx="4579491" cy="809634"/>
          </a:xfrm>
          <a:prstGeom prst="rect">
            <a:avLst/>
          </a:prstGeom>
        </p:spPr>
      </p:pic>
      <p:pic>
        <p:nvPicPr>
          <p:cNvPr id="46" name="Picture 45">
            <a:extLst>
              <a:ext uri="{FF2B5EF4-FFF2-40B4-BE49-F238E27FC236}">
                <a16:creationId xmlns:a16="http://schemas.microsoft.com/office/drawing/2014/main" xmlns="" id="{402DCD07-F542-47A4-ADDD-88F6FE933335}"/>
              </a:ext>
            </a:extLst>
          </p:cNvPr>
          <p:cNvPicPr/>
          <p:nvPr/>
        </p:nvPicPr>
        <p:blipFill>
          <a:blip r:embed="rId14" cstate="print">
            <a:extLst>
              <a:ext uri="{28A0092B-C50C-407E-A947-70E740481C1C}">
                <a14:useLocalDpi xmlns:a14="http://schemas.microsoft.com/office/drawing/2010/main" val="0"/>
              </a:ext>
            </a:extLst>
          </a:blip>
          <a:stretch>
            <a:fillRect/>
          </a:stretch>
        </p:blipFill>
        <p:spPr>
          <a:xfrm>
            <a:off x="9594310" y="4850318"/>
            <a:ext cx="2546150" cy="2007681"/>
          </a:xfrm>
          <a:prstGeom prst="rect">
            <a:avLst/>
          </a:prstGeom>
        </p:spPr>
      </p:pic>
      <p:pic>
        <p:nvPicPr>
          <p:cNvPr id="45" name="Picture 44">
            <a:extLst>
              <a:ext uri="{FF2B5EF4-FFF2-40B4-BE49-F238E27FC236}">
                <a16:creationId xmlns:a16="http://schemas.microsoft.com/office/drawing/2014/main" xmlns="" id="{8D484412-7FEF-45F4-8B2F-81E8D33A6C97}"/>
              </a:ext>
            </a:extLst>
          </p:cNvPr>
          <p:cNvPicPr>
            <a:picLocks noChangeAspect="1"/>
          </p:cNvPicPr>
          <p:nvPr/>
        </p:nvPicPr>
        <p:blipFill>
          <a:blip r:embed="rId15"/>
          <a:stretch>
            <a:fillRect/>
          </a:stretch>
        </p:blipFill>
        <p:spPr>
          <a:xfrm>
            <a:off x="4808844" y="4842543"/>
            <a:ext cx="5632318" cy="461665"/>
          </a:xfrm>
          <a:prstGeom prst="rect">
            <a:avLst/>
          </a:prstGeom>
        </p:spPr>
      </p:pic>
      <p:pic>
        <p:nvPicPr>
          <p:cNvPr id="47" name="Picture 46">
            <a:extLst>
              <a:ext uri="{FF2B5EF4-FFF2-40B4-BE49-F238E27FC236}">
                <a16:creationId xmlns:a16="http://schemas.microsoft.com/office/drawing/2014/main" xmlns="" id="{5FFB6C22-0F8D-4541-B543-7587B7ABEF58}"/>
              </a:ext>
            </a:extLst>
          </p:cNvPr>
          <p:cNvPicPr>
            <a:picLocks noChangeAspect="1"/>
          </p:cNvPicPr>
          <p:nvPr/>
        </p:nvPicPr>
        <p:blipFill>
          <a:blip r:embed="rId16"/>
          <a:stretch>
            <a:fillRect/>
          </a:stretch>
        </p:blipFill>
        <p:spPr>
          <a:xfrm>
            <a:off x="4703649" y="5251760"/>
            <a:ext cx="3420940" cy="488706"/>
          </a:xfrm>
          <a:prstGeom prst="rect">
            <a:avLst/>
          </a:prstGeom>
        </p:spPr>
      </p:pic>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xmlns="" id="{DB2D8269-2D09-4FA7-B15C-1C9AEC593348}"/>
                  </a:ext>
                </a:extLst>
              </p:cNvPr>
              <p:cNvSpPr/>
              <p:nvPr/>
            </p:nvSpPr>
            <p:spPr>
              <a:xfrm>
                <a:off x="4744966" y="5740466"/>
                <a:ext cx="5337940" cy="1042593"/>
              </a:xfrm>
              <a:prstGeom prst="rect">
                <a:avLst/>
              </a:prstGeom>
            </p:spPr>
            <p:txBody>
              <a:bodyPr wrap="square">
                <a:spAutoFit/>
              </a:bodyPr>
              <a:lstStyle/>
              <a:p>
                <a:pPr>
                  <a:lnSpc>
                    <a:spcPct val="115000"/>
                  </a:lnSpc>
                  <a:spcAft>
                    <a:spcPts val="1000"/>
                  </a:spcAft>
                </a:pPr>
                <a:r>
                  <a:rPr lang="en-US" sz="2400" b="1" i="1">
                    <a:latin typeface="Times New Roman" panose="02020603050405020304" pitchFamily="18" charset="0"/>
                    <a:ea typeface="Times New Roman" panose="02020603050405020304" pitchFamily="18" charset="0"/>
                    <a:cs typeface="Times New Roman" panose="02020603050405020304" pitchFamily="18" charset="0"/>
                  </a:rPr>
                  <a:t>Ví dụ 3: </a:t>
                </a:r>
                <a:r>
                  <a:rPr lang="en-US" sz="2400">
                    <a:latin typeface="Times New Roman" panose="02020603050405020304" pitchFamily="18" charset="0"/>
                    <a:ea typeface="Times New Roman" panose="02020603050405020304" pitchFamily="18" charset="0"/>
                    <a:cs typeface="Times New Roman" panose="02020603050405020304" pitchFamily="18" charset="0"/>
                  </a:rPr>
                  <a:t>Giải bất phương trình bậc hai</a:t>
                </a:r>
              </a:p>
              <a:p>
                <a:pPr>
                  <a:lnSpc>
                    <a:spcPct val="115000"/>
                  </a:lnSpc>
                  <a:spcAft>
                    <a:spcPts val="1000"/>
                  </a:spcAft>
                </a:pPr>
                <a:r>
                  <a:rPr lang="en-US" sz="24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400" i="1">
                        <a:latin typeface="Cambria Math" panose="02040503050406030204" pitchFamily="18" charset="0"/>
                        <a:ea typeface="Times New Roman" panose="02020603050405020304" pitchFamily="18" charset="0"/>
                        <a:cs typeface="Times New Roman" panose="02020603050405020304" pitchFamily="18" charset="0"/>
                      </a:rPr>
                      <m:t>+4</m:t>
                    </m:r>
                    <m:r>
                      <a:rPr lang="en-US" sz="2400" i="1">
                        <a:latin typeface="Cambria Math" panose="02040503050406030204" pitchFamily="18" charset="0"/>
                        <a:ea typeface="Times New Roman" panose="02020603050405020304" pitchFamily="18" charset="0"/>
                        <a:cs typeface="Times New Roman" panose="02020603050405020304" pitchFamily="18" charset="0"/>
                      </a:rPr>
                      <m:t>𝑥</m:t>
                    </m:r>
                    <m:r>
                      <a:rPr lang="en-US" sz="2400" i="1">
                        <a:latin typeface="Cambria Math" panose="02040503050406030204" pitchFamily="18" charset="0"/>
                        <a:ea typeface="Times New Roman" panose="02020603050405020304" pitchFamily="18" charset="0"/>
                        <a:cs typeface="Times New Roman" panose="02020603050405020304" pitchFamily="18" charset="0"/>
                      </a:rPr>
                      <m:t>−5≥0</m:t>
                    </m:r>
                  </m:oMath>
                </a14:m>
                <a:r>
                  <a:rPr lang="en-US" sz="240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48" name="Rectangle 47">
                <a:extLst>
                  <a:ext uri="{FF2B5EF4-FFF2-40B4-BE49-F238E27FC236}">
                    <a16:creationId xmlns:a16="http://schemas.microsoft.com/office/drawing/2014/main" id="{DB2D8269-2D09-4FA7-B15C-1C9AEC593348}"/>
                  </a:ext>
                </a:extLst>
              </p:cNvPr>
              <p:cNvSpPr>
                <a:spLocks noRot="1" noChangeAspect="1" noMove="1" noResize="1" noEditPoints="1" noAdjustHandles="1" noChangeArrowheads="1" noChangeShapeType="1" noTextEdit="1"/>
              </p:cNvSpPr>
              <p:nvPr/>
            </p:nvSpPr>
            <p:spPr>
              <a:xfrm>
                <a:off x="4744966" y="5740466"/>
                <a:ext cx="5337940" cy="1042593"/>
              </a:xfrm>
              <a:prstGeom prst="rect">
                <a:avLst/>
              </a:prstGeom>
              <a:blipFill>
                <a:blip r:embed="rId17"/>
                <a:stretch>
                  <a:fillRect l="-1712" t="-2339" b="-12281"/>
                </a:stretch>
              </a:blipFill>
            </p:spPr>
            <p:txBody>
              <a:bodyPr/>
              <a:lstStyle/>
              <a:p>
                <a:r>
                  <a:rPr lang="en-US">
                    <a:noFill/>
                  </a:rPr>
                  <a:t> </a:t>
                </a:r>
              </a:p>
            </p:txBody>
          </p:sp>
        </mc:Fallback>
      </mc:AlternateContent>
    </p:spTree>
    <p:extLst>
      <p:ext uri="{BB962C8B-B14F-4D97-AF65-F5344CB8AC3E}">
        <p14:creationId xmlns:p14="http://schemas.microsoft.com/office/powerpoint/2010/main" val="177225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P spid="38" grpId="0"/>
      <p:bldP spid="39" grpId="0"/>
      <p:bldP spid="42" grpId="0"/>
      <p:bldP spid="43" grpId="0"/>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6976D774-47F8-447A-AB08-5939E47B8F1B}"/>
              </a:ext>
            </a:extLst>
          </p:cNvPr>
          <p:cNvSpPr txBox="1">
            <a:spLocks/>
          </p:cNvSpPr>
          <p:nvPr/>
        </p:nvSpPr>
        <p:spPr>
          <a:xfrm>
            <a:off x="1643269" y="-13252"/>
            <a:ext cx="9223513" cy="609600"/>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Autofit/>
          </a:bodyPr>
          <a:lstStyle>
            <a:lvl1pPr algn="l" defTabSz="914400" rtl="0" eaLnBrk="1" latinLnBrk="0" hangingPunct="1">
              <a:lnSpc>
                <a:spcPct val="90000"/>
              </a:lnSpc>
              <a:spcBef>
                <a:spcPct val="0"/>
              </a:spcBef>
              <a:buNone/>
              <a:defRPr sz="3600" b="0" i="0" kern="1200" spc="-50" baseline="0">
                <a:solidFill>
                  <a:srgbClr val="FFFFFF"/>
                </a:solidFill>
                <a:latin typeface="+mj-lt"/>
                <a:ea typeface="+mj-ea"/>
                <a:cs typeface="+mj-cs"/>
              </a:defRPr>
            </a:lvl1pPr>
          </a:lstStyle>
          <a:p>
            <a:r>
              <a:rPr lang="en-US" sz="2800" b="1">
                <a:solidFill>
                  <a:srgbClr val="002060"/>
                </a:solidFill>
                <a:latin typeface="Arial" panose="020B0604020202020204" pitchFamily="34" charset="0"/>
                <a:cs typeface="Arial" panose="020B0604020202020204" pitchFamily="34" charset="0"/>
              </a:rPr>
              <a:t>BÀI 2: GIẢI BẤT PHƯƠNG TRÌNH BẬC HAI MỘT ẨN</a:t>
            </a:r>
            <a:endParaRPr lang="en-US" sz="2800">
              <a:solidFill>
                <a:srgbClr val="00206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BE4C4F4C-6D76-4FE6-91EA-E92264F540EA}"/>
              </a:ext>
            </a:extLst>
          </p:cNvPr>
          <p:cNvSpPr/>
          <p:nvPr/>
        </p:nvSpPr>
        <p:spPr>
          <a:xfrm>
            <a:off x="0" y="599112"/>
            <a:ext cx="4578627" cy="461665"/>
          </a:xfrm>
          <a:prstGeom prst="rect">
            <a:avLst/>
          </a:prstGeom>
        </p:spPr>
        <p:txBody>
          <a:bodyPr wrap="square">
            <a:spAutoFit/>
          </a:bodyPr>
          <a:lstStyle/>
          <a:p>
            <a:r>
              <a:rPr lang="en-US" sz="2400" b="1" i="1">
                <a:solidFill>
                  <a:schemeClr val="bg1"/>
                </a:solidFill>
                <a:latin typeface="Times New Roman" panose="02020603050405020304" pitchFamily="18" charset="0"/>
                <a:ea typeface="Times New Roman" panose="02020603050405020304" pitchFamily="18" charset="0"/>
              </a:rPr>
              <a:t>Bất phương trình bậc hai một ẩn</a:t>
            </a:r>
            <a:r>
              <a:rPr lang="en-US" sz="2400">
                <a:solidFill>
                  <a:schemeClr val="bg1"/>
                </a:solidFill>
                <a:latin typeface="Times New Roman" panose="02020603050405020304" pitchFamily="18" charset="0"/>
                <a:ea typeface="Times New Roman" panose="02020603050405020304" pitchFamily="18" charset="0"/>
              </a:rPr>
              <a:t> </a:t>
            </a:r>
            <a:r>
              <a:rPr lang="en-US" sz="2400" i="1">
                <a:solidFill>
                  <a:schemeClr val="bg1"/>
                </a:solidFill>
                <a:latin typeface="Times New Roman" panose="02020603050405020304" pitchFamily="18" charset="0"/>
                <a:ea typeface="Times New Roman" panose="02020603050405020304" pitchFamily="18" charset="0"/>
              </a:rPr>
              <a:t>x</a:t>
            </a:r>
            <a:endParaRPr lang="en-US" sz="2400">
              <a:solidFill>
                <a:schemeClr val="bg1"/>
              </a:solidFill>
            </a:endParaRPr>
          </a:p>
        </p:txBody>
      </p:sp>
      <p:sp>
        <p:nvSpPr>
          <p:cNvPr id="3" name="Rectangle 2">
            <a:extLst>
              <a:ext uri="{FF2B5EF4-FFF2-40B4-BE49-F238E27FC236}">
                <a16:creationId xmlns:a16="http://schemas.microsoft.com/office/drawing/2014/main" xmlns="" id="{ABA16FEC-1E10-4D49-8183-6042C4DB87EB}"/>
              </a:ext>
            </a:extLst>
          </p:cNvPr>
          <p:cNvSpPr/>
          <p:nvPr/>
        </p:nvSpPr>
        <p:spPr>
          <a:xfrm>
            <a:off x="0" y="965962"/>
            <a:ext cx="2916183" cy="830997"/>
          </a:xfrm>
          <a:prstGeom prst="rect">
            <a:avLst/>
          </a:prstGeom>
        </p:spPr>
        <p:txBody>
          <a:bodyPr wrap="none">
            <a:spAutoFit/>
          </a:bodyPr>
          <a:lstStyle/>
          <a:p>
            <a:r>
              <a:rPr lang="en-US" sz="2400">
                <a:solidFill>
                  <a:schemeClr val="bg1"/>
                </a:solidFill>
                <a:latin typeface="Times New Roman" panose="02020603050405020304" pitchFamily="18" charset="0"/>
                <a:ea typeface="Times New Roman" panose="02020603050405020304" pitchFamily="18" charset="0"/>
              </a:rPr>
              <a:t>là bất phương trình </a:t>
            </a:r>
          </a:p>
          <a:p>
            <a:r>
              <a:rPr lang="en-US" sz="2400">
                <a:solidFill>
                  <a:schemeClr val="bg1"/>
                </a:solidFill>
                <a:latin typeface="Times New Roman" panose="02020603050405020304" pitchFamily="18" charset="0"/>
                <a:ea typeface="Times New Roman" panose="02020603050405020304" pitchFamily="18" charset="0"/>
              </a:rPr>
              <a:t>có một trong các dạng</a:t>
            </a:r>
            <a:endParaRPr lang="en-US" sz="2400">
              <a:solidFill>
                <a:schemeClr val="bg1"/>
              </a:solidFill>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E1F913C1-023B-49BE-BAC8-EFA4830E5EA6}"/>
                  </a:ext>
                </a:extLst>
              </p:cNvPr>
              <p:cNvSpPr/>
              <p:nvPr/>
            </p:nvSpPr>
            <p:spPr>
              <a:xfrm>
                <a:off x="-66631" y="1732613"/>
                <a:ext cx="2273379" cy="2149114"/>
              </a:xfrm>
              <a:prstGeom prst="rect">
                <a:avLst/>
              </a:prstGeom>
            </p:spPr>
            <p:txBody>
              <a:bodyPr wrap="none">
                <a:spAutoFit/>
              </a:bodyPr>
              <a:lstStyle/>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&lt;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 </a:t>
                </a:r>
              </a:p>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p>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&gt;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endParaRPr lang="en-US" sz="240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E1F913C1-023B-49BE-BAC8-EFA4830E5EA6}"/>
                  </a:ext>
                </a:extLst>
              </p:cNvPr>
              <p:cNvSpPr>
                <a:spLocks noRot="1" noChangeAspect="1" noMove="1" noResize="1" noEditPoints="1" noAdjustHandles="1" noChangeArrowheads="1" noChangeShapeType="1" noTextEdit="1"/>
              </p:cNvSpPr>
              <p:nvPr/>
            </p:nvSpPr>
            <p:spPr>
              <a:xfrm>
                <a:off x="-66631" y="1732613"/>
                <a:ext cx="2273379" cy="2149114"/>
              </a:xfrm>
              <a:prstGeom prst="rect">
                <a:avLst/>
              </a:prstGeom>
              <a:blipFill>
                <a:blip r:embed="rId2"/>
                <a:stretch>
                  <a:fillRect l="-1877" t="-1133" r="-2145" b="-5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C900B888-1979-4650-B910-2473EB9DED1D}"/>
                  </a:ext>
                </a:extLst>
              </p:cNvPr>
              <p:cNvSpPr/>
              <p:nvPr/>
            </p:nvSpPr>
            <p:spPr>
              <a:xfrm>
                <a:off x="2206748" y="3374090"/>
                <a:ext cx="1532792" cy="490199"/>
              </a:xfrm>
              <a:prstGeom prst="rect">
                <a:avLst/>
              </a:prstGeom>
            </p:spPr>
            <p:txBody>
              <a:bodyPr wrap="none">
                <a:spAutoFit/>
              </a:bodyPr>
              <a:lstStyle/>
              <a:p>
                <a:pPr>
                  <a:lnSpc>
                    <a:spcPct val="115000"/>
                  </a:lnSpc>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với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m:t>
                    </m:r>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0.</a:t>
                </a:r>
                <a:endParaRPr lang="en-US" sz="240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C900B888-1979-4650-B910-2473EB9DED1D}"/>
                  </a:ext>
                </a:extLst>
              </p:cNvPr>
              <p:cNvSpPr>
                <a:spLocks noRot="1" noChangeAspect="1" noMove="1" noResize="1" noEditPoints="1" noAdjustHandles="1" noChangeArrowheads="1" noChangeShapeType="1" noTextEdit="1"/>
              </p:cNvSpPr>
              <p:nvPr/>
            </p:nvSpPr>
            <p:spPr>
              <a:xfrm>
                <a:off x="2206748" y="3374090"/>
                <a:ext cx="1532792" cy="490199"/>
              </a:xfrm>
              <a:prstGeom prst="rect">
                <a:avLst/>
              </a:prstGeom>
              <a:blipFill>
                <a:blip r:embed="rId3"/>
                <a:stretch>
                  <a:fillRect l="-5976" t="-4938" r="-5179" b="-2592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xmlns="" id="{98175129-1A8E-41B7-8F8C-9BB5B866D6B2}"/>
              </a:ext>
            </a:extLst>
          </p:cNvPr>
          <p:cNvSpPr/>
          <p:nvPr/>
        </p:nvSpPr>
        <p:spPr>
          <a:xfrm>
            <a:off x="-51782" y="3848505"/>
            <a:ext cx="4860626" cy="461665"/>
          </a:xfrm>
          <a:prstGeom prst="rect">
            <a:avLst/>
          </a:prstGeom>
        </p:spPr>
        <p:txBody>
          <a:bodyPr wrap="none">
            <a:spAutoFit/>
          </a:bodyPr>
          <a:lstStyle/>
          <a:p>
            <a:r>
              <a:rPr lang="en-US" sz="2400" b="1" i="1">
                <a:solidFill>
                  <a:schemeClr val="bg1"/>
                </a:solidFill>
                <a:latin typeface="Times New Roman" panose="02020603050405020304" pitchFamily="18" charset="0"/>
                <a:ea typeface="Times New Roman" panose="02020603050405020304" pitchFamily="18" charset="0"/>
              </a:rPr>
              <a:t>Nghiệm</a:t>
            </a:r>
            <a:r>
              <a:rPr lang="en-US" sz="2400">
                <a:solidFill>
                  <a:schemeClr val="bg1"/>
                </a:solidFill>
                <a:latin typeface="Times New Roman" panose="02020603050405020304" pitchFamily="18" charset="0"/>
                <a:ea typeface="Times New Roman" panose="02020603050405020304" pitchFamily="18" charset="0"/>
              </a:rPr>
              <a:t> của bất phương trình bậc hai </a:t>
            </a:r>
            <a:endParaRPr lang="en-US" sz="2400">
              <a:solidFill>
                <a:schemeClr val="bg1"/>
              </a:solidFill>
            </a:endParaRPr>
          </a:p>
        </p:txBody>
      </p:sp>
      <p:sp>
        <p:nvSpPr>
          <p:cNvPr id="11" name="Rectangle 10">
            <a:extLst>
              <a:ext uri="{FF2B5EF4-FFF2-40B4-BE49-F238E27FC236}">
                <a16:creationId xmlns:a16="http://schemas.microsoft.com/office/drawing/2014/main" xmlns="" id="{1C2CB742-7C7D-4171-A3B0-09B4DFB3C1EC}"/>
              </a:ext>
            </a:extLst>
          </p:cNvPr>
          <p:cNvSpPr/>
          <p:nvPr/>
        </p:nvSpPr>
        <p:spPr>
          <a:xfrm>
            <a:off x="13587" y="4248442"/>
            <a:ext cx="3015569" cy="461665"/>
          </a:xfrm>
          <a:prstGeom prst="rect">
            <a:avLst/>
          </a:prstGeom>
        </p:spPr>
        <p:txBody>
          <a:bodyPr wrap="none">
            <a:spAutoFit/>
          </a:bodyPr>
          <a:lstStyle/>
          <a:p>
            <a:r>
              <a:rPr lang="en-US" sz="2400">
                <a:solidFill>
                  <a:schemeClr val="bg1"/>
                </a:solidFill>
                <a:latin typeface="Times New Roman" panose="02020603050405020304" pitchFamily="18" charset="0"/>
                <a:ea typeface="Times New Roman" panose="02020603050405020304" pitchFamily="18" charset="0"/>
              </a:rPr>
              <a:t>là các giá trị của biến </a:t>
            </a:r>
            <a:r>
              <a:rPr lang="en-US" sz="2400" i="1">
                <a:solidFill>
                  <a:schemeClr val="bg1"/>
                </a:solidFill>
                <a:latin typeface="Times New Roman" panose="02020603050405020304" pitchFamily="18" charset="0"/>
                <a:ea typeface="Times New Roman" panose="02020603050405020304" pitchFamily="18" charset="0"/>
              </a:rPr>
              <a:t>x</a:t>
            </a:r>
            <a:endParaRPr lang="en-US" sz="2400">
              <a:solidFill>
                <a:schemeClr val="bg1"/>
              </a:solidFill>
            </a:endParaRPr>
          </a:p>
        </p:txBody>
      </p:sp>
      <p:sp>
        <p:nvSpPr>
          <p:cNvPr id="12" name="Rectangle 11">
            <a:extLst>
              <a:ext uri="{FF2B5EF4-FFF2-40B4-BE49-F238E27FC236}">
                <a16:creationId xmlns:a16="http://schemas.microsoft.com/office/drawing/2014/main" xmlns="" id="{8EB74350-D376-4F37-8D10-62A0D33A3943}"/>
              </a:ext>
            </a:extLst>
          </p:cNvPr>
          <p:cNvSpPr/>
          <p:nvPr/>
        </p:nvSpPr>
        <p:spPr>
          <a:xfrm>
            <a:off x="0" y="4676885"/>
            <a:ext cx="4288353" cy="959237"/>
          </a:xfrm>
          <a:prstGeom prst="rect">
            <a:avLst/>
          </a:prstGeom>
        </p:spPr>
        <p:txBody>
          <a:bodyPr wrap="none">
            <a:spAutoFit/>
          </a:bodyPr>
          <a:lstStyle/>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mà khi thay vào bất phương trình</a:t>
            </a:r>
          </a:p>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ta được bất đẳng thức đúng.</a:t>
            </a:r>
            <a:endParaRPr lang="en-US" sz="2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xmlns="" id="{4FB5C99C-7F15-4171-91EB-9CBA0316854A}"/>
              </a:ext>
            </a:extLst>
          </p:cNvPr>
          <p:cNvSpPr/>
          <p:nvPr/>
        </p:nvSpPr>
        <p:spPr>
          <a:xfrm>
            <a:off x="-24076" y="5573614"/>
            <a:ext cx="3967753" cy="461665"/>
          </a:xfrm>
          <a:prstGeom prst="rect">
            <a:avLst/>
          </a:prstGeom>
        </p:spPr>
        <p:txBody>
          <a:bodyPr wrap="none">
            <a:spAutoFit/>
          </a:bodyPr>
          <a:lstStyle/>
          <a:p>
            <a:r>
              <a:rPr lang="en-US" sz="2400" b="1" i="1">
                <a:solidFill>
                  <a:srgbClr val="FFFF00"/>
                </a:solidFill>
                <a:latin typeface="Times New Roman" panose="02020603050405020304" pitchFamily="18" charset="0"/>
                <a:ea typeface="Times New Roman" panose="02020603050405020304" pitchFamily="18" charset="0"/>
              </a:rPr>
              <a:t>Giải </a:t>
            </a:r>
            <a:r>
              <a:rPr lang="en-US" sz="2400" i="1">
                <a:solidFill>
                  <a:srgbClr val="FFFF00"/>
                </a:solidFill>
                <a:latin typeface="Times New Roman" panose="02020603050405020304" pitchFamily="18" charset="0"/>
                <a:ea typeface="Times New Roman" panose="02020603050405020304" pitchFamily="18" charset="0"/>
              </a:rPr>
              <a:t>bất phương trình bậc hai</a:t>
            </a:r>
            <a:r>
              <a:rPr lang="en-US" sz="2400">
                <a:solidFill>
                  <a:srgbClr val="FFFF00"/>
                </a:solidFill>
                <a:latin typeface="Times New Roman" panose="02020603050405020304" pitchFamily="18" charset="0"/>
                <a:ea typeface="Times New Roman" panose="02020603050405020304" pitchFamily="18" charset="0"/>
              </a:rPr>
              <a:t> </a:t>
            </a:r>
            <a:endParaRPr lang="en-US" sz="2400">
              <a:solidFill>
                <a:srgbClr val="FFFF00"/>
              </a:solidFill>
            </a:endParaRPr>
          </a:p>
        </p:txBody>
      </p:sp>
      <p:sp>
        <p:nvSpPr>
          <p:cNvPr id="32" name="Rectangle 31">
            <a:extLst>
              <a:ext uri="{FF2B5EF4-FFF2-40B4-BE49-F238E27FC236}">
                <a16:creationId xmlns:a16="http://schemas.microsoft.com/office/drawing/2014/main" xmlns="" id="{021EA953-85E5-4005-BA25-1F773BCDB6C5}"/>
              </a:ext>
            </a:extLst>
          </p:cNvPr>
          <p:cNvSpPr/>
          <p:nvPr/>
        </p:nvSpPr>
        <p:spPr>
          <a:xfrm>
            <a:off x="271677" y="5933273"/>
            <a:ext cx="3376245" cy="959237"/>
          </a:xfrm>
          <a:prstGeom prst="rect">
            <a:avLst/>
          </a:prstGeom>
        </p:spPr>
        <p:txBody>
          <a:bodyPr wrap="none">
            <a:spAutoFit/>
          </a:bodyPr>
          <a:lstStyle/>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 tìm tập hợp các nghiệm</a:t>
            </a:r>
          </a:p>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của bất phương trình đó.</a:t>
            </a:r>
            <a:endParaRPr lang="en-US" sz="2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6" name="Picture 35">
            <a:extLst>
              <a:ext uri="{FF2B5EF4-FFF2-40B4-BE49-F238E27FC236}">
                <a16:creationId xmlns:a16="http://schemas.microsoft.com/office/drawing/2014/main" xmlns="" id="{F1CB3D7C-11F3-45B8-99D9-EE1A79BAE1B4}"/>
              </a:ext>
            </a:extLst>
          </p:cNvPr>
          <p:cNvPicPr>
            <a:picLocks noChangeAspect="1"/>
          </p:cNvPicPr>
          <p:nvPr/>
        </p:nvPicPr>
        <p:blipFill>
          <a:blip r:embed="rId4"/>
          <a:stretch>
            <a:fillRect/>
          </a:stretch>
        </p:blipFill>
        <p:spPr>
          <a:xfrm>
            <a:off x="7837038" y="1480512"/>
            <a:ext cx="604597" cy="431152"/>
          </a:xfrm>
          <a:prstGeom prst="rect">
            <a:avLst/>
          </a:prstGeom>
        </p:spPr>
      </p:pic>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xmlns="" id="{2CE23ACB-D1A7-4E2D-99BF-CDB2B3E991BA}"/>
                  </a:ext>
                </a:extLst>
              </p:cNvPr>
              <p:cNvSpPr/>
              <p:nvPr/>
            </p:nvSpPr>
            <p:spPr>
              <a:xfrm>
                <a:off x="5130438" y="1910395"/>
                <a:ext cx="2759029" cy="482504"/>
              </a:xfrm>
              <a:prstGeom prst="rect">
                <a:avLst/>
              </a:prstGeom>
            </p:spPr>
            <p:txBody>
              <a:bodyPr wrap="square">
                <a:spAutoFit/>
              </a:bodyPr>
              <a:lstStyle/>
              <a:p>
                <a:pPr>
                  <a:lnSpc>
                    <a:spcPct val="115000"/>
                  </a:lnSpc>
                  <a:spcAft>
                    <a:spcPts val="1000"/>
                  </a:spcAft>
                </a:pPr>
                <a:r>
                  <a:rPr lang="en-US" sz="2400" i="1">
                    <a:latin typeface="Times New Roman" panose="02020603050405020304" pitchFamily="18" charset="0"/>
                    <a:ea typeface="Times New Roman" panose="02020603050405020304" pitchFamily="18" charset="0"/>
                    <a:cs typeface="Times New Roman" panose="02020603050405020304" pitchFamily="18" charset="0"/>
                  </a:rPr>
                  <a:t>f</a:t>
                </a:r>
                <a:r>
                  <a:rPr lang="en-US" sz="2400">
                    <a:latin typeface="Times New Roman" panose="02020603050405020304" pitchFamily="18" charset="0"/>
                    <a:ea typeface="Times New Roman" panose="02020603050405020304" pitchFamily="18" charset="0"/>
                    <a:cs typeface="Times New Roman" panose="02020603050405020304" pitchFamily="18" charset="0"/>
                  </a:rPr>
                  <a:t>(</a:t>
                </a:r>
                <a:r>
                  <a:rPr lang="en-US" sz="2400" i="1">
                    <a:latin typeface="Times New Roman" panose="02020603050405020304" pitchFamily="18" charset="0"/>
                    <a:ea typeface="Times New Roman" panose="02020603050405020304" pitchFamily="18" charset="0"/>
                    <a:cs typeface="Times New Roman" panose="02020603050405020304" pitchFamily="18" charset="0"/>
                  </a:rPr>
                  <a:t>x</a:t>
                </a:r>
                <a:r>
                  <a:rPr lang="en-US" sz="240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400" i="1">
                        <a:latin typeface="Cambria Math" panose="02040503050406030204" pitchFamily="18" charset="0"/>
                        <a:ea typeface="Times New Roman" panose="02020603050405020304" pitchFamily="18" charset="0"/>
                        <a:cs typeface="Times New Roman" panose="02020603050405020304" pitchFamily="18" charset="0"/>
                      </a:rPr>
                      <m:t>+4</m:t>
                    </m:r>
                    <m:r>
                      <a:rPr lang="en-US" sz="2400" i="1">
                        <a:latin typeface="Cambria Math" panose="02040503050406030204" pitchFamily="18" charset="0"/>
                        <a:ea typeface="Times New Roman" panose="02020603050405020304" pitchFamily="18" charset="0"/>
                        <a:cs typeface="Times New Roman" panose="02020603050405020304" pitchFamily="18" charset="0"/>
                      </a:rPr>
                      <m:t>𝑥</m:t>
                    </m:r>
                    <m:r>
                      <a:rPr lang="en-US" sz="2400" i="1">
                        <a:latin typeface="Cambria Math" panose="02040503050406030204" pitchFamily="18" charset="0"/>
                        <a:ea typeface="Times New Roman" panose="02020603050405020304" pitchFamily="18" charset="0"/>
                        <a:cs typeface="Times New Roman" panose="02020603050405020304" pitchFamily="18" charset="0"/>
                      </a:rPr>
                      <m:t>−5</m:t>
                    </m:r>
                  </m:oMath>
                </a14:m>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7" name="Rectangle 36">
                <a:extLst>
                  <a:ext uri="{FF2B5EF4-FFF2-40B4-BE49-F238E27FC236}">
                    <a16:creationId xmlns:a16="http://schemas.microsoft.com/office/drawing/2014/main" id="{2CE23ACB-D1A7-4E2D-99BF-CDB2B3E991BA}"/>
                  </a:ext>
                </a:extLst>
              </p:cNvPr>
              <p:cNvSpPr>
                <a:spLocks noRot="1" noChangeAspect="1" noMove="1" noResize="1" noEditPoints="1" noAdjustHandles="1" noChangeArrowheads="1" noChangeShapeType="1" noTextEdit="1"/>
              </p:cNvSpPr>
              <p:nvPr/>
            </p:nvSpPr>
            <p:spPr>
              <a:xfrm>
                <a:off x="5130438" y="1910395"/>
                <a:ext cx="2759029" cy="482504"/>
              </a:xfrm>
              <a:prstGeom prst="rect">
                <a:avLst/>
              </a:prstGeom>
              <a:blipFill>
                <a:blip r:embed="rId5"/>
                <a:stretch>
                  <a:fillRect l="-3540" t="-5000" b="-2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xmlns="" id="{DB2D8269-2D09-4FA7-B15C-1C9AEC593348}"/>
                  </a:ext>
                </a:extLst>
              </p:cNvPr>
              <p:cNvSpPr/>
              <p:nvPr/>
            </p:nvSpPr>
            <p:spPr>
              <a:xfrm>
                <a:off x="4758387" y="665789"/>
                <a:ext cx="5337940" cy="1042593"/>
              </a:xfrm>
              <a:prstGeom prst="rect">
                <a:avLst/>
              </a:prstGeom>
            </p:spPr>
            <p:txBody>
              <a:bodyPr wrap="square">
                <a:spAutoFit/>
              </a:bodyPr>
              <a:lstStyle/>
              <a:p>
                <a:pPr>
                  <a:lnSpc>
                    <a:spcPct val="115000"/>
                  </a:lnSpc>
                  <a:spcAft>
                    <a:spcPts val="1000"/>
                  </a:spcAft>
                </a:pPr>
                <a:r>
                  <a:rPr lang="en-US" sz="2400" b="1" i="1">
                    <a:latin typeface="Times New Roman" panose="02020603050405020304" pitchFamily="18" charset="0"/>
                    <a:ea typeface="Times New Roman" panose="02020603050405020304" pitchFamily="18" charset="0"/>
                    <a:cs typeface="Times New Roman" panose="02020603050405020304" pitchFamily="18" charset="0"/>
                  </a:rPr>
                  <a:t>Ví dụ 3: </a:t>
                </a:r>
                <a:r>
                  <a:rPr lang="en-US" sz="2400">
                    <a:latin typeface="Times New Roman" panose="02020603050405020304" pitchFamily="18" charset="0"/>
                    <a:ea typeface="Times New Roman" panose="02020603050405020304" pitchFamily="18" charset="0"/>
                    <a:cs typeface="Times New Roman" panose="02020603050405020304" pitchFamily="18" charset="0"/>
                  </a:rPr>
                  <a:t>Giải bất phương trình bậc hai</a:t>
                </a:r>
              </a:p>
              <a:p>
                <a:pPr>
                  <a:lnSpc>
                    <a:spcPct val="115000"/>
                  </a:lnSpc>
                  <a:spcAft>
                    <a:spcPts val="1000"/>
                  </a:spcAft>
                </a:pPr>
                <a:r>
                  <a:rPr lang="en-US" sz="24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i="1">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400" i="1">
                        <a:latin typeface="Cambria Math" panose="02040503050406030204" pitchFamily="18" charset="0"/>
                        <a:ea typeface="Times New Roman" panose="02020603050405020304" pitchFamily="18" charset="0"/>
                        <a:cs typeface="Times New Roman" panose="02020603050405020304" pitchFamily="18" charset="0"/>
                      </a:rPr>
                      <m:t>+4</m:t>
                    </m:r>
                    <m:r>
                      <a:rPr lang="en-US" sz="2400" i="1">
                        <a:latin typeface="Cambria Math" panose="02040503050406030204" pitchFamily="18" charset="0"/>
                        <a:ea typeface="Times New Roman" panose="02020603050405020304" pitchFamily="18" charset="0"/>
                        <a:cs typeface="Times New Roman" panose="02020603050405020304" pitchFamily="18" charset="0"/>
                      </a:rPr>
                      <m:t>𝑥</m:t>
                    </m:r>
                    <m:r>
                      <a:rPr lang="en-US" sz="2400" i="1">
                        <a:latin typeface="Cambria Math" panose="02040503050406030204" pitchFamily="18" charset="0"/>
                        <a:ea typeface="Times New Roman" panose="02020603050405020304" pitchFamily="18" charset="0"/>
                        <a:cs typeface="Times New Roman" panose="02020603050405020304" pitchFamily="18" charset="0"/>
                      </a:rPr>
                      <m:t>−5≥0</m:t>
                    </m:r>
                  </m:oMath>
                </a14:m>
                <a:r>
                  <a:rPr lang="en-US" sz="240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48" name="Rectangle 47">
                <a:extLst>
                  <a:ext uri="{FF2B5EF4-FFF2-40B4-BE49-F238E27FC236}">
                    <a16:creationId xmlns:a16="http://schemas.microsoft.com/office/drawing/2014/main" id="{DB2D8269-2D09-4FA7-B15C-1C9AEC593348}"/>
                  </a:ext>
                </a:extLst>
              </p:cNvPr>
              <p:cNvSpPr>
                <a:spLocks noRot="1" noChangeAspect="1" noMove="1" noResize="1" noEditPoints="1" noAdjustHandles="1" noChangeArrowheads="1" noChangeShapeType="1" noTextEdit="1"/>
              </p:cNvSpPr>
              <p:nvPr/>
            </p:nvSpPr>
            <p:spPr>
              <a:xfrm>
                <a:off x="4758387" y="665789"/>
                <a:ext cx="5337940" cy="1042593"/>
              </a:xfrm>
              <a:prstGeom prst="rect">
                <a:avLst/>
              </a:prstGeom>
              <a:blipFill>
                <a:blip r:embed="rId6"/>
                <a:stretch>
                  <a:fillRect l="-1829" t="-2339" b="-122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DFD70F3D-5DB3-4B13-A5F6-3C34907CC808}"/>
                  </a:ext>
                </a:extLst>
              </p:cNvPr>
              <p:cNvSpPr/>
              <p:nvPr/>
            </p:nvSpPr>
            <p:spPr>
              <a:xfrm>
                <a:off x="7837038" y="1909882"/>
                <a:ext cx="3938771" cy="483017"/>
              </a:xfrm>
              <a:prstGeom prst="rect">
                <a:avLst/>
              </a:prstGeom>
            </p:spPr>
            <p:txBody>
              <a:bodyPr wrap="none">
                <a:spAutoFit/>
              </a:bodyPr>
              <a:lstStyle/>
              <a:p>
                <a:pPr>
                  <a:lnSpc>
                    <a:spcPct val="115000"/>
                  </a:lnSpc>
                  <a:spcAft>
                    <a:spcPts val="1000"/>
                  </a:spcAft>
                </a:pPr>
                <a:r>
                  <a:rPr lang="en-US" sz="2400">
                    <a:latin typeface="Times New Roman" panose="02020603050405020304" pitchFamily="18" charset="0"/>
                    <a:ea typeface="Times New Roman" panose="02020603050405020304" pitchFamily="18" charset="0"/>
                    <a:cs typeface="Times New Roman" panose="02020603050405020304" pitchFamily="18" charset="0"/>
                  </a:rPr>
                  <a:t>có </a:t>
                </a:r>
                <a14:m>
                  <m:oMath xmlns:m="http://schemas.openxmlformats.org/officeDocument/2006/math">
                    <m:sSup>
                      <m:sSup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i="1">
                            <a:latin typeface="Cambria Math" panose="02040503050406030204" pitchFamily="18" charset="0"/>
                            <a:ea typeface="Times New Roman" panose="02020603050405020304" pitchFamily="18" charset="0"/>
                            <a:cs typeface="Times New Roman" panose="02020603050405020304" pitchFamily="18" charset="0"/>
                          </a:rPr>
                          <m:t>∆</m:t>
                        </m:r>
                      </m:e>
                      <m:sup>
                        <m:r>
                          <a:rPr lang="en-US" sz="2400" i="1">
                            <a:latin typeface="Cambria Math" panose="02040503050406030204" pitchFamily="18" charset="0"/>
                            <a:ea typeface="Times New Roman" panose="02020603050405020304" pitchFamily="18" charset="0"/>
                            <a:cs typeface="Times New Roman" panose="02020603050405020304" pitchFamily="18" charset="0"/>
                          </a:rPr>
                          <m:t>′</m:t>
                        </m:r>
                      </m:sup>
                    </m:sSup>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latin typeface="Times New Roman" panose="02020603050405020304" pitchFamily="18" charset="0"/>
                    <a:ea typeface="Times New Roman" panose="02020603050405020304" pitchFamily="18" charset="0"/>
                    <a:cs typeface="Times New Roman" panose="02020603050405020304" pitchFamily="18" charset="0"/>
                  </a:rPr>
                  <a:t>1</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&lt;0</m:t>
                    </m:r>
                    <m:r>
                      <a:rPr lang="en-US" sz="2400" b="0" i="0" smtClean="0">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400" b="0" i="0" smtClean="0">
                        <a:latin typeface="Cambria Math" panose="02040503050406030204" pitchFamily="18" charset="0"/>
                        <a:ea typeface="Times New Roman" panose="02020603050405020304" pitchFamily="18" charset="0"/>
                        <a:cs typeface="Times New Roman" panose="02020603050405020304" pitchFamily="18" charset="0"/>
                      </a:rPr>
                      <m:t>v</m:t>
                    </m:r>
                    <m:r>
                      <a:rPr lang="en-US" sz="2400" b="0" i="0" smtClean="0">
                        <a:latin typeface="Cambria Math" panose="02040503050406030204" pitchFamily="18" charset="0"/>
                        <a:ea typeface="Times New Roman" panose="02020603050405020304" pitchFamily="18" charset="0"/>
                        <a:cs typeface="Times New Roman" panose="02020603050405020304" pitchFamily="18" charset="0"/>
                      </a:rPr>
                      <m:t>à </m:t>
                    </m:r>
                  </m:oMath>
                </a14:m>
                <a:r>
                  <a:rPr lang="en-US" sz="2400">
                    <a:latin typeface="Times New Roman" panose="02020603050405020304" pitchFamily="18" charset="0"/>
                    <a:ea typeface="Times New Roman" panose="02020603050405020304" pitchFamily="18" charset="0"/>
                    <a:cs typeface="Times New Roman" panose="02020603050405020304" pitchFamily="18" charset="0"/>
                  </a:rPr>
                  <a:t>a =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latin typeface="Times New Roman" panose="02020603050405020304" pitchFamily="18" charset="0"/>
                    <a:ea typeface="Times New Roman" panose="02020603050405020304" pitchFamily="18" charset="0"/>
                    <a:cs typeface="Times New Roman" panose="02020603050405020304" pitchFamily="18" charset="0"/>
                  </a:rPr>
                  <a:t>1 </a:t>
                </a:r>
                <a14:m>
                  <m:oMath xmlns:m="http://schemas.openxmlformats.org/officeDocument/2006/math">
                    <m:r>
                      <a:rPr lang="en-US" sz="2400" b="1"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&lt;</m:t>
                    </m:r>
                    <m:r>
                      <a:rPr lang="en-US" sz="2400" i="1">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2400">
                    <a:latin typeface="Times New Roman" panose="02020603050405020304" pitchFamily="18" charset="0"/>
                    <a:ea typeface="Times New Roman" panose="02020603050405020304" pitchFamily="18" charset="0"/>
                    <a:cs typeface="Times New Roman" panose="02020603050405020304" pitchFamily="18" charset="0"/>
                  </a:rPr>
                  <a:t> </a:t>
                </a:r>
              </a:p>
            </p:txBody>
          </p:sp>
        </mc:Choice>
        <mc:Fallback xmlns="">
          <p:sp>
            <p:nvSpPr>
              <p:cNvPr id="8" name="Rectangle 7">
                <a:extLst>
                  <a:ext uri="{FF2B5EF4-FFF2-40B4-BE49-F238E27FC236}">
                    <a16:creationId xmlns:a16="http://schemas.microsoft.com/office/drawing/2014/main" id="{DFD70F3D-5DB3-4B13-A5F6-3C34907CC808}"/>
                  </a:ext>
                </a:extLst>
              </p:cNvPr>
              <p:cNvSpPr>
                <a:spLocks noRot="1" noChangeAspect="1" noMove="1" noResize="1" noEditPoints="1" noAdjustHandles="1" noChangeArrowheads="1" noChangeShapeType="1" noTextEdit="1"/>
              </p:cNvSpPr>
              <p:nvPr/>
            </p:nvSpPr>
            <p:spPr>
              <a:xfrm>
                <a:off x="7837038" y="1909882"/>
                <a:ext cx="3938771" cy="483017"/>
              </a:xfrm>
              <a:prstGeom prst="rect">
                <a:avLst/>
              </a:prstGeom>
              <a:blipFill>
                <a:blip r:embed="rId7"/>
                <a:stretch>
                  <a:fillRect l="-2477" t="-5000" b="-2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xmlns="" id="{682B1612-3CA8-4DAB-88A0-A1E69FF830D7}"/>
                  </a:ext>
                </a:extLst>
              </p:cNvPr>
              <p:cNvSpPr/>
              <p:nvPr/>
            </p:nvSpPr>
            <p:spPr>
              <a:xfrm>
                <a:off x="5130438" y="2402665"/>
                <a:ext cx="3578865" cy="489686"/>
              </a:xfrm>
              <a:prstGeom prst="rect">
                <a:avLst/>
              </a:prstGeom>
            </p:spPr>
            <p:txBody>
              <a:bodyPr wrap="none">
                <a:spAutoFit/>
              </a:bodyPr>
              <a:lstStyle/>
              <a:p>
                <a:pPr>
                  <a:lnSpc>
                    <a:spcPct val="115000"/>
                  </a:lnSpc>
                  <a:spcAft>
                    <a:spcPts val="1000"/>
                  </a:spcAft>
                </a:pPr>
                <a:r>
                  <a:rPr lang="en-US" sz="2400">
                    <a:latin typeface="Times New Roman" panose="02020603050405020304" pitchFamily="18" charset="0"/>
                    <a:ea typeface="Times New Roman" panose="02020603050405020304" pitchFamily="18" charset="0"/>
                    <a:cs typeface="Times New Roman" panose="02020603050405020304" pitchFamily="18" charset="0"/>
                  </a:rPr>
                  <a:t>nên </a:t>
                </a:r>
                <a:r>
                  <a:rPr lang="en-US" sz="2400" i="1">
                    <a:latin typeface="Times New Roman" panose="02020603050405020304" pitchFamily="18" charset="0"/>
                    <a:ea typeface="Times New Roman" panose="02020603050405020304" pitchFamily="18" charset="0"/>
                    <a:cs typeface="Times New Roman" panose="02020603050405020304" pitchFamily="18" charset="0"/>
                  </a:rPr>
                  <a:t>f</a:t>
                </a:r>
                <a:r>
                  <a:rPr lang="en-US" sz="2400">
                    <a:latin typeface="Times New Roman" panose="02020603050405020304" pitchFamily="18" charset="0"/>
                    <a:ea typeface="Times New Roman" panose="02020603050405020304" pitchFamily="18" charset="0"/>
                    <a:cs typeface="Times New Roman" panose="02020603050405020304" pitchFamily="18" charset="0"/>
                  </a:rPr>
                  <a:t>(</a:t>
                </a:r>
                <a:r>
                  <a:rPr lang="en-US" sz="2400" i="1">
                    <a:latin typeface="Times New Roman" panose="02020603050405020304" pitchFamily="18" charset="0"/>
                    <a:ea typeface="Times New Roman" panose="02020603050405020304" pitchFamily="18" charset="0"/>
                    <a:cs typeface="Times New Roman" panose="02020603050405020304" pitchFamily="18" charset="0"/>
                  </a:rPr>
                  <a:t>x</a:t>
                </a:r>
                <a:r>
                  <a:rPr lang="en-US" sz="2400">
                    <a:latin typeface="Times New Roman" panose="02020603050405020304" pitchFamily="18" charset="0"/>
                    <a:ea typeface="Times New Roman" panose="02020603050405020304" pitchFamily="18" charset="0"/>
                    <a:cs typeface="Times New Roman" panose="02020603050405020304" pitchFamily="18" charset="0"/>
                  </a:rPr>
                  <a:t>)</a:t>
                </a:r>
                <a:r>
                  <a:rPr lang="en-US" sz="2400" i="1">
                    <a:latin typeface="Cambria Math" panose="02040503050406030204" pitchFamily="18" charset="0"/>
                    <a:ea typeface="Times New Roman" panose="02020603050405020304" pitchFamily="18" charset="0"/>
                    <a:cs typeface="Times New Roman" panose="02020603050405020304" pitchFamily="18" charset="0"/>
                  </a:rPr>
                  <a:t> </a:t>
                </a:r>
                <a:r>
                  <a:rPr lang="en-US" sz="240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b="1"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&lt;</m:t>
                    </m:r>
                    <m:r>
                      <a:rPr lang="en-US" sz="2400" i="1">
                        <a:latin typeface="Cambria Math" panose="02040503050406030204" pitchFamily="18" charset="0"/>
                        <a:ea typeface="Times New Roman" panose="02020603050405020304" pitchFamily="18" charset="0"/>
                        <a:cs typeface="Times New Roman" panose="02020603050405020304" pitchFamily="18" charset="0"/>
                      </a:rPr>
                      <m:t>0</m:t>
                    </m:r>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a:latin typeface="Times New Roman" panose="02020603050405020304" pitchFamily="18" charset="0"/>
                    <a:ea typeface="Times New Roman" panose="02020603050405020304" pitchFamily="18" charset="0"/>
                    <a:cs typeface="Times New Roman" panose="02020603050405020304" pitchFamily="18" charset="0"/>
                  </a:rPr>
                  <a:t>với mọi </a:t>
                </a:r>
                <a:r>
                  <a:rPr lang="en-US" sz="2400" i="1">
                    <a:latin typeface="Times New Roman" panose="02020603050405020304" pitchFamily="18" charset="0"/>
                    <a:ea typeface="Times New Roman" panose="02020603050405020304" pitchFamily="18" charset="0"/>
                    <a:cs typeface="Times New Roman" panose="02020603050405020304" pitchFamily="18" charset="0"/>
                  </a:rPr>
                  <a:t>x</a:t>
                </a:r>
                <a:r>
                  <a:rPr lang="en-US" sz="2400" i="1">
                    <a:latin typeface="Cambria Math"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𝜖</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2400" i="1">
                        <a:latin typeface="Cambria Math" panose="02040503050406030204" pitchFamily="18" charset="0"/>
                      </a:rPr>
                      <m:t>ℝ</m:t>
                    </m:r>
                    <m:r>
                      <a:rPr lang="en-US" sz="2400" b="0" i="1" smtClean="0">
                        <a:latin typeface="Cambria Math" panose="02040503050406030204" pitchFamily="18" charset="0"/>
                      </a:rPr>
                      <m:t>.</m:t>
                    </m:r>
                  </m:oMath>
                </a14:m>
                <a:endParaRPr lang="en-US" sz="2400">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4" name="Rectangle 13">
                <a:extLst>
                  <a:ext uri="{FF2B5EF4-FFF2-40B4-BE49-F238E27FC236}">
                    <a16:creationId xmlns:a16="http://schemas.microsoft.com/office/drawing/2014/main" id="{682B1612-3CA8-4DAB-88A0-A1E69FF830D7}"/>
                  </a:ext>
                </a:extLst>
              </p:cNvPr>
              <p:cNvSpPr>
                <a:spLocks noRot="1" noChangeAspect="1" noMove="1" noResize="1" noEditPoints="1" noAdjustHandles="1" noChangeArrowheads="1" noChangeShapeType="1" noTextEdit="1"/>
              </p:cNvSpPr>
              <p:nvPr/>
            </p:nvSpPr>
            <p:spPr>
              <a:xfrm>
                <a:off x="5130438" y="2402665"/>
                <a:ext cx="3578865" cy="489686"/>
              </a:xfrm>
              <a:prstGeom prst="rect">
                <a:avLst/>
              </a:prstGeom>
              <a:blipFill>
                <a:blip r:embed="rId8"/>
                <a:stretch>
                  <a:fillRect l="-2726" t="-5000" b="-27500"/>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xmlns="" id="{10389BFC-AA1D-4C11-A4E6-720A1AA25E4F}"/>
              </a:ext>
            </a:extLst>
          </p:cNvPr>
          <p:cNvPicPr>
            <a:picLocks noChangeAspect="1"/>
          </p:cNvPicPr>
          <p:nvPr/>
        </p:nvPicPr>
        <p:blipFill>
          <a:blip r:embed="rId9"/>
          <a:stretch>
            <a:fillRect/>
          </a:stretch>
        </p:blipFill>
        <p:spPr>
          <a:xfrm>
            <a:off x="4692125" y="2834925"/>
            <a:ext cx="7274588" cy="1796195"/>
          </a:xfrm>
          <a:prstGeom prst="rect">
            <a:avLst/>
          </a:prstGeom>
        </p:spPr>
      </p:pic>
      <p:pic>
        <p:nvPicPr>
          <p:cNvPr id="34" name="Picture 33">
            <a:extLst>
              <a:ext uri="{FF2B5EF4-FFF2-40B4-BE49-F238E27FC236}">
                <a16:creationId xmlns:a16="http://schemas.microsoft.com/office/drawing/2014/main" xmlns="" id="{5FDDA211-E8C7-41D7-A0CA-8E12B53349E3}"/>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9276523" y="3988904"/>
            <a:ext cx="2643800" cy="2869097"/>
          </a:xfrm>
          <a:prstGeom prst="rect">
            <a:avLst/>
          </a:prstGeom>
        </p:spPr>
      </p:pic>
      <p:pic>
        <p:nvPicPr>
          <p:cNvPr id="17" name="Picture 16">
            <a:extLst>
              <a:ext uri="{FF2B5EF4-FFF2-40B4-BE49-F238E27FC236}">
                <a16:creationId xmlns:a16="http://schemas.microsoft.com/office/drawing/2014/main" xmlns="" id="{DA8F4649-1225-4829-8920-3D0E995F7057}"/>
              </a:ext>
            </a:extLst>
          </p:cNvPr>
          <p:cNvPicPr>
            <a:picLocks noChangeAspect="1"/>
          </p:cNvPicPr>
          <p:nvPr/>
        </p:nvPicPr>
        <p:blipFill>
          <a:blip r:embed="rId11"/>
          <a:stretch>
            <a:fillRect/>
          </a:stretch>
        </p:blipFill>
        <p:spPr>
          <a:xfrm>
            <a:off x="4758387" y="5034535"/>
            <a:ext cx="4478398" cy="1167157"/>
          </a:xfrm>
          <a:prstGeom prst="rect">
            <a:avLst/>
          </a:prstGeom>
        </p:spPr>
      </p:pic>
      <p:sp>
        <p:nvSpPr>
          <p:cNvPr id="18" name="Rectangle 17">
            <a:extLst>
              <a:ext uri="{FF2B5EF4-FFF2-40B4-BE49-F238E27FC236}">
                <a16:creationId xmlns:a16="http://schemas.microsoft.com/office/drawing/2014/main" xmlns="" id="{73867B2B-4DDE-44FB-ADD6-D095FAF6B92B}"/>
              </a:ext>
            </a:extLst>
          </p:cNvPr>
          <p:cNvSpPr/>
          <p:nvPr/>
        </p:nvSpPr>
        <p:spPr>
          <a:xfrm>
            <a:off x="4758387" y="4525441"/>
            <a:ext cx="1277914" cy="461665"/>
          </a:xfrm>
          <a:prstGeom prst="rect">
            <a:avLst/>
          </a:prstGeom>
        </p:spPr>
        <p:txBody>
          <a:bodyPr wrap="none">
            <a:spAutoFit/>
          </a:bodyPr>
          <a:lstStyle/>
          <a:p>
            <a:r>
              <a:rPr lang="en-US" sz="2400" b="1" i="1">
                <a:latin typeface="Times New Roman" panose="02020603050405020304" pitchFamily="18" charset="0"/>
                <a:ea typeface="Times New Roman" panose="02020603050405020304" pitchFamily="18" charset="0"/>
                <a:cs typeface="Times New Roman" panose="02020603050405020304" pitchFamily="18" charset="0"/>
              </a:rPr>
              <a:t>Bài tập: </a:t>
            </a:r>
            <a:endParaRPr lang="en-US" sz="2400"/>
          </a:p>
        </p:txBody>
      </p:sp>
      <p:pic>
        <p:nvPicPr>
          <p:cNvPr id="19" name="Picture 18">
            <a:extLst>
              <a:ext uri="{FF2B5EF4-FFF2-40B4-BE49-F238E27FC236}">
                <a16:creationId xmlns:a16="http://schemas.microsoft.com/office/drawing/2014/main" xmlns="" id="{86F031D1-5AE9-4FFD-BCC2-D6C1730C762F}"/>
              </a:ext>
            </a:extLst>
          </p:cNvPr>
          <p:cNvPicPr>
            <a:picLocks noChangeAspect="1"/>
          </p:cNvPicPr>
          <p:nvPr/>
        </p:nvPicPr>
        <p:blipFill>
          <a:blip r:embed="rId12"/>
          <a:stretch>
            <a:fillRect/>
          </a:stretch>
        </p:blipFill>
        <p:spPr>
          <a:xfrm>
            <a:off x="4718649" y="6124707"/>
            <a:ext cx="2466599" cy="546783"/>
          </a:xfrm>
          <a:prstGeom prst="rect">
            <a:avLst/>
          </a:prstGeom>
        </p:spPr>
      </p:pic>
    </p:spTree>
    <p:extLst>
      <p:ext uri="{BB962C8B-B14F-4D97-AF65-F5344CB8AC3E}">
        <p14:creationId xmlns:p14="http://schemas.microsoft.com/office/powerpoint/2010/main" val="285180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8" grpId="0"/>
      <p:bldP spid="14"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6976D774-47F8-447A-AB08-5939E47B8F1B}"/>
              </a:ext>
            </a:extLst>
          </p:cNvPr>
          <p:cNvSpPr txBox="1">
            <a:spLocks/>
          </p:cNvSpPr>
          <p:nvPr/>
        </p:nvSpPr>
        <p:spPr>
          <a:xfrm>
            <a:off x="1643269" y="-13252"/>
            <a:ext cx="9223513" cy="609600"/>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Autofit/>
          </a:bodyPr>
          <a:lstStyle>
            <a:lvl1pPr algn="l" defTabSz="914400" rtl="0" eaLnBrk="1" latinLnBrk="0" hangingPunct="1">
              <a:lnSpc>
                <a:spcPct val="90000"/>
              </a:lnSpc>
              <a:spcBef>
                <a:spcPct val="0"/>
              </a:spcBef>
              <a:buNone/>
              <a:defRPr sz="3600" b="0" i="0" kern="1200" spc="-50" baseline="0">
                <a:solidFill>
                  <a:srgbClr val="FFFFFF"/>
                </a:solidFill>
                <a:latin typeface="+mj-lt"/>
                <a:ea typeface="+mj-ea"/>
                <a:cs typeface="+mj-cs"/>
              </a:defRPr>
            </a:lvl1pPr>
          </a:lstStyle>
          <a:p>
            <a:r>
              <a:rPr lang="en-US" sz="2800" b="1">
                <a:solidFill>
                  <a:srgbClr val="002060"/>
                </a:solidFill>
                <a:latin typeface="Arial" panose="020B0604020202020204" pitchFamily="34" charset="0"/>
                <a:cs typeface="Arial" panose="020B0604020202020204" pitchFamily="34" charset="0"/>
              </a:rPr>
              <a:t>BÀI 2: GIẢI BẤT PHƯƠNG TRÌNH BẬC HAI MỘT ẨN</a:t>
            </a:r>
            <a:endParaRPr lang="en-US" sz="2800">
              <a:solidFill>
                <a:srgbClr val="002060"/>
              </a:solidFill>
              <a:latin typeface="Arial" panose="020B0604020202020204" pitchFamily="34" charset="0"/>
              <a:cs typeface="Arial" panose="020B0604020202020204" pitchFamily="34" charset="0"/>
            </a:endParaRPr>
          </a:p>
        </p:txBody>
      </p:sp>
      <p:pic>
        <p:nvPicPr>
          <p:cNvPr id="9" name="Graphic 8" descr="Help">
            <a:extLst>
              <a:ext uri="{FF2B5EF4-FFF2-40B4-BE49-F238E27FC236}">
                <a16:creationId xmlns:a16="http://schemas.microsoft.com/office/drawing/2014/main" xmlns="" id="{AA21CEF9-AF5D-449E-B9CB-4F4A3533DE8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578627" y="596348"/>
            <a:ext cx="914400" cy="914400"/>
          </a:xfrm>
          <a:prstGeom prst="rect">
            <a:avLst/>
          </a:prstGeom>
        </p:spPr>
      </p:pic>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0C991A6B-C5DA-4B1F-8609-A110E2FF1781}"/>
                  </a:ext>
                </a:extLst>
              </p:cNvPr>
              <p:cNvSpPr/>
              <p:nvPr/>
            </p:nvSpPr>
            <p:spPr>
              <a:xfrm>
                <a:off x="5493027" y="596348"/>
                <a:ext cx="6559825" cy="2606676"/>
              </a:xfrm>
              <a:prstGeom prst="rect">
                <a:avLst/>
              </a:prstGeom>
            </p:spPr>
            <p:txBody>
              <a:bodyPr wrap="square">
                <a:spAutoFit/>
              </a:bodyPr>
              <a:lstStyle/>
              <a:p>
                <a:pPr algn="just">
                  <a:lnSpc>
                    <a:spcPct val="115000"/>
                  </a:lnSpc>
                  <a:spcAft>
                    <a:spcPts val="1000"/>
                  </a:spcAft>
                </a:pPr>
                <a:r>
                  <a:rPr lang="en-US" sz="2400">
                    <a:latin typeface="Times New Roman" panose="02020603050405020304" pitchFamily="18" charset="0"/>
                    <a:ea typeface="Times New Roman" panose="02020603050405020304" pitchFamily="18" charset="0"/>
                    <a:cs typeface="Times New Roman" panose="02020603050405020304" pitchFamily="18" charset="0"/>
                  </a:rPr>
                  <a:t>Lợi nhuận (</a:t>
                </a:r>
                <a:r>
                  <a:rPr lang="en-US" sz="2400" i="1">
                    <a:latin typeface="Times New Roman" panose="02020603050405020304" pitchFamily="18" charset="0"/>
                    <a:ea typeface="Times New Roman" panose="02020603050405020304" pitchFamily="18" charset="0"/>
                    <a:cs typeface="Times New Roman" panose="02020603050405020304" pitchFamily="18" charset="0"/>
                  </a:rPr>
                  <a:t>I</a:t>
                </a:r>
                <a:r>
                  <a:rPr lang="en-US" sz="2400">
                    <a:latin typeface="Times New Roman" panose="02020603050405020304" pitchFamily="18" charset="0"/>
                    <a:ea typeface="Times New Roman" panose="02020603050405020304" pitchFamily="18" charset="0"/>
                    <a:cs typeface="Times New Roman" panose="02020603050405020304" pitchFamily="18" charset="0"/>
                  </a:rPr>
                  <a:t>) thu được trong một ngày từ việc kinh doanh một loại gạo của cửa hàng phụ thuộc vào giá bán (</a:t>
                </a:r>
                <a:r>
                  <a:rPr lang="en-US" sz="2400" i="1">
                    <a:latin typeface="Times New Roman" panose="02020603050405020304" pitchFamily="18" charset="0"/>
                    <a:ea typeface="Times New Roman" panose="02020603050405020304" pitchFamily="18" charset="0"/>
                    <a:cs typeface="Times New Roman" panose="02020603050405020304" pitchFamily="18" charset="0"/>
                  </a:rPr>
                  <a:t>x</a:t>
                </a:r>
                <a:r>
                  <a:rPr lang="en-US" sz="2400">
                    <a:latin typeface="Times New Roman" panose="02020603050405020304" pitchFamily="18" charset="0"/>
                    <a:ea typeface="Times New Roman" panose="02020603050405020304" pitchFamily="18" charset="0"/>
                    <a:cs typeface="Times New Roman" panose="02020603050405020304" pitchFamily="18" charset="0"/>
                  </a:rPr>
                  <a:t>) của một kilôgam loại gạo đó theo công thức </a:t>
                </a:r>
                <a:r>
                  <a:rPr lang="en-US" sz="2400" i="1">
                    <a:latin typeface="Times New Roman" panose="02020603050405020304" pitchFamily="18" charset="0"/>
                    <a:ea typeface="Times New Roman" panose="02020603050405020304" pitchFamily="18" charset="0"/>
                    <a:cs typeface="Times New Roman" panose="02020603050405020304" pitchFamily="18" charset="0"/>
                  </a:rPr>
                  <a:t>I</a:t>
                </a:r>
                <a:r>
                  <a:rPr lang="en-US" sz="240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r>
                      <a:rPr lang="en-US" sz="2400" b="1" i="1">
                        <a:latin typeface="Cambria Math" panose="02040503050406030204" pitchFamily="18" charset="0"/>
                        <a:ea typeface="Times New Roman" panose="02020603050405020304" pitchFamily="18" charset="0"/>
                        <a:cs typeface="Arial" panose="020B0604020202020204" pitchFamily="34" charset="0"/>
                      </a:rPr>
                      <m:t>−</m:t>
                    </m:r>
                  </m:oMath>
                </a14:m>
                <a:r>
                  <a:rPr lang="en-US" sz="2400">
                    <a:latin typeface="Times New Roman" panose="02020603050405020304" pitchFamily="18" charset="0"/>
                    <a:ea typeface="Times New Roman" panose="02020603050405020304" pitchFamily="18" charset="0"/>
                    <a:cs typeface="Times New Roman" panose="02020603050405020304" pitchFamily="18" charset="0"/>
                  </a:rPr>
                  <a:t>3</a:t>
                </a:r>
                <a:r>
                  <a:rPr lang="en-US" sz="2400" i="1">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30000">
                    <a:latin typeface="Times New Roman" panose="02020603050405020304" pitchFamily="18" charset="0"/>
                    <a:ea typeface="Times New Roman" panose="02020603050405020304" pitchFamily="18" charset="0"/>
                    <a:cs typeface="Times New Roman" panose="02020603050405020304" pitchFamily="18" charset="0"/>
                  </a:rPr>
                  <a:t>2</a:t>
                </a:r>
                <a:r>
                  <a:rPr lang="en-US" sz="2400">
                    <a:latin typeface="Times New Roman" panose="02020603050405020304" pitchFamily="18" charset="0"/>
                    <a:ea typeface="Times New Roman" panose="02020603050405020304" pitchFamily="18" charset="0"/>
                    <a:cs typeface="Times New Roman" panose="02020603050405020304" pitchFamily="18" charset="0"/>
                  </a:rPr>
                  <a:t> + 200</a:t>
                </a:r>
                <a:r>
                  <a:rPr lang="en-US" sz="2400" i="1">
                    <a:latin typeface="Times New Roman" panose="02020603050405020304" pitchFamily="18" charset="0"/>
                    <a:ea typeface="Times New Roman" panose="02020603050405020304" pitchFamily="18" charset="0"/>
                    <a:cs typeface="Times New Roman" panose="02020603050405020304" pitchFamily="18" charset="0"/>
                  </a:rPr>
                  <a:t>x</a:t>
                </a:r>
                <a:r>
                  <a:rPr lang="en-US" sz="2400">
                    <a:latin typeface="Times New Roman" panose="02020603050405020304" pitchFamily="18" charset="0"/>
                    <a:ea typeface="Times New Roman" panose="02020603050405020304" pitchFamily="18" charset="0"/>
                    <a:cs typeface="Times New Roman" panose="02020603050405020304" pitchFamily="18" charset="0"/>
                  </a:rPr>
                  <a:t> – 2325, với </a:t>
                </a:r>
                <a:r>
                  <a:rPr lang="en-US" sz="2400" i="1">
                    <a:latin typeface="Times New Roman" panose="02020603050405020304" pitchFamily="18" charset="0"/>
                    <a:ea typeface="Times New Roman" panose="02020603050405020304" pitchFamily="18" charset="0"/>
                    <a:cs typeface="Times New Roman" panose="02020603050405020304" pitchFamily="18" charset="0"/>
                  </a:rPr>
                  <a:t>I</a:t>
                </a:r>
                <a:r>
                  <a:rPr lang="en-US" sz="2400">
                    <a:latin typeface="Times New Roman" panose="02020603050405020304" pitchFamily="18" charset="0"/>
                    <a:ea typeface="Times New Roman" panose="02020603050405020304" pitchFamily="18" charset="0"/>
                    <a:cs typeface="Times New Roman" panose="02020603050405020304" pitchFamily="18" charset="0"/>
                  </a:rPr>
                  <a:t> và </a:t>
                </a:r>
                <a:r>
                  <a:rPr lang="en-US" sz="2400" i="1">
                    <a:latin typeface="Times New Roman" panose="02020603050405020304" pitchFamily="18" charset="0"/>
                    <a:ea typeface="Times New Roman" panose="02020603050405020304" pitchFamily="18" charset="0"/>
                    <a:cs typeface="Times New Roman" panose="02020603050405020304" pitchFamily="18" charset="0"/>
                  </a:rPr>
                  <a:t>x</a:t>
                </a:r>
                <a:r>
                  <a:rPr lang="en-US" sz="2400">
                    <a:latin typeface="Times New Roman" panose="02020603050405020304" pitchFamily="18" charset="0"/>
                    <a:ea typeface="Times New Roman" panose="02020603050405020304" pitchFamily="18" charset="0"/>
                    <a:cs typeface="Times New Roman" panose="02020603050405020304" pitchFamily="18" charset="0"/>
                  </a:rPr>
                  <a:t> được tính bằng nghìn đồng. Giá trị </a:t>
                </a:r>
                <a:r>
                  <a:rPr lang="en-US" sz="2400" i="1">
                    <a:latin typeface="Times New Roman" panose="02020603050405020304" pitchFamily="18" charset="0"/>
                    <a:ea typeface="Times New Roman" panose="02020603050405020304" pitchFamily="18" charset="0"/>
                    <a:cs typeface="Times New Roman" panose="02020603050405020304" pitchFamily="18" charset="0"/>
                  </a:rPr>
                  <a:t>x</a:t>
                </a:r>
                <a:r>
                  <a:rPr lang="en-US" sz="2400">
                    <a:latin typeface="Times New Roman" panose="02020603050405020304" pitchFamily="18" charset="0"/>
                    <a:ea typeface="Times New Roman" panose="02020603050405020304" pitchFamily="18" charset="0"/>
                    <a:cs typeface="Times New Roman" panose="02020603050405020304" pitchFamily="18" charset="0"/>
                  </a:rPr>
                  <a:t> như thế nào thì của hàng có lãi từ loại gạo đó?</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Rectangle 9">
                <a:extLst>
                  <a:ext uri="{FF2B5EF4-FFF2-40B4-BE49-F238E27FC236}">
                    <a16:creationId xmlns:a16="http://schemas.microsoft.com/office/drawing/2014/main" id="{0C991A6B-C5DA-4B1F-8609-A110E2FF1781}"/>
                  </a:ext>
                </a:extLst>
              </p:cNvPr>
              <p:cNvSpPr>
                <a:spLocks noRot="1" noChangeAspect="1" noMove="1" noResize="1" noEditPoints="1" noAdjustHandles="1" noChangeArrowheads="1" noChangeShapeType="1" noTextEdit="1"/>
              </p:cNvSpPr>
              <p:nvPr/>
            </p:nvSpPr>
            <p:spPr>
              <a:xfrm>
                <a:off x="5493027" y="596348"/>
                <a:ext cx="6559825" cy="2606676"/>
              </a:xfrm>
              <a:prstGeom prst="rect">
                <a:avLst/>
              </a:prstGeom>
              <a:blipFill>
                <a:blip r:embed="rId4"/>
                <a:stretch>
                  <a:fillRect l="-1394" t="-937" r="-1487" b="-4684"/>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xmlns="" id="{CBE876EF-D617-4D2B-8514-C4BB0DDFBC85}"/>
              </a:ext>
            </a:extLst>
          </p:cNvPr>
          <p:cNvPicPr/>
          <p:nvPr/>
        </p:nvPicPr>
        <p:blipFill>
          <a:blip r:embed="rId5">
            <a:extLst>
              <a:ext uri="{28A0092B-C50C-407E-A947-70E740481C1C}">
                <a14:useLocalDpi xmlns:a14="http://schemas.microsoft.com/office/drawing/2010/main" val="0"/>
              </a:ext>
            </a:extLst>
          </a:blip>
          <a:stretch>
            <a:fillRect/>
          </a:stretch>
        </p:blipFill>
        <p:spPr>
          <a:xfrm>
            <a:off x="7541591" y="2770961"/>
            <a:ext cx="4358861" cy="2295359"/>
          </a:xfrm>
          <a:prstGeom prst="rect">
            <a:avLst/>
          </a:prstGeom>
        </p:spPr>
      </p:pic>
    </p:spTree>
    <p:extLst>
      <p:ext uri="{BB962C8B-B14F-4D97-AF65-F5344CB8AC3E}">
        <p14:creationId xmlns:p14="http://schemas.microsoft.com/office/powerpoint/2010/main" val="1284999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6976D774-47F8-447A-AB08-5939E47B8F1B}"/>
              </a:ext>
            </a:extLst>
          </p:cNvPr>
          <p:cNvSpPr txBox="1">
            <a:spLocks/>
          </p:cNvSpPr>
          <p:nvPr/>
        </p:nvSpPr>
        <p:spPr>
          <a:xfrm>
            <a:off x="1643269" y="-13252"/>
            <a:ext cx="9223513" cy="609600"/>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Autofit/>
          </a:bodyPr>
          <a:lstStyle>
            <a:lvl1pPr algn="l" defTabSz="914400" rtl="0" eaLnBrk="1" latinLnBrk="0" hangingPunct="1">
              <a:lnSpc>
                <a:spcPct val="90000"/>
              </a:lnSpc>
              <a:spcBef>
                <a:spcPct val="0"/>
              </a:spcBef>
              <a:buNone/>
              <a:defRPr sz="3600" b="0" i="0" kern="1200" spc="-50" baseline="0">
                <a:solidFill>
                  <a:srgbClr val="FFFFFF"/>
                </a:solidFill>
                <a:latin typeface="+mj-lt"/>
                <a:ea typeface="+mj-ea"/>
                <a:cs typeface="+mj-cs"/>
              </a:defRPr>
            </a:lvl1pPr>
          </a:lstStyle>
          <a:p>
            <a:r>
              <a:rPr lang="en-US" sz="2800" b="1">
                <a:solidFill>
                  <a:srgbClr val="002060"/>
                </a:solidFill>
                <a:latin typeface="Arial" panose="020B0604020202020204" pitchFamily="34" charset="0"/>
                <a:cs typeface="Arial" panose="020B0604020202020204" pitchFamily="34" charset="0"/>
              </a:rPr>
              <a:t>BÀI 2: GIẢI BẤT PHƯƠNG TRÌNH BẬC HAI MỘT ẨN</a:t>
            </a:r>
            <a:endParaRPr lang="en-US" sz="2800">
              <a:solidFill>
                <a:srgbClr val="00206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BE4C4F4C-6D76-4FE6-91EA-E92264F540EA}"/>
              </a:ext>
            </a:extLst>
          </p:cNvPr>
          <p:cNvSpPr/>
          <p:nvPr/>
        </p:nvSpPr>
        <p:spPr>
          <a:xfrm>
            <a:off x="0" y="599112"/>
            <a:ext cx="4578627" cy="461665"/>
          </a:xfrm>
          <a:prstGeom prst="rect">
            <a:avLst/>
          </a:prstGeom>
        </p:spPr>
        <p:txBody>
          <a:bodyPr wrap="square">
            <a:spAutoFit/>
          </a:bodyPr>
          <a:lstStyle/>
          <a:p>
            <a:r>
              <a:rPr lang="en-US" sz="2400" b="1" i="1">
                <a:solidFill>
                  <a:schemeClr val="bg1"/>
                </a:solidFill>
                <a:latin typeface="Times New Roman" panose="02020603050405020304" pitchFamily="18" charset="0"/>
                <a:ea typeface="Times New Roman" panose="02020603050405020304" pitchFamily="18" charset="0"/>
              </a:rPr>
              <a:t>Bất phương trình bậc hai một ẩn</a:t>
            </a:r>
            <a:r>
              <a:rPr lang="en-US" sz="2400">
                <a:solidFill>
                  <a:schemeClr val="bg1"/>
                </a:solidFill>
                <a:latin typeface="Times New Roman" panose="02020603050405020304" pitchFamily="18" charset="0"/>
                <a:ea typeface="Times New Roman" panose="02020603050405020304" pitchFamily="18" charset="0"/>
              </a:rPr>
              <a:t> </a:t>
            </a:r>
            <a:r>
              <a:rPr lang="en-US" sz="2400" i="1">
                <a:solidFill>
                  <a:schemeClr val="bg1"/>
                </a:solidFill>
                <a:latin typeface="Times New Roman" panose="02020603050405020304" pitchFamily="18" charset="0"/>
                <a:ea typeface="Times New Roman" panose="02020603050405020304" pitchFamily="18" charset="0"/>
              </a:rPr>
              <a:t>x</a:t>
            </a:r>
            <a:endParaRPr lang="en-US" sz="2400">
              <a:solidFill>
                <a:schemeClr val="bg1"/>
              </a:solidFill>
            </a:endParaRPr>
          </a:p>
        </p:txBody>
      </p:sp>
      <p:sp>
        <p:nvSpPr>
          <p:cNvPr id="3" name="Rectangle 2">
            <a:extLst>
              <a:ext uri="{FF2B5EF4-FFF2-40B4-BE49-F238E27FC236}">
                <a16:creationId xmlns:a16="http://schemas.microsoft.com/office/drawing/2014/main" xmlns="" id="{ABA16FEC-1E10-4D49-8183-6042C4DB87EB}"/>
              </a:ext>
            </a:extLst>
          </p:cNvPr>
          <p:cNvSpPr/>
          <p:nvPr/>
        </p:nvSpPr>
        <p:spPr>
          <a:xfrm>
            <a:off x="0" y="965962"/>
            <a:ext cx="2916183" cy="830997"/>
          </a:xfrm>
          <a:prstGeom prst="rect">
            <a:avLst/>
          </a:prstGeom>
        </p:spPr>
        <p:txBody>
          <a:bodyPr wrap="none">
            <a:spAutoFit/>
          </a:bodyPr>
          <a:lstStyle/>
          <a:p>
            <a:r>
              <a:rPr lang="en-US" sz="2400">
                <a:solidFill>
                  <a:schemeClr val="bg1"/>
                </a:solidFill>
                <a:latin typeface="Times New Roman" panose="02020603050405020304" pitchFamily="18" charset="0"/>
                <a:ea typeface="Times New Roman" panose="02020603050405020304" pitchFamily="18" charset="0"/>
              </a:rPr>
              <a:t>là bất phương trình </a:t>
            </a:r>
          </a:p>
          <a:p>
            <a:r>
              <a:rPr lang="en-US" sz="2400">
                <a:solidFill>
                  <a:schemeClr val="bg1"/>
                </a:solidFill>
                <a:latin typeface="Times New Roman" panose="02020603050405020304" pitchFamily="18" charset="0"/>
                <a:ea typeface="Times New Roman" panose="02020603050405020304" pitchFamily="18" charset="0"/>
              </a:rPr>
              <a:t>có một trong các dạng</a:t>
            </a:r>
            <a:endParaRPr lang="en-US" sz="2400">
              <a:solidFill>
                <a:schemeClr val="bg1"/>
              </a:solidFill>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E1F913C1-023B-49BE-BAC8-EFA4830E5EA6}"/>
                  </a:ext>
                </a:extLst>
              </p:cNvPr>
              <p:cNvSpPr/>
              <p:nvPr/>
            </p:nvSpPr>
            <p:spPr>
              <a:xfrm>
                <a:off x="-66631" y="1732613"/>
                <a:ext cx="2273379" cy="2149114"/>
              </a:xfrm>
              <a:prstGeom prst="rect">
                <a:avLst/>
              </a:prstGeom>
            </p:spPr>
            <p:txBody>
              <a:bodyPr wrap="none">
                <a:spAutoFit/>
              </a:bodyPr>
              <a:lstStyle/>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&lt;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 </a:t>
                </a:r>
              </a:p>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p>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&gt;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endParaRPr lang="en-US" sz="240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E1F913C1-023B-49BE-BAC8-EFA4830E5EA6}"/>
                  </a:ext>
                </a:extLst>
              </p:cNvPr>
              <p:cNvSpPr>
                <a:spLocks noRot="1" noChangeAspect="1" noMove="1" noResize="1" noEditPoints="1" noAdjustHandles="1" noChangeArrowheads="1" noChangeShapeType="1" noTextEdit="1"/>
              </p:cNvSpPr>
              <p:nvPr/>
            </p:nvSpPr>
            <p:spPr>
              <a:xfrm>
                <a:off x="-66631" y="1732613"/>
                <a:ext cx="2273379" cy="2149114"/>
              </a:xfrm>
              <a:prstGeom prst="rect">
                <a:avLst/>
              </a:prstGeom>
              <a:blipFill>
                <a:blip r:embed="rId2"/>
                <a:stretch>
                  <a:fillRect l="-1877" t="-1133" r="-2145" b="-5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C900B888-1979-4650-B910-2473EB9DED1D}"/>
                  </a:ext>
                </a:extLst>
              </p:cNvPr>
              <p:cNvSpPr/>
              <p:nvPr/>
            </p:nvSpPr>
            <p:spPr>
              <a:xfrm>
                <a:off x="2206748" y="3374090"/>
                <a:ext cx="1532792" cy="490199"/>
              </a:xfrm>
              <a:prstGeom prst="rect">
                <a:avLst/>
              </a:prstGeom>
            </p:spPr>
            <p:txBody>
              <a:bodyPr wrap="none">
                <a:spAutoFit/>
              </a:bodyPr>
              <a:lstStyle/>
              <a:p>
                <a:pPr>
                  <a:lnSpc>
                    <a:spcPct val="115000"/>
                  </a:lnSpc>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với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m:t>
                    </m:r>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0.</a:t>
                </a:r>
                <a:endParaRPr lang="en-US" sz="240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C900B888-1979-4650-B910-2473EB9DED1D}"/>
                  </a:ext>
                </a:extLst>
              </p:cNvPr>
              <p:cNvSpPr>
                <a:spLocks noRot="1" noChangeAspect="1" noMove="1" noResize="1" noEditPoints="1" noAdjustHandles="1" noChangeArrowheads="1" noChangeShapeType="1" noTextEdit="1"/>
              </p:cNvSpPr>
              <p:nvPr/>
            </p:nvSpPr>
            <p:spPr>
              <a:xfrm>
                <a:off x="2206748" y="3374090"/>
                <a:ext cx="1532792" cy="490199"/>
              </a:xfrm>
              <a:prstGeom prst="rect">
                <a:avLst/>
              </a:prstGeom>
              <a:blipFill>
                <a:blip r:embed="rId3"/>
                <a:stretch>
                  <a:fillRect l="-5976" t="-4938" r="-5179" b="-2592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xmlns="" id="{98175129-1A8E-41B7-8F8C-9BB5B866D6B2}"/>
              </a:ext>
            </a:extLst>
          </p:cNvPr>
          <p:cNvSpPr/>
          <p:nvPr/>
        </p:nvSpPr>
        <p:spPr>
          <a:xfrm>
            <a:off x="-51782" y="3848505"/>
            <a:ext cx="4860626" cy="461665"/>
          </a:xfrm>
          <a:prstGeom prst="rect">
            <a:avLst/>
          </a:prstGeom>
        </p:spPr>
        <p:txBody>
          <a:bodyPr wrap="none">
            <a:spAutoFit/>
          </a:bodyPr>
          <a:lstStyle/>
          <a:p>
            <a:r>
              <a:rPr lang="en-US" sz="2400" b="1" i="1">
                <a:solidFill>
                  <a:schemeClr val="bg1"/>
                </a:solidFill>
                <a:latin typeface="Times New Roman" panose="02020603050405020304" pitchFamily="18" charset="0"/>
                <a:ea typeface="Times New Roman" panose="02020603050405020304" pitchFamily="18" charset="0"/>
              </a:rPr>
              <a:t>Nghiệm</a:t>
            </a:r>
            <a:r>
              <a:rPr lang="en-US" sz="2400">
                <a:solidFill>
                  <a:schemeClr val="bg1"/>
                </a:solidFill>
                <a:latin typeface="Times New Roman" panose="02020603050405020304" pitchFamily="18" charset="0"/>
                <a:ea typeface="Times New Roman" panose="02020603050405020304" pitchFamily="18" charset="0"/>
              </a:rPr>
              <a:t> của bất phương trình bậc hai </a:t>
            </a:r>
            <a:endParaRPr lang="en-US" sz="2400">
              <a:solidFill>
                <a:schemeClr val="bg1"/>
              </a:solidFill>
            </a:endParaRPr>
          </a:p>
        </p:txBody>
      </p:sp>
      <p:sp>
        <p:nvSpPr>
          <p:cNvPr id="11" name="Rectangle 10">
            <a:extLst>
              <a:ext uri="{FF2B5EF4-FFF2-40B4-BE49-F238E27FC236}">
                <a16:creationId xmlns:a16="http://schemas.microsoft.com/office/drawing/2014/main" xmlns="" id="{1C2CB742-7C7D-4171-A3B0-09B4DFB3C1EC}"/>
              </a:ext>
            </a:extLst>
          </p:cNvPr>
          <p:cNvSpPr/>
          <p:nvPr/>
        </p:nvSpPr>
        <p:spPr>
          <a:xfrm>
            <a:off x="13587" y="4248442"/>
            <a:ext cx="3015569" cy="461665"/>
          </a:xfrm>
          <a:prstGeom prst="rect">
            <a:avLst/>
          </a:prstGeom>
        </p:spPr>
        <p:txBody>
          <a:bodyPr wrap="none">
            <a:spAutoFit/>
          </a:bodyPr>
          <a:lstStyle/>
          <a:p>
            <a:r>
              <a:rPr lang="en-US" sz="2400">
                <a:solidFill>
                  <a:schemeClr val="bg1"/>
                </a:solidFill>
                <a:latin typeface="Times New Roman" panose="02020603050405020304" pitchFamily="18" charset="0"/>
                <a:ea typeface="Times New Roman" panose="02020603050405020304" pitchFamily="18" charset="0"/>
              </a:rPr>
              <a:t>là các giá trị của biến </a:t>
            </a:r>
            <a:r>
              <a:rPr lang="en-US" sz="2400" i="1">
                <a:solidFill>
                  <a:schemeClr val="bg1"/>
                </a:solidFill>
                <a:latin typeface="Times New Roman" panose="02020603050405020304" pitchFamily="18" charset="0"/>
                <a:ea typeface="Times New Roman" panose="02020603050405020304" pitchFamily="18" charset="0"/>
              </a:rPr>
              <a:t>x</a:t>
            </a:r>
            <a:endParaRPr lang="en-US" sz="2400">
              <a:solidFill>
                <a:schemeClr val="bg1"/>
              </a:solidFill>
            </a:endParaRPr>
          </a:p>
        </p:txBody>
      </p:sp>
      <p:sp>
        <p:nvSpPr>
          <p:cNvPr id="12" name="Rectangle 11">
            <a:extLst>
              <a:ext uri="{FF2B5EF4-FFF2-40B4-BE49-F238E27FC236}">
                <a16:creationId xmlns:a16="http://schemas.microsoft.com/office/drawing/2014/main" xmlns="" id="{8EB74350-D376-4F37-8D10-62A0D33A3943}"/>
              </a:ext>
            </a:extLst>
          </p:cNvPr>
          <p:cNvSpPr/>
          <p:nvPr/>
        </p:nvSpPr>
        <p:spPr>
          <a:xfrm>
            <a:off x="0" y="4676885"/>
            <a:ext cx="4288353" cy="959237"/>
          </a:xfrm>
          <a:prstGeom prst="rect">
            <a:avLst/>
          </a:prstGeom>
        </p:spPr>
        <p:txBody>
          <a:bodyPr wrap="none">
            <a:spAutoFit/>
          </a:bodyPr>
          <a:lstStyle/>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mà khi thay vào bất phương trình</a:t>
            </a:r>
          </a:p>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ta được bất đẳng thức đúng.</a:t>
            </a:r>
            <a:endParaRPr lang="en-US" sz="2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xmlns="" id="{4FB5C99C-7F15-4171-91EB-9CBA0316854A}"/>
              </a:ext>
            </a:extLst>
          </p:cNvPr>
          <p:cNvSpPr/>
          <p:nvPr/>
        </p:nvSpPr>
        <p:spPr>
          <a:xfrm>
            <a:off x="-24076" y="5573614"/>
            <a:ext cx="3967753" cy="461665"/>
          </a:xfrm>
          <a:prstGeom prst="rect">
            <a:avLst/>
          </a:prstGeom>
        </p:spPr>
        <p:txBody>
          <a:bodyPr wrap="none">
            <a:spAutoFit/>
          </a:bodyPr>
          <a:lstStyle/>
          <a:p>
            <a:r>
              <a:rPr lang="en-US" sz="2400" b="1" i="1">
                <a:solidFill>
                  <a:srgbClr val="FFFF00"/>
                </a:solidFill>
                <a:latin typeface="Times New Roman" panose="02020603050405020304" pitchFamily="18" charset="0"/>
                <a:ea typeface="Times New Roman" panose="02020603050405020304" pitchFamily="18" charset="0"/>
              </a:rPr>
              <a:t>Giải </a:t>
            </a:r>
            <a:r>
              <a:rPr lang="en-US" sz="2400" i="1">
                <a:solidFill>
                  <a:srgbClr val="FFFF00"/>
                </a:solidFill>
                <a:latin typeface="Times New Roman" panose="02020603050405020304" pitchFamily="18" charset="0"/>
                <a:ea typeface="Times New Roman" panose="02020603050405020304" pitchFamily="18" charset="0"/>
              </a:rPr>
              <a:t>bất phương trình bậc hai</a:t>
            </a:r>
            <a:r>
              <a:rPr lang="en-US" sz="2400">
                <a:solidFill>
                  <a:srgbClr val="FFFF00"/>
                </a:solidFill>
                <a:latin typeface="Times New Roman" panose="02020603050405020304" pitchFamily="18" charset="0"/>
                <a:ea typeface="Times New Roman" panose="02020603050405020304" pitchFamily="18" charset="0"/>
              </a:rPr>
              <a:t> </a:t>
            </a:r>
            <a:endParaRPr lang="en-US" sz="2400">
              <a:solidFill>
                <a:srgbClr val="FFFF00"/>
              </a:solidFill>
            </a:endParaRPr>
          </a:p>
        </p:txBody>
      </p:sp>
      <p:sp>
        <p:nvSpPr>
          <p:cNvPr id="32" name="Rectangle 31">
            <a:extLst>
              <a:ext uri="{FF2B5EF4-FFF2-40B4-BE49-F238E27FC236}">
                <a16:creationId xmlns:a16="http://schemas.microsoft.com/office/drawing/2014/main" xmlns="" id="{021EA953-85E5-4005-BA25-1F773BCDB6C5}"/>
              </a:ext>
            </a:extLst>
          </p:cNvPr>
          <p:cNvSpPr/>
          <p:nvPr/>
        </p:nvSpPr>
        <p:spPr>
          <a:xfrm>
            <a:off x="271677" y="5933273"/>
            <a:ext cx="3376245" cy="959237"/>
          </a:xfrm>
          <a:prstGeom prst="rect">
            <a:avLst/>
          </a:prstGeom>
        </p:spPr>
        <p:txBody>
          <a:bodyPr wrap="none">
            <a:spAutoFit/>
          </a:bodyPr>
          <a:lstStyle/>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 tìm tập hợp các nghiệm</a:t>
            </a:r>
          </a:p>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của bất phương trình đó.</a:t>
            </a:r>
            <a:endParaRPr lang="en-US" sz="2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6" name="Picture 35">
            <a:extLst>
              <a:ext uri="{FF2B5EF4-FFF2-40B4-BE49-F238E27FC236}">
                <a16:creationId xmlns:a16="http://schemas.microsoft.com/office/drawing/2014/main" xmlns="" id="{F1CB3D7C-11F3-45B8-99D9-EE1A79BAE1B4}"/>
              </a:ext>
            </a:extLst>
          </p:cNvPr>
          <p:cNvPicPr>
            <a:picLocks noChangeAspect="1"/>
          </p:cNvPicPr>
          <p:nvPr/>
        </p:nvPicPr>
        <p:blipFill>
          <a:blip r:embed="rId4"/>
          <a:stretch>
            <a:fillRect/>
          </a:stretch>
        </p:blipFill>
        <p:spPr>
          <a:xfrm>
            <a:off x="8418629" y="6426848"/>
            <a:ext cx="604597" cy="431152"/>
          </a:xfrm>
          <a:prstGeom prst="rect">
            <a:avLst/>
          </a:prstGeom>
        </p:spPr>
      </p:pic>
      <p:sp>
        <p:nvSpPr>
          <p:cNvPr id="18" name="Rectangle 17">
            <a:extLst>
              <a:ext uri="{FF2B5EF4-FFF2-40B4-BE49-F238E27FC236}">
                <a16:creationId xmlns:a16="http://schemas.microsoft.com/office/drawing/2014/main" xmlns="" id="{73867B2B-4DDE-44FB-ADD6-D095FAF6B92B}"/>
              </a:ext>
            </a:extLst>
          </p:cNvPr>
          <p:cNvSpPr/>
          <p:nvPr/>
        </p:nvSpPr>
        <p:spPr>
          <a:xfrm>
            <a:off x="4674034" y="609098"/>
            <a:ext cx="1277914" cy="461665"/>
          </a:xfrm>
          <a:prstGeom prst="rect">
            <a:avLst/>
          </a:prstGeom>
        </p:spPr>
        <p:txBody>
          <a:bodyPr wrap="none">
            <a:spAutoFit/>
          </a:bodyPr>
          <a:lstStyle/>
          <a:p>
            <a:r>
              <a:rPr lang="en-US" sz="2400" b="1" i="1">
                <a:latin typeface="Times New Roman" panose="02020603050405020304" pitchFamily="18" charset="0"/>
                <a:ea typeface="Times New Roman" panose="02020603050405020304" pitchFamily="18" charset="0"/>
                <a:cs typeface="Times New Roman" panose="02020603050405020304" pitchFamily="18" charset="0"/>
              </a:rPr>
              <a:t>Bài tập: </a:t>
            </a:r>
            <a:endParaRPr lang="en-US" sz="2400"/>
          </a:p>
        </p:txBody>
      </p:sp>
      <p:pic>
        <p:nvPicPr>
          <p:cNvPr id="22" name="Picture 21">
            <a:extLst>
              <a:ext uri="{FF2B5EF4-FFF2-40B4-BE49-F238E27FC236}">
                <a16:creationId xmlns:a16="http://schemas.microsoft.com/office/drawing/2014/main" xmlns="" id="{A03F54E7-63EF-43C2-BC00-AEA1659C78F5}"/>
              </a:ext>
            </a:extLst>
          </p:cNvPr>
          <p:cNvPicPr/>
          <p:nvPr/>
        </p:nvPicPr>
        <p:blipFill>
          <a:blip r:embed="rId5">
            <a:extLst>
              <a:ext uri="{28A0092B-C50C-407E-A947-70E740481C1C}">
                <a14:useLocalDpi xmlns:a14="http://schemas.microsoft.com/office/drawing/2010/main" val="0"/>
              </a:ext>
            </a:extLst>
          </a:blip>
          <a:stretch>
            <a:fillRect/>
          </a:stretch>
        </p:blipFill>
        <p:spPr>
          <a:xfrm>
            <a:off x="5467666" y="1970901"/>
            <a:ext cx="6234004" cy="4455947"/>
          </a:xfrm>
          <a:prstGeom prst="rect">
            <a:avLst/>
          </a:prstGeom>
        </p:spPr>
      </p:pic>
      <p:sp>
        <p:nvSpPr>
          <p:cNvPr id="9" name="Rectangle 8">
            <a:extLst>
              <a:ext uri="{FF2B5EF4-FFF2-40B4-BE49-F238E27FC236}">
                <a16:creationId xmlns:a16="http://schemas.microsoft.com/office/drawing/2014/main" xmlns="" id="{F9959356-91A0-4B9C-91AF-3A20B3959E32}"/>
              </a:ext>
            </a:extLst>
          </p:cNvPr>
          <p:cNvSpPr/>
          <p:nvPr/>
        </p:nvSpPr>
        <p:spPr>
          <a:xfrm>
            <a:off x="4645258" y="1006322"/>
            <a:ext cx="7546742" cy="914930"/>
          </a:xfrm>
          <a:prstGeom prst="rect">
            <a:avLst/>
          </a:prstGeom>
        </p:spPr>
        <p:txBody>
          <a:bodyPr wrap="square">
            <a:spAutoFit/>
          </a:bodyPr>
          <a:lstStyle/>
          <a:p>
            <a:pPr algn="just">
              <a:lnSpc>
                <a:spcPct val="115000"/>
              </a:lnSpc>
              <a:spcAft>
                <a:spcPts val="1000"/>
              </a:spcAft>
            </a:pPr>
            <a:r>
              <a:rPr lang="en-US" sz="2400" b="1">
                <a:latin typeface="Times New Roman" panose="02020603050405020304" pitchFamily="18" charset="0"/>
                <a:ea typeface="Times New Roman" panose="02020603050405020304" pitchFamily="18" charset="0"/>
                <a:cs typeface="Times New Roman" panose="02020603050405020304" pitchFamily="18" charset="0"/>
              </a:rPr>
              <a:t>1.</a:t>
            </a:r>
            <a:r>
              <a:rPr lang="en-US" sz="2400">
                <a:latin typeface="Times New Roman" panose="02020603050405020304" pitchFamily="18" charset="0"/>
                <a:ea typeface="Times New Roman" panose="02020603050405020304" pitchFamily="18" charset="0"/>
                <a:cs typeface="Times New Roman" panose="02020603050405020304" pitchFamily="18" charset="0"/>
              </a:rPr>
              <a:t> Dựa vào đồ thị của hàm số bậc hai tương ứng, hãy xác định tập nghiệm của các bất phương trình bậc hai sau đây:</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1005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6976D774-47F8-447A-AB08-5939E47B8F1B}"/>
              </a:ext>
            </a:extLst>
          </p:cNvPr>
          <p:cNvSpPr txBox="1">
            <a:spLocks/>
          </p:cNvSpPr>
          <p:nvPr/>
        </p:nvSpPr>
        <p:spPr>
          <a:xfrm>
            <a:off x="1643269" y="-13252"/>
            <a:ext cx="9223513" cy="609600"/>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Autofit/>
          </a:bodyPr>
          <a:lstStyle>
            <a:lvl1pPr algn="l" defTabSz="914400" rtl="0" eaLnBrk="1" latinLnBrk="0" hangingPunct="1">
              <a:lnSpc>
                <a:spcPct val="90000"/>
              </a:lnSpc>
              <a:spcBef>
                <a:spcPct val="0"/>
              </a:spcBef>
              <a:buNone/>
              <a:defRPr sz="3600" b="0" i="0" kern="1200" spc="-50" baseline="0">
                <a:solidFill>
                  <a:srgbClr val="FFFFFF"/>
                </a:solidFill>
                <a:latin typeface="+mj-lt"/>
                <a:ea typeface="+mj-ea"/>
                <a:cs typeface="+mj-cs"/>
              </a:defRPr>
            </a:lvl1pPr>
          </a:lstStyle>
          <a:p>
            <a:r>
              <a:rPr lang="en-US" sz="2800" b="1">
                <a:solidFill>
                  <a:srgbClr val="002060"/>
                </a:solidFill>
                <a:latin typeface="Arial" panose="020B0604020202020204" pitchFamily="34" charset="0"/>
                <a:cs typeface="Arial" panose="020B0604020202020204" pitchFamily="34" charset="0"/>
              </a:rPr>
              <a:t>BÀI 2: GIẢI BẤT PHƯƠNG TRÌNH BẬC HAI MỘT ẨN</a:t>
            </a:r>
            <a:endParaRPr lang="en-US" sz="2800">
              <a:solidFill>
                <a:srgbClr val="00206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BE4C4F4C-6D76-4FE6-91EA-E92264F540EA}"/>
              </a:ext>
            </a:extLst>
          </p:cNvPr>
          <p:cNvSpPr/>
          <p:nvPr/>
        </p:nvSpPr>
        <p:spPr>
          <a:xfrm>
            <a:off x="0" y="599112"/>
            <a:ext cx="4578627" cy="461665"/>
          </a:xfrm>
          <a:prstGeom prst="rect">
            <a:avLst/>
          </a:prstGeom>
        </p:spPr>
        <p:txBody>
          <a:bodyPr wrap="square">
            <a:spAutoFit/>
          </a:bodyPr>
          <a:lstStyle/>
          <a:p>
            <a:r>
              <a:rPr lang="en-US" sz="2400" b="1" i="1">
                <a:solidFill>
                  <a:schemeClr val="bg1"/>
                </a:solidFill>
                <a:latin typeface="Times New Roman" panose="02020603050405020304" pitchFamily="18" charset="0"/>
                <a:ea typeface="Times New Roman" panose="02020603050405020304" pitchFamily="18" charset="0"/>
              </a:rPr>
              <a:t>Bất phương trình bậc hai một ẩn</a:t>
            </a:r>
            <a:r>
              <a:rPr lang="en-US" sz="2400">
                <a:solidFill>
                  <a:schemeClr val="bg1"/>
                </a:solidFill>
                <a:latin typeface="Times New Roman" panose="02020603050405020304" pitchFamily="18" charset="0"/>
                <a:ea typeface="Times New Roman" panose="02020603050405020304" pitchFamily="18" charset="0"/>
              </a:rPr>
              <a:t> </a:t>
            </a:r>
            <a:r>
              <a:rPr lang="en-US" sz="2400" i="1">
                <a:solidFill>
                  <a:schemeClr val="bg1"/>
                </a:solidFill>
                <a:latin typeface="Times New Roman" panose="02020603050405020304" pitchFamily="18" charset="0"/>
                <a:ea typeface="Times New Roman" panose="02020603050405020304" pitchFamily="18" charset="0"/>
              </a:rPr>
              <a:t>x</a:t>
            </a:r>
            <a:endParaRPr lang="en-US" sz="2400">
              <a:solidFill>
                <a:schemeClr val="bg1"/>
              </a:solidFill>
            </a:endParaRPr>
          </a:p>
        </p:txBody>
      </p:sp>
      <p:sp>
        <p:nvSpPr>
          <p:cNvPr id="3" name="Rectangle 2">
            <a:extLst>
              <a:ext uri="{FF2B5EF4-FFF2-40B4-BE49-F238E27FC236}">
                <a16:creationId xmlns:a16="http://schemas.microsoft.com/office/drawing/2014/main" xmlns="" id="{ABA16FEC-1E10-4D49-8183-6042C4DB87EB}"/>
              </a:ext>
            </a:extLst>
          </p:cNvPr>
          <p:cNvSpPr/>
          <p:nvPr/>
        </p:nvSpPr>
        <p:spPr>
          <a:xfrm>
            <a:off x="0" y="965962"/>
            <a:ext cx="2916183" cy="830997"/>
          </a:xfrm>
          <a:prstGeom prst="rect">
            <a:avLst/>
          </a:prstGeom>
        </p:spPr>
        <p:txBody>
          <a:bodyPr wrap="none">
            <a:spAutoFit/>
          </a:bodyPr>
          <a:lstStyle/>
          <a:p>
            <a:r>
              <a:rPr lang="en-US" sz="2400">
                <a:solidFill>
                  <a:schemeClr val="bg1"/>
                </a:solidFill>
                <a:latin typeface="Times New Roman" panose="02020603050405020304" pitchFamily="18" charset="0"/>
                <a:ea typeface="Times New Roman" panose="02020603050405020304" pitchFamily="18" charset="0"/>
              </a:rPr>
              <a:t>là bất phương trình </a:t>
            </a:r>
          </a:p>
          <a:p>
            <a:r>
              <a:rPr lang="en-US" sz="2400">
                <a:solidFill>
                  <a:schemeClr val="bg1"/>
                </a:solidFill>
                <a:latin typeface="Times New Roman" panose="02020603050405020304" pitchFamily="18" charset="0"/>
                <a:ea typeface="Times New Roman" panose="02020603050405020304" pitchFamily="18" charset="0"/>
              </a:rPr>
              <a:t>có một trong các dạng</a:t>
            </a:r>
            <a:endParaRPr lang="en-US" sz="2400">
              <a:solidFill>
                <a:schemeClr val="bg1"/>
              </a:solidFill>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E1F913C1-023B-49BE-BAC8-EFA4830E5EA6}"/>
                  </a:ext>
                </a:extLst>
              </p:cNvPr>
              <p:cNvSpPr/>
              <p:nvPr/>
            </p:nvSpPr>
            <p:spPr>
              <a:xfrm>
                <a:off x="-66631" y="1732613"/>
                <a:ext cx="2273379" cy="2149114"/>
              </a:xfrm>
              <a:prstGeom prst="rect">
                <a:avLst/>
              </a:prstGeom>
            </p:spPr>
            <p:txBody>
              <a:bodyPr wrap="none">
                <a:spAutoFit/>
              </a:bodyPr>
              <a:lstStyle/>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&lt;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 </a:t>
                </a:r>
              </a:p>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p>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&gt;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endParaRPr lang="en-US" sz="240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E1F913C1-023B-49BE-BAC8-EFA4830E5EA6}"/>
                  </a:ext>
                </a:extLst>
              </p:cNvPr>
              <p:cNvSpPr>
                <a:spLocks noRot="1" noChangeAspect="1" noMove="1" noResize="1" noEditPoints="1" noAdjustHandles="1" noChangeArrowheads="1" noChangeShapeType="1" noTextEdit="1"/>
              </p:cNvSpPr>
              <p:nvPr/>
            </p:nvSpPr>
            <p:spPr>
              <a:xfrm>
                <a:off x="-66631" y="1732613"/>
                <a:ext cx="2273379" cy="2149114"/>
              </a:xfrm>
              <a:prstGeom prst="rect">
                <a:avLst/>
              </a:prstGeom>
              <a:blipFill>
                <a:blip r:embed="rId3"/>
                <a:stretch>
                  <a:fillRect l="-1877" t="-1133" r="-2145" b="-5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C900B888-1979-4650-B910-2473EB9DED1D}"/>
                  </a:ext>
                </a:extLst>
              </p:cNvPr>
              <p:cNvSpPr/>
              <p:nvPr/>
            </p:nvSpPr>
            <p:spPr>
              <a:xfrm>
                <a:off x="2206748" y="3374090"/>
                <a:ext cx="1532792" cy="490199"/>
              </a:xfrm>
              <a:prstGeom prst="rect">
                <a:avLst/>
              </a:prstGeom>
            </p:spPr>
            <p:txBody>
              <a:bodyPr wrap="none">
                <a:spAutoFit/>
              </a:bodyPr>
              <a:lstStyle/>
              <a:p>
                <a:pPr>
                  <a:lnSpc>
                    <a:spcPct val="115000"/>
                  </a:lnSpc>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với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m:t>
                    </m:r>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0.</a:t>
                </a:r>
                <a:endParaRPr lang="en-US" sz="240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C900B888-1979-4650-B910-2473EB9DED1D}"/>
                  </a:ext>
                </a:extLst>
              </p:cNvPr>
              <p:cNvSpPr>
                <a:spLocks noRot="1" noChangeAspect="1" noMove="1" noResize="1" noEditPoints="1" noAdjustHandles="1" noChangeArrowheads="1" noChangeShapeType="1" noTextEdit="1"/>
              </p:cNvSpPr>
              <p:nvPr/>
            </p:nvSpPr>
            <p:spPr>
              <a:xfrm>
                <a:off x="2206748" y="3374090"/>
                <a:ext cx="1532792" cy="490199"/>
              </a:xfrm>
              <a:prstGeom prst="rect">
                <a:avLst/>
              </a:prstGeom>
              <a:blipFill>
                <a:blip r:embed="rId4"/>
                <a:stretch>
                  <a:fillRect l="-5976" t="-4938" r="-5179" b="-2592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xmlns="" id="{98175129-1A8E-41B7-8F8C-9BB5B866D6B2}"/>
              </a:ext>
            </a:extLst>
          </p:cNvPr>
          <p:cNvSpPr/>
          <p:nvPr/>
        </p:nvSpPr>
        <p:spPr>
          <a:xfrm>
            <a:off x="-51782" y="3848505"/>
            <a:ext cx="4860626" cy="461665"/>
          </a:xfrm>
          <a:prstGeom prst="rect">
            <a:avLst/>
          </a:prstGeom>
        </p:spPr>
        <p:txBody>
          <a:bodyPr wrap="none">
            <a:spAutoFit/>
          </a:bodyPr>
          <a:lstStyle/>
          <a:p>
            <a:r>
              <a:rPr lang="en-US" sz="2400" b="1" i="1">
                <a:solidFill>
                  <a:schemeClr val="bg1"/>
                </a:solidFill>
                <a:latin typeface="Times New Roman" panose="02020603050405020304" pitchFamily="18" charset="0"/>
                <a:ea typeface="Times New Roman" panose="02020603050405020304" pitchFamily="18" charset="0"/>
              </a:rPr>
              <a:t>Nghiệm</a:t>
            </a:r>
            <a:r>
              <a:rPr lang="en-US" sz="2400">
                <a:solidFill>
                  <a:schemeClr val="bg1"/>
                </a:solidFill>
                <a:latin typeface="Times New Roman" panose="02020603050405020304" pitchFamily="18" charset="0"/>
                <a:ea typeface="Times New Roman" panose="02020603050405020304" pitchFamily="18" charset="0"/>
              </a:rPr>
              <a:t> của bất phương trình bậc hai </a:t>
            </a:r>
            <a:endParaRPr lang="en-US" sz="2400">
              <a:solidFill>
                <a:schemeClr val="bg1"/>
              </a:solidFill>
            </a:endParaRPr>
          </a:p>
        </p:txBody>
      </p:sp>
      <p:sp>
        <p:nvSpPr>
          <p:cNvPr id="11" name="Rectangle 10">
            <a:extLst>
              <a:ext uri="{FF2B5EF4-FFF2-40B4-BE49-F238E27FC236}">
                <a16:creationId xmlns:a16="http://schemas.microsoft.com/office/drawing/2014/main" xmlns="" id="{1C2CB742-7C7D-4171-A3B0-09B4DFB3C1EC}"/>
              </a:ext>
            </a:extLst>
          </p:cNvPr>
          <p:cNvSpPr/>
          <p:nvPr/>
        </p:nvSpPr>
        <p:spPr>
          <a:xfrm>
            <a:off x="13587" y="4248442"/>
            <a:ext cx="3015569" cy="461665"/>
          </a:xfrm>
          <a:prstGeom prst="rect">
            <a:avLst/>
          </a:prstGeom>
        </p:spPr>
        <p:txBody>
          <a:bodyPr wrap="none">
            <a:spAutoFit/>
          </a:bodyPr>
          <a:lstStyle/>
          <a:p>
            <a:r>
              <a:rPr lang="en-US" sz="2400">
                <a:solidFill>
                  <a:schemeClr val="bg1"/>
                </a:solidFill>
                <a:latin typeface="Times New Roman" panose="02020603050405020304" pitchFamily="18" charset="0"/>
                <a:ea typeface="Times New Roman" panose="02020603050405020304" pitchFamily="18" charset="0"/>
              </a:rPr>
              <a:t>là các giá trị của biến </a:t>
            </a:r>
            <a:r>
              <a:rPr lang="en-US" sz="2400" i="1">
                <a:solidFill>
                  <a:schemeClr val="bg1"/>
                </a:solidFill>
                <a:latin typeface="Times New Roman" panose="02020603050405020304" pitchFamily="18" charset="0"/>
                <a:ea typeface="Times New Roman" panose="02020603050405020304" pitchFamily="18" charset="0"/>
              </a:rPr>
              <a:t>x</a:t>
            </a:r>
            <a:endParaRPr lang="en-US" sz="2400">
              <a:solidFill>
                <a:schemeClr val="bg1"/>
              </a:solidFill>
            </a:endParaRPr>
          </a:p>
        </p:txBody>
      </p:sp>
      <p:sp>
        <p:nvSpPr>
          <p:cNvPr id="12" name="Rectangle 11">
            <a:extLst>
              <a:ext uri="{FF2B5EF4-FFF2-40B4-BE49-F238E27FC236}">
                <a16:creationId xmlns:a16="http://schemas.microsoft.com/office/drawing/2014/main" xmlns="" id="{8EB74350-D376-4F37-8D10-62A0D33A3943}"/>
              </a:ext>
            </a:extLst>
          </p:cNvPr>
          <p:cNvSpPr/>
          <p:nvPr/>
        </p:nvSpPr>
        <p:spPr>
          <a:xfrm>
            <a:off x="0" y="4676885"/>
            <a:ext cx="4288353" cy="959237"/>
          </a:xfrm>
          <a:prstGeom prst="rect">
            <a:avLst/>
          </a:prstGeom>
        </p:spPr>
        <p:txBody>
          <a:bodyPr wrap="none">
            <a:spAutoFit/>
          </a:bodyPr>
          <a:lstStyle/>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mà khi thay vào bất phương trình</a:t>
            </a:r>
          </a:p>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ta được bất đẳng thức đúng.</a:t>
            </a:r>
            <a:endParaRPr lang="en-US" sz="2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xmlns="" id="{4FB5C99C-7F15-4171-91EB-9CBA0316854A}"/>
              </a:ext>
            </a:extLst>
          </p:cNvPr>
          <p:cNvSpPr/>
          <p:nvPr/>
        </p:nvSpPr>
        <p:spPr>
          <a:xfrm>
            <a:off x="-24076" y="5573614"/>
            <a:ext cx="3967753" cy="461665"/>
          </a:xfrm>
          <a:prstGeom prst="rect">
            <a:avLst/>
          </a:prstGeom>
        </p:spPr>
        <p:txBody>
          <a:bodyPr wrap="none">
            <a:spAutoFit/>
          </a:bodyPr>
          <a:lstStyle/>
          <a:p>
            <a:r>
              <a:rPr lang="en-US" sz="2400" b="1" i="1">
                <a:solidFill>
                  <a:srgbClr val="FFFF00"/>
                </a:solidFill>
                <a:latin typeface="Times New Roman" panose="02020603050405020304" pitchFamily="18" charset="0"/>
                <a:ea typeface="Times New Roman" panose="02020603050405020304" pitchFamily="18" charset="0"/>
              </a:rPr>
              <a:t>Giải </a:t>
            </a:r>
            <a:r>
              <a:rPr lang="en-US" sz="2400" i="1">
                <a:solidFill>
                  <a:srgbClr val="FFFF00"/>
                </a:solidFill>
                <a:latin typeface="Times New Roman" panose="02020603050405020304" pitchFamily="18" charset="0"/>
                <a:ea typeface="Times New Roman" panose="02020603050405020304" pitchFamily="18" charset="0"/>
              </a:rPr>
              <a:t>bất phương trình bậc hai</a:t>
            </a:r>
            <a:r>
              <a:rPr lang="en-US" sz="2400">
                <a:solidFill>
                  <a:srgbClr val="FFFF00"/>
                </a:solidFill>
                <a:latin typeface="Times New Roman" panose="02020603050405020304" pitchFamily="18" charset="0"/>
                <a:ea typeface="Times New Roman" panose="02020603050405020304" pitchFamily="18" charset="0"/>
              </a:rPr>
              <a:t> </a:t>
            </a:r>
            <a:endParaRPr lang="en-US" sz="2400">
              <a:solidFill>
                <a:srgbClr val="FFFF00"/>
              </a:solidFill>
            </a:endParaRPr>
          </a:p>
        </p:txBody>
      </p:sp>
      <p:sp>
        <p:nvSpPr>
          <p:cNvPr id="32" name="Rectangle 31">
            <a:extLst>
              <a:ext uri="{FF2B5EF4-FFF2-40B4-BE49-F238E27FC236}">
                <a16:creationId xmlns:a16="http://schemas.microsoft.com/office/drawing/2014/main" xmlns="" id="{021EA953-85E5-4005-BA25-1F773BCDB6C5}"/>
              </a:ext>
            </a:extLst>
          </p:cNvPr>
          <p:cNvSpPr/>
          <p:nvPr/>
        </p:nvSpPr>
        <p:spPr>
          <a:xfrm>
            <a:off x="271677" y="5933273"/>
            <a:ext cx="3376245" cy="959237"/>
          </a:xfrm>
          <a:prstGeom prst="rect">
            <a:avLst/>
          </a:prstGeom>
        </p:spPr>
        <p:txBody>
          <a:bodyPr wrap="none">
            <a:spAutoFit/>
          </a:bodyPr>
          <a:lstStyle/>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 tìm tập hợp các nghiệm</a:t>
            </a:r>
          </a:p>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của bất phương trình đó.</a:t>
            </a:r>
            <a:endParaRPr lang="en-US" sz="2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6" name="Picture 35">
            <a:extLst>
              <a:ext uri="{FF2B5EF4-FFF2-40B4-BE49-F238E27FC236}">
                <a16:creationId xmlns:a16="http://schemas.microsoft.com/office/drawing/2014/main" xmlns="" id="{F1CB3D7C-11F3-45B8-99D9-EE1A79BAE1B4}"/>
              </a:ext>
            </a:extLst>
          </p:cNvPr>
          <p:cNvPicPr>
            <a:picLocks noChangeAspect="1"/>
          </p:cNvPicPr>
          <p:nvPr/>
        </p:nvPicPr>
        <p:blipFill>
          <a:blip r:embed="rId5"/>
          <a:stretch>
            <a:fillRect/>
          </a:stretch>
        </p:blipFill>
        <p:spPr>
          <a:xfrm>
            <a:off x="7489350" y="1911893"/>
            <a:ext cx="604597" cy="431152"/>
          </a:xfrm>
          <a:prstGeom prst="rect">
            <a:avLst/>
          </a:prstGeom>
        </p:spPr>
      </p:pic>
      <p:sp>
        <p:nvSpPr>
          <p:cNvPr id="18" name="Rectangle 17">
            <a:extLst>
              <a:ext uri="{FF2B5EF4-FFF2-40B4-BE49-F238E27FC236}">
                <a16:creationId xmlns:a16="http://schemas.microsoft.com/office/drawing/2014/main" xmlns="" id="{73867B2B-4DDE-44FB-ADD6-D095FAF6B92B}"/>
              </a:ext>
            </a:extLst>
          </p:cNvPr>
          <p:cNvSpPr/>
          <p:nvPr/>
        </p:nvSpPr>
        <p:spPr>
          <a:xfrm>
            <a:off x="4674034" y="609098"/>
            <a:ext cx="1277914" cy="461665"/>
          </a:xfrm>
          <a:prstGeom prst="rect">
            <a:avLst/>
          </a:prstGeom>
        </p:spPr>
        <p:txBody>
          <a:bodyPr wrap="none">
            <a:spAutoFit/>
          </a:bodyPr>
          <a:lstStyle/>
          <a:p>
            <a:r>
              <a:rPr lang="en-US" sz="2400" b="1" i="1">
                <a:latin typeface="Times New Roman" panose="02020603050405020304" pitchFamily="18" charset="0"/>
                <a:ea typeface="Times New Roman" panose="02020603050405020304" pitchFamily="18" charset="0"/>
                <a:cs typeface="Times New Roman" panose="02020603050405020304" pitchFamily="18" charset="0"/>
              </a:rPr>
              <a:t>Bài tập: </a:t>
            </a:r>
            <a:endParaRPr lang="en-US" sz="2400"/>
          </a:p>
        </p:txBody>
      </p:sp>
      <p:sp>
        <p:nvSpPr>
          <p:cNvPr id="8" name="Rectangle 7">
            <a:extLst>
              <a:ext uri="{FF2B5EF4-FFF2-40B4-BE49-F238E27FC236}">
                <a16:creationId xmlns:a16="http://schemas.microsoft.com/office/drawing/2014/main" xmlns="" id="{C54F1A07-D203-4B20-9EAC-7C0EA704447C}"/>
              </a:ext>
            </a:extLst>
          </p:cNvPr>
          <p:cNvSpPr/>
          <p:nvPr/>
        </p:nvSpPr>
        <p:spPr>
          <a:xfrm>
            <a:off x="4808844" y="1009021"/>
            <a:ext cx="5166799" cy="490199"/>
          </a:xfrm>
          <a:prstGeom prst="rect">
            <a:avLst/>
          </a:prstGeom>
        </p:spPr>
        <p:txBody>
          <a:bodyPr wrap="none">
            <a:spAutoFit/>
          </a:bodyPr>
          <a:lstStyle/>
          <a:p>
            <a:pPr>
              <a:lnSpc>
                <a:spcPct val="115000"/>
              </a:lnSpc>
              <a:spcAft>
                <a:spcPts val="1000"/>
              </a:spcAft>
            </a:pPr>
            <a:r>
              <a:rPr lang="en-US" sz="2400" b="1">
                <a:latin typeface="Times New Roman" panose="02020603050405020304" pitchFamily="18" charset="0"/>
                <a:ea typeface="Times New Roman" panose="02020603050405020304" pitchFamily="18" charset="0"/>
                <a:cs typeface="Times New Roman" panose="02020603050405020304" pitchFamily="18" charset="0"/>
              </a:rPr>
              <a:t>2.</a:t>
            </a:r>
            <a:r>
              <a:rPr lang="en-US" sz="2400">
                <a:latin typeface="Times New Roman" panose="02020603050405020304" pitchFamily="18" charset="0"/>
                <a:ea typeface="Times New Roman" panose="02020603050405020304" pitchFamily="18" charset="0"/>
                <a:cs typeface="Times New Roman" panose="02020603050405020304" pitchFamily="18" charset="0"/>
              </a:rPr>
              <a:t> Giải các bất phương trình bậc hai sau:</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151E7ED0-1A4A-4D81-8922-480876AFBD2B}"/>
                  </a:ext>
                </a:extLst>
              </p:cNvPr>
              <p:cNvSpPr/>
              <p:nvPr/>
            </p:nvSpPr>
            <p:spPr>
              <a:xfrm>
                <a:off x="4684773" y="1494645"/>
                <a:ext cx="3106876"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rPr>
                  <a:t>a)</a:t>
                </a:r>
                <a:r>
                  <a:rPr lang="en-US" sz="2400" i="1" dirty="0">
                    <a:latin typeface="Cambria Math"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ea typeface="Times New Roman" panose="02020603050405020304" pitchFamily="18" charset="0"/>
                            <a:cs typeface="Times New Roman" panose="02020603050405020304" pitchFamily="18" charset="0"/>
                          </a:rPr>
                          <m:t>2</m:t>
                        </m:r>
                        <m:r>
                          <a:rPr lang="en-US" sz="2400" i="1">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400" i="1">
                        <a:latin typeface="Cambria Math" panose="02040503050406030204" pitchFamily="18" charset="0"/>
                        <a:ea typeface="Times New Roman" panose="02020603050405020304" pitchFamily="18" charset="0"/>
                        <a:cs typeface="Times New Roman" panose="02020603050405020304" pitchFamily="18" charset="0"/>
                      </a:rPr>
                      <m:t>−15</m:t>
                    </m:r>
                    <m:r>
                      <a:rPr lang="en-US" sz="2400" i="1">
                        <a:latin typeface="Cambria Math" panose="02040503050406030204" pitchFamily="18" charset="0"/>
                        <a:ea typeface="Times New Roman" panose="02020603050405020304" pitchFamily="18" charset="0"/>
                        <a:cs typeface="Times New Roman" panose="02020603050405020304" pitchFamily="18" charset="0"/>
                      </a:rPr>
                      <m:t>𝑥</m:t>
                    </m:r>
                    <m:r>
                      <a:rPr lang="en-US" sz="2400" i="1">
                        <a:latin typeface="Cambria Math" panose="02040503050406030204" pitchFamily="18" charset="0"/>
                        <a:ea typeface="Times New Roman" panose="02020603050405020304" pitchFamily="18" charset="0"/>
                        <a:cs typeface="Times New Roman" panose="02020603050405020304" pitchFamily="18" charset="0"/>
                      </a:rPr>
                      <m:t>+28</m:t>
                    </m:r>
                  </m:oMath>
                </a14:m>
                <a:r>
                  <a:rPr lang="en-US" sz="2400" dirty="0">
                    <a:latin typeface="Times New Roman" panose="02020603050405020304" pitchFamily="18" charset="0"/>
                    <a:ea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dirty="0">
                    <a:latin typeface="Times New Roman" panose="02020603050405020304" pitchFamily="18" charset="0"/>
                    <a:ea typeface="Times New Roman" panose="02020603050405020304" pitchFamily="18" charset="0"/>
                  </a:rPr>
                  <a:t>0 </a:t>
                </a:r>
                <a:endParaRPr lang="en-US" sz="2400" dirty="0"/>
              </a:p>
            </p:txBody>
          </p:sp>
        </mc:Choice>
        <mc:Fallback xmlns="">
          <p:sp>
            <p:nvSpPr>
              <p:cNvPr id="10" name="Rectangle 9">
                <a:extLst>
                  <a:ext uri="{FF2B5EF4-FFF2-40B4-BE49-F238E27FC236}">
                    <a16:creationId xmlns:a16="http://schemas.microsoft.com/office/drawing/2014/main" id="{151E7ED0-1A4A-4D81-8922-480876AFBD2B}"/>
                  </a:ext>
                </a:extLst>
              </p:cNvPr>
              <p:cNvSpPr>
                <a:spLocks noRot="1" noChangeAspect="1" noMove="1" noResize="1" noEditPoints="1" noAdjustHandles="1" noChangeArrowheads="1" noChangeShapeType="1" noTextEdit="1"/>
              </p:cNvSpPr>
              <p:nvPr/>
            </p:nvSpPr>
            <p:spPr>
              <a:xfrm>
                <a:off x="4684773" y="1494645"/>
                <a:ext cx="3106876" cy="461665"/>
              </a:xfrm>
              <a:prstGeom prst="rect">
                <a:avLst/>
              </a:prstGeom>
              <a:blipFill>
                <a:blip r:embed="rId6"/>
                <a:stretch>
                  <a:fillRect l="-2941" t="-10526" r="-2157"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xmlns="" id="{2A19EA15-2BF6-49CC-BD14-63F10969812E}"/>
                  </a:ext>
                </a:extLst>
              </p:cNvPr>
              <p:cNvSpPr/>
              <p:nvPr/>
            </p:nvSpPr>
            <p:spPr>
              <a:xfrm>
                <a:off x="4800469" y="6167791"/>
                <a:ext cx="3743611" cy="490199"/>
              </a:xfrm>
              <a:prstGeom prst="rect">
                <a:avLst/>
              </a:prstGeom>
            </p:spPr>
            <p:txBody>
              <a:bodyPr wrap="square">
                <a:spAutoFit/>
              </a:bodyPr>
              <a:lstStyle/>
              <a:p>
                <a:pPr>
                  <a:lnSpc>
                    <a:spcPct val="115000"/>
                  </a:lnSpc>
                  <a:spcAft>
                    <a:spcPts val="10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2</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30000" dirty="0" err="1">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19</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255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&gt;</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0;</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21" name="Rectangle 20">
                <a:extLst>
                  <a:ext uri="{FF2B5EF4-FFF2-40B4-BE49-F238E27FC236}">
                    <a16:creationId xmlns:a16="http://schemas.microsoft.com/office/drawing/2014/main" id="{2A19EA15-2BF6-49CC-BD14-63F10969812E}"/>
                  </a:ext>
                </a:extLst>
              </p:cNvPr>
              <p:cNvSpPr>
                <a:spLocks noRot="1" noChangeAspect="1" noMove="1" noResize="1" noEditPoints="1" noAdjustHandles="1" noChangeArrowheads="1" noChangeShapeType="1" noTextEdit="1"/>
              </p:cNvSpPr>
              <p:nvPr/>
            </p:nvSpPr>
            <p:spPr>
              <a:xfrm>
                <a:off x="4800469" y="6167791"/>
                <a:ext cx="3743611" cy="490199"/>
              </a:xfrm>
              <a:prstGeom prst="rect">
                <a:avLst/>
              </a:prstGeom>
              <a:blipFill>
                <a:blip r:embed="rId7"/>
                <a:stretch>
                  <a:fillRect l="-2439" t="-5000" b="-275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a:extLst>
                  <a:ext uri="{FF2B5EF4-FFF2-40B4-BE49-F238E27FC236}">
                    <a16:creationId xmlns:a16="http://schemas.microsoft.com/office/drawing/2014/main" xmlns="" id="{151E7ED0-1A4A-4D81-8922-480876AFBD2B}"/>
                  </a:ext>
                </a:extLst>
              </p:cNvPr>
              <p:cNvSpPr/>
              <p:nvPr/>
            </p:nvSpPr>
            <p:spPr>
              <a:xfrm>
                <a:off x="4808844" y="2380192"/>
                <a:ext cx="3106876"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rPr>
                  <a:t>a)</a:t>
                </a:r>
                <a:r>
                  <a:rPr lang="en-US" sz="2400" i="1" dirty="0">
                    <a:latin typeface="Cambria Math"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ea typeface="Times New Roman" panose="02020603050405020304" pitchFamily="18" charset="0"/>
                            <a:cs typeface="Times New Roman" panose="02020603050405020304" pitchFamily="18" charset="0"/>
                          </a:rPr>
                          <m:t>2</m:t>
                        </m:r>
                        <m:r>
                          <a:rPr lang="en-US" sz="2400" i="1">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400" i="1">
                        <a:latin typeface="Cambria Math" panose="02040503050406030204" pitchFamily="18" charset="0"/>
                        <a:ea typeface="Times New Roman" panose="02020603050405020304" pitchFamily="18" charset="0"/>
                        <a:cs typeface="Times New Roman" panose="02020603050405020304" pitchFamily="18" charset="0"/>
                      </a:rPr>
                      <m:t>−15</m:t>
                    </m:r>
                    <m:r>
                      <a:rPr lang="en-US" sz="2400" i="1">
                        <a:latin typeface="Cambria Math" panose="02040503050406030204" pitchFamily="18" charset="0"/>
                        <a:ea typeface="Times New Roman" panose="02020603050405020304" pitchFamily="18" charset="0"/>
                        <a:cs typeface="Times New Roman" panose="02020603050405020304" pitchFamily="18" charset="0"/>
                      </a:rPr>
                      <m:t>𝑥</m:t>
                    </m:r>
                    <m:r>
                      <a:rPr lang="en-US" sz="2400" i="1">
                        <a:latin typeface="Cambria Math" panose="02040503050406030204" pitchFamily="18" charset="0"/>
                        <a:ea typeface="Times New Roman" panose="02020603050405020304" pitchFamily="18" charset="0"/>
                        <a:cs typeface="Times New Roman" panose="02020603050405020304" pitchFamily="18" charset="0"/>
                      </a:rPr>
                      <m:t>+28</m:t>
                    </m:r>
                  </m:oMath>
                </a14:m>
                <a:r>
                  <a:rPr lang="en-US" sz="2400" dirty="0">
                    <a:latin typeface="Times New Roman" panose="02020603050405020304" pitchFamily="18" charset="0"/>
                    <a:ea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dirty="0">
                    <a:latin typeface="Times New Roman" panose="02020603050405020304" pitchFamily="18" charset="0"/>
                    <a:ea typeface="Times New Roman" panose="02020603050405020304" pitchFamily="18" charset="0"/>
                  </a:rPr>
                  <a:t>0 </a:t>
                </a:r>
                <a:endParaRPr lang="en-US" sz="2400" dirty="0"/>
              </a:p>
            </p:txBody>
          </p:sp>
        </mc:Choice>
        <mc:Fallback>
          <p:sp>
            <p:nvSpPr>
              <p:cNvPr id="17" name="Rectangle 16">
                <a:extLst>
                  <a:ext uri="{FF2B5EF4-FFF2-40B4-BE49-F238E27FC236}">
                    <a16:creationId xmlns:a16="http://schemas.microsoft.com/office/drawing/2014/main" xmlns:a14="http://schemas.microsoft.com/office/drawing/2010/main" xmlns="" id="{151E7ED0-1A4A-4D81-8922-480876AFBD2B}"/>
                  </a:ext>
                </a:extLst>
              </p:cNvPr>
              <p:cNvSpPr>
                <a:spLocks noRot="1" noChangeAspect="1" noMove="1" noResize="1" noEditPoints="1" noAdjustHandles="1" noChangeArrowheads="1" noChangeShapeType="1" noTextEdit="1"/>
              </p:cNvSpPr>
              <p:nvPr/>
            </p:nvSpPr>
            <p:spPr>
              <a:xfrm>
                <a:off x="4808844" y="2380192"/>
                <a:ext cx="3106876" cy="461665"/>
              </a:xfrm>
              <a:prstGeom prst="rect">
                <a:avLst/>
              </a:prstGeom>
              <a:blipFill rotWithShape="0">
                <a:blip r:embed="rId8"/>
                <a:stretch>
                  <a:fillRect l="-3137" t="-10526" r="-1961" b="-289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Rectangle 19">
                <a:extLst>
                  <a:ext uri="{FF2B5EF4-FFF2-40B4-BE49-F238E27FC236}">
                    <a16:creationId xmlns:a16="http://schemas.microsoft.com/office/drawing/2014/main" xmlns="" id="{2CE23ACB-D1A7-4E2D-99BF-CDB2B3E991BA}"/>
                  </a:ext>
                </a:extLst>
              </p:cNvPr>
              <p:cNvSpPr/>
              <p:nvPr/>
            </p:nvSpPr>
            <p:spPr>
              <a:xfrm>
                <a:off x="4789183" y="2879983"/>
                <a:ext cx="7419071" cy="482761"/>
              </a:xfrm>
              <a:prstGeom prst="rect">
                <a:avLst/>
              </a:prstGeom>
            </p:spPr>
            <p:txBody>
              <a:bodyPr wrap="square">
                <a:spAutoFit/>
              </a:bodyPr>
              <a:lstStyle/>
              <a:p>
                <a:pPr>
                  <a:lnSpc>
                    <a:spcPct val="115000"/>
                  </a:lnSpc>
                  <a:spcAft>
                    <a:spcPts val="1000"/>
                  </a:spcAft>
                </a:pP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2</a:t>
                </a:r>
                <a:r>
                  <a:rPr lang="en-US" sz="2400" i="1" dirty="0" err="1" smtClean="0">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30000" dirty="0" err="1" smtClean="0">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15</a:t>
                </a: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x</a:t>
                </a:r>
                <a:r>
                  <a:rPr lang="en-US" sz="2400" dirty="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+28</m:t>
                    </m:r>
                  </m:oMath>
                </a14:m>
                <a:r>
                  <a:rPr lang="en-US" sz="2400" dirty="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có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25000" dirty="0" err="1">
                    <a:latin typeface="Times New Roman" panose="02020603050405020304" pitchFamily="18" charset="0"/>
                    <a:ea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4</m:t>
                    </m:r>
                  </m:oMath>
                </a14:m>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20" name="Rectangle 19">
                <a:extLst>
                  <a:ext uri="{FF2B5EF4-FFF2-40B4-BE49-F238E27FC236}">
                    <a16:creationId xmlns:a16="http://schemas.microsoft.com/office/drawing/2014/main" xmlns:a14="http://schemas.microsoft.com/office/drawing/2010/main" xmlns="" id="{2CE23ACB-D1A7-4E2D-99BF-CDB2B3E991BA}"/>
                  </a:ext>
                </a:extLst>
              </p:cNvPr>
              <p:cNvSpPr>
                <a:spLocks noRot="1" noChangeAspect="1" noMove="1" noResize="1" noEditPoints="1" noAdjustHandles="1" noChangeArrowheads="1" noChangeShapeType="1" noTextEdit="1"/>
              </p:cNvSpPr>
              <p:nvPr/>
            </p:nvSpPr>
            <p:spPr>
              <a:xfrm>
                <a:off x="4789183" y="2879983"/>
                <a:ext cx="7419071" cy="482761"/>
              </a:xfrm>
              <a:prstGeom prst="rect">
                <a:avLst/>
              </a:prstGeom>
              <a:blipFill rotWithShape="0">
                <a:blip r:embed="rId9"/>
                <a:stretch>
                  <a:fillRect l="-1315" t="-5000" b="-275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Rectangle 21">
                <a:extLst>
                  <a:ext uri="{FF2B5EF4-FFF2-40B4-BE49-F238E27FC236}">
                    <a16:creationId xmlns:a16="http://schemas.microsoft.com/office/drawing/2014/main" xmlns="" id="{B51C6CD4-01EC-4FE9-BC0F-F24790FA4DCC}"/>
                  </a:ext>
                </a:extLst>
              </p:cNvPr>
              <p:cNvSpPr/>
              <p:nvPr/>
            </p:nvSpPr>
            <p:spPr>
              <a:xfrm>
                <a:off x="10866782" y="3251749"/>
                <a:ext cx="1247457" cy="612540"/>
              </a:xfrm>
              <a:prstGeom prst="rect">
                <a:avLst/>
              </a:prstGeom>
            </p:spPr>
            <p:txBody>
              <a:bodyPr wrap="none">
                <a:spAutoFit/>
              </a:bodyPr>
              <a:lstStyle/>
              <a:p>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25000" dirty="0" err="1">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7</m:t>
                        </m:r>
                      </m:num>
                      <m:den>
                        <m:r>
                          <a:rPr lang="en-US" sz="2400" i="1">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p>
            </p:txBody>
          </p:sp>
        </mc:Choice>
        <mc:Fallback>
          <p:sp>
            <p:nvSpPr>
              <p:cNvPr id="22" name="Rectangle 21">
                <a:extLst>
                  <a:ext uri="{FF2B5EF4-FFF2-40B4-BE49-F238E27FC236}">
                    <a16:creationId xmlns:a16="http://schemas.microsoft.com/office/drawing/2014/main" xmlns:a14="http://schemas.microsoft.com/office/drawing/2010/main" xmlns="" id="{B51C6CD4-01EC-4FE9-BC0F-F24790FA4DCC}"/>
                  </a:ext>
                </a:extLst>
              </p:cNvPr>
              <p:cNvSpPr>
                <a:spLocks noRot="1" noChangeAspect="1" noMove="1" noResize="1" noEditPoints="1" noAdjustHandles="1" noChangeArrowheads="1" noChangeShapeType="1" noTextEdit="1"/>
              </p:cNvSpPr>
              <p:nvPr/>
            </p:nvSpPr>
            <p:spPr>
              <a:xfrm>
                <a:off x="10866782" y="3251749"/>
                <a:ext cx="1247457" cy="612540"/>
              </a:xfrm>
              <a:prstGeom prst="rect">
                <a:avLst/>
              </a:prstGeom>
              <a:blipFill rotWithShape="0">
                <a:blip r:embed="rId10"/>
                <a:stretch>
                  <a:fillRect l="-7843" r="-6863" b="-792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Rectangle 22">
                <a:extLst>
                  <a:ext uri="{FF2B5EF4-FFF2-40B4-BE49-F238E27FC236}">
                    <a16:creationId xmlns:a16="http://schemas.microsoft.com/office/drawing/2014/main" xmlns="" id="{FCF8B818-867C-4F63-A483-1ED6686E9BEB}"/>
                  </a:ext>
                </a:extLst>
              </p:cNvPr>
              <p:cNvSpPr/>
              <p:nvPr/>
            </p:nvSpPr>
            <p:spPr>
              <a:xfrm>
                <a:off x="4725318" y="3824752"/>
                <a:ext cx="1990160" cy="461665"/>
              </a:xfrm>
              <a:prstGeom prst="rect">
                <a:avLst/>
              </a:prstGeom>
            </p:spPr>
            <p:txBody>
              <a:bodyPr wrap="none">
                <a:spAutoFit/>
              </a:bodyPr>
              <a:lstStyle/>
              <a:p>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 = </a:t>
                </a:r>
                <a:r>
                  <a:rPr lang="en-US" sz="2400" dirty="0" smtClean="0">
                    <a:latin typeface="Times New Roman" panose="02020603050405020304" pitchFamily="18" charset="0"/>
                    <a:ea typeface="Times New Roman" panose="02020603050405020304" pitchFamily="18" charset="0"/>
                  </a:rPr>
                  <a:t>2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&gt;0</m:t>
                    </m:r>
                  </m:oMath>
                </a14:m>
                <a:r>
                  <a:rPr lang="en-US" sz="2400" dirty="0">
                    <a:latin typeface="Times New Roman" panose="02020603050405020304" pitchFamily="18" charset="0"/>
                    <a:ea typeface="Times New Roman" panose="02020603050405020304" pitchFamily="18" charset="0"/>
                  </a:rPr>
                  <a:t> </a:t>
                </a:r>
                <a:endParaRPr lang="en-US" sz="2400" dirty="0"/>
              </a:p>
            </p:txBody>
          </p:sp>
        </mc:Choice>
        <mc:Fallback>
          <p:sp>
            <p:nvSpPr>
              <p:cNvPr id="23" name="Rectangle 22">
                <a:extLst>
                  <a:ext uri="{FF2B5EF4-FFF2-40B4-BE49-F238E27FC236}">
                    <a16:creationId xmlns:a16="http://schemas.microsoft.com/office/drawing/2014/main" xmlns:a14="http://schemas.microsoft.com/office/drawing/2010/main" xmlns="" id="{FCF8B818-867C-4F63-A483-1ED6686E9BEB}"/>
                  </a:ext>
                </a:extLst>
              </p:cNvPr>
              <p:cNvSpPr>
                <a:spLocks noRot="1" noChangeAspect="1" noMove="1" noResize="1" noEditPoints="1" noAdjustHandles="1" noChangeArrowheads="1" noChangeShapeType="1" noTextEdit="1"/>
              </p:cNvSpPr>
              <p:nvPr/>
            </p:nvSpPr>
            <p:spPr>
              <a:xfrm>
                <a:off x="4725318" y="3824752"/>
                <a:ext cx="1990160" cy="461665"/>
              </a:xfrm>
              <a:prstGeom prst="rect">
                <a:avLst/>
              </a:prstGeom>
              <a:blipFill rotWithShape="0">
                <a:blip r:embed="rId11"/>
                <a:stretch>
                  <a:fillRect l="-4587" t="-10526" b="-28947"/>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xmlns="" id="{53673C3C-C4F8-428D-9F83-6952CF633A74}"/>
              </a:ext>
            </a:extLst>
          </p:cNvPr>
          <p:cNvSpPr/>
          <p:nvPr/>
        </p:nvSpPr>
        <p:spPr>
          <a:xfrm>
            <a:off x="4752195" y="4512674"/>
            <a:ext cx="697627" cy="461665"/>
          </a:xfrm>
          <a:prstGeom prst="rect">
            <a:avLst/>
          </a:prstGeom>
        </p:spPr>
        <p:txBody>
          <a:bodyPr wrap="none">
            <a:spAutoFit/>
          </a:bodyPr>
          <a:lstStyle/>
          <a:p>
            <a:r>
              <a:rPr lang="en-US" sz="2400" dirty="0" err="1">
                <a:latin typeface="Times New Roman" panose="02020603050405020304" pitchFamily="18" charset="0"/>
                <a:ea typeface="Times New Roman" panose="02020603050405020304" pitchFamily="18" charset="0"/>
              </a:rPr>
              <a:t>Vậy</a:t>
            </a:r>
            <a:endParaRPr lang="en-US" sz="2400" dirty="0"/>
          </a:p>
        </p:txBody>
      </p:sp>
      <p:graphicFrame>
        <p:nvGraphicFramePr>
          <p:cNvPr id="9" name="Object 8"/>
          <p:cNvGraphicFramePr>
            <a:graphicFrameLocks noChangeAspect="1"/>
          </p:cNvGraphicFramePr>
          <p:nvPr>
            <p:extLst>
              <p:ext uri="{D42A27DB-BD31-4B8C-83A1-F6EECF244321}">
                <p14:modId xmlns:p14="http://schemas.microsoft.com/office/powerpoint/2010/main" val="71869806"/>
              </p:ext>
            </p:extLst>
          </p:nvPr>
        </p:nvGraphicFramePr>
        <p:xfrm>
          <a:off x="5588311" y="4416516"/>
          <a:ext cx="2505635" cy="781021"/>
        </p:xfrm>
        <a:graphic>
          <a:graphicData uri="http://schemas.openxmlformats.org/presentationml/2006/ole">
            <mc:AlternateContent xmlns:mc="http://schemas.openxmlformats.org/markup-compatibility/2006">
              <mc:Choice xmlns:v="urn:schemas-microsoft-com:vml" Requires="v">
                <p:oleObj spid="_x0000_s1032" name="Equation" r:id="rId12" imgW="1384200" imgH="431640" progId="Equation.DSMT4">
                  <p:embed/>
                </p:oleObj>
              </mc:Choice>
              <mc:Fallback>
                <p:oleObj name="Equation" r:id="rId12" imgW="1384200" imgH="431640" progId="Equation.DSMT4">
                  <p:embed/>
                  <p:pic>
                    <p:nvPicPr>
                      <p:cNvPr id="0" name=""/>
                      <p:cNvPicPr/>
                      <p:nvPr/>
                    </p:nvPicPr>
                    <p:blipFill>
                      <a:blip r:embed="rId13"/>
                      <a:stretch>
                        <a:fillRect/>
                      </a:stretch>
                    </p:blipFill>
                    <p:spPr>
                      <a:xfrm>
                        <a:off x="5588311" y="4416516"/>
                        <a:ext cx="2505635" cy="781021"/>
                      </a:xfrm>
                      <a:prstGeom prst="rect">
                        <a:avLst/>
                      </a:prstGeom>
                    </p:spPr>
                  </p:pic>
                </p:oleObj>
              </mc:Fallback>
            </mc:AlternateContent>
          </a:graphicData>
        </a:graphic>
      </p:graphicFrame>
    </p:spTree>
    <p:extLst>
      <p:ext uri="{BB962C8B-B14F-4D97-AF65-F5344CB8AC3E}">
        <p14:creationId xmlns:p14="http://schemas.microsoft.com/office/powerpoint/2010/main" val="247123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anim calcmode="lin" valueType="num">
                                      <p:cBhvr>
                                        <p:cTn id="27" dur="1000" fill="hold"/>
                                        <p:tgtEl>
                                          <p:spTgt spid="24"/>
                                        </p:tgtEl>
                                        <p:attrNameLst>
                                          <p:attrName>ppt_x</p:attrName>
                                        </p:attrNameLst>
                                      </p:cBhvr>
                                      <p:tavLst>
                                        <p:tav tm="0">
                                          <p:val>
                                            <p:strVal val="#ppt_x"/>
                                          </p:val>
                                        </p:tav>
                                        <p:tav tm="100000">
                                          <p:val>
                                            <p:strVal val="#ppt_x"/>
                                          </p:val>
                                        </p:tav>
                                      </p:tavLst>
                                    </p:anim>
                                    <p:anim calcmode="lin" valueType="num">
                                      <p:cBhvr>
                                        <p:cTn id="28" dur="1000" fill="hold"/>
                                        <p:tgtEl>
                                          <p:spTgt spid="2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arn(inVertical)">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6976D774-47F8-447A-AB08-5939E47B8F1B}"/>
              </a:ext>
            </a:extLst>
          </p:cNvPr>
          <p:cNvSpPr txBox="1">
            <a:spLocks/>
          </p:cNvSpPr>
          <p:nvPr/>
        </p:nvSpPr>
        <p:spPr>
          <a:xfrm>
            <a:off x="1643269" y="-13252"/>
            <a:ext cx="9223513" cy="609600"/>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Autofit/>
          </a:bodyPr>
          <a:lstStyle>
            <a:lvl1pPr algn="l" defTabSz="914400" rtl="0" eaLnBrk="1" latinLnBrk="0" hangingPunct="1">
              <a:lnSpc>
                <a:spcPct val="90000"/>
              </a:lnSpc>
              <a:spcBef>
                <a:spcPct val="0"/>
              </a:spcBef>
              <a:buNone/>
              <a:defRPr sz="3600" b="0" i="0" kern="1200" spc="-50" baseline="0">
                <a:solidFill>
                  <a:srgbClr val="FFFFFF"/>
                </a:solidFill>
                <a:latin typeface="+mj-lt"/>
                <a:ea typeface="+mj-ea"/>
                <a:cs typeface="+mj-cs"/>
              </a:defRPr>
            </a:lvl1pPr>
          </a:lstStyle>
          <a:p>
            <a:r>
              <a:rPr lang="en-US" sz="2800" b="1">
                <a:solidFill>
                  <a:srgbClr val="002060"/>
                </a:solidFill>
                <a:latin typeface="Arial" panose="020B0604020202020204" pitchFamily="34" charset="0"/>
                <a:cs typeface="Arial" panose="020B0604020202020204" pitchFamily="34" charset="0"/>
              </a:rPr>
              <a:t>BÀI 2: GIẢI BẤT PHƯƠNG TRÌNH BẬC HAI MỘT ẨN</a:t>
            </a:r>
            <a:endParaRPr lang="en-US" sz="2800">
              <a:solidFill>
                <a:srgbClr val="00206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xmlns="" id="{BE4C4F4C-6D76-4FE6-91EA-E92264F540EA}"/>
              </a:ext>
            </a:extLst>
          </p:cNvPr>
          <p:cNvSpPr/>
          <p:nvPr/>
        </p:nvSpPr>
        <p:spPr>
          <a:xfrm>
            <a:off x="0" y="599112"/>
            <a:ext cx="4578627" cy="461665"/>
          </a:xfrm>
          <a:prstGeom prst="rect">
            <a:avLst/>
          </a:prstGeom>
        </p:spPr>
        <p:txBody>
          <a:bodyPr wrap="square">
            <a:spAutoFit/>
          </a:bodyPr>
          <a:lstStyle/>
          <a:p>
            <a:r>
              <a:rPr lang="en-US" sz="2400" b="1" i="1">
                <a:solidFill>
                  <a:schemeClr val="bg1"/>
                </a:solidFill>
                <a:latin typeface="Times New Roman" panose="02020603050405020304" pitchFamily="18" charset="0"/>
                <a:ea typeface="Times New Roman" panose="02020603050405020304" pitchFamily="18" charset="0"/>
              </a:rPr>
              <a:t>Bất phương trình bậc hai một ẩn</a:t>
            </a:r>
            <a:r>
              <a:rPr lang="en-US" sz="2400">
                <a:solidFill>
                  <a:schemeClr val="bg1"/>
                </a:solidFill>
                <a:latin typeface="Times New Roman" panose="02020603050405020304" pitchFamily="18" charset="0"/>
                <a:ea typeface="Times New Roman" panose="02020603050405020304" pitchFamily="18" charset="0"/>
              </a:rPr>
              <a:t> </a:t>
            </a:r>
            <a:r>
              <a:rPr lang="en-US" sz="2400" i="1">
                <a:solidFill>
                  <a:schemeClr val="bg1"/>
                </a:solidFill>
                <a:latin typeface="Times New Roman" panose="02020603050405020304" pitchFamily="18" charset="0"/>
                <a:ea typeface="Times New Roman" panose="02020603050405020304" pitchFamily="18" charset="0"/>
              </a:rPr>
              <a:t>x</a:t>
            </a:r>
            <a:endParaRPr lang="en-US" sz="2400">
              <a:solidFill>
                <a:schemeClr val="bg1"/>
              </a:solidFill>
            </a:endParaRPr>
          </a:p>
        </p:txBody>
      </p:sp>
      <p:sp>
        <p:nvSpPr>
          <p:cNvPr id="3" name="Rectangle 2">
            <a:extLst>
              <a:ext uri="{FF2B5EF4-FFF2-40B4-BE49-F238E27FC236}">
                <a16:creationId xmlns:a16="http://schemas.microsoft.com/office/drawing/2014/main" xmlns="" id="{ABA16FEC-1E10-4D49-8183-6042C4DB87EB}"/>
              </a:ext>
            </a:extLst>
          </p:cNvPr>
          <p:cNvSpPr/>
          <p:nvPr/>
        </p:nvSpPr>
        <p:spPr>
          <a:xfrm>
            <a:off x="0" y="965962"/>
            <a:ext cx="2916183" cy="830997"/>
          </a:xfrm>
          <a:prstGeom prst="rect">
            <a:avLst/>
          </a:prstGeom>
        </p:spPr>
        <p:txBody>
          <a:bodyPr wrap="none">
            <a:spAutoFit/>
          </a:bodyPr>
          <a:lstStyle/>
          <a:p>
            <a:r>
              <a:rPr lang="en-US" sz="2400">
                <a:solidFill>
                  <a:schemeClr val="bg1"/>
                </a:solidFill>
                <a:latin typeface="Times New Roman" panose="02020603050405020304" pitchFamily="18" charset="0"/>
                <a:ea typeface="Times New Roman" panose="02020603050405020304" pitchFamily="18" charset="0"/>
              </a:rPr>
              <a:t>là bất phương trình </a:t>
            </a:r>
          </a:p>
          <a:p>
            <a:r>
              <a:rPr lang="en-US" sz="2400">
                <a:solidFill>
                  <a:schemeClr val="bg1"/>
                </a:solidFill>
                <a:latin typeface="Times New Roman" panose="02020603050405020304" pitchFamily="18" charset="0"/>
                <a:ea typeface="Times New Roman" panose="02020603050405020304" pitchFamily="18" charset="0"/>
              </a:rPr>
              <a:t>có một trong các dạng</a:t>
            </a:r>
            <a:endParaRPr lang="en-US" sz="2400">
              <a:solidFill>
                <a:schemeClr val="bg1"/>
              </a:solidFill>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E1F913C1-023B-49BE-BAC8-EFA4830E5EA6}"/>
                  </a:ext>
                </a:extLst>
              </p:cNvPr>
              <p:cNvSpPr/>
              <p:nvPr/>
            </p:nvSpPr>
            <p:spPr>
              <a:xfrm>
                <a:off x="-66631" y="1732613"/>
                <a:ext cx="2273379" cy="2149114"/>
              </a:xfrm>
              <a:prstGeom prst="rect">
                <a:avLst/>
              </a:prstGeom>
            </p:spPr>
            <p:txBody>
              <a:bodyPr wrap="none">
                <a:spAutoFit/>
              </a:bodyPr>
              <a:lstStyle/>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&lt;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 </a:t>
                </a:r>
              </a:p>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p>
              <a:p>
                <a:pPr algn="ctr">
                  <a:lnSpc>
                    <a:spcPct val="115000"/>
                  </a:lnSpc>
                  <a:spcAft>
                    <a:spcPts val="1000"/>
                  </a:spcAft>
                </a:pP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ax</a:t>
                </a:r>
                <a:r>
                  <a:rPr lang="en-US" sz="2400" baseline="30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bx</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&gt;</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0</a:t>
                </a:r>
                <a:endParaRPr lang="en-US" sz="240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E1F913C1-023B-49BE-BAC8-EFA4830E5EA6}"/>
                  </a:ext>
                </a:extLst>
              </p:cNvPr>
              <p:cNvSpPr>
                <a:spLocks noRot="1" noChangeAspect="1" noMove="1" noResize="1" noEditPoints="1" noAdjustHandles="1" noChangeArrowheads="1" noChangeShapeType="1" noTextEdit="1"/>
              </p:cNvSpPr>
              <p:nvPr/>
            </p:nvSpPr>
            <p:spPr>
              <a:xfrm>
                <a:off x="-66631" y="1732613"/>
                <a:ext cx="2273379" cy="2149114"/>
              </a:xfrm>
              <a:prstGeom prst="rect">
                <a:avLst/>
              </a:prstGeom>
              <a:blipFill>
                <a:blip r:embed="rId3"/>
                <a:stretch>
                  <a:fillRect l="-1877" t="-1133" r="-2145" b="-5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C900B888-1979-4650-B910-2473EB9DED1D}"/>
                  </a:ext>
                </a:extLst>
              </p:cNvPr>
              <p:cNvSpPr/>
              <p:nvPr/>
            </p:nvSpPr>
            <p:spPr>
              <a:xfrm>
                <a:off x="2206748" y="3374090"/>
                <a:ext cx="1532792" cy="490199"/>
              </a:xfrm>
              <a:prstGeom prst="rect">
                <a:avLst/>
              </a:prstGeom>
            </p:spPr>
            <p:txBody>
              <a:bodyPr wrap="none">
                <a:spAutoFit/>
              </a:bodyPr>
              <a:lstStyle/>
              <a:p>
                <a:pPr>
                  <a:lnSpc>
                    <a:spcPct val="115000"/>
                  </a:lnSpc>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với </a:t>
                </a:r>
                <a14:m>
                  <m:oMath xmlns:m="http://schemas.openxmlformats.org/officeDocument/2006/math">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m:t>
                    </m:r>
                    <m:r>
                      <a:rPr lang="en-US" sz="24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0.</a:t>
                </a:r>
                <a:endParaRPr lang="en-US" sz="240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C900B888-1979-4650-B910-2473EB9DED1D}"/>
                  </a:ext>
                </a:extLst>
              </p:cNvPr>
              <p:cNvSpPr>
                <a:spLocks noRot="1" noChangeAspect="1" noMove="1" noResize="1" noEditPoints="1" noAdjustHandles="1" noChangeArrowheads="1" noChangeShapeType="1" noTextEdit="1"/>
              </p:cNvSpPr>
              <p:nvPr/>
            </p:nvSpPr>
            <p:spPr>
              <a:xfrm>
                <a:off x="2206748" y="3374090"/>
                <a:ext cx="1532792" cy="490199"/>
              </a:xfrm>
              <a:prstGeom prst="rect">
                <a:avLst/>
              </a:prstGeom>
              <a:blipFill>
                <a:blip r:embed="rId4"/>
                <a:stretch>
                  <a:fillRect l="-5976" t="-4938" r="-5179" b="-2592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xmlns="" id="{98175129-1A8E-41B7-8F8C-9BB5B866D6B2}"/>
              </a:ext>
            </a:extLst>
          </p:cNvPr>
          <p:cNvSpPr/>
          <p:nvPr/>
        </p:nvSpPr>
        <p:spPr>
          <a:xfrm>
            <a:off x="-51782" y="3848505"/>
            <a:ext cx="4860626" cy="461665"/>
          </a:xfrm>
          <a:prstGeom prst="rect">
            <a:avLst/>
          </a:prstGeom>
        </p:spPr>
        <p:txBody>
          <a:bodyPr wrap="none">
            <a:spAutoFit/>
          </a:bodyPr>
          <a:lstStyle/>
          <a:p>
            <a:r>
              <a:rPr lang="en-US" sz="2400" b="1" i="1">
                <a:solidFill>
                  <a:schemeClr val="bg1"/>
                </a:solidFill>
                <a:latin typeface="Times New Roman" panose="02020603050405020304" pitchFamily="18" charset="0"/>
                <a:ea typeface="Times New Roman" panose="02020603050405020304" pitchFamily="18" charset="0"/>
              </a:rPr>
              <a:t>Nghiệm</a:t>
            </a:r>
            <a:r>
              <a:rPr lang="en-US" sz="2400">
                <a:solidFill>
                  <a:schemeClr val="bg1"/>
                </a:solidFill>
                <a:latin typeface="Times New Roman" panose="02020603050405020304" pitchFamily="18" charset="0"/>
                <a:ea typeface="Times New Roman" panose="02020603050405020304" pitchFamily="18" charset="0"/>
              </a:rPr>
              <a:t> của bất phương trình bậc hai </a:t>
            </a:r>
            <a:endParaRPr lang="en-US" sz="2400">
              <a:solidFill>
                <a:schemeClr val="bg1"/>
              </a:solidFill>
            </a:endParaRPr>
          </a:p>
        </p:txBody>
      </p:sp>
      <p:sp>
        <p:nvSpPr>
          <p:cNvPr id="11" name="Rectangle 10">
            <a:extLst>
              <a:ext uri="{FF2B5EF4-FFF2-40B4-BE49-F238E27FC236}">
                <a16:creationId xmlns:a16="http://schemas.microsoft.com/office/drawing/2014/main" xmlns="" id="{1C2CB742-7C7D-4171-A3B0-09B4DFB3C1EC}"/>
              </a:ext>
            </a:extLst>
          </p:cNvPr>
          <p:cNvSpPr/>
          <p:nvPr/>
        </p:nvSpPr>
        <p:spPr>
          <a:xfrm>
            <a:off x="13587" y="4248442"/>
            <a:ext cx="3015569" cy="461665"/>
          </a:xfrm>
          <a:prstGeom prst="rect">
            <a:avLst/>
          </a:prstGeom>
        </p:spPr>
        <p:txBody>
          <a:bodyPr wrap="none">
            <a:spAutoFit/>
          </a:bodyPr>
          <a:lstStyle/>
          <a:p>
            <a:r>
              <a:rPr lang="en-US" sz="2400">
                <a:solidFill>
                  <a:schemeClr val="bg1"/>
                </a:solidFill>
                <a:latin typeface="Times New Roman" panose="02020603050405020304" pitchFamily="18" charset="0"/>
                <a:ea typeface="Times New Roman" panose="02020603050405020304" pitchFamily="18" charset="0"/>
              </a:rPr>
              <a:t>là các giá trị của biến </a:t>
            </a:r>
            <a:r>
              <a:rPr lang="en-US" sz="2400" i="1">
                <a:solidFill>
                  <a:schemeClr val="bg1"/>
                </a:solidFill>
                <a:latin typeface="Times New Roman" panose="02020603050405020304" pitchFamily="18" charset="0"/>
                <a:ea typeface="Times New Roman" panose="02020603050405020304" pitchFamily="18" charset="0"/>
              </a:rPr>
              <a:t>x</a:t>
            </a:r>
            <a:endParaRPr lang="en-US" sz="2400">
              <a:solidFill>
                <a:schemeClr val="bg1"/>
              </a:solidFill>
            </a:endParaRPr>
          </a:p>
        </p:txBody>
      </p:sp>
      <p:sp>
        <p:nvSpPr>
          <p:cNvPr id="12" name="Rectangle 11">
            <a:extLst>
              <a:ext uri="{FF2B5EF4-FFF2-40B4-BE49-F238E27FC236}">
                <a16:creationId xmlns:a16="http://schemas.microsoft.com/office/drawing/2014/main" xmlns="" id="{8EB74350-D376-4F37-8D10-62A0D33A3943}"/>
              </a:ext>
            </a:extLst>
          </p:cNvPr>
          <p:cNvSpPr/>
          <p:nvPr/>
        </p:nvSpPr>
        <p:spPr>
          <a:xfrm>
            <a:off x="0" y="4676885"/>
            <a:ext cx="4288353" cy="959237"/>
          </a:xfrm>
          <a:prstGeom prst="rect">
            <a:avLst/>
          </a:prstGeom>
        </p:spPr>
        <p:txBody>
          <a:bodyPr wrap="none">
            <a:spAutoFit/>
          </a:bodyPr>
          <a:lstStyle/>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mà khi thay vào bất phương trình</a:t>
            </a:r>
          </a:p>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ta được bất đẳng thức đúng.</a:t>
            </a:r>
            <a:endParaRPr lang="en-US" sz="2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xmlns="" id="{4FB5C99C-7F15-4171-91EB-9CBA0316854A}"/>
              </a:ext>
            </a:extLst>
          </p:cNvPr>
          <p:cNvSpPr/>
          <p:nvPr/>
        </p:nvSpPr>
        <p:spPr>
          <a:xfrm>
            <a:off x="-24076" y="5573614"/>
            <a:ext cx="3967753" cy="461665"/>
          </a:xfrm>
          <a:prstGeom prst="rect">
            <a:avLst/>
          </a:prstGeom>
        </p:spPr>
        <p:txBody>
          <a:bodyPr wrap="none">
            <a:spAutoFit/>
          </a:bodyPr>
          <a:lstStyle/>
          <a:p>
            <a:r>
              <a:rPr lang="en-US" sz="2400" b="1" i="1">
                <a:solidFill>
                  <a:srgbClr val="FFFF00"/>
                </a:solidFill>
                <a:latin typeface="Times New Roman" panose="02020603050405020304" pitchFamily="18" charset="0"/>
                <a:ea typeface="Times New Roman" panose="02020603050405020304" pitchFamily="18" charset="0"/>
              </a:rPr>
              <a:t>Giải </a:t>
            </a:r>
            <a:r>
              <a:rPr lang="en-US" sz="2400" i="1">
                <a:solidFill>
                  <a:srgbClr val="FFFF00"/>
                </a:solidFill>
                <a:latin typeface="Times New Roman" panose="02020603050405020304" pitchFamily="18" charset="0"/>
                <a:ea typeface="Times New Roman" panose="02020603050405020304" pitchFamily="18" charset="0"/>
              </a:rPr>
              <a:t>bất phương trình bậc hai</a:t>
            </a:r>
            <a:r>
              <a:rPr lang="en-US" sz="2400">
                <a:solidFill>
                  <a:srgbClr val="FFFF00"/>
                </a:solidFill>
                <a:latin typeface="Times New Roman" panose="02020603050405020304" pitchFamily="18" charset="0"/>
                <a:ea typeface="Times New Roman" panose="02020603050405020304" pitchFamily="18" charset="0"/>
              </a:rPr>
              <a:t> </a:t>
            </a:r>
            <a:endParaRPr lang="en-US" sz="2400">
              <a:solidFill>
                <a:srgbClr val="FFFF00"/>
              </a:solidFill>
            </a:endParaRPr>
          </a:p>
        </p:txBody>
      </p:sp>
      <p:sp>
        <p:nvSpPr>
          <p:cNvPr id="32" name="Rectangle 31">
            <a:extLst>
              <a:ext uri="{FF2B5EF4-FFF2-40B4-BE49-F238E27FC236}">
                <a16:creationId xmlns:a16="http://schemas.microsoft.com/office/drawing/2014/main" xmlns="" id="{021EA953-85E5-4005-BA25-1F773BCDB6C5}"/>
              </a:ext>
            </a:extLst>
          </p:cNvPr>
          <p:cNvSpPr/>
          <p:nvPr/>
        </p:nvSpPr>
        <p:spPr>
          <a:xfrm>
            <a:off x="271677" y="5933273"/>
            <a:ext cx="3376245" cy="959237"/>
          </a:xfrm>
          <a:prstGeom prst="rect">
            <a:avLst/>
          </a:prstGeom>
        </p:spPr>
        <p:txBody>
          <a:bodyPr wrap="none">
            <a:spAutoFit/>
          </a:bodyPr>
          <a:lstStyle/>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 tìm tập hợp các nghiệm</a:t>
            </a:r>
          </a:p>
          <a:p>
            <a:pPr>
              <a:spcAft>
                <a:spcPts val="1000"/>
              </a:spcAft>
            </a:pPr>
            <a:r>
              <a:rPr lang="en-US" sz="2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của bất phương trình đó.</a:t>
            </a:r>
            <a:endParaRPr lang="en-US" sz="24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6" name="Picture 35">
            <a:extLst>
              <a:ext uri="{FF2B5EF4-FFF2-40B4-BE49-F238E27FC236}">
                <a16:creationId xmlns:a16="http://schemas.microsoft.com/office/drawing/2014/main" xmlns="" id="{F1CB3D7C-11F3-45B8-99D9-EE1A79BAE1B4}"/>
              </a:ext>
            </a:extLst>
          </p:cNvPr>
          <p:cNvPicPr>
            <a:picLocks noChangeAspect="1"/>
          </p:cNvPicPr>
          <p:nvPr/>
        </p:nvPicPr>
        <p:blipFill>
          <a:blip r:embed="rId5"/>
          <a:stretch>
            <a:fillRect/>
          </a:stretch>
        </p:blipFill>
        <p:spPr>
          <a:xfrm>
            <a:off x="7923738" y="2394020"/>
            <a:ext cx="604597" cy="431152"/>
          </a:xfrm>
          <a:prstGeom prst="rect">
            <a:avLst/>
          </a:prstGeom>
        </p:spPr>
      </p:pic>
      <p:sp>
        <p:nvSpPr>
          <p:cNvPr id="18" name="Rectangle 17">
            <a:extLst>
              <a:ext uri="{FF2B5EF4-FFF2-40B4-BE49-F238E27FC236}">
                <a16:creationId xmlns:a16="http://schemas.microsoft.com/office/drawing/2014/main" xmlns="" id="{73867B2B-4DDE-44FB-ADD6-D095FAF6B92B}"/>
              </a:ext>
            </a:extLst>
          </p:cNvPr>
          <p:cNvSpPr/>
          <p:nvPr/>
        </p:nvSpPr>
        <p:spPr>
          <a:xfrm>
            <a:off x="4674034" y="609098"/>
            <a:ext cx="1277914" cy="461665"/>
          </a:xfrm>
          <a:prstGeom prst="rect">
            <a:avLst/>
          </a:prstGeom>
        </p:spPr>
        <p:txBody>
          <a:bodyPr wrap="none">
            <a:spAutoFit/>
          </a:bodyPr>
          <a:lstStyle/>
          <a:p>
            <a:r>
              <a:rPr lang="en-US" sz="2400" b="1" i="1">
                <a:latin typeface="Times New Roman" panose="02020603050405020304" pitchFamily="18" charset="0"/>
                <a:ea typeface="Times New Roman" panose="02020603050405020304" pitchFamily="18" charset="0"/>
                <a:cs typeface="Times New Roman" panose="02020603050405020304" pitchFamily="18" charset="0"/>
              </a:rPr>
              <a:t>Bài tập: </a:t>
            </a:r>
            <a:endParaRPr lang="en-US" sz="2400"/>
          </a:p>
        </p:txBody>
      </p:sp>
      <p:sp>
        <p:nvSpPr>
          <p:cNvPr id="8" name="Rectangle 7">
            <a:extLst>
              <a:ext uri="{FF2B5EF4-FFF2-40B4-BE49-F238E27FC236}">
                <a16:creationId xmlns:a16="http://schemas.microsoft.com/office/drawing/2014/main" xmlns="" id="{C54F1A07-D203-4B20-9EAC-7C0EA704447C}"/>
              </a:ext>
            </a:extLst>
          </p:cNvPr>
          <p:cNvSpPr/>
          <p:nvPr/>
        </p:nvSpPr>
        <p:spPr>
          <a:xfrm>
            <a:off x="4808844" y="1009021"/>
            <a:ext cx="5166799" cy="490199"/>
          </a:xfrm>
          <a:prstGeom prst="rect">
            <a:avLst/>
          </a:prstGeom>
        </p:spPr>
        <p:txBody>
          <a:bodyPr wrap="none">
            <a:spAutoFit/>
          </a:bodyPr>
          <a:lstStyle/>
          <a:p>
            <a:pPr>
              <a:lnSpc>
                <a:spcPct val="115000"/>
              </a:lnSpc>
              <a:spcAft>
                <a:spcPts val="1000"/>
              </a:spcAft>
            </a:pPr>
            <a:r>
              <a:rPr lang="en-US" sz="2400" b="1">
                <a:latin typeface="Times New Roman" panose="02020603050405020304" pitchFamily="18" charset="0"/>
                <a:ea typeface="Times New Roman" panose="02020603050405020304" pitchFamily="18" charset="0"/>
                <a:cs typeface="Times New Roman" panose="02020603050405020304" pitchFamily="18" charset="0"/>
              </a:rPr>
              <a:t>2.</a:t>
            </a:r>
            <a:r>
              <a:rPr lang="en-US" sz="2400">
                <a:latin typeface="Times New Roman" panose="02020603050405020304" pitchFamily="18" charset="0"/>
                <a:ea typeface="Times New Roman" panose="02020603050405020304" pitchFamily="18" charset="0"/>
                <a:cs typeface="Times New Roman" panose="02020603050405020304" pitchFamily="18" charset="0"/>
              </a:rPr>
              <a:t> Giải các bất phương trình bậc hai sau:</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151E7ED0-1A4A-4D81-8922-480876AFBD2B}"/>
                  </a:ext>
                </a:extLst>
              </p:cNvPr>
              <p:cNvSpPr/>
              <p:nvPr/>
            </p:nvSpPr>
            <p:spPr>
              <a:xfrm>
                <a:off x="4684773" y="1494645"/>
                <a:ext cx="3106876" cy="461665"/>
              </a:xfrm>
              <a:prstGeom prst="rect">
                <a:avLst/>
              </a:prstGeom>
            </p:spPr>
            <p:txBody>
              <a:bodyPr wrap="none">
                <a:spAutoFit/>
              </a:bodyPr>
              <a:lstStyle/>
              <a:p>
                <a:r>
                  <a:rPr lang="en-US" sz="2400">
                    <a:latin typeface="Times New Roman" panose="02020603050405020304" pitchFamily="18" charset="0"/>
                    <a:ea typeface="Times New Roman" panose="02020603050405020304" pitchFamily="18" charset="0"/>
                  </a:rPr>
                  <a:t>a)</a:t>
                </a:r>
                <a:r>
                  <a:rPr lang="en-US" sz="2400" i="1">
                    <a:latin typeface="Cambria Math" panose="020405030504060302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ea typeface="Times New Roman" panose="02020603050405020304" pitchFamily="18" charset="0"/>
                            <a:cs typeface="Times New Roman" panose="02020603050405020304" pitchFamily="18" charset="0"/>
                          </a:rPr>
                          <m:t>2</m:t>
                        </m:r>
                        <m:r>
                          <a:rPr lang="en-US" sz="2400" i="1">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i="1">
                            <a:latin typeface="Cambria Math" panose="02040503050406030204" pitchFamily="18" charset="0"/>
                            <a:ea typeface="Times New Roman" panose="02020603050405020304" pitchFamily="18" charset="0"/>
                            <a:cs typeface="Times New Roman" panose="02020603050405020304" pitchFamily="18" charset="0"/>
                          </a:rPr>
                          <m:t>2</m:t>
                        </m:r>
                      </m:sup>
                    </m:sSup>
                    <m:r>
                      <a:rPr lang="en-US" sz="2400" i="1">
                        <a:latin typeface="Cambria Math" panose="02040503050406030204" pitchFamily="18" charset="0"/>
                        <a:ea typeface="Times New Roman" panose="02020603050405020304" pitchFamily="18" charset="0"/>
                        <a:cs typeface="Times New Roman" panose="02020603050405020304" pitchFamily="18" charset="0"/>
                      </a:rPr>
                      <m:t>−15</m:t>
                    </m:r>
                    <m:r>
                      <a:rPr lang="en-US" sz="2400" i="1">
                        <a:latin typeface="Cambria Math" panose="02040503050406030204" pitchFamily="18" charset="0"/>
                        <a:ea typeface="Times New Roman" panose="02020603050405020304" pitchFamily="18" charset="0"/>
                        <a:cs typeface="Times New Roman" panose="02020603050405020304" pitchFamily="18" charset="0"/>
                      </a:rPr>
                      <m:t>𝑥</m:t>
                    </m:r>
                    <m:r>
                      <a:rPr lang="en-US" sz="2400" i="1">
                        <a:latin typeface="Cambria Math" panose="02040503050406030204" pitchFamily="18" charset="0"/>
                        <a:ea typeface="Times New Roman" panose="02020603050405020304" pitchFamily="18" charset="0"/>
                        <a:cs typeface="Times New Roman" panose="02020603050405020304" pitchFamily="18" charset="0"/>
                      </a:rPr>
                      <m:t>+28</m:t>
                    </m:r>
                  </m:oMath>
                </a14:m>
                <a:r>
                  <a:rPr lang="en-US" sz="2400">
                    <a:latin typeface="Times New Roman" panose="02020603050405020304" pitchFamily="18" charset="0"/>
                    <a:ea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a:latin typeface="Times New Roman" panose="02020603050405020304" pitchFamily="18" charset="0"/>
                    <a:ea typeface="Times New Roman" panose="02020603050405020304" pitchFamily="18" charset="0"/>
                  </a:rPr>
                  <a:t>0 </a:t>
                </a:r>
                <a:endParaRPr lang="en-US" sz="2400"/>
              </a:p>
            </p:txBody>
          </p:sp>
        </mc:Choice>
        <mc:Fallback xmlns="">
          <p:sp>
            <p:nvSpPr>
              <p:cNvPr id="10" name="Rectangle 9">
                <a:extLst>
                  <a:ext uri="{FF2B5EF4-FFF2-40B4-BE49-F238E27FC236}">
                    <a16:creationId xmlns:a16="http://schemas.microsoft.com/office/drawing/2014/main" id="{151E7ED0-1A4A-4D81-8922-480876AFBD2B}"/>
                  </a:ext>
                </a:extLst>
              </p:cNvPr>
              <p:cNvSpPr>
                <a:spLocks noRot="1" noChangeAspect="1" noMove="1" noResize="1" noEditPoints="1" noAdjustHandles="1" noChangeArrowheads="1" noChangeShapeType="1" noTextEdit="1"/>
              </p:cNvSpPr>
              <p:nvPr/>
            </p:nvSpPr>
            <p:spPr>
              <a:xfrm>
                <a:off x="4684773" y="1494645"/>
                <a:ext cx="3106876" cy="461665"/>
              </a:xfrm>
              <a:prstGeom prst="rect">
                <a:avLst/>
              </a:prstGeom>
              <a:blipFill>
                <a:blip r:embed="rId6"/>
                <a:stretch>
                  <a:fillRect l="-2941" t="-10526" r="-2157"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96645069-ABCA-458E-8F04-F589E55D486D}"/>
                  </a:ext>
                </a:extLst>
              </p:cNvPr>
              <p:cNvSpPr/>
              <p:nvPr/>
            </p:nvSpPr>
            <p:spPr>
              <a:xfrm>
                <a:off x="4684772" y="1965563"/>
                <a:ext cx="3743611" cy="490199"/>
              </a:xfrm>
              <a:prstGeom prst="rect">
                <a:avLst/>
              </a:prstGeom>
            </p:spPr>
            <p:txBody>
              <a:bodyPr wrap="square">
                <a:spAutoFit/>
              </a:bodyPr>
              <a:lstStyle/>
              <a:p>
                <a:pPr>
                  <a:lnSpc>
                    <a:spcPct val="115000"/>
                  </a:lnSpc>
                  <a:spcAft>
                    <a:spcPts val="10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2</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30000" dirty="0" err="1">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19</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255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&gt;</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0;</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96645069-ABCA-458E-8F04-F589E55D486D}"/>
                  </a:ext>
                </a:extLst>
              </p:cNvPr>
              <p:cNvSpPr>
                <a:spLocks noRot="1" noChangeAspect="1" noMove="1" noResize="1" noEditPoints="1" noAdjustHandles="1" noChangeArrowheads="1" noChangeShapeType="1" noTextEdit="1"/>
              </p:cNvSpPr>
              <p:nvPr/>
            </p:nvSpPr>
            <p:spPr>
              <a:xfrm>
                <a:off x="4684772" y="1965563"/>
                <a:ext cx="3743611" cy="490199"/>
              </a:xfrm>
              <a:prstGeom prst="rect">
                <a:avLst/>
              </a:prstGeom>
              <a:blipFill>
                <a:blip r:embed="rId7"/>
                <a:stretch>
                  <a:fillRect l="-2439" t="-4938" b="-259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xmlns="" id="{CA08BF98-D097-4557-B69C-1B2EE13B2E54}"/>
                  </a:ext>
                </a:extLst>
              </p:cNvPr>
              <p:cNvSpPr/>
              <p:nvPr/>
            </p:nvSpPr>
            <p:spPr>
              <a:xfrm>
                <a:off x="4808844" y="6180962"/>
                <a:ext cx="2499402" cy="490199"/>
              </a:xfrm>
              <a:prstGeom prst="rect">
                <a:avLst/>
              </a:prstGeom>
            </p:spPr>
            <p:txBody>
              <a:bodyPr wrap="none">
                <a:spAutoFit/>
              </a:bodyPr>
              <a:lstStyle/>
              <a:p>
                <a:pPr>
                  <a:lnSpc>
                    <a:spcPct val="115000"/>
                  </a:lnSpc>
                  <a:spcAft>
                    <a:spcPts val="10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12</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30000" dirty="0" err="1">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&lt;</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12</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8;</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9" name="Rectangle 18">
                <a:extLst>
                  <a:ext uri="{FF2B5EF4-FFF2-40B4-BE49-F238E27FC236}">
                    <a16:creationId xmlns:a16="http://schemas.microsoft.com/office/drawing/2014/main" id="{CA08BF98-D097-4557-B69C-1B2EE13B2E54}"/>
                  </a:ext>
                </a:extLst>
              </p:cNvPr>
              <p:cNvSpPr>
                <a:spLocks noRot="1" noChangeAspect="1" noMove="1" noResize="1" noEditPoints="1" noAdjustHandles="1" noChangeArrowheads="1" noChangeShapeType="1" noTextEdit="1"/>
              </p:cNvSpPr>
              <p:nvPr/>
            </p:nvSpPr>
            <p:spPr>
              <a:xfrm>
                <a:off x="4808844" y="6180962"/>
                <a:ext cx="2499402" cy="490199"/>
              </a:xfrm>
              <a:prstGeom prst="rect">
                <a:avLst/>
              </a:prstGeom>
              <a:blipFill>
                <a:blip r:embed="rId8"/>
                <a:stretch>
                  <a:fillRect l="-3902" t="-5000" r="-2683" b="-275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Rectangle 26">
                <a:extLst>
                  <a:ext uri="{FF2B5EF4-FFF2-40B4-BE49-F238E27FC236}">
                    <a16:creationId xmlns:a16="http://schemas.microsoft.com/office/drawing/2014/main" xmlns="" id="{96645069-ABCA-458E-8F04-F589E55D486D}"/>
                  </a:ext>
                </a:extLst>
              </p:cNvPr>
              <p:cNvSpPr/>
              <p:nvPr/>
            </p:nvSpPr>
            <p:spPr>
              <a:xfrm>
                <a:off x="4684772" y="2809388"/>
                <a:ext cx="3743611" cy="490199"/>
              </a:xfrm>
              <a:prstGeom prst="rect">
                <a:avLst/>
              </a:prstGeom>
            </p:spPr>
            <p:txBody>
              <a:bodyPr wrap="square">
                <a:spAutoFit/>
              </a:bodyPr>
              <a:lstStyle/>
              <a:p>
                <a:pPr>
                  <a:lnSpc>
                    <a:spcPct val="115000"/>
                  </a:lnSpc>
                  <a:spcAft>
                    <a:spcPts val="10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2</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30000" dirty="0" err="1">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19</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255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&gt;</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0;</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p:sp>
            <p:nvSpPr>
              <p:cNvPr id="27" name="Rectangle 26">
                <a:extLst>
                  <a:ext uri="{FF2B5EF4-FFF2-40B4-BE49-F238E27FC236}">
                    <a16:creationId xmlns:a16="http://schemas.microsoft.com/office/drawing/2014/main" xmlns:a14="http://schemas.microsoft.com/office/drawing/2010/main" xmlns="" id="{96645069-ABCA-458E-8F04-F589E55D486D}"/>
                  </a:ext>
                </a:extLst>
              </p:cNvPr>
              <p:cNvSpPr>
                <a:spLocks noRot="1" noChangeAspect="1" noMove="1" noResize="1" noEditPoints="1" noAdjustHandles="1" noChangeArrowheads="1" noChangeShapeType="1" noTextEdit="1"/>
              </p:cNvSpPr>
              <p:nvPr/>
            </p:nvSpPr>
            <p:spPr>
              <a:xfrm>
                <a:off x="4684772" y="2809388"/>
                <a:ext cx="3743611" cy="490199"/>
              </a:xfrm>
              <a:prstGeom prst="rect">
                <a:avLst/>
              </a:prstGeom>
              <a:blipFill rotWithShape="0">
                <a:blip r:embed="rId9"/>
                <a:stretch>
                  <a:fillRect l="-2439" t="-5000" b="-275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Rectangle 27">
                <a:extLst>
                  <a:ext uri="{FF2B5EF4-FFF2-40B4-BE49-F238E27FC236}">
                    <a16:creationId xmlns:a16="http://schemas.microsoft.com/office/drawing/2014/main" xmlns="" id="{2CE23ACB-D1A7-4E2D-99BF-CDB2B3E991BA}"/>
                  </a:ext>
                </a:extLst>
              </p:cNvPr>
              <p:cNvSpPr/>
              <p:nvPr/>
            </p:nvSpPr>
            <p:spPr>
              <a:xfrm>
                <a:off x="4832920" y="3398966"/>
                <a:ext cx="7419071" cy="517065"/>
              </a:xfrm>
              <a:prstGeom prst="rect">
                <a:avLst/>
              </a:prstGeom>
            </p:spPr>
            <p:txBody>
              <a:bodyPr wrap="square">
                <a:spAutoFit/>
              </a:bodyPr>
              <a:lstStyle/>
              <a:p>
                <a:pPr>
                  <a:lnSpc>
                    <a:spcPct val="115000"/>
                  </a:lnSpc>
                  <a:spcAft>
                    <a:spcPts val="1000"/>
                  </a:spcAft>
                </a:pP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2</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30000" dirty="0" err="1">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19</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 255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có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25000" dirty="0" err="1">
                    <a:latin typeface="Times New Roman" panose="02020603050405020304" pitchFamily="18" charset="0"/>
                    <a:ea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17</m:t>
                    </m:r>
                  </m:oMath>
                </a14:m>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28" name="Rectangle 27">
                <a:extLst>
                  <a:ext uri="{FF2B5EF4-FFF2-40B4-BE49-F238E27FC236}">
                    <a16:creationId xmlns:a16="http://schemas.microsoft.com/office/drawing/2014/main" xmlns:a14="http://schemas.microsoft.com/office/drawing/2010/main" xmlns="" id="{2CE23ACB-D1A7-4E2D-99BF-CDB2B3E991BA}"/>
                  </a:ext>
                </a:extLst>
              </p:cNvPr>
              <p:cNvSpPr>
                <a:spLocks noRot="1" noChangeAspect="1" noMove="1" noResize="1" noEditPoints="1" noAdjustHandles="1" noChangeArrowheads="1" noChangeShapeType="1" noTextEdit="1"/>
              </p:cNvSpPr>
              <p:nvPr/>
            </p:nvSpPr>
            <p:spPr>
              <a:xfrm>
                <a:off x="4832920" y="3398966"/>
                <a:ext cx="7419071" cy="517065"/>
              </a:xfrm>
              <a:prstGeom prst="rect">
                <a:avLst/>
              </a:prstGeom>
              <a:blipFill rotWithShape="0">
                <a:blip r:embed="rId10"/>
                <a:stretch>
                  <a:fillRect l="-1315" t="-4762" b="-214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Rectangle 28">
                <a:extLst>
                  <a:ext uri="{FF2B5EF4-FFF2-40B4-BE49-F238E27FC236}">
                    <a16:creationId xmlns:a16="http://schemas.microsoft.com/office/drawing/2014/main" xmlns="" id="{B51C6CD4-01EC-4FE9-BC0F-F24790FA4DCC}"/>
                  </a:ext>
                </a:extLst>
              </p:cNvPr>
              <p:cNvSpPr/>
              <p:nvPr/>
            </p:nvSpPr>
            <p:spPr>
              <a:xfrm>
                <a:off x="10588547" y="3886747"/>
                <a:ext cx="1580882" cy="619913"/>
              </a:xfrm>
              <a:prstGeom prst="rect">
                <a:avLst/>
              </a:prstGeom>
            </p:spPr>
            <p:txBody>
              <a:bodyPr wrap="none">
                <a:spAutoFit/>
              </a:bodyPr>
              <a:lstStyle/>
              <a:p>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25000" dirty="0" err="1">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4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0" i="1" smtClean="0">
                            <a:latin typeface="Cambria Math" panose="02040503050406030204" pitchFamily="18" charset="0"/>
                            <a:ea typeface="Times New Roman" panose="02020603050405020304" pitchFamily="18" charset="0"/>
                            <a:cs typeface="Times New Roman" panose="02020603050405020304" pitchFamily="18" charset="0"/>
                          </a:rPr>
                          <m:t>15</m:t>
                        </m:r>
                      </m:num>
                      <m:den>
                        <m:r>
                          <a:rPr lang="en-US" sz="2400" i="1">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p>
            </p:txBody>
          </p:sp>
        </mc:Choice>
        <mc:Fallback>
          <p:sp>
            <p:nvSpPr>
              <p:cNvPr id="29" name="Rectangle 28">
                <a:extLst>
                  <a:ext uri="{FF2B5EF4-FFF2-40B4-BE49-F238E27FC236}">
                    <a16:creationId xmlns:a16="http://schemas.microsoft.com/office/drawing/2014/main" xmlns:a14="http://schemas.microsoft.com/office/drawing/2010/main" xmlns="" id="{B51C6CD4-01EC-4FE9-BC0F-F24790FA4DCC}"/>
                  </a:ext>
                </a:extLst>
              </p:cNvPr>
              <p:cNvSpPr>
                <a:spLocks noRot="1" noChangeAspect="1" noMove="1" noResize="1" noEditPoints="1" noAdjustHandles="1" noChangeArrowheads="1" noChangeShapeType="1" noTextEdit="1"/>
              </p:cNvSpPr>
              <p:nvPr/>
            </p:nvSpPr>
            <p:spPr>
              <a:xfrm>
                <a:off x="10588547" y="3886747"/>
                <a:ext cx="1580882" cy="619913"/>
              </a:xfrm>
              <a:prstGeom prst="rect">
                <a:avLst/>
              </a:prstGeom>
              <a:blipFill rotWithShape="0">
                <a:blip r:embed="rId11"/>
                <a:stretch>
                  <a:fillRect l="-6178" r="-5405" b="-990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Rectangle 29">
                <a:extLst>
                  <a:ext uri="{FF2B5EF4-FFF2-40B4-BE49-F238E27FC236}">
                    <a16:creationId xmlns:a16="http://schemas.microsoft.com/office/drawing/2014/main" xmlns="" id="{FCF8B818-867C-4F63-A483-1ED6686E9BEB}"/>
                  </a:ext>
                </a:extLst>
              </p:cNvPr>
              <p:cNvSpPr/>
              <p:nvPr/>
            </p:nvSpPr>
            <p:spPr>
              <a:xfrm>
                <a:off x="4622364" y="4320013"/>
                <a:ext cx="2286716" cy="461665"/>
              </a:xfrm>
              <a:prstGeom prst="rect">
                <a:avLst/>
              </a:prstGeom>
            </p:spPr>
            <p:txBody>
              <a:bodyPr wrap="none">
                <a:spAutoFit/>
              </a:bodyPr>
              <a:lstStyle/>
              <a:p>
                <a:r>
                  <a:rPr lang="en-US" sz="2400" dirty="0" smtClean="0">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 =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dirty="0" smtClean="0">
                    <a:latin typeface="Times New Roman" panose="02020603050405020304" pitchFamily="18" charset="0"/>
                    <a:ea typeface="Times New Roman" panose="02020603050405020304" pitchFamily="18" charset="0"/>
                  </a:rPr>
                  <a:t>2 </a:t>
                </a:r>
                <a14:m>
                  <m:oMath xmlns:m="http://schemas.openxmlformats.org/officeDocument/2006/math">
                    <m:r>
                      <a:rPr lang="en-US" sz="2400" b="0" i="0" smtClean="0">
                        <a:latin typeface="Cambria Math" panose="02040503050406030204" pitchFamily="18" charset="0"/>
                        <a:ea typeface="Times New Roman" panose="02020603050405020304" pitchFamily="18" charset="0"/>
                        <a:cs typeface="Times New Roman" panose="02020603050405020304" pitchFamily="18" charset="0"/>
                      </a:rPr>
                      <m:t>&lt;</m:t>
                    </m:r>
                    <m:r>
                      <a:rPr lang="en-US" sz="2400" i="1">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2400" dirty="0">
                    <a:latin typeface="Times New Roman" panose="02020603050405020304" pitchFamily="18" charset="0"/>
                    <a:ea typeface="Times New Roman" panose="02020603050405020304" pitchFamily="18" charset="0"/>
                  </a:rPr>
                  <a:t> </a:t>
                </a:r>
                <a:endParaRPr lang="en-US" sz="2400" dirty="0"/>
              </a:p>
            </p:txBody>
          </p:sp>
        </mc:Choice>
        <mc:Fallback>
          <p:sp>
            <p:nvSpPr>
              <p:cNvPr id="30" name="Rectangle 29">
                <a:extLst>
                  <a:ext uri="{FF2B5EF4-FFF2-40B4-BE49-F238E27FC236}">
                    <a16:creationId xmlns:a16="http://schemas.microsoft.com/office/drawing/2014/main" xmlns:a14="http://schemas.microsoft.com/office/drawing/2010/main" xmlns="" id="{FCF8B818-867C-4F63-A483-1ED6686E9BEB}"/>
                  </a:ext>
                </a:extLst>
              </p:cNvPr>
              <p:cNvSpPr>
                <a:spLocks noRot="1" noChangeAspect="1" noMove="1" noResize="1" noEditPoints="1" noAdjustHandles="1" noChangeArrowheads="1" noChangeShapeType="1" noTextEdit="1"/>
              </p:cNvSpPr>
              <p:nvPr/>
            </p:nvSpPr>
            <p:spPr>
              <a:xfrm>
                <a:off x="4622364" y="4320013"/>
                <a:ext cx="2286716" cy="461665"/>
              </a:xfrm>
              <a:prstGeom prst="rect">
                <a:avLst/>
              </a:prstGeom>
              <a:blipFill rotWithShape="0">
                <a:blip r:embed="rId12"/>
                <a:stretch>
                  <a:fillRect l="-4000" t="-10667" b="-30667"/>
                </a:stretch>
              </a:blipFill>
            </p:spPr>
            <p:txBody>
              <a:bodyPr/>
              <a:lstStyle/>
              <a:p>
                <a:r>
                  <a:rPr lang="en-US">
                    <a:noFill/>
                  </a:rPr>
                  <a:t> </a:t>
                </a:r>
              </a:p>
            </p:txBody>
          </p:sp>
        </mc:Fallback>
      </mc:AlternateContent>
      <p:sp>
        <p:nvSpPr>
          <p:cNvPr id="33" name="Rectangle 32">
            <a:extLst>
              <a:ext uri="{FF2B5EF4-FFF2-40B4-BE49-F238E27FC236}">
                <a16:creationId xmlns:a16="http://schemas.microsoft.com/office/drawing/2014/main" xmlns="" id="{53673C3C-C4F8-428D-9F83-6952CF633A74}"/>
              </a:ext>
            </a:extLst>
          </p:cNvPr>
          <p:cNvSpPr/>
          <p:nvPr/>
        </p:nvSpPr>
        <p:spPr>
          <a:xfrm>
            <a:off x="4622364" y="4953814"/>
            <a:ext cx="697627" cy="461665"/>
          </a:xfrm>
          <a:prstGeom prst="rect">
            <a:avLst/>
          </a:prstGeom>
        </p:spPr>
        <p:txBody>
          <a:bodyPr wrap="none">
            <a:spAutoFit/>
          </a:bodyPr>
          <a:lstStyle/>
          <a:p>
            <a:r>
              <a:rPr lang="en-US" sz="2400" dirty="0" err="1">
                <a:latin typeface="Times New Roman" panose="02020603050405020304" pitchFamily="18" charset="0"/>
                <a:ea typeface="Times New Roman" panose="02020603050405020304" pitchFamily="18" charset="0"/>
              </a:rPr>
              <a:t>Vậy</a:t>
            </a:r>
            <a:endParaRPr lang="en-US" sz="2400" dirty="0"/>
          </a:p>
        </p:txBody>
      </p:sp>
      <p:graphicFrame>
        <p:nvGraphicFramePr>
          <p:cNvPr id="9" name="Object 8"/>
          <p:cNvGraphicFramePr>
            <a:graphicFrameLocks noChangeAspect="1"/>
          </p:cNvGraphicFramePr>
          <p:nvPr>
            <p:extLst>
              <p:ext uri="{D42A27DB-BD31-4B8C-83A1-F6EECF244321}">
                <p14:modId xmlns:p14="http://schemas.microsoft.com/office/powerpoint/2010/main" val="3856103630"/>
              </p:ext>
            </p:extLst>
          </p:nvPr>
        </p:nvGraphicFramePr>
        <p:xfrm>
          <a:off x="5396045" y="4888991"/>
          <a:ext cx="1600200" cy="755650"/>
        </p:xfrm>
        <a:graphic>
          <a:graphicData uri="http://schemas.openxmlformats.org/presentationml/2006/ole">
            <mc:AlternateContent xmlns:mc="http://schemas.openxmlformats.org/markup-compatibility/2006">
              <mc:Choice xmlns:v="urn:schemas-microsoft-com:vml" Requires="v">
                <p:oleObj spid="_x0000_s2055" name="Equation" r:id="rId13" imgW="914400" imgH="431640" progId="Equation.DSMT4">
                  <p:embed/>
                </p:oleObj>
              </mc:Choice>
              <mc:Fallback>
                <p:oleObj name="Equation" r:id="rId13" imgW="914400" imgH="431640" progId="Equation.DSMT4">
                  <p:embed/>
                  <p:pic>
                    <p:nvPicPr>
                      <p:cNvPr id="0" name=""/>
                      <p:cNvPicPr/>
                      <p:nvPr/>
                    </p:nvPicPr>
                    <p:blipFill>
                      <a:blip r:embed="rId14"/>
                      <a:stretch>
                        <a:fillRect/>
                      </a:stretch>
                    </p:blipFill>
                    <p:spPr>
                      <a:xfrm>
                        <a:off x="5396045" y="4888991"/>
                        <a:ext cx="1600200" cy="755650"/>
                      </a:xfrm>
                      <a:prstGeom prst="rect">
                        <a:avLst/>
                      </a:prstGeom>
                    </p:spPr>
                  </p:pic>
                </p:oleObj>
              </mc:Fallback>
            </mc:AlternateContent>
          </a:graphicData>
        </a:graphic>
      </p:graphicFrame>
    </p:spTree>
    <p:extLst>
      <p:ext uri="{BB962C8B-B14F-4D97-AF65-F5344CB8AC3E}">
        <p14:creationId xmlns:p14="http://schemas.microsoft.com/office/powerpoint/2010/main" val="368719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p:bldP spid="29" grpId="0"/>
      <p:bldP spid="30" grpId="0"/>
      <p:bldP spid="33" grpId="0"/>
    </p:bldLst>
  </p:timing>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1">
    <a:dk1>
      <a:sysClr val="windowText" lastClr="000000"/>
    </a:dk1>
    <a:lt1>
      <a:sysClr val="window" lastClr="FFFFFF"/>
    </a:lt1>
    <a:dk2>
      <a:srgbClr val="39302A"/>
    </a:dk2>
    <a:lt2>
      <a:srgbClr val="E5DEDB"/>
    </a:lt2>
    <a:accent1>
      <a:srgbClr val="F36826"/>
    </a:accent1>
    <a:accent2>
      <a:srgbClr val="FB8E09"/>
    </a:accent2>
    <a:accent3>
      <a:srgbClr val="D48B32"/>
    </a:accent3>
    <a:accent4>
      <a:srgbClr val="E64823"/>
    </a:accent4>
    <a:accent5>
      <a:srgbClr val="FFCA08"/>
    </a:accent5>
    <a:accent6>
      <a:srgbClr val="AF695B"/>
    </a:accent6>
    <a:hlink>
      <a:srgbClr val="2998E3"/>
    </a:hlink>
    <a:folHlink>
      <a:srgbClr val="7F723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8A3B04-B0F3-4C12-A722-52B5CF6D9723}">
  <ds:schemaRefs>
    <ds:schemaRef ds:uri="http://schemas.microsoft.com/sharepoint/v3/contenttype/forms"/>
  </ds:schemaRefs>
</ds:datastoreItem>
</file>

<file path=customXml/itemProps2.xml><?xml version="1.0" encoding="utf-8"?>
<ds:datastoreItem xmlns:ds="http://schemas.openxmlformats.org/officeDocument/2006/customXml" ds:itemID="{4F5B1FD9-3BB6-4DA9-A089-3B68C2323D4F}">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747A963-53E0-44AF-AF13-963FE676C6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{17D79239-1A87-47C3-B6BA-B8755C3A0ADA}tf33845126_win32</Template>
  <TotalTime>236</TotalTime>
  <Words>2429</Words>
  <Application>Microsoft Office PowerPoint</Application>
  <PresentationFormat>Widescreen</PresentationFormat>
  <Paragraphs>291</Paragraphs>
  <Slides>17</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Arial</vt:lpstr>
      <vt:lpstr>Bookman Old Style</vt:lpstr>
      <vt:lpstr>Calibri</vt:lpstr>
      <vt:lpstr>Cambria Math</vt:lpstr>
      <vt:lpstr>Franklin Gothic Book</vt:lpstr>
      <vt:lpstr>Times New Roman</vt:lpstr>
      <vt:lpstr>1_RetrospectVTI</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10</dc:creator>
  <cp:lastModifiedBy>admin</cp:lastModifiedBy>
  <cp:revision>19</cp:revision>
  <dcterms:created xsi:type="dcterms:W3CDTF">2022-08-17T12:25:56Z</dcterms:created>
  <dcterms:modified xsi:type="dcterms:W3CDTF">2022-08-18T02:54:03Z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