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2" r:id="rId2"/>
    <p:sldId id="363" r:id="rId3"/>
    <p:sldId id="260" r:id="rId4"/>
    <p:sldId id="262" r:id="rId5"/>
    <p:sldId id="336" r:id="rId6"/>
    <p:sldId id="344" r:id="rId7"/>
    <p:sldId id="335" r:id="rId8"/>
    <p:sldId id="339" r:id="rId9"/>
    <p:sldId id="341" r:id="rId10"/>
    <p:sldId id="342" r:id="rId11"/>
    <p:sldId id="351" r:id="rId12"/>
    <p:sldId id="345" r:id="rId13"/>
    <p:sldId id="338" r:id="rId14"/>
    <p:sldId id="346" r:id="rId15"/>
    <p:sldId id="347" r:id="rId16"/>
    <p:sldId id="348" r:id="rId17"/>
    <p:sldId id="350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FEBF3"/>
    <a:srgbClr val="6EE0EC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7CABF-B4FF-43D0-89F5-63357AAA2DDE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CBDC-050C-46F9-B0C2-EB39ABE0A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7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CBDC-050C-46F9-B0C2-EB39ABE0A5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CBDC-050C-46F9-B0C2-EB39ABE0A5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CBDC-050C-46F9-B0C2-EB39ABE0A5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6E398-68F9-4384-AE57-4AE2C84BB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BF2A95-ABE1-4102-BA5E-DA8D8EDC6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51F748-6B89-4D44-BF9B-49DBB8E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90203-E14C-408E-B966-3097FE60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B625A-7A96-4281-8CF9-B4B88A62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6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C2831-70FD-46FC-9EB3-5CD736F3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AAD892-6600-4500-8BAD-F0D57054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C8F46D-D9AD-45BF-B830-9E84FEB1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433EA-6AFB-4CFC-87AB-03D4AF47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B7E0C9-7429-4795-BE3B-E14AA241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D131BE-6871-4022-81D2-F917B262F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2BD678-C435-470F-8F7C-00FC53B52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8F7F3-73FF-43C3-9DC1-E86CA2A4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9A8C9-8218-43C5-A191-1AECE2FF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12E4D2-7DE3-4483-A8E1-95A75322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03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C78BE-1F51-4F3F-A72F-5B373FF9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37889-98EA-4BA8-9AE4-BE75A4517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88151-A2D4-4C2B-8989-BC6E5743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D7BF3F-21DB-4762-8E50-380DF447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5E381A-C82C-4194-8905-F14B8C9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4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FBAAD-CFD7-4F7B-AB3F-2EE4D545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05DFF6-B408-4914-911E-17436DCF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71CCE-27E9-4979-A536-9FE68404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9D47D7-DB42-4F00-9CDA-2AF2F6A1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7CEE78-3126-4115-94AB-55F2EA88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9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1CA81-94A2-4602-9821-D41EC253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ADF00-CDBF-4830-BD19-84CC6847D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F08002-2236-4A36-A1C8-AB9108419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4BE89-59E1-4104-BF81-E60E444B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515B61-2CC6-4EEB-8F73-DF834508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59EDFB-B5A8-4056-8BCF-E93470A9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9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DCF3C-062B-4350-8B34-9840F18B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8839E-0CBB-4731-B1E5-81A9CDF0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359BBF-2592-4B25-8143-27BACB718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EB3E2A-22EE-496F-8186-39E948B7A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3DEDD5-0DE4-4101-82B9-1A88838FF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818B48-0088-4A4A-9EEA-F406CBDF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E1E33C-46C5-4E81-9775-361372A6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88BF1B-E564-4C50-9401-A695270E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7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BC8B-11A2-47E9-88C2-E9E481BC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F2AB6B-B2D5-48E1-A820-A652CA7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D2805D-8838-4A3B-995F-DA189A4B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FC0519-66B6-4737-B413-18F576D0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8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1E8FEE-F2B6-43D0-B461-4F4F9545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8941DE-07B8-487E-8F59-7A8BF774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1E8F84-2ECE-4F0B-AD8D-C4AB387D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4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22651-E88D-429E-ABDD-79C3D55B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BD7A6-5CB1-417D-A799-8A02ECEC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570A7-4F6C-4E68-B4D0-3476AA7A9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2A4C81-4339-4EA8-B897-D2FAE52E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AC226E-06D2-4814-909A-6BD7B466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7BB8BE-9FDC-47B4-A848-97590E87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73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60E7C-675E-42FC-8AE6-E93E2188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A21B8F-8913-4A13-A6FE-0D2B15ED3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762E5E-BA54-4204-A285-73923FDD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945374-1069-4F8D-A9C9-F93E9B10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6AD29C-726A-42A2-AAEB-FDC45E1B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C2CF55-8E99-4699-8BD1-C4D27423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2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D751DF-4F45-4D59-A5A3-97EBBF33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92A5B0-E28B-433F-A06C-343C6D09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B4202-6944-4EA8-92E7-4DAEAD99B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CF7A-D257-42F7-AF7D-4F45FF2D53D5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594678-FA3C-4D9D-B547-4693EC50B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B3A397-A82D-4BDE-B73A-265B44E95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3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3b2pqc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3%20b&#7897;%20s&#225;ch%20l&#7899;p%206%20m&#7899;i\KNTTCS,%20Gi&#225;o%20&#225;n%20&#272;&#7883;a%20l&#237;%206\GADT%20K&#236;%20II,%20l&#7899;p%206%20(KNTTCS)\15.%20GADT%20K&#236;%20II,%20l&#7899;p%206%20(KNTTCS)\B&#224;i%2020%20-%20&#272;L%206%20(KNTTCS)\Video%20b&#224;i%2020%20(KNTTCS)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5422"/>
            <a:ext cx="119997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GV chia lớp thành các nhóm nhỏ (3 - 4 HS/nhóm) và định hướng nhiệm vụ cho các </a:t>
            </a: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em.15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GV cho HS xem đoạn clip về cách vẽ Sông - Hồ - Biển và cho dừng ở phút thứ 2, trong thời gian này, các vẫn có thể phác thảo trên giấy.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https://tinyurl.com/y3b2pqcm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2541" y="2055110"/>
            <a:ext cx="11690249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Mực nước sông thay đổi theo mùa: mùa lũ, mực nước sông dâng cao, chảy mạnh; mùa cạn, mực nước sông hạ thấp.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mage110.jpg" descr="Image result for MÃ¹a lÅ© trÃªn sÃ´ng Há»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61983" y="3210420"/>
            <a:ext cx="4820540" cy="310507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3470365" y="6373482"/>
            <a:ext cx="695094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Sông Hồng, đoạn chảy qua thủ đô Hà Nội: mùa cạn và mùa lũ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image157.jpg" descr="Image result for MÃ¹a lÅ© mÃ¹a cáº¡n trÃªn sÃ´ng Há»n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80492" y="3235569"/>
            <a:ext cx="4670474" cy="307992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4741" y="1589647"/>
            <a:ext cx="1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a. Sông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62" y="56272"/>
            <a:ext cx="30480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tập nhỏ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744560CE-47A6-445C-8676-84B5DBB94E21}"/>
              </a:ext>
            </a:extLst>
          </p:cNvPr>
          <p:cNvSpPr/>
          <p:nvPr/>
        </p:nvSpPr>
        <p:spPr>
          <a:xfrm>
            <a:off x="3385624" y="58056"/>
            <a:ext cx="8530605" cy="954818"/>
          </a:xfrm>
          <a:prstGeom prst="roundRect">
            <a:avLst/>
          </a:prstGeom>
          <a:solidFill>
            <a:srgbClr val="9FEBF3"/>
          </a:solidFill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hình dưới đây, xác định các phụ lưu, chi lưu; lưu vực sông Hồng.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8408" y="1106168"/>
            <a:ext cx="7836423" cy="559708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58265" y="6457890"/>
            <a:ext cx="5125313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Bản đồ lưu vực sông Hồng và sông Thái Bình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70142" y="1477109"/>
            <a:ext cx="8215533" cy="1097279"/>
          </a:xfrm>
          <a:prstGeom prst="cloudCallout">
            <a:avLst>
              <a:gd name="adj1" fmla="val -83450"/>
              <a:gd name="adj2" fmla="val 38655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SGK cho biết, hồ là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638D1B-6970-4C23-8C7A-EF75186CD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60" t="21395" r="49965" b="53098"/>
          <a:stretch/>
        </p:blipFill>
        <p:spPr>
          <a:xfrm>
            <a:off x="117500" y="2558291"/>
            <a:ext cx="6074197" cy="3760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39B44E-8890-48FE-83FF-5EDD9F4505F8}"/>
              </a:ext>
            </a:extLst>
          </p:cNvPr>
          <p:cNvSpPr txBox="1"/>
          <p:nvPr/>
        </p:nvSpPr>
        <p:spPr>
          <a:xfrm>
            <a:off x="984738" y="6318797"/>
            <a:ext cx="447352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Hồ Cra-tơ ở Hoa Kỳ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FCA586-8995-4880-87A2-B0A6C9BB4095}"/>
              </a:ext>
            </a:extLst>
          </p:cNvPr>
          <p:cNvSpPr txBox="1"/>
          <p:nvPr/>
        </p:nvSpPr>
        <p:spPr>
          <a:xfrm>
            <a:off x="6794695" y="6348009"/>
            <a:ext cx="500809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Hồ Tây ở Hà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6104EB2-945B-4B40-AEC9-1EACD5F79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36" t="21395" r="26492" b="53098"/>
          <a:stretch/>
        </p:blipFill>
        <p:spPr>
          <a:xfrm>
            <a:off x="6009233" y="2631991"/>
            <a:ext cx="6182767" cy="37160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015" y="1617785"/>
            <a:ext cx="110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Hồ là vùng trũng ch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 trên bề m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 Trái Đất, không thông v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biển.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2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0" y="1643574"/>
            <a:ext cx="2855742" cy="3899097"/>
          </a:xfrm>
          <a:prstGeom prst="cloudCallout">
            <a:avLst>
              <a:gd name="adj1" fmla="val 45143"/>
              <a:gd name="adj2" fmla="val 79113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các hình bên, cho biết nguồn gốc hình thành hồ.</a:t>
            </a:r>
          </a:p>
        </p:txBody>
      </p:sp>
      <p:pic>
        <p:nvPicPr>
          <p:cNvPr id="19" name="Picture 18" descr="C:\Users\PTS\Desktop\Ảnh\unname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038" y="1318511"/>
            <a:ext cx="4363162" cy="26485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" name="Picture 19" descr="C:\Users\PTS\Desktop\Ảnh\bien-ho-t-nung-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8080" y="1294228"/>
            <a:ext cx="4487594" cy="264472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" name="Picture 20" descr="C:\Users\PTS\Desktop\Ảnh\nhieu-giai-phap-dam-bao-luong-nuoc-cho-cac-muc-dich-su-dung-03-.1755 (1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6080" y="4065563"/>
            <a:ext cx="4403188" cy="27220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2" name="Picture 21" descr="C:\Users\PTS\Desktop\Ảnh\download (12)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6216" y="4037429"/>
            <a:ext cx="4473528" cy="27502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926078" y="3615396"/>
            <a:ext cx="4389121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Hồ G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(khúc uốn của sông Hồng)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598" y="6398458"/>
            <a:ext cx="444773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Hồ Hòa Bình (hồ nhân tạo)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69945" y="3568503"/>
            <a:ext cx="452510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Hồ Tơ nưng (hồ miệng núi lửa)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6216" y="6401618"/>
            <a:ext cx="450869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Hồ Ba Bể (hồ kiến tạo)</a:t>
            </a: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41" y="1589647"/>
            <a:ext cx="772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b. S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dụng tổng h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c sông, hồ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F5E2CD-1BDC-4E0F-AFDD-368AB4A59893}"/>
              </a:ext>
            </a:extLst>
          </p:cNvPr>
          <p:cNvSpPr/>
          <p:nvPr/>
        </p:nvSpPr>
        <p:spPr>
          <a:xfrm>
            <a:off x="1198031" y="1223889"/>
            <a:ext cx="307211" cy="51045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7684A3-C47A-4BE6-BE56-28E98144AC1A}"/>
              </a:ext>
            </a:extLst>
          </p:cNvPr>
          <p:cNvSpPr/>
          <p:nvPr/>
        </p:nvSpPr>
        <p:spPr>
          <a:xfrm>
            <a:off x="1360481" y="3910818"/>
            <a:ext cx="9302830" cy="7193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Ở địa phương em hiện nay thực trạng sông, hồ như thế nào?</a:t>
            </a:r>
            <a:endParaRPr lang="en-US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6DE59FF-4AB4-4919-9737-1E6EC859CF26}"/>
              </a:ext>
            </a:extLst>
          </p:cNvPr>
          <p:cNvSpPr/>
          <p:nvPr/>
        </p:nvSpPr>
        <p:spPr>
          <a:xfrm>
            <a:off x="1488796" y="2969365"/>
            <a:ext cx="9150383" cy="7025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Làm thế nào để giảm bớt tác hại của sông, hồ.</a:t>
            </a:r>
            <a:endParaRPr lang="en-US" sz="25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4F2B4D2-7038-4ECA-ACF4-F48A3851195F}"/>
              </a:ext>
            </a:extLst>
          </p:cNvPr>
          <p:cNvSpPr/>
          <p:nvPr/>
        </p:nvSpPr>
        <p:spPr>
          <a:xfrm>
            <a:off x="998804" y="2961550"/>
            <a:ext cx="682704" cy="72377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0327DA8-B686-49D2-BB85-9100E84EF3FF}"/>
              </a:ext>
            </a:extLst>
          </p:cNvPr>
          <p:cNvSpPr/>
          <p:nvPr/>
        </p:nvSpPr>
        <p:spPr>
          <a:xfrm>
            <a:off x="1503536" y="2065262"/>
            <a:ext cx="9121576" cy="6454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Nêu tác hại của sông, hồ.</a:t>
            </a:r>
            <a:endParaRPr lang="en-US" sz="25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D0BFFC-589C-4D37-88D4-8B6593E314D5}"/>
              </a:ext>
            </a:extLst>
          </p:cNvPr>
          <p:cNvSpPr/>
          <p:nvPr/>
        </p:nvSpPr>
        <p:spPr>
          <a:xfrm>
            <a:off x="923386" y="2006159"/>
            <a:ext cx="788121" cy="785244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4978FB0-8D53-4417-80B8-31C30C01E1D5}"/>
              </a:ext>
            </a:extLst>
          </p:cNvPr>
          <p:cNvSpPr/>
          <p:nvPr/>
        </p:nvSpPr>
        <p:spPr>
          <a:xfrm>
            <a:off x="1493378" y="1135898"/>
            <a:ext cx="9120075" cy="7148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Nêu lợi ích của sông, hồ.</a:t>
            </a:r>
            <a:endParaRPr lang="en-US" sz="2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9B3E6BD-0997-4FAC-900E-4FF50B8A05E3}"/>
              </a:ext>
            </a:extLst>
          </p:cNvPr>
          <p:cNvSpPr/>
          <p:nvPr/>
        </p:nvSpPr>
        <p:spPr>
          <a:xfrm>
            <a:off x="1039155" y="1083833"/>
            <a:ext cx="690197" cy="73651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latin typeface="Times New Roman" pitchFamily="18" charset="0"/>
                <a:cs typeface="Times New Roman" pitchFamily="18" charset="0"/>
              </a:rPr>
              <a:t>1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xmlns="" id="{93B5E5C3-D146-4A65-B1C2-F158383CC481}"/>
              </a:ext>
            </a:extLst>
          </p:cNvPr>
          <p:cNvSpPr/>
          <p:nvPr/>
        </p:nvSpPr>
        <p:spPr>
          <a:xfrm>
            <a:off x="2560319" y="111160"/>
            <a:ext cx="7287065" cy="806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PHÚT ĐỂ CHINH PHỤC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E7684A3-C47A-4BE6-BE56-28E98144AC1A}"/>
              </a:ext>
            </a:extLst>
          </p:cNvPr>
          <p:cNvSpPr/>
          <p:nvPr/>
        </p:nvSpPr>
        <p:spPr>
          <a:xfrm>
            <a:off x="1428475" y="5779476"/>
            <a:ext cx="9208361" cy="7193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2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Con người đã tác động tiêu cực như thế nào đến nguồn nước </a:t>
            </a:r>
          </a:p>
          <a:p>
            <a:pPr algn="just"/>
            <a:r>
              <a:rPr lang="en-US" sz="2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sông, hồ?</a:t>
            </a:r>
          </a:p>
          <a:p>
            <a:pPr algn="just"/>
            <a:endParaRPr lang="en-US" sz="25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6DE59FF-4AB4-4919-9737-1E6EC859CF26}"/>
              </a:ext>
            </a:extLst>
          </p:cNvPr>
          <p:cNvSpPr/>
          <p:nvPr/>
        </p:nvSpPr>
        <p:spPr>
          <a:xfrm>
            <a:off x="1275436" y="4880227"/>
            <a:ext cx="9401942" cy="7025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Ta có thể hạn chế những tiêu cực của sông, hồ như thế nào?</a:t>
            </a:r>
            <a:endParaRPr lang="en-US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4F2B4D2-7038-4ECA-ACF4-F48A3851195F}"/>
              </a:ext>
            </a:extLst>
          </p:cNvPr>
          <p:cNvSpPr/>
          <p:nvPr/>
        </p:nvSpPr>
        <p:spPr>
          <a:xfrm>
            <a:off x="970671" y="4844276"/>
            <a:ext cx="792904" cy="72377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103DFEC-BD60-436F-A064-4E6272049F25}"/>
              </a:ext>
            </a:extLst>
          </p:cNvPr>
          <p:cNvSpPr/>
          <p:nvPr/>
        </p:nvSpPr>
        <p:spPr>
          <a:xfrm>
            <a:off x="967094" y="3896063"/>
            <a:ext cx="744767" cy="78954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03DFEC-BD60-436F-A064-4E6272049F25}"/>
              </a:ext>
            </a:extLst>
          </p:cNvPr>
          <p:cNvSpPr/>
          <p:nvPr/>
        </p:nvSpPr>
        <p:spPr>
          <a:xfrm>
            <a:off x="983506" y="5769412"/>
            <a:ext cx="744767" cy="78954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TS\Desktop\Ảnh\download (15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4400" cy="342537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4" descr="C:\Users\PTS\Desktop\Ảnh\download (1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5029" y="-1"/>
            <a:ext cx="6066972" cy="341085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5" descr="C:\Users\PTS\Desktop\Ảnh\download (13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26970"/>
            <a:ext cx="5965372" cy="33310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6" descr="C:\Users\PTS\Desktop\Ảnh\uoc-muon-nho-cua-cu-dan-song-ben-dong-to-lich-va-cac-song-o-nhie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512457"/>
            <a:ext cx="6096000" cy="334554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371" y="3037502"/>
            <a:ext cx="422365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Du lịch trên sông Hương (Huế)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00" y="6418328"/>
            <a:ext cx="422365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Nước lũ trên sông dâng cao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257" y="6404260"/>
            <a:ext cx="459991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Sông Tô Lịch bị ô nhiễm nghiêm trọng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200" y="3012606"/>
            <a:ext cx="422365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Nuôi cá lồng trên sông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97" y="1547443"/>
            <a:ext cx="772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b. S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dụng tổng h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c sông, hồ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37" y="1910850"/>
            <a:ext cx="1198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Nước sông, hồ được sử dụng vào nhiều mục đích: giao thông, du lịch, nước cho sinh hoạt, tưới tiêu, thủy sản, làm thủy điện...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TS\Desktop\Ảnh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285" y="2458180"/>
            <a:ext cx="6361715" cy="43294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781822" y="6418328"/>
            <a:ext cx="641017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Thủy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iện S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 La lớn nhất Đông Nam 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225083" y="3066757"/>
            <a:ext cx="4867422" cy="2996417"/>
          </a:xfrm>
          <a:prstGeom prst="cloudCallout">
            <a:avLst>
              <a:gd name="adj1" fmla="val 64656"/>
              <a:gd name="adj2" fmla="val 52848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sử dụng tổng hợp n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sông, hồ có thể mang lại những lợi ích gì? Nêu ví dụ.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72" y="2907306"/>
            <a:ext cx="1198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Sử dụng tổng hợp nước sông, hồ sẽ mang lại hiệu quả kinh tế cao, hạn chế sự lãng phí nguồn nước và bảo vệ tài nguyên nước.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1" animBg="1"/>
      <p:bldP spid="21" grpId="0" animBg="1"/>
      <p:bldP spid="21" grpId="1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N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ngầm (n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d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97648" y="6374896"/>
            <a:ext cx="554734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H.3. S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hình thành n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ngầm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E61EA4-D1D6-48CE-9133-782F388D4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01" t="16767" r="26628" b="18875"/>
          <a:stretch/>
        </p:blipFill>
        <p:spPr>
          <a:xfrm>
            <a:off x="5936563" y="1403237"/>
            <a:ext cx="6149386" cy="493693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1" name="Cloud Callout 20"/>
          <p:cNvSpPr/>
          <p:nvPr/>
        </p:nvSpPr>
        <p:spPr>
          <a:xfrm>
            <a:off x="225084" y="1688122"/>
            <a:ext cx="4867422" cy="2996417"/>
          </a:xfrm>
          <a:prstGeom prst="cloudCallout">
            <a:avLst>
              <a:gd name="adj1" fmla="val 64656"/>
              <a:gd name="adj2" fmla="val 52848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2 SGK và hiểu biết thực tế, cho biết nước ngầm là gì?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98" y="1561510"/>
            <a:ext cx="578183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Nước ngầm là nước nằm trong tầng chứa nước thường xuyên dưới bề mặt đất.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0" y="2825262"/>
            <a:ext cx="5106572" cy="2996417"/>
          </a:xfrm>
          <a:prstGeom prst="cloudCallout">
            <a:avLst>
              <a:gd name="adj1" fmla="val 60524"/>
              <a:gd name="adj2" fmla="val 73505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hình 3 cho biết, nước ngầm được hình thành như thế nào?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8476" y="2700997"/>
            <a:ext cx="5838092" cy="11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Nước ngầm được tạo nên bởi nước mưa, nước sông, hồ...thấm xuống đất.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  <p:bldP spid="21" grpId="0" animBg="1"/>
      <p:bldP spid="21" grpId="1" animBg="1"/>
      <p:bldP spid="11" grpId="0"/>
      <p:bldP spid="19" grpId="0" animBg="1"/>
      <p:bldP spid="19" grpId="1" animBg="1"/>
      <p:bldP spid="317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N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ngầm (n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d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74170" y="1741715"/>
            <a:ext cx="5515430" cy="3764780"/>
          </a:xfrm>
          <a:prstGeom prst="cloudCallout">
            <a:avLst>
              <a:gd name="adj1" fmla="val 64656"/>
              <a:gd name="adj2" fmla="val 52848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hình bên, em hãy cho biết tỉ lệ nước ngầm trong tổng lượng nước ngọt trên Trái Đất.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6">
            <a:extLst>
              <a:ext uri="{FF2B5EF4-FFF2-40B4-BE49-F238E27FC236}">
                <a16:creationId xmlns="" xmlns:a16="http://schemas.microsoft.com/office/drawing/2014/main" id="{41E15EEB-FD95-4E43-8C5B-1C8587812862}"/>
              </a:ext>
            </a:extLst>
          </p:cNvPr>
          <p:cNvGrpSpPr/>
          <p:nvPr/>
        </p:nvGrpSpPr>
        <p:grpSpPr>
          <a:xfrm>
            <a:off x="5866228" y="1913210"/>
            <a:ext cx="6049108" cy="4783015"/>
            <a:chOff x="4209693" y="1562954"/>
            <a:chExt cx="7982307" cy="5129301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26935321-7B1D-42BA-A823-31C759819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476" t="27982" r="25702" b="22251"/>
            <a:stretch/>
          </p:blipFill>
          <p:spPr>
            <a:xfrm>
              <a:off x="5078819" y="1562954"/>
              <a:ext cx="7113181" cy="5129301"/>
            </a:xfrm>
            <a:prstGeom prst="rect">
              <a:avLst/>
            </a:prstGeom>
          </p:spPr>
        </p:pic>
        <p:sp>
          <p:nvSpPr>
            <p:cNvPr id="26" name="Rectangle 2">
              <a:extLst>
                <a:ext uri="{FF2B5EF4-FFF2-40B4-BE49-F238E27FC236}">
                  <a16:creationId xmlns="" xmlns:a16="http://schemas.microsoft.com/office/drawing/2014/main" id="{D3BBCE30-132A-4036-9096-3FA8DD44D4D9}"/>
                </a:ext>
              </a:extLst>
            </p:cNvPr>
            <p:cNvSpPr/>
            <p:nvPr/>
          </p:nvSpPr>
          <p:spPr>
            <a:xfrm>
              <a:off x="4209693" y="5635256"/>
              <a:ext cx="1585051" cy="105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66461" y="6339733"/>
            <a:ext cx="554734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Tỉ lệ các thành phần của thủy quyển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493487" y="1778224"/>
            <a:ext cx="5390159" cy="2996417"/>
          </a:xfrm>
          <a:prstGeom prst="cloudCallout">
            <a:avLst>
              <a:gd name="adj1" fmla="val 60524"/>
              <a:gd name="adj2" fmla="val 73505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ngầm chủ yếu được sử dụng vào mục đích gì?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340" y="1584067"/>
            <a:ext cx="12013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Vai trò: cung cấp nước sinh hoạt, nước tưới, ổn định dòng chảy của sông, ngăn chặn sự sụt lún.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 animBg="1"/>
      <p:bldP spid="27" grpId="1" animBg="1"/>
      <p:bldP spid="29" grpId="0" animBg="1"/>
      <p:bldP spid="29" grpId="1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bài 20 (KNTTC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517"/>
            <a:ext cx="12191999" cy="6889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TS\Desktop\Ảnh\Anh-1-(2)-c6de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6006906" cy="3348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4" descr="C:\Users\PTS\Desktop\Ảnh\download (1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648" y="1"/>
            <a:ext cx="5960012" cy="3348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5" descr="C:\Users\PTS\Desktop\Ảnh\unnamed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8788"/>
            <a:ext cx="6006905" cy="3369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1649" y="3460652"/>
            <a:ext cx="6030351" cy="33973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7370" y="2953094"/>
            <a:ext cx="46149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Nông trại Rum (Giooc đan)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399" y="6446464"/>
            <a:ext cx="46149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Sạt lở do khai thác nước ngầm quá mức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5256" y="6446464"/>
            <a:ext cx="46149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Các nguồn gây ô nhiễm nước ngầm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199" y="2942266"/>
            <a:ext cx="46149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Khoan giếng lấy nước ngầm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B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 hà (Sông b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g)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0" y="1772531"/>
            <a:ext cx="5486400" cy="4135902"/>
          </a:xfrm>
          <a:prstGeom prst="cloudCallout">
            <a:avLst>
              <a:gd name="adj1" fmla="val 57084"/>
              <a:gd name="adj2" fmla="val 56158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2 SGK và hiểu biết thực tế, cho biết băng hà là gì? Băng hà có ở những đâu? Giải thích tại sao.</a:t>
            </a:r>
          </a:p>
          <a:p>
            <a:pPr>
              <a:lnSpc>
                <a:spcPct val="150000"/>
              </a:lnSpc>
            </a:pP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17785"/>
            <a:ext cx="837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Trên Trái Đất, băng hà bao phủ 10% lục địa.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6272" y="1969476"/>
            <a:ext cx="4458272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Phân bố: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+ 99% tập trung ở các vùng cực.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+ 1% rải rác ở vùng núi cao.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EDF519-667B-487D-92D8-6AFD7FA1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6" t="21847" r="28524" b="40723"/>
          <a:stretch/>
        </p:blipFill>
        <p:spPr>
          <a:xfrm>
            <a:off x="5578672" y="2388869"/>
            <a:ext cx="6613328" cy="3977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40172" y="6401618"/>
            <a:ext cx="46149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H.4. Sông b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 trên dãy núi An-p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20506" y="3570852"/>
            <a:ext cx="4825218" cy="2787747"/>
          </a:xfrm>
          <a:prstGeom prst="cloudCallout">
            <a:avLst>
              <a:gd name="adj1" fmla="val 67230"/>
              <a:gd name="adj2" fmla="val 60385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Nêu vai trò của băng hà đối với tự nhiên và đời sống con người.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3795933"/>
            <a:ext cx="558487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Vai trò: điều hòa nhiệt độ trên Trái Đất và cung cấp nước cho các dòng sông.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8" grpId="1" animBg="1"/>
      <p:bldP spid="9" grpId="0"/>
      <p:bldP spid="33793" grpId="0"/>
      <p:bldP spid="18" grpId="0" animBg="1"/>
      <p:bldP spid="19" grpId="0" animBg="1"/>
      <p:bldP spid="19" grpId="1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3" t="24900" r="67560" b="64176"/>
          <a:stretch/>
        </p:blipFill>
        <p:spPr>
          <a:xfrm>
            <a:off x="1" y="0"/>
            <a:ext cx="1996872" cy="1491175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93B5E5C3-D146-4A65-B1C2-F158383CC481}"/>
              </a:ext>
            </a:extLst>
          </p:cNvPr>
          <p:cNvSpPr/>
          <p:nvPr/>
        </p:nvSpPr>
        <p:spPr>
          <a:xfrm>
            <a:off x="2096083" y="111160"/>
            <a:ext cx="9941169" cy="806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TRẮC NGHIỆM KHÁCH QUAN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1014" y="1448971"/>
            <a:ext cx="11792299" cy="526297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 1: Nguồn nuôi dưỡng nước chính cho sông ngòi trên Trái Đất là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	A. thực vật.				C. nước mưa, nước ngầm, băng tuyết tan.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	B.động vật.				D. con người.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 2: Hồ Tây ở Hà Nội được hình thành từ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	A. miệng của các núi lửa đã tắt 	C. nơi có lượng mưa lớn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	B. con người xây dựng		D. khúc uốn của sông cũ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 3: Phát biểu nào sau đây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không đúng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khi nói về ý nghĩa của việc sử dụng tổng hợp nước sông, 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hồ</a:t>
            </a:r>
            <a:r>
              <a:rPr kumimoji="0" lang="fr-FR" sz="24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15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	A. Hạn chế lãng phí nước.		C. Góp phần bảo vệ tài nguyên nước.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	B. Mang lại hiệu quả kinh tế cao.	D. Nâng cao sản lượng thủy sản.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69280" y="2082018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4733" y="6074898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94252" y="4074941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841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3" t="24900" r="67560" b="64176"/>
          <a:stretch/>
        </p:blipFill>
        <p:spPr>
          <a:xfrm>
            <a:off x="1" y="0"/>
            <a:ext cx="1996872" cy="1491175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93B5E5C3-D146-4A65-B1C2-F158383CC481}"/>
              </a:ext>
            </a:extLst>
          </p:cNvPr>
          <p:cNvSpPr/>
          <p:nvPr/>
        </p:nvSpPr>
        <p:spPr>
          <a:xfrm>
            <a:off x="2096083" y="111160"/>
            <a:ext cx="9941169" cy="806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TRẮC NGHIỆM KHÁCH QUAN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1014" y="1448971"/>
            <a:ext cx="11792299" cy="526297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4: Nguồn nước ngọt nào sau đây ít bị ô nhiễm nhất?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Nước sông, hồ.	 B. Băng hà.		C. Nước ngầm.	D. Hơi nước.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5: Lưu lượng nước của sông miền nhiệt đới phụ thuộc vào yếu tố nào dưới đây?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Lượng mưa trên lưu vực.			C. Lớp cây cỏ trên mặt đất.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B.  Địa hình trên bề mặt.			D. Tính chất đất nơi đó.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6: Với những con sông có nguồn cung cấp nước chính từ nước mưa thì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mùa lũ trùng với mùa hạ, mùa cạn trùng với mùa đông.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B. mùa lũ trùng với thu đông, mùa cạn trùng với xuân hè.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C. mùa lũ trùng với mùa đông, mùa cạn trùng với  mùa hè.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D. mùa lũ trung với mùa mưa, mùa cạn trùng với mùa khô.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26412" y="2082018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3036277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2252" y="6128824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3" t="24900" r="67560" b="64176"/>
          <a:stretch/>
        </p:blipFill>
        <p:spPr>
          <a:xfrm>
            <a:off x="1" y="0"/>
            <a:ext cx="1996872" cy="1491175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93B5E5C3-D146-4A65-B1C2-F158383CC481}"/>
              </a:ext>
            </a:extLst>
          </p:cNvPr>
          <p:cNvSpPr/>
          <p:nvPr/>
        </p:nvSpPr>
        <p:spPr>
          <a:xfrm>
            <a:off x="2096083" y="111160"/>
            <a:ext cx="9941169" cy="806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TRẮC NGHIỆM KHÁCH QUAN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1014" y="1448971"/>
            <a:ext cx="11792299" cy="537377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7: Trên Trái Đất, băng hà chiếm khoảng bao nhiêu % diện tích lục địa?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99%.	B. 70%.		C. 10%.		D. 1%.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8: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 nước ngầm và mực nước ngầm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phụ thuộc vào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địa hình.				C. sông, hồ, đầm.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B. khí áp và gió.			D. lượng bốc hơi.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9: Tên một hồ nhân tạo ở nước ta là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Hồ Thác Bà			C. Hồ Hoàn Kiếm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B. Hồ Tây				D. Hồ Tơ Nưng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10: Nước ngầm được con người khai thác từ lâu đời dưới dạng nào sau đây?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Kênh, rạch.				C. Hồ, đầm.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B. Nước máy.				D. Giếng đào, giếng khoan.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27076" y="2039815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4596" y="3430172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4455" y="4328159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62246" y="6351563"/>
            <a:ext cx="506437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0" y="0"/>
            <a:ext cx="2269067" cy="169443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702" y="2137690"/>
            <a:ext cx="10621107" cy="451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93B5E5C3-D146-4A65-B1C2-F158383CC481}"/>
              </a:ext>
            </a:extLst>
          </p:cNvPr>
          <p:cNvSpPr/>
          <p:nvPr/>
        </p:nvSpPr>
        <p:spPr>
          <a:xfrm>
            <a:off x="3305908" y="913018"/>
            <a:ext cx="6710290" cy="806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 thành s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sau 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2514" y="1731680"/>
            <a:ext cx="215214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</a:p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8672276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bài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4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2" y="2887134"/>
            <a:ext cx="8293876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báo cáo ng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theo yêu cầu của GV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513943"/>
            <a:ext cx="8672276" cy="1146628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bài 21. BIỂN VÀ ĐẠI D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86AF7C-A218-46C3-B579-EBC3341BFB65}"/>
              </a:ext>
            </a:extLst>
          </p:cNvPr>
          <p:cNvSpPr txBox="1"/>
          <p:nvPr/>
        </p:nvSpPr>
        <p:spPr>
          <a:xfrm>
            <a:off x="0" y="-40640"/>
            <a:ext cx="12192000" cy="22624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- BÀI 20. SÔNG VÀ HỒ.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 NGẦM VÀ BĂNG HÀ</a:t>
            </a:r>
            <a:endParaRPr lang="en-US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186E9C1-000F-483F-93E1-6F86ED860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6" t="11086" r="10140" b="22712"/>
          <a:stretch/>
        </p:blipFill>
        <p:spPr>
          <a:xfrm>
            <a:off x="5936566" y="3173973"/>
            <a:ext cx="6171026" cy="35574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8EDF519-667B-487D-92D8-6AFD7FA1C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6" t="21847" r="28524" b="40723"/>
          <a:stretch/>
        </p:blipFill>
        <p:spPr>
          <a:xfrm>
            <a:off x="35997" y="2416998"/>
            <a:ext cx="5886497" cy="35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41" y="1589647"/>
            <a:ext cx="1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a. Sông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26" y="1561514"/>
            <a:ext cx="11268220" cy="507831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Sông là dòng chảy thường xuyên..............................................................................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Sông được nuôi dưỡng bởi.......................................................................................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.................................................................................................gọi là lưu vực sông.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..............................................................................là sông đổ nước vào sông chính.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Chi lưu là các sông làm nhiệm vụ................................cho sông chính.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Sông chính,.........................................................................................và chi lưu hợp thành...................................................................................................................................... 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Chế độ nước sông phụ thuộc vào ..............................................................................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 Mùa ............................................. nước dâng cao, mùa ........................hạ thấp.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4463" y="239153"/>
            <a:ext cx="11582400" cy="1090555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en-US" sz="23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  <a:r>
              <a:rPr lang="en-US" sz="23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* Khai thác thông tin mục 1a, H.1 SGK và Tập bản đồ địa lí lớp 6, trong thời gian 2 phút, đọc SGK, phát hiện và điền nhanh vào phiếu các nội dung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099" y="1533384"/>
            <a:ext cx="1126822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Sông là dòng chảy thường xuyên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lớn trên bề mặt lục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 các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Sông được nuôi dưỡng bởi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m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ngầm, b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tuyết tan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cung cấp 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th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xuyên cho sông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gọi là lưu vực sông.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 l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là sông đổ nước vào sông chính.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Chi lưu là các sông làm nhiệm vụ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 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cho sông chính.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Sông chính,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 l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và chi lưu hợp thành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sông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Chế độ nước sông phụ thuộc vào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 cung cấp 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cho sông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 Mùa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 thì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nước sông dâng cao, mùa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thì n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 sông hạ thấp.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4463" y="239153"/>
            <a:ext cx="11582400" cy="1090555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en-US" sz="23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  <a:r>
              <a:rPr lang="en-US" sz="23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* Khai thác thông tin mục 1a, H.1 SGK và Tập bản đồ địa lí lớp 6, trong thời gian 2 phút, đọc SGK, phát hiện và điền nhanh vào phiếu các nội dung sau:</a:t>
            </a: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31671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91803"/>
            <a:ext cx="11690249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Sông là dòng chảy thường xuyên, tương đối lớn trên bề mặt lục địa.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F81AD59-C9B2-4635-81C7-D59296B66270}"/>
              </a:ext>
            </a:extLst>
          </p:cNvPr>
          <p:cNvSpPr txBox="1"/>
          <p:nvPr/>
        </p:nvSpPr>
        <p:spPr>
          <a:xfrm>
            <a:off x="2261217" y="4351592"/>
            <a:ext cx="173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Ama-dôn</a:t>
            </a:r>
          </a:p>
        </p:txBody>
      </p:sp>
      <p:pic>
        <p:nvPicPr>
          <p:cNvPr id="1026" name="Picture 2" descr="C:\Users\PTS\Desktop\Ảnh\du-an-do-thi-ven-song-hong-ky-iv-thanh-pho-ven-song-tai-sao-khong-1-1548072262064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" y="2895752"/>
            <a:ext cx="5542671" cy="32258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8" name="Picture 4" descr="C:\Users\PTS\Desktop\Ảnh\11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4190" y="2922568"/>
            <a:ext cx="5697415" cy="32120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04911" y="6330466"/>
            <a:ext cx="495182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Sông Hồng,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oạn chảy qua thủ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Hà Nội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1138" y="6314053"/>
            <a:ext cx="538792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Sông C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ửu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oạn chảy qua TP. Cần Th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ơ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41" y="1589647"/>
            <a:ext cx="1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a. Sông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989458"/>
            <a:ext cx="4937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Nguồn cung cấp nước sông: nước mưa, nước ngầm và băng tuyết tan.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A01A8AD-6267-4AFA-ADAB-FB5997D122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71" t="26047" r="27267" b="18604"/>
          <a:stretch/>
        </p:blipFill>
        <p:spPr>
          <a:xfrm>
            <a:off x="5084533" y="1561515"/>
            <a:ext cx="6944048" cy="477654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5A7485-078F-4526-B4F8-E8203A1204B0}"/>
              </a:ext>
            </a:extLst>
          </p:cNvPr>
          <p:cNvSpPr txBox="1"/>
          <p:nvPr/>
        </p:nvSpPr>
        <p:spPr>
          <a:xfrm>
            <a:off x="5739619" y="6421647"/>
            <a:ext cx="613351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tuần hoàn lớn của n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ớc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41" y="1589647"/>
            <a:ext cx="1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a. Sông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20. SÔNG VÀ HỒ. N</a:t>
            </a:r>
            <a:r>
              <a:rPr lang="vi-VN" sz="2500" b="1" dirty="0" smtClean="0">
                <a:latin typeface="Times New Roman" pitchFamily="18" charset="0"/>
              </a:rPr>
              <a:t>ƯỚ</a:t>
            </a:r>
            <a:r>
              <a:rPr lang="en-US" sz="2500" b="1" dirty="0" smtClean="0">
                <a:latin typeface="Times New Roman" pitchFamily="18" charset="0"/>
              </a:rPr>
              <a:t>C NGẦM VÀ BĂNG HÀ 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Sông, hồ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973049"/>
            <a:ext cx="41781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Lưu vực sông là vùng đất cung cấp nước thường xuyên cho sông.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600212"/>
            <a:ext cx="4192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Hệ thống sông gồm: sông chính, phụ lưu và chi lưu.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ECBC521-6DE8-46B4-B18B-C2844B3A0C46}"/>
              </a:ext>
            </a:extLst>
          </p:cNvPr>
          <p:cNvGrpSpPr/>
          <p:nvPr/>
        </p:nvGrpSpPr>
        <p:grpSpPr>
          <a:xfrm>
            <a:off x="4322490" y="1791993"/>
            <a:ext cx="7677252" cy="4955810"/>
            <a:chOff x="4322490" y="1791993"/>
            <a:chExt cx="7869510" cy="4955810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CB34F40-323F-47C0-9DC2-08303BFB7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268" t="26068" r="25611" b="34098"/>
            <a:stretch/>
          </p:blipFill>
          <p:spPr>
            <a:xfrm>
              <a:off x="4322490" y="1791993"/>
              <a:ext cx="7869510" cy="4530139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5D27CDE-8162-44C0-8D73-BF2038814ADA}"/>
                </a:ext>
              </a:extLst>
            </p:cNvPr>
            <p:cNvSpPr txBox="1"/>
            <p:nvPr/>
          </p:nvSpPr>
          <p:spPr>
            <a:xfrm>
              <a:off x="6096000" y="6347693"/>
              <a:ext cx="481584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Hình 1. Mô hình hệ thống sông</a:t>
              </a:r>
            </a:p>
          </p:txBody>
        </p:sp>
      </p:grpSp>
      <p:sp>
        <p:nvSpPr>
          <p:cNvPr id="21" name="Freeform: Shape 2">
            <a:extLst>
              <a:ext uri="{FF2B5EF4-FFF2-40B4-BE49-F238E27FC236}">
                <a16:creationId xmlns="" xmlns:a16="http://schemas.microsoft.com/office/drawing/2014/main" id="{E6D93509-3749-4EE6-8495-EA69A3B330D0}"/>
              </a:ext>
            </a:extLst>
          </p:cNvPr>
          <p:cNvSpPr/>
          <p:nvPr/>
        </p:nvSpPr>
        <p:spPr>
          <a:xfrm>
            <a:off x="5459625" y="2236143"/>
            <a:ext cx="6006326" cy="3311217"/>
          </a:xfrm>
          <a:custGeom>
            <a:avLst/>
            <a:gdLst>
              <a:gd name="connsiteX0" fmla="*/ 3074775 w 6006326"/>
              <a:gd name="connsiteY0" fmla="*/ 3311217 h 3311217"/>
              <a:gd name="connsiteX1" fmla="*/ 2881735 w 6006326"/>
              <a:gd name="connsiteY1" fmla="*/ 2965777 h 3311217"/>
              <a:gd name="connsiteX2" fmla="*/ 2404215 w 6006326"/>
              <a:gd name="connsiteY2" fmla="*/ 2843857 h 3311217"/>
              <a:gd name="connsiteX3" fmla="*/ 1774295 w 6006326"/>
              <a:gd name="connsiteY3" fmla="*/ 2742257 h 3311217"/>
              <a:gd name="connsiteX4" fmla="*/ 443335 w 6006326"/>
              <a:gd name="connsiteY4" fmla="*/ 2213937 h 3311217"/>
              <a:gd name="connsiteX5" fmla="*/ 443335 w 6006326"/>
              <a:gd name="connsiteY5" fmla="*/ 2203777 h 3311217"/>
              <a:gd name="connsiteX6" fmla="*/ 16615 w 6006326"/>
              <a:gd name="connsiteY6" fmla="*/ 2081857 h 3311217"/>
              <a:gd name="connsiteX7" fmla="*/ 138535 w 6006326"/>
              <a:gd name="connsiteY7" fmla="*/ 1787217 h 3311217"/>
              <a:gd name="connsiteX8" fmla="*/ 616055 w 6006326"/>
              <a:gd name="connsiteY8" fmla="*/ 1624657 h 3311217"/>
              <a:gd name="connsiteX9" fmla="*/ 636375 w 6006326"/>
              <a:gd name="connsiteY9" fmla="*/ 1584017 h 3311217"/>
              <a:gd name="connsiteX10" fmla="*/ 849735 w 6006326"/>
              <a:gd name="connsiteY10" fmla="*/ 1167457 h 3311217"/>
              <a:gd name="connsiteX11" fmla="*/ 1469495 w 6006326"/>
              <a:gd name="connsiteY11" fmla="*/ 964257 h 3311217"/>
              <a:gd name="connsiteX12" fmla="*/ 1896215 w 6006326"/>
              <a:gd name="connsiteY12" fmla="*/ 151457 h 3311217"/>
              <a:gd name="connsiteX13" fmla="*/ 2190855 w 6006326"/>
              <a:gd name="connsiteY13" fmla="*/ 49857 h 3311217"/>
              <a:gd name="connsiteX14" fmla="*/ 3318615 w 6006326"/>
              <a:gd name="connsiteY14" fmla="*/ 720417 h 3311217"/>
              <a:gd name="connsiteX15" fmla="*/ 3359255 w 6006326"/>
              <a:gd name="connsiteY15" fmla="*/ 771217 h 3311217"/>
              <a:gd name="connsiteX16" fmla="*/ 4070455 w 6006326"/>
              <a:gd name="connsiteY16" fmla="*/ 212417 h 3311217"/>
              <a:gd name="connsiteX17" fmla="*/ 4527655 w 6006326"/>
              <a:gd name="connsiteY17" fmla="*/ 608657 h 3311217"/>
              <a:gd name="connsiteX18" fmla="*/ 4791815 w 6006326"/>
              <a:gd name="connsiteY18" fmla="*/ 872817 h 3311217"/>
              <a:gd name="connsiteX19" fmla="*/ 5055975 w 6006326"/>
              <a:gd name="connsiteY19" fmla="*/ 1136977 h 3311217"/>
              <a:gd name="connsiteX20" fmla="*/ 5411575 w 6006326"/>
              <a:gd name="connsiteY20" fmla="*/ 1045537 h 3311217"/>
              <a:gd name="connsiteX21" fmla="*/ 5828135 w 6006326"/>
              <a:gd name="connsiteY21" fmla="*/ 1126817 h 3311217"/>
              <a:gd name="connsiteX22" fmla="*/ 5970375 w 6006326"/>
              <a:gd name="connsiteY22" fmla="*/ 1441777 h 3311217"/>
              <a:gd name="connsiteX23" fmla="*/ 5188055 w 6006326"/>
              <a:gd name="connsiteY23" fmla="*/ 2742257 h 3311217"/>
              <a:gd name="connsiteX24" fmla="*/ 3979015 w 6006326"/>
              <a:gd name="connsiteY24" fmla="*/ 3067377 h 3311217"/>
              <a:gd name="connsiteX25" fmla="*/ 3979015 w 6006326"/>
              <a:gd name="connsiteY25" fmla="*/ 3077537 h 3311217"/>
              <a:gd name="connsiteX26" fmla="*/ 4100935 w 6006326"/>
              <a:gd name="connsiteY26" fmla="*/ 3047057 h 331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06326" h="3311217">
                <a:moveTo>
                  <a:pt x="3074775" y="3311217"/>
                </a:moveTo>
                <a:cubicBezTo>
                  <a:pt x="3034135" y="3177443"/>
                  <a:pt x="2993495" y="3043670"/>
                  <a:pt x="2881735" y="2965777"/>
                </a:cubicBezTo>
                <a:cubicBezTo>
                  <a:pt x="2769975" y="2887884"/>
                  <a:pt x="2588788" y="2881110"/>
                  <a:pt x="2404215" y="2843857"/>
                </a:cubicBezTo>
                <a:cubicBezTo>
                  <a:pt x="2219642" y="2806604"/>
                  <a:pt x="2101108" y="2847244"/>
                  <a:pt x="1774295" y="2742257"/>
                </a:cubicBezTo>
                <a:cubicBezTo>
                  <a:pt x="1447482" y="2637270"/>
                  <a:pt x="665162" y="2303684"/>
                  <a:pt x="443335" y="2213937"/>
                </a:cubicBezTo>
                <a:cubicBezTo>
                  <a:pt x="221508" y="2124190"/>
                  <a:pt x="514455" y="2225790"/>
                  <a:pt x="443335" y="2203777"/>
                </a:cubicBezTo>
                <a:cubicBezTo>
                  <a:pt x="372215" y="2181764"/>
                  <a:pt x="67415" y="2151284"/>
                  <a:pt x="16615" y="2081857"/>
                </a:cubicBezTo>
                <a:cubicBezTo>
                  <a:pt x="-34185" y="2012430"/>
                  <a:pt x="38628" y="1863417"/>
                  <a:pt x="138535" y="1787217"/>
                </a:cubicBezTo>
                <a:cubicBezTo>
                  <a:pt x="238442" y="1711017"/>
                  <a:pt x="533082" y="1658524"/>
                  <a:pt x="616055" y="1624657"/>
                </a:cubicBezTo>
                <a:cubicBezTo>
                  <a:pt x="699028" y="1590790"/>
                  <a:pt x="636375" y="1584017"/>
                  <a:pt x="636375" y="1584017"/>
                </a:cubicBezTo>
                <a:cubicBezTo>
                  <a:pt x="675322" y="1507817"/>
                  <a:pt x="710882" y="1270750"/>
                  <a:pt x="849735" y="1167457"/>
                </a:cubicBezTo>
                <a:cubicBezTo>
                  <a:pt x="988588" y="1064164"/>
                  <a:pt x="1295082" y="1133590"/>
                  <a:pt x="1469495" y="964257"/>
                </a:cubicBezTo>
                <a:cubicBezTo>
                  <a:pt x="1643908" y="794924"/>
                  <a:pt x="1775988" y="303857"/>
                  <a:pt x="1896215" y="151457"/>
                </a:cubicBezTo>
                <a:cubicBezTo>
                  <a:pt x="2016442" y="-943"/>
                  <a:pt x="1953788" y="-44970"/>
                  <a:pt x="2190855" y="49857"/>
                </a:cubicBezTo>
                <a:cubicBezTo>
                  <a:pt x="2427922" y="144684"/>
                  <a:pt x="3123882" y="600190"/>
                  <a:pt x="3318615" y="720417"/>
                </a:cubicBezTo>
                <a:cubicBezTo>
                  <a:pt x="3513348" y="840644"/>
                  <a:pt x="3233948" y="855884"/>
                  <a:pt x="3359255" y="771217"/>
                </a:cubicBezTo>
                <a:cubicBezTo>
                  <a:pt x="3484562" y="686550"/>
                  <a:pt x="3875722" y="239510"/>
                  <a:pt x="4070455" y="212417"/>
                </a:cubicBezTo>
                <a:cubicBezTo>
                  <a:pt x="4265188" y="185324"/>
                  <a:pt x="4407428" y="498590"/>
                  <a:pt x="4527655" y="608657"/>
                </a:cubicBezTo>
                <a:cubicBezTo>
                  <a:pt x="4647882" y="718724"/>
                  <a:pt x="4791815" y="872817"/>
                  <a:pt x="4791815" y="872817"/>
                </a:cubicBezTo>
                <a:cubicBezTo>
                  <a:pt x="4879868" y="960870"/>
                  <a:pt x="4952682" y="1108190"/>
                  <a:pt x="5055975" y="1136977"/>
                </a:cubicBezTo>
                <a:cubicBezTo>
                  <a:pt x="5159268" y="1165764"/>
                  <a:pt x="5282882" y="1047230"/>
                  <a:pt x="5411575" y="1045537"/>
                </a:cubicBezTo>
                <a:cubicBezTo>
                  <a:pt x="5540268" y="1043844"/>
                  <a:pt x="5735002" y="1060777"/>
                  <a:pt x="5828135" y="1126817"/>
                </a:cubicBezTo>
                <a:cubicBezTo>
                  <a:pt x="5921268" y="1192857"/>
                  <a:pt x="6077055" y="1172537"/>
                  <a:pt x="5970375" y="1441777"/>
                </a:cubicBezTo>
                <a:cubicBezTo>
                  <a:pt x="5863695" y="1711017"/>
                  <a:pt x="5519948" y="2471324"/>
                  <a:pt x="5188055" y="2742257"/>
                </a:cubicBezTo>
                <a:cubicBezTo>
                  <a:pt x="4856162" y="3013190"/>
                  <a:pt x="3979015" y="3067377"/>
                  <a:pt x="3979015" y="3067377"/>
                </a:cubicBezTo>
                <a:cubicBezTo>
                  <a:pt x="3777508" y="3123257"/>
                  <a:pt x="3958695" y="3080924"/>
                  <a:pt x="3979015" y="3077537"/>
                </a:cubicBezTo>
                <a:cubicBezTo>
                  <a:pt x="3999335" y="3074150"/>
                  <a:pt x="4050135" y="3060603"/>
                  <a:pt x="4100935" y="304705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741" y="1589647"/>
            <a:ext cx="1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a. Sông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1551</Words>
  <PresentationFormat>Custom</PresentationFormat>
  <Paragraphs>179</Paragraphs>
  <Slides>26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2021-07-26T14:34:43Z</dcterms:created>
  <dcterms:modified xsi:type="dcterms:W3CDTF">2022-03-10T02:12:32Z</dcterms:modified>
</cp:coreProperties>
</file>