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00" r:id="rId2"/>
    <p:sldId id="304" r:id="rId3"/>
    <p:sldId id="302" r:id="rId4"/>
    <p:sldId id="303" r:id="rId5"/>
    <p:sldId id="292" r:id="rId6"/>
    <p:sldId id="301" r:id="rId7"/>
    <p:sldId id="306" r:id="rId8"/>
    <p:sldId id="305" r:id="rId9"/>
    <p:sldId id="338" r:id="rId10"/>
    <p:sldId id="307" r:id="rId11"/>
    <p:sldId id="333" r:id="rId12"/>
    <p:sldId id="349" r:id="rId13"/>
    <p:sldId id="350" r:id="rId14"/>
    <p:sldId id="312" r:id="rId15"/>
    <p:sldId id="340" r:id="rId16"/>
    <p:sldId id="351" r:id="rId17"/>
    <p:sldId id="353" r:id="rId18"/>
    <p:sldId id="352" r:id="rId19"/>
    <p:sldId id="344" r:id="rId20"/>
    <p:sldId id="357" r:id="rId21"/>
    <p:sldId id="342" r:id="rId22"/>
    <p:sldId id="343" r:id="rId23"/>
    <p:sldId id="346" r:id="rId24"/>
    <p:sldId id="345" r:id="rId25"/>
    <p:sldId id="356" r:id="rId26"/>
    <p:sldId id="360" r:id="rId27"/>
    <p:sldId id="361" r:id="rId28"/>
    <p:sldId id="362" r:id="rId29"/>
    <p:sldId id="327" r:id="rId30"/>
    <p:sldId id="315" r:id="rId31"/>
    <p:sldId id="363" r:id="rId32"/>
    <p:sldId id="332" r:id="rId33"/>
    <p:sldId id="331" r:id="rId34"/>
    <p:sldId id="295" r:id="rId35"/>
    <p:sldId id="328" r:id="rId36"/>
    <p:sldId id="329" r:id="rId37"/>
    <p:sldId id="33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11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3" autoAdjust="0"/>
    <p:restoredTop sz="93617" autoAdjust="0"/>
  </p:normalViewPr>
  <p:slideViewPr>
    <p:cSldViewPr snapToGrid="0">
      <p:cViewPr varScale="1">
        <p:scale>
          <a:sx n="47" d="100"/>
          <a:sy n="47" d="100"/>
        </p:scale>
        <p:origin x="24" y="79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525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34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309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8908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757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298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5845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51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43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977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36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986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61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2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465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73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188384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1: FREE TIME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Lesson 1.1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26" Type="http://schemas.openxmlformats.org/officeDocument/2006/relationships/audio" Target="../media/media13.mp3"/><Relationship Id="rId3" Type="http://schemas.microsoft.com/office/2007/relationships/media" Target="../media/media2.mp3"/><Relationship Id="rId21" Type="http://schemas.microsoft.com/office/2007/relationships/media" Target="../media/media11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5" Type="http://schemas.microsoft.com/office/2007/relationships/media" Target="../media/media13.mp3"/><Relationship Id="rId33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audio" Target="../media/media10.mp3"/><Relationship Id="rId29" Type="http://schemas.microsoft.com/office/2007/relationships/media" Target="../media/media15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audio" Target="../media/media12.mp3"/><Relationship Id="rId32" Type="http://schemas.openxmlformats.org/officeDocument/2006/relationships/notesSlide" Target="../notesSlides/notesSlide2.xml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microsoft.com/office/2007/relationships/media" Target="../media/media12.mp3"/><Relationship Id="rId28" Type="http://schemas.openxmlformats.org/officeDocument/2006/relationships/audio" Target="../media/media14.mp3"/><Relationship Id="rId10" Type="http://schemas.openxmlformats.org/officeDocument/2006/relationships/audio" Target="../media/media5.mp3"/><Relationship Id="rId19" Type="http://schemas.microsoft.com/office/2007/relationships/media" Target="../media/media10.mp3"/><Relationship Id="rId31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audio" Target="../media/media11.mp3"/><Relationship Id="rId27" Type="http://schemas.microsoft.com/office/2007/relationships/media" Target="../media/media14.mp3"/><Relationship Id="rId30" Type="http://schemas.openxmlformats.org/officeDocument/2006/relationships/audio" Target="../media/media15.mp3"/><Relationship Id="rId8" Type="http://schemas.openxmlformats.org/officeDocument/2006/relationships/audio" Target="../media/media4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eduhome.com.vn/DHALesson?idGrade=10&amp;idSubject=1&amp;idSeries=118&amp;idTheme=1067&amp;IdLevel=3&amp;idThemeServer=77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</a:rPr>
              <a:t>Unit 1: Free time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>
                <a:solidFill>
                  <a:srgbClr val="00B050"/>
                </a:solidFill>
              </a:rPr>
              <a:t>Lesson 1.1</a:t>
            </a:r>
            <a:r>
              <a:rPr lang="en-US" sz="3200" b="1" dirty="0">
                <a:solidFill>
                  <a:srgbClr val="00B050"/>
                </a:solidFill>
              </a:rPr>
              <a:t>: Vocabulary &amp; Reading</a:t>
            </a:r>
          </a:p>
          <a:p>
            <a:pPr algn="ctr"/>
            <a:r>
              <a:rPr lang="en-US" sz="3200">
                <a:solidFill>
                  <a:srgbClr val="FF0000"/>
                </a:solidFill>
              </a:rPr>
              <a:t>Page</a:t>
            </a:r>
            <a:r>
              <a:rPr lang="en-US" sz="3200"/>
              <a:t> </a:t>
            </a:r>
            <a:r>
              <a:rPr lang="en-US" sz="3200">
                <a:solidFill>
                  <a:srgbClr val="FF0000"/>
                </a:solidFill>
              </a:rPr>
              <a:t>4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42723" y="2229569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build models</a:t>
            </a:r>
            <a:r>
              <a:rPr lang="en-US" sz="2800" dirty="0"/>
              <a:t> </a:t>
            </a:r>
            <a:r>
              <a:rPr lang="en-US" sz="2400" dirty="0"/>
              <a:t>(V. </a:t>
            </a:r>
            <a:r>
              <a:rPr lang="en-US" sz="2400" dirty="0" err="1"/>
              <a:t>phr</a:t>
            </a:r>
            <a:r>
              <a:rPr lang="en-US" sz="2400" dirty="0"/>
              <a:t>)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bɪld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ˈ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mɑːdəlz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lắp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mô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endParaRPr lang="en-US" sz="28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5336" y="966298"/>
            <a:ext cx="11419722" cy="107721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collect soccer stickers </a:t>
            </a:r>
            <a:r>
              <a:rPr lang="en-US" sz="2800" dirty="0"/>
              <a:t>(V. </a:t>
            </a:r>
            <a:r>
              <a:rPr lang="en-US" sz="2800" dirty="0" err="1"/>
              <a:t>phr</a:t>
            </a:r>
            <a:r>
              <a:rPr lang="en-US" sz="2800" dirty="0"/>
              <a:t>)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kəˈlekt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sɑːkər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ˈ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stɪkəz</a:t>
            </a:r>
            <a:r>
              <a:rPr lang="en-US" sz="2800" dirty="0"/>
              <a:t>/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  <a:p>
            <a:r>
              <a:rPr lang="en-US" sz="2800" dirty="0" err="1"/>
              <a:t>sưu</a:t>
            </a:r>
            <a:r>
              <a:rPr lang="en-US" sz="2800" dirty="0"/>
              <a:t> </a:t>
            </a:r>
            <a:r>
              <a:rPr lang="en-US" sz="2800" dirty="0" err="1"/>
              <a:t>tầm</a:t>
            </a:r>
            <a:r>
              <a:rPr lang="en-US" sz="2800" dirty="0"/>
              <a:t> </a:t>
            </a:r>
            <a:r>
              <a:rPr lang="en-US" sz="2800" dirty="0" err="1"/>
              <a:t>miếng</a:t>
            </a:r>
            <a:r>
              <a:rPr lang="en-US" sz="2800" dirty="0"/>
              <a:t> </a:t>
            </a:r>
            <a:r>
              <a:rPr lang="en-US" sz="2800" dirty="0" err="1"/>
              <a:t>dán</a:t>
            </a:r>
            <a:r>
              <a:rPr lang="en-US" sz="2800" dirty="0"/>
              <a:t> </a:t>
            </a:r>
            <a:r>
              <a:rPr lang="en-US" sz="2800" dirty="0" err="1"/>
              <a:t>cầu</a:t>
            </a:r>
            <a:r>
              <a:rPr lang="en-US" sz="2800" dirty="0"/>
              <a:t> </a:t>
            </a:r>
            <a:r>
              <a:rPr lang="en-US" sz="2800" dirty="0" err="1"/>
              <a:t>thủ</a:t>
            </a:r>
            <a:r>
              <a:rPr lang="en-US" sz="2800" dirty="0"/>
              <a:t> </a:t>
            </a:r>
            <a:r>
              <a:rPr lang="en-US" sz="2800" dirty="0" err="1"/>
              <a:t>bóng</a:t>
            </a:r>
            <a:r>
              <a:rPr lang="en-US" sz="2800" dirty="0"/>
              <a:t> </a:t>
            </a:r>
            <a:r>
              <a:rPr lang="en-US" sz="2800" dirty="0" err="1"/>
              <a:t>đá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	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77807" y="26637"/>
            <a:ext cx="836051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B0F0"/>
                </a:solidFill>
              </a:rPr>
              <a:t>Listen and repeat. </a:t>
            </a:r>
            <a:r>
              <a:rPr lang="en-US" sz="2400" b="1" i="1" dirty="0">
                <a:solidFill>
                  <a:srgbClr val="00B0F0"/>
                </a:solidFill>
              </a:rPr>
              <a:t>Click each phrase to hear the sound.</a:t>
            </a:r>
            <a:r>
              <a:rPr lang="en-US" sz="3600" b="1" i="1" dirty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5336" y="3019867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bake cakes </a:t>
            </a:r>
            <a:r>
              <a:rPr lang="en-US" sz="2400" dirty="0"/>
              <a:t>(V. </a:t>
            </a:r>
            <a:r>
              <a:rPr lang="en-US" sz="2400" dirty="0" err="1"/>
              <a:t>phr</a:t>
            </a:r>
            <a:r>
              <a:rPr lang="en-US" sz="2400" dirty="0"/>
              <a:t>)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beɪk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keɪks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  <a:endParaRPr lang="en-US" sz="28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2723" y="3810165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make vlogs </a:t>
            </a:r>
            <a:r>
              <a:rPr lang="en-US" sz="2400" dirty="0"/>
              <a:t>(V. </a:t>
            </a:r>
            <a:r>
              <a:rPr lang="en-US" sz="2400" dirty="0" err="1"/>
              <a:t>phr</a:t>
            </a:r>
            <a:r>
              <a:rPr lang="en-US" sz="2400" dirty="0"/>
              <a:t>)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meɪk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vlɑːɡz</a:t>
            </a:r>
            <a:r>
              <a:rPr lang="vi-VN" sz="2800" dirty="0">
                <a:cs typeface="Calibri" panose="020F0502020204030204" pitchFamily="34" charset="0"/>
              </a:rPr>
              <a:t>/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quay video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ký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ngắn</a:t>
            </a:r>
            <a:endParaRPr lang="en-US" sz="28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2723" y="4642549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read comics </a:t>
            </a:r>
            <a:r>
              <a:rPr lang="en-US" sz="2400" dirty="0"/>
              <a:t>(V. </a:t>
            </a:r>
            <a:r>
              <a:rPr lang="en-US" sz="2400" dirty="0" err="1"/>
              <a:t>phr</a:t>
            </a:r>
            <a:r>
              <a:rPr lang="en-US" sz="2400" dirty="0"/>
              <a:t>)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riːd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ˈ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kɑːmɪks</a:t>
            </a:r>
            <a:r>
              <a:rPr lang="vi-VN" sz="2800" dirty="0">
                <a:cs typeface="Calibri" panose="020F0502020204030204" pitchFamily="34" charset="0"/>
              </a:rPr>
              <a:t>/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truyện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endParaRPr lang="en-US" sz="28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5336" y="5474933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play online games </a:t>
            </a:r>
            <a:r>
              <a:rPr lang="en-US" sz="2400" dirty="0"/>
              <a:t>(V. </a:t>
            </a:r>
            <a:r>
              <a:rPr lang="en-US" sz="2400" dirty="0" err="1"/>
              <a:t>phr</a:t>
            </a:r>
            <a:r>
              <a:rPr lang="en-US" sz="2400" dirty="0"/>
              <a:t>)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pleɪ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ˈ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ɑːnlaɪn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ɡeɪmz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trực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tuyến</a:t>
            </a:r>
            <a:endParaRPr lang="en-US" sz="28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cheap to buil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647108" y="441180"/>
            <a:ext cx="487363" cy="487363"/>
          </a:xfrm>
          <a:prstGeom prst="rect">
            <a:avLst/>
          </a:prstGeom>
        </p:spPr>
      </p:pic>
      <p:pic>
        <p:nvPicPr>
          <p:cNvPr id="5" name="clear to ru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647107" y="441180"/>
            <a:ext cx="487363" cy="487363"/>
          </a:xfrm>
          <a:prstGeom prst="rect">
            <a:avLst/>
          </a:prstGeom>
        </p:spPr>
      </p:pic>
      <p:pic>
        <p:nvPicPr>
          <p:cNvPr id="6" name="dangerou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647107" y="429286"/>
            <a:ext cx="487363" cy="487363"/>
          </a:xfrm>
          <a:prstGeom prst="rect">
            <a:avLst/>
          </a:prstGeom>
        </p:spPr>
      </p:pic>
      <p:pic>
        <p:nvPicPr>
          <p:cNvPr id="7" name="expensive to ru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647107" y="448684"/>
            <a:ext cx="488594" cy="487363"/>
          </a:xfrm>
          <a:prstGeom prst="rect">
            <a:avLst/>
          </a:prstGeom>
        </p:spPr>
      </p:pic>
      <p:pic>
        <p:nvPicPr>
          <p:cNvPr id="8" name="noisy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659590" y="452195"/>
            <a:ext cx="487363" cy="487363"/>
          </a:xfrm>
          <a:prstGeom prst="rect">
            <a:avLst/>
          </a:prstGeom>
        </p:spPr>
      </p:pic>
      <p:pic>
        <p:nvPicPr>
          <p:cNvPr id="15" name="nuclear power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659590" y="452195"/>
            <a:ext cx="487363" cy="487363"/>
          </a:xfrm>
          <a:prstGeom prst="rect">
            <a:avLst/>
          </a:prstGeom>
        </p:spPr>
      </p:pic>
      <p:pic>
        <p:nvPicPr>
          <p:cNvPr id="28" name="power plant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645877" y="460240"/>
            <a:ext cx="487363" cy="487363"/>
          </a:xfrm>
          <a:prstGeom prst="rect">
            <a:avLst/>
          </a:prstGeom>
        </p:spPr>
      </p:pic>
      <p:pic>
        <p:nvPicPr>
          <p:cNvPr id="29" name="solar panel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652733" y="459699"/>
            <a:ext cx="487363" cy="487363"/>
          </a:xfrm>
          <a:prstGeom prst="rect">
            <a:avLst/>
          </a:prstGeom>
        </p:spPr>
      </p:pic>
      <p:pic>
        <p:nvPicPr>
          <p:cNvPr id="30" name="solar panel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652732" y="459699"/>
            <a:ext cx="487363" cy="487363"/>
          </a:xfrm>
          <a:prstGeom prst="rect">
            <a:avLst/>
          </a:prstGeom>
        </p:spPr>
      </p:pic>
      <p:pic>
        <p:nvPicPr>
          <p:cNvPr id="31" name="wind turbine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666447" y="452195"/>
            <a:ext cx="487363" cy="487363"/>
          </a:xfrm>
          <a:prstGeom prst="rect">
            <a:avLst/>
          </a:prstGeom>
        </p:spPr>
      </p:pic>
      <p:pic>
        <p:nvPicPr>
          <p:cNvPr id="33" name="clear to ru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693759" y="459699"/>
            <a:ext cx="487363" cy="487363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11436346" y="379642"/>
            <a:ext cx="720436" cy="849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collect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224206" y="648972"/>
            <a:ext cx="609600" cy="609600"/>
          </a:xfrm>
          <a:prstGeom prst="rect">
            <a:avLst/>
          </a:prstGeom>
        </p:spPr>
      </p:pic>
      <p:pic>
        <p:nvPicPr>
          <p:cNvPr id="23" name="collect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196642" y="619301"/>
            <a:ext cx="609600" cy="609600"/>
          </a:xfrm>
          <a:prstGeom prst="rect">
            <a:avLst/>
          </a:prstGeom>
        </p:spPr>
      </p:pic>
      <p:pic>
        <p:nvPicPr>
          <p:cNvPr id="24" name="build models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233644" y="651897"/>
            <a:ext cx="609600" cy="609600"/>
          </a:xfrm>
          <a:prstGeom prst="rect">
            <a:avLst/>
          </a:prstGeom>
        </p:spPr>
      </p:pic>
      <p:pic>
        <p:nvPicPr>
          <p:cNvPr id="25" name="bake cakes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147695" y="625410"/>
            <a:ext cx="609600" cy="609600"/>
          </a:xfrm>
          <a:prstGeom prst="rect">
            <a:avLst/>
          </a:prstGeom>
        </p:spPr>
      </p:pic>
      <p:pic>
        <p:nvPicPr>
          <p:cNvPr id="26" name="make vlogs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117290" y="633966"/>
            <a:ext cx="609600" cy="609600"/>
          </a:xfrm>
          <a:prstGeom prst="rect">
            <a:avLst/>
          </a:prstGeom>
        </p:spPr>
      </p:pic>
      <p:pic>
        <p:nvPicPr>
          <p:cNvPr id="27" name="readcomics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119632" y="611849"/>
            <a:ext cx="609600" cy="609600"/>
          </a:xfrm>
          <a:prstGeom prst="rect">
            <a:avLst/>
          </a:prstGeom>
        </p:spPr>
      </p:pic>
      <p:pic>
        <p:nvPicPr>
          <p:cNvPr id="32" name="playonline games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209791" y="756118"/>
            <a:ext cx="468765" cy="37909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0962301" y="508332"/>
            <a:ext cx="1105927" cy="9935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97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98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72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69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03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59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201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9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09785"/>
            <a:ext cx="12093640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Work </a:t>
            </a:r>
            <a:r>
              <a:rPr lang="en-US" sz="3600" i="1">
                <a:solidFill>
                  <a:srgbClr val="00B0F0"/>
                </a:solidFill>
              </a:rPr>
              <a:t>in pairs</a:t>
            </a:r>
            <a:r>
              <a:rPr lang="en-US" sz="3600" i="1" dirty="0">
                <a:solidFill>
                  <a:srgbClr val="00B0F0"/>
                </a:solidFill>
              </a:rPr>
              <a:t>. </a:t>
            </a:r>
          </a:p>
          <a:p>
            <a:r>
              <a:rPr lang="en-US" sz="3600" i="1">
                <a:solidFill>
                  <a:srgbClr val="00B0F0"/>
                </a:solidFill>
              </a:rPr>
              <a:t>b. Note three more hobbies you know. Discuss if you like them.</a:t>
            </a:r>
            <a:endParaRPr lang="en-US" sz="3600" i="1" dirty="0">
              <a:solidFill>
                <a:srgbClr val="00B0F0"/>
              </a:solidFill>
            </a:endParaRPr>
          </a:p>
        </p:txBody>
      </p:sp>
      <p:pic>
        <p:nvPicPr>
          <p:cNvPr id="3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144" y="4286251"/>
            <a:ext cx="2901763" cy="185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SW MOET 7 SB Unit 1.pdf - Foxit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3" t="52902" r="7500" b="33747"/>
          <a:stretch/>
        </p:blipFill>
        <p:spPr>
          <a:xfrm>
            <a:off x="319314" y="2337981"/>
            <a:ext cx="11774326" cy="194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85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121" y="1810941"/>
            <a:ext cx="1131672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1. Frank likes stories with pictures and reads a lot. </a:t>
            </a:r>
          </a:p>
          <a:p>
            <a:r>
              <a:rPr lang="en-US" sz="3600" dirty="0"/>
              <a:t>His hobby is _____________.</a:t>
            </a:r>
            <a:br>
              <a:rPr lang="en-US" sz="3600" dirty="0"/>
            </a:br>
            <a:r>
              <a:rPr lang="en-US" sz="3600" dirty="0"/>
              <a:t>2. Carol creates videos and posts them on the internet. </a:t>
            </a:r>
          </a:p>
          <a:p>
            <a:r>
              <a:rPr lang="en-US" sz="3600" dirty="0"/>
              <a:t>Her hobby is ___________.</a:t>
            </a:r>
            <a:br>
              <a:rPr lang="en-US" sz="3600" dirty="0"/>
            </a:br>
            <a:r>
              <a:rPr lang="en-US" sz="3600" dirty="0"/>
              <a:t>3. James likes sports. He likes collecting things, too. </a:t>
            </a:r>
          </a:p>
          <a:p>
            <a:r>
              <a:rPr lang="en-US" sz="3600" dirty="0"/>
              <a:t>His hobby is _____________________.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121" y="395298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</a:t>
            </a:r>
            <a:r>
              <a:rPr lang="en-US">
                <a:solidFill>
                  <a:schemeClr val="bg1"/>
                </a:solidFill>
              </a:rPr>
              <a:t>page 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52600" y="416132"/>
            <a:ext cx="10191750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00B0F0"/>
                </a:solidFill>
              </a:rPr>
              <a:t>Fill in the blanks with the words you have learned with correct form of verbs.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21382" y="2385773"/>
            <a:ext cx="7092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reading comics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0592" y="3478250"/>
            <a:ext cx="2779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making vlogs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1383" y="4580930"/>
            <a:ext cx="4760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collecting soccer stickers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3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0044" y="1368811"/>
            <a:ext cx="1164430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3600" dirty="0"/>
            </a:br>
            <a:r>
              <a:rPr lang="en-US" sz="3600" dirty="0"/>
              <a:t>4. Tom likes cooking and he likes making sweet food. </a:t>
            </a:r>
          </a:p>
          <a:p>
            <a:r>
              <a:rPr lang="en-US" sz="3600" dirty="0"/>
              <a:t>His hobby is ___________.</a:t>
            </a:r>
            <a:br>
              <a:rPr lang="en-US" sz="3600" dirty="0"/>
            </a:br>
            <a:r>
              <a:rPr lang="en-US" sz="3600" dirty="0"/>
              <a:t>5. Leo really likes making planes, trains, and boats. </a:t>
            </a:r>
          </a:p>
          <a:p>
            <a:r>
              <a:rPr lang="en-US" sz="3600" dirty="0"/>
              <a:t>His hobby is ______________.</a:t>
            </a:r>
            <a:br>
              <a:rPr lang="en-US" sz="3600" dirty="0"/>
            </a:br>
            <a:r>
              <a:rPr lang="en-US" sz="3600" dirty="0"/>
              <a:t>6. Tina likes using different characters to compete against people on the internet. </a:t>
            </a:r>
          </a:p>
          <a:p>
            <a:r>
              <a:rPr lang="en-US" sz="3600" dirty="0"/>
              <a:t>Her hobby is __________________.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56121" y="395298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</a:t>
            </a:r>
            <a:r>
              <a:rPr lang="en-US">
                <a:solidFill>
                  <a:schemeClr val="bg1"/>
                </a:solidFill>
              </a:rPr>
              <a:t>page 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62150" y="416132"/>
            <a:ext cx="9982200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>
                <a:solidFill>
                  <a:srgbClr val="00B0F0"/>
                </a:solidFill>
              </a:rPr>
              <a:t>Fill in the blanks with the words you have learnt with correct form of verbs.</a:t>
            </a:r>
            <a:endParaRPr lang="en-US" sz="3600" i="1" dirty="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87727" y="2447591"/>
            <a:ext cx="2548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sym typeface="Wingdings" panose="05000000000000000000" pitchFamily="2" charset="2"/>
              </a:rPr>
              <a:t>baking cakes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7260" y="3570262"/>
            <a:ext cx="3348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building models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60273" y="5166208"/>
            <a:ext cx="4396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playing online games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31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0" y="3067933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reading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7051" y="279801"/>
            <a:ext cx="4086709" cy="8346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A3829A34-26A3-4D14-1716-7CBC4ACBD8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858" y="323384"/>
            <a:ext cx="8892142" cy="611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02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6C08CEA-C81F-4403-B676-D46254D99460}"/>
              </a:ext>
            </a:extLst>
          </p:cNvPr>
          <p:cNvSpPr txBox="1"/>
          <p:nvPr/>
        </p:nvSpPr>
        <p:spPr>
          <a:xfrm>
            <a:off x="152403" y="397041"/>
            <a:ext cx="2752130" cy="584775"/>
          </a:xfrm>
          <a:prstGeom prst="rect">
            <a:avLst/>
          </a:prstGeom>
          <a:solidFill>
            <a:srgbClr val="0098A2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Pre-reading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86668" y="513678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/>
              <a:t>What is the girl’s name?</a:t>
            </a:r>
            <a:endParaRPr lang="en-US" sz="3000" dirty="0"/>
          </a:p>
        </p:txBody>
      </p:sp>
      <p:sp>
        <p:nvSpPr>
          <p:cNvPr id="16" name="TextBox 15"/>
          <p:cNvSpPr txBox="1"/>
          <p:nvPr/>
        </p:nvSpPr>
        <p:spPr>
          <a:xfrm>
            <a:off x="4786668" y="1067676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sym typeface="Wingdings" panose="05000000000000000000" pitchFamily="2" charset="2"/>
              </a:rPr>
              <a:t> Her name is Kate.</a:t>
            </a:r>
            <a:endParaRPr lang="en-US" sz="30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96" r="2079"/>
          <a:stretch/>
        </p:blipFill>
        <p:spPr>
          <a:xfrm>
            <a:off x="685802" y="2025334"/>
            <a:ext cx="10668000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1751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6C08CEA-C81F-4403-B676-D46254D99460}"/>
              </a:ext>
            </a:extLst>
          </p:cNvPr>
          <p:cNvSpPr txBox="1"/>
          <p:nvPr/>
        </p:nvSpPr>
        <p:spPr>
          <a:xfrm>
            <a:off x="152403" y="397041"/>
            <a:ext cx="2752130" cy="584775"/>
          </a:xfrm>
          <a:prstGeom prst="rect">
            <a:avLst/>
          </a:prstGeom>
          <a:solidFill>
            <a:srgbClr val="0098A2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Pre-reading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19547" y="429016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What does she like doing?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19547" y="999492"/>
            <a:ext cx="92685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sz="3000">
                <a:solidFill>
                  <a:srgbClr val="FF0000"/>
                </a:solidFill>
                <a:sym typeface="Wingdings" panose="05000000000000000000" pitchFamily="2" charset="2"/>
              </a:rPr>
              <a:t>She likes building models and blogging.</a:t>
            </a:r>
            <a:endParaRPr lang="en-US" sz="30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96" r="2079"/>
          <a:stretch/>
        </p:blipFill>
        <p:spPr>
          <a:xfrm>
            <a:off x="853786" y="1893533"/>
            <a:ext cx="10668000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71074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546383" y="443758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/>
              <a:t>What are you going to do?</a:t>
            </a:r>
            <a:endParaRPr lang="en-US" sz="3000" dirty="0"/>
          </a:p>
        </p:txBody>
      </p:sp>
      <p:sp>
        <p:nvSpPr>
          <p:cNvPr id="19" name="TextBox 18"/>
          <p:cNvSpPr txBox="1"/>
          <p:nvPr/>
        </p:nvSpPr>
        <p:spPr>
          <a:xfrm>
            <a:off x="3546383" y="1120644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sym typeface="Wingdings" panose="05000000000000000000" pitchFamily="2" charset="2"/>
              </a:rPr>
              <a:t> Read Kate’s blog post.</a:t>
            </a:r>
            <a:endParaRPr lang="en-US" sz="30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96" r="2079"/>
          <a:stretch/>
        </p:blipFill>
        <p:spPr>
          <a:xfrm>
            <a:off x="588818" y="1797530"/>
            <a:ext cx="11050731" cy="42794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0E2606-3EA5-E447-D4FF-AB49E89F103D}"/>
              </a:ext>
            </a:extLst>
          </p:cNvPr>
          <p:cNvSpPr txBox="1"/>
          <p:nvPr/>
        </p:nvSpPr>
        <p:spPr>
          <a:xfrm>
            <a:off x="152403" y="397041"/>
            <a:ext cx="2752130" cy="584775"/>
          </a:xfrm>
          <a:prstGeom prst="rect">
            <a:avLst/>
          </a:prstGeom>
          <a:solidFill>
            <a:srgbClr val="0098A2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Pre-reading</a:t>
            </a:r>
          </a:p>
        </p:txBody>
      </p:sp>
    </p:spTree>
    <p:extLst>
      <p:ext uri="{BB962C8B-B14F-4D97-AF65-F5344CB8AC3E}">
        <p14:creationId xmlns:p14="http://schemas.microsoft.com/office/powerpoint/2010/main" val="387019745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4090150" y="445941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/>
              <a:t>And then?</a:t>
            </a:r>
            <a:endParaRPr lang="en-US" sz="3000" dirty="0"/>
          </a:p>
        </p:txBody>
      </p:sp>
      <p:sp>
        <p:nvSpPr>
          <p:cNvPr id="21" name="TextBox 20"/>
          <p:cNvSpPr txBox="1"/>
          <p:nvPr/>
        </p:nvSpPr>
        <p:spPr>
          <a:xfrm>
            <a:off x="4090149" y="999939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sym typeface="Wingdings" panose="05000000000000000000" pitchFamily="2" charset="2"/>
              </a:rPr>
              <a:t> Choose the best title.</a:t>
            </a:r>
            <a:endParaRPr lang="en-US" sz="30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96" r="2079"/>
          <a:stretch/>
        </p:blipFill>
        <p:spPr>
          <a:xfrm>
            <a:off x="1025236" y="1891984"/>
            <a:ext cx="10668000" cy="41338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442E7E-5FD8-BD47-9DA8-63BB6B154FE7}"/>
              </a:ext>
            </a:extLst>
          </p:cNvPr>
          <p:cNvSpPr txBox="1"/>
          <p:nvPr/>
        </p:nvSpPr>
        <p:spPr>
          <a:xfrm>
            <a:off x="152403" y="397041"/>
            <a:ext cx="2752130" cy="584775"/>
          </a:xfrm>
          <a:prstGeom prst="rect">
            <a:avLst/>
          </a:prstGeom>
          <a:solidFill>
            <a:srgbClr val="0098A2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Pre-reading</a:t>
            </a:r>
          </a:p>
        </p:txBody>
      </p:sp>
    </p:spTree>
    <p:extLst>
      <p:ext uri="{BB962C8B-B14F-4D97-AF65-F5344CB8AC3E}">
        <p14:creationId xmlns:p14="http://schemas.microsoft.com/office/powerpoint/2010/main" val="17333729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27968" y="335813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/>
              <a:t>1. My Model Collection </a:t>
            </a:r>
            <a:br>
              <a:rPr lang="en-US" sz="3600" i="1" dirty="0">
                <a:solidFill>
                  <a:srgbClr val="0070C0"/>
                </a:solidFill>
              </a:rPr>
            </a:b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7158" y="1040175"/>
            <a:ext cx="1145799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Read the instruction quickly. Underline the key words. What are we going to do?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Read and choose the correct title.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 flipV="1">
            <a:off x="3693842" y="3958303"/>
            <a:ext cx="1792558" cy="1170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6039244" y="336951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+mj-lt"/>
              </a:rPr>
              <a:t>2. Building Model Cars Is Fun</a:t>
            </a:r>
            <a:r>
              <a:rPr lang="en-US" sz="3600" dirty="0">
                <a:latin typeface="+mj-lt"/>
              </a:rPr>
              <a:t> </a:t>
            </a:r>
            <a:br>
              <a:rPr lang="en-US" sz="3600" dirty="0">
                <a:latin typeface="Ca4"/>
              </a:rPr>
            </a:br>
            <a:endParaRPr lang="en-US" sz="3600" dirty="0">
              <a:latin typeface="Ca4"/>
            </a:endParaRPr>
          </a:p>
        </p:txBody>
      </p: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8204750" y="3997773"/>
            <a:ext cx="207862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E43F73F-3698-EA3B-5988-BF050D3E34AE}"/>
              </a:ext>
            </a:extLst>
          </p:cNvPr>
          <p:cNvSpPr txBox="1"/>
          <p:nvPr/>
        </p:nvSpPr>
        <p:spPr>
          <a:xfrm>
            <a:off x="152403" y="397041"/>
            <a:ext cx="2752130" cy="584775"/>
          </a:xfrm>
          <a:prstGeom prst="rect">
            <a:avLst/>
          </a:prstGeom>
          <a:solidFill>
            <a:srgbClr val="0098A2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Pre-reading</a:t>
            </a:r>
          </a:p>
        </p:txBody>
      </p:sp>
    </p:spTree>
    <p:extLst>
      <p:ext uri="{BB962C8B-B14F-4D97-AF65-F5344CB8AC3E}">
        <p14:creationId xmlns:p14="http://schemas.microsoft.com/office/powerpoint/2010/main" val="190911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27" y="2504165"/>
            <a:ext cx="3491928" cy="661624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899944" y="5015295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8870" y="3575419"/>
            <a:ext cx="4343472" cy="8855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0735" y="480986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58" y="104017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Read and choose the correct title.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199"/>
            <a:ext cx="2790958" cy="52322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While-reading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3771900" y="3997773"/>
            <a:ext cx="1600200" cy="32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483912" y="3997773"/>
            <a:ext cx="1764988" cy="672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2996232" y="4676775"/>
            <a:ext cx="3043012" cy="10396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cars, planes, ships</a:t>
            </a:r>
          </a:p>
        </p:txBody>
      </p:sp>
      <p:sp>
        <p:nvSpPr>
          <p:cNvPr id="30" name="Down Arrow 29"/>
          <p:cNvSpPr/>
          <p:nvPr/>
        </p:nvSpPr>
        <p:spPr>
          <a:xfrm>
            <a:off x="4475018" y="4027784"/>
            <a:ext cx="193963" cy="621222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9172443" y="4042003"/>
            <a:ext cx="193963" cy="621222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7911323" y="4678276"/>
            <a:ext cx="2716201" cy="10396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cars only</a:t>
            </a:r>
          </a:p>
        </p:txBody>
      </p:sp>
      <p:sp>
        <p:nvSpPr>
          <p:cNvPr id="3" name="Rectangle 2"/>
          <p:cNvSpPr/>
          <p:nvPr/>
        </p:nvSpPr>
        <p:spPr>
          <a:xfrm>
            <a:off x="1127968" y="335813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/>
              <a:t>1. My Model Collection </a:t>
            </a:r>
            <a:br>
              <a:rPr lang="en-US" sz="3600" i="1">
                <a:solidFill>
                  <a:srgbClr val="0070C0"/>
                </a:solidFill>
              </a:rPr>
            </a:br>
            <a:endParaRPr lang="en-US" sz="3600" i="1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39244" y="336951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+mj-lt"/>
              </a:rPr>
              <a:t>2. Building Model Cars Is Fun</a:t>
            </a:r>
            <a:r>
              <a:rPr lang="en-US" sz="3600" dirty="0">
                <a:latin typeface="+mj-lt"/>
              </a:rPr>
              <a:t> </a:t>
            </a:r>
            <a:br>
              <a:rPr lang="en-US" sz="3600" dirty="0">
                <a:latin typeface="Ca4"/>
              </a:rPr>
            </a:br>
            <a:endParaRPr lang="en-US" sz="3600" dirty="0">
              <a:latin typeface="Ca4"/>
            </a:endParaRPr>
          </a:p>
        </p:txBody>
      </p:sp>
    </p:spTree>
    <p:extLst>
      <p:ext uri="{BB962C8B-B14F-4D97-AF65-F5344CB8AC3E}">
        <p14:creationId xmlns:p14="http://schemas.microsoft.com/office/powerpoint/2010/main" val="56517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W MOET 7 SB Unit 1.pdf - Foxit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2" t="67013" r="19510" b="8146"/>
          <a:stretch/>
        </p:blipFill>
        <p:spPr>
          <a:xfrm>
            <a:off x="304801" y="1600200"/>
            <a:ext cx="11533237" cy="4360392"/>
          </a:xfrm>
          <a:prstGeom prst="rect">
            <a:avLst/>
          </a:prstGeom>
        </p:spPr>
      </p:pic>
      <p:cxnSp>
        <p:nvCxnSpPr>
          <p:cNvPr id="8" name="Straight Connector 7"/>
          <p:cNvCxnSpPr>
            <a:cxnSpLocks/>
          </p:cNvCxnSpPr>
          <p:nvPr/>
        </p:nvCxnSpPr>
        <p:spPr>
          <a:xfrm>
            <a:off x="438153" y="2163542"/>
            <a:ext cx="40780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ular Callout 10"/>
          <p:cNvSpPr/>
          <p:nvPr/>
        </p:nvSpPr>
        <p:spPr>
          <a:xfrm>
            <a:off x="3519919" y="998939"/>
            <a:ext cx="6187786" cy="637309"/>
          </a:xfrm>
          <a:prstGeom prst="wedgeRoundRectCallout">
            <a:avLst>
              <a:gd name="adj1" fmla="val -41978"/>
              <a:gd name="adj2" fmla="val 7540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</a:rPr>
              <a:t>Building models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8529" y="267035"/>
            <a:ext cx="11973471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00B0F0"/>
                </a:solidFill>
              </a:rPr>
              <a:t>Look at the topic sentence and guess. </a:t>
            </a:r>
          </a:p>
        </p:txBody>
      </p:sp>
    </p:spTree>
    <p:extLst>
      <p:ext uri="{BB962C8B-B14F-4D97-AF65-F5344CB8AC3E}">
        <p14:creationId xmlns:p14="http://schemas.microsoft.com/office/powerpoint/2010/main" val="206327694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W MOET 7 SB Unit 1.pdf - Foxit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2" t="67013" r="19510" b="8146"/>
          <a:stretch/>
        </p:blipFill>
        <p:spPr>
          <a:xfrm>
            <a:off x="304802" y="1600200"/>
            <a:ext cx="11346424" cy="43603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2403" y="365004"/>
            <a:ext cx="12039597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Skim the text. Underline the key words/phrases. Choose the best title.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62550" y="980558"/>
            <a:ext cx="6868072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2. </a:t>
            </a:r>
            <a:r>
              <a:rPr lang="en-US" sz="3200" i="1">
                <a:solidFill>
                  <a:srgbClr val="FF0000"/>
                </a:solidFill>
              </a:rPr>
              <a:t>My Model Collection 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607845" y="2658842"/>
            <a:ext cx="745706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076073" y="2658842"/>
            <a:ext cx="5157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170322" y="3135092"/>
            <a:ext cx="5157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6507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6C08CEA-C81F-4403-B676-D46254D99460}"/>
              </a:ext>
            </a:extLst>
          </p:cNvPr>
          <p:cNvSpPr txBox="1"/>
          <p:nvPr/>
        </p:nvSpPr>
        <p:spPr>
          <a:xfrm>
            <a:off x="152403" y="397041"/>
            <a:ext cx="2752130" cy="584775"/>
          </a:xfrm>
          <a:prstGeom prst="rect">
            <a:avLst/>
          </a:prstGeom>
          <a:solidFill>
            <a:srgbClr val="0098A2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Pre-reading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3" y="967432"/>
            <a:ext cx="70927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/>
              <a:t>What are you going to do with </a:t>
            </a:r>
          </a:p>
          <a:p>
            <a:r>
              <a:rPr lang="en-US" sz="3000"/>
              <a:t>exercise b?</a:t>
            </a:r>
            <a:endParaRPr lang="en-US" sz="3000" dirty="0"/>
          </a:p>
        </p:txBody>
      </p:sp>
      <p:sp>
        <p:nvSpPr>
          <p:cNvPr id="16" name="TextBox 15"/>
          <p:cNvSpPr txBox="1"/>
          <p:nvPr/>
        </p:nvSpPr>
        <p:spPr>
          <a:xfrm>
            <a:off x="40131" y="2071223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sym typeface="Wingdings" panose="05000000000000000000" pitchFamily="2" charset="2"/>
              </a:rPr>
              <a:t> Read the blog post again.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131" y="2859966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/>
              <a:t>And then?</a:t>
            </a:r>
            <a:endParaRPr lang="en-US" sz="3000" dirty="0"/>
          </a:p>
        </p:txBody>
      </p:sp>
      <p:sp>
        <p:nvSpPr>
          <p:cNvPr id="19" name="TextBox 18"/>
          <p:cNvSpPr txBox="1"/>
          <p:nvPr/>
        </p:nvSpPr>
        <p:spPr>
          <a:xfrm>
            <a:off x="16890" y="3654945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sym typeface="Wingdings" panose="05000000000000000000" pitchFamily="2" charset="2"/>
              </a:rPr>
              <a:t> Circle the correct answer.</a:t>
            </a:r>
            <a:endParaRPr lang="en-US" sz="3000" dirty="0">
              <a:solidFill>
                <a:srgbClr val="FF0000"/>
              </a:solidFill>
            </a:endParaRPr>
          </a:p>
        </p:txBody>
      </p:sp>
      <p:pic>
        <p:nvPicPr>
          <p:cNvPr id="22" name="Picture 21" descr="iSW MOET 7 SB Unit 1.pdf - Foxit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0" t="26781" r="22501" b="9657"/>
          <a:stretch/>
        </p:blipFill>
        <p:spPr>
          <a:xfrm>
            <a:off x="5209308" y="263235"/>
            <a:ext cx="6982691" cy="611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39112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3896617" y="2379829"/>
            <a:ext cx="36508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931415" y="3403922"/>
            <a:ext cx="2613042" cy="354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90504" y="4555677"/>
            <a:ext cx="7334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691485" y="4553869"/>
            <a:ext cx="82245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90504" y="5675086"/>
            <a:ext cx="733496" cy="136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877729" y="4553869"/>
            <a:ext cx="6697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52403" y="433466"/>
            <a:ext cx="12039597" cy="11387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>
                <a:solidFill>
                  <a:srgbClr val="00B0F0"/>
                </a:solidFill>
              </a:rPr>
              <a:t>b. Read </a:t>
            </a:r>
            <a:r>
              <a:rPr lang="en-US" sz="3400" i="1" dirty="0">
                <a:solidFill>
                  <a:srgbClr val="00B0F0"/>
                </a:solidFill>
              </a:rPr>
              <a:t>the questions. Underline the key words. Scan the text </a:t>
            </a:r>
            <a:r>
              <a:rPr lang="en-US" sz="3400" i="1">
                <a:solidFill>
                  <a:srgbClr val="00B0F0"/>
                </a:solidFill>
              </a:rPr>
              <a:t>and choose the correct answer.</a:t>
            </a:r>
            <a:endParaRPr lang="en-US" sz="3400" i="1" dirty="0">
              <a:solidFill>
                <a:srgbClr val="00B0F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3" y="1779687"/>
            <a:ext cx="1159147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+mj-lt"/>
              </a:rPr>
              <a:t>1. How did Kate get most of her models?</a:t>
            </a:r>
            <a:br>
              <a:rPr lang="en-US" sz="3600" dirty="0">
                <a:solidFill>
                  <a:srgbClr val="000000"/>
                </a:solidFill>
                <a:latin typeface="+mj-lt"/>
              </a:rPr>
            </a:br>
            <a:r>
              <a:rPr lang="en-US" sz="3600" dirty="0">
                <a:solidFill>
                  <a:srgbClr val="000000"/>
                </a:solidFill>
                <a:latin typeface="+mj-lt"/>
              </a:rPr>
              <a:t>a. They were gifts. b. She bought them. c. She found them.</a:t>
            </a:r>
            <a:br>
              <a:rPr lang="en-US" sz="3600" dirty="0">
                <a:solidFill>
                  <a:srgbClr val="000000"/>
                </a:solidFill>
                <a:latin typeface="+mj-lt"/>
              </a:rPr>
            </a:br>
            <a:r>
              <a:rPr lang="en-US" sz="3600" dirty="0">
                <a:solidFill>
                  <a:srgbClr val="000000"/>
                </a:solidFill>
                <a:latin typeface="+mj-lt"/>
              </a:rPr>
              <a:t>2. What is her favorite model?</a:t>
            </a:r>
            <a:br>
              <a:rPr lang="en-US" sz="3600" dirty="0">
                <a:solidFill>
                  <a:srgbClr val="000000"/>
                </a:solidFill>
                <a:latin typeface="+mj-lt"/>
              </a:rPr>
            </a:br>
            <a:r>
              <a:rPr lang="en-US" sz="3600" dirty="0">
                <a:solidFill>
                  <a:srgbClr val="000000"/>
                </a:solidFill>
                <a:latin typeface="+mj-lt"/>
              </a:rPr>
              <a:t>a. a car   b. a ship   c. a plane</a:t>
            </a:r>
            <a:br>
              <a:rPr lang="en-US" sz="3600" dirty="0">
                <a:solidFill>
                  <a:srgbClr val="000000"/>
                </a:solidFill>
                <a:latin typeface="+mj-lt"/>
              </a:rPr>
            </a:br>
            <a:r>
              <a:rPr lang="en-US" sz="3600" dirty="0">
                <a:solidFill>
                  <a:srgbClr val="000000"/>
                </a:solidFill>
                <a:latin typeface="+mj-lt"/>
              </a:rPr>
              <a:t>3. Who does Kate build her models with?</a:t>
            </a:r>
            <a:br>
              <a:rPr lang="en-US" sz="3600" dirty="0">
                <a:solidFill>
                  <a:srgbClr val="000000"/>
                </a:solidFill>
                <a:latin typeface="+mj-lt"/>
              </a:rPr>
            </a:br>
            <a:r>
              <a:rPr lang="en-US" sz="3600" dirty="0">
                <a:solidFill>
                  <a:srgbClr val="000000"/>
                </a:solidFill>
                <a:latin typeface="+mj-lt"/>
              </a:rPr>
              <a:t>a. her friend   b. her teacher   c. her sister</a:t>
            </a:r>
            <a:br>
              <a:rPr lang="en-US" sz="3600" dirty="0">
                <a:solidFill>
                  <a:srgbClr val="000000"/>
                </a:solidFill>
                <a:latin typeface="+mj-lt"/>
              </a:rPr>
            </a:br>
            <a:r>
              <a:rPr lang="en-US" sz="3600" dirty="0">
                <a:solidFill>
                  <a:srgbClr val="000000"/>
                </a:solidFill>
                <a:latin typeface="+mj-lt"/>
              </a:rPr>
              <a:t>4. Why does Alice film them building models?</a:t>
            </a:r>
            <a:br>
              <a:rPr lang="en-US" sz="3600" dirty="0">
                <a:solidFill>
                  <a:srgbClr val="000000"/>
                </a:solidFill>
                <a:latin typeface="+mj-lt"/>
              </a:rPr>
            </a:br>
            <a:r>
              <a:rPr lang="en-US" sz="3600" dirty="0">
                <a:solidFill>
                  <a:srgbClr val="000000"/>
                </a:solidFill>
                <a:latin typeface="+mj-lt"/>
              </a:rPr>
              <a:t>a. for school   b. for her vlogs   c. for her friends</a:t>
            </a:r>
            <a:r>
              <a:rPr lang="en-US" sz="3600" dirty="0">
                <a:latin typeface="+mj-lt"/>
              </a:rPr>
              <a:t> </a:t>
            </a:r>
            <a:br>
              <a:rPr lang="en-US" sz="3600" dirty="0">
                <a:latin typeface="+mj-lt"/>
              </a:rPr>
            </a:br>
            <a:endParaRPr lang="en-US" sz="3600" dirty="0">
              <a:latin typeface="+mj-lt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3669829" y="5631029"/>
            <a:ext cx="69897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945913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0558" y="330138"/>
            <a:ext cx="115914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+mj-lt"/>
              </a:rPr>
              <a:t>1. How did Kate get most of her models?</a:t>
            </a:r>
          </a:p>
          <a:p>
            <a:r>
              <a:rPr lang="en-US" sz="3600" dirty="0">
                <a:solidFill>
                  <a:srgbClr val="000000"/>
                </a:solidFill>
                <a:latin typeface="+mj-lt"/>
              </a:rPr>
              <a:t>a. They were gifts.	b. She bought them. c. She found them. </a:t>
            </a:r>
            <a:br>
              <a:rPr lang="en-US" sz="3600" dirty="0">
                <a:latin typeface="+mj-lt"/>
              </a:rPr>
            </a:br>
            <a:endParaRPr lang="en-US" sz="3600" dirty="0">
              <a:latin typeface="+mj-lt"/>
            </a:endParaRPr>
          </a:p>
        </p:txBody>
      </p:sp>
      <p:sp>
        <p:nvSpPr>
          <p:cNvPr id="8" name="Oval 7"/>
          <p:cNvSpPr/>
          <p:nvPr/>
        </p:nvSpPr>
        <p:spPr>
          <a:xfrm>
            <a:off x="3915920" y="891614"/>
            <a:ext cx="455221" cy="6313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221899" y="368394"/>
            <a:ext cx="2630129" cy="52322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While-reading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58" y="1577711"/>
            <a:ext cx="11591470" cy="4840177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3559277" y="3844413"/>
            <a:ext cx="2920181" cy="98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41423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0558" y="330138"/>
            <a:ext cx="115914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2. What is her favorite model?</a:t>
            </a:r>
            <a:br>
              <a:rPr lang="en-US" sz="3600" dirty="0">
                <a:solidFill>
                  <a:srgbClr val="000000"/>
                </a:solidFill>
              </a:rPr>
            </a:br>
            <a:r>
              <a:rPr lang="en-US" sz="3600" dirty="0">
                <a:solidFill>
                  <a:srgbClr val="000000"/>
                </a:solidFill>
              </a:rPr>
              <a:t>	a. a car     b. a ship      c. a plane</a:t>
            </a:r>
            <a:br>
              <a:rPr lang="en-US" sz="3600" dirty="0">
                <a:solidFill>
                  <a:srgbClr val="000000"/>
                </a:solidFill>
              </a:rPr>
            </a:b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br>
              <a:rPr lang="en-US" sz="3600" dirty="0">
                <a:latin typeface="+mj-lt"/>
              </a:rPr>
            </a:br>
            <a:endParaRPr lang="en-US" sz="3600" dirty="0">
              <a:latin typeface="+mj-lt"/>
            </a:endParaRPr>
          </a:p>
        </p:txBody>
      </p:sp>
      <p:sp>
        <p:nvSpPr>
          <p:cNvPr id="8" name="Oval 7"/>
          <p:cNvSpPr/>
          <p:nvPr/>
        </p:nvSpPr>
        <p:spPr>
          <a:xfrm>
            <a:off x="1153056" y="970914"/>
            <a:ext cx="455221" cy="6313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3" y="1602287"/>
            <a:ext cx="11591470" cy="4840177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4488047" y="4227872"/>
            <a:ext cx="5206559" cy="98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712E112-93EE-F096-CF60-4AB649BE0CAF}"/>
              </a:ext>
            </a:extLst>
          </p:cNvPr>
          <p:cNvSpPr txBox="1"/>
          <p:nvPr/>
        </p:nvSpPr>
        <p:spPr>
          <a:xfrm>
            <a:off x="9221899" y="368394"/>
            <a:ext cx="2630129" cy="52322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While-reading</a:t>
            </a:r>
          </a:p>
        </p:txBody>
      </p:sp>
    </p:spTree>
    <p:extLst>
      <p:ext uri="{BB962C8B-B14F-4D97-AF65-F5344CB8AC3E}">
        <p14:creationId xmlns:p14="http://schemas.microsoft.com/office/powerpoint/2010/main" val="14735588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0558" y="330138"/>
            <a:ext cx="115914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3. Who does Kate build her models with?</a:t>
            </a:r>
            <a:br>
              <a:rPr lang="en-US" sz="3600" dirty="0">
                <a:solidFill>
                  <a:srgbClr val="000000"/>
                </a:solidFill>
              </a:rPr>
            </a:br>
            <a:r>
              <a:rPr lang="en-US" sz="3600" dirty="0">
                <a:solidFill>
                  <a:srgbClr val="000000"/>
                </a:solidFill>
              </a:rPr>
              <a:t>	a. her friend 	b. her teacher   c. her sister</a:t>
            </a:r>
            <a:br>
              <a:rPr lang="en-US" sz="3600" dirty="0">
                <a:solidFill>
                  <a:srgbClr val="000000"/>
                </a:solidFill>
              </a:rPr>
            </a:b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br>
              <a:rPr lang="en-US" sz="3600" dirty="0">
                <a:latin typeface="+mj-lt"/>
              </a:rPr>
            </a:br>
            <a:endParaRPr lang="en-US" sz="3600" dirty="0">
              <a:latin typeface="+mj-lt"/>
            </a:endParaRPr>
          </a:p>
        </p:txBody>
      </p:sp>
      <p:sp>
        <p:nvSpPr>
          <p:cNvPr id="8" name="Oval 7"/>
          <p:cNvSpPr/>
          <p:nvPr/>
        </p:nvSpPr>
        <p:spPr>
          <a:xfrm>
            <a:off x="6794854" y="891614"/>
            <a:ext cx="455221" cy="6313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3" y="1602287"/>
            <a:ext cx="11591470" cy="4840177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260558" y="5476568"/>
            <a:ext cx="3918152" cy="196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7DDABAE-8211-5BC0-6C46-184DFB0F322C}"/>
              </a:ext>
            </a:extLst>
          </p:cNvPr>
          <p:cNvSpPr txBox="1"/>
          <p:nvPr/>
        </p:nvSpPr>
        <p:spPr>
          <a:xfrm>
            <a:off x="9221899" y="368394"/>
            <a:ext cx="2630129" cy="52322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While-reading</a:t>
            </a:r>
          </a:p>
        </p:txBody>
      </p:sp>
    </p:spTree>
    <p:extLst>
      <p:ext uri="{BB962C8B-B14F-4D97-AF65-F5344CB8AC3E}">
        <p14:creationId xmlns:p14="http://schemas.microsoft.com/office/powerpoint/2010/main" val="301691448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0558" y="330138"/>
            <a:ext cx="115914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4. Why does Alice film them building models?</a:t>
            </a:r>
            <a:br>
              <a:rPr lang="en-US" sz="3600" dirty="0">
                <a:solidFill>
                  <a:srgbClr val="000000"/>
                </a:solidFill>
              </a:rPr>
            </a:br>
            <a:r>
              <a:rPr lang="en-US" sz="3600" dirty="0">
                <a:solidFill>
                  <a:srgbClr val="000000"/>
                </a:solidFill>
              </a:rPr>
              <a:t>	a. for school   b. for her vlogs   c. for her friends</a:t>
            </a:r>
            <a:endParaRPr lang="en-US" sz="3600" dirty="0">
              <a:latin typeface="+mj-lt"/>
            </a:endParaRPr>
          </a:p>
        </p:txBody>
      </p:sp>
      <p:sp>
        <p:nvSpPr>
          <p:cNvPr id="8" name="Oval 7"/>
          <p:cNvSpPr/>
          <p:nvPr/>
        </p:nvSpPr>
        <p:spPr>
          <a:xfrm>
            <a:off x="3732465" y="891614"/>
            <a:ext cx="455221" cy="6313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3" y="1602287"/>
            <a:ext cx="11591470" cy="4840177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4777520" y="5458822"/>
            <a:ext cx="5068527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56031FD-00FF-CFD7-5C39-280743D1E657}"/>
              </a:ext>
            </a:extLst>
          </p:cNvPr>
          <p:cNvSpPr txBox="1"/>
          <p:nvPr/>
        </p:nvSpPr>
        <p:spPr>
          <a:xfrm>
            <a:off x="9221899" y="368394"/>
            <a:ext cx="2630129" cy="52322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While-reading</a:t>
            </a:r>
          </a:p>
        </p:txBody>
      </p:sp>
    </p:spTree>
    <p:extLst>
      <p:ext uri="{BB962C8B-B14F-4D97-AF65-F5344CB8AC3E}">
        <p14:creationId xmlns:p14="http://schemas.microsoft.com/office/powerpoint/2010/main" val="340527149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1928" y="3481218"/>
            <a:ext cx="85621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/>
              <a:t>Talk about cool things you can make.</a:t>
            </a:r>
            <a:endParaRPr lang="en-US" sz="3200" b="1" dirty="0"/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82" y="657255"/>
            <a:ext cx="3557355" cy="226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6999" y="457200"/>
            <a:ext cx="2409723" cy="52322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Post-reading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1835875" y="1345513"/>
            <a:ext cx="32546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B0F0"/>
                </a:solidFill>
                <a:ea typeface="Times New Roman" panose="02020603050405020304" pitchFamily="18" charset="0"/>
              </a:rPr>
              <a:t>Work in pairs.</a:t>
            </a:r>
          </a:p>
        </p:txBody>
      </p:sp>
    </p:spTree>
    <p:extLst>
      <p:ext uri="{BB962C8B-B14F-4D97-AF65-F5344CB8AC3E}">
        <p14:creationId xmlns:p14="http://schemas.microsoft.com/office/powerpoint/2010/main" val="3287130769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11076" y="622338"/>
            <a:ext cx="582852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talk about their hobbies.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practice reading and understanding general and specific information about a teen’s hobby.</a:t>
            </a:r>
            <a:endParaRPr lang="en-US" dirty="0">
              <a:solidFill>
                <a:srgbClr val="FF0000"/>
              </a:solidFill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9B6C3DF-49AD-6EE1-E289-45E8B9175D82}"/>
              </a:ext>
            </a:extLst>
          </p:cNvPr>
          <p:cNvSpPr/>
          <p:nvPr/>
        </p:nvSpPr>
        <p:spPr>
          <a:xfrm>
            <a:off x="4062915" y="409036"/>
            <a:ext cx="3705858" cy="662474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Let’s play!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4" name="TextBox 3">
            <a:hlinkClick r:id="rId2"/>
          </p:cNvPr>
          <p:cNvSpPr txBox="1"/>
          <p:nvPr/>
        </p:nvSpPr>
        <p:spPr>
          <a:xfrm>
            <a:off x="8574833" y="886408"/>
            <a:ext cx="3032449" cy="36933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5364D-9A63-C65B-4647-665BD3734DA5}"/>
              </a:ext>
            </a:extLst>
          </p:cNvPr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DHA App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417" y="1783166"/>
            <a:ext cx="9425323" cy="418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919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2114" y="2290735"/>
            <a:ext cx="9927771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Write about what activities you like doing in your free time and why you like doing them, using the words you learned today. (about 70 words)  </a:t>
            </a:r>
          </a:p>
        </p:txBody>
      </p: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285750"/>
            <a:ext cx="9093200" cy="61999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883991" y="1404271"/>
            <a:ext cx="4704180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i="1">
                <a:solidFill>
                  <a:srgbClr val="00B0F0"/>
                </a:solidFill>
              </a:rPr>
              <a:t>- collect soccer stickers</a:t>
            </a:r>
          </a:p>
          <a:p>
            <a:r>
              <a:rPr lang="en-US" sz="3600" i="1">
                <a:solidFill>
                  <a:srgbClr val="00B0F0"/>
                </a:solidFill>
              </a:rPr>
              <a:t>- build models</a:t>
            </a:r>
          </a:p>
          <a:p>
            <a:r>
              <a:rPr lang="en-US" sz="3600" i="1">
                <a:solidFill>
                  <a:srgbClr val="00B0F0"/>
                </a:solidFill>
              </a:rPr>
              <a:t>- bake cakes</a:t>
            </a:r>
          </a:p>
          <a:p>
            <a:r>
              <a:rPr lang="en-US" sz="3600" i="1">
                <a:solidFill>
                  <a:srgbClr val="00B0F0"/>
                </a:solidFill>
              </a:rPr>
              <a:t>- make vlogs</a:t>
            </a:r>
          </a:p>
          <a:p>
            <a:r>
              <a:rPr lang="en-US" sz="3600" i="1">
                <a:solidFill>
                  <a:srgbClr val="00B0F0"/>
                </a:solidFill>
              </a:rPr>
              <a:t>- read comics</a:t>
            </a:r>
          </a:p>
          <a:p>
            <a:r>
              <a:rPr lang="en-US" sz="3600" i="1">
                <a:solidFill>
                  <a:srgbClr val="00B0F0"/>
                </a:solidFill>
              </a:rPr>
              <a:t>- play online games</a:t>
            </a:r>
            <a:endParaRPr lang="en-US" sz="3600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161143" y="1828282"/>
            <a:ext cx="10573657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Reading:</a:t>
            </a:r>
            <a:r>
              <a:rPr lang="en-US" sz="3600" i="1" dirty="0">
                <a:solidFill>
                  <a:srgbClr val="00B0F0"/>
                </a:solidFill>
              </a:rPr>
              <a:t> </a:t>
            </a:r>
          </a:p>
          <a:p>
            <a:r>
              <a:rPr lang="en-US" sz="3600" i="1" dirty="0">
                <a:solidFill>
                  <a:srgbClr val="00B0F0"/>
                </a:solidFill>
              </a:rPr>
              <a:t>-    Understanding instructions.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B0F0"/>
                </a:solidFill>
              </a:rPr>
              <a:t>Skimming and scanning for general and specific information.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Speaking:</a:t>
            </a:r>
          </a:p>
          <a:p>
            <a:r>
              <a:rPr lang="en-US" sz="3600" i="1" dirty="0">
                <a:solidFill>
                  <a:srgbClr val="00B0F0"/>
                </a:solidFill>
              </a:rPr>
              <a:t>-    Talking about cool things you do in your free time.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 the vocabularies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Reading exercise on page 3 WB.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2.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7" y="355460"/>
            <a:ext cx="8958016" cy="59333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19607" y="774560"/>
            <a:ext cx="4340593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New words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>
                <a:solidFill>
                  <a:srgbClr val="0070C0"/>
                </a:solidFill>
              </a:rPr>
              <a:t>collect soccer stickers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>
                <a:solidFill>
                  <a:srgbClr val="0070C0"/>
                </a:solidFill>
              </a:rPr>
              <a:t>build models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>
                <a:solidFill>
                  <a:srgbClr val="0070C0"/>
                </a:solidFill>
              </a:rPr>
              <a:t>bake cakes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>
                <a:solidFill>
                  <a:srgbClr val="0070C0"/>
                </a:solidFill>
              </a:rPr>
              <a:t>make vlogs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>
                <a:solidFill>
                  <a:srgbClr val="0070C0"/>
                </a:solidFill>
              </a:rPr>
              <a:t>read comics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>
                <a:solidFill>
                  <a:srgbClr val="0070C0"/>
                </a:solidFill>
              </a:rPr>
              <a:t>play online games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131636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1624" y="2662674"/>
            <a:ext cx="1101857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i="1" dirty="0"/>
              <a:t>1. What do you often do in your free time?</a:t>
            </a:r>
          </a:p>
          <a:p>
            <a:pPr>
              <a:lnSpc>
                <a:spcPct val="150000"/>
              </a:lnSpc>
            </a:pPr>
            <a:r>
              <a:rPr lang="en-US" sz="3600" i="1" dirty="0"/>
              <a:t>2. How much time do you spend doing it?</a:t>
            </a:r>
          </a:p>
          <a:p>
            <a:pPr>
              <a:lnSpc>
                <a:spcPct val="150000"/>
              </a:lnSpc>
            </a:pPr>
            <a:r>
              <a:rPr lang="en-US" sz="3600" i="1" dirty="0"/>
              <a:t>3. Do you find it useful? Why?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602" y="584289"/>
            <a:ext cx="3258616" cy="207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204113" y="2076585"/>
            <a:ext cx="83921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/>
          </a:p>
        </p:txBody>
      </p:sp>
      <p:sp>
        <p:nvSpPr>
          <p:cNvPr id="11" name="Rectangle 10"/>
          <p:cNvSpPr/>
          <p:nvPr/>
        </p:nvSpPr>
        <p:spPr>
          <a:xfrm>
            <a:off x="3204113" y="2976702"/>
            <a:ext cx="8225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/>
          </a:p>
        </p:txBody>
      </p:sp>
      <p:sp>
        <p:nvSpPr>
          <p:cNvPr id="12" name="Rectangle 11"/>
          <p:cNvSpPr/>
          <p:nvPr/>
        </p:nvSpPr>
        <p:spPr>
          <a:xfrm>
            <a:off x="3204113" y="399093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972" y="328247"/>
            <a:ext cx="9749028" cy="6082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583" y="16611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78088"/>
            <a:ext cx="1133752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Work in pairs. </a:t>
            </a:r>
          </a:p>
          <a:p>
            <a:r>
              <a:rPr lang="en-US" sz="3600" i="1">
                <a:solidFill>
                  <a:srgbClr val="00B0F0"/>
                </a:solidFill>
              </a:rPr>
              <a:t>What does each person do in each picture?</a:t>
            </a:r>
            <a:endParaRPr lang="en-US" sz="3600" i="1" dirty="0">
              <a:solidFill>
                <a:srgbClr val="00B0F0"/>
              </a:solidFill>
            </a:endParaRPr>
          </a:p>
        </p:txBody>
      </p:sp>
      <p:pic>
        <p:nvPicPr>
          <p:cNvPr id="5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782" y="378088"/>
            <a:ext cx="1887018" cy="120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SW MOET 7 SB Unit 1.pdf - Foxit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7" t="45053" r="25063" b="23771"/>
          <a:stretch/>
        </p:blipFill>
        <p:spPr>
          <a:xfrm>
            <a:off x="601517" y="1797205"/>
            <a:ext cx="11017945" cy="443734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016000" y="3517900"/>
            <a:ext cx="368300" cy="381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887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W MOET 7 SB Unit 1.pdf - Foxit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33720" r="8125" b="12268"/>
          <a:stretch/>
        </p:blipFill>
        <p:spPr>
          <a:xfrm>
            <a:off x="0" y="1194750"/>
            <a:ext cx="12192000" cy="51140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99503" y="5501190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42753" y="5507842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42753" y="2997353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86003" y="5507842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686003" y="2997353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46164" y="446073"/>
            <a:ext cx="739288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Work in pairs. a. Number the pictures.</a:t>
            </a:r>
          </a:p>
        </p:txBody>
      </p:sp>
      <p:pic>
        <p:nvPicPr>
          <p:cNvPr id="20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671" y="308632"/>
            <a:ext cx="1444332" cy="92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15618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6805</TotalTime>
  <Words>1053</Words>
  <Application>Microsoft Office PowerPoint</Application>
  <PresentationFormat>Widescreen</PresentationFormat>
  <Paragraphs>152</Paragraphs>
  <Slides>37</Slides>
  <Notes>16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Ca4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Hien Kim</cp:lastModifiedBy>
  <cp:revision>307</cp:revision>
  <dcterms:created xsi:type="dcterms:W3CDTF">2020-12-08T03:17:05Z</dcterms:created>
  <dcterms:modified xsi:type="dcterms:W3CDTF">2023-07-27T11:43:07Z</dcterms:modified>
</cp:coreProperties>
</file>