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wmf" ContentType="image/x-wmf"/>
  <Default Extension="rels" ContentType="application/vnd.openxmlformats-package.relationships+xml"/>
  <Default Extension="xml" ContentType="application/xml"/>
  <Default Extension="fntdata" ContentType="application/x-fontdata"/>
  <Default Extension="wdp" ContentType="image/vnd.ms-photo"/>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30"/>
  </p:notesMasterIdLst>
  <p:sldIdLst>
    <p:sldId id="335" r:id="rId2"/>
    <p:sldId id="256" r:id="rId3"/>
    <p:sldId id="258" r:id="rId4"/>
    <p:sldId id="260" r:id="rId5"/>
    <p:sldId id="261" r:id="rId6"/>
    <p:sldId id="262" r:id="rId7"/>
    <p:sldId id="266" r:id="rId8"/>
    <p:sldId id="310" r:id="rId9"/>
    <p:sldId id="272" r:id="rId10"/>
    <p:sldId id="311" r:id="rId11"/>
    <p:sldId id="312" r:id="rId12"/>
    <p:sldId id="313" r:id="rId13"/>
    <p:sldId id="314" r:id="rId14"/>
    <p:sldId id="321" r:id="rId15"/>
    <p:sldId id="316" r:id="rId16"/>
    <p:sldId id="317" r:id="rId17"/>
    <p:sldId id="318" r:id="rId18"/>
    <p:sldId id="319" r:id="rId19"/>
    <p:sldId id="320" r:id="rId20"/>
    <p:sldId id="322" r:id="rId21"/>
    <p:sldId id="323" r:id="rId22"/>
    <p:sldId id="324" r:id="rId23"/>
    <p:sldId id="332" r:id="rId24"/>
    <p:sldId id="325" r:id="rId25"/>
    <p:sldId id="326" r:id="rId26"/>
    <p:sldId id="333" r:id="rId27"/>
    <p:sldId id="327" r:id="rId28"/>
    <p:sldId id="334" r:id="rId29"/>
  </p:sldIdLst>
  <p:sldSz cx="9144000" cy="5143500" type="screen16x9"/>
  <p:notesSz cx="6858000" cy="9144000"/>
  <p:embeddedFontLst>
    <p:embeddedFont>
      <p:font typeface="宋体" panose="02010600030101010101" pitchFamily="2" charset="-122"/>
      <p:regular r:id="rId31"/>
    </p:embeddedFont>
    <p:embeddedFont>
      <p:font typeface="Poppins" panose="020B0604020202020204" charset="0"/>
      <p:regular r:id="rId32"/>
      <p:bold r:id="rId33"/>
      <p:italic r:id="rId34"/>
      <p:boldItalic r:id="rId35"/>
    </p:embeddedFont>
    <p:embeddedFont>
      <p:font typeface="Calibri" panose="020F0502020204030204" pitchFamily="34" charset="0"/>
      <p:regular r:id="rId36"/>
      <p:bold r:id="rId37"/>
      <p:italic r:id="rId38"/>
      <p:boldItalic r:id="rId39"/>
    </p:embeddedFont>
    <p:embeddedFont>
      <p:font typeface="Segoe UI" panose="020B0502040204020203" pitchFamily="34" charset="0"/>
      <p:regular r:id="rId40"/>
      <p:bold r:id="rId41"/>
      <p:italic r:id="rId42"/>
      <p:boldItalic r:id="rId43"/>
    </p:embeddedFont>
    <p:embeddedFont>
      <p:font typeface="Cambria Math" panose="02040503050406030204" pitchFamily="18" charset="0"/>
      <p:regular r:id="rId44"/>
    </p:embeddedFont>
    <p:embeddedFont>
      <p:font typeface="Bebas Neue" panose="020B0604020202020204" charset="0"/>
      <p:regular r:id="rId45"/>
    </p:embeddedFont>
    <p:embeddedFont>
      <p:font typeface="Comfortaa" panose="020B0604020202020204" charset="0"/>
      <p:regular r:id="rId46"/>
      <p:bold r:id="rId47"/>
    </p:embeddedFont>
    <p:embeddedFont>
      <p:font typeface="MuseoModerno" panose="020B0604020202020204" charset="0"/>
      <p:regular r:id="rId48"/>
      <p:bold r:id="rId4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90" d="100"/>
          <a:sy n="90" d="100"/>
        </p:scale>
        <p:origin x="816" y="84"/>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9.fntdata"/><Relationship Id="rId21" Type="http://schemas.openxmlformats.org/officeDocument/2006/relationships/slide" Target="slides/slide20.xml"/><Relationship Id="rId34" Type="http://schemas.openxmlformats.org/officeDocument/2006/relationships/font" Target="fonts/font4.fntdata"/><Relationship Id="rId42" Type="http://schemas.openxmlformats.org/officeDocument/2006/relationships/font" Target="fonts/font12.fntdata"/><Relationship Id="rId47" Type="http://schemas.openxmlformats.org/officeDocument/2006/relationships/font" Target="fonts/font17.fntdata"/><Relationship Id="rId50" Type="http://schemas.openxmlformats.org/officeDocument/2006/relationships/presProps" Target="presProps.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2.fntdata"/><Relationship Id="rId37" Type="http://schemas.openxmlformats.org/officeDocument/2006/relationships/font" Target="fonts/font7.fntdata"/><Relationship Id="rId40" Type="http://schemas.openxmlformats.org/officeDocument/2006/relationships/font" Target="fonts/font10.fntdata"/><Relationship Id="rId45" Type="http://schemas.openxmlformats.org/officeDocument/2006/relationships/font" Target="fonts/font15.fntdata"/><Relationship Id="rId53" Type="http://schemas.openxmlformats.org/officeDocument/2006/relationships/tableStyles" Target="tableStyles.xml"/><Relationship Id="rId5" Type="http://schemas.openxmlformats.org/officeDocument/2006/relationships/slide" Target="slides/slide4.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1.fntdata"/><Relationship Id="rId44" Type="http://schemas.openxmlformats.org/officeDocument/2006/relationships/font" Target="fonts/font14.fntdata"/><Relationship Id="rId52"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notesMaster" Target="notesMasters/notesMaster1.xml"/><Relationship Id="rId35" Type="http://schemas.openxmlformats.org/officeDocument/2006/relationships/font" Target="fonts/font5.fntdata"/><Relationship Id="rId43" Type="http://schemas.openxmlformats.org/officeDocument/2006/relationships/font" Target="fonts/font13.fntdata"/><Relationship Id="rId48" Type="http://schemas.openxmlformats.org/officeDocument/2006/relationships/font" Target="fonts/font18.fntdata"/><Relationship Id="rId8" Type="http://schemas.openxmlformats.org/officeDocument/2006/relationships/slide" Target="slides/slide7.xml"/><Relationship Id="rId51" Type="http://schemas.openxmlformats.org/officeDocument/2006/relationships/viewProps" Target="view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3.fntdata"/><Relationship Id="rId38" Type="http://schemas.openxmlformats.org/officeDocument/2006/relationships/font" Target="fonts/font8.fntdata"/><Relationship Id="rId46" Type="http://schemas.openxmlformats.org/officeDocument/2006/relationships/font" Target="fonts/font16.fntdata"/><Relationship Id="rId20" Type="http://schemas.openxmlformats.org/officeDocument/2006/relationships/slide" Target="slides/slide19.xml"/><Relationship Id="rId41" Type="http://schemas.openxmlformats.org/officeDocument/2006/relationships/font" Target="fonts/font11.fntdata"/><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6.fntdata"/><Relationship Id="rId49" Type="http://schemas.openxmlformats.org/officeDocument/2006/relationships/font" Target="fonts/font19.fntdata"/></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2.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21.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1"/>
        <p:cNvGrpSpPr/>
        <p:nvPr/>
      </p:nvGrpSpPr>
      <p:grpSpPr>
        <a:xfrm>
          <a:off x="0" y="0"/>
          <a:ext cx="0" cy="0"/>
          <a:chOff x="0" y="0"/>
          <a:chExt cx="0" cy="0"/>
        </a:xfrm>
      </p:grpSpPr>
      <p:sp>
        <p:nvSpPr>
          <p:cNvPr id="50342" name="Google Shape;50342;gdf086ef707_0_5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3" name="Google Shape;50343;gdf086ef707_0_5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160"/>
        <p:cNvGrpSpPr/>
        <p:nvPr/>
      </p:nvGrpSpPr>
      <p:grpSpPr>
        <a:xfrm>
          <a:off x="0" y="0"/>
          <a:ext cx="0" cy="0"/>
          <a:chOff x="0" y="0"/>
          <a:chExt cx="0" cy="0"/>
        </a:xfrm>
      </p:grpSpPr>
      <p:grpSp>
        <p:nvGrpSpPr>
          <p:cNvPr id="13161" name="Google Shape;13161;p13"/>
          <p:cNvGrpSpPr/>
          <p:nvPr/>
        </p:nvGrpSpPr>
        <p:grpSpPr>
          <a:xfrm rot="10800000" flipH="1">
            <a:off x="-487" y="-17211"/>
            <a:ext cx="9143878" cy="424435"/>
            <a:chOff x="720000" y="4245875"/>
            <a:chExt cx="7704000" cy="357600"/>
          </a:xfrm>
        </p:grpSpPr>
        <p:sp>
          <p:nvSpPr>
            <p:cNvPr id="13162" name="Google Shape;13162;p13"/>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13"/>
            <p:cNvGrpSpPr/>
            <p:nvPr/>
          </p:nvGrpSpPr>
          <p:grpSpPr>
            <a:xfrm>
              <a:off x="720000" y="4250325"/>
              <a:ext cx="332750" cy="340900"/>
              <a:chOff x="4640775" y="524900"/>
              <a:chExt cx="332750" cy="340900"/>
            </a:xfrm>
          </p:grpSpPr>
          <p:sp>
            <p:nvSpPr>
              <p:cNvPr id="13164" name="Google Shape;1316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3"/>
            <p:cNvGrpSpPr/>
            <p:nvPr/>
          </p:nvGrpSpPr>
          <p:grpSpPr>
            <a:xfrm>
              <a:off x="1055056" y="4250325"/>
              <a:ext cx="332750" cy="340900"/>
              <a:chOff x="4640775" y="524900"/>
              <a:chExt cx="332750" cy="340900"/>
            </a:xfrm>
          </p:grpSpPr>
          <p:sp>
            <p:nvSpPr>
              <p:cNvPr id="13177" name="Google Shape;1317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
            <p:cNvGrpSpPr/>
            <p:nvPr/>
          </p:nvGrpSpPr>
          <p:grpSpPr>
            <a:xfrm>
              <a:off x="1390113" y="4250325"/>
              <a:ext cx="332750" cy="340900"/>
              <a:chOff x="4640775" y="524900"/>
              <a:chExt cx="332750" cy="340900"/>
            </a:xfrm>
          </p:grpSpPr>
          <p:sp>
            <p:nvSpPr>
              <p:cNvPr id="13190" name="Google Shape;1319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
            <p:cNvGrpSpPr/>
            <p:nvPr/>
          </p:nvGrpSpPr>
          <p:grpSpPr>
            <a:xfrm>
              <a:off x="1725169" y="4250325"/>
              <a:ext cx="332750" cy="340900"/>
              <a:chOff x="4640775" y="524900"/>
              <a:chExt cx="332750" cy="340900"/>
            </a:xfrm>
          </p:grpSpPr>
          <p:sp>
            <p:nvSpPr>
              <p:cNvPr id="13203" name="Google Shape;1320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3"/>
            <p:cNvGrpSpPr/>
            <p:nvPr/>
          </p:nvGrpSpPr>
          <p:grpSpPr>
            <a:xfrm>
              <a:off x="2060226" y="4250325"/>
              <a:ext cx="332750" cy="340900"/>
              <a:chOff x="4640775" y="524900"/>
              <a:chExt cx="332750" cy="340900"/>
            </a:xfrm>
          </p:grpSpPr>
          <p:sp>
            <p:nvSpPr>
              <p:cNvPr id="13216" name="Google Shape;1321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3"/>
            <p:cNvGrpSpPr/>
            <p:nvPr/>
          </p:nvGrpSpPr>
          <p:grpSpPr>
            <a:xfrm>
              <a:off x="2395282" y="4250325"/>
              <a:ext cx="332750" cy="340900"/>
              <a:chOff x="4640775" y="524900"/>
              <a:chExt cx="332750" cy="340900"/>
            </a:xfrm>
          </p:grpSpPr>
          <p:sp>
            <p:nvSpPr>
              <p:cNvPr id="13229" name="Google Shape;1322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3"/>
            <p:cNvGrpSpPr/>
            <p:nvPr/>
          </p:nvGrpSpPr>
          <p:grpSpPr>
            <a:xfrm>
              <a:off x="2730339" y="4250325"/>
              <a:ext cx="332750" cy="340900"/>
              <a:chOff x="4640775" y="524900"/>
              <a:chExt cx="332750" cy="340900"/>
            </a:xfrm>
          </p:grpSpPr>
          <p:sp>
            <p:nvSpPr>
              <p:cNvPr id="13242" name="Google Shape;1324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13"/>
            <p:cNvGrpSpPr/>
            <p:nvPr/>
          </p:nvGrpSpPr>
          <p:grpSpPr>
            <a:xfrm>
              <a:off x="3065395" y="4250325"/>
              <a:ext cx="332750" cy="340900"/>
              <a:chOff x="4640775" y="524900"/>
              <a:chExt cx="332750" cy="340900"/>
            </a:xfrm>
          </p:grpSpPr>
          <p:sp>
            <p:nvSpPr>
              <p:cNvPr id="13255" name="Google Shape;1325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13"/>
            <p:cNvGrpSpPr/>
            <p:nvPr/>
          </p:nvGrpSpPr>
          <p:grpSpPr>
            <a:xfrm>
              <a:off x="3400452" y="4250325"/>
              <a:ext cx="332750" cy="340900"/>
              <a:chOff x="4640775" y="524900"/>
              <a:chExt cx="332750" cy="340900"/>
            </a:xfrm>
          </p:grpSpPr>
          <p:sp>
            <p:nvSpPr>
              <p:cNvPr id="13268" name="Google Shape;1326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3"/>
            <p:cNvGrpSpPr/>
            <p:nvPr/>
          </p:nvGrpSpPr>
          <p:grpSpPr>
            <a:xfrm>
              <a:off x="3735508" y="4250325"/>
              <a:ext cx="332750" cy="340900"/>
              <a:chOff x="4640775" y="524900"/>
              <a:chExt cx="332750" cy="340900"/>
            </a:xfrm>
          </p:grpSpPr>
          <p:sp>
            <p:nvSpPr>
              <p:cNvPr id="13281" name="Google Shape;1328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3"/>
            <p:cNvGrpSpPr/>
            <p:nvPr/>
          </p:nvGrpSpPr>
          <p:grpSpPr>
            <a:xfrm>
              <a:off x="4070565" y="4250325"/>
              <a:ext cx="332750" cy="340900"/>
              <a:chOff x="4640775" y="524900"/>
              <a:chExt cx="332750" cy="340900"/>
            </a:xfrm>
          </p:grpSpPr>
          <p:sp>
            <p:nvSpPr>
              <p:cNvPr id="13294" name="Google Shape;1329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13"/>
            <p:cNvGrpSpPr/>
            <p:nvPr/>
          </p:nvGrpSpPr>
          <p:grpSpPr>
            <a:xfrm>
              <a:off x="4405621" y="4250325"/>
              <a:ext cx="332750" cy="340900"/>
              <a:chOff x="4640775" y="524900"/>
              <a:chExt cx="332750" cy="340900"/>
            </a:xfrm>
          </p:grpSpPr>
          <p:sp>
            <p:nvSpPr>
              <p:cNvPr id="13307" name="Google Shape;1330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13"/>
            <p:cNvGrpSpPr/>
            <p:nvPr/>
          </p:nvGrpSpPr>
          <p:grpSpPr>
            <a:xfrm>
              <a:off x="4740678" y="4250325"/>
              <a:ext cx="332750" cy="340900"/>
              <a:chOff x="4640775" y="524900"/>
              <a:chExt cx="332750" cy="340900"/>
            </a:xfrm>
          </p:grpSpPr>
          <p:sp>
            <p:nvSpPr>
              <p:cNvPr id="13320" name="Google Shape;1332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13"/>
            <p:cNvGrpSpPr/>
            <p:nvPr/>
          </p:nvGrpSpPr>
          <p:grpSpPr>
            <a:xfrm>
              <a:off x="5075734" y="4250325"/>
              <a:ext cx="332750" cy="340900"/>
              <a:chOff x="4640775" y="524900"/>
              <a:chExt cx="332750" cy="340900"/>
            </a:xfrm>
          </p:grpSpPr>
          <p:sp>
            <p:nvSpPr>
              <p:cNvPr id="13333" name="Google Shape;1333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13"/>
            <p:cNvGrpSpPr/>
            <p:nvPr/>
          </p:nvGrpSpPr>
          <p:grpSpPr>
            <a:xfrm>
              <a:off x="5410790" y="4250325"/>
              <a:ext cx="332750" cy="340900"/>
              <a:chOff x="4640775" y="524900"/>
              <a:chExt cx="332750" cy="340900"/>
            </a:xfrm>
          </p:grpSpPr>
          <p:sp>
            <p:nvSpPr>
              <p:cNvPr id="13346" name="Google Shape;1334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13"/>
            <p:cNvGrpSpPr/>
            <p:nvPr/>
          </p:nvGrpSpPr>
          <p:grpSpPr>
            <a:xfrm>
              <a:off x="5745847" y="4250325"/>
              <a:ext cx="332750" cy="340900"/>
              <a:chOff x="4640775" y="524900"/>
              <a:chExt cx="332750" cy="340900"/>
            </a:xfrm>
          </p:grpSpPr>
          <p:sp>
            <p:nvSpPr>
              <p:cNvPr id="13359" name="Google Shape;1335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
            <p:cNvGrpSpPr/>
            <p:nvPr/>
          </p:nvGrpSpPr>
          <p:grpSpPr>
            <a:xfrm>
              <a:off x="6080903" y="4250325"/>
              <a:ext cx="332750" cy="340900"/>
              <a:chOff x="4640775" y="524900"/>
              <a:chExt cx="332750" cy="340900"/>
            </a:xfrm>
          </p:grpSpPr>
          <p:sp>
            <p:nvSpPr>
              <p:cNvPr id="13372" name="Google Shape;1337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
            <p:cNvGrpSpPr/>
            <p:nvPr/>
          </p:nvGrpSpPr>
          <p:grpSpPr>
            <a:xfrm>
              <a:off x="6415960" y="4250325"/>
              <a:ext cx="332750" cy="340900"/>
              <a:chOff x="4640775" y="524900"/>
              <a:chExt cx="332750" cy="340900"/>
            </a:xfrm>
          </p:grpSpPr>
          <p:sp>
            <p:nvSpPr>
              <p:cNvPr id="13385" name="Google Shape;1338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13"/>
            <p:cNvGrpSpPr/>
            <p:nvPr/>
          </p:nvGrpSpPr>
          <p:grpSpPr>
            <a:xfrm>
              <a:off x="6751016" y="4250325"/>
              <a:ext cx="332750" cy="340900"/>
              <a:chOff x="4640775" y="524900"/>
              <a:chExt cx="332750" cy="340900"/>
            </a:xfrm>
          </p:grpSpPr>
          <p:sp>
            <p:nvSpPr>
              <p:cNvPr id="13398" name="Google Shape;1339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3"/>
            <p:cNvGrpSpPr/>
            <p:nvPr/>
          </p:nvGrpSpPr>
          <p:grpSpPr>
            <a:xfrm>
              <a:off x="7086073" y="4250325"/>
              <a:ext cx="332750" cy="340900"/>
              <a:chOff x="4640775" y="524900"/>
              <a:chExt cx="332750" cy="340900"/>
            </a:xfrm>
          </p:grpSpPr>
          <p:sp>
            <p:nvSpPr>
              <p:cNvPr id="13411" name="Google Shape;1341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
            <p:cNvGrpSpPr/>
            <p:nvPr/>
          </p:nvGrpSpPr>
          <p:grpSpPr>
            <a:xfrm>
              <a:off x="7421129" y="4250325"/>
              <a:ext cx="332750" cy="340900"/>
              <a:chOff x="4640775" y="524900"/>
              <a:chExt cx="332750" cy="340900"/>
            </a:xfrm>
          </p:grpSpPr>
          <p:sp>
            <p:nvSpPr>
              <p:cNvPr id="13424" name="Google Shape;1342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
            <p:cNvGrpSpPr/>
            <p:nvPr/>
          </p:nvGrpSpPr>
          <p:grpSpPr>
            <a:xfrm>
              <a:off x="7756186" y="4250325"/>
              <a:ext cx="332750" cy="340900"/>
              <a:chOff x="4640775" y="524900"/>
              <a:chExt cx="332750" cy="340900"/>
            </a:xfrm>
          </p:grpSpPr>
          <p:sp>
            <p:nvSpPr>
              <p:cNvPr id="13437" name="Google Shape;1343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13"/>
            <p:cNvGrpSpPr/>
            <p:nvPr/>
          </p:nvGrpSpPr>
          <p:grpSpPr>
            <a:xfrm>
              <a:off x="8091242" y="4250325"/>
              <a:ext cx="332750" cy="340900"/>
              <a:chOff x="4640775" y="524900"/>
              <a:chExt cx="332750" cy="340900"/>
            </a:xfrm>
          </p:grpSpPr>
          <p:sp>
            <p:nvSpPr>
              <p:cNvPr id="13450" name="Google Shape;1345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2" name="Google Shape;13462;p13"/>
          <p:cNvGrpSpPr/>
          <p:nvPr/>
        </p:nvGrpSpPr>
        <p:grpSpPr>
          <a:xfrm rot="10800000" flipH="1">
            <a:off x="-487" y="4718814"/>
            <a:ext cx="9143878" cy="424435"/>
            <a:chOff x="720000" y="4245875"/>
            <a:chExt cx="7704000" cy="357600"/>
          </a:xfrm>
        </p:grpSpPr>
        <p:sp>
          <p:nvSpPr>
            <p:cNvPr id="13463" name="Google Shape;13463;p13"/>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13"/>
            <p:cNvGrpSpPr/>
            <p:nvPr/>
          </p:nvGrpSpPr>
          <p:grpSpPr>
            <a:xfrm>
              <a:off x="720000" y="4250325"/>
              <a:ext cx="332750" cy="340900"/>
              <a:chOff x="4640775" y="524900"/>
              <a:chExt cx="332750" cy="340900"/>
            </a:xfrm>
          </p:grpSpPr>
          <p:sp>
            <p:nvSpPr>
              <p:cNvPr id="13465" name="Google Shape;1346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
            <p:cNvGrpSpPr/>
            <p:nvPr/>
          </p:nvGrpSpPr>
          <p:grpSpPr>
            <a:xfrm>
              <a:off x="1055056" y="4250325"/>
              <a:ext cx="332750" cy="340900"/>
              <a:chOff x="4640775" y="524900"/>
              <a:chExt cx="332750" cy="340900"/>
            </a:xfrm>
          </p:grpSpPr>
          <p:sp>
            <p:nvSpPr>
              <p:cNvPr id="13478" name="Google Shape;1347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13"/>
            <p:cNvGrpSpPr/>
            <p:nvPr/>
          </p:nvGrpSpPr>
          <p:grpSpPr>
            <a:xfrm>
              <a:off x="1390113" y="4250325"/>
              <a:ext cx="332750" cy="340900"/>
              <a:chOff x="4640775" y="524900"/>
              <a:chExt cx="332750" cy="340900"/>
            </a:xfrm>
          </p:grpSpPr>
          <p:sp>
            <p:nvSpPr>
              <p:cNvPr id="13491" name="Google Shape;1349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3"/>
            <p:cNvGrpSpPr/>
            <p:nvPr/>
          </p:nvGrpSpPr>
          <p:grpSpPr>
            <a:xfrm>
              <a:off x="1725169" y="4250325"/>
              <a:ext cx="332750" cy="340900"/>
              <a:chOff x="4640775" y="524900"/>
              <a:chExt cx="332750" cy="340900"/>
            </a:xfrm>
          </p:grpSpPr>
          <p:sp>
            <p:nvSpPr>
              <p:cNvPr id="13504" name="Google Shape;1350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13"/>
            <p:cNvGrpSpPr/>
            <p:nvPr/>
          </p:nvGrpSpPr>
          <p:grpSpPr>
            <a:xfrm>
              <a:off x="2060226" y="4250325"/>
              <a:ext cx="332750" cy="340900"/>
              <a:chOff x="4640775" y="524900"/>
              <a:chExt cx="332750" cy="340900"/>
            </a:xfrm>
          </p:grpSpPr>
          <p:sp>
            <p:nvSpPr>
              <p:cNvPr id="13517" name="Google Shape;1351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3"/>
            <p:cNvGrpSpPr/>
            <p:nvPr/>
          </p:nvGrpSpPr>
          <p:grpSpPr>
            <a:xfrm>
              <a:off x="2395282" y="4250325"/>
              <a:ext cx="332750" cy="340900"/>
              <a:chOff x="4640775" y="524900"/>
              <a:chExt cx="332750" cy="340900"/>
            </a:xfrm>
          </p:grpSpPr>
          <p:sp>
            <p:nvSpPr>
              <p:cNvPr id="13530" name="Google Shape;1353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13"/>
            <p:cNvGrpSpPr/>
            <p:nvPr/>
          </p:nvGrpSpPr>
          <p:grpSpPr>
            <a:xfrm>
              <a:off x="2730339" y="4250325"/>
              <a:ext cx="332750" cy="340900"/>
              <a:chOff x="4640775" y="524900"/>
              <a:chExt cx="332750" cy="340900"/>
            </a:xfrm>
          </p:grpSpPr>
          <p:sp>
            <p:nvSpPr>
              <p:cNvPr id="13543" name="Google Shape;1354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
            <p:cNvGrpSpPr/>
            <p:nvPr/>
          </p:nvGrpSpPr>
          <p:grpSpPr>
            <a:xfrm>
              <a:off x="3065395" y="4250325"/>
              <a:ext cx="332750" cy="340900"/>
              <a:chOff x="4640775" y="524900"/>
              <a:chExt cx="332750" cy="340900"/>
            </a:xfrm>
          </p:grpSpPr>
          <p:sp>
            <p:nvSpPr>
              <p:cNvPr id="13556" name="Google Shape;1355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
            <p:cNvGrpSpPr/>
            <p:nvPr/>
          </p:nvGrpSpPr>
          <p:grpSpPr>
            <a:xfrm>
              <a:off x="3400452" y="4250325"/>
              <a:ext cx="332750" cy="340900"/>
              <a:chOff x="4640775" y="524900"/>
              <a:chExt cx="332750" cy="340900"/>
            </a:xfrm>
          </p:grpSpPr>
          <p:sp>
            <p:nvSpPr>
              <p:cNvPr id="13569" name="Google Shape;1356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3"/>
            <p:cNvGrpSpPr/>
            <p:nvPr/>
          </p:nvGrpSpPr>
          <p:grpSpPr>
            <a:xfrm>
              <a:off x="3735508" y="4250325"/>
              <a:ext cx="332750" cy="340900"/>
              <a:chOff x="4640775" y="524900"/>
              <a:chExt cx="332750" cy="340900"/>
            </a:xfrm>
          </p:grpSpPr>
          <p:sp>
            <p:nvSpPr>
              <p:cNvPr id="13582" name="Google Shape;1358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3"/>
            <p:cNvGrpSpPr/>
            <p:nvPr/>
          </p:nvGrpSpPr>
          <p:grpSpPr>
            <a:xfrm>
              <a:off x="4070565" y="4250325"/>
              <a:ext cx="332750" cy="340900"/>
              <a:chOff x="4640775" y="524900"/>
              <a:chExt cx="332750" cy="340900"/>
            </a:xfrm>
          </p:grpSpPr>
          <p:sp>
            <p:nvSpPr>
              <p:cNvPr id="13595" name="Google Shape;1359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13"/>
            <p:cNvGrpSpPr/>
            <p:nvPr/>
          </p:nvGrpSpPr>
          <p:grpSpPr>
            <a:xfrm>
              <a:off x="4405621" y="4250325"/>
              <a:ext cx="332750" cy="340900"/>
              <a:chOff x="4640775" y="524900"/>
              <a:chExt cx="332750" cy="340900"/>
            </a:xfrm>
          </p:grpSpPr>
          <p:sp>
            <p:nvSpPr>
              <p:cNvPr id="13608" name="Google Shape;1360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
            <p:cNvGrpSpPr/>
            <p:nvPr/>
          </p:nvGrpSpPr>
          <p:grpSpPr>
            <a:xfrm>
              <a:off x="4740678" y="4250325"/>
              <a:ext cx="332750" cy="340900"/>
              <a:chOff x="4640775" y="524900"/>
              <a:chExt cx="332750" cy="340900"/>
            </a:xfrm>
          </p:grpSpPr>
          <p:sp>
            <p:nvSpPr>
              <p:cNvPr id="13621" name="Google Shape;1362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3"/>
            <p:cNvGrpSpPr/>
            <p:nvPr/>
          </p:nvGrpSpPr>
          <p:grpSpPr>
            <a:xfrm>
              <a:off x="5075734" y="4250325"/>
              <a:ext cx="332750" cy="340900"/>
              <a:chOff x="4640775" y="524900"/>
              <a:chExt cx="332750" cy="340900"/>
            </a:xfrm>
          </p:grpSpPr>
          <p:sp>
            <p:nvSpPr>
              <p:cNvPr id="13634" name="Google Shape;1363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13"/>
            <p:cNvGrpSpPr/>
            <p:nvPr/>
          </p:nvGrpSpPr>
          <p:grpSpPr>
            <a:xfrm>
              <a:off x="5410790" y="4250325"/>
              <a:ext cx="332750" cy="340900"/>
              <a:chOff x="4640775" y="524900"/>
              <a:chExt cx="332750" cy="340900"/>
            </a:xfrm>
          </p:grpSpPr>
          <p:sp>
            <p:nvSpPr>
              <p:cNvPr id="13647" name="Google Shape;1364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13"/>
            <p:cNvGrpSpPr/>
            <p:nvPr/>
          </p:nvGrpSpPr>
          <p:grpSpPr>
            <a:xfrm>
              <a:off x="5745847" y="4250325"/>
              <a:ext cx="332750" cy="340900"/>
              <a:chOff x="4640775" y="524900"/>
              <a:chExt cx="332750" cy="340900"/>
            </a:xfrm>
          </p:grpSpPr>
          <p:sp>
            <p:nvSpPr>
              <p:cNvPr id="13660" name="Google Shape;1366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3"/>
            <p:cNvGrpSpPr/>
            <p:nvPr/>
          </p:nvGrpSpPr>
          <p:grpSpPr>
            <a:xfrm>
              <a:off x="6080903" y="4250325"/>
              <a:ext cx="332750" cy="340900"/>
              <a:chOff x="4640775" y="524900"/>
              <a:chExt cx="332750" cy="340900"/>
            </a:xfrm>
          </p:grpSpPr>
          <p:sp>
            <p:nvSpPr>
              <p:cNvPr id="13673" name="Google Shape;1367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3"/>
            <p:cNvGrpSpPr/>
            <p:nvPr/>
          </p:nvGrpSpPr>
          <p:grpSpPr>
            <a:xfrm>
              <a:off x="6415960" y="4250325"/>
              <a:ext cx="332750" cy="340900"/>
              <a:chOff x="4640775" y="524900"/>
              <a:chExt cx="332750" cy="340900"/>
            </a:xfrm>
          </p:grpSpPr>
          <p:sp>
            <p:nvSpPr>
              <p:cNvPr id="13686" name="Google Shape;1368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3"/>
            <p:cNvGrpSpPr/>
            <p:nvPr/>
          </p:nvGrpSpPr>
          <p:grpSpPr>
            <a:xfrm>
              <a:off x="6751016" y="4250325"/>
              <a:ext cx="332750" cy="340900"/>
              <a:chOff x="4640775" y="524900"/>
              <a:chExt cx="332750" cy="340900"/>
            </a:xfrm>
          </p:grpSpPr>
          <p:sp>
            <p:nvSpPr>
              <p:cNvPr id="13699" name="Google Shape;1369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13"/>
            <p:cNvGrpSpPr/>
            <p:nvPr/>
          </p:nvGrpSpPr>
          <p:grpSpPr>
            <a:xfrm>
              <a:off x="7086073" y="4250325"/>
              <a:ext cx="332750" cy="340900"/>
              <a:chOff x="4640775" y="524900"/>
              <a:chExt cx="332750" cy="340900"/>
            </a:xfrm>
          </p:grpSpPr>
          <p:sp>
            <p:nvSpPr>
              <p:cNvPr id="13712" name="Google Shape;1371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13"/>
            <p:cNvGrpSpPr/>
            <p:nvPr/>
          </p:nvGrpSpPr>
          <p:grpSpPr>
            <a:xfrm>
              <a:off x="7421129" y="4250325"/>
              <a:ext cx="332750" cy="340900"/>
              <a:chOff x="4640775" y="524900"/>
              <a:chExt cx="332750" cy="340900"/>
            </a:xfrm>
          </p:grpSpPr>
          <p:sp>
            <p:nvSpPr>
              <p:cNvPr id="13725" name="Google Shape;1372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3"/>
            <p:cNvGrpSpPr/>
            <p:nvPr/>
          </p:nvGrpSpPr>
          <p:grpSpPr>
            <a:xfrm>
              <a:off x="7756186" y="4250325"/>
              <a:ext cx="332750" cy="340900"/>
              <a:chOff x="4640775" y="524900"/>
              <a:chExt cx="332750" cy="340900"/>
            </a:xfrm>
          </p:grpSpPr>
          <p:sp>
            <p:nvSpPr>
              <p:cNvPr id="13738" name="Google Shape;1373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13"/>
            <p:cNvGrpSpPr/>
            <p:nvPr/>
          </p:nvGrpSpPr>
          <p:grpSpPr>
            <a:xfrm>
              <a:off x="8091242" y="4250325"/>
              <a:ext cx="332750" cy="340900"/>
              <a:chOff x="4640775" y="524900"/>
              <a:chExt cx="332750" cy="340900"/>
            </a:xfrm>
          </p:grpSpPr>
          <p:sp>
            <p:nvSpPr>
              <p:cNvPr id="13751" name="Google Shape;1375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63" name="Google Shape;13763;p13"/>
          <p:cNvSpPr txBox="1">
            <a:spLocks noGrp="1"/>
          </p:cNvSpPr>
          <p:nvPr>
            <p:ph type="title"/>
          </p:nvPr>
        </p:nvSpPr>
        <p:spPr>
          <a:xfrm>
            <a:off x="7200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4" name="Google Shape;13764;p13"/>
          <p:cNvSpPr txBox="1">
            <a:spLocks noGrp="1"/>
          </p:cNvSpPr>
          <p:nvPr>
            <p:ph type="title" idx="2" hasCustomPrompt="1"/>
          </p:nvPr>
        </p:nvSpPr>
        <p:spPr>
          <a:xfrm>
            <a:off x="7200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5" name="Google Shape;13765;p13"/>
          <p:cNvSpPr txBox="1">
            <a:spLocks noGrp="1"/>
          </p:cNvSpPr>
          <p:nvPr>
            <p:ph type="subTitle" idx="1"/>
          </p:nvPr>
        </p:nvSpPr>
        <p:spPr>
          <a:xfrm>
            <a:off x="7200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6" name="Google Shape;13766;p13"/>
          <p:cNvSpPr txBox="1">
            <a:spLocks noGrp="1"/>
          </p:cNvSpPr>
          <p:nvPr>
            <p:ph type="title" idx="3"/>
          </p:nvPr>
        </p:nvSpPr>
        <p:spPr>
          <a:xfrm>
            <a:off x="34038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7" name="Google Shape;13767;p13"/>
          <p:cNvSpPr txBox="1">
            <a:spLocks noGrp="1"/>
          </p:cNvSpPr>
          <p:nvPr>
            <p:ph type="title" idx="4" hasCustomPrompt="1"/>
          </p:nvPr>
        </p:nvSpPr>
        <p:spPr>
          <a:xfrm>
            <a:off x="34038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8" name="Google Shape;13768;p13"/>
          <p:cNvSpPr txBox="1">
            <a:spLocks noGrp="1"/>
          </p:cNvSpPr>
          <p:nvPr>
            <p:ph type="subTitle" idx="5"/>
          </p:nvPr>
        </p:nvSpPr>
        <p:spPr>
          <a:xfrm>
            <a:off x="34038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9" name="Google Shape;13769;p13"/>
          <p:cNvSpPr txBox="1">
            <a:spLocks noGrp="1"/>
          </p:cNvSpPr>
          <p:nvPr>
            <p:ph type="title" idx="6"/>
          </p:nvPr>
        </p:nvSpPr>
        <p:spPr>
          <a:xfrm>
            <a:off x="60876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0" name="Google Shape;13770;p13"/>
          <p:cNvSpPr txBox="1">
            <a:spLocks noGrp="1"/>
          </p:cNvSpPr>
          <p:nvPr>
            <p:ph type="title" idx="7" hasCustomPrompt="1"/>
          </p:nvPr>
        </p:nvSpPr>
        <p:spPr>
          <a:xfrm>
            <a:off x="60876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1" name="Google Shape;13771;p13"/>
          <p:cNvSpPr txBox="1">
            <a:spLocks noGrp="1"/>
          </p:cNvSpPr>
          <p:nvPr>
            <p:ph type="subTitle" idx="8"/>
          </p:nvPr>
        </p:nvSpPr>
        <p:spPr>
          <a:xfrm>
            <a:off x="60876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2" name="Google Shape;13772;p13"/>
          <p:cNvSpPr txBox="1">
            <a:spLocks noGrp="1"/>
          </p:cNvSpPr>
          <p:nvPr>
            <p:ph type="title" idx="9"/>
          </p:nvPr>
        </p:nvSpPr>
        <p:spPr>
          <a:xfrm>
            <a:off x="7200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3" name="Google Shape;13773;p13"/>
          <p:cNvSpPr txBox="1">
            <a:spLocks noGrp="1"/>
          </p:cNvSpPr>
          <p:nvPr>
            <p:ph type="title" idx="13" hasCustomPrompt="1"/>
          </p:nvPr>
        </p:nvSpPr>
        <p:spPr>
          <a:xfrm>
            <a:off x="7200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4" name="Google Shape;13774;p13"/>
          <p:cNvSpPr txBox="1">
            <a:spLocks noGrp="1"/>
          </p:cNvSpPr>
          <p:nvPr>
            <p:ph type="subTitle" idx="14"/>
          </p:nvPr>
        </p:nvSpPr>
        <p:spPr>
          <a:xfrm>
            <a:off x="7200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5" name="Google Shape;13775;p13"/>
          <p:cNvSpPr txBox="1">
            <a:spLocks noGrp="1"/>
          </p:cNvSpPr>
          <p:nvPr>
            <p:ph type="title" idx="15"/>
          </p:nvPr>
        </p:nvSpPr>
        <p:spPr>
          <a:xfrm>
            <a:off x="34038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6" name="Google Shape;13776;p13"/>
          <p:cNvSpPr txBox="1">
            <a:spLocks noGrp="1"/>
          </p:cNvSpPr>
          <p:nvPr>
            <p:ph type="title" idx="16" hasCustomPrompt="1"/>
          </p:nvPr>
        </p:nvSpPr>
        <p:spPr>
          <a:xfrm>
            <a:off x="34038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7" name="Google Shape;13777;p13"/>
          <p:cNvSpPr txBox="1">
            <a:spLocks noGrp="1"/>
          </p:cNvSpPr>
          <p:nvPr>
            <p:ph type="subTitle" idx="17"/>
          </p:nvPr>
        </p:nvSpPr>
        <p:spPr>
          <a:xfrm>
            <a:off x="34038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8" name="Google Shape;13778;p13"/>
          <p:cNvSpPr txBox="1">
            <a:spLocks noGrp="1"/>
          </p:cNvSpPr>
          <p:nvPr>
            <p:ph type="title" idx="18"/>
          </p:nvPr>
        </p:nvSpPr>
        <p:spPr>
          <a:xfrm>
            <a:off x="60876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9" name="Google Shape;13779;p13"/>
          <p:cNvSpPr txBox="1">
            <a:spLocks noGrp="1"/>
          </p:cNvSpPr>
          <p:nvPr>
            <p:ph type="title" idx="19" hasCustomPrompt="1"/>
          </p:nvPr>
        </p:nvSpPr>
        <p:spPr>
          <a:xfrm>
            <a:off x="60876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80" name="Google Shape;13780;p13"/>
          <p:cNvSpPr txBox="1">
            <a:spLocks noGrp="1"/>
          </p:cNvSpPr>
          <p:nvPr>
            <p:ph type="subTitle" idx="20"/>
          </p:nvPr>
        </p:nvSpPr>
        <p:spPr>
          <a:xfrm>
            <a:off x="60876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59" r:id="rId6"/>
    <p:sldLayoutId id="2147483664" r:id="rId7"/>
    <p:sldLayoutId id="2147483668" r:id="rId8"/>
    <p:sldLayoutId id="2147483673" r:id="rId9"/>
    <p:sldLayoutId id="2147483678" r:id="rId10"/>
    <p:sldLayoutId id="2147483679" r:id="rId11"/>
    <p:sldLayoutId id="2147483680" r:id="rId12"/>
    <p:sldLayoutId id="2147483681" r:id="rId13"/>
    <p:sldLayoutId id="2147483684"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mailto:bhanhthao@gmail.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image" Target="../media/image13.png"/><Relationship Id="rId7" Type="http://schemas.openxmlformats.org/officeDocument/2006/relationships/image" Target="../media/image15.emf"/><Relationship Id="rId2" Type="http://schemas.openxmlformats.org/officeDocument/2006/relationships/slideLayout" Target="../slideLayouts/slideLayout9.xml"/><Relationship Id="rId1" Type="http://schemas.openxmlformats.org/officeDocument/2006/relationships/vmlDrawing" Target="../drawings/vmlDrawing1.vml"/><Relationship Id="rId6" Type="http://schemas.openxmlformats.org/officeDocument/2006/relationships/image" Target="../media/image14.emf"/><Relationship Id="rId5" Type="http://schemas.openxmlformats.org/officeDocument/2006/relationships/image" Target="../media/image12.wmf"/><Relationship Id="rId4" Type="http://schemas.openxmlformats.org/officeDocument/2006/relationships/oleObject" Target="../embeddings/oleObject1.bin"/></Relationships>
</file>

<file path=ppt/slides/_rels/slide12.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9.xml"/><Relationship Id="rId4" Type="http://schemas.openxmlformats.org/officeDocument/2006/relationships/image" Target="../media/image20.emf"/></Relationships>
</file>

<file path=ppt/slides/_rels/slide15.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Layout" Target="../slideLayouts/slideLayout9.xml"/><Relationship Id="rId1" Type="http://schemas.openxmlformats.org/officeDocument/2006/relationships/vmlDrawing" Target="../drawings/vmlDrawing2.vml"/><Relationship Id="rId4" Type="http://schemas.openxmlformats.org/officeDocument/2006/relationships/image" Target="../media/image21.wmf"/></Relationships>
</file>

<file path=ppt/slides/_rels/slide16.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slideLayout" Target="../slideLayouts/slideLayout9.xml"/><Relationship Id="rId4" Type="http://schemas.openxmlformats.org/officeDocument/2006/relationships/image" Target="../media/image27.emf"/></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image" Target="../media/image33.emf"/><Relationship Id="rId2" Type="http://schemas.openxmlformats.org/officeDocument/2006/relationships/image" Target="../media/image32.emf"/><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5.png"/><Relationship Id="rId1" Type="http://schemas.openxmlformats.org/officeDocument/2006/relationships/slideLayout" Target="../slideLayouts/slideLayout14.xml"/><Relationship Id="rId5" Type="http://schemas.openxmlformats.org/officeDocument/2006/relationships/image" Target="../media/image37.png"/><Relationship Id="rId4" Type="http://schemas.openxmlformats.org/officeDocument/2006/relationships/image" Target="../media/image36.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1.png"/></Relationships>
</file>

<file path=ppt/slides/_rels/slide6.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7.emf"/><Relationship Id="rId5" Type="http://schemas.openxmlformats.org/officeDocument/2006/relationships/image" Target="../media/image6.emf"/><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1329070" y="1087345"/>
            <a:ext cx="6900530" cy="2785378"/>
          </a:xfrm>
          <a:prstGeom prst="rect">
            <a:avLst/>
          </a:prstGeom>
        </p:spPr>
        <p:txBody>
          <a:bodyPr wrap="square">
            <a:spAutoFit/>
          </a:bodyPr>
          <a:lstStyle/>
          <a:p>
            <a:pPr>
              <a:lnSpc>
                <a:spcPct val="125000"/>
              </a:lnSpc>
            </a:pPr>
            <a:r>
              <a:rPr lang="en-US" sz="2000" b="1" spc="15">
                <a:solidFill>
                  <a:srgbClr val="081C36"/>
                </a:solidFill>
                <a:latin typeface="Segoe UI" panose="020B0502040204020203" pitchFamily="34" charset="0"/>
                <a:ea typeface="Calibri" panose="020F0502020204030204" pitchFamily="34" charset="0"/>
              </a:rPr>
              <a:t>- Họ và tên người soạn: Đặng Kim Nhung</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Tên trường: Trường PTDTBT THCS Thải Giàng Phố - Bắc Hà - Lào Cai</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Số điện thoại liên hệ: 0974427882</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 Địa chỉ Gmail: </a:t>
            </a:r>
            <a:r>
              <a:rPr lang="en-US" sz="2000" b="1" u="sng" spc="15">
                <a:solidFill>
                  <a:srgbClr val="081C36"/>
                </a:solidFill>
                <a:latin typeface="Segoe UI" panose="020B0502040204020203" pitchFamily="34" charset="0"/>
                <a:ea typeface="Calibri" panose="020F0502020204030204" pitchFamily="34" charset="0"/>
                <a:hlinkClick r:id="rId2"/>
              </a:rPr>
              <a:t>bhanhthao@gmail.com</a:t>
            </a:r>
            <a:endParaRPr lang="en-US" sz="2000" b="1">
              <a:latin typeface="Times New Roman" panose="02020603050405020304" pitchFamily="18" charset="0"/>
              <a:ea typeface="Calibri" panose="020F0502020204030204" pitchFamily="34" charset="0"/>
            </a:endParaRPr>
          </a:p>
          <a:p>
            <a:pPr>
              <a:lnSpc>
                <a:spcPct val="125000"/>
              </a:lnSpc>
            </a:pPr>
            <a:r>
              <a:rPr lang="en-US" sz="2000" b="1" spc="15">
                <a:solidFill>
                  <a:srgbClr val="081C36"/>
                </a:solidFill>
                <a:latin typeface="Segoe UI" panose="020B0502040204020203" pitchFamily="34" charset="0"/>
                <a:ea typeface="Calibri" panose="020F0502020204030204" pitchFamily="34" charset="0"/>
              </a:rPr>
              <a:t> - Tên Zalo sử dụng</a:t>
            </a:r>
            <a:r>
              <a:rPr lang="en-US" sz="2000" b="1">
                <a:latin typeface="Times New Roman" panose="02020603050405020304" pitchFamily="18" charset="0"/>
                <a:ea typeface="Calibri" panose="020F0502020204030204" pitchFamily="34" charset="0"/>
              </a:rPr>
              <a:t>: Đặng Nhung</a:t>
            </a:r>
          </a:p>
          <a:p>
            <a:pPr>
              <a:lnSpc>
                <a:spcPct val="125000"/>
              </a:lnSpc>
            </a:pPr>
            <a:r>
              <a:rPr lang="en-US" sz="2000" b="1" i="1">
                <a:latin typeface="Times New Roman" panose="02020603050405020304" pitchFamily="18" charset="0"/>
                <a:ea typeface="Calibri" panose="020F0502020204030204" pitchFamily="34" charset="0"/>
              </a:rPr>
              <a:t> </a:t>
            </a:r>
            <a:endParaRPr lang="en-US" sz="2000" b="1">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943084534"/>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a:t>
            </a:r>
            <a:r>
              <a:rPr lang="en-US" sz="2600" smtClean="0">
                <a:latin typeface="Times New Roman" panose="02020603050405020304" pitchFamily="18" charset="0"/>
                <a:cs typeface="Times New Roman" panose="02020603050405020304" pitchFamily="18" charset="0"/>
              </a:rPr>
              <a:t>           bao nhiêu học trò. Ông trả lời: </a:t>
            </a:r>
            <a:r>
              <a:rPr lang="en-US" sz="2600" i="1" smtClean="0">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a:t>
            </a:r>
            <a:r>
              <a:rPr lang="en-US" sz="2600" smtClean="0">
                <a:latin typeface="Times New Roman" panose="02020603050405020304" pitchFamily="18" charset="0"/>
                <a:cs typeface="Times New Roman" panose="02020603050405020304" pitchFamily="18" charset="0"/>
              </a:rPr>
              <a:t>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3"/>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smtClean="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smtClean="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spid="_x0000_s1054" name="Equation" r:id="rId4" imgW="558720" imgH="228600" progId="Equation.DSMT4">
                  <p:embed/>
                </p:oleObj>
              </mc:Choice>
              <mc:Fallback>
                <p:oleObj name="Equation" r:id="rId4" imgW="558720" imgH="228600" progId="Equation.DSMT4">
                  <p:embed/>
                  <p:pic>
                    <p:nvPicPr>
                      <p:cNvPr id="0" name="Object 1"/>
                      <p:cNvPicPr>
                        <a:picLocks noChangeAspect="1" noChangeArrowheads="1"/>
                      </p:cNvPicPr>
                      <p:nvPr/>
                    </p:nvPicPr>
                    <p:blipFill>
                      <a:blip r:embed="rId5"/>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6"/>
          <a:stretch>
            <a:fillRect/>
          </a:stretch>
        </p:blipFill>
        <p:spPr>
          <a:xfrm>
            <a:off x="561923" y="3390847"/>
            <a:ext cx="11719954" cy="1088840"/>
          </a:xfrm>
          <a:prstGeom prst="rect">
            <a:avLst/>
          </a:prstGeom>
        </p:spPr>
      </p:pic>
      <p:pic>
        <p:nvPicPr>
          <p:cNvPr id="25" name="Picture 24"/>
          <p:cNvPicPr>
            <a:picLocks noChangeAspect="1"/>
          </p:cNvPicPr>
          <p:nvPr/>
        </p:nvPicPr>
        <p:blipFill>
          <a:blip r:embed="rId7"/>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ta có phương trình</a:t>
            </a:r>
            <a:endParaRPr lang="en-US" sz="260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smtClean="0">
                <a:solidFill>
                  <a:srgbClr val="FF0000"/>
                </a:solidFill>
                <a:latin typeface="Times New Roman" panose="02020603050405020304" pitchFamily="18" charset="0"/>
                <a:cs typeface="Times New Roman" panose="02020603050405020304" pitchFamily="18" charset="0"/>
              </a:rPr>
              <a:t>Ví dụ 2: </a:t>
            </a:r>
            <a:r>
              <a:rPr lang="en-US" sz="2600" smtClean="0">
                <a:latin typeface="Times New Roman" panose="02020603050405020304" pitchFamily="18" charset="0"/>
                <a:cs typeface="Times New Roman" panose="02020603050405020304" pitchFamily="18" charset="0"/>
              </a:rPr>
              <a:t>Năm nay tuổi anh gấp ba lần tuổi của em. Sáu năm nữa, tuổi anh chỉ gấp đôi tuổi của em. Hỏi năm nay tuổi của anh và tuổi của em là bao nhiêu?</a:t>
            </a:r>
            <a:endParaRPr lang="en-US" sz="2600">
              <a:latin typeface="Times New Roman" panose="02020603050405020304" pitchFamily="18" charset="0"/>
              <a:cs typeface="Times New Roman" panose="02020603050405020304" pitchFamily="18" charset="0"/>
            </a:endParaRP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spid="_x0000_s3084" name="Equation" r:id="rId3" imgW="1180588" imgH="888614" progId="Equation.DSMT4">
                  <p:embed/>
                </p:oleObj>
              </mc:Choice>
              <mc:Fallback>
                <p:oleObj name="Equation" r:id="rId3" imgW="1180588" imgH="888614" progId="Equation.DSMT4">
                  <p:embed/>
                  <p:pic>
                    <p:nvPicPr>
                      <p:cNvPr id="0"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Hiện nay ông hơn cháu 56 tuổi. Cách đây 5 năm tuổi ông gấp 8 lần tuổi cháu. Hỏi cháu hiện nay bao nhiêu tuổi?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a:t>
            </a:r>
            <a:r>
              <a:rPr lang="en-US" sz="2600" b="1" i="1" smtClean="0">
                <a:latin typeface="Times New Roman" panose="02020603050405020304" pitchFamily="18" charset="0"/>
                <a:ea typeface="Calibri" panose="020F0502020204030204" pitchFamily="34" charset="0"/>
                <a:cs typeface="Times New Roman" panose="02020603050405020304" pitchFamily="18" charset="0"/>
              </a:rPr>
              <a:t>với </a:t>
            </a:r>
            <a:r>
              <a:rPr lang="en-US" sz="2600" b="1" i="1">
                <a:latin typeface="Times New Roman" panose="02020603050405020304" pitchFamily="18" charset="0"/>
                <a:ea typeface="Calibri" panose="020F0502020204030204" pitchFamily="34" charset="0"/>
                <a:cs typeface="Times New Roman" panose="02020603050405020304" pitchFamily="18" charset="0"/>
              </a:rPr>
              <a:t>vận tốc </a:t>
            </a:r>
            <a:endParaRPr lang="en-US" sz="2600" b="1" i="1" smtClean="0">
              <a:latin typeface="Times New Roman" panose="02020603050405020304" pitchFamily="18" charset="0"/>
              <a:ea typeface="Calibri" panose="020F0502020204030204" pitchFamily="34" charset="0"/>
              <a:cs typeface="Times New Roman" panose="02020603050405020304" pitchFamily="18" charset="0"/>
            </a:endParaRPr>
          </a:p>
          <a:p>
            <a:r>
              <a:rPr lang="en-US" sz="2600" b="1" i="1" smtClean="0">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endParaRPr lang="en-US" sz="2600" b="1" i="1" smtClean="0">
              <a:latin typeface="Times New Roman" panose="02020603050405020304" pitchFamily="18" charset="0"/>
              <a:cs typeface="Times New Roman" panose="02020603050405020304" pitchFamily="18" charset="0"/>
            </a:endParaRPr>
          </a:p>
          <a:p>
            <a:r>
              <a:rPr lang="en-US" sz="2600" b="1" i="1" smtClean="0">
                <a:latin typeface="Times New Roman" panose="02020603050405020304" pitchFamily="18" charset="0"/>
                <a:cs typeface="Times New Roman" panose="02020603050405020304" pitchFamily="18" charset="0"/>
              </a:rPr>
              <a:t>xuất </a:t>
            </a:r>
            <a:r>
              <a:rPr lang="en-US" sz="2600" b="1" i="1">
                <a:latin typeface="Times New Roman" panose="02020603050405020304" pitchFamily="18" charset="0"/>
                <a:cs typeface="Times New Roman" panose="02020603050405020304" pitchFamily="18" charset="0"/>
              </a:rPr>
              <a:t>phát từ Hải Phòng đi Hà Nội với vận tốc </a:t>
            </a:r>
            <a:r>
              <a:rPr lang="en-US" sz="2600" b="1" i="1" smtClean="0">
                <a:latin typeface="Times New Roman" panose="02020603050405020304" pitchFamily="18" charset="0"/>
                <a:cs typeface="Times New Roman" panose="02020603050405020304" pitchFamily="18" charset="0"/>
              </a:rPr>
              <a:t>60km/h. </a:t>
            </a:r>
            <a:r>
              <a:rPr lang="en-US" sz="2600" b="1" i="1">
                <a:latin typeface="Times New Roman" panose="02020603050405020304" pitchFamily="18" charset="0"/>
                <a:cs typeface="Times New Roman" panose="02020603050405020304" pitchFamily="18" charset="0"/>
              </a:rPr>
              <a:t>Hỏi </a:t>
            </a:r>
            <a:r>
              <a:rPr lang="en-US" sz="2600" b="1" i="1" smtClean="0">
                <a:latin typeface="Times New Roman" panose="02020603050405020304" pitchFamily="18" charset="0"/>
                <a:cs typeface="Times New Roman" panose="02020603050405020304" pitchFamily="18" charset="0"/>
              </a:rPr>
              <a:t>sau</a:t>
            </a:r>
          </a:p>
          <a:p>
            <a:r>
              <a:rPr lang="en-US" sz="2600" b="1" i="1" smtClean="0">
                <a:latin typeface="Times New Roman" panose="02020603050405020304" pitchFamily="18" charset="0"/>
                <a:cs typeface="Times New Roman" panose="02020603050405020304" pitchFamily="18" charset="0"/>
              </a:rPr>
              <a:t> </a:t>
            </a:r>
            <a:r>
              <a:rPr lang="en-US" sz="2600" b="1" i="1">
                <a:latin typeface="Times New Roman" panose="02020603050405020304" pitchFamily="18" charset="0"/>
                <a:cs typeface="Times New Roman" panose="02020603050405020304" pitchFamily="18" charset="0"/>
              </a:rPr>
              <a:t>bao lâu, kể từ khi xe máy khởi hành, hai xe gặp nhau? </a:t>
            </a:r>
            <a:endParaRPr lang="en-US" sz="2600" b="1" i="1" smtClean="0">
              <a:latin typeface="Times New Roman" panose="02020603050405020304" pitchFamily="18" charset="0"/>
              <a:cs typeface="Times New Roman" panose="02020603050405020304" pitchFamily="18" charset="0"/>
            </a:endParaRPr>
          </a:p>
          <a:p>
            <a:r>
              <a:rPr lang="en-US" sz="2600" b="1" i="1" smtClean="0">
                <a:latin typeface="Times New Roman" panose="02020603050405020304" pitchFamily="18" charset="0"/>
                <a:cs typeface="Times New Roman" panose="02020603050405020304" pitchFamily="18" charset="0"/>
              </a:rPr>
              <a:t>Biết </a:t>
            </a:r>
            <a:r>
              <a:rPr lang="en-US" sz="2600" b="1" i="1">
                <a:latin typeface="Times New Roman" panose="02020603050405020304" pitchFamily="18" charset="0"/>
                <a:cs typeface="Times New Roman" panose="02020603050405020304" pitchFamily="18" charset="0"/>
              </a:rPr>
              <a:t>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a:t>
            </a:r>
            <a:r>
              <a:rPr lang="en-US" sz="2600" smtClean="0">
                <a:latin typeface="Times New Roman" panose="02020603050405020304" pitchFamily="18" charset="0"/>
                <a:cs typeface="Times New Roman" panose="02020603050405020304" pitchFamily="18" charset="0"/>
              </a:rPr>
              <a:t>120km. </a:t>
            </a:r>
          </a:p>
          <a:p>
            <a:r>
              <a:rPr lang="en-US" sz="2600" smtClean="0">
                <a:latin typeface="Times New Roman" panose="02020603050405020304" pitchFamily="18" charset="0"/>
                <a:cs typeface="Times New Roman" panose="02020603050405020304" pitchFamily="18" charset="0"/>
              </a:rPr>
              <a:t>Nên ta có phương trình:</a:t>
            </a:r>
            <a:endParaRPr lang="en-US" sz="26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534857" y="2747924"/>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421660" y="2719160"/>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48515" y="89625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a:solidFill>
                  <a:srgbClr val="0070C0"/>
                </a:solidFill>
                <a:latin typeface="Times New Roman" pitchFamily="18" charset="0"/>
                <a:cs typeface="Times New Roman" pitchFamily="18" charset="0"/>
              </a:rPr>
              <a:t>TIẾT  </a:t>
            </a:r>
            <a:r>
              <a:rPr lang="en-US" sz="2800" b="1" smtClean="0">
                <a:solidFill>
                  <a:srgbClr val="0070C0"/>
                </a:solidFill>
                <a:latin typeface="Times New Roman" pitchFamily="18" charset="0"/>
                <a:cs typeface="Times New Roman" pitchFamily="18" charset="0"/>
              </a:rPr>
              <a:t> </a:t>
            </a:r>
            <a:r>
              <a:rPr lang="en-US" sz="2800" b="1">
                <a:solidFill>
                  <a:srgbClr val="0070C0"/>
                </a:solidFill>
                <a:latin typeface="Times New Roman" pitchFamily="18" charset="0"/>
                <a:cs typeface="Times New Roman" pitchFamily="18" charset="0"/>
              </a:rPr>
              <a:t>: </a:t>
            </a:r>
            <a:r>
              <a:rPr lang="en-US" sz="2800" b="1" smtClean="0">
                <a:solidFill>
                  <a:srgbClr val="0070C0"/>
                </a:solidFill>
                <a:latin typeface="Times New Roman" pitchFamily="18" charset="0"/>
                <a:cs typeface="Times New Roman" pitchFamily="18" charset="0"/>
              </a:rPr>
              <a:t>BÀI 2</a:t>
            </a:r>
          </a:p>
          <a:p>
            <a:pPr algn="ctr">
              <a:spcBef>
                <a:spcPct val="50000"/>
              </a:spcBef>
              <a:defRPr/>
            </a:pPr>
            <a:r>
              <a:rPr lang="en-US" sz="2800" b="1" smtClean="0">
                <a:solidFill>
                  <a:srgbClr val="0070C0"/>
                </a:solidFill>
                <a:latin typeface="Times New Roman" pitchFamily="18" charset="0"/>
                <a:cs typeface="Times New Roman" pitchFamily="18" charset="0"/>
              </a:rPr>
              <a:t> ỨNG DỤNG CỦA PHƯƠNG TRÌNH BẬC NHẤT MỘT ẨN</a:t>
            </a:r>
            <a:endParaRPr lang="en-US" sz="2800" b="1" dirty="0">
              <a:solidFill>
                <a:srgbClr val="0070C0"/>
              </a:solidFill>
              <a:latin typeface="Times New Roman" pitchFamily="18" charset="0"/>
              <a:cs typeface="Times New Roman" pitchFamily="18" charset="0"/>
            </a:endParaRPr>
          </a:p>
        </p:txBody>
      </p:sp>
      <p:sp>
        <p:nvSpPr>
          <p:cNvPr id="45" name="TextBox 44"/>
          <p:cNvSpPr txBox="1"/>
          <p:nvPr/>
        </p:nvSpPr>
        <p:spPr>
          <a:xfrm>
            <a:off x="1297917" y="3240604"/>
            <a:ext cx="7534870" cy="954107"/>
          </a:xfrm>
          <a:prstGeom prst="rect">
            <a:avLst/>
          </a:prstGeom>
          <a:noFill/>
        </p:spPr>
        <p:txBody>
          <a:bodyPr wrap="square" rtlCol="0">
            <a:spAutoFit/>
          </a:bodyPr>
          <a:lstStyle/>
          <a:p>
            <a:r>
              <a:rPr lang="en-US" sz="2800" b="1" dirty="0">
                <a:solidFill>
                  <a:srgbClr val="FF0000"/>
                </a:solidFill>
                <a:latin typeface="Times New Roman" panose="02020603050405020304" pitchFamily="18" charset="0"/>
                <a:cs typeface="Times New Roman" panose="02020603050405020304" pitchFamily="18" charset="0"/>
              </a:rPr>
              <a:t>GIÁO VIÊN: </a:t>
            </a:r>
            <a:r>
              <a:rPr lang="en-US" sz="2800" b="1" dirty="0" err="1">
                <a:solidFill>
                  <a:srgbClr val="FF0000"/>
                </a:solidFill>
                <a:latin typeface="Times New Roman" panose="02020603050405020304" pitchFamily="18" charset="0"/>
                <a:cs typeface="Times New Roman" panose="02020603050405020304" pitchFamily="18" charset="0"/>
              </a:rPr>
              <a:t>Đặng</a:t>
            </a:r>
            <a:r>
              <a:rPr lang="en-US" sz="2800" b="1" dirty="0">
                <a:solidFill>
                  <a:srgbClr val="FF0000"/>
                </a:solidFill>
                <a:latin typeface="Times New Roman" panose="02020603050405020304" pitchFamily="18" charset="0"/>
                <a:cs typeface="Times New Roman" panose="02020603050405020304" pitchFamily="18" charset="0"/>
              </a:rPr>
              <a:t> Kim </a:t>
            </a:r>
            <a:r>
              <a:rPr lang="en-US" sz="2800" b="1" dirty="0" err="1">
                <a:solidFill>
                  <a:srgbClr val="FF0000"/>
                </a:solidFill>
                <a:latin typeface="Times New Roman" panose="02020603050405020304" pitchFamily="18" charset="0"/>
                <a:cs typeface="Times New Roman" panose="02020603050405020304" pitchFamily="18" charset="0"/>
              </a:rPr>
              <a:t>Nhung</a:t>
            </a:r>
            <a:endParaRPr lang="en-US" sz="2800" b="1" dirty="0">
              <a:solidFill>
                <a:srgbClr val="FF0000"/>
              </a:solidFill>
              <a:latin typeface="Times New Roman" panose="02020603050405020304" pitchFamily="18" charset="0"/>
              <a:cs typeface="Times New Roman" panose="02020603050405020304" pitchFamily="18" charset="0"/>
            </a:endParaRPr>
          </a:p>
          <a:p>
            <a:r>
              <a:rPr lang="en-US" sz="2800" b="1" dirty="0">
                <a:solidFill>
                  <a:srgbClr val="FF0000"/>
                </a:solidFill>
                <a:latin typeface="Times New Roman" panose="02020603050405020304" pitchFamily="18" charset="0"/>
                <a:cs typeface="Times New Roman" panose="02020603050405020304" pitchFamily="18" charset="0"/>
              </a:rPr>
              <a:t>TRƯỜNG    : PTDTBT THCS </a:t>
            </a:r>
            <a:r>
              <a:rPr lang="en-US" sz="2800" b="1" dirty="0" err="1">
                <a:solidFill>
                  <a:srgbClr val="FF0000"/>
                </a:solidFill>
                <a:latin typeface="Times New Roman" panose="02020603050405020304" pitchFamily="18" charset="0"/>
                <a:cs typeface="Times New Roman" panose="02020603050405020304" pitchFamily="18" charset="0"/>
              </a:rPr>
              <a:t>Thải</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Giàng</a:t>
            </a:r>
            <a:r>
              <a:rPr lang="en-US" sz="2800" b="1" dirty="0">
                <a:solidFill>
                  <a:srgbClr val="FF0000"/>
                </a:solidFill>
                <a:latin typeface="Times New Roman" panose="02020603050405020304" pitchFamily="18" charset="0"/>
                <a:cs typeface="Times New Roman" panose="02020603050405020304" pitchFamily="18" charset="0"/>
              </a:rPr>
              <a:t> </a:t>
            </a:r>
            <a:r>
              <a:rPr lang="en-US" sz="2800" b="1" dirty="0" err="1">
                <a:solidFill>
                  <a:srgbClr val="FF0000"/>
                </a:solidFill>
                <a:latin typeface="Times New Roman" panose="02020603050405020304" pitchFamily="18" charset="0"/>
                <a:cs typeface="Times New Roman" panose="02020603050405020304" pitchFamily="18" charset="0"/>
              </a:rPr>
              <a:t>Phố</a:t>
            </a:r>
            <a:endParaRPr lang="en-US" sz="2800" b="1" dirty="0">
              <a:solidFill>
                <a:srgbClr val="FF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(TMĐK)</a:t>
            </a:r>
            <a:endParaRPr lang="en-US" sz="2600">
              <a:latin typeface="Times New Roman" panose="02020603050405020304" pitchFamily="18" charset="0"/>
              <a:cs typeface="Times New Roman" panose="02020603050405020304" pitchFamily="18" charset="0"/>
            </a:endParaRP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a:t>
            </a:r>
            <a:r>
              <a:rPr lang="en-US" sz="2600" b="1">
                <a:solidFill>
                  <a:srgbClr val="FF0000"/>
                </a:solidFill>
                <a:latin typeface="Times New Roman" panose="02020603050405020304" pitchFamily="18" charset="0"/>
                <a:ea typeface="Calibri" panose="020F0502020204030204" pitchFamily="34" charset="0"/>
              </a:rPr>
              <a:t>4</a:t>
            </a:r>
            <a:r>
              <a:rPr lang="en-US" sz="2600" b="1" smtClean="0">
                <a:solidFill>
                  <a:srgbClr val="FF0000"/>
                </a:solidFill>
                <a:latin typeface="Times New Roman" panose="02020603050405020304" pitchFamily="18" charset="0"/>
                <a:ea typeface="Calibri" panose="020F0502020204030204" pitchFamily="34" charset="0"/>
              </a:rPr>
              <a:t>: </a:t>
            </a:r>
            <a:r>
              <a:rPr lang="en-US" sz="2600" b="1" i="1" smtClean="0">
                <a:latin typeface="Times New Roman" panose="02020603050405020304" pitchFamily="18" charset="0"/>
                <a:ea typeface="Calibri" panose="020F0502020204030204" pitchFamily="34" charset="0"/>
              </a:rPr>
              <a:t>Giá </a:t>
            </a:r>
            <a:r>
              <a:rPr lang="en-US" sz="2600" b="1" i="1">
                <a:latin typeface="Times New Roman" panose="02020603050405020304" pitchFamily="18" charset="0"/>
                <a:ea typeface="Calibri" panose="020F0502020204030204" pitchFamily="34" charset="0"/>
              </a:rPr>
              <a:t>cước dịch vụ của một hãng xe taxi ở Hà Nội vào tháng 4/2022 như sau:</a:t>
            </a:r>
            <a:endParaRPr lang="en-US" sz="2600"/>
          </a:p>
        </p:txBody>
      </p:sp>
      <mc:AlternateContent xmlns:mc="http://schemas.openxmlformats.org/markup-compatibility/2006">
        <mc:Choice xmlns:a14="http://schemas.microsoft.com/office/drawing/2010/main"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smtClean="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smtClean="0">
                    <a:latin typeface="Times New Roman" panose="02020603050405020304" pitchFamily="18" charset="0"/>
                    <a:cs typeface="Times New Roman" panose="02020603050405020304" pitchFamily="18" charset="0"/>
                  </a:rPr>
                  <a:t> </a:t>
                </a:r>
                <a:r>
                  <a:rPr lang="en-US" sz="2600" smtClean="0">
                    <a:latin typeface="Times New Roman" panose="02020603050405020304" pitchFamily="18" charset="0"/>
                    <a:cs typeface="Times New Roman" panose="02020603050405020304" pitchFamily="18" charset="0"/>
                  </a:rPr>
                  <a:t>1; T= </a:t>
                </a:r>
                <a:r>
                  <a:rPr lang="en-US" sz="2600">
                    <a:latin typeface="Times New Roman" panose="02020603050405020304" pitchFamily="18" charset="0"/>
                    <a:cs typeface="Times New Roman" panose="02020603050405020304" pitchFamily="18" charset="0"/>
                  </a:rPr>
                  <a:t>20 </a:t>
                </a:r>
                <a:r>
                  <a:rPr lang="en-US" sz="2600">
                    <a:latin typeface="Times New Roman" panose="02020603050405020304" pitchFamily="18" charset="0"/>
                    <a:cs typeface="Times New Roman" panose="02020603050405020304" pitchFamily="18" charset="0"/>
                  </a:rPr>
                  <a:t>000 </a:t>
                </a:r>
                <a:r>
                  <a:rPr lang="en-US" sz="2600" smtClean="0">
                    <a:latin typeface="Times New Roman" panose="02020603050405020304" pitchFamily="18" charset="0"/>
                    <a:cs typeface="Times New Roman" panose="02020603050405020304" pitchFamily="18" charset="0"/>
                  </a:rPr>
                  <a:t>+ 11 500(x-1)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 </m:t>
                    </m:r>
                  </m:oMath>
                </a14:m>
                <a:endParaRPr lang="en-US" sz="2600" smtClean="0">
                  <a:latin typeface="Times New Roman" panose="02020603050405020304" pitchFamily="18" charset="0"/>
                  <a:cs typeface="Times New Roman" panose="02020603050405020304" pitchFamily="18" charset="0"/>
                </a:endParaRPr>
              </a:p>
              <a:p>
                <a:r>
                  <a:rPr lang="en-US" sz="2600" smtClean="0">
                    <a:latin typeface="Times New Roman" panose="02020603050405020304" pitchFamily="18" charset="0"/>
                    <a:cs typeface="Times New Roman" panose="02020603050405020304" pitchFamily="18" charset="0"/>
                  </a:rPr>
                  <a:t>T </a:t>
                </a:r>
                <a:r>
                  <a:rPr lang="en-US" sz="2600">
                    <a:latin typeface="Times New Roman" panose="02020603050405020304" pitchFamily="18" charset="0"/>
                    <a:cs typeface="Times New Roman" panose="02020603050405020304" pitchFamily="18" charset="0"/>
                  </a:rPr>
                  <a:t>= 238 500 +9 500 (x-20) nếu x&gt;20. Cô Hạnh di chuyển bằng xe của hãng xe taxi trên và đã trả số tiền là 343 000 đồng</a:t>
                </a:r>
                <a:r>
                  <a:rPr lang="en-US" sz="2600">
                    <a:latin typeface="Times New Roman" panose="02020603050405020304" pitchFamily="18" charset="0"/>
                    <a:cs typeface="Times New Roman" panose="02020603050405020304" pitchFamily="18" charset="0"/>
                  </a:rPr>
                  <a:t>.</a:t>
                </a:r>
                <a:r>
                  <a:rPr lang="en-US" sz="2600" smtClean="0">
                    <a:latin typeface="Times New Roman" panose="02020603050405020304" pitchFamily="18" charset="0"/>
                    <a:cs typeface="Times New Roman" panose="02020603050405020304" pitchFamily="18" charset="0"/>
                  </a:rPr>
                  <a:t> </a:t>
                </a:r>
                <a:r>
                  <a:rPr lang="en-US" sz="2600">
                    <a:latin typeface="Times New Roman" panose="02020603050405020304" pitchFamily="18" charset="0"/>
                    <a:cs typeface="Times New Roman" panose="02020603050405020304" pitchFamily="18" charset="0"/>
                  </a:rPr>
                  <a:t>Hỏi cô Hạnh đã di chuyển quang đường bao nhiêu kilomet ?</a:t>
                </a:r>
                <a:r>
                  <a:rPr lang="en-US" sz="2600" smtClean="0">
                    <a:latin typeface="Times New Roman" panose="02020603050405020304" pitchFamily="18" charset="0"/>
                    <a:cs typeface="Times New Roman" panose="02020603050405020304" pitchFamily="18" charset="0"/>
                  </a:rPr>
                  <a:t>  </a:t>
                </a:r>
                <a:endParaRPr lang="en-US" sz="2600">
                  <a:latin typeface="Times New Roman" panose="02020603050405020304" pitchFamily="18" charset="0"/>
                  <a:cs typeface="Times New Roman" panose="02020603050405020304" pitchFamily="18" charset="0"/>
                </a:endParaRPr>
              </a:p>
            </p:txBody>
          </p:sp>
        </mc:Choice>
        <mc:Fallback>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a:t>
            </a:r>
            <a:r>
              <a:rPr lang="en-US" sz="2600">
                <a:latin typeface="Times New Roman" panose="02020603050405020304" pitchFamily="18" charset="0"/>
                <a:ea typeface="Calibri" panose="020F0502020204030204" pitchFamily="34" charset="0"/>
              </a:rPr>
              <a:t>trả </a:t>
            </a:r>
            <a:r>
              <a:rPr lang="en-US" sz="2600" smtClean="0">
                <a:latin typeface="Times New Roman" panose="02020603050405020304" pitchFamily="18" charset="0"/>
                <a:ea typeface="Calibri" panose="020F0502020204030204" pitchFamily="34" charset="0"/>
              </a:rPr>
              <a:t>(tính </a:t>
            </a:r>
            <a:r>
              <a:rPr lang="en-US" sz="2600">
                <a:latin typeface="Times New Roman" panose="02020603050405020304" pitchFamily="18" charset="0"/>
                <a:ea typeface="Calibri" panose="020F0502020204030204" pitchFamily="34" charset="0"/>
              </a:rPr>
              <a:t>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a:t>
            </a:r>
            <a:r>
              <a:rPr lang="en-US" sz="2600">
                <a:latin typeface="Times New Roman" panose="02020603050405020304" pitchFamily="18" charset="0"/>
                <a:ea typeface="Calibri" panose="020F0502020204030204" pitchFamily="34" charset="0"/>
              </a:rPr>
              <a:t>phương </a:t>
            </a:r>
            <a:r>
              <a:rPr lang="en-US" sz="2600" smtClean="0">
                <a:latin typeface="Times New Roman" panose="02020603050405020304" pitchFamily="18" charset="0"/>
                <a:ea typeface="Calibri" panose="020F0502020204030204" pitchFamily="34" charset="0"/>
              </a:rPr>
              <a:t>trình </a:t>
            </a:r>
            <a:r>
              <a:rPr lang="en-US" sz="2600">
                <a:latin typeface="Times New Roman" panose="02020603050405020304" pitchFamily="18" charset="0"/>
                <a:ea typeface="Calibri" panose="020F0502020204030204" pitchFamily="34" charset="0"/>
              </a:rPr>
              <a:t>238 500 +9 500 (x-20) = </a:t>
            </a:r>
            <a:r>
              <a:rPr lang="en-US" sz="2600">
                <a:latin typeface="Times New Roman" panose="02020603050405020304" pitchFamily="18" charset="0"/>
                <a:ea typeface="Calibri" panose="020F0502020204030204" pitchFamily="34" charset="0"/>
              </a:rPr>
              <a:t>343 </a:t>
            </a:r>
            <a:r>
              <a:rPr lang="en-US" sz="2600" smtClean="0">
                <a:latin typeface="Times New Roman" panose="02020603050405020304" pitchFamily="18" charset="0"/>
                <a:ea typeface="Calibri" panose="020F0502020204030204" pitchFamily="34" charset="0"/>
              </a:rPr>
              <a:t>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smtClean="0">
                <a:latin typeface="Times New Roman" panose="02020603050405020304" pitchFamily="18" charset="0"/>
                <a:ea typeface="Calibri" panose="020F0502020204030204" pitchFamily="34" charset="0"/>
              </a:rPr>
              <a:t>=&gt; </a:t>
            </a:r>
            <a:r>
              <a:rPr lang="en-US" sz="2600">
                <a:latin typeface="Times New Roman" panose="02020603050405020304" pitchFamily="18" charset="0"/>
                <a:ea typeface="Calibri" panose="020F0502020204030204" pitchFamily="34" charset="0"/>
              </a:rPr>
              <a:t>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smtClean="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smtClean="0">
                <a:solidFill>
                  <a:srgbClr val="FF0000"/>
                </a:solidFill>
                <a:latin typeface="Times New Roman" panose="02020603050405020304" pitchFamily="18" charset="0"/>
                <a:cs typeface="Times New Roman" panose="02020603050405020304" pitchFamily="18" charset="0"/>
              </a:rPr>
              <a:t>Luyện tập 3: </a:t>
            </a:r>
            <a:endParaRPr lang="en-US" sz="2600">
              <a:solidFill>
                <a:srgbClr val="FF0000"/>
              </a:solidFill>
              <a:latin typeface="Times New Roman" panose="02020603050405020304" pitchFamily="18" charset="0"/>
              <a:cs typeface="Times New Roman" panose="02020603050405020304" pitchFamily="18" charset="0"/>
            </a:endParaRP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smtClean="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endParaRPr lang="en-US" sz="2600">
              <a:latin typeface="Times New Roman" panose="02020603050405020304" pitchFamily="18" charset="0"/>
              <a:cs typeface="Times New Roman" panose="02020603050405020304" pitchFamily="18" charset="0"/>
            </a:endParaRP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smtClean="0">
                <a:latin typeface="Times New Roman" panose="02020603050405020304" pitchFamily="18" charset="0"/>
                <a:cs typeface="Times New Roman" panose="02020603050405020304" pitchFamily="18" charset="0"/>
              </a:rPr>
              <a:t>Giải</a:t>
            </a:r>
            <a:endParaRPr lang="en-US" sz="2600" b="1" i="1">
              <a:latin typeface="Times New Roman" panose="02020603050405020304" pitchFamily="18" charset="0"/>
              <a:cs typeface="Times New Roman" panose="02020603050405020304" pitchFamily="18" charset="0"/>
            </a:endParaRP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smtClean="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smtClean="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smtClean="0">
                <a:latin typeface="Times New Roman" panose="02020603050405020304" pitchFamily="18" charset="0"/>
                <a:cs typeface="Times New Roman" panose="02020603050405020304" pitchFamily="18" charset="0"/>
              </a:rPr>
              <a:t>40(x−3)−20=30x</a:t>
            </a:r>
          </a:p>
          <a:p>
            <a:r>
              <a:rPr lang="en-US" sz="2600" smtClean="0">
                <a:latin typeface="Times New Roman" panose="02020603050405020304" pitchFamily="18" charset="0"/>
                <a:cs typeface="Times New Roman" panose="02020603050405020304" pitchFamily="18" charset="0"/>
              </a:rPr>
              <a:t>⇔40x−120−20=30x</a:t>
            </a:r>
          </a:p>
          <a:p>
            <a:r>
              <a:rPr lang="en-US" sz="2600" smtClean="0">
                <a:latin typeface="Times New Roman" panose="02020603050405020304" pitchFamily="18" charset="0"/>
                <a:cs typeface="Times New Roman" panose="02020603050405020304" pitchFamily="18" charset="0"/>
              </a:rPr>
              <a:t>⇔10x=140</a:t>
            </a:r>
          </a:p>
          <a:p>
            <a:r>
              <a:rPr lang="en-US" sz="2600" smtClean="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smtClean="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a:t>
            </a: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1 </a:t>
            </a:r>
            <a:r>
              <a:rPr lang="en-US" sz="2600" b="1"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mc:Choice xmlns:a14="http://schemas.microsoft.com/office/drawing/2010/main"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a:t>
            </a:r>
            <a:r>
              <a:rPr lang="en-US" sz="2600">
                <a:latin typeface="Times New Roman" panose="02020603050405020304" pitchFamily="18" charset="0"/>
                <a:ea typeface="Calibri" panose="020F0502020204030204" pitchFamily="34" charset="0"/>
              </a:rPr>
              <a:t>15 </a:t>
            </a:r>
            <a:r>
              <a:rPr lang="en-US" sz="2600" smtClean="0">
                <a:latin typeface="Times New Roman" panose="02020603050405020304" pitchFamily="18" charset="0"/>
                <a:ea typeface="Calibri" panose="020F0502020204030204" pitchFamily="34" charset="0"/>
              </a:rPr>
              <a:t>câu </a:t>
            </a:r>
            <a:r>
              <a:rPr lang="en-US" sz="2600">
                <a:latin typeface="Times New Roman" panose="02020603050405020304" pitchFamily="18" charset="0"/>
                <a:ea typeface="Calibri" panose="020F0502020204030204" pitchFamily="34" charset="0"/>
              </a:rPr>
              <a:t>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endParaRPr lang="en-US" sz="2400">
              <a:latin typeface="Times New Roman" panose="02020603050405020304" pitchFamily="18" charset="0"/>
              <a:cs typeface="Times New Roman" panose="02020603050405020304" pitchFamily="18" charset="0"/>
            </a:endParaRP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344"/>
        <p:cNvGrpSpPr/>
        <p:nvPr/>
      </p:nvGrpSpPr>
      <p:grpSpPr>
        <a:xfrm>
          <a:off x="0" y="0"/>
          <a:ext cx="0" cy="0"/>
          <a:chOff x="0" y="0"/>
          <a:chExt cx="0" cy="0"/>
        </a:xfrm>
      </p:grpSpPr>
      <p:sp>
        <p:nvSpPr>
          <p:cNvPr id="50345" name="Google Shape;50345;p40"/>
          <p:cNvSpPr txBox="1">
            <a:spLocks noGrp="1"/>
          </p:cNvSpPr>
          <p:nvPr>
            <p:ph type="title"/>
          </p:nvPr>
        </p:nvSpPr>
        <p:spPr>
          <a:xfrm>
            <a:off x="720000" y="158252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1. MỞ ĐẦU</a:t>
            </a:r>
            <a:endParaRPr sz="2400" dirty="0">
              <a:latin typeface="Times New Roman" panose="02020603050405020304" pitchFamily="18" charset="0"/>
              <a:cs typeface="Times New Roman" panose="02020603050405020304" pitchFamily="18" charset="0"/>
            </a:endParaRPr>
          </a:p>
        </p:txBody>
      </p:sp>
      <p:sp>
        <p:nvSpPr>
          <p:cNvPr id="50346" name="Google Shape;50346;p40"/>
          <p:cNvSpPr txBox="1">
            <a:spLocks noGrp="1"/>
          </p:cNvSpPr>
          <p:nvPr>
            <p:ph type="title" idx="2"/>
          </p:nvPr>
        </p:nvSpPr>
        <p:spPr>
          <a:xfrm>
            <a:off x="720000" y="82327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50348" name="Google Shape;50348;p40"/>
          <p:cNvSpPr txBox="1">
            <a:spLocks noGrp="1"/>
          </p:cNvSpPr>
          <p:nvPr>
            <p:ph type="title" idx="3"/>
          </p:nvPr>
        </p:nvSpPr>
        <p:spPr>
          <a:xfrm>
            <a:off x="3403800" y="1527791"/>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2. HTKT</a:t>
            </a:r>
            <a:endParaRPr dirty="0">
              <a:latin typeface="Times New Roman" panose="02020603050405020304" pitchFamily="18" charset="0"/>
              <a:cs typeface="Times New Roman" panose="02020603050405020304" pitchFamily="18" charset="0"/>
            </a:endParaRPr>
          </a:p>
        </p:txBody>
      </p:sp>
      <p:sp>
        <p:nvSpPr>
          <p:cNvPr id="50349" name="Google Shape;50349;p40"/>
          <p:cNvSpPr txBox="1">
            <a:spLocks noGrp="1"/>
          </p:cNvSpPr>
          <p:nvPr>
            <p:ph type="title" idx="4"/>
          </p:nvPr>
        </p:nvSpPr>
        <p:spPr>
          <a:xfrm>
            <a:off x="3377682" y="85712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50351" name="Google Shape;50351;p40"/>
          <p:cNvSpPr txBox="1">
            <a:spLocks noGrp="1"/>
          </p:cNvSpPr>
          <p:nvPr>
            <p:ph type="title" idx="6"/>
          </p:nvPr>
        </p:nvSpPr>
        <p:spPr>
          <a:xfrm>
            <a:off x="6141316" y="1535753"/>
            <a:ext cx="2791995"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3. LUYỆN TẬP</a:t>
            </a:r>
            <a:endParaRPr dirty="0">
              <a:latin typeface="Times New Roman" panose="02020603050405020304" pitchFamily="18" charset="0"/>
              <a:cs typeface="Times New Roman" panose="02020603050405020304" pitchFamily="18" charset="0"/>
            </a:endParaRPr>
          </a:p>
        </p:txBody>
      </p:sp>
      <p:sp>
        <p:nvSpPr>
          <p:cNvPr id="50352" name="Google Shape;50352;p40"/>
          <p:cNvSpPr txBox="1">
            <a:spLocks noGrp="1"/>
          </p:cNvSpPr>
          <p:nvPr>
            <p:ph type="title" idx="7"/>
          </p:nvPr>
        </p:nvSpPr>
        <p:spPr>
          <a:xfrm>
            <a:off x="6045882" y="861626"/>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50354" name="Google Shape;50354;p40"/>
          <p:cNvSpPr txBox="1">
            <a:spLocks noGrp="1"/>
          </p:cNvSpPr>
          <p:nvPr>
            <p:ph type="title" idx="9"/>
          </p:nvPr>
        </p:nvSpPr>
        <p:spPr>
          <a:xfrm>
            <a:off x="595670" y="3792525"/>
            <a:ext cx="258506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4. VẬN DỤNG</a:t>
            </a:r>
            <a:endParaRPr sz="2400" dirty="0">
              <a:latin typeface="Times New Roman" panose="02020603050405020304" pitchFamily="18" charset="0"/>
              <a:cs typeface="Times New Roman" panose="02020603050405020304" pitchFamily="18" charset="0"/>
            </a:endParaRPr>
          </a:p>
        </p:txBody>
      </p:sp>
      <p:sp>
        <p:nvSpPr>
          <p:cNvPr id="50355" name="Google Shape;50355;p40"/>
          <p:cNvSpPr txBox="1">
            <a:spLocks noGrp="1"/>
          </p:cNvSpPr>
          <p:nvPr>
            <p:ph type="title" idx="13"/>
          </p:nvPr>
        </p:nvSpPr>
        <p:spPr>
          <a:xfrm>
            <a:off x="841106" y="3016219"/>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
        <p:nvSpPr>
          <p:cNvPr id="50357" name="Google Shape;50357;p40"/>
          <p:cNvSpPr txBox="1">
            <a:spLocks noGrp="1"/>
          </p:cNvSpPr>
          <p:nvPr>
            <p:ph type="title" idx="15"/>
          </p:nvPr>
        </p:nvSpPr>
        <p:spPr>
          <a:xfrm>
            <a:off x="4698961" y="3875400"/>
            <a:ext cx="5244441"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5.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HƯỚNG DẪN TỰ HỌC Ở NHÀ</a:t>
            </a:r>
            <a:endParaRPr sz="2400" dirty="0">
              <a:latin typeface="Times New Roman" panose="02020603050405020304" pitchFamily="18" charset="0"/>
              <a:cs typeface="Times New Roman" panose="02020603050405020304" pitchFamily="18" charset="0"/>
            </a:endParaRPr>
          </a:p>
        </p:txBody>
      </p:sp>
      <p:sp>
        <p:nvSpPr>
          <p:cNvPr id="50358" name="Google Shape;50358;p40"/>
          <p:cNvSpPr txBox="1">
            <a:spLocks noGrp="1"/>
          </p:cNvSpPr>
          <p:nvPr>
            <p:ph type="title" idx="16"/>
          </p:nvPr>
        </p:nvSpPr>
        <p:spPr>
          <a:xfrm>
            <a:off x="4902206" y="3234898"/>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t>05</a:t>
            </a:r>
            <a:endParaRPr sz="4800" dirty="0"/>
          </a:p>
        </p:txBody>
      </p:sp>
      <p:cxnSp>
        <p:nvCxnSpPr>
          <p:cNvPr id="50366" name="Google Shape;50366;p40"/>
          <p:cNvCxnSpPr/>
          <p:nvPr/>
        </p:nvCxnSpPr>
        <p:spPr>
          <a:xfrm>
            <a:off x="8411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68" name="Google Shape;50368;p40"/>
          <p:cNvCxnSpPr/>
          <p:nvPr/>
        </p:nvCxnSpPr>
        <p:spPr>
          <a:xfrm>
            <a:off x="35093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0" name="Google Shape;50370;p40"/>
          <p:cNvCxnSpPr/>
          <p:nvPr/>
        </p:nvCxnSpPr>
        <p:spPr>
          <a:xfrm>
            <a:off x="61775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2" name="Google Shape;50372;p40"/>
          <p:cNvCxnSpPr/>
          <p:nvPr/>
        </p:nvCxnSpPr>
        <p:spPr>
          <a:xfrm>
            <a:off x="978056" y="345255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4" name="Google Shape;50374;p40"/>
          <p:cNvCxnSpPr/>
          <p:nvPr/>
        </p:nvCxnSpPr>
        <p:spPr>
          <a:xfrm>
            <a:off x="5081694" y="3609619"/>
            <a:ext cx="273900" cy="0"/>
          </a:xfrm>
          <a:prstGeom prst="straightConnector1">
            <a:avLst/>
          </a:prstGeom>
          <a:noFill/>
          <a:ln w="28575" cap="rnd" cmpd="sng">
            <a:solidFill>
              <a:schemeClr val="accent6"/>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366"/>
                                        </p:tgtEl>
                                        <p:attrNameLst>
                                          <p:attrName>style.visibility</p:attrName>
                                        </p:attrNameLst>
                                      </p:cBhvr>
                                      <p:to>
                                        <p:strVal val="visible"/>
                                      </p:to>
                                    </p:set>
                                    <p:animEffect transition="in" filter="fade">
                                      <p:cBhvr>
                                        <p:cTn id="7" dur="500"/>
                                        <p:tgtEl>
                                          <p:spTgt spid="503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346"/>
                                        </p:tgtEl>
                                        <p:attrNameLst>
                                          <p:attrName>style.visibility</p:attrName>
                                        </p:attrNameLst>
                                      </p:cBhvr>
                                      <p:to>
                                        <p:strVal val="visible"/>
                                      </p:to>
                                    </p:set>
                                    <p:animEffect transition="in" filter="fade">
                                      <p:cBhvr>
                                        <p:cTn id="10" dur="500"/>
                                        <p:tgtEl>
                                          <p:spTgt spid="503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345"/>
                                        </p:tgtEl>
                                        <p:attrNameLst>
                                          <p:attrName>style.visibility</p:attrName>
                                        </p:attrNameLst>
                                      </p:cBhvr>
                                      <p:to>
                                        <p:strVal val="visible"/>
                                      </p:to>
                                    </p:set>
                                    <p:animEffect transition="in" filter="fade">
                                      <p:cBhvr>
                                        <p:cTn id="13" dur="500"/>
                                        <p:tgtEl>
                                          <p:spTgt spid="5034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0348"/>
                                        </p:tgtEl>
                                        <p:attrNameLst>
                                          <p:attrName>style.visibility</p:attrName>
                                        </p:attrNameLst>
                                      </p:cBhvr>
                                      <p:to>
                                        <p:strVal val="visible"/>
                                      </p:to>
                                    </p:set>
                                    <p:animEffect transition="in" filter="fade">
                                      <p:cBhvr>
                                        <p:cTn id="18" dur="500"/>
                                        <p:tgtEl>
                                          <p:spTgt spid="503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349"/>
                                        </p:tgtEl>
                                        <p:attrNameLst>
                                          <p:attrName>style.visibility</p:attrName>
                                        </p:attrNameLst>
                                      </p:cBhvr>
                                      <p:to>
                                        <p:strVal val="visible"/>
                                      </p:to>
                                    </p:set>
                                    <p:animEffect transition="in" filter="fade">
                                      <p:cBhvr>
                                        <p:cTn id="21" dur="500"/>
                                        <p:tgtEl>
                                          <p:spTgt spid="50349"/>
                                        </p:tgtEl>
                                      </p:cBhvr>
                                    </p:animEffect>
                                  </p:childTnLst>
                                </p:cTn>
                              </p:par>
                              <p:par>
                                <p:cTn id="22" presetID="10" presetClass="entr" presetSubtype="0" fill="hold" nodeType="withEffect">
                                  <p:stCondLst>
                                    <p:cond delay="0"/>
                                  </p:stCondLst>
                                  <p:childTnLst>
                                    <p:set>
                                      <p:cBhvr>
                                        <p:cTn id="23" dur="1" fill="hold">
                                          <p:stCondLst>
                                            <p:cond delay="0"/>
                                          </p:stCondLst>
                                        </p:cTn>
                                        <p:tgtEl>
                                          <p:spTgt spid="50368"/>
                                        </p:tgtEl>
                                        <p:attrNameLst>
                                          <p:attrName>style.visibility</p:attrName>
                                        </p:attrNameLst>
                                      </p:cBhvr>
                                      <p:to>
                                        <p:strVal val="visible"/>
                                      </p:to>
                                    </p:set>
                                    <p:animEffect transition="in" filter="fade">
                                      <p:cBhvr>
                                        <p:cTn id="24" dur="500"/>
                                        <p:tgtEl>
                                          <p:spTgt spid="503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0351"/>
                                        </p:tgtEl>
                                        <p:attrNameLst>
                                          <p:attrName>style.visibility</p:attrName>
                                        </p:attrNameLst>
                                      </p:cBhvr>
                                      <p:to>
                                        <p:strVal val="visible"/>
                                      </p:to>
                                    </p:set>
                                    <p:animEffect transition="in" filter="fade">
                                      <p:cBhvr>
                                        <p:cTn id="29" dur="500"/>
                                        <p:tgtEl>
                                          <p:spTgt spid="503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352"/>
                                        </p:tgtEl>
                                        <p:attrNameLst>
                                          <p:attrName>style.visibility</p:attrName>
                                        </p:attrNameLst>
                                      </p:cBhvr>
                                      <p:to>
                                        <p:strVal val="visible"/>
                                      </p:to>
                                    </p:set>
                                    <p:animEffect transition="in" filter="fade">
                                      <p:cBhvr>
                                        <p:cTn id="32" dur="500"/>
                                        <p:tgtEl>
                                          <p:spTgt spid="50352"/>
                                        </p:tgtEl>
                                      </p:cBhvr>
                                    </p:animEffect>
                                  </p:childTnLst>
                                </p:cTn>
                              </p:par>
                              <p:par>
                                <p:cTn id="33" presetID="10" presetClass="entr" presetSubtype="0" fill="hold" nodeType="withEffect">
                                  <p:stCondLst>
                                    <p:cond delay="0"/>
                                  </p:stCondLst>
                                  <p:childTnLst>
                                    <p:set>
                                      <p:cBhvr>
                                        <p:cTn id="34" dur="1" fill="hold">
                                          <p:stCondLst>
                                            <p:cond delay="0"/>
                                          </p:stCondLst>
                                        </p:cTn>
                                        <p:tgtEl>
                                          <p:spTgt spid="50370"/>
                                        </p:tgtEl>
                                        <p:attrNameLst>
                                          <p:attrName>style.visibility</p:attrName>
                                        </p:attrNameLst>
                                      </p:cBhvr>
                                      <p:to>
                                        <p:strVal val="visible"/>
                                      </p:to>
                                    </p:set>
                                    <p:animEffect transition="in" filter="fade">
                                      <p:cBhvr>
                                        <p:cTn id="35" dur="500"/>
                                        <p:tgtEl>
                                          <p:spTgt spid="5037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0354"/>
                                        </p:tgtEl>
                                        <p:attrNameLst>
                                          <p:attrName>style.visibility</p:attrName>
                                        </p:attrNameLst>
                                      </p:cBhvr>
                                      <p:to>
                                        <p:strVal val="visible"/>
                                      </p:to>
                                    </p:set>
                                    <p:animEffect transition="in" filter="fade">
                                      <p:cBhvr>
                                        <p:cTn id="40" dur="500"/>
                                        <p:tgtEl>
                                          <p:spTgt spid="503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355"/>
                                        </p:tgtEl>
                                        <p:attrNameLst>
                                          <p:attrName>style.visibility</p:attrName>
                                        </p:attrNameLst>
                                      </p:cBhvr>
                                      <p:to>
                                        <p:strVal val="visible"/>
                                      </p:to>
                                    </p:set>
                                    <p:animEffect transition="in" filter="fade">
                                      <p:cBhvr>
                                        <p:cTn id="43" dur="500"/>
                                        <p:tgtEl>
                                          <p:spTgt spid="50355"/>
                                        </p:tgtEl>
                                      </p:cBhvr>
                                    </p:animEffect>
                                  </p:childTnLst>
                                </p:cTn>
                              </p:par>
                              <p:par>
                                <p:cTn id="44" presetID="10" presetClass="entr" presetSubtype="0" fill="hold" nodeType="withEffect">
                                  <p:stCondLst>
                                    <p:cond delay="0"/>
                                  </p:stCondLst>
                                  <p:childTnLst>
                                    <p:set>
                                      <p:cBhvr>
                                        <p:cTn id="45" dur="1" fill="hold">
                                          <p:stCondLst>
                                            <p:cond delay="0"/>
                                          </p:stCondLst>
                                        </p:cTn>
                                        <p:tgtEl>
                                          <p:spTgt spid="50372"/>
                                        </p:tgtEl>
                                        <p:attrNameLst>
                                          <p:attrName>style.visibility</p:attrName>
                                        </p:attrNameLst>
                                      </p:cBhvr>
                                      <p:to>
                                        <p:strVal val="visible"/>
                                      </p:to>
                                    </p:set>
                                    <p:animEffect transition="in" filter="fade">
                                      <p:cBhvr>
                                        <p:cTn id="46" dur="500"/>
                                        <p:tgtEl>
                                          <p:spTgt spid="5037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0358"/>
                                        </p:tgtEl>
                                        <p:attrNameLst>
                                          <p:attrName>style.visibility</p:attrName>
                                        </p:attrNameLst>
                                      </p:cBhvr>
                                      <p:to>
                                        <p:strVal val="visible"/>
                                      </p:to>
                                    </p:set>
                                    <p:animEffect transition="in" filter="fade">
                                      <p:cBhvr>
                                        <p:cTn id="51" dur="500"/>
                                        <p:tgtEl>
                                          <p:spTgt spid="503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0357"/>
                                        </p:tgtEl>
                                        <p:attrNameLst>
                                          <p:attrName>style.visibility</p:attrName>
                                        </p:attrNameLst>
                                      </p:cBhvr>
                                      <p:to>
                                        <p:strVal val="visible"/>
                                      </p:to>
                                    </p:set>
                                    <p:animEffect transition="in" filter="fade">
                                      <p:cBhvr>
                                        <p:cTn id="54" dur="500"/>
                                        <p:tgtEl>
                                          <p:spTgt spid="50357"/>
                                        </p:tgtEl>
                                      </p:cBhvr>
                                    </p:animEffect>
                                  </p:childTnLst>
                                </p:cTn>
                              </p:par>
                              <p:par>
                                <p:cTn id="55" presetID="10" presetClass="entr" presetSubtype="0" fill="hold" nodeType="withEffect">
                                  <p:stCondLst>
                                    <p:cond delay="0"/>
                                  </p:stCondLst>
                                  <p:childTnLst>
                                    <p:set>
                                      <p:cBhvr>
                                        <p:cTn id="56" dur="1" fill="hold">
                                          <p:stCondLst>
                                            <p:cond delay="0"/>
                                          </p:stCondLst>
                                        </p:cTn>
                                        <p:tgtEl>
                                          <p:spTgt spid="50374"/>
                                        </p:tgtEl>
                                        <p:attrNameLst>
                                          <p:attrName>style.visibility</p:attrName>
                                        </p:attrNameLst>
                                      </p:cBhvr>
                                      <p:to>
                                        <p:strVal val="visible"/>
                                      </p:to>
                                    </p:set>
                                    <p:animEffect transition="in" filter="fade">
                                      <p:cBhvr>
                                        <p:cTn id="57" dur="500"/>
                                        <p:tgtEl>
                                          <p:spTgt spid="50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45" grpId="0"/>
      <p:bldP spid="50346" grpId="0"/>
      <p:bldP spid="50348" grpId="0"/>
      <p:bldP spid="50349" grpId="0"/>
      <p:bldP spid="50351" grpId="0"/>
      <p:bldP spid="50352" grpId="0"/>
      <p:bldP spid="50354" grpId="0"/>
      <p:bldP spid="50355" grpId="0"/>
      <p:bldP spid="50357" grpId="0"/>
      <p:bldP spid="5035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91075" y="270903"/>
            <a:ext cx="9143167" cy="1692771"/>
          </a:xfrm>
          <a:prstGeom prst="rect">
            <a:avLst/>
          </a:prstGeom>
        </p:spPr>
        <p:txBody>
          <a:bodyPr wrap="square">
            <a:spAutoFit/>
          </a:bodyPr>
          <a:lstStyle/>
          <a:p>
            <a:r>
              <a:rPr lang="vi-VN" sz="2600" smtClean="0">
                <a:solidFill>
                  <a:srgbClr val="0070C0"/>
                </a:solidFill>
                <a:latin typeface="Times New Roman" panose="02020603050405020304" pitchFamily="18" charset="0"/>
              </a:rPr>
              <a:t>Pythagor</a:t>
            </a:r>
            <a:r>
              <a:rPr lang="en-US" sz="2600">
                <a:solidFill>
                  <a:srgbClr val="0070C0"/>
                </a:solidFill>
                <a:latin typeface="Times New Roman" panose="02020603050405020304" pitchFamily="18" charset="0"/>
              </a:rPr>
              <a:t>e</a:t>
            </a:r>
            <a:r>
              <a:rPr lang="vi-VN" sz="2600" smtClean="0">
                <a:solidFill>
                  <a:srgbClr val="0070C0"/>
                </a:solidFill>
                <a:latin typeface="Times New Roman" panose="02020603050405020304" pitchFamily="18" charset="0"/>
              </a:rPr>
              <a:t>s </a:t>
            </a:r>
            <a:r>
              <a:rPr lang="vi-VN" sz="2600">
                <a:solidFill>
                  <a:srgbClr val="0070C0"/>
                </a:solidFill>
                <a:latin typeface="Times New Roman" panose="02020603050405020304" pitchFamily="18" charset="0"/>
              </a:rPr>
              <a:t>hay quen thuộc hơn với chúng ta là Pitago là nhà </a:t>
            </a:r>
            <a:r>
              <a:rPr lang="vi-VN" sz="2600">
                <a:solidFill>
                  <a:srgbClr val="0070C0"/>
                </a:solidFill>
                <a:latin typeface="Times New Roman" panose="02020603050405020304" pitchFamily="18" charset="0"/>
                <a:hlinkClick r:id="rId3" tooltip="toán học"/>
              </a:rPr>
              <a:t>toán học</a:t>
            </a:r>
            <a:r>
              <a:rPr lang="vi-VN" sz="260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60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smtClean="0">
                <a:latin typeface="Times New Roman" panose="02020603050405020304" pitchFamily="18" charset="0"/>
                <a:cs typeface="Times New Roman" panose="02020603050405020304" pitchFamily="18" charset="0"/>
              </a:rPr>
              <a:t>Một ngưởi hỏi nhà toán học Pythagore rằng ông có bao nhiêu học trò. Ông trả lời: </a:t>
            </a:r>
            <a:r>
              <a:rPr lang="en-US" sz="2600" i="1" smtClean="0">
                <a:latin typeface="Times New Roman" panose="02020603050405020304" pitchFamily="18" charset="0"/>
                <a:cs typeface="Times New Roman" panose="02020603050405020304" pitchFamily="18" charset="0"/>
              </a:rPr>
              <a:t>“Một nửa số học trò của tôi học toán, một phần tư học nhạc, mọt phần bảy đăm chiêu, ngoài ra có ba cô gái”.</a:t>
            </a:r>
            <a:endParaRPr lang="en-US" sz="2600" i="1">
              <a:latin typeface="Times New Roman" panose="02020603050405020304" pitchFamily="18" charset="0"/>
              <a:cs typeface="Times New Roman" panose="02020603050405020304" pitchFamily="18" charset="0"/>
            </a:endParaRPr>
          </a:p>
        </p:txBody>
      </p:sp>
      <p:pic>
        <p:nvPicPr>
          <p:cNvPr id="21" name="Picture 20"/>
          <p:cNvPicPr>
            <a:picLocks noChangeAspect="1"/>
          </p:cNvPicPr>
          <p:nvPr/>
        </p:nvPicPr>
        <p:blipFill>
          <a:blip r:embed="rId5"/>
          <a:stretch>
            <a:fillRect/>
          </a:stretch>
        </p:blipFill>
        <p:spPr>
          <a:xfrm>
            <a:off x="243917" y="2001226"/>
            <a:ext cx="4747693" cy="21869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smtClean="0">
                <a:solidFill>
                  <a:srgbClr val="00B0F0"/>
                </a:solidFill>
                <a:latin typeface="Times New Roman" panose="02020603050405020304" pitchFamily="18" charset="0"/>
                <a:cs typeface="Times New Roman" panose="02020603050405020304" pitchFamily="18" charset="0"/>
              </a:rPr>
              <a:t>HÌNH THÀNH KIẾN THỨC</a:t>
            </a:r>
            <a:endParaRPr lang="en-US" sz="3600" b="1">
              <a:solidFill>
                <a:srgbClr val="00B0F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smtClean="0"/>
              <a:t>Trong bài toán cổ trên,gọi x là số học sinh của nhà toán học p</a:t>
            </a:r>
            <a:r>
              <a:rPr lang="en-US" sz="2400" smtClean="0">
                <a:latin typeface="Times New Roman" panose="02020603050405020304" pitchFamily="18" charset="0"/>
                <a:cs typeface="Times New Roman" panose="02020603050405020304" pitchFamily="18" charset="0"/>
              </a:rPr>
              <a:t>ythagore (x là số nguyên dương).</a:t>
            </a:r>
          </a:p>
          <a:p>
            <a:r>
              <a:rPr lang="en-US" sz="2400" smtClean="0">
                <a:latin typeface="Times New Roman" panose="02020603050405020304" pitchFamily="18" charset="0"/>
                <a:cs typeface="Times New Roman" panose="02020603050405020304" pitchFamily="18" charset="0"/>
              </a:rPr>
              <a:t> Viết biểu thức với biến x biểu thị:</a:t>
            </a:r>
          </a:p>
          <a:p>
            <a:r>
              <a:rPr lang="en-US" sz="2400" smtClean="0">
                <a:latin typeface="Times New Roman" panose="02020603050405020304" pitchFamily="18" charset="0"/>
                <a:cs typeface="Times New Roman" panose="02020603050405020304" pitchFamily="18" charset="0"/>
              </a:rPr>
              <a:t>a)</a:t>
            </a:r>
            <a:r>
              <a:rPr lang="en-US" sz="2000" smtClean="0"/>
              <a:t>Số </a:t>
            </a:r>
            <a:r>
              <a:rPr lang="en-US" sz="2000"/>
              <a:t>học trò học </a:t>
            </a:r>
            <a:r>
              <a:rPr lang="en-US" sz="2000" smtClean="0"/>
              <a:t>toán b) </a:t>
            </a:r>
            <a:r>
              <a:rPr lang="en-US" sz="2000"/>
              <a:t>Số học trò học </a:t>
            </a:r>
            <a:r>
              <a:rPr lang="en-US" sz="2000" smtClean="0"/>
              <a:t>Nhạc  c) </a:t>
            </a:r>
            <a:r>
              <a:rPr lang="en-US" sz="2000"/>
              <a:t>Số học trò đăm chiêu</a:t>
            </a:r>
            <a:r>
              <a:rPr lang="en-US" sz="2000" smtClean="0"/>
              <a:t> </a:t>
            </a:r>
            <a:endParaRPr lang="en-US" sz="2000"/>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smtClean="0">
                <a:solidFill>
                  <a:srgbClr val="FF0000"/>
                </a:solidFill>
                <a:latin typeface="Times New Roman" panose="02020603050405020304" pitchFamily="18" charset="0"/>
                <a:cs typeface="Times New Roman" panose="02020603050405020304" pitchFamily="18" charset="0"/>
              </a:rPr>
              <a:t>5 phút: Nhóm 1,3 ý a; Nhóm 2,5 ý b; nhóm 4,6 ý c </a:t>
            </a:r>
            <a:endParaRPr lang="en-US" sz="2200" b="1" i="1">
              <a:solidFill>
                <a:srgbClr val="FF0000"/>
              </a:solidFill>
              <a:latin typeface="Times New Roman" panose="02020603050405020304" pitchFamily="18" charset="0"/>
              <a:cs typeface="Times New Roman" panose="02020603050405020304" pitchFamily="18" charset="0"/>
            </a:endParaRP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smtClean="0">
                <a:latin typeface="Times New Roman" panose="02020603050405020304" pitchFamily="18" charset="0"/>
                <a:cs typeface="Times New Roman" panose="02020603050405020304" pitchFamily="18" charset="0"/>
              </a:rPr>
              <a:t>Giải</a:t>
            </a:r>
            <a:endParaRPr lang="en-US" sz="2200" b="1" i="1">
              <a:latin typeface="Times New Roman" panose="02020603050405020304" pitchFamily="18" charset="0"/>
              <a:cs typeface="Times New Roman" panose="02020603050405020304" pitchFamily="18" charset="0"/>
            </a:endParaRP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a:t>
            </a:r>
            <a:r>
              <a:rPr lang="en-US" sz="2600" b="1" i="1" smtClean="0">
                <a:solidFill>
                  <a:srgbClr val="FF0000"/>
                </a:solidFill>
                <a:latin typeface="Times New Roman" panose="02020603050405020304" pitchFamily="18" charset="0"/>
                <a:ea typeface="Calibri" panose="020F0502020204030204" pitchFamily="34" charset="0"/>
              </a:rPr>
              <a:t>: </a:t>
            </a:r>
            <a:r>
              <a:rPr lang="en-US" sz="2600" smtClean="0">
                <a:latin typeface="Times New Roman" panose="02020603050405020304" pitchFamily="18" charset="0"/>
                <a:ea typeface="Calibri" panose="020F0502020204030204" pitchFamily="34" charset="0"/>
              </a:rPr>
              <a:t>Bác Ánh đi siêu thị mua bốn chiếc quạt điện cùng loại. </a:t>
            </a:r>
          </a:p>
          <a:p>
            <a:r>
              <a:rPr lang="en-US" sz="2600" smtClean="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smtClean="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smtClean="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smtClean="0">
                <a:latin typeface="Times New Roman" panose="02020603050405020304" pitchFamily="18" charset="0"/>
                <a:ea typeface="Calibri" panose="020F0502020204030204" pitchFamily="34" charset="0"/>
              </a:rPr>
              <a:t>quạt thứ hai, chiếc quạt thứ tư có giá bán được giảm 300 nghìn </a:t>
            </a:r>
          </a:p>
          <a:p>
            <a:r>
              <a:rPr lang="en-US" sz="2600" smtClean="0">
                <a:latin typeface="Times New Roman" panose="02020603050405020304" pitchFamily="18" charset="0"/>
                <a:ea typeface="Calibri" panose="020F0502020204030204" pitchFamily="34" charset="0"/>
              </a:rPr>
              <a:t>đồng so với giá bán của chiếc quạt thứ ba. Gọi x (nghìn đồng) là</a:t>
            </a:r>
          </a:p>
          <a:p>
            <a:r>
              <a:rPr lang="en-US" sz="2600" smtClean="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smtClean="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smtClean="0">
                <a:latin typeface="Times New Roman" panose="02020603050405020304" pitchFamily="18" charset="0"/>
                <a:cs typeface="Times New Roman" panose="02020603050405020304" pitchFamily="18" charset="0"/>
              </a:rPr>
              <a:t>7 phút</a:t>
            </a:r>
            <a:endParaRPr lang="en-US" sz="2600" b="1" i="1">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timing>
    <p:tnLst>
      <p:par>
        <p:cTn id="1" dur="indefinite" restart="never" nodeType="tmRoot"/>
      </p:par>
    </p:tn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2279</TotalTime>
  <Words>1619</Words>
  <PresentationFormat>On-screen Show (16:9)</PresentationFormat>
  <Paragraphs>134</Paragraphs>
  <Slides>28</Slides>
  <Notes>10</Notes>
  <HiddenSlides>0</HiddenSlides>
  <MMClips>0</MMClips>
  <ScaleCrop>false</ScaleCrop>
  <HeadingPairs>
    <vt:vector size="8" baseType="variant">
      <vt:variant>
        <vt:lpstr>Fonts Used</vt:lpstr>
      </vt:variant>
      <vt:variant>
        <vt:i4>12</vt:i4>
      </vt:variant>
      <vt:variant>
        <vt:lpstr>Theme</vt:lpstr>
      </vt:variant>
      <vt:variant>
        <vt:i4>1</vt:i4>
      </vt:variant>
      <vt:variant>
        <vt:lpstr>Embedded OLE Servers</vt:lpstr>
      </vt:variant>
      <vt:variant>
        <vt:i4>1</vt:i4>
      </vt:variant>
      <vt:variant>
        <vt:lpstr>Slide Titles</vt:lpstr>
      </vt:variant>
      <vt:variant>
        <vt:i4>28</vt:i4>
      </vt:variant>
    </vt:vector>
  </HeadingPairs>
  <TitlesOfParts>
    <vt:vector size="42" baseType="lpstr">
      <vt:lpstr>宋体</vt:lpstr>
      <vt:lpstr>Poppins</vt:lpstr>
      <vt:lpstr>Calibri</vt:lpstr>
      <vt:lpstr>Wingdings</vt:lpstr>
      <vt:lpstr>思源黑体 Heavy</vt:lpstr>
      <vt:lpstr>Segoe UI</vt:lpstr>
      <vt:lpstr>Cambria Math</vt:lpstr>
      <vt:lpstr>Arial</vt:lpstr>
      <vt:lpstr>Bebas Neue</vt:lpstr>
      <vt:lpstr>Comfortaa</vt:lpstr>
      <vt:lpstr>MuseoModerno</vt:lpstr>
      <vt:lpstr>Times New Roman</vt:lpstr>
      <vt:lpstr>Mathematics Subject for High School - 9th Grade: Pre-Calculus by Slidesgo</vt:lpstr>
      <vt:lpstr>Equation</vt:lpstr>
      <vt:lpstr>PowerPoint Presentation</vt:lpstr>
      <vt:lpstr>PowerPoint Presentation</vt:lpstr>
      <vt:lpstr>HĐ 1. MỞ ĐẦU</vt:lpstr>
      <vt:lpstr>HĐ1.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modified xsi:type="dcterms:W3CDTF">2023-06-26T14:37:45Z</dcterms:modified>
</cp:coreProperties>
</file>