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embeddedFontLst>
    <p:embeddedFont>
      <p:font typeface="Tahoma"/>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8" roundtripDataSignature="AMtx7miTnHm/pXGm8tGJ2WUcbQByVaoi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Tahoma-regular.fntdata"/><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font" Target="fonts/Tahom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 name="Google Shape;14;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9" name="Google Shape;69;p3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0" name="Google Shape;70;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6" name="Google Shape;76;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 name="Google Shape;82;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4" name="Google Shape;24;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7" name="Shape 27"/>
        <p:cNvGrpSpPr/>
        <p:nvPr/>
      </p:nvGrpSpPr>
      <p:grpSpPr>
        <a:xfrm>
          <a:off x="0" y="0"/>
          <a:ext cx="0" cy="0"/>
          <a:chOff x="0" y="0"/>
          <a:chExt cx="0" cy="0"/>
        </a:xfrm>
      </p:grpSpPr>
      <p:sp>
        <p:nvSpPr>
          <p:cNvPr id="28" name="Google Shape;28;p25"/>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 name="Google Shape;29;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2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0" name="Google Shape;40;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6" name="Google Shape;46;p2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7" name="Google Shape;47;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3" name="Google Shape;53;p2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4" name="Google Shape;54;p2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5" name="Google Shape;55;p2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6" name="Google Shape;56;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2" name="Google Shape;62;p3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3" name="Google Shape;63;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0.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slide" Target="/ppt/slides/slide4.xml"/><Relationship Id="rId5" Type="http://schemas.openxmlformats.org/officeDocument/2006/relationships/slide" Target="/ppt/slides/slide7.xml"/><Relationship Id="rId6" Type="http://schemas.openxmlformats.org/officeDocument/2006/relationships/slide" Target="/ppt/slides/slide6.xml"/><Relationship Id="rId7" Type="http://schemas.openxmlformats.org/officeDocument/2006/relationships/slide" Target="/ppt/slid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slide" Target="/ppt/slid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slide" Target="/ppt/slid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slide" Target="/ppt/slid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slide" Target="/ppt/slid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912091" y="1676400"/>
            <a:ext cx="7315200" cy="141577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800"/>
              <a:buFont typeface="Arial"/>
              <a:buNone/>
            </a:pPr>
            <a:r>
              <a:rPr b="1" i="0" lang="en-US" sz="3800" u="none" cap="none" strike="noStrike">
                <a:solidFill>
                  <a:srgbClr val="DF322D"/>
                </a:solidFill>
                <a:latin typeface="Tahoma"/>
                <a:ea typeface="Tahoma"/>
                <a:cs typeface="Tahoma"/>
                <a:sym typeface="Tahoma"/>
              </a:rPr>
              <a:t>CHÀO MỪNG QUÝ THẦY CÔ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3800"/>
              <a:buFont typeface="Arial"/>
              <a:buNone/>
            </a:pPr>
            <a:r>
              <a:rPr b="1" i="0" lang="en-US" sz="3800" u="none" cap="none" strike="noStrike">
                <a:solidFill>
                  <a:srgbClr val="DF322D"/>
                </a:solidFill>
                <a:latin typeface="Tahoma"/>
                <a:ea typeface="Tahoma"/>
                <a:cs typeface="Tahoma"/>
                <a:sym typeface="Tahoma"/>
              </a:rPr>
              <a:t>VỀ DỰ THAO GIẢNG</a:t>
            </a:r>
            <a:endParaRPr b="1" i="0" sz="3800" u="none" cap="none" strike="noStrike">
              <a:solidFill>
                <a:srgbClr val="DF322D"/>
              </a:solidFill>
              <a:latin typeface="Tahoma"/>
              <a:ea typeface="Tahoma"/>
              <a:cs typeface="Tahoma"/>
              <a:sym typeface="Tahoma"/>
            </a:endParaRPr>
          </a:p>
        </p:txBody>
      </p:sp>
      <p:sp>
        <p:nvSpPr>
          <p:cNvPr id="90" name="Google Shape;90;p1"/>
          <p:cNvSpPr/>
          <p:nvPr/>
        </p:nvSpPr>
        <p:spPr>
          <a:xfrm>
            <a:off x="1481250" y="3505200"/>
            <a:ext cx="6181500"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515151"/>
                </a:solidFill>
                <a:latin typeface="Tahoma"/>
                <a:ea typeface="Tahoma"/>
                <a:cs typeface="Tahoma"/>
                <a:sym typeface="Tahoma"/>
              </a:rPr>
              <a:t>Giáo viên thực hiện</a:t>
            </a:r>
            <a:endParaRPr b="1" i="0" sz="2800" u="none" cap="none" strike="noStrike">
              <a:solidFill>
                <a:srgbClr val="515151"/>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515151"/>
                </a:solidFill>
                <a:latin typeface="Tahoma"/>
                <a:ea typeface="Tahoma"/>
                <a:cs typeface="Tahoma"/>
                <a:sym typeface="Tahoma"/>
              </a:rPr>
              <a:t> NGUYỄN THỊ THU TRANG</a:t>
            </a:r>
            <a:endParaRPr b="1" i="0" sz="3600" u="none" cap="none" strike="noStrike">
              <a:solidFill>
                <a:srgbClr val="515151"/>
              </a:solidFill>
              <a:latin typeface="Tahoma"/>
              <a:ea typeface="Tahoma"/>
              <a:cs typeface="Tahoma"/>
              <a:sym typeface="Tahoma"/>
            </a:endParaRPr>
          </a:p>
        </p:txBody>
      </p:sp>
      <p:pic>
        <p:nvPicPr>
          <p:cNvPr id="91" name="Google Shape;91;p1"/>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ransition spd="slow">
    <p:wheel spokes="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2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0"/>
          <p:cNvSpPr txBox="1"/>
          <p:nvPr>
            <p:ph idx="1" type="body"/>
          </p:nvPr>
        </p:nvSpPr>
        <p:spPr>
          <a:xfrm>
            <a:off x="-15240" y="0"/>
            <a:ext cx="9159240" cy="68580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b="1">
              <a:solidFill>
                <a:srgbClr val="FF0000"/>
              </a:solidFill>
            </a:endParaRPr>
          </a:p>
          <a:p>
            <a:pPr indent="-342900" lvl="0" marL="342900" rtl="0" algn="l">
              <a:lnSpc>
                <a:spcPct val="100000"/>
              </a:lnSpc>
              <a:spcBef>
                <a:spcPts val="880"/>
              </a:spcBef>
              <a:spcAft>
                <a:spcPts val="0"/>
              </a:spcAft>
              <a:buClr>
                <a:srgbClr val="FF0000"/>
              </a:buClr>
              <a:buSzPts val="4400"/>
              <a:buChar char="•"/>
            </a:pPr>
            <a:r>
              <a:rPr b="1" lang="en-US" sz="4400">
                <a:solidFill>
                  <a:srgbClr val="FF0000"/>
                </a:solidFill>
              </a:rPr>
              <a:t>b. Quá trình thức tỉnh</a:t>
            </a:r>
            <a:endParaRPr/>
          </a:p>
          <a:p>
            <a:pPr indent="-63500" lvl="0" marL="342900" rtl="0" algn="l">
              <a:lnSpc>
                <a:spcPct val="100000"/>
              </a:lnSpc>
              <a:spcBef>
                <a:spcPts val="880"/>
              </a:spcBef>
              <a:spcAft>
                <a:spcPts val="0"/>
              </a:spcAft>
              <a:buClr>
                <a:schemeClr val="dk1"/>
              </a:buClr>
              <a:buSzPts val="4400"/>
              <a:buNone/>
            </a:pPr>
            <a:r>
              <a:t/>
            </a:r>
            <a:endParaRPr sz="4400"/>
          </a:p>
        </p:txBody>
      </p:sp>
    </p:spTree>
  </p:cSld>
  <p:clrMapOvr>
    <a:masterClrMapping/>
  </p:clrMapOvr>
  <p:transition>
    <p:diamond/>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11"/>
          <p:cNvSpPr txBox="1"/>
          <p:nvPr/>
        </p:nvSpPr>
        <p:spPr>
          <a:xfrm>
            <a:off x="483235" y="-21907"/>
            <a:ext cx="7464425" cy="7067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B050"/>
                </a:solidFill>
                <a:latin typeface="Calibri"/>
                <a:ea typeface="Calibri"/>
                <a:cs typeface="Calibri"/>
                <a:sym typeface="Calibri"/>
              </a:rPr>
              <a:t>   </a:t>
            </a:r>
            <a:r>
              <a:rPr b="1" i="0" lang="en-US" sz="4000" u="none" cap="none" strike="noStrike">
                <a:solidFill>
                  <a:srgbClr val="00B050"/>
                </a:solidFill>
                <a:latin typeface="Calibri"/>
                <a:ea typeface="Calibri"/>
                <a:cs typeface="Calibri"/>
                <a:sym typeface="Calibri"/>
              </a:rPr>
              <a:t> Khi tỉnh rượu</a:t>
            </a:r>
            <a:endParaRPr b="1" i="0" sz="4000" u="none" cap="none" strike="noStrike">
              <a:solidFill>
                <a:srgbClr val="00B050"/>
              </a:solidFill>
              <a:latin typeface="Calibri"/>
              <a:ea typeface="Calibri"/>
              <a:cs typeface="Calibri"/>
              <a:sym typeface="Calibri"/>
            </a:endParaRPr>
          </a:p>
        </p:txBody>
      </p:sp>
      <p:sp>
        <p:nvSpPr>
          <p:cNvPr id="162" name="Google Shape;162;p11"/>
          <p:cNvSpPr/>
          <p:nvPr/>
        </p:nvSpPr>
        <p:spPr>
          <a:xfrm>
            <a:off x="803519" y="1889125"/>
            <a:ext cx="5038725" cy="1158875"/>
          </a:xfrm>
          <a:prstGeom prst="flowChartAlternateProcess">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a:t>
            </a:r>
            <a:r>
              <a:rPr b="1" i="0" lang="en-US" sz="2400" u="none" cap="none" strike="noStrike">
                <a:solidFill>
                  <a:srgbClr val="000000"/>
                </a:solidFill>
                <a:latin typeface="Times New Roman"/>
                <a:ea typeface="Times New Roman"/>
                <a:cs typeface="Times New Roman"/>
                <a:sym typeface="Times New Roman"/>
              </a:rPr>
              <a:t>Nghe thấy: </a:t>
            </a:r>
            <a:r>
              <a:rPr b="1" i="1" lang="en-US" sz="2400" u="none" cap="none" strike="noStrike">
                <a:solidFill>
                  <a:srgbClr val="000000"/>
                </a:solidFill>
                <a:latin typeface="Times New Roman"/>
                <a:ea typeface="Times New Roman"/>
                <a:cs typeface="Times New Roman"/>
                <a:sym typeface="Times New Roman"/>
              </a:rPr>
              <a:t>“tiếng chim hót”, “tiếng cười nói”… “những tiếng quen thuộc”,</a:t>
            </a:r>
            <a:endParaRPr b="0" i="0" sz="1400" u="none" cap="none" strike="noStrike">
              <a:solidFill>
                <a:srgbClr val="000000"/>
              </a:solidFill>
              <a:latin typeface="Arial"/>
              <a:ea typeface="Arial"/>
              <a:cs typeface="Arial"/>
              <a:sym typeface="Arial"/>
            </a:endParaRPr>
          </a:p>
        </p:txBody>
      </p:sp>
      <p:sp>
        <p:nvSpPr>
          <p:cNvPr id="163" name="Google Shape;163;p11"/>
          <p:cNvSpPr/>
          <p:nvPr/>
        </p:nvSpPr>
        <p:spPr>
          <a:xfrm>
            <a:off x="842962" y="3048000"/>
            <a:ext cx="5038725" cy="1149350"/>
          </a:xfrm>
          <a:prstGeom prst="flowChartAlternateProcess">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Times New Roman"/>
                <a:ea typeface="Times New Roman"/>
                <a:cs typeface="Times New Roman"/>
                <a:sym typeface="Times New Roman"/>
              </a:rPr>
              <a:t>Cảm thấy: “</a:t>
            </a:r>
            <a:r>
              <a:rPr b="1" i="1" lang="en-US" sz="2400" u="none" cap="none" strike="noStrike">
                <a:solidFill>
                  <a:srgbClr val="000000"/>
                </a:solidFill>
                <a:latin typeface="Times New Roman"/>
                <a:ea typeface="Times New Roman"/>
                <a:cs typeface="Times New Roman"/>
                <a:sym typeface="Times New Roman"/>
              </a:rPr>
              <a:t>bâng khuâng”, “mơ hồ buồn</a:t>
            </a:r>
            <a:r>
              <a:rPr b="1" i="0" lang="en-US" sz="2400" u="none" cap="none" strike="noStrike">
                <a:solidFill>
                  <a:srgbClr val="000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164" name="Google Shape;164;p11"/>
          <p:cNvSpPr/>
          <p:nvPr/>
        </p:nvSpPr>
        <p:spPr>
          <a:xfrm>
            <a:off x="6491286" y="761999"/>
            <a:ext cx="2500313" cy="2643981"/>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2"/>
                </a:solidFill>
                <a:latin typeface="Times New Roman"/>
                <a:ea typeface="Times New Roman"/>
                <a:cs typeface="Times New Roman"/>
                <a:sym typeface="Times New Roman"/>
              </a:rPr>
              <a:t>Chí bắt đầu cảm nhận được cuộc sống xung quang</a:t>
            </a:r>
            <a:endParaRPr b="1" i="0" sz="2400" u="none" cap="none" strike="noStrike">
              <a:solidFill>
                <a:schemeClr val="dk2"/>
              </a:solidFill>
              <a:latin typeface="Times New Roman"/>
              <a:ea typeface="Times New Roman"/>
              <a:cs typeface="Times New Roman"/>
              <a:sym typeface="Times New Roman"/>
            </a:endParaRPr>
          </a:p>
        </p:txBody>
      </p:sp>
      <p:sp>
        <p:nvSpPr>
          <p:cNvPr id="165" name="Google Shape;165;p11"/>
          <p:cNvSpPr/>
          <p:nvPr/>
        </p:nvSpPr>
        <p:spPr>
          <a:xfrm>
            <a:off x="790575" y="4522787"/>
            <a:ext cx="5038725" cy="1006475"/>
          </a:xfrm>
          <a:prstGeom prst="flowChartAlternateProcess">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Times New Roman"/>
                <a:ea typeface="Times New Roman"/>
                <a:cs typeface="Times New Roman"/>
                <a:sym typeface="Times New Roman"/>
              </a:rPr>
              <a:t>Nhớ: </a:t>
            </a:r>
            <a:r>
              <a:rPr b="1" i="1" lang="en-US" sz="2400" u="none" cap="none" strike="noStrike">
                <a:solidFill>
                  <a:schemeClr val="dk1"/>
                </a:solidFill>
                <a:latin typeface="Times New Roman"/>
                <a:ea typeface="Times New Roman"/>
                <a:cs typeface="Times New Roman"/>
                <a:sym typeface="Times New Roman"/>
              </a:rPr>
              <a:t>“một cái gì rất xa xôi…..một gia đình nho nhỏ. Chồng cuốc mướn … làm vốn liếng.</a:t>
            </a:r>
            <a:endParaRPr b="1" i="0" sz="24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66" name="Google Shape;166;p11"/>
          <p:cNvSpPr/>
          <p:nvPr/>
        </p:nvSpPr>
        <p:spPr>
          <a:xfrm>
            <a:off x="790574" y="5546380"/>
            <a:ext cx="5038725" cy="1095375"/>
          </a:xfrm>
          <a:prstGeom prst="flowChartAlternateProcess">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Times New Roman"/>
                <a:ea typeface="Times New Roman"/>
                <a:cs typeface="Times New Roman"/>
                <a:sym typeface="Times New Roman"/>
              </a:rPr>
              <a:t>Thấy và sợ hãi “</a:t>
            </a:r>
            <a:r>
              <a:rPr b="1" i="1" lang="en-US" sz="2400" u="none" cap="none" strike="noStrike">
                <a:solidFill>
                  <a:srgbClr val="000000"/>
                </a:solidFill>
                <a:latin typeface="Times New Roman"/>
                <a:ea typeface="Times New Roman"/>
                <a:cs typeface="Times New Roman"/>
                <a:sym typeface="Times New Roman"/>
              </a:rPr>
              <a:t>tuổi già”, “đói rét”, “ốm đau”, “cô độc</a:t>
            </a:r>
            <a:r>
              <a:rPr b="1" i="0" lang="en-US" sz="2400" u="none" cap="none" strike="noStrike">
                <a:solidFill>
                  <a:srgbClr val="000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167" name="Google Shape;167;p11"/>
          <p:cNvSpPr/>
          <p:nvPr/>
        </p:nvSpPr>
        <p:spPr>
          <a:xfrm>
            <a:off x="6491287" y="4197350"/>
            <a:ext cx="2500312" cy="2392363"/>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Nhớ về quá khứ -&gt; nhận ra hiện tại và nghĩ về tương lai - cô độc.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168" name="Google Shape;168;p11"/>
          <p:cNvSpPr/>
          <p:nvPr/>
        </p:nvSpPr>
        <p:spPr>
          <a:xfrm>
            <a:off x="5881687" y="1600200"/>
            <a:ext cx="609600" cy="2201862"/>
          </a:xfrm>
          <a:prstGeom prst="rightBrace">
            <a:avLst>
              <a:gd fmla="val 0" name="adj1"/>
              <a:gd fmla="val 50000" name="adj2"/>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69" name="Google Shape;169;p11"/>
          <p:cNvSpPr/>
          <p:nvPr/>
        </p:nvSpPr>
        <p:spPr>
          <a:xfrm>
            <a:off x="5807298" y="5026025"/>
            <a:ext cx="609600" cy="1295400"/>
          </a:xfrm>
          <a:prstGeom prst="rightBrace">
            <a:avLst>
              <a:gd fmla="val 8333" name="adj1"/>
              <a:gd fmla="val 50000" name="adj2"/>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70" name="Google Shape;170;p11"/>
          <p:cNvSpPr/>
          <p:nvPr/>
        </p:nvSpPr>
        <p:spPr>
          <a:xfrm>
            <a:off x="803519" y="685599"/>
            <a:ext cx="5038725" cy="1158875"/>
          </a:xfrm>
          <a:prstGeom prst="flowChartAlternateProcess">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a:t>
            </a:r>
            <a:r>
              <a:rPr b="1" i="0" lang="en-US" sz="2400" u="none" cap="none" strike="noStrike">
                <a:solidFill>
                  <a:srgbClr val="000000"/>
                </a:solidFill>
                <a:latin typeface="Times New Roman"/>
                <a:ea typeface="Times New Roman"/>
                <a:cs typeface="Times New Roman"/>
                <a:sym typeface="Times New Roman"/>
              </a:rPr>
              <a:t>Nhìn thấy: </a:t>
            </a:r>
            <a:r>
              <a:rPr b="1" i="1" lang="en-US" sz="2400" u="none" cap="none" strike="noStrike">
                <a:solidFill>
                  <a:schemeClr val="dk1"/>
                </a:solidFill>
                <a:latin typeface="Times New Roman"/>
                <a:ea typeface="Times New Roman"/>
                <a:cs typeface="Times New Roman"/>
                <a:sym typeface="Times New Roman"/>
              </a:rPr>
              <a:t>trời đã sáng lâu, ánh nắng vàng rực rỡ</a:t>
            </a:r>
            <a:endParaRPr b="1" i="0" sz="24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Times New Roman"/>
              <a:ea typeface="Times New Roman"/>
              <a:cs typeface="Times New Roman"/>
              <a:sym typeface="Times New Roman"/>
            </a:endParaRPr>
          </a:p>
        </p:txBody>
      </p:sp>
      <p:cxnSp>
        <p:nvCxnSpPr>
          <p:cNvPr id="171" name="Google Shape;171;p11"/>
          <p:cNvCxnSpPr/>
          <p:nvPr/>
        </p:nvCxnSpPr>
        <p:spPr>
          <a:xfrm>
            <a:off x="5842244" y="2701131"/>
            <a:ext cx="344243"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transition>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500"/>
                                        <p:tgtEl>
                                          <p:spTgt spid="1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500"/>
                                        <p:tgtEl>
                                          <p:spTgt spid="1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p12"/>
          <p:cNvSpPr txBox="1"/>
          <p:nvPr/>
        </p:nvSpPr>
        <p:spPr>
          <a:xfrm>
            <a:off x="1371600" y="93028"/>
            <a:ext cx="7080250" cy="70675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FF"/>
                </a:solidFill>
                <a:latin typeface="Calibri"/>
                <a:ea typeface="Calibri"/>
                <a:cs typeface="Calibri"/>
                <a:sym typeface="Calibri"/>
              </a:rPr>
              <a:t>    </a:t>
            </a:r>
            <a:r>
              <a:rPr b="1" i="0" lang="en-US" sz="4000" u="none" cap="none" strike="noStrike">
                <a:solidFill>
                  <a:schemeClr val="dk1"/>
                </a:solidFill>
                <a:latin typeface="Calibri"/>
                <a:ea typeface="Calibri"/>
                <a:cs typeface="Calibri"/>
                <a:sym typeface="Calibri"/>
              </a:rPr>
              <a:t>Khi nhận bát cháo hành</a:t>
            </a:r>
            <a:endParaRPr b="0" i="0" sz="1400" u="none" cap="none" strike="noStrike">
              <a:solidFill>
                <a:srgbClr val="000000"/>
              </a:solidFill>
              <a:latin typeface="Arial"/>
              <a:ea typeface="Arial"/>
              <a:cs typeface="Arial"/>
              <a:sym typeface="Arial"/>
            </a:endParaRPr>
          </a:p>
        </p:txBody>
      </p:sp>
      <p:sp>
        <p:nvSpPr>
          <p:cNvPr id="177" name="Google Shape;177;p12"/>
          <p:cNvSpPr/>
          <p:nvPr/>
        </p:nvSpPr>
        <p:spPr>
          <a:xfrm>
            <a:off x="725488" y="909638"/>
            <a:ext cx="5103812" cy="1300162"/>
          </a:xfrm>
          <a:prstGeom prst="flowChartAlternateProcess">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rgbClr val="000000"/>
                </a:solidFill>
                <a:latin typeface="Times New Roman"/>
                <a:ea typeface="Times New Roman"/>
                <a:cs typeface="Times New Roman"/>
                <a:sym typeface="Times New Roman"/>
              </a:rPr>
              <a:t>“mắt hình như ươn ướt”</a:t>
            </a:r>
            <a:endParaRPr b="0" i="0" sz="1400" u="none" cap="none" strike="noStrike">
              <a:solidFill>
                <a:srgbClr val="000000"/>
              </a:solidFill>
              <a:latin typeface="Arial"/>
              <a:ea typeface="Arial"/>
              <a:cs typeface="Arial"/>
              <a:sym typeface="Arial"/>
            </a:endParaRPr>
          </a:p>
        </p:txBody>
      </p:sp>
      <p:sp>
        <p:nvSpPr>
          <p:cNvPr id="178" name="Google Shape;178;p12"/>
          <p:cNvSpPr/>
          <p:nvPr/>
        </p:nvSpPr>
        <p:spPr>
          <a:xfrm>
            <a:off x="725488" y="2590800"/>
            <a:ext cx="5103812" cy="1371599"/>
          </a:xfrm>
          <a:prstGeom prst="flowChartAlternateProcess">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rgbClr val="000000"/>
                </a:solidFill>
                <a:latin typeface="Times New Roman"/>
                <a:ea typeface="Times New Roman"/>
                <a:cs typeface="Times New Roman"/>
                <a:sym typeface="Times New Roman"/>
              </a:rPr>
              <a:t>“ăn năn”, “thèm lương thiện”           </a:t>
            </a:r>
            <a:endParaRPr b="0" i="0" sz="1400" u="none" cap="none" strike="noStrike">
              <a:solidFill>
                <a:srgbClr val="000000"/>
              </a:solidFill>
              <a:latin typeface="Arial"/>
              <a:ea typeface="Arial"/>
              <a:cs typeface="Arial"/>
              <a:sym typeface="Arial"/>
            </a:endParaRPr>
          </a:p>
        </p:txBody>
      </p:sp>
      <p:sp>
        <p:nvSpPr>
          <p:cNvPr id="179" name="Google Shape;179;p12"/>
          <p:cNvSpPr/>
          <p:nvPr/>
        </p:nvSpPr>
        <p:spPr>
          <a:xfrm>
            <a:off x="6313197" y="754856"/>
            <a:ext cx="2799679" cy="2731786"/>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Ngạc nhiên, xúc động vì lần đầu tiên hắn được chăm sóc yêu thương.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Arial"/>
              <a:ea typeface="Arial"/>
              <a:cs typeface="Arial"/>
              <a:sym typeface="Arial"/>
            </a:endParaRPr>
          </a:p>
        </p:txBody>
      </p:sp>
      <p:sp>
        <p:nvSpPr>
          <p:cNvPr id="180" name="Google Shape;180;p12"/>
          <p:cNvSpPr/>
          <p:nvPr/>
        </p:nvSpPr>
        <p:spPr>
          <a:xfrm>
            <a:off x="5829300" y="1251464"/>
            <a:ext cx="488950" cy="2273848"/>
          </a:xfrm>
          <a:prstGeom prst="rightBrace">
            <a:avLst>
              <a:gd fmla="val 8333" name="adj1"/>
              <a:gd fmla="val 50000" name="adj2"/>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81" name="Google Shape;181;p12"/>
          <p:cNvSpPr/>
          <p:nvPr/>
        </p:nvSpPr>
        <p:spPr>
          <a:xfrm>
            <a:off x="4411539" y="3136613"/>
            <a:ext cx="32092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b="0" i="0" sz="1800" u="none" cap="none" strike="noStrike">
              <a:solidFill>
                <a:schemeClr val="dk1"/>
              </a:solidFill>
              <a:latin typeface="Calibri"/>
              <a:ea typeface="Calibri"/>
              <a:cs typeface="Calibri"/>
              <a:sym typeface="Calibri"/>
            </a:endParaRPr>
          </a:p>
        </p:txBody>
      </p:sp>
      <p:sp>
        <p:nvSpPr>
          <p:cNvPr id="182" name="Google Shape;182;p12"/>
          <p:cNvSpPr/>
          <p:nvPr/>
        </p:nvSpPr>
        <p:spPr>
          <a:xfrm>
            <a:off x="725488" y="4495800"/>
            <a:ext cx="5103812" cy="1384012"/>
          </a:xfrm>
          <a:prstGeom prst="flowChartAlternateProcess">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chemeClr val="dk1"/>
                </a:solidFill>
                <a:latin typeface="Times New Roman"/>
                <a:ea typeface="Times New Roman"/>
                <a:cs typeface="Times New Roman"/>
                <a:sym typeface="Times New Roman"/>
              </a:rPr>
              <a:t>“hắn thèm lương thiện,… muốn làm hòa với mọi người… Thị Nở sẽ mở đường cho hắn…”</a:t>
            </a:r>
            <a:endParaRPr b="1" i="0" sz="2400" u="none" cap="none" strike="noStrike">
              <a:solidFill>
                <a:schemeClr val="dk1"/>
              </a:solidFill>
              <a:latin typeface="Times New Roman"/>
              <a:ea typeface="Times New Roman"/>
              <a:cs typeface="Times New Roman"/>
              <a:sym typeface="Times New Roman"/>
            </a:endParaRPr>
          </a:p>
        </p:txBody>
      </p:sp>
      <p:sp>
        <p:nvSpPr>
          <p:cNvPr id="183" name="Google Shape;183;p12"/>
          <p:cNvSpPr/>
          <p:nvPr/>
        </p:nvSpPr>
        <p:spPr>
          <a:xfrm>
            <a:off x="6308904" y="3523132"/>
            <a:ext cx="2799679" cy="2731786"/>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Ước mơ về hạnh phúc và khao khát hoàn lương. </a:t>
            </a:r>
            <a:endParaRPr b="1" i="0" sz="2200" u="none" cap="none" strike="noStrike">
              <a:solidFill>
                <a:schemeClr val="dk1"/>
              </a:solidFill>
              <a:latin typeface="Arial"/>
              <a:ea typeface="Arial"/>
              <a:cs typeface="Arial"/>
              <a:sym typeface="Arial"/>
            </a:endParaRPr>
          </a:p>
        </p:txBody>
      </p:sp>
      <p:cxnSp>
        <p:nvCxnSpPr>
          <p:cNvPr id="184" name="Google Shape;184;p12"/>
          <p:cNvCxnSpPr/>
          <p:nvPr/>
        </p:nvCxnSpPr>
        <p:spPr>
          <a:xfrm>
            <a:off x="5829300" y="5187806"/>
            <a:ext cx="479604" cy="0"/>
          </a:xfrm>
          <a:prstGeom prst="straightConnector1">
            <a:avLst/>
          </a:prstGeom>
          <a:noFill/>
          <a:ln cap="flat" cmpd="sng" w="9525">
            <a:solidFill>
              <a:schemeClr val="dk1"/>
            </a:solidFill>
            <a:prstDash val="solid"/>
            <a:round/>
            <a:headEnd len="sm" w="sm" type="none"/>
            <a:tailEnd len="med" w="med" type="stealth"/>
          </a:ln>
        </p:spPr>
      </p:cxnSp>
    </p:spTree>
  </p:cSld>
  <p:clrMapOvr>
    <a:masterClrMapping/>
  </p:clrMapOvr>
  <p:transition>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500"/>
                                        <p:tgtEl>
                                          <p:spTgt spid="17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500"/>
                                        <p:tgtEl>
                                          <p:spTgt spid="17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p:tgtEl>
                                          <p:spTgt spid="18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13"/>
          <p:cNvSpPr txBox="1"/>
          <p:nvPr/>
        </p:nvSpPr>
        <p:spPr>
          <a:xfrm>
            <a:off x="1371599" y="428092"/>
            <a:ext cx="708025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FF"/>
                </a:solidFill>
                <a:latin typeface="Calibri"/>
                <a:ea typeface="Calibri"/>
                <a:cs typeface="Calibri"/>
                <a:sym typeface="Calibri"/>
              </a:rPr>
              <a:t>    </a:t>
            </a:r>
            <a:r>
              <a:rPr b="1" i="0" lang="en-US" sz="4400" u="none" cap="none" strike="noStrike">
                <a:solidFill>
                  <a:schemeClr val="dk1"/>
                </a:solidFill>
                <a:latin typeface="Calibri"/>
                <a:ea typeface="Calibri"/>
                <a:cs typeface="Calibri"/>
                <a:sym typeface="Calibri"/>
              </a:rPr>
              <a:t>Ý nghĩa bát cháo hành</a:t>
            </a:r>
            <a:endParaRPr b="0" i="0" sz="1400" u="none" cap="none" strike="noStrike">
              <a:solidFill>
                <a:srgbClr val="000000"/>
              </a:solidFill>
              <a:latin typeface="Arial"/>
              <a:ea typeface="Arial"/>
              <a:cs typeface="Arial"/>
              <a:sym typeface="Arial"/>
            </a:endParaRPr>
          </a:p>
        </p:txBody>
      </p:sp>
      <p:sp>
        <p:nvSpPr>
          <p:cNvPr id="190" name="Google Shape;190;p13"/>
          <p:cNvSpPr/>
          <p:nvPr/>
        </p:nvSpPr>
        <p:spPr>
          <a:xfrm>
            <a:off x="4411539" y="3136613"/>
            <a:ext cx="32092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b="0" i="0" sz="1800" u="none" cap="none" strike="noStrike">
              <a:solidFill>
                <a:srgbClr val="000000"/>
              </a:solidFill>
              <a:latin typeface="Calibri"/>
              <a:ea typeface="Calibri"/>
              <a:cs typeface="Calibri"/>
              <a:sym typeface="Calibri"/>
            </a:endParaRPr>
          </a:p>
        </p:txBody>
      </p:sp>
      <p:sp>
        <p:nvSpPr>
          <p:cNvPr id="191" name="Google Shape;191;p13"/>
          <p:cNvSpPr/>
          <p:nvPr/>
        </p:nvSpPr>
        <p:spPr>
          <a:xfrm>
            <a:off x="1295400" y="1029514"/>
            <a:ext cx="7532135" cy="5828486"/>
          </a:xfrm>
          <a:prstGeom prst="heart">
            <a:avLst/>
          </a:prstGeom>
          <a:solidFill>
            <a:srgbClr val="FBD4B4"/>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ahoma"/>
              <a:buNone/>
            </a:pPr>
            <a:r>
              <a:rPr b="1" i="0" lang="en-US" sz="3200" u="none" cap="none" strike="noStrike">
                <a:solidFill>
                  <a:schemeClr val="dk1"/>
                </a:solidFill>
                <a:latin typeface="Tahoma"/>
                <a:ea typeface="Tahoma"/>
                <a:cs typeface="Tahoma"/>
                <a:sym typeface="Tahoma"/>
              </a:rPr>
              <a:t>Thể hiện tình cảm nhân đạo của nhà văn và đánh thức phần người trong Chí.</a:t>
            </a:r>
            <a:endParaRPr b="0" i="0" sz="1400" u="none" cap="none" strike="noStrike">
              <a:solidFill>
                <a:srgbClr val="000000"/>
              </a:solidFill>
              <a:latin typeface="Arial"/>
              <a:ea typeface="Arial"/>
              <a:cs typeface="Arial"/>
              <a:sym typeface="Arial"/>
            </a:endParaRPr>
          </a:p>
        </p:txBody>
      </p:sp>
    </p:spTree>
  </p:cSld>
  <p:clrMapOvr>
    <a:masterClrMapping/>
  </p:clrMapOvr>
  <p:transition>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822"/>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descr="Kết quả hình ảnh cho chí phèo" id="196" name="Google Shape;196;p1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descr="Kết quả hình ảnh cho chí phèo" id="197" name="Google Shape;197;p14"/>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Kết quả hình ảnh cho chí phèo" id="198" name="Google Shape;198;p14"/>
          <p:cNvPicPr preferRelativeResize="0"/>
          <p:nvPr/>
        </p:nvPicPr>
        <p:blipFill rotWithShape="1">
          <a:blip r:embed="rId3">
            <a:alphaModFix/>
          </a:blip>
          <a:srcRect b="0" l="0" r="0" t="0"/>
          <a:stretch/>
        </p:blipFill>
        <p:spPr>
          <a:xfrm>
            <a:off x="0" y="1"/>
            <a:ext cx="9177492" cy="6858000"/>
          </a:xfrm>
          <a:prstGeom prst="rect">
            <a:avLst/>
          </a:prstGeom>
          <a:noFill/>
          <a:ln>
            <a:noFill/>
          </a:ln>
        </p:spPr>
      </p:pic>
      <p:sp>
        <p:nvSpPr>
          <p:cNvPr id="199" name="Google Shape;199;p14"/>
          <p:cNvSpPr/>
          <p:nvPr/>
        </p:nvSpPr>
        <p:spPr>
          <a:xfrm rot="10800000">
            <a:off x="2593598" y="2040265"/>
            <a:ext cx="928687" cy="929475"/>
          </a:xfrm>
          <a:prstGeom prst="upArrow">
            <a:avLst>
              <a:gd fmla="val 56944" name="adj1"/>
              <a:gd fmla="val 50782" name="adj2"/>
            </a:avLst>
          </a:prstGeom>
          <a:solidFill>
            <a:srgbClr val="E36C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 name="Google Shape;200;p14"/>
          <p:cNvSpPr/>
          <p:nvPr/>
        </p:nvSpPr>
        <p:spPr>
          <a:xfrm rot="10800000">
            <a:off x="5374096" y="2055342"/>
            <a:ext cx="928687" cy="929475"/>
          </a:xfrm>
          <a:prstGeom prst="upArrow">
            <a:avLst>
              <a:gd fmla="val 56944" name="adj1"/>
              <a:gd fmla="val 50782" name="adj2"/>
            </a:avLst>
          </a:prstGeom>
          <a:solidFill>
            <a:srgbClr val="0070C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 name="Google Shape;201;p14"/>
          <p:cNvSpPr/>
          <p:nvPr/>
        </p:nvSpPr>
        <p:spPr>
          <a:xfrm>
            <a:off x="1679267" y="665490"/>
            <a:ext cx="5791200" cy="1374775"/>
          </a:xfrm>
          <a:prstGeom prst="roundRect">
            <a:avLst>
              <a:gd fmla="val 50000" name="adj"/>
            </a:avLst>
          </a:prstGeom>
          <a:solidFill>
            <a:schemeClr val="lt1"/>
          </a:solidFill>
          <a:ln cap="flat" cmpd="sng" w="38100">
            <a:solidFill>
              <a:srgbClr val="FFFFFF"/>
            </a:solidFill>
            <a:prstDash val="solid"/>
            <a:round/>
            <a:headEnd len="sm" w="sm" type="none"/>
            <a:tailEnd len="sm" w="sm" type="none"/>
          </a:ln>
          <a:effectLst>
            <a:outerShdw rotWithShape="0" algn="ctr" dir="3187806" dist="63500">
              <a:srgbClr val="001D3A"/>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02" name="Google Shape;202;p14"/>
          <p:cNvGrpSpPr/>
          <p:nvPr/>
        </p:nvGrpSpPr>
        <p:grpSpPr>
          <a:xfrm>
            <a:off x="2285622" y="2952281"/>
            <a:ext cx="1544638" cy="1766888"/>
            <a:chOff x="555" y="2823"/>
            <a:chExt cx="973" cy="1113"/>
          </a:xfrm>
        </p:grpSpPr>
        <p:sp>
          <p:nvSpPr>
            <p:cNvPr id="203" name="Google Shape;203;p14"/>
            <p:cNvSpPr/>
            <p:nvPr/>
          </p:nvSpPr>
          <p:spPr>
            <a:xfrm>
              <a:off x="624" y="3744"/>
              <a:ext cx="816" cy="192"/>
            </a:xfrm>
            <a:prstGeom prst="ellipse">
              <a:avLst/>
            </a:prstGeom>
            <a:gradFill>
              <a:gsLst>
                <a:gs pos="0">
                  <a:srgbClr val="969696"/>
                </a:gs>
                <a:gs pos="100000">
                  <a:schemeClr val="lt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 name="Google Shape;204;p14"/>
            <p:cNvSpPr/>
            <p:nvPr/>
          </p:nvSpPr>
          <p:spPr>
            <a:xfrm>
              <a:off x="555" y="2823"/>
              <a:ext cx="973" cy="973"/>
            </a:xfrm>
            <a:prstGeom prst="ellipse">
              <a:avLst/>
            </a:prstGeom>
            <a:gradFill>
              <a:gsLst>
                <a:gs pos="0">
                  <a:schemeClr val="accent2"/>
                </a:gs>
                <a:gs pos="100000">
                  <a:srgbClr val="953E3B"/>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 name="Google Shape;205;p14"/>
            <p:cNvSpPr/>
            <p:nvPr/>
          </p:nvSpPr>
          <p:spPr>
            <a:xfrm>
              <a:off x="576" y="2846"/>
              <a:ext cx="928" cy="929"/>
            </a:xfrm>
            <a:prstGeom prst="ellipse">
              <a:avLst/>
            </a:prstGeom>
            <a:gradFill>
              <a:gsLst>
                <a:gs pos="0">
                  <a:srgbClr val="C0504D">
                    <a:alpha val="84313"/>
                  </a:srgbClr>
                </a:gs>
                <a:gs pos="100000">
                  <a:srgbClr val="9C413E"/>
                </a:gs>
              </a:gsLst>
              <a:lin ang="27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 name="Google Shape;206;p14"/>
            <p:cNvSpPr/>
            <p:nvPr/>
          </p:nvSpPr>
          <p:spPr>
            <a:xfrm>
              <a:off x="612" y="2880"/>
              <a:ext cx="839" cy="839"/>
            </a:xfrm>
            <a:prstGeom prst="ellipse">
              <a:avLst/>
            </a:prstGeom>
            <a:gradFill>
              <a:gsLst>
                <a:gs pos="0">
                  <a:schemeClr val="accent2"/>
                </a:gs>
                <a:gs pos="100000">
                  <a:srgbClr val="A54542"/>
                </a:gs>
              </a:gsLst>
              <a:lin ang="27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Picture1" id="207" name="Google Shape;207;p14"/>
            <p:cNvPicPr preferRelativeResize="0"/>
            <p:nvPr/>
          </p:nvPicPr>
          <p:blipFill rotWithShape="1">
            <a:blip r:embed="rId4">
              <a:alphaModFix/>
            </a:blip>
            <a:srcRect b="0" l="0" r="0" t="0"/>
            <a:stretch/>
          </p:blipFill>
          <p:spPr>
            <a:xfrm>
              <a:off x="576" y="2880"/>
              <a:ext cx="616" cy="616"/>
            </a:xfrm>
            <a:prstGeom prst="rect">
              <a:avLst/>
            </a:prstGeom>
            <a:noFill/>
            <a:ln>
              <a:noFill/>
            </a:ln>
          </p:spPr>
        </p:pic>
        <p:sp>
          <p:nvSpPr>
            <p:cNvPr id="208" name="Google Shape;208;p14"/>
            <p:cNvSpPr txBox="1"/>
            <p:nvPr/>
          </p:nvSpPr>
          <p:spPr>
            <a:xfrm>
              <a:off x="692" y="3213"/>
              <a:ext cx="774"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Tahoma"/>
                <a:buNone/>
              </a:pPr>
              <a:r>
                <a:rPr b="1" i="0" lang="en-US" sz="1800" u="none" cap="none" strike="noStrike">
                  <a:solidFill>
                    <a:srgbClr val="FFFFFF"/>
                  </a:solidFill>
                  <a:latin typeface="Tahoma"/>
                  <a:ea typeface="Tahoma"/>
                  <a:cs typeface="Tahoma"/>
                  <a:sym typeface="Tahoma"/>
                </a:rPr>
                <a:t>Trực tiếp</a:t>
              </a:r>
              <a:endParaRPr b="1" i="0" sz="1800" u="none" cap="none" strike="noStrike">
                <a:solidFill>
                  <a:srgbClr val="FFFFFF"/>
                </a:solidFill>
                <a:latin typeface="Tahoma"/>
                <a:ea typeface="Tahoma"/>
                <a:cs typeface="Tahoma"/>
                <a:sym typeface="Tahoma"/>
              </a:endParaRPr>
            </a:p>
          </p:txBody>
        </p:sp>
      </p:grpSp>
      <p:sp>
        <p:nvSpPr>
          <p:cNvPr id="209" name="Google Shape;209;p14"/>
          <p:cNvSpPr/>
          <p:nvPr/>
        </p:nvSpPr>
        <p:spPr>
          <a:xfrm>
            <a:off x="2712903" y="790644"/>
            <a:ext cx="367440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Tahoma"/>
              <a:buNone/>
            </a:pPr>
            <a:r>
              <a:rPr b="1" i="0" lang="en-US" sz="4000" u="none" cap="none" strike="noStrike">
                <a:solidFill>
                  <a:schemeClr val="dk1"/>
                </a:solidFill>
                <a:latin typeface="Tahoma"/>
                <a:ea typeface="Tahoma"/>
                <a:cs typeface="Tahoma"/>
                <a:sym typeface="Tahoma"/>
              </a:rPr>
              <a:t>Nguyên nhân</a:t>
            </a:r>
            <a:endParaRPr b="1" i="0" sz="4000" u="none" cap="none" strike="noStrike">
              <a:solidFill>
                <a:schemeClr val="dk1"/>
              </a:solidFill>
              <a:latin typeface="Tahoma"/>
              <a:ea typeface="Tahoma"/>
              <a:cs typeface="Tahoma"/>
              <a:sym typeface="Tahoma"/>
            </a:endParaRPr>
          </a:p>
        </p:txBody>
      </p:sp>
      <p:grpSp>
        <p:nvGrpSpPr>
          <p:cNvPr id="210" name="Google Shape;210;p14"/>
          <p:cNvGrpSpPr/>
          <p:nvPr/>
        </p:nvGrpSpPr>
        <p:grpSpPr>
          <a:xfrm>
            <a:off x="5015321" y="2817341"/>
            <a:ext cx="1685926" cy="1937548"/>
            <a:chOff x="1776" y="2823"/>
            <a:chExt cx="973" cy="1113"/>
          </a:xfrm>
        </p:grpSpPr>
        <p:sp>
          <p:nvSpPr>
            <p:cNvPr id="211" name="Google Shape;211;p14"/>
            <p:cNvSpPr/>
            <p:nvPr/>
          </p:nvSpPr>
          <p:spPr>
            <a:xfrm>
              <a:off x="1872" y="3744"/>
              <a:ext cx="816" cy="192"/>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 name="Google Shape;212;p14"/>
            <p:cNvSpPr/>
            <p:nvPr/>
          </p:nvSpPr>
          <p:spPr>
            <a:xfrm>
              <a:off x="1776" y="2823"/>
              <a:ext cx="973" cy="973"/>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 name="Google Shape;213;p14"/>
            <p:cNvSpPr/>
            <p:nvPr/>
          </p:nvSpPr>
          <p:spPr>
            <a:xfrm>
              <a:off x="1797" y="2846"/>
              <a:ext cx="928" cy="929"/>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4" name="Google Shape;214;p14"/>
            <p:cNvSpPr/>
            <p:nvPr/>
          </p:nvSpPr>
          <p:spPr>
            <a:xfrm>
              <a:off x="1833" y="2880"/>
              <a:ext cx="839" cy="839"/>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Picture1" id="215" name="Google Shape;215;p14"/>
            <p:cNvPicPr preferRelativeResize="0"/>
            <p:nvPr/>
          </p:nvPicPr>
          <p:blipFill rotWithShape="1">
            <a:blip r:embed="rId4">
              <a:alphaModFix/>
            </a:blip>
            <a:srcRect b="0" l="0" r="0" t="0"/>
            <a:stretch/>
          </p:blipFill>
          <p:spPr>
            <a:xfrm>
              <a:off x="1797" y="2880"/>
              <a:ext cx="616" cy="616"/>
            </a:xfrm>
            <a:prstGeom prst="rect">
              <a:avLst/>
            </a:prstGeom>
            <a:noFill/>
            <a:ln>
              <a:noFill/>
            </a:ln>
          </p:spPr>
        </p:pic>
        <p:sp>
          <p:nvSpPr>
            <p:cNvPr id="216" name="Google Shape;216;p14"/>
            <p:cNvSpPr txBox="1"/>
            <p:nvPr/>
          </p:nvSpPr>
          <p:spPr>
            <a:xfrm>
              <a:off x="1965" y="3213"/>
              <a:ext cx="605" cy="233"/>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Tahoma"/>
                <a:buNone/>
              </a:pPr>
              <a:r>
                <a:rPr b="1" i="0" lang="en-US" sz="1800" u="none" cap="none" strike="noStrike">
                  <a:solidFill>
                    <a:srgbClr val="FFFFFF"/>
                  </a:solidFill>
                  <a:latin typeface="Tahoma"/>
                  <a:ea typeface="Tahoma"/>
                  <a:cs typeface="Tahoma"/>
                  <a:sym typeface="Tahoma"/>
                </a:rPr>
                <a:t>Sâu xa</a:t>
              </a:r>
              <a:endParaRPr b="1" i="0" sz="1800" u="none" cap="none" strike="noStrike">
                <a:solidFill>
                  <a:srgbClr val="FFFFFF"/>
                </a:solidFill>
                <a:latin typeface="Tahoma"/>
                <a:ea typeface="Tahoma"/>
                <a:cs typeface="Tahoma"/>
                <a:sym typeface="Tahoma"/>
              </a:endParaRPr>
            </a:p>
          </p:txBody>
        </p:sp>
      </p:grpSp>
      <p:sp>
        <p:nvSpPr>
          <p:cNvPr id="217" name="Google Shape;217;p14"/>
          <p:cNvSpPr/>
          <p:nvPr/>
        </p:nvSpPr>
        <p:spPr>
          <a:xfrm rot="10800000">
            <a:off x="5478873" y="4450089"/>
            <a:ext cx="928687" cy="703259"/>
          </a:xfrm>
          <a:prstGeom prst="upArrow">
            <a:avLst>
              <a:gd fmla="val 56944" name="adj1"/>
              <a:gd fmla="val 50782" name="adj2"/>
            </a:avLst>
          </a:prstGeom>
          <a:solidFill>
            <a:srgbClr val="0070C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8" name="Google Shape;218;p14"/>
          <p:cNvSpPr/>
          <p:nvPr/>
        </p:nvSpPr>
        <p:spPr>
          <a:xfrm rot="10800000">
            <a:off x="2593597" y="4495341"/>
            <a:ext cx="928687" cy="684200"/>
          </a:xfrm>
          <a:prstGeom prst="upArrow">
            <a:avLst>
              <a:gd fmla="val 56944" name="adj1"/>
              <a:gd fmla="val 50782" name="adj2"/>
            </a:avLst>
          </a:prstGeom>
          <a:solidFill>
            <a:srgbClr val="E36C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9" name="Google Shape;219;p14"/>
          <p:cNvSpPr/>
          <p:nvPr/>
        </p:nvSpPr>
        <p:spPr>
          <a:xfrm>
            <a:off x="900521" y="5179541"/>
            <a:ext cx="3581400" cy="1371600"/>
          </a:xfrm>
          <a:prstGeom prst="roundRect">
            <a:avLst>
              <a:gd fmla="val 16667" name="adj"/>
            </a:avLst>
          </a:prstGeom>
          <a:solidFill>
            <a:srgbClr val="262626"/>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800"/>
              <a:buFont typeface="Tahoma"/>
              <a:buNone/>
            </a:pPr>
            <a:r>
              <a:rPr b="0" i="0" lang="en-US" sz="2800" u="none" cap="none" strike="noStrike">
                <a:solidFill>
                  <a:srgbClr val="FFFFFF"/>
                </a:solidFill>
                <a:latin typeface="Tahoma"/>
                <a:ea typeface="Tahoma"/>
                <a:cs typeface="Tahoma"/>
                <a:sym typeface="Tahoma"/>
              </a:rPr>
              <a:t>Thị Nở từ chối -&gt; Định kiến của bà cô Thị Nở</a:t>
            </a:r>
            <a:endParaRPr b="0" i="0" sz="2800" u="none" cap="none" strike="noStrike">
              <a:solidFill>
                <a:srgbClr val="FFFFFF"/>
              </a:solidFill>
              <a:latin typeface="Tahoma"/>
              <a:ea typeface="Tahoma"/>
              <a:cs typeface="Tahoma"/>
              <a:sym typeface="Tahoma"/>
            </a:endParaRPr>
          </a:p>
        </p:txBody>
      </p:sp>
      <p:sp>
        <p:nvSpPr>
          <p:cNvPr id="220" name="Google Shape;220;p14"/>
          <p:cNvSpPr/>
          <p:nvPr/>
        </p:nvSpPr>
        <p:spPr>
          <a:xfrm>
            <a:off x="4862921" y="5166841"/>
            <a:ext cx="3581400" cy="1371600"/>
          </a:xfrm>
          <a:prstGeom prst="roundRect">
            <a:avLst>
              <a:gd fmla="val 16667" name="adj"/>
            </a:avLst>
          </a:prstGeom>
          <a:solidFill>
            <a:schemeClr val="dk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800"/>
              <a:buFont typeface="Tahoma"/>
              <a:buNone/>
            </a:pPr>
            <a:r>
              <a:rPr b="0" i="0" lang="en-US" sz="2800" u="none" cap="none" strike="noStrike">
                <a:solidFill>
                  <a:srgbClr val="FFFFFF"/>
                </a:solidFill>
                <a:latin typeface="Tahoma"/>
                <a:ea typeface="Tahoma"/>
                <a:cs typeface="Tahoma"/>
                <a:sym typeface="Tahoma"/>
              </a:rPr>
              <a:t>Bản chất của xã hội phong kiến</a:t>
            </a:r>
            <a:endParaRPr b="0" i="0" sz="2800" u="none" cap="none" strike="noStrike">
              <a:solidFill>
                <a:srgbClr val="FFFFFF"/>
              </a:solidFill>
              <a:latin typeface="Tahoma"/>
              <a:ea typeface="Tahoma"/>
              <a:cs typeface="Tahoma"/>
              <a:sym typeface="Tahoma"/>
            </a:endParaRPr>
          </a:p>
        </p:txBody>
      </p:sp>
      <p:sp>
        <p:nvSpPr>
          <p:cNvPr id="221" name="Google Shape;221;p14"/>
          <p:cNvSpPr txBox="1"/>
          <p:nvPr/>
        </p:nvSpPr>
        <p:spPr>
          <a:xfrm>
            <a:off x="-15240" y="-22225"/>
            <a:ext cx="964374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0000"/>
                </a:solidFill>
                <a:latin typeface="Calibri"/>
                <a:ea typeface="Calibri"/>
                <a:cs typeface="Calibri"/>
                <a:sym typeface="Calibri"/>
              </a:rPr>
              <a:t>c. Bi kịch bị cự tuyệt quyền làm người:</a:t>
            </a:r>
            <a:endParaRPr b="0" i="0" sz="1400" u="none" cap="none" strike="noStrike">
              <a:solidFill>
                <a:srgbClr val="000000"/>
              </a:solidFill>
              <a:latin typeface="Arial"/>
              <a:ea typeface="Arial"/>
              <a:cs typeface="Arial"/>
              <a:sym typeface="Arial"/>
            </a:endParaRPr>
          </a:p>
        </p:txBody>
      </p:sp>
    </p:spTree>
  </p:cSld>
  <p:clrMapOvr>
    <a:masterClrMapping/>
  </p:clrMapOvr>
  <p:transition spd="slow" p14:dur="2500">
    <p:checke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2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2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2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sp>
        <p:nvSpPr>
          <p:cNvPr id="226" name="Google Shape;226;p15"/>
          <p:cNvSpPr txBox="1"/>
          <p:nvPr/>
        </p:nvSpPr>
        <p:spPr>
          <a:xfrm>
            <a:off x="838200" y="-26504"/>
            <a:ext cx="7080250"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FF"/>
                </a:solidFill>
                <a:latin typeface="Times New Roman"/>
                <a:ea typeface="Times New Roman"/>
                <a:cs typeface="Times New Roman"/>
                <a:sym typeface="Times New Roman"/>
              </a:rPr>
              <a:t>Khi bị từ chối tình yêu </a:t>
            </a:r>
            <a:r>
              <a:rPr b="1" i="0" lang="en-US" sz="4000" u="none" cap="none" strike="noStrike">
                <a:solidFill>
                  <a:schemeClr val="lt1"/>
                </a:solidFill>
                <a:latin typeface="Times New Roman"/>
                <a:ea typeface="Times New Roman"/>
                <a:cs typeface="Times New Roman"/>
                <a:sym typeface="Times New Roman"/>
              </a:rPr>
              <a:t>   KKhi Khi bị từ chối tình yêu</a:t>
            </a:r>
            <a:endParaRPr b="1" i="0" sz="4000" u="none" cap="none" strike="noStrike">
              <a:solidFill>
                <a:schemeClr val="lt1"/>
              </a:solidFill>
              <a:latin typeface="Times New Roman"/>
              <a:ea typeface="Times New Roman"/>
              <a:cs typeface="Times New Roman"/>
              <a:sym typeface="Times New Roman"/>
            </a:endParaRPr>
          </a:p>
        </p:txBody>
      </p:sp>
      <p:sp>
        <p:nvSpPr>
          <p:cNvPr id="227" name="Google Shape;227;p15"/>
          <p:cNvSpPr/>
          <p:nvPr/>
        </p:nvSpPr>
        <p:spPr>
          <a:xfrm>
            <a:off x="702737" y="865188"/>
            <a:ext cx="5156200" cy="1066800"/>
          </a:xfrm>
          <a:prstGeom prst="flowChartAlternateProcess">
            <a:avLst/>
          </a:prstGeom>
          <a:solidFill>
            <a:srgbClr val="FBD4B4"/>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“ngẩn người”, “sửng sốt”, </a:t>
            </a:r>
            <a:endParaRPr b="0" i="0" sz="1400" u="none" cap="none" strike="noStrike">
              <a:solidFill>
                <a:srgbClr val="000000"/>
              </a:solidFill>
              <a:latin typeface="Arial"/>
              <a:ea typeface="Arial"/>
              <a:cs typeface="Arial"/>
              <a:sym typeface="Arial"/>
            </a:endParaRPr>
          </a:p>
        </p:txBody>
      </p:sp>
      <p:sp>
        <p:nvSpPr>
          <p:cNvPr id="228" name="Google Shape;228;p15"/>
          <p:cNvSpPr/>
          <p:nvPr/>
        </p:nvSpPr>
        <p:spPr>
          <a:xfrm>
            <a:off x="721340" y="1966332"/>
            <a:ext cx="5156200" cy="977900"/>
          </a:xfrm>
          <a:prstGeom prst="flowChartAlternateProcess">
            <a:avLst/>
          </a:prstGeom>
          <a:solidFill>
            <a:srgbClr val="C5D8F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“đuổi theo thị”, “nắm tay thị”           </a:t>
            </a:r>
            <a:endParaRPr b="0" i="0" sz="1400" u="none" cap="none" strike="noStrike">
              <a:solidFill>
                <a:srgbClr val="000000"/>
              </a:solidFill>
              <a:latin typeface="Arial"/>
              <a:ea typeface="Arial"/>
              <a:cs typeface="Arial"/>
              <a:sym typeface="Arial"/>
            </a:endParaRPr>
          </a:p>
        </p:txBody>
      </p:sp>
      <p:sp>
        <p:nvSpPr>
          <p:cNvPr id="229" name="Google Shape;229;p15"/>
          <p:cNvSpPr/>
          <p:nvPr/>
        </p:nvSpPr>
        <p:spPr>
          <a:xfrm>
            <a:off x="6300318" y="1190625"/>
            <a:ext cx="2671762" cy="2636837"/>
          </a:xfrm>
          <a:prstGeom prst="ellipse">
            <a:avLst/>
          </a:prstGeom>
          <a:solidFill>
            <a:schemeClr val="accent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Uất ức, tuyệt vọng và bế tắc khi nhận ra bi kịch của đời mình.</a:t>
            </a:r>
            <a:endParaRPr b="0" i="0" sz="1400" u="none" cap="none" strike="noStrike">
              <a:solidFill>
                <a:srgbClr val="000000"/>
              </a:solidFill>
              <a:latin typeface="Arial"/>
              <a:ea typeface="Arial"/>
              <a:cs typeface="Arial"/>
              <a:sym typeface="Arial"/>
            </a:endParaRPr>
          </a:p>
        </p:txBody>
      </p:sp>
      <p:sp>
        <p:nvSpPr>
          <p:cNvPr id="230" name="Google Shape;230;p15"/>
          <p:cNvSpPr/>
          <p:nvPr/>
        </p:nvSpPr>
        <p:spPr>
          <a:xfrm>
            <a:off x="680859" y="2997200"/>
            <a:ext cx="5237162" cy="1268412"/>
          </a:xfrm>
          <a:prstGeom prst="flowChartAlternateProcess">
            <a:avLst/>
          </a:prstGeom>
          <a:solidFill>
            <a:srgbClr val="C2D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“hắn uống” , hắn thấy “thoang thoảng thấy hơi cháo hành” rồi hắn “ôm mặt khóc rưng rức”</a:t>
            </a:r>
            <a:endParaRPr b="0" i="0" sz="1400" u="none" cap="none" strike="noStrike">
              <a:solidFill>
                <a:srgbClr val="000000"/>
              </a:solidFill>
              <a:latin typeface="Arial"/>
              <a:ea typeface="Arial"/>
              <a:cs typeface="Arial"/>
              <a:sym typeface="Arial"/>
            </a:endParaRPr>
          </a:p>
        </p:txBody>
      </p:sp>
      <p:sp>
        <p:nvSpPr>
          <p:cNvPr id="231" name="Google Shape;231;p15"/>
          <p:cNvSpPr/>
          <p:nvPr/>
        </p:nvSpPr>
        <p:spPr>
          <a:xfrm>
            <a:off x="5811368" y="1295400"/>
            <a:ext cx="488950" cy="2532062"/>
          </a:xfrm>
          <a:prstGeom prst="rightBrace">
            <a:avLst>
              <a:gd fmla="val 8333" name="adj1"/>
              <a:gd fmla="val 50000" name="adj2"/>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232" name="Google Shape;232;p15"/>
          <p:cNvSpPr/>
          <p:nvPr/>
        </p:nvSpPr>
        <p:spPr>
          <a:xfrm>
            <a:off x="668047" y="5062649"/>
            <a:ext cx="5156200" cy="977900"/>
          </a:xfrm>
          <a:prstGeom prst="flowChartAlternateProcess">
            <a:avLst/>
          </a:prstGeom>
          <a:solidFill>
            <a:srgbClr val="E5B8B7"/>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Xách dao đi tìm bà cô thị Nở nhưng đến thẳng nhà Bá Kiến </a:t>
            </a:r>
            <a:endParaRPr b="0" i="0" sz="2400" u="none" cap="none" strike="noStrike">
              <a:solidFill>
                <a:srgbClr val="000000"/>
              </a:solidFill>
              <a:latin typeface="Arial"/>
              <a:ea typeface="Arial"/>
              <a:cs typeface="Arial"/>
              <a:sym typeface="Arial"/>
            </a:endParaRPr>
          </a:p>
        </p:txBody>
      </p:sp>
      <p:sp>
        <p:nvSpPr>
          <p:cNvPr id="233" name="Google Shape;233;p15"/>
          <p:cNvSpPr/>
          <p:nvPr/>
        </p:nvSpPr>
        <p:spPr>
          <a:xfrm>
            <a:off x="6332515" y="3979862"/>
            <a:ext cx="2671762" cy="2636837"/>
          </a:xfrm>
          <a:prstGeom prst="ellipse">
            <a:avLst/>
          </a:prstGeom>
          <a:solidFill>
            <a:srgbClr val="FBD4B4"/>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Nhận ra kẻ thù thực sự gây ra bi kịch cuộc đời mình.</a:t>
            </a:r>
            <a:endParaRPr b="1" i="0" sz="2000" u="none" cap="none" strike="noStrike">
              <a:solidFill>
                <a:schemeClr val="dk1"/>
              </a:solidFill>
              <a:latin typeface="Times New Roman"/>
              <a:ea typeface="Times New Roman"/>
              <a:cs typeface="Times New Roman"/>
              <a:sym typeface="Times New Roman"/>
            </a:endParaRPr>
          </a:p>
        </p:txBody>
      </p:sp>
      <p:cxnSp>
        <p:nvCxnSpPr>
          <p:cNvPr id="234" name="Google Shape;234;p15"/>
          <p:cNvCxnSpPr>
            <a:stCxn id="232" idx="3"/>
          </p:cNvCxnSpPr>
          <p:nvPr/>
        </p:nvCxnSpPr>
        <p:spPr>
          <a:xfrm>
            <a:off x="5824247" y="5551599"/>
            <a:ext cx="476100" cy="0"/>
          </a:xfrm>
          <a:prstGeom prst="straightConnector1">
            <a:avLst/>
          </a:prstGeom>
          <a:noFill/>
          <a:ln cap="flat" cmpd="sng" w="9525">
            <a:solidFill>
              <a:schemeClr val="dk2"/>
            </a:solidFill>
            <a:prstDash val="solid"/>
            <a:round/>
            <a:headEnd len="sm" w="sm" type="none"/>
            <a:tailEnd len="med" w="med" type="stealth"/>
          </a:ln>
        </p:spPr>
      </p:cxnSp>
    </p:spTree>
  </p:cSld>
  <p:clrMapOvr>
    <a:masterClrMapping/>
  </p:clrMapOvr>
  <p:transition>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500"/>
                                        <p:tgtEl>
                                          <p:spTgt spid="22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500"/>
                                        <p:tgtEl>
                                          <p:spTgt spid="2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500"/>
                                        <p:tgtEl>
                                          <p:spTgt spid="23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p16"/>
          <p:cNvSpPr txBox="1"/>
          <p:nvPr/>
        </p:nvSpPr>
        <p:spPr>
          <a:xfrm>
            <a:off x="879475" y="-12700"/>
            <a:ext cx="7080250" cy="7064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FF"/>
                </a:solidFill>
                <a:latin typeface="Times New Roman"/>
                <a:ea typeface="Times New Roman"/>
                <a:cs typeface="Times New Roman"/>
                <a:sym typeface="Times New Roman"/>
              </a:rPr>
              <a:t>    </a:t>
            </a:r>
            <a:r>
              <a:rPr b="1" i="0" lang="en-US" sz="4000" u="none" cap="none" strike="noStrike">
                <a:solidFill>
                  <a:schemeClr val="dk1"/>
                </a:solidFill>
                <a:latin typeface="Times New Roman"/>
                <a:ea typeface="Times New Roman"/>
                <a:cs typeface="Times New Roman"/>
                <a:sym typeface="Times New Roman"/>
              </a:rPr>
              <a:t>Khi đến nhà Bá Kiến</a:t>
            </a:r>
            <a:endParaRPr b="0" i="0" sz="1400" u="none" cap="none" strike="noStrike">
              <a:solidFill>
                <a:srgbClr val="000000"/>
              </a:solidFill>
              <a:latin typeface="Arial"/>
              <a:ea typeface="Arial"/>
              <a:cs typeface="Arial"/>
              <a:sym typeface="Arial"/>
            </a:endParaRPr>
          </a:p>
        </p:txBody>
      </p:sp>
      <p:sp>
        <p:nvSpPr>
          <p:cNvPr id="240" name="Google Shape;240;p16"/>
          <p:cNvSpPr/>
          <p:nvPr/>
        </p:nvSpPr>
        <p:spPr>
          <a:xfrm>
            <a:off x="1676400" y="1393824"/>
            <a:ext cx="4206730" cy="2568575"/>
          </a:xfrm>
          <a:prstGeom prst="flowChartAlternateProcess">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t>
            </a:r>
            <a:r>
              <a:rPr b="0" i="0" lang="en-US" sz="2000" u="none" cap="none" strike="noStrike">
                <a:solidFill>
                  <a:srgbClr val="000000"/>
                </a:solidFill>
                <a:latin typeface="Arial"/>
                <a:ea typeface="Arial"/>
                <a:cs typeface="Arial"/>
                <a:sym typeface="Arial"/>
              </a:rPr>
              <a:t>Tao muốn làm người lương thiện!”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“Ai cho tao làm người lương thiện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“Tao không thể là người lương thiện nữa.”</a:t>
            </a:r>
            <a:endParaRPr b="0" i="0" sz="1400" u="none" cap="none" strike="noStrike">
              <a:solidFill>
                <a:srgbClr val="000000"/>
              </a:solidFill>
              <a:latin typeface="Arial"/>
              <a:ea typeface="Arial"/>
              <a:cs typeface="Arial"/>
              <a:sym typeface="Arial"/>
            </a:endParaRPr>
          </a:p>
        </p:txBody>
      </p:sp>
      <p:sp>
        <p:nvSpPr>
          <p:cNvPr id="241" name="Google Shape;241;p16"/>
          <p:cNvSpPr/>
          <p:nvPr/>
        </p:nvSpPr>
        <p:spPr>
          <a:xfrm>
            <a:off x="6230938" y="1386914"/>
            <a:ext cx="2928937" cy="2193925"/>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Thể hiện khao khát mãnh liệt </a:t>
            </a:r>
            <a:r>
              <a:rPr b="1" i="1" lang="en-US" sz="2000" u="none" cap="none" strike="noStrike">
                <a:solidFill>
                  <a:schemeClr val="dk1"/>
                </a:solidFill>
                <a:latin typeface="Times New Roman"/>
                <a:ea typeface="Times New Roman"/>
                <a:cs typeface="Times New Roman"/>
                <a:sym typeface="Times New Roman"/>
              </a:rPr>
              <a:t>làm người lương thiện</a:t>
            </a:r>
            <a:r>
              <a:rPr b="1" i="0" lang="en-US" sz="2000" u="none" cap="none" strike="noStrike">
                <a:solidFill>
                  <a:schemeClr val="dk1"/>
                </a:solidFill>
                <a:latin typeface="Times New Roman"/>
                <a:ea typeface="Times New Roman"/>
                <a:cs typeface="Times New Roman"/>
                <a:sym typeface="Times New Roman"/>
              </a:rPr>
              <a:t> một cách tuyệt vọng</a:t>
            </a:r>
            <a:endParaRPr b="1" i="0" sz="2000" u="none" cap="none" strike="noStrike">
              <a:solidFill>
                <a:schemeClr val="dk1"/>
              </a:solidFill>
              <a:latin typeface="Arial"/>
              <a:ea typeface="Arial"/>
              <a:cs typeface="Arial"/>
              <a:sym typeface="Arial"/>
            </a:endParaRPr>
          </a:p>
        </p:txBody>
      </p:sp>
      <p:sp>
        <p:nvSpPr>
          <p:cNvPr id="242" name="Google Shape;242;p16"/>
          <p:cNvSpPr/>
          <p:nvPr/>
        </p:nvSpPr>
        <p:spPr>
          <a:xfrm>
            <a:off x="6305550" y="4156349"/>
            <a:ext cx="2838450" cy="2414206"/>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chemeClr val="dk1"/>
                </a:solidFill>
                <a:latin typeface="Times New Roman"/>
                <a:ea typeface="Times New Roman"/>
                <a:cs typeface="Times New Roman"/>
                <a:sym typeface="Times New Roman"/>
              </a:rPr>
              <a:t>Sự phản kháng cuối cùng, lấy cái chết để có thể giữ lại nhân tính và thể hiện chủ nghĩa nhân đạo mới mẻ của Nam Cao.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cxnSp>
        <p:nvCxnSpPr>
          <p:cNvPr id="243" name="Google Shape;243;p16"/>
          <p:cNvCxnSpPr/>
          <p:nvPr/>
        </p:nvCxnSpPr>
        <p:spPr>
          <a:xfrm flipH="1" rot="10800000">
            <a:off x="5859151" y="2467219"/>
            <a:ext cx="481012" cy="9525"/>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509"/>
              </a:srgbClr>
            </a:outerShdw>
          </a:effectLst>
        </p:spPr>
      </p:cxnSp>
      <p:cxnSp>
        <p:nvCxnSpPr>
          <p:cNvPr id="244" name="Google Shape;244;p16"/>
          <p:cNvCxnSpPr/>
          <p:nvPr/>
        </p:nvCxnSpPr>
        <p:spPr>
          <a:xfrm>
            <a:off x="5695895" y="5337302"/>
            <a:ext cx="481012" cy="7937"/>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509"/>
              </a:srgbClr>
            </a:outerShdw>
          </a:effectLst>
        </p:spPr>
      </p:cxnSp>
      <p:sp>
        <p:nvSpPr>
          <p:cNvPr id="245" name="Google Shape;245;p16"/>
          <p:cNvSpPr/>
          <p:nvPr/>
        </p:nvSpPr>
        <p:spPr>
          <a:xfrm>
            <a:off x="1523999" y="4416838"/>
            <a:ext cx="4126137" cy="2060162"/>
          </a:xfrm>
          <a:prstGeom prst="flowChartAlternateProcess">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Đâm chết Bá Kiến và tự sát.</a:t>
            </a:r>
            <a:endParaRPr b="0" i="0" sz="1400" u="none" cap="none" strike="noStrike">
              <a:solidFill>
                <a:srgbClr val="000000"/>
              </a:solidFill>
              <a:latin typeface="Arial"/>
              <a:ea typeface="Arial"/>
              <a:cs typeface="Arial"/>
              <a:sym typeface="Arial"/>
            </a:endParaRPr>
          </a:p>
        </p:txBody>
      </p:sp>
      <p:sp>
        <p:nvSpPr>
          <p:cNvPr id="246" name="Google Shape;246;p16"/>
          <p:cNvSpPr/>
          <p:nvPr/>
        </p:nvSpPr>
        <p:spPr>
          <a:xfrm>
            <a:off x="349876" y="1471319"/>
            <a:ext cx="968062" cy="2209799"/>
          </a:xfrm>
          <a:prstGeom prst="ellipse">
            <a:avLst/>
          </a:prstGeom>
          <a:solidFill>
            <a:schemeClr val="accent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Lời nói</a:t>
            </a:r>
            <a:endParaRPr b="1" i="0" sz="2400" u="none" cap="none" strike="noStrike">
              <a:solidFill>
                <a:schemeClr val="dk1"/>
              </a:solidFill>
              <a:latin typeface="Times New Roman"/>
              <a:ea typeface="Times New Roman"/>
              <a:cs typeface="Times New Roman"/>
              <a:sym typeface="Times New Roman"/>
            </a:endParaRPr>
          </a:p>
        </p:txBody>
      </p:sp>
      <p:sp>
        <p:nvSpPr>
          <p:cNvPr id="247" name="Google Shape;247;p16"/>
          <p:cNvSpPr/>
          <p:nvPr/>
        </p:nvSpPr>
        <p:spPr>
          <a:xfrm>
            <a:off x="194748" y="4398319"/>
            <a:ext cx="1100652" cy="2209799"/>
          </a:xfrm>
          <a:prstGeom prst="ellipse">
            <a:avLst/>
          </a:prstGeom>
          <a:solidFill>
            <a:schemeClr val="accent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Hành động</a:t>
            </a:r>
            <a:endParaRPr b="1" i="0" sz="18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500"/>
                                        <p:tgtEl>
                                          <p:spTgt spid="2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500"/>
                                        <p:tgtEl>
                                          <p:spTgt spid="24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17"/>
          <p:cNvPicPr preferRelativeResize="0"/>
          <p:nvPr/>
        </p:nvPicPr>
        <p:blipFill rotWithShape="1">
          <a:blip r:embed="rId3">
            <a:alphaModFix/>
          </a:blip>
          <a:srcRect b="0" l="0" r="0" t="0"/>
          <a:stretch/>
        </p:blipFill>
        <p:spPr>
          <a:xfrm>
            <a:off x="-27993" y="-35417"/>
            <a:ext cx="9175750" cy="6902450"/>
          </a:xfrm>
          <a:prstGeom prst="rect">
            <a:avLst/>
          </a:prstGeom>
          <a:noFill/>
          <a:ln>
            <a:noFill/>
          </a:ln>
        </p:spPr>
      </p:pic>
      <p:sp>
        <p:nvSpPr>
          <p:cNvPr id="253" name="Google Shape;253;p17"/>
          <p:cNvSpPr/>
          <p:nvPr/>
        </p:nvSpPr>
        <p:spPr>
          <a:xfrm>
            <a:off x="1219200" y="1393824"/>
            <a:ext cx="7467600" cy="3940176"/>
          </a:xfrm>
          <a:prstGeom prst="flowChartAlternateProcess">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Bằng ngòi bút sâu sắc miêu tả tâm lí nhân vật, Nam Cao đã khắc họa thành công nhân vật Chí Phèo qua đó tố cáo bản chất của XHPK và thể hiện thái độ trân trọng cảm thương với người nông dân.</a:t>
            </a:r>
            <a:endParaRPr b="0" i="0" sz="1400" u="none" cap="none" strike="noStrike">
              <a:solidFill>
                <a:srgbClr val="000000"/>
              </a:solidFill>
              <a:latin typeface="Arial"/>
              <a:ea typeface="Arial"/>
              <a:cs typeface="Arial"/>
              <a:sym typeface="Arial"/>
            </a:endParaRPr>
          </a:p>
        </p:txBody>
      </p:sp>
    </p:spTree>
  </p:cSld>
  <p:clrMapOvr>
    <a:masterClrMapping/>
  </p:clrMapOvr>
  <p:transition>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7" name="Shape 257"/>
        <p:cNvGrpSpPr/>
        <p:nvPr/>
      </p:nvGrpSpPr>
      <p:grpSpPr>
        <a:xfrm>
          <a:off x="0" y="0"/>
          <a:ext cx="0" cy="0"/>
          <a:chOff x="0" y="0"/>
          <a:chExt cx="0" cy="0"/>
        </a:xfrm>
      </p:grpSpPr>
      <p:sp>
        <p:nvSpPr>
          <p:cNvPr id="258" name="Google Shape;258;p18"/>
          <p:cNvSpPr txBox="1"/>
          <p:nvPr>
            <p:ph type="title"/>
          </p:nvPr>
        </p:nvSpPr>
        <p:spPr>
          <a:xfrm>
            <a:off x="457200" y="274638"/>
            <a:ext cx="8229600" cy="627856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Times New Roman"/>
              <a:buNone/>
            </a:pPr>
            <a:br>
              <a:rPr lang="en-US">
                <a:latin typeface="Times New Roman"/>
                <a:ea typeface="Times New Roman"/>
                <a:cs typeface="Times New Roman"/>
                <a:sym typeface="Times New Roman"/>
              </a:rPr>
            </a:br>
            <a:br>
              <a:rPr lang="en-US">
                <a:latin typeface="Times New Roman"/>
                <a:ea typeface="Times New Roman"/>
                <a:cs typeface="Times New Roman"/>
                <a:sym typeface="Times New Roman"/>
              </a:rPr>
            </a:br>
            <a:r>
              <a:rPr b="1" lang="en-US">
                <a:solidFill>
                  <a:srgbClr val="FF0000"/>
                </a:solidFill>
                <a:latin typeface="Times New Roman"/>
                <a:ea typeface="Times New Roman"/>
                <a:cs typeface="Times New Roman"/>
                <a:sym typeface="Times New Roman"/>
              </a:rPr>
              <a:t>HOẠT ĐỘNG THỰC HÀNH</a:t>
            </a:r>
            <a:br>
              <a:rPr lang="en-US">
                <a:solidFill>
                  <a:srgbClr val="FF0000"/>
                </a:solidFill>
                <a:latin typeface="Times New Roman"/>
                <a:ea typeface="Times New Roman"/>
                <a:cs typeface="Times New Roman"/>
                <a:sym typeface="Times New Roman"/>
              </a:rPr>
            </a:br>
            <a:r>
              <a:rPr lang="en-US">
                <a:latin typeface="Times New Roman"/>
                <a:ea typeface="Times New Roman"/>
                <a:cs typeface="Times New Roman"/>
                <a:sym typeface="Times New Roman"/>
              </a:rPr>
              <a:t>- </a:t>
            </a:r>
            <a:r>
              <a:rPr lang="en-US"/>
              <a:t>Thay lời Nam Cao trả lời câu hỏi: Ai đẻ ra Chí Phèo?</a:t>
            </a:r>
            <a:br>
              <a:rPr lang="en-US"/>
            </a:br>
            <a:r>
              <a:rPr lang="en-US"/>
              <a:t>-  Tạo nên một Chí Phèo, con quỷ dữ của làng Vũ Đại, ai là người phải chịu trách nhiệm?</a:t>
            </a:r>
            <a:br>
              <a:rPr lang="en-US"/>
            </a:br>
            <a:endParaRPr>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19"/>
          <p:cNvSpPr txBox="1"/>
          <p:nvPr>
            <p:ph type="title"/>
          </p:nvPr>
        </p:nvSpPr>
        <p:spPr>
          <a:xfrm>
            <a:off x="457200" y="274638"/>
            <a:ext cx="8534400" cy="643096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0000"/>
              </a:buClr>
              <a:buSzPts val="4400"/>
              <a:buFont typeface="Times New Roman"/>
              <a:buNone/>
            </a:pPr>
            <a:r>
              <a:rPr b="1" lang="en-US">
                <a:solidFill>
                  <a:srgbClr val="FF0000"/>
                </a:solidFill>
                <a:latin typeface="Times New Roman"/>
                <a:ea typeface="Times New Roman"/>
                <a:cs typeface="Times New Roman"/>
                <a:sym typeface="Times New Roman"/>
              </a:rPr>
              <a:t>HOẠT ĐỘNG ỨNG DỤNG</a:t>
            </a:r>
            <a:br>
              <a:rPr lang="en-US">
                <a:latin typeface="Times New Roman"/>
                <a:ea typeface="Times New Roman"/>
                <a:cs typeface="Times New Roman"/>
                <a:sym typeface="Times New Roman"/>
              </a:rPr>
            </a:br>
            <a:r>
              <a:rPr lang="en-US" sz="3200"/>
              <a:t>Trong xã hội xưa, hành động giết Bá Kiến và tự vẫn của Chí Phèo là điều tất yếu xảy ra để giải quyết mâu thuẫn  nhưng trong xã hội hiện đại ngày nay theo các em chúng ta có nên giải quyết mâu thuẫn trong cuộc sống bằng bạo lực hay không? Đặc biệt là trong môi trường giáo dục?</a:t>
            </a:r>
            <a:endParaRPr sz="32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
          <p:cNvSpPr/>
          <p:nvPr/>
        </p:nvSpPr>
        <p:spPr>
          <a:xfrm>
            <a:off x="152400" y="1981200"/>
            <a:ext cx="8534400" cy="2438400"/>
          </a:xfrm>
          <a:prstGeom prst="rect">
            <a:avLst/>
          </a:prstGeom>
        </p:spPr>
        <p:txBody>
          <a:bodyPr>
            <a:prstTxWarp prst="textPlain"/>
          </a:bodyPr>
          <a:lstStyle/>
          <a:p>
            <a:pPr lvl="0" algn="ctr"/>
            <a:r>
              <a:rPr b="0" i="0">
                <a:ln cap="flat" cmpd="sng" w="9525">
                  <a:solidFill>
                    <a:srgbClr val="632423"/>
                  </a:solidFill>
                  <a:prstDash val="solid"/>
                  <a:round/>
                  <a:headEnd len="sm" w="sm" type="none"/>
                  <a:tailEnd len="sm" w="sm" type="none"/>
                </a:ln>
                <a:solidFill>
                  <a:srgbClr val="C25552"/>
                </a:solidFill>
                <a:latin typeface="Calibri"/>
              </a:rPr>
              <a:t>MẢNH GHÉP THÔNG MINH</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0"/>
          <p:cNvSpPr txBox="1"/>
          <p:nvPr>
            <p:ph type="title"/>
          </p:nvPr>
        </p:nvSpPr>
        <p:spPr>
          <a:xfrm>
            <a:off x="304800" y="274638"/>
            <a:ext cx="7772400" cy="627856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pic>
        <p:nvPicPr>
          <p:cNvPr descr="http://direct1.anhso.net/540/15/152879/2732012174549569.jpg" id="269" name="Google Shape;269;p20"/>
          <p:cNvPicPr preferRelativeResize="0"/>
          <p:nvPr/>
        </p:nvPicPr>
        <p:blipFill rotWithShape="1">
          <a:blip r:embed="rId3">
            <a:alphaModFix/>
          </a:blip>
          <a:srcRect b="0" l="0" r="0" t="0"/>
          <a:stretch/>
        </p:blipFill>
        <p:spPr>
          <a:xfrm>
            <a:off x="-101500" y="0"/>
            <a:ext cx="9144000" cy="6858000"/>
          </a:xfrm>
          <a:prstGeom prst="rect">
            <a:avLst/>
          </a:prstGeom>
          <a:blipFill rotWithShape="1">
            <a:blip r:embed="rId4">
              <a:alphaModFix/>
            </a:blip>
            <a:stretch>
              <a:fillRect b="0" l="0" r="0" t="0"/>
            </a:stretch>
          </a:blipFill>
          <a:ln>
            <a:noFill/>
          </a:ln>
        </p:spPr>
      </p:pic>
      <p:sp>
        <p:nvSpPr>
          <p:cNvPr id="270" name="Google Shape;270;p20"/>
          <p:cNvSpPr/>
          <p:nvPr/>
        </p:nvSpPr>
        <p:spPr>
          <a:xfrm>
            <a:off x="1752600" y="2895600"/>
            <a:ext cx="6629400"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FF0000"/>
                </a:solidFill>
                <a:latin typeface="Arial"/>
                <a:ea typeface="Arial"/>
                <a:cs typeface="Arial"/>
                <a:sym typeface="Arial"/>
              </a:rPr>
              <a:t>Bài giảng đến đây là kết thúc.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FF0000"/>
                </a:solidFill>
                <a:latin typeface="Arial"/>
                <a:ea typeface="Arial"/>
                <a:cs typeface="Arial"/>
                <a:sym typeface="Arial"/>
              </a:rPr>
              <a:t>Chân thành cảm ơn cô và</a:t>
            </a:r>
            <a:endParaRPr b="0" i="0" sz="3600"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FF0000"/>
                </a:solidFill>
                <a:latin typeface="Arial"/>
                <a:ea typeface="Arial"/>
                <a:cs typeface="Arial"/>
                <a:sym typeface="Arial"/>
              </a:rPr>
              <a:t> các em đã lắng nghe!</a:t>
            </a:r>
            <a:endParaRPr b="0" i="0" sz="3600" u="none" cap="none" strike="noStrike">
              <a:solidFill>
                <a:srgbClr val="FF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3"/>
          <p:cNvSpPr/>
          <p:nvPr/>
        </p:nvSpPr>
        <p:spPr>
          <a:xfrm>
            <a:off x="173182" y="5638800"/>
            <a:ext cx="762000" cy="685800"/>
          </a:xfrm>
          <a:prstGeom prst="rightArrow">
            <a:avLst>
              <a:gd fmla="val 50000" name="adj1"/>
              <a:gd fmla="val 50000" name="adj2"/>
            </a:avLst>
          </a:prstGeom>
          <a:solidFill>
            <a:schemeClr val="accent2"/>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3"/>
          <p:cNvSpPr/>
          <p:nvPr/>
        </p:nvSpPr>
        <p:spPr>
          <a:xfrm>
            <a:off x="0" y="-38100"/>
            <a:ext cx="4639408" cy="3490546"/>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 name="Google Shape;103;p3"/>
          <p:cNvSpPr/>
          <p:nvPr/>
        </p:nvSpPr>
        <p:spPr>
          <a:xfrm>
            <a:off x="13252" y="3417404"/>
            <a:ext cx="4656992" cy="34290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 name="Google Shape;104;p3"/>
          <p:cNvSpPr/>
          <p:nvPr/>
        </p:nvSpPr>
        <p:spPr>
          <a:xfrm>
            <a:off x="4670244" y="3452446"/>
            <a:ext cx="4515729" cy="3405554"/>
          </a:xfrm>
          <a:prstGeom prst="rect">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5" name="Google Shape;105;p3"/>
          <p:cNvSpPr/>
          <p:nvPr/>
        </p:nvSpPr>
        <p:spPr>
          <a:xfrm>
            <a:off x="4647053" y="23446"/>
            <a:ext cx="4515729" cy="3429000"/>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3">
            <a:hlinkClick action="ppaction://hlinksldjump" r:id="rId4"/>
          </p:cNvPr>
          <p:cNvSpPr/>
          <p:nvPr/>
        </p:nvSpPr>
        <p:spPr>
          <a:xfrm>
            <a:off x="1600200" y="838200"/>
            <a:ext cx="1600200" cy="1676400"/>
          </a:xfrm>
          <a:prstGeom prst="star6">
            <a:avLst>
              <a:gd fmla="val 28868" name="adj"/>
              <a:gd fmla="val 115470" name="hf"/>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1</a:t>
            </a:r>
            <a:endParaRPr b="0" i="0" sz="3200" u="none" cap="none" strike="noStrike">
              <a:solidFill>
                <a:schemeClr val="dk1"/>
              </a:solidFill>
              <a:latin typeface="Times New Roman"/>
              <a:ea typeface="Times New Roman"/>
              <a:cs typeface="Times New Roman"/>
              <a:sym typeface="Times New Roman"/>
            </a:endParaRPr>
          </a:p>
        </p:txBody>
      </p:sp>
      <p:sp>
        <p:nvSpPr>
          <p:cNvPr id="107" name="Google Shape;107;p3">
            <a:hlinkClick action="ppaction://hlinksldjump" r:id="rId5"/>
          </p:cNvPr>
          <p:cNvSpPr/>
          <p:nvPr/>
        </p:nvSpPr>
        <p:spPr>
          <a:xfrm>
            <a:off x="6225541" y="4481732"/>
            <a:ext cx="1600200" cy="1676400"/>
          </a:xfrm>
          <a:prstGeom prst="star6">
            <a:avLst>
              <a:gd fmla="val 28868" name="adj"/>
              <a:gd fmla="val 115470" name="hf"/>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4</a:t>
            </a:r>
            <a:endParaRPr b="0" i="0" sz="2800" u="none" cap="none" strike="noStrike">
              <a:solidFill>
                <a:schemeClr val="dk1"/>
              </a:solidFill>
              <a:latin typeface="Times New Roman"/>
              <a:ea typeface="Times New Roman"/>
              <a:cs typeface="Times New Roman"/>
              <a:sym typeface="Times New Roman"/>
            </a:endParaRPr>
          </a:p>
        </p:txBody>
      </p:sp>
      <p:sp>
        <p:nvSpPr>
          <p:cNvPr id="108" name="Google Shape;108;p3">
            <a:hlinkClick action="ppaction://hlinksldjump" r:id="rId6"/>
          </p:cNvPr>
          <p:cNvSpPr/>
          <p:nvPr/>
        </p:nvSpPr>
        <p:spPr>
          <a:xfrm>
            <a:off x="1600200" y="4235726"/>
            <a:ext cx="1600200" cy="1676400"/>
          </a:xfrm>
          <a:prstGeom prst="star6">
            <a:avLst>
              <a:gd fmla="val 28868" name="adj"/>
              <a:gd fmla="val 115470" name="hf"/>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3</a:t>
            </a:r>
            <a:endParaRPr b="0" i="0" sz="2800" u="none" cap="none" strike="noStrike">
              <a:solidFill>
                <a:schemeClr val="dk1"/>
              </a:solidFill>
              <a:latin typeface="Times New Roman"/>
              <a:ea typeface="Times New Roman"/>
              <a:cs typeface="Times New Roman"/>
              <a:sym typeface="Times New Roman"/>
            </a:endParaRPr>
          </a:p>
        </p:txBody>
      </p:sp>
      <p:sp>
        <p:nvSpPr>
          <p:cNvPr id="109" name="Google Shape;109;p3">
            <a:hlinkClick action="ppaction://hlinksldjump" r:id="rId7"/>
          </p:cNvPr>
          <p:cNvSpPr/>
          <p:nvPr/>
        </p:nvSpPr>
        <p:spPr>
          <a:xfrm>
            <a:off x="6219679" y="838200"/>
            <a:ext cx="1600200" cy="1676400"/>
          </a:xfrm>
          <a:prstGeom prst="star6">
            <a:avLst>
              <a:gd fmla="val 28868" name="adj"/>
              <a:gd fmla="val 115470" name="hf"/>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2</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06"/>
                                        </p:tgtEl>
                                        <p:attrNameLst>
                                          <p:attrName>ppt_w</p:attrName>
                                        </p:attrNameLst>
                                      </p:cBhvr>
                                      <p:tavLst>
                                        <p:tav fmla="" tm="0">
                                          <p:val>
                                            <p:strVal val="#ppt_w"/>
                                          </p:val>
                                        </p:tav>
                                        <p:tav fmla="" tm="100000">
                                          <p:val>
                                            <p:strVal val="0"/>
                                          </p:val>
                                        </p:tav>
                                      </p:tavLst>
                                    </p:anim>
                                    <p:anim calcmode="lin" valueType="num">
                                      <p:cBhvr additive="base">
                                        <p:cTn dur="500"/>
                                        <p:tgtEl>
                                          <p:spTgt spid="106"/>
                                        </p:tgtEl>
                                        <p:attrNameLst>
                                          <p:attrName>ppt_h</p:attrName>
                                        </p:attrNameLst>
                                      </p:cBhvr>
                                      <p:tavLst>
                                        <p:tav fmla="" tm="0">
                                          <p:val>
                                            <p:strVal val="#ppt_h"/>
                                          </p:val>
                                        </p:tav>
                                        <p:tav fmla="" tm="100000">
                                          <p:val>
                                            <p:strVal val="0"/>
                                          </p:val>
                                        </p:tav>
                                      </p:tavLst>
                                    </p:anim>
                                    <p:set>
                                      <p:cBhvr>
                                        <p:cTn dur="1" fill="hold">
                                          <p:stCondLst>
                                            <p:cond delay="500"/>
                                          </p:stCondLst>
                                        </p:cTn>
                                        <p:tgtEl>
                                          <p:spTgt spid="1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02"/>
                                        </p:tgtEl>
                                        <p:attrNameLst>
                                          <p:attrName>ppt_w</p:attrName>
                                        </p:attrNameLst>
                                      </p:cBhvr>
                                      <p:tavLst>
                                        <p:tav fmla="" tm="0">
                                          <p:val>
                                            <p:strVal val="#ppt_w"/>
                                          </p:val>
                                        </p:tav>
                                        <p:tav fmla="" tm="100000">
                                          <p:val>
                                            <p:strVal val="0"/>
                                          </p:val>
                                        </p:tav>
                                      </p:tavLst>
                                    </p:anim>
                                    <p:anim calcmode="lin" valueType="num">
                                      <p:cBhvr additive="base">
                                        <p:cTn dur="500"/>
                                        <p:tgtEl>
                                          <p:spTgt spid="102"/>
                                        </p:tgtEl>
                                        <p:attrNameLst>
                                          <p:attrName>ppt_h</p:attrName>
                                        </p:attrNameLst>
                                      </p:cBhvr>
                                      <p:tavLst>
                                        <p:tav fmla="" tm="0">
                                          <p:val>
                                            <p:strVal val="#ppt_h"/>
                                          </p:val>
                                        </p:tav>
                                        <p:tav fmla="" tm="100000">
                                          <p:val>
                                            <p:strVal val="0"/>
                                          </p:val>
                                        </p:tav>
                                      </p:tavLst>
                                    </p:anim>
                                    <p:set>
                                      <p:cBhvr>
                                        <p:cTn dur="1" fill="hold">
                                          <p:stCondLst>
                                            <p:cond delay="500"/>
                                          </p:stCondLst>
                                        </p:cTn>
                                        <p:tgtEl>
                                          <p:spTgt spid="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09"/>
                                        </p:tgtEl>
                                        <p:attrNameLst>
                                          <p:attrName>ppt_w</p:attrName>
                                        </p:attrNameLst>
                                      </p:cBhvr>
                                      <p:tavLst>
                                        <p:tav fmla="" tm="0">
                                          <p:val>
                                            <p:strVal val="#ppt_w"/>
                                          </p:val>
                                        </p:tav>
                                        <p:tav fmla="" tm="100000">
                                          <p:val>
                                            <p:strVal val="0"/>
                                          </p:val>
                                        </p:tav>
                                      </p:tavLst>
                                    </p:anim>
                                    <p:anim calcmode="lin" valueType="num">
                                      <p:cBhvr additive="base">
                                        <p:cTn dur="500"/>
                                        <p:tgtEl>
                                          <p:spTgt spid="109"/>
                                        </p:tgtEl>
                                        <p:attrNameLst>
                                          <p:attrName>ppt_h</p:attrName>
                                        </p:attrNameLst>
                                      </p:cBhvr>
                                      <p:tavLst>
                                        <p:tav fmla="" tm="0">
                                          <p:val>
                                            <p:strVal val="#ppt_h"/>
                                          </p:val>
                                        </p:tav>
                                        <p:tav fmla="" tm="100000">
                                          <p:val>
                                            <p:strVal val="0"/>
                                          </p:val>
                                        </p:tav>
                                      </p:tavLst>
                                    </p:anim>
                                    <p:set>
                                      <p:cBhvr>
                                        <p:cTn dur="1" fill="hold">
                                          <p:stCondLst>
                                            <p:cond delay="500"/>
                                          </p:stCondLst>
                                        </p:cTn>
                                        <p:tgtEl>
                                          <p:spTgt spid="1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05"/>
                                        </p:tgtEl>
                                        <p:attrNameLst>
                                          <p:attrName>ppt_w</p:attrName>
                                        </p:attrNameLst>
                                      </p:cBhvr>
                                      <p:tavLst>
                                        <p:tav fmla="" tm="0">
                                          <p:val>
                                            <p:strVal val="#ppt_w"/>
                                          </p:val>
                                        </p:tav>
                                        <p:tav fmla="" tm="100000">
                                          <p:val>
                                            <p:strVal val="0"/>
                                          </p:val>
                                        </p:tav>
                                      </p:tavLst>
                                    </p:anim>
                                    <p:anim calcmode="lin" valueType="num">
                                      <p:cBhvr additive="base">
                                        <p:cTn dur="500"/>
                                        <p:tgtEl>
                                          <p:spTgt spid="105"/>
                                        </p:tgtEl>
                                        <p:attrNameLst>
                                          <p:attrName>ppt_h</p:attrName>
                                        </p:attrNameLst>
                                      </p:cBhvr>
                                      <p:tavLst>
                                        <p:tav fmla="" tm="0">
                                          <p:val>
                                            <p:strVal val="#ppt_h"/>
                                          </p:val>
                                        </p:tav>
                                        <p:tav fmla="" tm="100000">
                                          <p:val>
                                            <p:strVal val="0"/>
                                          </p:val>
                                        </p:tav>
                                      </p:tavLst>
                                    </p:anim>
                                    <p:set>
                                      <p:cBhvr>
                                        <p:cTn dur="1" fill="hold">
                                          <p:stCondLst>
                                            <p:cond delay="500"/>
                                          </p:stCondLst>
                                        </p:cTn>
                                        <p:tgtEl>
                                          <p:spTgt spid="1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08"/>
                                        </p:tgtEl>
                                        <p:attrNameLst>
                                          <p:attrName>ppt_w</p:attrName>
                                        </p:attrNameLst>
                                      </p:cBhvr>
                                      <p:tavLst>
                                        <p:tav fmla="" tm="0">
                                          <p:val>
                                            <p:strVal val="#ppt_w"/>
                                          </p:val>
                                        </p:tav>
                                        <p:tav fmla="" tm="100000">
                                          <p:val>
                                            <p:strVal val="0"/>
                                          </p:val>
                                        </p:tav>
                                      </p:tavLst>
                                    </p:anim>
                                    <p:anim calcmode="lin" valueType="num">
                                      <p:cBhvr additive="base">
                                        <p:cTn dur="500"/>
                                        <p:tgtEl>
                                          <p:spTgt spid="108"/>
                                        </p:tgtEl>
                                        <p:attrNameLst>
                                          <p:attrName>ppt_h</p:attrName>
                                        </p:attrNameLst>
                                      </p:cBhvr>
                                      <p:tavLst>
                                        <p:tav fmla="" tm="0">
                                          <p:val>
                                            <p:strVal val="#ppt_h"/>
                                          </p:val>
                                        </p:tav>
                                        <p:tav fmla="" tm="100000">
                                          <p:val>
                                            <p:strVal val="0"/>
                                          </p:val>
                                        </p:tav>
                                      </p:tavLst>
                                    </p:anim>
                                    <p:set>
                                      <p:cBhvr>
                                        <p:cTn dur="1" fill="hold">
                                          <p:stCondLst>
                                            <p:cond delay="500"/>
                                          </p:stCondLst>
                                        </p:cTn>
                                        <p:tgtEl>
                                          <p:spTgt spid="1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03"/>
                                        </p:tgtEl>
                                        <p:attrNameLst>
                                          <p:attrName>ppt_w</p:attrName>
                                        </p:attrNameLst>
                                      </p:cBhvr>
                                      <p:tavLst>
                                        <p:tav fmla="" tm="0">
                                          <p:val>
                                            <p:strVal val="#ppt_w"/>
                                          </p:val>
                                        </p:tav>
                                        <p:tav fmla="" tm="100000">
                                          <p:val>
                                            <p:strVal val="0"/>
                                          </p:val>
                                        </p:tav>
                                      </p:tavLst>
                                    </p:anim>
                                    <p:anim calcmode="lin" valueType="num">
                                      <p:cBhvr additive="base">
                                        <p:cTn dur="500"/>
                                        <p:tgtEl>
                                          <p:spTgt spid="103"/>
                                        </p:tgtEl>
                                        <p:attrNameLst>
                                          <p:attrName>ppt_h</p:attrName>
                                        </p:attrNameLst>
                                      </p:cBhvr>
                                      <p:tavLst>
                                        <p:tav fmla="" tm="0">
                                          <p:val>
                                            <p:strVal val="#ppt_h"/>
                                          </p:val>
                                        </p:tav>
                                        <p:tav fmla="" tm="100000">
                                          <p:val>
                                            <p:strVal val="0"/>
                                          </p:val>
                                        </p:tav>
                                      </p:tavLst>
                                    </p:anim>
                                    <p:set>
                                      <p:cBhvr>
                                        <p:cTn dur="1" fill="hold">
                                          <p:stCondLst>
                                            <p:cond delay="500"/>
                                          </p:stCondLst>
                                        </p:cTn>
                                        <p:tgtEl>
                                          <p:spTgt spid="1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07"/>
                                        </p:tgtEl>
                                        <p:attrNameLst>
                                          <p:attrName>ppt_w</p:attrName>
                                        </p:attrNameLst>
                                      </p:cBhvr>
                                      <p:tavLst>
                                        <p:tav fmla="" tm="0">
                                          <p:val>
                                            <p:strVal val="#ppt_w"/>
                                          </p:val>
                                        </p:tav>
                                        <p:tav fmla="" tm="100000">
                                          <p:val>
                                            <p:strVal val="0"/>
                                          </p:val>
                                        </p:tav>
                                      </p:tavLst>
                                    </p:anim>
                                    <p:anim calcmode="lin" valueType="num">
                                      <p:cBhvr additive="base">
                                        <p:cTn dur="500"/>
                                        <p:tgtEl>
                                          <p:spTgt spid="107"/>
                                        </p:tgtEl>
                                        <p:attrNameLst>
                                          <p:attrName>ppt_h</p:attrName>
                                        </p:attrNameLst>
                                      </p:cBhvr>
                                      <p:tavLst>
                                        <p:tav fmla="" tm="0">
                                          <p:val>
                                            <p:strVal val="#ppt_h"/>
                                          </p:val>
                                        </p:tav>
                                        <p:tav fmla="" tm="100000">
                                          <p:val>
                                            <p:strVal val="0"/>
                                          </p:val>
                                        </p:tav>
                                      </p:tavLst>
                                    </p:anim>
                                    <p:set>
                                      <p:cBhvr>
                                        <p:cTn dur="1" fill="hold">
                                          <p:stCondLst>
                                            <p:cond delay="500"/>
                                          </p:stCondLst>
                                        </p:cTn>
                                        <p:tgtEl>
                                          <p:spTgt spid="1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04"/>
                                        </p:tgtEl>
                                        <p:attrNameLst>
                                          <p:attrName>ppt_w</p:attrName>
                                        </p:attrNameLst>
                                      </p:cBhvr>
                                      <p:tavLst>
                                        <p:tav fmla="" tm="0">
                                          <p:val>
                                            <p:strVal val="#ppt_w"/>
                                          </p:val>
                                        </p:tav>
                                        <p:tav fmla="" tm="100000">
                                          <p:val>
                                            <p:strVal val="0"/>
                                          </p:val>
                                        </p:tav>
                                      </p:tavLst>
                                    </p:anim>
                                    <p:anim calcmode="lin" valueType="num">
                                      <p:cBhvr additive="base">
                                        <p:cTn dur="500"/>
                                        <p:tgtEl>
                                          <p:spTgt spid="104"/>
                                        </p:tgtEl>
                                        <p:attrNameLst>
                                          <p:attrName>ppt_h</p:attrName>
                                        </p:attrNameLst>
                                      </p:cBhvr>
                                      <p:tavLst>
                                        <p:tav fmla="" tm="0">
                                          <p:val>
                                            <p:strVal val="#ppt_h"/>
                                          </p:val>
                                        </p:tav>
                                        <p:tav fmla="" tm="100000">
                                          <p:val>
                                            <p:strVal val="0"/>
                                          </p:val>
                                        </p:tav>
                                      </p:tavLst>
                                    </p:anim>
                                    <p:set>
                                      <p:cBhvr>
                                        <p:cTn dur="1" fill="hold">
                                          <p:stCondLst>
                                            <p:cond delay="500"/>
                                          </p:stCondLst>
                                        </p:cTn>
                                        <p:tgtEl>
                                          <p:spTgt spid="10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4">
            <a:hlinkClick action="ppaction://hlinksldjump" r:id="rId4"/>
          </p:cNvPr>
          <p:cNvSpPr/>
          <p:nvPr/>
        </p:nvSpPr>
        <p:spPr>
          <a:xfrm>
            <a:off x="8534400" y="21102"/>
            <a:ext cx="381000" cy="381000"/>
          </a:xfrm>
          <a:prstGeom prst="star5">
            <a:avLst>
              <a:gd fmla="val 19098" name="adj"/>
              <a:gd fmla="val 105146" name="hf"/>
              <a:gd fmla="val 110557" name="vf"/>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4"/>
          <p:cNvSpPr txBox="1"/>
          <p:nvPr/>
        </p:nvSpPr>
        <p:spPr>
          <a:xfrm>
            <a:off x="173182" y="914400"/>
            <a:ext cx="8361218" cy="66120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 Trước khi vào tù Chí Phèo là người như thế nào?</a:t>
            </a:r>
            <a:endParaRPr b="1" i="0" sz="2800" u="none" cap="none" strike="noStrike">
              <a:solidFill>
                <a:schemeClr val="dk1"/>
              </a:solidFill>
              <a:latin typeface="Times New Roman"/>
              <a:ea typeface="Times New Roman"/>
              <a:cs typeface="Times New Roman"/>
              <a:sym typeface="Times New Roman"/>
            </a:endParaRPr>
          </a:p>
        </p:txBody>
      </p:sp>
      <p:sp>
        <p:nvSpPr>
          <p:cNvPr id="116" name="Google Shape;116;p4"/>
          <p:cNvSpPr txBox="1"/>
          <p:nvPr/>
        </p:nvSpPr>
        <p:spPr>
          <a:xfrm>
            <a:off x="48491" y="1880407"/>
            <a:ext cx="7723909"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FF0000"/>
              </a:buClr>
              <a:buSzPts val="2400"/>
              <a:buFont typeface="Times"/>
              <a:buChar char="-"/>
            </a:pPr>
            <a:r>
              <a:rPr b="1" i="1" lang="en-US" sz="2400" u="none" cap="none" strike="noStrike">
                <a:solidFill>
                  <a:srgbClr val="FF0000"/>
                </a:solidFill>
                <a:latin typeface="Times"/>
                <a:ea typeface="Times"/>
                <a:cs typeface="Times"/>
                <a:sym typeface="Times"/>
              </a:rPr>
              <a:t>Là anh canh điền hiền lành</a:t>
            </a:r>
            <a:br>
              <a:rPr b="1" i="1" lang="en-US" sz="2400" u="none" cap="none" strike="noStrike">
                <a:solidFill>
                  <a:srgbClr val="FF0000"/>
                </a:solidFill>
                <a:latin typeface="Times"/>
                <a:ea typeface="Times"/>
                <a:cs typeface="Times"/>
                <a:sym typeface="Times"/>
              </a:rPr>
            </a:br>
            <a:endParaRPr b="1" i="1" sz="2400" u="none" cap="none" strike="noStrike">
              <a:solidFill>
                <a:srgbClr val="FF0000"/>
              </a:solidFill>
              <a:latin typeface="Times"/>
              <a:ea typeface="Times"/>
              <a:cs typeface="Times"/>
              <a:sym typeface="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5"/>
          <p:cNvSpPr txBox="1"/>
          <p:nvPr/>
        </p:nvSpPr>
        <p:spPr>
          <a:xfrm>
            <a:off x="304800" y="747932"/>
            <a:ext cx="8361218" cy="196207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700"/>
              <a:buFont typeface="Arial"/>
              <a:buNone/>
            </a:pPr>
            <a:r>
              <a:rPr b="0" i="0" lang="en-US" sz="2700" u="none" cap="none" strike="noStrike">
                <a:solidFill>
                  <a:schemeClr val="dk1"/>
                </a:solidFill>
                <a:latin typeface="Times"/>
                <a:ea typeface="Times"/>
                <a:cs typeface="Times"/>
                <a:sym typeface="Times"/>
              </a:rPr>
              <a:t>Nguyên nhân nào khiến Chí Phèo vào tù?</a:t>
            </a:r>
            <a:br>
              <a:rPr b="0" i="0" lang="en-US" sz="2700" u="none" cap="none" strike="noStrike">
                <a:solidFill>
                  <a:schemeClr val="dk1"/>
                </a:solidFill>
                <a:latin typeface="Times"/>
                <a:ea typeface="Times"/>
                <a:cs typeface="Times"/>
                <a:sym typeface="Times"/>
              </a:rPr>
            </a:br>
            <a:br>
              <a:rPr b="0" i="0" lang="en-US" sz="2700" u="none" cap="none" strike="noStrike">
                <a:solidFill>
                  <a:schemeClr val="dk1"/>
                </a:solidFill>
                <a:latin typeface="Times"/>
                <a:ea typeface="Times"/>
                <a:cs typeface="Times"/>
                <a:sym typeface="Times"/>
              </a:rPr>
            </a:br>
            <a:endParaRPr b="0" i="0" sz="2700" u="none" cap="none" strike="noStrike">
              <a:solidFill>
                <a:schemeClr val="dk1"/>
              </a:solidFill>
              <a:latin typeface="Times"/>
              <a:ea typeface="Times"/>
              <a:cs typeface="Times"/>
              <a:sym typeface="Times"/>
            </a:endParaRPr>
          </a:p>
        </p:txBody>
      </p:sp>
      <p:sp>
        <p:nvSpPr>
          <p:cNvPr id="122" name="Google Shape;122;p5"/>
          <p:cNvSpPr txBox="1"/>
          <p:nvPr/>
        </p:nvSpPr>
        <p:spPr>
          <a:xfrm>
            <a:off x="3962400" y="4191000"/>
            <a:ext cx="4114800" cy="66120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C00000"/>
              </a:buClr>
              <a:buSzPts val="2800"/>
              <a:buFont typeface="Noto Sans Symbols"/>
              <a:buChar char="⇒"/>
            </a:pPr>
            <a:r>
              <a:rPr b="1" i="1" lang="en-US" sz="2800" u="none" cap="none" strike="noStrike">
                <a:solidFill>
                  <a:srgbClr val="C00000"/>
                </a:solidFill>
                <a:latin typeface="Times New Roman"/>
                <a:ea typeface="Times New Roman"/>
                <a:cs typeface="Times New Roman"/>
                <a:sym typeface="Times New Roman"/>
              </a:rPr>
              <a:t>Bá Kiến ghen</a:t>
            </a:r>
            <a:endParaRPr b="1" i="1" sz="2800" u="none" cap="none" strike="noStrike">
              <a:solidFill>
                <a:srgbClr val="C00000"/>
              </a:solidFill>
              <a:latin typeface="Times New Roman"/>
              <a:ea typeface="Times New Roman"/>
              <a:cs typeface="Times New Roman"/>
              <a:sym typeface="Times New Roman"/>
            </a:endParaRPr>
          </a:p>
        </p:txBody>
      </p:sp>
      <p:sp>
        <p:nvSpPr>
          <p:cNvPr id="123" name="Google Shape;123;p5">
            <a:hlinkClick action="ppaction://hlinksldjump" r:id="rId4"/>
          </p:cNvPr>
          <p:cNvSpPr/>
          <p:nvPr/>
        </p:nvSpPr>
        <p:spPr>
          <a:xfrm>
            <a:off x="8475518" y="152400"/>
            <a:ext cx="381000" cy="457200"/>
          </a:xfrm>
          <a:prstGeom prst="star5">
            <a:avLst>
              <a:gd fmla="val 19098" name="adj"/>
              <a:gd fmla="val 105146" name="hf"/>
              <a:gd fmla="val 110557" name="vf"/>
            </a:avLst>
          </a:prstGeom>
          <a:solidFill>
            <a:srgbClr val="E5B8B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6"/>
          <p:cNvSpPr txBox="1"/>
          <p:nvPr/>
        </p:nvSpPr>
        <p:spPr>
          <a:xfrm>
            <a:off x="304800" y="1295400"/>
            <a:ext cx="8229600" cy="89255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Times New Roman"/>
                <a:ea typeface="Times New Roman"/>
                <a:cs typeface="Times New Roman"/>
                <a:sym typeface="Times New Roman"/>
              </a:rPr>
              <a:t>(?) Sau khi ra tù Chí Phèo đến nhà Bá Kiến lần thứ nhất làm gì?</a:t>
            </a:r>
            <a:endParaRPr b="1" i="0" sz="2600" u="none" cap="none" strike="noStrike">
              <a:solidFill>
                <a:schemeClr val="dk1"/>
              </a:solidFill>
              <a:latin typeface="Times New Roman"/>
              <a:ea typeface="Times New Roman"/>
              <a:cs typeface="Times New Roman"/>
              <a:sym typeface="Times New Roman"/>
            </a:endParaRPr>
          </a:p>
        </p:txBody>
      </p:sp>
      <p:sp>
        <p:nvSpPr>
          <p:cNvPr id="129" name="Google Shape;129;p6"/>
          <p:cNvSpPr txBox="1"/>
          <p:nvPr/>
        </p:nvSpPr>
        <p:spPr>
          <a:xfrm>
            <a:off x="685800" y="2428089"/>
            <a:ext cx="7848600" cy="57996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C00000"/>
              </a:buClr>
              <a:buSzPts val="2400"/>
              <a:buFont typeface="Noto Sans Symbols"/>
              <a:buChar char="⇒"/>
            </a:pPr>
            <a:r>
              <a:rPr b="0" i="0" lang="en-US" sz="2400" u="none" cap="none" strike="noStrike">
                <a:solidFill>
                  <a:srgbClr val="C00000"/>
                </a:solidFill>
                <a:latin typeface="Times New Roman"/>
                <a:ea typeface="Times New Roman"/>
                <a:cs typeface="Times New Roman"/>
                <a:sym typeface="Times New Roman"/>
              </a:rPr>
              <a:t>Ăn vạ</a:t>
            </a:r>
            <a:endParaRPr b="0" i="0" sz="2400" u="none" cap="none" strike="noStrike">
              <a:solidFill>
                <a:srgbClr val="C00000"/>
              </a:solidFill>
              <a:latin typeface="Times New Roman"/>
              <a:ea typeface="Times New Roman"/>
              <a:cs typeface="Times New Roman"/>
              <a:sym typeface="Times New Roman"/>
            </a:endParaRPr>
          </a:p>
        </p:txBody>
      </p:sp>
      <p:sp>
        <p:nvSpPr>
          <p:cNvPr id="130" name="Google Shape;130;p6">
            <a:hlinkClick action="ppaction://hlinksldjump" r:id="rId4"/>
          </p:cNvPr>
          <p:cNvSpPr/>
          <p:nvPr/>
        </p:nvSpPr>
        <p:spPr>
          <a:xfrm>
            <a:off x="8534400" y="228600"/>
            <a:ext cx="304800" cy="304800"/>
          </a:xfrm>
          <a:prstGeom prst="star5">
            <a:avLst>
              <a:gd fmla="val 19098" name="adj"/>
              <a:gd fmla="val 105146" name="hf"/>
              <a:gd fmla="val 110557" name="vf"/>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500"/>
                                        <p:tgtEl>
                                          <p:spTgt spid="129"/>
                                        </p:tgtEl>
                                        <p:attrNameLst>
                                          <p:attrName>ppt_w</p:attrName>
                                        </p:attrNameLst>
                                      </p:cBhvr>
                                      <p:tavLst>
                                        <p:tav fmla="" tm="0">
                                          <p:val>
                                            <p:strVal val="0"/>
                                          </p:val>
                                        </p:tav>
                                        <p:tav fmla="" tm="100000">
                                          <p:val>
                                            <p:strVal val="#ppt_w"/>
                                          </p:val>
                                        </p:tav>
                                      </p:tavLst>
                                    </p:anim>
                                    <p:anim calcmode="lin" valueType="num">
                                      <p:cBhvr additive="base">
                                        <p:cTn dur="500"/>
                                        <p:tgtEl>
                                          <p:spTgt spid="12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7"/>
          <p:cNvSpPr txBox="1"/>
          <p:nvPr/>
        </p:nvSpPr>
        <p:spPr>
          <a:xfrm>
            <a:off x="270803" y="1158639"/>
            <a:ext cx="8420100" cy="175432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Trong mắt của dân làng Chí Phèo là người như thế nào?</a:t>
            </a:r>
            <a:endParaRPr b="1" i="0" sz="2400" u="none" cap="none" strike="noStrike">
              <a:solidFill>
                <a:schemeClr val="dk1"/>
              </a:solidFill>
              <a:latin typeface="Times New Roman"/>
              <a:ea typeface="Times New Roman"/>
              <a:cs typeface="Times New Roman"/>
              <a:sym typeface="Times New Roman"/>
            </a:endParaRPr>
          </a:p>
          <a:p>
            <a:pPr indent="-457200" lvl="5" marL="2743200" marR="0" rtl="0" algn="l">
              <a:lnSpc>
                <a:spcPct val="150000"/>
              </a:lnSpc>
              <a:spcBef>
                <a:spcPts val="0"/>
              </a:spcBef>
              <a:spcAft>
                <a:spcPts val="0"/>
              </a:spcAft>
              <a:buClr>
                <a:schemeClr val="dk1"/>
              </a:buClr>
              <a:buSzPts val="2400"/>
              <a:buFont typeface="Times New Roman"/>
              <a:buAutoNum type="alphaUcPeriod"/>
            </a:pPr>
            <a:r>
              <a:rPr b="1" i="0" lang="en-US" sz="2400" u="none" cap="none" strike="noStrike">
                <a:solidFill>
                  <a:schemeClr val="dk1"/>
                </a:solidFill>
                <a:latin typeface="Times New Roman"/>
                <a:ea typeface="Times New Roman"/>
                <a:cs typeface="Times New Roman"/>
                <a:sym typeface="Times New Roman"/>
              </a:rPr>
              <a:t>Người lương thiện</a:t>
            </a:r>
            <a:endParaRPr b="1" i="0" sz="2400" u="none" cap="none" strike="noStrike">
              <a:solidFill>
                <a:schemeClr val="dk1"/>
              </a:solidFill>
              <a:latin typeface="Times New Roman"/>
              <a:ea typeface="Times New Roman"/>
              <a:cs typeface="Times New Roman"/>
              <a:sym typeface="Times New Roman"/>
            </a:endParaRPr>
          </a:p>
          <a:p>
            <a:pPr indent="-457200" lvl="5" marL="2743200" marR="0" rtl="0" algn="l">
              <a:lnSpc>
                <a:spcPct val="150000"/>
              </a:lnSpc>
              <a:spcBef>
                <a:spcPts val="0"/>
              </a:spcBef>
              <a:spcAft>
                <a:spcPts val="0"/>
              </a:spcAft>
              <a:buClr>
                <a:schemeClr val="dk1"/>
              </a:buClr>
              <a:buSzPts val="2400"/>
              <a:buFont typeface="Times New Roman"/>
              <a:buAutoNum type="alphaUcPeriod"/>
            </a:pPr>
            <a:r>
              <a:rPr b="1" i="0" lang="en-US" sz="2400" u="none" cap="none" strike="noStrike">
                <a:solidFill>
                  <a:schemeClr val="dk1"/>
                </a:solidFill>
                <a:latin typeface="Times New Roman"/>
                <a:ea typeface="Times New Roman"/>
                <a:cs typeface="Times New Roman"/>
                <a:sym typeface="Times New Roman"/>
              </a:rPr>
              <a:t>Con quỷ dữ làng Vũ Đại</a:t>
            </a:r>
            <a:endParaRPr b="1" i="0" sz="2400" u="none" cap="none" strike="noStrike">
              <a:solidFill>
                <a:schemeClr val="dk1"/>
              </a:solidFill>
              <a:latin typeface="Times New Roman"/>
              <a:ea typeface="Times New Roman"/>
              <a:cs typeface="Times New Roman"/>
              <a:sym typeface="Times New Roman"/>
            </a:endParaRPr>
          </a:p>
        </p:txBody>
      </p:sp>
      <p:sp>
        <p:nvSpPr>
          <p:cNvPr id="136" name="Google Shape;136;p7">
            <a:hlinkClick action="ppaction://hlinksldjump" r:id="rId4"/>
          </p:cNvPr>
          <p:cNvSpPr/>
          <p:nvPr/>
        </p:nvSpPr>
        <p:spPr>
          <a:xfrm>
            <a:off x="8724900" y="678873"/>
            <a:ext cx="381000" cy="304800"/>
          </a:xfrm>
          <a:prstGeom prst="star5">
            <a:avLst>
              <a:gd fmla="val 19098" name="adj"/>
              <a:gd fmla="val 105146" name="hf"/>
              <a:gd fmla="val 110557" name="vf"/>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7"/>
          <p:cNvSpPr/>
          <p:nvPr/>
        </p:nvSpPr>
        <p:spPr>
          <a:xfrm>
            <a:off x="2473034" y="2316617"/>
            <a:ext cx="533400" cy="609600"/>
          </a:xfrm>
          <a:prstGeom prst="donut">
            <a:avLst>
              <a:gd fmla="val 3901" name="adj"/>
            </a:avLst>
          </a:prstGeom>
          <a:solidFill>
            <a:srgbClr val="FF0000"/>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Effect filter="fade" transition="in">
                                      <p:cBhvr>
                                        <p:cTn dur="500"/>
                                        <p:tgtEl>
                                          <p:spTgt spid="1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animEffect filter="fade" transition="in">
                                      <p:cBhvr>
                                        <p:cTn dur="500"/>
                                        <p:tgtEl>
                                          <p:spTgt spid="1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8"/>
          <p:cNvPicPr preferRelativeResize="0"/>
          <p:nvPr/>
        </p:nvPicPr>
        <p:blipFill rotWithShape="1">
          <a:blip r:embed="rId3">
            <a:alphaModFix/>
          </a:blip>
          <a:srcRect b="0" l="0" r="0" t="0"/>
          <a:stretch/>
        </p:blipFill>
        <p:spPr>
          <a:xfrm>
            <a:off x="19050" y="-9525"/>
            <a:ext cx="9105900" cy="6877050"/>
          </a:xfrm>
          <a:prstGeom prst="rect">
            <a:avLst/>
          </a:prstGeom>
          <a:noFill/>
          <a:ln>
            <a:noFill/>
          </a:ln>
        </p:spPr>
      </p:pic>
      <p:sp>
        <p:nvSpPr>
          <p:cNvPr id="143" name="Google Shape;143;p8"/>
          <p:cNvSpPr/>
          <p:nvPr/>
        </p:nvSpPr>
        <p:spPr>
          <a:xfrm>
            <a:off x="0" y="2501785"/>
            <a:ext cx="9144000" cy="24917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Calibri"/>
                <a:ea typeface="Calibri"/>
                <a:cs typeface="Calibri"/>
                <a:sym typeface="Calibri"/>
              </a:rPr>
              <a:t>CHÍ PHÈO </a:t>
            </a:r>
            <a:endParaRPr b="1" i="0" sz="6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C00000"/>
                </a:solidFill>
                <a:latin typeface="Calibri"/>
                <a:ea typeface="Calibri"/>
                <a:cs typeface="Calibri"/>
                <a:sym typeface="Calibri"/>
              </a:rPr>
              <a:t>                                               </a:t>
            </a:r>
            <a:endParaRPr b="1" i="0" sz="6000" u="none" cap="none" strike="noStrike">
              <a:solidFill>
                <a:srgbClr val="C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C00000"/>
              </a:solidFill>
              <a:latin typeface="Calibri"/>
              <a:ea typeface="Calibri"/>
              <a:cs typeface="Calibri"/>
              <a:sym typeface="Calibri"/>
            </a:endParaRPr>
          </a:p>
        </p:txBody>
      </p:sp>
      <p:sp>
        <p:nvSpPr>
          <p:cNvPr id="144" name="Google Shape;144;p8"/>
          <p:cNvSpPr txBox="1"/>
          <p:nvPr/>
        </p:nvSpPr>
        <p:spPr>
          <a:xfrm>
            <a:off x="3657600" y="2041524"/>
            <a:ext cx="1828800" cy="4603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(TIẾT 2)</a:t>
            </a:r>
            <a:endParaRPr b="1" i="0" sz="2400" u="sng" cap="none" strike="noStrike">
              <a:solidFill>
                <a:schemeClr val="lt1"/>
              </a:solidFill>
              <a:latin typeface="Calibri"/>
              <a:ea typeface="Calibri"/>
              <a:cs typeface="Calibri"/>
              <a:sym typeface="Calibri"/>
            </a:endParaRPr>
          </a:p>
        </p:txBody>
      </p:sp>
      <p:sp>
        <p:nvSpPr>
          <p:cNvPr id="145" name="Google Shape;145;p8"/>
          <p:cNvSpPr txBox="1"/>
          <p:nvPr/>
        </p:nvSpPr>
        <p:spPr>
          <a:xfrm>
            <a:off x="885825" y="3973513"/>
            <a:ext cx="7620000" cy="5826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Times New Roman"/>
                <a:ea typeface="Times New Roman"/>
                <a:cs typeface="Times New Roman"/>
                <a:sym typeface="Times New Roman"/>
              </a:rPr>
              <a:t>GIÁO VIÊN: PHẠM THỊ THU HUYỀN</a:t>
            </a:r>
            <a:endParaRPr b="1" i="0" sz="3200" u="none" cap="none" strike="noStrike">
              <a:solidFill>
                <a:schemeClr val="lt1"/>
              </a:solidFill>
              <a:latin typeface="Times New Roman"/>
              <a:ea typeface="Times New Roman"/>
              <a:cs typeface="Times New Roman"/>
              <a:sym typeface="Times New Roman"/>
            </a:endParaRPr>
          </a:p>
        </p:txBody>
      </p:sp>
      <p:pic>
        <p:nvPicPr>
          <p:cNvPr id="146" name="Google Shape;146;p8"/>
          <p:cNvPicPr preferRelativeResize="0"/>
          <p:nvPr/>
        </p:nvPicPr>
        <p:blipFill rotWithShape="1">
          <a:blip r:embed="rId4">
            <a:alphaModFix/>
          </a:blip>
          <a:srcRect b="0" l="0" r="0" t="0"/>
          <a:stretch/>
        </p:blipFill>
        <p:spPr>
          <a:xfrm>
            <a:off x="19050" y="-9525"/>
            <a:ext cx="9105900" cy="686752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9"/>
          <p:cNvSpPr txBox="1"/>
          <p:nvPr/>
        </p:nvSpPr>
        <p:spPr>
          <a:xfrm>
            <a:off x="220660" y="1408110"/>
            <a:ext cx="9144000" cy="2492990"/>
          </a:xfrm>
          <a:prstGeom prst="rect">
            <a:avLst/>
          </a:prstGeom>
          <a:noFill/>
          <a:ln>
            <a:noFill/>
          </a:ln>
        </p:spPr>
        <p:txBody>
          <a:bodyPr anchorCtr="0" anchor="t" bIns="45700" lIns="91425" spcFirstLastPara="1" rIns="91425" wrap="square" tIns="45700">
            <a:spAutoFit/>
          </a:bodyPr>
          <a:lstStyle/>
          <a:p>
            <a:pPr indent="-857250" lvl="0" marL="857250" marR="0" rtl="0" algn="ctr">
              <a:lnSpc>
                <a:spcPct val="100000"/>
              </a:lnSpc>
              <a:spcBef>
                <a:spcPts val="0"/>
              </a:spcBef>
              <a:spcAft>
                <a:spcPts val="0"/>
              </a:spcAft>
              <a:buClr>
                <a:srgbClr val="FF0000"/>
              </a:buClr>
              <a:buSzPts val="3600"/>
              <a:buFont typeface="Calibri"/>
              <a:buAutoNum type="romanUcPeriod"/>
            </a:pPr>
            <a:r>
              <a:rPr b="1" i="0" lang="en-US" sz="3600" u="none" cap="none" strike="noStrike">
                <a:solidFill>
                  <a:srgbClr val="FF0000"/>
                </a:solidFill>
                <a:latin typeface="Calibri"/>
                <a:ea typeface="Calibri"/>
                <a:cs typeface="Calibri"/>
                <a:sym typeface="Calibri"/>
              </a:rPr>
              <a:t>TÌM HIỂU CHUNG   </a:t>
            </a:r>
            <a:endParaRPr b="1" i="0" sz="3600" u="none" cap="none" strike="noStrike">
              <a:solidFill>
                <a:srgbClr val="FF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FF0000"/>
                </a:solidFill>
                <a:latin typeface="Calibri"/>
                <a:ea typeface="Calibri"/>
                <a:cs typeface="Calibri"/>
                <a:sym typeface="Calibri"/>
              </a:rPr>
              <a:t>II. ĐỌC - HIỂU VĂN BẢN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rgbClr val="FFFFFF"/>
                </a:solidFill>
                <a:latin typeface="Calibri"/>
                <a:ea typeface="Calibri"/>
                <a:cs typeface="Calibri"/>
                <a:sym typeface="Calibri"/>
              </a:rPr>
              <a:t>1</a:t>
            </a:r>
            <a:r>
              <a:rPr b="1" i="0" lang="en-US" sz="1800" u="sng" cap="none" strike="noStrike">
                <a:solidFill>
                  <a:schemeClr val="dk1"/>
                </a:solidFill>
                <a:latin typeface="Calibri"/>
                <a:ea typeface="Calibri"/>
                <a:cs typeface="Calibri"/>
                <a:sym typeface="Calibri"/>
              </a:rPr>
              <a:t>. Làng Vũ Đại:</a:t>
            </a:r>
            <a:endParaRPr b="1" i="0" sz="18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chemeClr val="dk1"/>
                </a:solidFill>
                <a:latin typeface="Calibri"/>
                <a:ea typeface="Calibri"/>
                <a:cs typeface="Calibri"/>
                <a:sym typeface="Calibri"/>
              </a:rPr>
              <a:t>2. Nhân vật Chí Phèo:</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 Quá trình tha hóa:</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2016-11-12T02:25:15Z</dcterms:created>
  <dc:creator>Ngoc</dc:creator>
</cp:coreProperties>
</file>