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3" r:id="rId4"/>
    <p:sldId id="259" r:id="rId5"/>
    <p:sldId id="271" r:id="rId6"/>
    <p:sldId id="261" r:id="rId7"/>
    <p:sldId id="282" r:id="rId8"/>
    <p:sldId id="314" r:id="rId9"/>
    <p:sldId id="315" r:id="rId10"/>
    <p:sldId id="289" r:id="rId11"/>
    <p:sldId id="275" r:id="rId12"/>
    <p:sldId id="318" r:id="rId13"/>
    <p:sldId id="278" r:id="rId14"/>
    <p:sldId id="279" r:id="rId15"/>
    <p:sldId id="276" r:id="rId16"/>
    <p:sldId id="321" r:id="rId17"/>
    <p:sldId id="293" r:id="rId18"/>
    <p:sldId id="295" r:id="rId19"/>
    <p:sldId id="324" r:id="rId20"/>
    <p:sldId id="269" r:id="rId21"/>
    <p:sldId id="305" r:id="rId22"/>
    <p:sldId id="327" r:id="rId23"/>
    <p:sldId id="326" r:id="rId24"/>
    <p:sldId id="270" r:id="rId25"/>
    <p:sldId id="335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0445" autoAdjust="0"/>
  </p:normalViewPr>
  <p:slideViewPr>
    <p:cSldViewPr>
      <p:cViewPr varScale="1">
        <p:scale>
          <a:sx n="52" d="100"/>
          <a:sy n="52" d="100"/>
        </p:scale>
        <p:origin x="74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07E6-7F25-4C42-94F2-5211F297925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06A65-F49D-4E46-992B-8D57510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6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1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4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5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6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4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9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5.png"/><Relationship Id="rId3" Type="http://schemas.openxmlformats.org/officeDocument/2006/relationships/image" Target="../media/image3.svg"/><Relationship Id="rId17" Type="http://schemas.openxmlformats.org/officeDocument/2006/relationships/image" Target="../media/image94.png"/><Relationship Id="rId2" Type="http://schemas.openxmlformats.org/officeDocument/2006/relationships/image" Target="../media/image2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19" Type="http://schemas.openxmlformats.org/officeDocument/2006/relationships/image" Target="../media/image9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0.png"/><Relationship Id="rId23" Type="http://schemas.openxmlformats.org/officeDocument/2006/relationships/image" Target="../media/image129.png"/><Relationship Id="rId22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3" Type="http://schemas.openxmlformats.org/officeDocument/2006/relationships/image" Target="../media/image3.svg"/><Relationship Id="rId25" Type="http://schemas.openxmlformats.org/officeDocument/2006/relationships/image" Target="../media/image1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2.png"/><Relationship Id="rId23" Type="http://schemas.openxmlformats.org/officeDocument/2006/relationships/image" Target="../media/image141.png"/><Relationship Id="rId22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svg"/><Relationship Id="rId3" Type="http://schemas.openxmlformats.org/officeDocument/2006/relationships/image" Target="../media/image3.svg"/><Relationship Id="rId25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24" Type="http://schemas.openxmlformats.org/officeDocument/2006/relationships/image" Target="../media/image136.png"/><Relationship Id="rId5" Type="http://schemas.openxmlformats.org/officeDocument/2006/relationships/image" Target="../media/image7.svg"/><Relationship Id="rId23" Type="http://schemas.openxmlformats.org/officeDocument/2006/relationships/image" Target="../media/image13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2.png"/><Relationship Id="rId25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1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5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24" Type="http://schemas.openxmlformats.org/officeDocument/2006/relationships/image" Target="../media/image33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7.png"/><Relationship Id="rId23" Type="http://schemas.openxmlformats.org/officeDocument/2006/relationships/image" Target="../media/image36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0.png"/><Relationship Id="rId5" Type="http://schemas.openxmlformats.org/officeDocument/2006/relationships/image" Target="../media/image12.svg"/><Relationship Id="rId23" Type="http://schemas.openxmlformats.org/officeDocument/2006/relationships/image" Target="../media/image49.png"/><Relationship Id="rId4" Type="http://schemas.openxmlformats.org/officeDocument/2006/relationships/image" Target="../media/image11.png"/><Relationship Id="rId2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8.png"/><Relationship Id="rId5" Type="http://schemas.openxmlformats.org/officeDocument/2006/relationships/image" Target="../media/image12.svg"/><Relationship Id="rId23" Type="http://schemas.openxmlformats.org/officeDocument/2006/relationships/image" Target="../media/image77.png"/><Relationship Id="rId4" Type="http://schemas.openxmlformats.org/officeDocument/2006/relationships/image" Target="../media/image11.png"/><Relationship Id="rId22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2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</a:t>
            </a: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  <a:endParaRPr lang="en-US" sz="70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94724" flipH="1" flipV="1">
            <a:off x="16539159" y="9127558"/>
            <a:ext cx="1706704" cy="1265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452" y="300035"/>
            <a:ext cx="49744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dirty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nl-NL" sz="4000" b="1" dirty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dirty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lang="nl-NL" sz="4000" b="1" dirty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4BACC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7849082" y="1821081"/>
            <a:ext cx="804604" cy="894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1600" y="177496"/>
                <a:ext cx="13944600" cy="1396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=3+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77496"/>
                <a:ext cx="13944600" cy="1396729"/>
              </a:xfrm>
              <a:prstGeom prst="rect">
                <a:avLst/>
              </a:prstGeom>
              <a:blipFill>
                <a:blip r:embed="rId17"/>
                <a:stretch>
                  <a:fillRect l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8214976" y="1637132"/>
            <a:ext cx="1739788" cy="866466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399" y="2641025"/>
                <a:ext cx="17102941" cy="478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3=0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1;1)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(1;1)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2641025"/>
                <a:ext cx="17102941" cy="4785926"/>
              </a:xfrm>
              <a:prstGeom prst="rect">
                <a:avLst/>
              </a:prstGeom>
              <a:blipFill>
                <a:blip r:embed="rId18"/>
                <a:stretch>
                  <a:fillRect l="-1033" r="-1176" b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4600" y="7598257"/>
                <a:ext cx="13547427" cy="13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o</m:t>
                      </m:r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s</m:t>
                          </m:r>
                        </m:fName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co</m:t>
                          </m:r>
                          <m:func>
                            <m:func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8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8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|1⋅1+0⋅1|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598257"/>
                <a:ext cx="13547427" cy="13552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9645" y="9236214"/>
                <a:ext cx="849155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45" y="9236214"/>
                <a:ext cx="8491555" cy="707886"/>
              </a:xfrm>
              <a:prstGeom prst="rect">
                <a:avLst/>
              </a:prstGeom>
              <a:blipFill>
                <a:blip r:embed="rId20"/>
                <a:stretch>
                  <a:fillRect l="-2513" t="-15517" r="-157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3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61324" y="303868"/>
            <a:ext cx="4419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609208"/>
                <a:ext cx="17267403" cy="4558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∆: y = ax + 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≠ 0.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∆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O(0; 0)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trùng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∆.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𝛥</m:t>
                        </m:r>
                      </m:sub>
                    </m:sSub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9208"/>
                <a:ext cx="17267403" cy="4558556"/>
              </a:xfrm>
              <a:prstGeom prst="rect">
                <a:avLst/>
              </a:prstGeom>
              <a:blipFill>
                <a:blip r:embed="rId23"/>
                <a:stretch>
                  <a:fillRect l="-989" r="-953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6194416"/>
                <a:ext cx="9448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nửa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en-US" sz="3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en-US" sz="3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𝑡𝑎𝑛</m:t>
                    </m:r>
                    <m:sSub>
                      <m:sSub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𝛥</m:t>
                        </m:r>
                      </m:sub>
                    </m:sSub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94416"/>
                <a:ext cx="9448800" cy="3600986"/>
              </a:xfrm>
              <a:prstGeom prst="rect">
                <a:avLst/>
              </a:prstGeom>
              <a:blipFill>
                <a:blip r:embed="rId26"/>
                <a:stretch>
                  <a:fillRect l="-1806" r="-1742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2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96977" y="2435561"/>
            <a:ext cx="2084882" cy="1682770"/>
            <a:chOff x="3355952" y="3043933"/>
            <a:chExt cx="1406383" cy="1285465"/>
          </a:xfrm>
          <a:solidFill>
            <a:srgbClr val="FFC000"/>
          </a:solidFill>
        </p:grpSpPr>
        <p:grpSp>
          <p:nvGrpSpPr>
            <p:cNvPr id="15" name="Group 4"/>
            <p:cNvGrpSpPr/>
            <p:nvPr/>
          </p:nvGrpSpPr>
          <p:grpSpPr>
            <a:xfrm>
              <a:off x="3355952" y="3043933"/>
              <a:ext cx="1406383" cy="1285465"/>
              <a:chOff x="14166" y="-287544"/>
              <a:chExt cx="6321665" cy="6350000"/>
            </a:xfrm>
            <a:grpFill/>
          </p:grpSpPr>
          <p:sp>
            <p:nvSpPr>
              <p:cNvPr id="17" name="Freeform 5"/>
              <p:cNvSpPr/>
              <p:nvPr/>
            </p:nvSpPr>
            <p:spPr>
              <a:xfrm>
                <a:off x="14166" y="-287544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3534358" y="3563850"/>
              <a:ext cx="1043391" cy="45709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970863" y="4414243"/>
            <a:ext cx="103308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Khoảng cách từ một điểm đến một đường thẳng.</a:t>
            </a:r>
          </a:p>
        </p:txBody>
      </p:sp>
    </p:spTree>
    <p:extLst>
      <p:ext uri="{BB962C8B-B14F-4D97-AF65-F5344CB8AC3E}">
        <p14:creationId xmlns:p14="http://schemas.microsoft.com/office/powerpoint/2010/main" val="324872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>
            <a:off x="8382000" y="696377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0412" y="1866900"/>
                <a:ext cx="16535400" cy="7184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𝐻𝑀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cùng phương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𝐻𝑀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𝐻𝑀</m:t>
                            </m:r>
                          </m:e>
                        </m:acc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0°</m:t>
                        </m:r>
                      </m:e>
                    </m:fun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𝐻𝑀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𝐻𝑀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𝐻𝑀</m:t>
                            </m:r>
                          </m:e>
                        </m:acc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e>
                    </m:fun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𝐻𝑀</m:t>
                            </m:r>
                          </m:e>
                        </m:acc>
                      </m:e>
                    </m: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NL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𝐻𝑀</m:t>
                              </m:r>
                            </m:e>
                          </m:acc>
                        </m:e>
                      </m:d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𝐻𝑀</m:t>
                              </m:r>
                            </m:e>
                          </m:acc>
                        </m:e>
                      </m:d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𝐻𝑀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𝐻𝑀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𝐻𝑀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𝑏𝑦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𝐻𝑀</m:t>
                        </m:r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12" y="1866900"/>
                <a:ext cx="16535400" cy="7184852"/>
              </a:xfrm>
              <a:prstGeom prst="rect">
                <a:avLst/>
              </a:prstGeom>
              <a:blipFill>
                <a:blip r:embed="rId23"/>
                <a:stretch>
                  <a:fillRect l="-1217" b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0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8382000" y="696377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33644" y="2705100"/>
                <a:ext cx="14630397" cy="374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Từ câu a và câu b ta có: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NL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𝐻𝑀</m:t>
                              </m:r>
                            </m:e>
                          </m:acc>
                        </m:e>
                      </m:d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𝐻𝑀</m:t>
                      </m:r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𝐻𝑀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644" y="2705100"/>
                <a:ext cx="14630397" cy="3748975"/>
              </a:xfrm>
              <a:prstGeom prst="rect">
                <a:avLst/>
              </a:prstGeom>
              <a:blipFill>
                <a:blip r:embed="rId23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24650" y="391968"/>
            <a:ext cx="49911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NGHIỆM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638300"/>
            <a:ext cx="1706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∆ (H.7.10)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2192000" y="3830489"/>
            <a:ext cx="1739788" cy="866466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7200" y="5116065"/>
            <a:ext cx="9525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Đo trực tiếp có: khoảng cách từ M đến đường thẳng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là độ dài đoạn MH bằng      2 đơn vị độ dài.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84298" y="9019231"/>
            <a:ext cx="1706704" cy="12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10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55356" y="495300"/>
            <a:ext cx="4419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5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8305800" y="3408081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0799" y="1181100"/>
                <a:ext cx="15133823" cy="1885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M(1; 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 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=5+3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799" y="1181100"/>
                <a:ext cx="15133823" cy="1885901"/>
              </a:xfrm>
              <a:prstGeom prst="rect">
                <a:avLst/>
              </a:prstGeom>
              <a:blipFill>
                <a:blip r:embed="rId22"/>
                <a:stretch>
                  <a:fillRect l="-1330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55356" y="4508771"/>
                <a:ext cx="12124572" cy="1396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∆: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=5+3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=−5−4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sub>
                          </m:sSub>
                        </m:e>
                      </m:ac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3;−4</m:t>
                          </m:r>
                        </m:e>
                      </m:d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sub>
                          </m:sSub>
                        </m:e>
                      </m:ac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=(4;3)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56" y="4508771"/>
                <a:ext cx="12124572" cy="13967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88612" y="6080321"/>
                <a:ext cx="15697200" cy="396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trình tổng quát của đường thẳng </a:t>
                </a: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(5;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=(4;3)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5=0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12" y="6080321"/>
                <a:ext cx="15697200" cy="3960058"/>
              </a:xfrm>
              <a:prstGeom prst="rect">
                <a:avLst/>
              </a:prstGeom>
              <a:blipFill>
                <a:blip r:embed="rId24"/>
                <a:stretch>
                  <a:fillRect l="-1282" r="-1282" b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09800" y="3924300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3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-65379" y="9178284"/>
            <a:ext cx="1339189" cy="99267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14400" y="571500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7885" y="1567200"/>
            <a:ext cx="9144000" cy="861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Xét hệ phương trình: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07285" y="2118837"/>
                <a:ext cx="6781800" cy="247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+2=0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+2=0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85" y="2118837"/>
                <a:ext cx="6781800" cy="24731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23344" y="2172622"/>
                <a:ext cx="9144000" cy="24731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=−2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=−2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44" y="2172622"/>
                <a:ext cx="9144000" cy="24731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8485" y="4250272"/>
                <a:ext cx="9144000" cy="24731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=−2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85" y="4250272"/>
                <a:ext cx="9144000" cy="247317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59543" y="4255715"/>
                <a:ext cx="9144000" cy="24731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+0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3 </m:t>
                                  </m:r>
                                </m:e>
                              </m:rad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v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ô 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í)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=−2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543" y="4255715"/>
                <a:ext cx="9144000" cy="24731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38400" y="7200900"/>
                <a:ext cx="5919569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Hệ vô nghiệm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7200900"/>
                <a:ext cx="5919569" cy="969496"/>
              </a:xfrm>
              <a:prstGeom prst="rect">
                <a:avLst/>
              </a:prstGeom>
              <a:blipFill>
                <a:blip r:embed="rId26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0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-65379" y="9178284"/>
            <a:ext cx="1339189" cy="99267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366719" y="474198"/>
            <a:ext cx="1332761" cy="11761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447989" y="663385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5183510" y="7102771"/>
            <a:ext cx="1998348" cy="26889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7913" y="1857651"/>
            <a:ext cx="13840791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Xét hệ phương trình: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66684" y="6094675"/>
                <a:ext cx="13716000" cy="1008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Hệ có 1 nghiệm duy nhất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1, </m:t>
                        </m:r>
                      </m:sub>
                    </m:sSub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nhau.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84" y="6094675"/>
                <a:ext cx="13716000" cy="1008096"/>
              </a:xfrm>
              <a:prstGeom prst="rect">
                <a:avLst/>
              </a:prstGeom>
              <a:blipFill>
                <a:blip r:embed="rId2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28800" y="3080709"/>
                <a:ext cx="13944600" cy="2728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+1=0</m:t>
                              </m:r>
                            </m:e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−2=0      </m:t>
                              </m:r>
                            </m:e>
                          </m:eqArr>
                        </m:e>
                      </m:d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  </m:t>
                              </m:r>
                            </m:e>
                          </m:eqArr>
                        </m:e>
                      </m:d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080709"/>
                <a:ext cx="13944600" cy="272824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71077" y="1714500"/>
            <a:ext cx="12092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</a:rPr>
              <a:t>CHƯƠNG V</a:t>
            </a:r>
            <a:r>
              <a:rPr lang="en-US" sz="6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6000" b="1" kern="0" dirty="0">
                <a:solidFill>
                  <a:srgbClr val="FF0000"/>
                </a:solidFill>
              </a:rPr>
              <a:t>:</a:t>
            </a:r>
            <a:r>
              <a:rPr lang="vi-VN" sz="6000" b="1" kern="0" dirty="0">
                <a:solidFill>
                  <a:srgbClr val="FF0000"/>
                </a:solidFill>
              </a:rPr>
              <a:t> </a:t>
            </a:r>
            <a:r>
              <a:rPr lang="vi-VN" sz="6000" b="1" kern="0" dirty="0">
                <a:solidFill>
                  <a:srgbClr val="FF0000"/>
                </a:solidFill>
                <a:cs typeface="Arial" panose="020B0604020202020204" pitchFamily="34" charset="0"/>
              </a:rPr>
              <a:t>PHƯƠNG PHÁP TOẠ ĐỘ TRONG MẶT PHẲNG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0" y="4712881"/>
            <a:ext cx="1100405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2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20: VỊ TRÍ TƯƠNG ĐỐI GIỮA HAI ĐƯỜNG THẲNG. GÓC VÀ KHOẢNG CÁCH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746035" y="242026"/>
            <a:ext cx="47834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7.11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81977" y="1549684"/>
            <a:ext cx="16078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d: y = ax + b (a ≠ 0)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d': y =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a'x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b' (a' ≠ 0)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aa' = – 1.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544381" y="3707246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6600" y="7576612"/>
                <a:ext cx="12725400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⊥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p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nl-NL" sz="3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acc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=0⟺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=−1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7576612"/>
                <a:ext cx="12725400" cy="1072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4200" y="4991100"/>
                <a:ext cx="11277600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=0⇒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;−1)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91100"/>
                <a:ext cx="11277600" cy="10720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0" y="6242958"/>
                <a:ext cx="12246492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′⇒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′: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′=0⇒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b>
                          </m:sSub>
                        </m:e>
                      </m:acc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′;−1)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242958"/>
                <a:ext cx="12246492" cy="107208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15" grpId="0" animBg="1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09800" y="3924300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5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1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371466"/>
            <a:ext cx="2971800" cy="916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9938" y="1325020"/>
            <a:ext cx="167699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mặt phẳng tọa độ, một tín hiệu âm thanh phát đi từ một vị trí và được ba thiết bị ghi tín hiệu đặt tại ba vị trí O(0; 0), A(1; 0), B(1; 3) nhận được cùng một thời điểm. Hãy xác định vị trí phát tín hiệu âm thanh.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458198" y="4086121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4921187"/>
                <a:ext cx="17596757" cy="5130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J là vị trí âm thanh phát đi. Ta có J cách đều O, A, B. Do đó J là giao của hai đường thẳng trung trực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tương ứng của OA, OB.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trình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nl-NL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nl-NL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;0</m:t>
                        </m:r>
                      </m:e>
                    </m:d>
                  </m:oMath>
                </a14:m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điểm OA và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nl-NL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nl-NL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0" lang="nl-NL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=(1;0)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nl-NL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nl-NL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+0</m:t>
                      </m:r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−0</m:t>
                          </m:r>
                        </m:e>
                      </m:d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=0⇔</m:t>
                      </m:r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nl-NL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nl-NL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21187"/>
                <a:ext cx="17596757" cy="5130379"/>
              </a:xfrm>
              <a:prstGeom prst="rect">
                <a:avLst/>
              </a:prstGeom>
              <a:blipFill>
                <a:blip r:embed="rId23"/>
                <a:stretch>
                  <a:fillRect l="-1143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8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37787" y="447132"/>
            <a:ext cx="2971800" cy="916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9939" y="1410428"/>
            <a:ext cx="167699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mặt phẳng tọa độ, một tín hiệu âm thanh phát đi từ một vị trí và được ba thiết bị ghi tín hiệu đặt tại ba vị trí O(0; 0), A(1; 0), B(1; 3) nhận được cùng một thời điểm. Hãy xác định vị trí phát tín hiệu âm thanh.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458199" y="4361115"/>
            <a:ext cx="1753391" cy="7977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5829463"/>
                <a:ext cx="17338061" cy="3581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trình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</m:t>
                        </m:r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điểm AB và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=(0;3)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=0⇔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nl-NL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29463"/>
                <a:ext cx="17338061" cy="3581237"/>
              </a:xfrm>
              <a:prstGeom prst="rect">
                <a:avLst/>
              </a:prstGeom>
              <a:blipFill>
                <a:blip r:embed="rId23"/>
                <a:stretch>
                  <a:fillRect l="-1160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4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70816" y="4958834"/>
            <a:ext cx="419217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D=(1/x)^2+2 1/x+3</a:t>
            </a:r>
          </a:p>
        </p:txBody>
      </p:sp>
    </p:spTree>
    <p:extLst>
      <p:ext uri="{BB962C8B-B14F-4D97-AF65-F5344CB8AC3E}">
        <p14:creationId xmlns:p14="http://schemas.microsoft.com/office/powerpoint/2010/main" val="20964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81745" y="2533799"/>
            <a:ext cx="2084882" cy="1682770"/>
            <a:chOff x="3355952" y="3043933"/>
            <a:chExt cx="1406383" cy="1285465"/>
          </a:xfrm>
          <a:solidFill>
            <a:srgbClr val="FFC000"/>
          </a:solidFill>
        </p:grpSpPr>
        <p:grpSp>
          <p:nvGrpSpPr>
            <p:cNvPr id="15" name="Group 4"/>
            <p:cNvGrpSpPr/>
            <p:nvPr/>
          </p:nvGrpSpPr>
          <p:grpSpPr>
            <a:xfrm>
              <a:off x="3355952" y="3043933"/>
              <a:ext cx="1406383" cy="1285465"/>
              <a:chOff x="14166" y="-287544"/>
              <a:chExt cx="6321665" cy="6350000"/>
            </a:xfrm>
            <a:grpFill/>
          </p:grpSpPr>
          <p:sp>
            <p:nvSpPr>
              <p:cNvPr id="17" name="Freeform 5"/>
              <p:cNvSpPr/>
              <p:nvPr/>
            </p:nvSpPr>
            <p:spPr>
              <a:xfrm>
                <a:off x="14166" y="-287544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3534358" y="3563850"/>
              <a:ext cx="1043391" cy="45709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42686" y="48387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Vị trí tương đối giữa hai đường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532459" y="8668298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>
            <a:off x="904399" y="8430101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2" y="829848"/>
            <a:ext cx="1032846" cy="9639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79908" y="99309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3908" y="830717"/>
            <a:ext cx="10363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Trong mặt phẳng tọa độ, cho hai đường thẳng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65582" y="2030586"/>
                <a:ext cx="4771371" cy="1183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800" i="0"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800" i="0">
                                <a:latin typeface="Cambria Math" panose="02040503050406030204" pitchFamily="18" charset="0"/>
                              </a:rPr>
                              <m:t> – 2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800" i="0">
                                <a:latin typeface="Cambria Math" panose="02040503050406030204" pitchFamily="18" charset="0"/>
                              </a:rPr>
                              <m:t> + 3 = 0,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800" i="0">
                                <a:latin typeface="Cambria Math" panose="02040503050406030204" pitchFamily="18" charset="0"/>
                              </a:rPr>
                              <m:t>: 3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800" i="0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800" i="0">
                                <a:latin typeface="Cambria Math" panose="02040503050406030204" pitchFamily="18" charset="0"/>
                              </a:rPr>
                              <m:t> – 1 = 0.</m:t>
                            </m:r>
                          </m:e>
                        </m:mr>
                      </m:m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582" y="2030586"/>
                <a:ext cx="4771371" cy="11837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79908" y="3543300"/>
                <a:ext cx="14554197" cy="4680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M(1; 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+3=0</m:t>
                              </m:r>
                            </m:e>
                          </m:mr>
                          <m:mr>
                            <m:e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−1=0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08" y="3543300"/>
                <a:ext cx="14554197" cy="4680448"/>
              </a:xfrm>
              <a:prstGeom prst="rect">
                <a:avLst/>
              </a:prstGeom>
              <a:blipFill>
                <a:blip r:embed="rId25"/>
                <a:stretch>
                  <a:fillRect l="-1173" r="-1173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8229600" y="374706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1562100"/>
                <a:ext cx="1633728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 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phương trình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2.2+3=0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(đúng) </a:t>
                </a: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Mϵ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 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phương trình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(đúng) </a:t>
                </a: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Mϵ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cả hai đường thẳng trên.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6337280" cy="4478149"/>
              </a:xfrm>
              <a:prstGeom prst="rect">
                <a:avLst/>
              </a:prstGeom>
              <a:blipFill>
                <a:blip r:embed="rId22"/>
                <a:stretch>
                  <a:fillRect l="-1231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76400" y="5911615"/>
                <a:ext cx="9144000" cy="2151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+3=0</m:t>
                            </m:r>
                          </m:e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1=0</m:t>
                            </m:r>
                          </m:e>
                        </m:eqArr>
                      </m:e>
                    </m: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11615"/>
                <a:ext cx="9144000" cy="2151551"/>
              </a:xfrm>
              <a:prstGeom prst="rect">
                <a:avLst/>
              </a:prstGeom>
              <a:blipFill>
                <a:blip r:embed="rId23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3600" y="6192785"/>
                <a:ext cx="5894755" cy="1611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y</m:t>
                                  </m:r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=2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192785"/>
                <a:ext cx="5894755" cy="161114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90760" y="6873513"/>
                <a:ext cx="16270520" cy="3082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hệ phương trình có nghiệm </a:t>
                </a:r>
                <a14:m>
                  <m:oMath xmlns:m="http://schemas.openxmlformats.org/officeDocument/2006/math"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Toạ độ giao điểm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nghiệm của hệ phương trình trên.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60" y="6873513"/>
                <a:ext cx="16270520" cy="3082895"/>
              </a:xfrm>
              <a:prstGeom prst="rect">
                <a:avLst/>
              </a:prstGeom>
              <a:blipFill>
                <a:blip r:embed="rId25"/>
                <a:stretch>
                  <a:fillRect l="-1236"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72638" flipV="1">
            <a:off x="-802900" y="8824615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99537" y="9265151"/>
            <a:ext cx="2131341" cy="546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24953" y="331385"/>
            <a:ext cx="3581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9696" y="1588328"/>
                <a:ext cx="14944155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 mặt phẳng toạ độ, xét hai đường thẳng: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toạ độ giao điểm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nghiệm của hệ phương trình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96" y="1588328"/>
                <a:ext cx="14944155" cy="2723823"/>
              </a:xfrm>
              <a:prstGeom prst="rect">
                <a:avLst/>
              </a:prstGeom>
              <a:blipFill>
                <a:blip r:embed="rId22"/>
                <a:stretch>
                  <a:fillRect l="-1346" r="-571" b="-4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69696" y="4708216"/>
                <a:ext cx="15401487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và chỉ khi hệ (*) có nghiệm duy nhất </a:t>
                </a:r>
                <a14:m>
                  <m:oMath xmlns:m="http://schemas.openxmlformats.org/officeDocument/2006/math"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song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khi và chỉ khi hệ (*) vô nghiệm.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trùng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và chỉ khi hệ (*) có vô số nghiệm.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96" y="4708216"/>
                <a:ext cx="15401487" cy="4478149"/>
              </a:xfrm>
              <a:prstGeom prst="rect">
                <a:avLst/>
              </a:prstGeom>
              <a:blipFill>
                <a:blip r:embed="rId23"/>
                <a:stretch>
                  <a:fillRect r="-1266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44113" y="4322943"/>
                <a:ext cx="5395323" cy="1208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</m:eqAr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 (</m:t>
                          </m:r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113" y="4322943"/>
                <a:ext cx="5395323" cy="12084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01559" y="2767343"/>
            <a:ext cx="2084882" cy="1682770"/>
            <a:chOff x="3355952" y="3043933"/>
            <a:chExt cx="1406383" cy="1285465"/>
          </a:xfrm>
          <a:solidFill>
            <a:srgbClr val="FFC000"/>
          </a:solidFill>
        </p:grpSpPr>
        <p:grpSp>
          <p:nvGrpSpPr>
            <p:cNvPr id="15" name="Group 4"/>
            <p:cNvGrpSpPr/>
            <p:nvPr/>
          </p:nvGrpSpPr>
          <p:grpSpPr>
            <a:xfrm>
              <a:off x="3355952" y="3043933"/>
              <a:ext cx="1406383" cy="1285465"/>
              <a:chOff x="14166" y="-287544"/>
              <a:chExt cx="6321665" cy="6350000"/>
            </a:xfrm>
            <a:grpFill/>
          </p:grpSpPr>
          <p:sp>
            <p:nvSpPr>
              <p:cNvPr id="17" name="Freeform 5"/>
              <p:cNvSpPr/>
              <p:nvPr/>
            </p:nvSpPr>
            <p:spPr>
              <a:xfrm>
                <a:off x="14166" y="-287544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3534358" y="3563850"/>
              <a:ext cx="1043391" cy="457093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12209" y="4844629"/>
            <a:ext cx="13809178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Góc giữa hai đường thẳng</a:t>
            </a:r>
          </a:p>
        </p:txBody>
      </p:sp>
    </p:spTree>
    <p:extLst>
      <p:ext uri="{BB962C8B-B14F-4D97-AF65-F5344CB8AC3E}">
        <p14:creationId xmlns:p14="http://schemas.microsoft.com/office/powerpoint/2010/main" val="122372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72638" flipV="1">
            <a:off x="-802900" y="8824615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99537" y="9265151"/>
            <a:ext cx="2131341" cy="546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4963" y="917421"/>
            <a:ext cx="3581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79992" y="2552700"/>
                <a:ext cx="15468600" cy="173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với các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tương ứng.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992" y="2552700"/>
                <a:ext cx="15468600" cy="1738296"/>
              </a:xfrm>
              <a:prstGeom prst="rect">
                <a:avLst/>
              </a:prstGeom>
              <a:blipFill>
                <a:blip r:embed="rId22"/>
                <a:stretch>
                  <a:fillRect l="-1301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91000" y="6134100"/>
                <a:ext cx="13811706" cy="2147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</m:func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l-NL" sz="38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l-NL" sz="38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NL" sz="3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 </m:t>
                            </m:r>
                            <m:acc>
                              <m:accPr>
                                <m:chr m:val="⃗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NL" sz="3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NL" sz="3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NL" sz="3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134100"/>
                <a:ext cx="13811706" cy="214763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79992" y="4569978"/>
                <a:ext cx="154686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đó, góc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giữa hai đường thẳng đó được xác định thông qua     công thức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992" y="4569978"/>
                <a:ext cx="15468600" cy="1846659"/>
              </a:xfrm>
              <a:prstGeom prst="rect">
                <a:avLst/>
              </a:prstGeom>
              <a:blipFill>
                <a:blip r:embed="rId24"/>
                <a:stretch>
                  <a:fillRect l="-1301" r="-1301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2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2703216"/>
            <a:ext cx="16764000" cy="472628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27921" y="1021672"/>
            <a:ext cx="3679758" cy="9015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8436" y="3164798"/>
                <a:ext cx="15774975" cy="396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các vectơ chỉ phương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góc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giữa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cũng được xác định thông qua công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</m:func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3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nl-NL" sz="3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36" y="3164798"/>
                <a:ext cx="15774975" cy="3960058"/>
              </a:xfrm>
              <a:prstGeom prst="rect">
                <a:avLst/>
              </a:prstGeom>
              <a:blipFill>
                <a:blip r:embed="rId22"/>
                <a:stretch>
                  <a:fillRect l="-1159" b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9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888</TotalTime>
  <Words>1416</Words>
  <PresentationFormat>Custom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2022-11-30T09:34:25Z</dcterms:modified>
  <dc:identifier>DAFOaXjSG44</dc:identifier>
</cp:coreProperties>
</file>