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51"/>
  </p:notesMasterIdLst>
  <p:handoutMasterIdLst>
    <p:handoutMasterId r:id="rId52"/>
  </p:handoutMasterIdLst>
  <p:sldIdLst>
    <p:sldId id="258" r:id="rId5"/>
    <p:sldId id="261" r:id="rId6"/>
    <p:sldId id="262" r:id="rId7"/>
    <p:sldId id="293" r:id="rId8"/>
    <p:sldId id="266" r:id="rId9"/>
    <p:sldId id="294" r:id="rId10"/>
    <p:sldId id="295" r:id="rId11"/>
    <p:sldId id="311" r:id="rId12"/>
    <p:sldId id="331" r:id="rId13"/>
    <p:sldId id="316" r:id="rId14"/>
    <p:sldId id="332" r:id="rId15"/>
    <p:sldId id="317" r:id="rId16"/>
    <p:sldId id="318" r:id="rId17"/>
    <p:sldId id="319" r:id="rId18"/>
    <p:sldId id="320" r:id="rId19"/>
    <p:sldId id="321" r:id="rId20"/>
    <p:sldId id="292" r:id="rId21"/>
    <p:sldId id="297" r:id="rId22"/>
    <p:sldId id="322" r:id="rId23"/>
    <p:sldId id="325" r:id="rId24"/>
    <p:sldId id="323" r:id="rId25"/>
    <p:sldId id="324" r:id="rId26"/>
    <p:sldId id="296" r:id="rId27"/>
    <p:sldId id="306" r:id="rId28"/>
    <p:sldId id="307" r:id="rId29"/>
    <p:sldId id="326" r:id="rId30"/>
    <p:sldId id="327" r:id="rId31"/>
    <p:sldId id="303" r:id="rId32"/>
    <p:sldId id="299" r:id="rId33"/>
    <p:sldId id="300" r:id="rId34"/>
    <p:sldId id="301" r:id="rId35"/>
    <p:sldId id="328" r:id="rId36"/>
    <p:sldId id="329" r:id="rId37"/>
    <p:sldId id="333" r:id="rId38"/>
    <p:sldId id="330" r:id="rId39"/>
    <p:sldId id="334" r:id="rId40"/>
    <p:sldId id="338" r:id="rId41"/>
    <p:sldId id="340" r:id="rId42"/>
    <p:sldId id="339" r:id="rId43"/>
    <p:sldId id="343" r:id="rId44"/>
    <p:sldId id="341" r:id="rId45"/>
    <p:sldId id="344" r:id="rId46"/>
    <p:sldId id="345" r:id="rId47"/>
    <p:sldId id="346" r:id="rId48"/>
    <p:sldId id="347" r:id="rId49"/>
    <p:sldId id="290"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59"/>
    <a:srgbClr val="1CADE4"/>
    <a:srgbClr val="0000FF"/>
    <a:srgbClr val="000099"/>
    <a:srgbClr val="D2EFFA"/>
    <a:srgbClr val="008000"/>
    <a:srgbClr val="FFFFFF"/>
    <a:srgbClr val="A9A9E2"/>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9" autoAdjust="0"/>
  </p:normalViewPr>
  <p:slideViewPr>
    <p:cSldViewPr snapToGrid="0">
      <p:cViewPr varScale="1">
        <p:scale>
          <a:sx n="69" d="100"/>
          <a:sy n="69" d="100"/>
        </p:scale>
        <p:origin x="696" y="78"/>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Minh Thien" userId="da32dc01-2eb7-420c-9b63-0f97e051d786" providerId="ADAL" clId="{421FA97B-A5FD-4669-85B5-AC68BD185780}"/>
    <pc:docChg chg="custSel modSld">
      <pc:chgData name="Trang Minh Thien" userId="da32dc01-2eb7-420c-9b63-0f97e051d786" providerId="ADAL" clId="{421FA97B-A5FD-4669-85B5-AC68BD185780}" dt="2021-09-08T11:21:03.317" v="0" actId="478"/>
      <pc:docMkLst>
        <pc:docMk/>
      </pc:docMkLst>
      <pc:sldChg chg="addSp delSp modSp mod">
        <pc:chgData name="Trang Minh Thien" userId="da32dc01-2eb7-420c-9b63-0f97e051d786" providerId="ADAL" clId="{421FA97B-A5FD-4669-85B5-AC68BD185780}" dt="2021-09-08T11:21:03.317" v="0" actId="478"/>
        <pc:sldMkLst>
          <pc:docMk/>
          <pc:sldMk cId="4172296837" sldId="258"/>
        </pc:sldMkLst>
        <pc:spChg chg="del">
          <ac:chgData name="Trang Minh Thien" userId="da32dc01-2eb7-420c-9b63-0f97e051d786" providerId="ADAL" clId="{421FA97B-A5FD-4669-85B5-AC68BD185780}" dt="2021-09-08T11:21:03.317" v="0" actId="478"/>
          <ac:spMkLst>
            <pc:docMk/>
            <pc:sldMk cId="4172296837" sldId="258"/>
            <ac:spMk id="4" creationId="{FFFB5E3C-FE17-44EA-B59B-183125D08F7C}"/>
          </ac:spMkLst>
        </pc:spChg>
        <pc:spChg chg="add mod">
          <ac:chgData name="Trang Minh Thien" userId="da32dc01-2eb7-420c-9b63-0f97e051d786" providerId="ADAL" clId="{421FA97B-A5FD-4669-85B5-AC68BD185780}" dt="2021-09-08T11:21:03.317" v="0" actId="478"/>
          <ac:spMkLst>
            <pc:docMk/>
            <pc:sldMk cId="4172296837" sldId="258"/>
            <ac:spMk id="5" creationId="{A05AC9C5-6CCD-454A-B45B-0804BA4E8B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9/8/2021</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9/8/2021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61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62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345533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104882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416662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18967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203107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17</a:t>
            </a:fld>
            <a:endParaRPr lang="en-US" noProof="0" dirty="0"/>
          </a:p>
        </p:txBody>
      </p:sp>
    </p:spTree>
    <p:extLst>
      <p:ext uri="{BB962C8B-B14F-4D97-AF65-F5344CB8AC3E}">
        <p14:creationId xmlns:p14="http://schemas.microsoft.com/office/powerpoint/2010/main" val="346360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18</a:t>
            </a:fld>
            <a:endParaRPr lang="en-US" noProof="0" dirty="0"/>
          </a:p>
        </p:txBody>
      </p:sp>
    </p:spTree>
    <p:extLst>
      <p:ext uri="{BB962C8B-B14F-4D97-AF65-F5344CB8AC3E}">
        <p14:creationId xmlns:p14="http://schemas.microsoft.com/office/powerpoint/2010/main" val="77252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9/8/2021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936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861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732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735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233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528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9239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41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1394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07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3281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9/8/2021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9/8/2021</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9/8/2021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9/8/2021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9/8/2021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9/8/2021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6790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348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752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9675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50044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0394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40902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87388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000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538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141932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7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18688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66229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47586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05633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34645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27737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42304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18297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456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9/8/2021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711171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0275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7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01194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0410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650904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95405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73168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87994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45290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20703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7583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2846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7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683509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431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14509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05825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49519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86338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71470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24093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1687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7173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63933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7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20722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13955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55426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957831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17607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37251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36212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034225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3117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838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816865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7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97081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315509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0393382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360899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74835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319804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978951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0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283357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7011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9/8/2021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08935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37729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9/8/2021</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9/8/2021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9/8/2021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9/8/2021</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9/8/2021</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84" r:id="rId3"/>
    <p:sldLayoutId id="2147483764" r:id="rId4"/>
    <p:sldLayoutId id="2147483728" r:id="rId5"/>
    <p:sldLayoutId id="2147483707" r:id="rId6"/>
    <p:sldLayoutId id="2147483795" r:id="rId7"/>
    <p:sldLayoutId id="2147483794" r:id="rId8"/>
    <p:sldLayoutId id="2147483775" r:id="rId9"/>
    <p:sldLayoutId id="2147483774" r:id="rId10"/>
    <p:sldLayoutId id="2147483763" r:id="rId11"/>
    <p:sldLayoutId id="2147483762" r:id="rId12"/>
    <p:sldLayoutId id="2147483760" r:id="rId13"/>
    <p:sldLayoutId id="2147483755" r:id="rId14"/>
    <p:sldLayoutId id="2147483754" r:id="rId15"/>
    <p:sldLayoutId id="2147483753" r:id="rId16"/>
    <p:sldLayoutId id="2147483752" r:id="rId17"/>
    <p:sldLayoutId id="2147483751" r:id="rId18"/>
    <p:sldLayoutId id="2147483744" r:id="rId19"/>
    <p:sldLayoutId id="2147483743" r:id="rId20"/>
    <p:sldLayoutId id="2147483708" r:id="rId21"/>
    <p:sldLayoutId id="2147483719" r:id="rId22"/>
    <p:sldLayoutId id="2147483709" r:id="rId23"/>
    <p:sldLayoutId id="2147483716" r:id="rId24"/>
    <p:sldLayoutId id="2147483710" r:id="rId25"/>
    <p:sldLayoutId id="2147483711" r:id="rId26"/>
    <p:sldLayoutId id="2147483712" r:id="rId27"/>
    <p:sldLayoutId id="2147483727" r:id="rId28"/>
    <p:sldLayoutId id="2147483720" r:id="rId29"/>
    <p:sldLayoutId id="2147483721" r:id="rId30"/>
    <p:sldLayoutId id="2147483725" r:id="rId31"/>
    <p:sldLayoutId id="2147483803" r:id="rId32"/>
    <p:sldLayoutId id="2147483802" r:id="rId33"/>
    <p:sldLayoutId id="2147483801" r:id="rId34"/>
    <p:sldLayoutId id="2147483800" r:id="rId35"/>
    <p:sldLayoutId id="2147483799" r:id="rId36"/>
    <p:sldLayoutId id="2147483798" r:id="rId37"/>
    <p:sldLayoutId id="2147483797" r:id="rId38"/>
    <p:sldLayoutId id="2147483796" r:id="rId39"/>
    <p:sldLayoutId id="2147483793" r:id="rId40"/>
    <p:sldLayoutId id="2147483792" r:id="rId41"/>
    <p:sldLayoutId id="2147483791" r:id="rId42"/>
    <p:sldLayoutId id="2147483790" r:id="rId43"/>
    <p:sldLayoutId id="2147483789" r:id="rId44"/>
    <p:sldLayoutId id="2147483788" r:id="rId45"/>
    <p:sldLayoutId id="2147483787" r:id="rId46"/>
    <p:sldLayoutId id="2147483786" r:id="rId47"/>
    <p:sldLayoutId id="2147483785" r:id="rId48"/>
    <p:sldLayoutId id="2147483783" r:id="rId49"/>
    <p:sldLayoutId id="2147483782" r:id="rId50"/>
    <p:sldLayoutId id="2147483781" r:id="rId51"/>
    <p:sldLayoutId id="2147483780" r:id="rId52"/>
    <p:sldLayoutId id="2147483779" r:id="rId53"/>
    <p:sldLayoutId id="2147483778" r:id="rId54"/>
    <p:sldLayoutId id="2147483777" r:id="rId55"/>
    <p:sldLayoutId id="2147483776" r:id="rId56"/>
    <p:sldLayoutId id="2147483773" r:id="rId57"/>
    <p:sldLayoutId id="2147483772" r:id="rId58"/>
    <p:sldLayoutId id="2147483771" r:id="rId59"/>
    <p:sldLayoutId id="2147483770" r:id="rId60"/>
    <p:sldLayoutId id="2147483769" r:id="rId61"/>
    <p:sldLayoutId id="2147483768" r:id="rId62"/>
    <p:sldLayoutId id="2147483767" r:id="rId63"/>
    <p:sldLayoutId id="2147483766" r:id="rId64"/>
    <p:sldLayoutId id="2147483765" r:id="rId65"/>
    <p:sldLayoutId id="2147483761" r:id="rId66"/>
    <p:sldLayoutId id="2147483759" r:id="rId67"/>
    <p:sldLayoutId id="2147483758" r:id="rId68"/>
    <p:sldLayoutId id="2147483757" r:id="rId69"/>
    <p:sldLayoutId id="2147483756" r:id="rId70"/>
    <p:sldLayoutId id="2147483750" r:id="rId71"/>
    <p:sldLayoutId id="2147483749" r:id="rId72"/>
    <p:sldLayoutId id="2147483748" r:id="rId73"/>
    <p:sldLayoutId id="2147483747" r:id="rId74"/>
    <p:sldLayoutId id="2147483746" r:id="rId75"/>
    <p:sldLayoutId id="2147483745" r:id="rId76"/>
    <p:sldLayoutId id="2147483742" r:id="rId77"/>
    <p:sldLayoutId id="2147483741" r:id="rId78"/>
    <p:sldLayoutId id="2147483740" r:id="rId79"/>
    <p:sldLayoutId id="2147483739" r:id="rId80"/>
    <p:sldLayoutId id="2147483738" r:id="rId81"/>
    <p:sldLayoutId id="2147483737" r:id="rId82"/>
    <p:sldLayoutId id="2147483736" r:id="rId83"/>
    <p:sldLayoutId id="2147483735" r:id="rId84"/>
    <p:sldLayoutId id="2147483734" r:id="rId85"/>
    <p:sldLayoutId id="2147483733" r:id="rId86"/>
    <p:sldLayoutId id="2147483732" r:id="rId87"/>
    <p:sldLayoutId id="2147483731" r:id="rId88"/>
    <p:sldLayoutId id="2147483730" r:id="rId89"/>
    <p:sldLayoutId id="2147483729" r:id="rId90"/>
    <p:sldLayoutId id="2147483726" r:id="rId91"/>
    <p:sldLayoutId id="2147483722" r:id="rId92"/>
    <p:sldLayoutId id="2147483723" r:id="rId93"/>
    <p:sldLayoutId id="2147483715" r:id="rId94"/>
    <p:sldLayoutId id="2147483713" r:id="rId95"/>
    <p:sldLayoutId id="2147483714" r:id="rId96"/>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31.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31.xml"/><Relationship Id="rId6" Type="http://schemas.openxmlformats.org/officeDocument/2006/relationships/oleObject" Target="../embeddings/oleObject10.bin"/><Relationship Id="rId5" Type="http://schemas.openxmlformats.org/officeDocument/2006/relationships/image" Target="../media/image10.wmf"/><Relationship Id="rId10" Type="http://schemas.openxmlformats.org/officeDocument/2006/relationships/image" Target="../media/image13.png"/><Relationship Id="rId4" Type="http://schemas.openxmlformats.org/officeDocument/2006/relationships/oleObject" Target="../embeddings/oleObject9.bin"/><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31.xml"/><Relationship Id="rId6" Type="http://schemas.openxmlformats.org/officeDocument/2006/relationships/oleObject" Target="../embeddings/oleObject14.bin"/><Relationship Id="rId5" Type="http://schemas.openxmlformats.org/officeDocument/2006/relationships/image" Target="../media/image15.wmf"/><Relationship Id="rId10" Type="http://schemas.openxmlformats.org/officeDocument/2006/relationships/image" Target="../media/image13.png"/><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8.jpg"/><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oleObject" Target="../embeddings/oleObject17.bin"/><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4.wmf"/><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30.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20.png"/><Relationship Id="rId1" Type="http://schemas.openxmlformats.org/officeDocument/2006/relationships/slideLayout" Target="../slideLayouts/slideLayout3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0.png"/><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1.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632171" y="1642142"/>
            <a:ext cx="5443330" cy="938466"/>
          </a:xfrm>
        </p:spPr>
        <p:txBody>
          <a:bodyPr>
            <a:normAutofit/>
          </a:bodyPr>
          <a:lstStyle/>
          <a:p>
            <a:r>
              <a:rPr lang="en-US" sz="4800"/>
              <a:t>BÀI 3: CON LẮC ĐƠN</a:t>
            </a:r>
            <a:endParaRPr lang="en-US" sz="4800" dirty="0"/>
          </a:p>
        </p:txBody>
      </p:sp>
      <p:grpSp>
        <p:nvGrpSpPr>
          <p:cNvPr id="7" name="Group 300">
            <a:extLst>
              <a:ext uri="{FF2B5EF4-FFF2-40B4-BE49-F238E27FC236}">
                <a16:creationId xmlns:a16="http://schemas.microsoft.com/office/drawing/2014/main" id="{FE8DE72D-5203-414A-8FD5-8C5564022F2F}"/>
              </a:ext>
            </a:extLst>
          </p:cNvPr>
          <p:cNvGrpSpPr>
            <a:grpSpLocks/>
          </p:cNvGrpSpPr>
          <p:nvPr/>
        </p:nvGrpSpPr>
        <p:grpSpPr bwMode="auto">
          <a:xfrm>
            <a:off x="3668713" y="-2057814"/>
            <a:ext cx="478695" cy="6337300"/>
            <a:chOff x="1793" y="212"/>
            <a:chExt cx="301" cy="3992"/>
          </a:xfrm>
        </p:grpSpPr>
        <p:grpSp>
          <p:nvGrpSpPr>
            <p:cNvPr id="8" name="Group 301">
              <a:extLst>
                <a:ext uri="{FF2B5EF4-FFF2-40B4-BE49-F238E27FC236}">
                  <a16:creationId xmlns:a16="http://schemas.microsoft.com/office/drawing/2014/main" id="{D6F92FEA-B3B0-45CB-8903-E68961C172B0}"/>
                </a:ext>
              </a:extLst>
            </p:cNvPr>
            <p:cNvGrpSpPr>
              <a:grpSpLocks/>
            </p:cNvGrpSpPr>
            <p:nvPr/>
          </p:nvGrpSpPr>
          <p:grpSpPr bwMode="auto">
            <a:xfrm>
              <a:off x="1793" y="2208"/>
              <a:ext cx="299" cy="1996"/>
              <a:chOff x="1793" y="2208"/>
              <a:chExt cx="299" cy="1996"/>
            </a:xfrm>
          </p:grpSpPr>
          <p:sp>
            <p:nvSpPr>
              <p:cNvPr id="12" name="Line 302">
                <a:extLst>
                  <a:ext uri="{FF2B5EF4-FFF2-40B4-BE49-F238E27FC236}">
                    <a16:creationId xmlns:a16="http://schemas.microsoft.com/office/drawing/2014/main" id="{5EFD4245-3423-4359-8A37-EFB68AA556C1}"/>
                  </a:ext>
                </a:extLst>
              </p:cNvPr>
              <p:cNvSpPr>
                <a:spLocks noChangeShapeType="1"/>
              </p:cNvSpPr>
              <p:nvPr/>
            </p:nvSpPr>
            <p:spPr bwMode="auto">
              <a:xfrm rot="21600000">
                <a:off x="1943" y="2208"/>
                <a:ext cx="0" cy="1728"/>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Oval 303">
                <a:extLst>
                  <a:ext uri="{FF2B5EF4-FFF2-40B4-BE49-F238E27FC236}">
                    <a16:creationId xmlns:a16="http://schemas.microsoft.com/office/drawing/2014/main" id="{089833EB-C7C7-47CE-8A4B-E705845DF1E8}"/>
                  </a:ext>
                </a:extLst>
              </p:cNvPr>
              <p:cNvSpPr>
                <a:spLocks noChangeArrowheads="1"/>
              </p:cNvSpPr>
              <p:nvPr/>
            </p:nvSpPr>
            <p:spPr bwMode="auto">
              <a:xfrm rot="21600000">
                <a:off x="1793" y="3905"/>
                <a:ext cx="299" cy="299"/>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12700">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304">
              <a:extLst>
                <a:ext uri="{FF2B5EF4-FFF2-40B4-BE49-F238E27FC236}">
                  <a16:creationId xmlns:a16="http://schemas.microsoft.com/office/drawing/2014/main" id="{E04C395A-C95F-4C73-87ED-EE3FC0FE59C9}"/>
                </a:ext>
              </a:extLst>
            </p:cNvPr>
            <p:cNvGrpSpPr>
              <a:grpSpLocks/>
            </p:cNvGrpSpPr>
            <p:nvPr/>
          </p:nvGrpSpPr>
          <p:grpSpPr bwMode="auto">
            <a:xfrm rot="10800000">
              <a:off x="1795" y="212"/>
              <a:ext cx="299" cy="1996"/>
              <a:chOff x="1793" y="2208"/>
              <a:chExt cx="299" cy="1996"/>
            </a:xfrm>
          </p:grpSpPr>
          <p:sp>
            <p:nvSpPr>
              <p:cNvPr id="10" name="Line 305">
                <a:extLst>
                  <a:ext uri="{FF2B5EF4-FFF2-40B4-BE49-F238E27FC236}">
                    <a16:creationId xmlns:a16="http://schemas.microsoft.com/office/drawing/2014/main" id="{2FDBB472-3821-4CF0-8A95-05D8136B0C1F}"/>
                  </a:ext>
                </a:extLst>
              </p:cNvPr>
              <p:cNvSpPr>
                <a:spLocks noChangeShapeType="1"/>
              </p:cNvSpPr>
              <p:nvPr/>
            </p:nvSpPr>
            <p:spPr bwMode="auto">
              <a:xfrm rot="21600000">
                <a:off x="1943" y="2208"/>
                <a:ext cx="0" cy="172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CC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Oval 306">
                <a:extLst>
                  <a:ext uri="{FF2B5EF4-FFF2-40B4-BE49-F238E27FC236}">
                    <a16:creationId xmlns:a16="http://schemas.microsoft.com/office/drawing/2014/main" id="{23D8262B-0D7D-4EBF-865E-BF2E54B6422A}"/>
                  </a:ext>
                </a:extLst>
              </p:cNvPr>
              <p:cNvSpPr>
                <a:spLocks noChangeArrowheads="1"/>
              </p:cNvSpPr>
              <p:nvPr/>
            </p:nvSpPr>
            <p:spPr bwMode="auto">
              <a:xfrm rot="21600000">
                <a:off x="1793" y="3905"/>
                <a:ext cx="299" cy="299"/>
              </a:xfrm>
              <a:prstGeom prst="ellipse">
                <a:avLst/>
              </a:prstGeom>
              <a:noFill/>
              <a:ln>
                <a:noFill/>
              </a:ln>
              <a:effectLst/>
              <a:extLst>
                <a:ext uri="{909E8E84-426E-40DD-AFC4-6F175D3DCCD1}">
                  <a14:hiddenFill xmlns:a14="http://schemas.microsoft.com/office/drawing/2010/main">
                    <a:gradFill rotWithShape="1">
                      <a:gsLst>
                        <a:gs pos="0">
                          <a:srgbClr val="FF0000"/>
                        </a:gs>
                        <a:gs pos="100000">
                          <a:srgbClr val="FF0000">
                            <a:gamma/>
                            <a:shade val="46275"/>
                            <a:invGamma/>
                          </a:srgbClr>
                        </a:gs>
                      </a:gsLst>
                      <a:path path="shape">
                        <a:fillToRect l="50000" t="50000" r="50000" b="50000"/>
                      </a:path>
                    </a:gradFill>
                  </a14:hiddenFill>
                </a:ext>
                <a:ext uri="{91240B29-F687-4F45-9708-019B960494DF}">
                  <a14:hiddenLine xmlns:a14="http://schemas.microsoft.com/office/drawing/2010/main" w="12700">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 name="AutoShape 61">
            <a:extLst>
              <a:ext uri="{FF2B5EF4-FFF2-40B4-BE49-F238E27FC236}">
                <a16:creationId xmlns:a16="http://schemas.microsoft.com/office/drawing/2014/main" id="{955C1F1F-6633-4D5C-A314-285D9C41E787}"/>
              </a:ext>
            </a:extLst>
          </p:cNvPr>
          <p:cNvSpPr>
            <a:spLocks noChangeArrowheads="1"/>
          </p:cNvSpPr>
          <p:nvPr/>
        </p:nvSpPr>
        <p:spPr bwMode="auto">
          <a:xfrm rot="10800000">
            <a:off x="465137" y="5857460"/>
            <a:ext cx="1595123" cy="163513"/>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6" name="Oval 62">
            <a:extLst>
              <a:ext uri="{FF2B5EF4-FFF2-40B4-BE49-F238E27FC236}">
                <a16:creationId xmlns:a16="http://schemas.microsoft.com/office/drawing/2014/main" id="{1C3CE07C-CE57-44B5-A213-9DBEF2D97FD1}"/>
              </a:ext>
            </a:extLst>
          </p:cNvPr>
          <p:cNvSpPr>
            <a:spLocks noChangeArrowheads="1"/>
          </p:cNvSpPr>
          <p:nvPr/>
        </p:nvSpPr>
        <p:spPr bwMode="auto">
          <a:xfrm>
            <a:off x="862013" y="5744749"/>
            <a:ext cx="28785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88">
            <a:extLst>
              <a:ext uri="{FF2B5EF4-FFF2-40B4-BE49-F238E27FC236}">
                <a16:creationId xmlns:a16="http://schemas.microsoft.com/office/drawing/2014/main" id="{416A0463-C0BA-48D5-AA66-E4F382648760}"/>
              </a:ext>
            </a:extLst>
          </p:cNvPr>
          <p:cNvSpPr>
            <a:spLocks noChangeArrowheads="1"/>
          </p:cNvSpPr>
          <p:nvPr/>
        </p:nvSpPr>
        <p:spPr bwMode="auto">
          <a:xfrm>
            <a:off x="938213" y="1133061"/>
            <a:ext cx="144722"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Oval 92">
            <a:extLst>
              <a:ext uri="{FF2B5EF4-FFF2-40B4-BE49-F238E27FC236}">
                <a16:creationId xmlns:a16="http://schemas.microsoft.com/office/drawing/2014/main" id="{3D397E75-D919-46DF-AD9F-FF94A84F5E4F}"/>
              </a:ext>
            </a:extLst>
          </p:cNvPr>
          <p:cNvSpPr>
            <a:spLocks noChangeArrowheads="1"/>
          </p:cNvSpPr>
          <p:nvPr/>
        </p:nvSpPr>
        <p:spPr bwMode="auto">
          <a:xfrm>
            <a:off x="908050" y="1007649"/>
            <a:ext cx="206746"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9" name="Oval 93">
            <a:extLst>
              <a:ext uri="{FF2B5EF4-FFF2-40B4-BE49-F238E27FC236}">
                <a16:creationId xmlns:a16="http://schemas.microsoft.com/office/drawing/2014/main" id="{285DAEBF-28B8-46C7-86FA-C2146F2CFF08}"/>
              </a:ext>
            </a:extLst>
          </p:cNvPr>
          <p:cNvSpPr>
            <a:spLocks noChangeArrowheads="1"/>
          </p:cNvSpPr>
          <p:nvPr/>
        </p:nvSpPr>
        <p:spPr bwMode="auto">
          <a:xfrm>
            <a:off x="1082675" y="1117186"/>
            <a:ext cx="73156" cy="42863"/>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Oval 99">
            <a:extLst>
              <a:ext uri="{FF2B5EF4-FFF2-40B4-BE49-F238E27FC236}">
                <a16:creationId xmlns:a16="http://schemas.microsoft.com/office/drawing/2014/main" id="{30F7DB7B-0B10-4B3B-9915-596F6511459E}"/>
              </a:ext>
            </a:extLst>
          </p:cNvPr>
          <p:cNvSpPr>
            <a:spLocks noChangeArrowheads="1"/>
          </p:cNvSpPr>
          <p:nvPr/>
        </p:nvSpPr>
        <p:spPr bwMode="auto">
          <a:xfrm>
            <a:off x="938213" y="548861"/>
            <a:ext cx="144722"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 name="Oval 162">
            <a:extLst>
              <a:ext uri="{FF2B5EF4-FFF2-40B4-BE49-F238E27FC236}">
                <a16:creationId xmlns:a16="http://schemas.microsoft.com/office/drawing/2014/main" id="{4BFF106E-2DDF-4929-B776-53427E446C5E}"/>
              </a:ext>
            </a:extLst>
          </p:cNvPr>
          <p:cNvSpPr>
            <a:spLocks noChangeArrowheads="1"/>
          </p:cNvSpPr>
          <p:nvPr/>
        </p:nvSpPr>
        <p:spPr bwMode="auto">
          <a:xfrm>
            <a:off x="1096962" y="5770149"/>
            <a:ext cx="45719"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63">
            <a:extLst>
              <a:ext uri="{FF2B5EF4-FFF2-40B4-BE49-F238E27FC236}">
                <a16:creationId xmlns:a16="http://schemas.microsoft.com/office/drawing/2014/main" id="{D159708A-71E1-4622-A69A-84BF163E7F13}"/>
              </a:ext>
            </a:extLst>
          </p:cNvPr>
          <p:cNvSpPr>
            <a:spLocks noChangeArrowheads="1"/>
          </p:cNvSpPr>
          <p:nvPr/>
        </p:nvSpPr>
        <p:spPr bwMode="auto">
          <a:xfrm>
            <a:off x="884237" y="5770149"/>
            <a:ext cx="45719"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96">
            <a:extLst>
              <a:ext uri="{FF2B5EF4-FFF2-40B4-BE49-F238E27FC236}">
                <a16:creationId xmlns:a16="http://schemas.microsoft.com/office/drawing/2014/main" id="{C3ADCC4B-4F07-4B48-96A6-F365EDEF8237}"/>
              </a:ext>
            </a:extLst>
          </p:cNvPr>
          <p:cNvSpPr>
            <a:spLocks noChangeArrowheads="1"/>
          </p:cNvSpPr>
          <p:nvPr/>
        </p:nvSpPr>
        <p:spPr bwMode="auto">
          <a:xfrm flipV="1">
            <a:off x="3508375" y="1158461"/>
            <a:ext cx="722020" cy="7143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 name="AutoShape 97">
            <a:extLst>
              <a:ext uri="{FF2B5EF4-FFF2-40B4-BE49-F238E27FC236}">
                <a16:creationId xmlns:a16="http://schemas.microsoft.com/office/drawing/2014/main" id="{06FD53EF-B9AF-4D09-A477-E4A57D7CF0A7}"/>
              </a:ext>
            </a:extLst>
          </p:cNvPr>
          <p:cNvSpPr>
            <a:spLocks noChangeArrowheads="1"/>
          </p:cNvSpPr>
          <p:nvPr/>
        </p:nvSpPr>
        <p:spPr bwMode="auto">
          <a:xfrm>
            <a:off x="3862388" y="1091786"/>
            <a:ext cx="71565"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97">
            <a:extLst>
              <a:ext uri="{FF2B5EF4-FFF2-40B4-BE49-F238E27FC236}">
                <a16:creationId xmlns:a16="http://schemas.microsoft.com/office/drawing/2014/main" id="{28FC8961-6BCE-4737-BF7B-B0848DB32FE4}"/>
              </a:ext>
            </a:extLst>
          </p:cNvPr>
          <p:cNvSpPr>
            <a:spLocks noChangeArrowheads="1"/>
          </p:cNvSpPr>
          <p:nvPr/>
        </p:nvSpPr>
        <p:spPr bwMode="auto">
          <a:xfrm rot="5400000">
            <a:off x="799940" y="1126870"/>
            <a:ext cx="128588" cy="45719"/>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98">
            <a:extLst>
              <a:ext uri="{FF2B5EF4-FFF2-40B4-BE49-F238E27FC236}">
                <a16:creationId xmlns:a16="http://schemas.microsoft.com/office/drawing/2014/main" id="{373502A4-B948-465A-AC60-66ABA72AFB76}"/>
              </a:ext>
            </a:extLst>
          </p:cNvPr>
          <p:cNvSpPr>
            <a:spLocks noChangeArrowheads="1"/>
          </p:cNvSpPr>
          <p:nvPr/>
        </p:nvSpPr>
        <p:spPr bwMode="auto">
          <a:xfrm rot="16200000">
            <a:off x="868996" y="1126077"/>
            <a:ext cx="79375" cy="4571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Subtitle 4">
            <a:extLst>
              <a:ext uri="{FF2B5EF4-FFF2-40B4-BE49-F238E27FC236}">
                <a16:creationId xmlns:a16="http://schemas.microsoft.com/office/drawing/2014/main" id="{A05AC9C5-6CCD-454A-B45B-0804BA4E8BBA}"/>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41722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1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accel="50000" decel="50000" autoRev="1" fill="hold" nodeType="clickEffect">
                                  <p:stCondLst>
                                    <p:cond delay="0"/>
                                  </p:stCondLst>
                                  <p:childTnLst>
                                    <p:animRot by="-3600000">
                                      <p:cBhvr>
                                        <p:cTn id="10" dur="6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56FCA3-2DA6-4EBC-916D-83AFDF13FCC9}"/>
              </a:ext>
            </a:extLst>
          </p:cNvPr>
          <p:cNvSpPr txBox="1"/>
          <p:nvPr/>
        </p:nvSpPr>
        <p:spPr>
          <a:xfrm>
            <a:off x="866178" y="700735"/>
            <a:ext cx="10924753" cy="1200329"/>
          </a:xfrm>
          <a:prstGeom prst="rect">
            <a:avLst/>
          </a:prstGeom>
          <a:noFill/>
        </p:spPr>
        <p:txBody>
          <a:bodyPr wrap="square">
            <a:spAutoFit/>
          </a:bodyPr>
          <a:lstStyle/>
          <a:p>
            <a:pPr lvl="0" algn="just">
              <a:tabLst>
                <a:tab pos="571500" algn="l"/>
                <a:tab pos="628650" algn="l"/>
              </a:tabLst>
            </a:pPr>
            <a:r>
              <a:rPr lang="en-US" sz="2400">
                <a:solidFill>
                  <a:srgbClr val="1CADE4"/>
                </a:solidFill>
                <a:effectLst/>
                <a:latin typeface="#9Slide03 Ample" panose="02000000000000000000" pitchFamily="2" charset="0"/>
                <a:ea typeface="Times New Roman" panose="02020603050405020304" pitchFamily="18" charset="0"/>
              </a:rPr>
              <a:t>Câu 3: </a:t>
            </a:r>
            <a:r>
              <a:rPr lang="en-US" sz="2400">
                <a:effectLst/>
                <a:latin typeface="#9Slide03 Ample" panose="02000000000000000000" pitchFamily="2" charset="0"/>
                <a:ea typeface="Times New Roman" panose="02020603050405020304" pitchFamily="18" charset="0"/>
              </a:rPr>
              <a:t>Một con lắc đơn dao động với phương trình s = 3cos(πt + 0,5π) (cm) (t tính bằng giây). Tần số dao động của con lắc này là</a:t>
            </a:r>
          </a:p>
          <a:p>
            <a:pPr>
              <a:tabLst>
                <a:tab pos="571500" algn="l"/>
                <a:tab pos="628650" algn="l"/>
              </a:tabLst>
            </a:pPr>
            <a:r>
              <a:rPr lang="en-US" sz="2400">
                <a:effectLst/>
                <a:latin typeface="#9Slide03 Ample" panose="02000000000000000000" pitchFamily="2" charset="0"/>
                <a:ea typeface="Times New Roman" panose="02020603050405020304" pitchFamily="18" charset="0"/>
              </a:rPr>
              <a:t> </a:t>
            </a:r>
            <a:r>
              <a:rPr lang="en-US" sz="2400" b="1">
                <a:effectLst/>
                <a:latin typeface="#9Slide03 Ample" panose="02000000000000000000" pitchFamily="2" charset="0"/>
                <a:ea typeface="Times New Roman" panose="02020603050405020304" pitchFamily="18" charset="0"/>
              </a:rPr>
              <a:t>A.</a:t>
            </a:r>
            <a:r>
              <a:rPr lang="en-US" sz="2400">
                <a:effectLst/>
                <a:latin typeface="#9Slide03 Ample" panose="02000000000000000000" pitchFamily="2" charset="0"/>
                <a:ea typeface="Times New Roman" panose="02020603050405020304" pitchFamily="18" charset="0"/>
              </a:rPr>
              <a:t>  2Hz.                            </a:t>
            </a:r>
            <a:r>
              <a:rPr lang="en-US" sz="2400" b="1">
                <a:effectLst/>
                <a:latin typeface="#9Slide03 Ample" panose="02000000000000000000" pitchFamily="2" charset="0"/>
                <a:ea typeface="Times New Roman" panose="02020603050405020304" pitchFamily="18" charset="0"/>
              </a:rPr>
              <a:t>B.</a:t>
            </a:r>
            <a:r>
              <a:rPr lang="en-US" sz="2400">
                <a:effectLst/>
                <a:latin typeface="#9Slide03 Ample" panose="02000000000000000000" pitchFamily="2" charset="0"/>
                <a:ea typeface="Times New Roman" panose="02020603050405020304" pitchFamily="18" charset="0"/>
              </a:rPr>
              <a:t> 4π Hz.                       </a:t>
            </a:r>
            <a:r>
              <a:rPr lang="en-US" sz="2400" b="1">
                <a:effectLst/>
                <a:latin typeface="#9Slide03 Ample" panose="02000000000000000000" pitchFamily="2" charset="0"/>
                <a:ea typeface="Times New Roman" panose="02020603050405020304" pitchFamily="18" charset="0"/>
              </a:rPr>
              <a:t>C.</a:t>
            </a:r>
            <a:r>
              <a:rPr lang="en-US" sz="2400">
                <a:effectLst/>
                <a:latin typeface="#9Slide03 Ample" panose="02000000000000000000" pitchFamily="2" charset="0"/>
                <a:ea typeface="Times New Roman" panose="02020603050405020304" pitchFamily="18" charset="0"/>
              </a:rPr>
              <a:t> 0, 5 Hz.                      </a:t>
            </a:r>
            <a:r>
              <a:rPr lang="en-US" sz="2400" b="1">
                <a:effectLst/>
                <a:latin typeface="#9Slide03 Ample" panose="02000000000000000000" pitchFamily="2" charset="0"/>
                <a:ea typeface="Times New Roman" panose="02020603050405020304" pitchFamily="18" charset="0"/>
              </a:rPr>
              <a:t>D.</a:t>
            </a:r>
            <a:r>
              <a:rPr lang="en-US" sz="2400">
                <a:effectLst/>
                <a:latin typeface="#9Slide03 Ample" panose="02000000000000000000" pitchFamily="2" charset="0"/>
                <a:ea typeface="Times New Roman" panose="02020603050405020304" pitchFamily="18" charset="0"/>
              </a:rPr>
              <a:t> 0,5π Hz.</a:t>
            </a:r>
          </a:p>
        </p:txBody>
      </p:sp>
    </p:spTree>
    <p:extLst>
      <p:ext uri="{BB962C8B-B14F-4D97-AF65-F5344CB8AC3E}">
        <p14:creationId xmlns:p14="http://schemas.microsoft.com/office/powerpoint/2010/main" val="10551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085531-F38F-4B4A-9462-FFC6AB96F865}"/>
              </a:ext>
            </a:extLst>
          </p:cNvPr>
          <p:cNvSpPr txBox="1"/>
          <p:nvPr/>
        </p:nvSpPr>
        <p:spPr>
          <a:xfrm>
            <a:off x="633623" y="629911"/>
            <a:ext cx="10924753" cy="1468351"/>
          </a:xfrm>
          <a:prstGeom prst="rect">
            <a:avLst/>
          </a:prstGeom>
          <a:noFill/>
        </p:spPr>
        <p:txBody>
          <a:bodyPr wrap="square">
            <a:spAutoFit/>
          </a:bodyPr>
          <a:lstStyle/>
          <a:p>
            <a:pPr lvl="0" algn="just" fontAlgn="base">
              <a:lnSpc>
                <a:spcPct val="115000"/>
              </a:lnSpc>
              <a:spcAft>
                <a:spcPts val="1000"/>
              </a:spcAft>
            </a:pPr>
            <a:r>
              <a:rPr lang="en-US" sz="2400">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4: </a:t>
            </a:r>
            <a:r>
              <a:rPr lang="vi-VN" sz="2400">
                <a:effectLst/>
                <a:latin typeface="#9Slide03 Ample" panose="02000000000000000000" pitchFamily="2" charset="0"/>
                <a:ea typeface="Calibri" panose="020F0502020204030204" pitchFamily="34" charset="0"/>
                <a:cs typeface="Times New Roman" panose="02020603050405020304" pitchFamily="18" charset="0"/>
              </a:rPr>
              <a:t>Một con lắc đơn có m = 50g</a:t>
            </a:r>
            <a:r>
              <a:rPr lang="en-US" sz="2400">
                <a:effectLst/>
                <a:latin typeface="#9Slide03 Ample" panose="02000000000000000000" pitchFamily="2" charset="0"/>
                <a:ea typeface="Calibri" panose="020F0502020204030204" pitchFamily="34" charset="0"/>
                <a:cs typeface="Times New Roman" panose="02020603050405020304" pitchFamily="18" charset="0"/>
              </a:rPr>
              <a:t>, chiều dài 50 cm</a:t>
            </a:r>
            <a:r>
              <a:rPr lang="vi-VN" sz="2400">
                <a:effectLst/>
                <a:latin typeface="#9Slide03 Ample" panose="02000000000000000000" pitchFamily="2" charset="0"/>
                <a:ea typeface="Calibri" panose="020F0502020204030204" pitchFamily="34" charset="0"/>
                <a:cs typeface="Times New Roman" panose="02020603050405020304" pitchFamily="18" charset="0"/>
              </a:rPr>
              <a:t> d</a:t>
            </a:r>
            <a:r>
              <a:rPr lang="en-US" sz="2400">
                <a:effectLst/>
                <a:latin typeface="#9Slide03 Ample" panose="02000000000000000000" pitchFamily="2" charset="0"/>
                <a:ea typeface="Calibri" panose="020F0502020204030204" pitchFamily="34" charset="0"/>
                <a:cs typeface="Times New Roman" panose="02020603050405020304" pitchFamily="18" charset="0"/>
              </a:rPr>
              <a:t>ao động</a:t>
            </a:r>
            <a:r>
              <a:rPr lang="vi-VN" sz="2400">
                <a:effectLst/>
                <a:latin typeface="#9Slide03 Ample" panose="02000000000000000000" pitchFamily="2" charset="0"/>
                <a:ea typeface="Calibri" panose="020F0502020204030204" pitchFamily="34" charset="0"/>
                <a:cs typeface="Times New Roman" panose="02020603050405020304" pitchFamily="18" charset="0"/>
              </a:rPr>
              <a:t> với </a:t>
            </a:r>
            <a:r>
              <a:rPr lang="fr-FR" sz="2400">
                <a:effectLst/>
                <a:latin typeface="#9Slide03 Ample" panose="02000000000000000000" pitchFamily="2" charset="0"/>
                <a:ea typeface="Calibri" panose="020F0502020204030204" pitchFamily="34" charset="0"/>
                <a:cs typeface="Times New Roman" panose="02020603050405020304" pitchFamily="18" charset="0"/>
              </a:rPr>
              <a:t>α</a:t>
            </a:r>
            <a:r>
              <a:rPr lang="vi-VN" sz="2400" baseline="-25000">
                <a:effectLst/>
                <a:latin typeface="#9Slide03 Ample" panose="02000000000000000000" pitchFamily="2" charset="0"/>
                <a:ea typeface="Calibri" panose="020F0502020204030204" pitchFamily="34" charset="0"/>
                <a:cs typeface="Times New Roman" panose="02020603050405020304" pitchFamily="18" charset="0"/>
              </a:rPr>
              <a:t>0</a:t>
            </a:r>
            <a:r>
              <a:rPr lang="vi-VN" sz="2400">
                <a:effectLst/>
                <a:latin typeface="#9Slide03 Ample" panose="02000000000000000000" pitchFamily="2" charset="0"/>
                <a:ea typeface="Calibri" panose="020F0502020204030204" pitchFamily="34" charset="0"/>
                <a:cs typeface="Times New Roman" panose="02020603050405020304" pitchFamily="18" charset="0"/>
              </a:rPr>
              <a:t> = 6</a:t>
            </a:r>
            <a:r>
              <a:rPr lang="vi-VN" sz="2400" baseline="30000">
                <a:effectLst/>
                <a:latin typeface="#9Slide03 Ample" panose="02000000000000000000" pitchFamily="2" charset="0"/>
                <a:ea typeface="Calibri" panose="020F0502020204030204" pitchFamily="34" charset="0"/>
                <a:cs typeface="Times New Roman" panose="02020603050405020304" pitchFamily="18" charset="0"/>
              </a:rPr>
              <a:t>0</a:t>
            </a:r>
            <a:r>
              <a:rPr lang="vi-VN" sz="2400">
                <a:effectLst/>
                <a:latin typeface="#9Slide03 Ample" panose="02000000000000000000" pitchFamily="2" charset="0"/>
                <a:ea typeface="Calibri" panose="020F0502020204030204" pitchFamily="34" charset="0"/>
                <a:cs typeface="Times New Roman" panose="02020603050405020304" pitchFamily="18" charset="0"/>
              </a:rPr>
              <a:t> tại nơi có g = 9,8m/s</a:t>
            </a:r>
            <a:r>
              <a:rPr lang="vi-VN" sz="2400" baseline="30000">
                <a:effectLst/>
                <a:latin typeface="#9Slide03 Ample" panose="02000000000000000000" pitchFamily="2" charset="0"/>
                <a:ea typeface="Calibri" panose="020F0502020204030204" pitchFamily="34" charset="0"/>
                <a:cs typeface="Times New Roman" panose="02020603050405020304" pitchFamily="18" charset="0"/>
              </a:rPr>
              <a:t>2</a:t>
            </a:r>
            <a:r>
              <a:rPr lang="vi-VN" sz="2400">
                <a:effectLst/>
                <a:latin typeface="#9Slide03 Ample" panose="02000000000000000000" pitchFamily="2" charset="0"/>
                <a:ea typeface="Calibri" panose="020F0502020204030204" pitchFamily="34" charset="0"/>
                <a:cs typeface="Times New Roman" panose="02020603050405020304" pitchFamily="18" charset="0"/>
              </a:rPr>
              <a:t>. </a:t>
            </a:r>
            <a:r>
              <a:rPr lang="pt-BR" sz="2400">
                <a:effectLst/>
                <a:latin typeface="#9Slide03 Ample" panose="02000000000000000000" pitchFamily="2" charset="0"/>
                <a:ea typeface="Calibri" panose="020F0502020204030204" pitchFamily="34" charset="0"/>
                <a:cs typeface="Times New Roman" panose="02020603050405020304" pitchFamily="18" charset="0"/>
              </a:rPr>
              <a:t>Tính li độ cực đại của con lắc đơn:</a:t>
            </a:r>
            <a:endParaRPr lang="en-US" sz="2400">
              <a:effectLst/>
              <a:latin typeface="#9Slide03 Ample" panose="02000000000000000000" pitchFamily="2" charset="0"/>
              <a:ea typeface="Calibri" panose="020F0502020204030204" pitchFamily="34" charset="0"/>
              <a:cs typeface="Times New Roman" panose="02020603050405020304" pitchFamily="18" charset="0"/>
            </a:endParaRPr>
          </a:p>
          <a:p>
            <a:pPr indent="179705">
              <a:lnSpc>
                <a:spcPct val="115000"/>
              </a:lnSpc>
              <a:spcAft>
                <a:spcPts val="1000"/>
              </a:spcAft>
              <a:tabLst>
                <a:tab pos="1656080" algn="l"/>
                <a:tab pos="3136265" algn="l"/>
                <a:tab pos="4615815" algn="l"/>
              </a:tabLst>
            </a:pPr>
            <a:r>
              <a:rPr lang="pt-BR" sz="2400">
                <a:effectLst/>
                <a:latin typeface="#9Slide03 Ample" panose="02000000000000000000" pitchFamily="2" charset="0"/>
                <a:ea typeface="Calibri" panose="020F0502020204030204" pitchFamily="34" charset="0"/>
                <a:cs typeface="Times New Roman" panose="02020603050405020304" pitchFamily="18" charset="0"/>
              </a:rPr>
              <a:t>A. 0,5263 m</a:t>
            </a:r>
            <a:r>
              <a:rPr lang="en-US" sz="2400">
                <a:effectLst/>
                <a:latin typeface="#9Slide03 Ample" panose="02000000000000000000" pitchFamily="2" charset="0"/>
                <a:ea typeface="Calibri" panose="020F0502020204030204" pitchFamily="34" charset="0"/>
                <a:cs typeface="Times New Roman" panose="02020603050405020304" pitchFamily="18" charset="0"/>
              </a:rPr>
              <a:t>	</a:t>
            </a:r>
            <a:r>
              <a:rPr lang="pt-BR" sz="2400">
                <a:effectLst/>
                <a:latin typeface="#9Slide03 Ample" panose="02000000000000000000" pitchFamily="2" charset="0"/>
                <a:ea typeface="Calibri" panose="020F0502020204030204" pitchFamily="34" charset="0"/>
                <a:cs typeface="Times New Roman" panose="02020603050405020304" pitchFamily="18" charset="0"/>
              </a:rPr>
              <a:t>B. 26,66 cm</a:t>
            </a:r>
            <a:r>
              <a:rPr lang="en-US" sz="2400">
                <a:effectLst/>
                <a:latin typeface="#9Slide03 Ample" panose="02000000000000000000" pitchFamily="2" charset="0"/>
                <a:ea typeface="Calibri" panose="020F0502020204030204" pitchFamily="34" charset="0"/>
                <a:cs typeface="Times New Roman" panose="02020603050405020304" pitchFamily="18" charset="0"/>
              </a:rPr>
              <a:t>	</a:t>
            </a:r>
            <a:r>
              <a:rPr lang="en-US" sz="2400">
                <a:latin typeface="#9Slide03 Ample" panose="02000000000000000000" pitchFamily="2" charset="0"/>
                <a:ea typeface="Calibri" panose="020F0502020204030204" pitchFamily="34" charset="0"/>
                <a:cs typeface="Times New Roman" panose="02020603050405020304" pitchFamily="18" charset="0"/>
              </a:rPr>
              <a:t>      </a:t>
            </a:r>
            <a:r>
              <a:rPr lang="pt-BR" sz="2400">
                <a:effectLst/>
                <a:latin typeface="#9Slide03 Ample" panose="02000000000000000000" pitchFamily="2" charset="0"/>
                <a:ea typeface="Calibri" panose="020F0502020204030204" pitchFamily="34" charset="0"/>
                <a:cs typeface="Times New Roman" panose="02020603050405020304" pitchFamily="18" charset="0"/>
              </a:rPr>
              <a:t>C. 3 cm</a:t>
            </a:r>
            <a:r>
              <a:rPr lang="en-US" sz="2400">
                <a:effectLst/>
                <a:latin typeface="#9Slide03 Ample" panose="02000000000000000000" pitchFamily="2" charset="0"/>
                <a:ea typeface="Calibri" panose="020F0502020204030204" pitchFamily="34" charset="0"/>
                <a:cs typeface="Times New Roman" panose="02020603050405020304" pitchFamily="18" charset="0"/>
              </a:rPr>
              <a:t>		         </a:t>
            </a:r>
            <a:r>
              <a:rPr lang="pt-BR" sz="2400">
                <a:effectLst/>
                <a:latin typeface="#9Slide03 Ample" panose="02000000000000000000" pitchFamily="2" charset="0"/>
                <a:ea typeface="Calibri" panose="020F0502020204030204" pitchFamily="34" charset="0"/>
                <a:cs typeface="Times New Roman" panose="02020603050405020304" pitchFamily="18" charset="0"/>
              </a:rPr>
              <a:t>D. 5,236 cm</a:t>
            </a:r>
            <a:endParaRPr lang="en-US" sz="2400">
              <a:effectLst/>
              <a:latin typeface="#9Slide03 Ample"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8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84EBF0-32FF-4679-9B8A-9969937D77B0}"/>
              </a:ext>
            </a:extLst>
          </p:cNvPr>
          <p:cNvSpPr txBox="1"/>
          <p:nvPr/>
        </p:nvSpPr>
        <p:spPr>
          <a:xfrm>
            <a:off x="898365" y="677239"/>
            <a:ext cx="10892578" cy="2446054"/>
          </a:xfrm>
          <a:prstGeom prst="rect">
            <a:avLst/>
          </a:prstGeom>
          <a:noFill/>
        </p:spPr>
        <p:txBody>
          <a:bodyPr wrap="square">
            <a:spAutoFit/>
          </a:bodyPr>
          <a:lstStyle/>
          <a:p>
            <a:pPr lvl="0" algn="just" fontAlgn="base">
              <a:lnSpc>
                <a:spcPct val="115000"/>
              </a:lnSpc>
              <a:spcAft>
                <a:spcPts val="1000"/>
              </a:spcAft>
              <a:tabLst>
                <a:tab pos="685800" algn="l"/>
              </a:tabLst>
            </a:pPr>
            <a:r>
              <a:rPr lang="en-US" sz="2400">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5: </a:t>
            </a:r>
            <a:r>
              <a:rPr lang="en-US" sz="2400">
                <a:effectLst/>
                <a:latin typeface="#9Slide03 Ample" panose="02000000000000000000" pitchFamily="2" charset="0"/>
                <a:ea typeface="Calibri" panose="020F0502020204030204" pitchFamily="34" charset="0"/>
                <a:cs typeface="Times New Roman" panose="02020603050405020304" pitchFamily="18" charset="0"/>
              </a:rPr>
              <a:t>Một con lắc đơn, trong khoảng thời gian Δt nó thực hiện 48 dao động. Khi tăng độ dài của nó thêm 12cm, trong cùng khoảng thời gian Δt như trên, con lắc thực hiện 36 dao động. Tính độ dài lúc sau của con lắc?</a:t>
            </a:r>
          </a:p>
          <a:p>
            <a:pPr>
              <a:lnSpc>
                <a:spcPct val="115000"/>
              </a:lnSpc>
              <a:spcAft>
                <a:spcPts val="1000"/>
              </a:spcAft>
              <a:tabLst>
                <a:tab pos="685800" algn="l"/>
              </a:tabLst>
            </a:pPr>
            <a:r>
              <a:rPr lang="en-US" sz="2400">
                <a:effectLst/>
                <a:latin typeface="#9Slide03 Ample" panose="02000000000000000000" pitchFamily="2" charset="0"/>
                <a:ea typeface="Calibri" panose="020F0502020204030204" pitchFamily="34" charset="0"/>
                <a:cs typeface="Times New Roman" panose="02020603050405020304" pitchFamily="18" charset="0"/>
              </a:rPr>
              <a:t>A. 15,43 cm.		B. 27,43 cm.		</a:t>
            </a:r>
          </a:p>
          <a:p>
            <a:pPr>
              <a:lnSpc>
                <a:spcPct val="115000"/>
              </a:lnSpc>
              <a:spcAft>
                <a:spcPts val="1000"/>
              </a:spcAft>
              <a:tabLst>
                <a:tab pos="685800" algn="l"/>
              </a:tabLst>
            </a:pPr>
            <a:r>
              <a:rPr lang="en-US" sz="2400">
                <a:effectLst/>
                <a:latin typeface="#9Slide03 Ample" panose="02000000000000000000" pitchFamily="2" charset="0"/>
                <a:ea typeface="Calibri" panose="020F0502020204030204" pitchFamily="34" charset="0"/>
                <a:cs typeface="Times New Roman" panose="02020603050405020304" pitchFamily="18" charset="0"/>
              </a:rPr>
              <a:t>C. 36 cm.		D. 48 cm.</a:t>
            </a:r>
          </a:p>
        </p:txBody>
      </p:sp>
      <p:cxnSp>
        <p:nvCxnSpPr>
          <p:cNvPr id="11" name="Straight Connector 10">
            <a:extLst>
              <a:ext uri="{FF2B5EF4-FFF2-40B4-BE49-F238E27FC236}">
                <a16:creationId xmlns:a16="http://schemas.microsoft.com/office/drawing/2014/main" id="{F27CE66A-29B9-4AD4-BF90-5DE7CBA099A2}"/>
              </a:ext>
            </a:extLst>
          </p:cNvPr>
          <p:cNvCxnSpPr>
            <a:cxnSpLocks/>
          </p:cNvCxnSpPr>
          <p:nvPr/>
        </p:nvCxnSpPr>
        <p:spPr>
          <a:xfrm>
            <a:off x="5842762" y="2069432"/>
            <a:ext cx="0" cy="4788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2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E947ABB-6333-41A4-A86D-715962CE5D5E}"/>
              </a:ext>
            </a:extLst>
          </p:cNvPr>
          <p:cNvSpPr>
            <a:spLocks noChangeArrowheads="1"/>
          </p:cNvSpPr>
          <p:nvPr/>
        </p:nvSpPr>
        <p:spPr bwMode="auto">
          <a:xfrm>
            <a:off x="641686" y="681907"/>
            <a:ext cx="111492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 pos="1620838" algn="l"/>
                <a:tab pos="3060700" algn="l"/>
                <a:tab pos="4500563" algn="l"/>
              </a:tabLst>
            </a:pPr>
            <a:r>
              <a:rPr kumimoji="0" lang="vi-VN"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a:t>
            </a:r>
            <a:r>
              <a:rPr kumimoji="0" lang="en-US"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6</a:t>
            </a:r>
            <a:r>
              <a:rPr kumimoji="0" lang="vi-VN"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a:t>
            </a:r>
            <a:r>
              <a:rPr kumimoji="0" lang="vi-VN" altLang="en-US" sz="2400" b="0"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Tại một nơi trên mặt đất, một con lắc đơn dao động điều hòa với chu kì 2,2 s.</a:t>
            </a:r>
            <a:r>
              <a:rPr kumimoji="0" lang="vi-VN"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Lấy g = 10 m/s</a:t>
            </a:r>
            <a:r>
              <a:rPr kumimoji="0" lang="vi-VN"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a:t>
            </a:r>
            <a:r>
              <a:rPr kumimoji="0" lang="en-US"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el-GR" altLang="en-US" sz="2400" b="0"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π</a:t>
            </a:r>
            <a:r>
              <a:rPr kumimoji="0" lang="en-US"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en-US" altLang="en-US" sz="2400" b="0" i="0" u="none" strike="noStrike" cap="none" normalizeH="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10.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Khi giảm chiều dài dây treo của con lắc 21 cm thì con lắc mới dao động điều hòa với chu kì là</a:t>
            </a:r>
            <a:endParaRPr kumimoji="0" lang="en-US" altLang="en-US" sz="2400" b="0" i="0" u="none" strike="noStrike" cap="none" normalizeH="0" baseline="0">
              <a:ln>
                <a:noFill/>
              </a:ln>
              <a:solidFill>
                <a:schemeClr val="tx1"/>
              </a:solidFill>
              <a:effectLst/>
              <a:latin typeface="#9Slide03 Ample" panose="020000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 pos="1620838" algn="l"/>
                <a:tab pos="3060700" algn="l"/>
                <a:tab pos="4500563" algn="l"/>
              </a:tabLst>
            </a:pP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1" i="0" u="none" strike="noStrike" cap="none" normalizeH="0" baseline="0">
                <a:ln>
                  <a:noFill/>
                </a:ln>
                <a:solidFill>
                  <a:srgbClr val="0000FF"/>
                </a:solidFill>
                <a:effectLst/>
                <a:latin typeface="#9Slide03 Ample" panose="02000000000000000000" pitchFamily="2" charset="0"/>
                <a:ea typeface="Calibri" panose="020F0502020204030204" pitchFamily="34" charset="0"/>
                <a:cs typeface="Times New Roman" panose="02020603050405020304" pitchFamily="18" charset="0"/>
              </a:rPr>
              <a:t>A.</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2,0 s</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1" i="0" u="none" strike="noStrike" cap="none" normalizeH="0" baseline="0">
                <a:ln>
                  <a:noFill/>
                </a:ln>
                <a:solidFill>
                  <a:srgbClr val="0000FF"/>
                </a:solidFill>
                <a:effectLst/>
                <a:latin typeface="#9Slide03 Ample" panose="02000000000000000000" pitchFamily="2" charset="0"/>
                <a:ea typeface="Calibri" panose="020F0502020204030204" pitchFamily="34" charset="0"/>
                <a:cs typeface="Times New Roman" panose="02020603050405020304" pitchFamily="18" charset="0"/>
              </a:rPr>
              <a:t>B.</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2,5 s</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1" i="0" u="none" strike="noStrike" cap="none" normalizeH="0" baseline="0">
                <a:ln>
                  <a:noFill/>
                </a:ln>
                <a:solidFill>
                  <a:srgbClr val="0000FF"/>
                </a:solidFill>
                <a:effectLst/>
                <a:latin typeface="#9Slide03 Ample" panose="02000000000000000000" pitchFamily="2" charset="0"/>
                <a:ea typeface="Calibri" panose="020F0502020204030204" pitchFamily="34" charset="0"/>
                <a:cs typeface="Times New Roman" panose="02020603050405020304" pitchFamily="18" charset="0"/>
              </a:rPr>
              <a:t>C.</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1,0 s</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1" i="0" u="none" strike="noStrike" cap="none" normalizeH="0" baseline="0">
                <a:ln>
                  <a:noFill/>
                </a:ln>
                <a:solidFill>
                  <a:srgbClr val="0000FF"/>
                </a:solidFill>
                <a:effectLst/>
                <a:latin typeface="#9Slide03 Ample" panose="02000000000000000000" pitchFamily="2" charset="0"/>
                <a:ea typeface="Calibri" panose="020F0502020204030204" pitchFamily="34" charset="0"/>
                <a:cs typeface="Times New Roman" panose="02020603050405020304" pitchFamily="18" charset="0"/>
              </a:rPr>
              <a:t>D.</a:t>
            </a:r>
            <a:r>
              <a:rPr kumimoji="0" lang="fr-FR"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libri" panose="020F0502020204030204" pitchFamily="34" charset="0"/>
                <a:cs typeface="Times New Roman" panose="02020603050405020304" pitchFamily="18" charset="0"/>
              </a:rPr>
              <a:t>1,5 s</a:t>
            </a:r>
            <a:endParaRPr kumimoji="0" lang="vi-VN" altLang="en-US" sz="2400" b="0" i="0" u="none" strike="noStrike" cap="none" normalizeH="0" baseline="0">
              <a:ln>
                <a:noFill/>
              </a:ln>
              <a:solidFill>
                <a:schemeClr val="tx1"/>
              </a:solidFill>
              <a:effectLst/>
              <a:latin typeface="#9Slide03 Ample" panose="020000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endParaRPr kumimoji="0" lang="vi-VN" altLang="en-US" sz="2400" b="0" i="0" u="none" strike="noStrike" cap="none" normalizeH="0">
              <a:ln>
                <a:noFill/>
              </a:ln>
              <a:solidFill>
                <a:schemeClr val="tx1"/>
              </a:solidFill>
              <a:effectLst/>
              <a:latin typeface="#9Slide03 Ample" panose="02000000000000000000" pitchFamily="2" charset="0"/>
            </a:endParaRPr>
          </a:p>
        </p:txBody>
      </p:sp>
      <p:cxnSp>
        <p:nvCxnSpPr>
          <p:cNvPr id="8" name="Straight Connector 7">
            <a:extLst>
              <a:ext uri="{FF2B5EF4-FFF2-40B4-BE49-F238E27FC236}">
                <a16:creationId xmlns:a16="http://schemas.microsoft.com/office/drawing/2014/main" id="{4D9CB543-6B1B-4485-B06F-40BA43A14068}"/>
              </a:ext>
            </a:extLst>
          </p:cNvPr>
          <p:cNvCxnSpPr>
            <a:cxnSpLocks/>
          </p:cNvCxnSpPr>
          <p:nvPr/>
        </p:nvCxnSpPr>
        <p:spPr>
          <a:xfrm>
            <a:off x="5842762" y="2069432"/>
            <a:ext cx="0" cy="4788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3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EDE3B5-D18C-475A-A7A3-A237FFAC1014}"/>
              </a:ext>
            </a:extLst>
          </p:cNvPr>
          <p:cNvSpPr txBox="1"/>
          <p:nvPr/>
        </p:nvSpPr>
        <p:spPr>
          <a:xfrm>
            <a:off x="792205" y="680434"/>
            <a:ext cx="10854363" cy="1695592"/>
          </a:xfrm>
          <a:prstGeom prst="rect">
            <a:avLst/>
          </a:prstGeom>
          <a:noFill/>
        </p:spPr>
        <p:txBody>
          <a:bodyPr wrap="square">
            <a:spAutoFit/>
          </a:bodyPr>
          <a:lstStyle/>
          <a:p>
            <a:pPr algn="just">
              <a:lnSpc>
                <a:spcPct val="150000"/>
              </a:lnSpc>
            </a:pPr>
            <a:r>
              <a:rPr lang="en-US" sz="2400" b="1">
                <a:solidFill>
                  <a:srgbClr val="1CADE4"/>
                </a:solidFill>
                <a:effectLst/>
                <a:latin typeface="#9Slide03 Ample" panose="02000000000000000000" pitchFamily="2" charset="0"/>
                <a:ea typeface="Calibri" panose="020F0502020204030204" pitchFamily="34" charset="0"/>
              </a:rPr>
              <a:t>Câu 7</a:t>
            </a:r>
            <a:r>
              <a:rPr lang="vi-VN" sz="2400" b="1">
                <a:solidFill>
                  <a:srgbClr val="1CADE4"/>
                </a:solidFill>
                <a:effectLst/>
                <a:latin typeface="#9Slide03 Ample" panose="02000000000000000000" pitchFamily="2" charset="0"/>
                <a:ea typeface="Calibri" panose="020F0502020204030204" pitchFamily="34" charset="0"/>
              </a:rPr>
              <a:t>:</a:t>
            </a:r>
            <a:r>
              <a:rPr lang="vi-VN" sz="2400">
                <a:solidFill>
                  <a:srgbClr val="1CADE4"/>
                </a:solidFill>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mbria" panose="02040503050406030204" pitchFamily="18" charset="0"/>
              </a:rPr>
              <a:t>Con lắc đơn dao động điều hòa với phương trình</a:t>
            </a:r>
            <a:r>
              <a:rPr lang="vi-VN" sz="2400" b="1">
                <a:effectLst/>
                <a:latin typeface="#9Slide03 Ample" panose="02000000000000000000" pitchFamily="2" charset="0"/>
                <a:ea typeface="Cambria" panose="02040503050406030204" pitchFamily="18" charset="0"/>
              </a:rPr>
              <a:t> </a:t>
            </a:r>
            <a:r>
              <a:rPr lang="vi-VN" sz="2400">
                <a:effectLst/>
                <a:latin typeface="#9Slide03 Ample" panose="02000000000000000000" pitchFamily="2" charset="0"/>
                <a:ea typeface="Cambria" panose="02040503050406030204" pitchFamily="18" charset="0"/>
              </a:rPr>
              <a:t>s </a:t>
            </a:r>
            <a:r>
              <a:rPr lang="vi-VN" sz="2400" b="1">
                <a:effectLst/>
                <a:latin typeface="#9Slide03 Ample" panose="02000000000000000000" pitchFamily="2" charset="0"/>
                <a:ea typeface="Cambria" panose="02040503050406030204" pitchFamily="18" charset="0"/>
              </a:rPr>
              <a:t>= </a:t>
            </a:r>
            <a:r>
              <a:rPr lang="vi-VN" sz="2400">
                <a:effectLst/>
                <a:latin typeface="#9Slide03 Ample" panose="02000000000000000000" pitchFamily="2" charset="0"/>
                <a:ea typeface="Cambria" panose="02040503050406030204" pitchFamily="18" charset="0"/>
              </a:rPr>
              <a:t>cos(2t</a:t>
            </a:r>
            <a:r>
              <a:rPr lang="vi-VN" sz="2400" b="1">
                <a:effectLst/>
                <a:latin typeface="#9Slide03 Ample" panose="02000000000000000000" pitchFamily="2" charset="0"/>
                <a:ea typeface="Cambria" panose="02040503050406030204" pitchFamily="18" charset="0"/>
              </a:rPr>
              <a:t> </a:t>
            </a:r>
            <a:r>
              <a:rPr lang="vi-VN" sz="2400">
                <a:effectLst/>
                <a:latin typeface="#9Slide03 Ample" panose="02000000000000000000" pitchFamily="2" charset="0"/>
                <a:ea typeface="Symbol" panose="05050102010706020507" pitchFamily="18" charset="2"/>
              </a:rPr>
              <a:t>+</a:t>
            </a:r>
            <a:r>
              <a:rPr lang="vi-VN" sz="2400">
                <a:effectLst/>
                <a:latin typeface="#9Slide03 Ample" panose="02000000000000000000" pitchFamily="2" charset="0"/>
                <a:ea typeface="Cambria" panose="02040503050406030204" pitchFamily="18" charset="0"/>
              </a:rPr>
              <a:t>0,69)cm, t tính theo đơn vị giây. </a:t>
            </a:r>
            <a:r>
              <a:rPr lang="fr-FR" sz="2400">
                <a:effectLst/>
                <a:latin typeface="#9Slide03 Ample" panose="02000000000000000000" pitchFamily="2" charset="0"/>
                <a:ea typeface="Cambria" panose="02040503050406030204" pitchFamily="18" charset="0"/>
              </a:rPr>
              <a:t>Khi t = 0,135s thì pha dao động là</a:t>
            </a:r>
            <a:endParaRPr lang="en-US" sz="2400">
              <a:effectLst/>
              <a:latin typeface="#9Slide03 Ample" panose="02000000000000000000" pitchFamily="2" charset="0"/>
              <a:ea typeface="Calibri" panose="020F0502020204030204" pitchFamily="34" charset="0"/>
            </a:endParaRPr>
          </a:p>
          <a:p>
            <a:pPr algn="just">
              <a:lnSpc>
                <a:spcPct val="150000"/>
              </a:lnSpc>
              <a:tabLst>
                <a:tab pos="180340" algn="l"/>
                <a:tab pos="1620520" algn="l"/>
                <a:tab pos="3060700" algn="l"/>
                <a:tab pos="4500880" algn="l"/>
              </a:tabLst>
            </a:pPr>
            <a:r>
              <a:rPr lang="en-US" sz="2400" b="1">
                <a:solidFill>
                  <a:srgbClr val="0000FF"/>
                </a:solidFill>
                <a:effectLst/>
                <a:latin typeface="#9Slide03 Ample" panose="02000000000000000000" pitchFamily="2" charset="0"/>
                <a:ea typeface="Calibri" panose="020F0502020204030204" pitchFamily="34" charset="0"/>
              </a:rPr>
              <a:t>A.</a:t>
            </a:r>
            <a:r>
              <a:rPr lang="en-US" sz="2400">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libri" panose="020F0502020204030204" pitchFamily="34" charset="0"/>
              </a:rPr>
              <a:t>0,57 rad</a:t>
            </a:r>
            <a:r>
              <a:rPr lang="en-US" sz="2400">
                <a:effectLst/>
                <a:latin typeface="#9Slide03 Ample" panose="02000000000000000000" pitchFamily="2" charset="0"/>
                <a:ea typeface="Calibri" panose="020F0502020204030204" pitchFamily="34" charset="0"/>
              </a:rPr>
              <a:t>		</a:t>
            </a:r>
            <a:r>
              <a:rPr lang="en-US" sz="2400" b="1">
                <a:solidFill>
                  <a:srgbClr val="0000FF"/>
                </a:solidFill>
                <a:effectLst/>
                <a:latin typeface="#9Slide03 Ample" panose="02000000000000000000" pitchFamily="2" charset="0"/>
                <a:ea typeface="Calibri" panose="020F0502020204030204" pitchFamily="34" charset="0"/>
              </a:rPr>
              <a:t>B.</a:t>
            </a:r>
            <a:r>
              <a:rPr lang="en-US" sz="2400">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libri" panose="020F0502020204030204" pitchFamily="34" charset="0"/>
              </a:rPr>
              <a:t>0,75 rad</a:t>
            </a:r>
            <a:r>
              <a:rPr lang="en-US" sz="2400">
                <a:effectLst/>
                <a:latin typeface="#9Slide03 Ample" panose="02000000000000000000" pitchFamily="2" charset="0"/>
                <a:ea typeface="Calibri" panose="020F0502020204030204" pitchFamily="34" charset="0"/>
              </a:rPr>
              <a:t>			</a:t>
            </a:r>
            <a:r>
              <a:rPr lang="en-US" sz="2400" b="1">
                <a:solidFill>
                  <a:srgbClr val="0000FF"/>
                </a:solidFill>
                <a:effectLst/>
                <a:latin typeface="#9Slide03 Ample" panose="02000000000000000000" pitchFamily="2" charset="0"/>
                <a:ea typeface="Calibri" panose="020F0502020204030204" pitchFamily="34" charset="0"/>
              </a:rPr>
              <a:t>C.</a:t>
            </a:r>
            <a:r>
              <a:rPr lang="en-US" sz="2400">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libri" panose="020F0502020204030204" pitchFamily="34" charset="0"/>
              </a:rPr>
              <a:t>0,96 rad</a:t>
            </a:r>
            <a:r>
              <a:rPr lang="en-US" sz="2400">
                <a:effectLst/>
                <a:latin typeface="#9Slide03 Ample" panose="02000000000000000000" pitchFamily="2" charset="0"/>
                <a:ea typeface="Calibri" panose="020F0502020204030204" pitchFamily="34" charset="0"/>
              </a:rPr>
              <a:t>		</a:t>
            </a:r>
            <a:r>
              <a:rPr lang="en-US" sz="2400" b="1">
                <a:solidFill>
                  <a:srgbClr val="0000FF"/>
                </a:solidFill>
                <a:effectLst/>
                <a:latin typeface="#9Slide03 Ample" panose="02000000000000000000" pitchFamily="2" charset="0"/>
                <a:ea typeface="Calibri" panose="020F0502020204030204" pitchFamily="34" charset="0"/>
              </a:rPr>
              <a:t>D.</a:t>
            </a:r>
            <a:r>
              <a:rPr lang="en-US" sz="2400">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libri" panose="020F0502020204030204" pitchFamily="34" charset="0"/>
              </a:rPr>
              <a:t>0,69 rad</a:t>
            </a:r>
            <a:endParaRPr lang="en-US" sz="2400">
              <a:effectLst/>
              <a:latin typeface="#9Slide03 Ample" panose="02000000000000000000" pitchFamily="2" charset="0"/>
              <a:ea typeface="Calibri" panose="020F0502020204030204" pitchFamily="34" charset="0"/>
            </a:endParaRPr>
          </a:p>
        </p:txBody>
      </p:sp>
      <p:graphicFrame>
        <p:nvGraphicFramePr>
          <p:cNvPr id="8" name="Object 7">
            <a:extLst>
              <a:ext uri="{FF2B5EF4-FFF2-40B4-BE49-F238E27FC236}">
                <a16:creationId xmlns:a16="http://schemas.microsoft.com/office/drawing/2014/main" id="{E5FB9C01-8257-46D8-82FB-D2CF74F662EA}"/>
              </a:ext>
            </a:extLst>
          </p:cNvPr>
          <p:cNvGraphicFramePr>
            <a:graphicFrameLocks noChangeAspect="1"/>
          </p:cNvGraphicFramePr>
          <p:nvPr>
            <p:extLst>
              <p:ext uri="{D42A27DB-BD31-4B8C-83A1-F6EECF244321}">
                <p14:modId xmlns:p14="http://schemas.microsoft.com/office/powerpoint/2010/main" val="491026869"/>
              </p:ext>
            </p:extLst>
          </p:nvPr>
        </p:nvGraphicFramePr>
        <p:xfrm>
          <a:off x="1242122" y="3945138"/>
          <a:ext cx="4107736" cy="461296"/>
        </p:xfrm>
        <a:graphic>
          <a:graphicData uri="http://schemas.openxmlformats.org/presentationml/2006/ole">
            <mc:AlternateContent xmlns:mc="http://schemas.openxmlformats.org/markup-compatibility/2006">
              <mc:Choice xmlns:v="urn:schemas-microsoft-com:vml" Requires="v">
                <p:oleObj name="Equation" r:id="rId2" imgW="1777229" imgH="203112" progId="Equation.DSMT4">
                  <p:embed/>
                </p:oleObj>
              </mc:Choice>
              <mc:Fallback>
                <p:oleObj name="Equation" r:id="rId2" imgW="1777229" imgH="203112" progId="Equation.DSMT4">
                  <p:embed/>
                  <p:pic>
                    <p:nvPicPr>
                      <p:cNvPr id="8" name="Object 7">
                        <a:extLst>
                          <a:ext uri="{FF2B5EF4-FFF2-40B4-BE49-F238E27FC236}">
                            <a16:creationId xmlns:a16="http://schemas.microsoft.com/office/drawing/2014/main" id="{E5FB9C01-8257-46D8-82FB-D2CF74F66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122" y="3945138"/>
                        <a:ext cx="4107736" cy="461296"/>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8BD8EAD8-800A-4FCB-BF32-6145299501B1}"/>
              </a:ext>
            </a:extLst>
          </p:cNvPr>
          <p:cNvGraphicFramePr>
            <a:graphicFrameLocks noChangeAspect="1"/>
          </p:cNvGraphicFramePr>
          <p:nvPr>
            <p:extLst>
              <p:ext uri="{D42A27DB-BD31-4B8C-83A1-F6EECF244321}">
                <p14:modId xmlns:p14="http://schemas.microsoft.com/office/powerpoint/2010/main" val="3533171838"/>
              </p:ext>
            </p:extLst>
          </p:nvPr>
        </p:nvGraphicFramePr>
        <p:xfrm>
          <a:off x="1230087" y="4512136"/>
          <a:ext cx="3953970" cy="461296"/>
        </p:xfrm>
        <a:graphic>
          <a:graphicData uri="http://schemas.openxmlformats.org/presentationml/2006/ole">
            <mc:AlternateContent xmlns:mc="http://schemas.openxmlformats.org/markup-compatibility/2006">
              <mc:Choice xmlns:v="urn:schemas-microsoft-com:vml" Requires="v">
                <p:oleObj name="Equation" r:id="rId4" imgW="1714500" imgH="203200" progId="Equation.DSMT4">
                  <p:embed/>
                </p:oleObj>
              </mc:Choice>
              <mc:Fallback>
                <p:oleObj name="Equation" r:id="rId4" imgW="1714500" imgH="203200" progId="Equation.DSMT4">
                  <p:embed/>
                  <p:pic>
                    <p:nvPicPr>
                      <p:cNvPr id="9" name="Object 8">
                        <a:extLst>
                          <a:ext uri="{FF2B5EF4-FFF2-40B4-BE49-F238E27FC236}">
                            <a16:creationId xmlns:a16="http://schemas.microsoft.com/office/drawing/2014/main" id="{8BD8EAD8-800A-4FCB-BF32-614529950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087" y="4512136"/>
                        <a:ext cx="3953970" cy="461296"/>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B438F9E6-4CA6-460E-A91D-4886625107D2}"/>
              </a:ext>
            </a:extLst>
          </p:cNvPr>
          <p:cNvGraphicFramePr>
            <a:graphicFrameLocks noChangeAspect="1"/>
          </p:cNvGraphicFramePr>
          <p:nvPr>
            <p:extLst>
              <p:ext uri="{D42A27DB-BD31-4B8C-83A1-F6EECF244321}">
                <p14:modId xmlns:p14="http://schemas.microsoft.com/office/powerpoint/2010/main" val="3355901908"/>
              </p:ext>
            </p:extLst>
          </p:nvPr>
        </p:nvGraphicFramePr>
        <p:xfrm>
          <a:off x="1224600" y="5028199"/>
          <a:ext cx="3975936" cy="461296"/>
        </p:xfrm>
        <a:graphic>
          <a:graphicData uri="http://schemas.openxmlformats.org/presentationml/2006/ole">
            <mc:AlternateContent xmlns:mc="http://schemas.openxmlformats.org/markup-compatibility/2006">
              <mc:Choice xmlns:v="urn:schemas-microsoft-com:vml" Requires="v">
                <p:oleObj name="Equation" r:id="rId6" imgW="1726451" imgH="203112" progId="Equation.DSMT4">
                  <p:embed/>
                </p:oleObj>
              </mc:Choice>
              <mc:Fallback>
                <p:oleObj name="Equation" r:id="rId6" imgW="1726451" imgH="203112" progId="Equation.DSMT4">
                  <p:embed/>
                  <p:pic>
                    <p:nvPicPr>
                      <p:cNvPr id="10" name="Object 9">
                        <a:extLst>
                          <a:ext uri="{FF2B5EF4-FFF2-40B4-BE49-F238E27FC236}">
                            <a16:creationId xmlns:a16="http://schemas.microsoft.com/office/drawing/2014/main" id="{B438F9E6-4CA6-460E-A91D-488662510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4600" y="5028199"/>
                        <a:ext cx="3975936" cy="461296"/>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823F07A1-8C0B-4CAA-8F7A-0097030EFBAB}"/>
              </a:ext>
            </a:extLst>
          </p:cNvPr>
          <p:cNvGraphicFramePr>
            <a:graphicFrameLocks noChangeAspect="1"/>
          </p:cNvGraphicFramePr>
          <p:nvPr>
            <p:extLst>
              <p:ext uri="{D42A27DB-BD31-4B8C-83A1-F6EECF244321}">
                <p14:modId xmlns:p14="http://schemas.microsoft.com/office/powerpoint/2010/main" val="1669305503"/>
              </p:ext>
            </p:extLst>
          </p:nvPr>
        </p:nvGraphicFramePr>
        <p:xfrm>
          <a:off x="1230087" y="5595197"/>
          <a:ext cx="4063802" cy="461296"/>
        </p:xfrm>
        <a:graphic>
          <a:graphicData uri="http://schemas.openxmlformats.org/presentationml/2006/ole">
            <mc:AlternateContent xmlns:mc="http://schemas.openxmlformats.org/markup-compatibility/2006">
              <mc:Choice xmlns:v="urn:schemas-microsoft-com:vml" Requires="v">
                <p:oleObj name="Equation" r:id="rId8" imgW="1765300" imgH="203200" progId="Equation.DSMT4">
                  <p:embed/>
                </p:oleObj>
              </mc:Choice>
              <mc:Fallback>
                <p:oleObj name="Equation" r:id="rId8" imgW="1765300" imgH="203200" progId="Equation.DSMT4">
                  <p:embed/>
                  <p:pic>
                    <p:nvPicPr>
                      <p:cNvPr id="11" name="Object 10">
                        <a:extLst>
                          <a:ext uri="{FF2B5EF4-FFF2-40B4-BE49-F238E27FC236}">
                            <a16:creationId xmlns:a16="http://schemas.microsoft.com/office/drawing/2014/main" id="{823F07A1-8C0B-4CAA-8F7A-0097030EFB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0087" y="5595197"/>
                        <a:ext cx="4063802" cy="461296"/>
                      </a:xfrm>
                      <a:prstGeom prst="rect">
                        <a:avLst/>
                      </a:prstGeom>
                      <a:noFill/>
                    </p:spPr>
                  </p:pic>
                </p:oleObj>
              </mc:Fallback>
            </mc:AlternateContent>
          </a:graphicData>
        </a:graphic>
      </p:graphicFrame>
      <p:sp>
        <p:nvSpPr>
          <p:cNvPr id="13" name="Rectangle 5">
            <a:extLst>
              <a:ext uri="{FF2B5EF4-FFF2-40B4-BE49-F238E27FC236}">
                <a16:creationId xmlns:a16="http://schemas.microsoft.com/office/drawing/2014/main" id="{1FBCBEA3-73D0-4FDE-8906-44D2FE9AC3BA}"/>
              </a:ext>
            </a:extLst>
          </p:cNvPr>
          <p:cNvSpPr>
            <a:spLocks noChangeArrowheads="1"/>
          </p:cNvSpPr>
          <p:nvPr/>
        </p:nvSpPr>
        <p:spPr bwMode="auto">
          <a:xfrm>
            <a:off x="792205" y="3017887"/>
            <a:ext cx="10998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a:t>
            </a:r>
            <a:r>
              <a:rPr lang="en-US" altLang="en-US" sz="2400" b="1">
                <a:solidFill>
                  <a:srgbClr val="1CADE4"/>
                </a:solidFill>
                <a:latin typeface="#9Slide03 Ample" panose="02000000000000000000" pitchFamily="2" charset="0"/>
                <a:ea typeface="Calibri" panose="020F0502020204030204" pitchFamily="34" charset="0"/>
                <a:cs typeface="Times New Roman" panose="02020603050405020304" pitchFamily="18" charset="0"/>
              </a:rPr>
              <a:t>8</a:t>
            </a:r>
            <a:r>
              <a:rPr kumimoji="0" lang="vi-VN"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a:t>
            </a:r>
            <a:r>
              <a:rPr kumimoji="0" lang="vi-VN" altLang="en-US" sz="2400" b="0"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Một con lắc đơn dao động điều hòa với biên độ góc 0,1 rad; tần số góc 10 rad/s</a:t>
            </a:r>
            <a:r>
              <a:rPr kumimoji="0" lang="vi-VN"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và pha ban đầu 0,79 rad.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Phương trình dao động của con lắc là</a:t>
            </a:r>
            <a:endParaRPr kumimoji="0" lang="en-US" altLang="en-US" sz="2400" b="0" i="0" u="none" strike="noStrike" cap="none" normalizeH="0" baseline="0">
              <a:ln>
                <a:noFill/>
              </a:ln>
              <a:solidFill>
                <a:schemeClr val="tx1"/>
              </a:solidFill>
              <a:effectLst/>
              <a:latin typeface="#9Slide03 Ample" panose="02000000000000000000" pitchFamily="2" charset="0"/>
            </a:endParaRPr>
          </a:p>
        </p:txBody>
      </p:sp>
      <p:sp>
        <p:nvSpPr>
          <p:cNvPr id="2" name="TextBox 1">
            <a:extLst>
              <a:ext uri="{FF2B5EF4-FFF2-40B4-BE49-F238E27FC236}">
                <a16:creationId xmlns:a16="http://schemas.microsoft.com/office/drawing/2014/main" id="{70E893B6-AEF8-4B2F-9110-2D76E005D3AD}"/>
              </a:ext>
            </a:extLst>
          </p:cNvPr>
          <p:cNvSpPr txBox="1"/>
          <p:nvPr/>
        </p:nvSpPr>
        <p:spPr>
          <a:xfrm>
            <a:off x="792205" y="3807150"/>
            <a:ext cx="518091" cy="2249590"/>
          </a:xfrm>
          <a:prstGeom prst="rect">
            <a:avLst/>
          </a:prstGeom>
          <a:noFill/>
        </p:spPr>
        <p:txBody>
          <a:bodyPr wrap="none" rtlCol="0">
            <a:spAutoFit/>
          </a:bodyPr>
          <a:lstStyle/>
          <a:p>
            <a:pPr>
              <a:lnSpc>
                <a:spcPct val="150000"/>
              </a:lnSpc>
            </a:pPr>
            <a:r>
              <a:rPr lang="en-US" sz="2400">
                <a:solidFill>
                  <a:srgbClr val="0000FF"/>
                </a:solidFill>
                <a:latin typeface="#9Slide03 Ample" panose="02000000000000000000" pitchFamily="2" charset="0"/>
              </a:rPr>
              <a:t>A.</a:t>
            </a:r>
          </a:p>
          <a:p>
            <a:pPr>
              <a:lnSpc>
                <a:spcPct val="150000"/>
              </a:lnSpc>
            </a:pPr>
            <a:r>
              <a:rPr lang="en-US" sz="2400">
                <a:solidFill>
                  <a:srgbClr val="0000FF"/>
                </a:solidFill>
                <a:latin typeface="#9Slide03 Ample" panose="02000000000000000000" pitchFamily="2" charset="0"/>
              </a:rPr>
              <a:t>B.</a:t>
            </a:r>
          </a:p>
          <a:p>
            <a:pPr>
              <a:lnSpc>
                <a:spcPct val="150000"/>
              </a:lnSpc>
            </a:pPr>
            <a:r>
              <a:rPr lang="en-US" sz="2400">
                <a:solidFill>
                  <a:srgbClr val="0000FF"/>
                </a:solidFill>
                <a:latin typeface="#9Slide03 Ample" panose="02000000000000000000" pitchFamily="2" charset="0"/>
              </a:rPr>
              <a:t>C. </a:t>
            </a:r>
          </a:p>
          <a:p>
            <a:pPr>
              <a:lnSpc>
                <a:spcPct val="150000"/>
              </a:lnSpc>
            </a:pPr>
            <a:r>
              <a:rPr lang="en-US" sz="2400">
                <a:solidFill>
                  <a:srgbClr val="0000FF"/>
                </a:solidFill>
                <a:latin typeface="#9Slide03 Ample" panose="02000000000000000000" pitchFamily="2" charset="0"/>
              </a:rPr>
              <a:t>D. </a:t>
            </a:r>
          </a:p>
        </p:txBody>
      </p:sp>
    </p:spTree>
    <p:extLst>
      <p:ext uri="{BB962C8B-B14F-4D97-AF65-F5344CB8AC3E}">
        <p14:creationId xmlns:p14="http://schemas.microsoft.com/office/powerpoint/2010/main" val="112420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0E893B6-AEF8-4B2F-9110-2D76E005D3AD}"/>
              </a:ext>
            </a:extLst>
          </p:cNvPr>
          <p:cNvSpPr txBox="1"/>
          <p:nvPr/>
        </p:nvSpPr>
        <p:spPr>
          <a:xfrm>
            <a:off x="1037354" y="2384120"/>
            <a:ext cx="518091" cy="2618922"/>
          </a:xfrm>
          <a:prstGeom prst="rect">
            <a:avLst/>
          </a:prstGeom>
          <a:noFill/>
        </p:spPr>
        <p:txBody>
          <a:bodyPr wrap="none" rtlCol="0">
            <a:spAutoFit/>
          </a:bodyPr>
          <a:lstStyle/>
          <a:p>
            <a:pPr>
              <a:lnSpc>
                <a:spcPct val="200000"/>
              </a:lnSpc>
            </a:pPr>
            <a:r>
              <a:rPr lang="en-US" sz="2400">
                <a:solidFill>
                  <a:srgbClr val="0000FF"/>
                </a:solidFill>
                <a:latin typeface="#9Slide03 Ample" panose="02000000000000000000" pitchFamily="2" charset="0"/>
              </a:rPr>
              <a:t>A.</a:t>
            </a:r>
          </a:p>
          <a:p>
            <a:pPr>
              <a:lnSpc>
                <a:spcPct val="200000"/>
              </a:lnSpc>
            </a:pPr>
            <a:r>
              <a:rPr lang="en-US" sz="2400">
                <a:solidFill>
                  <a:srgbClr val="0000FF"/>
                </a:solidFill>
                <a:latin typeface="#9Slide03 Ample" panose="02000000000000000000" pitchFamily="2" charset="0"/>
              </a:rPr>
              <a:t>B.</a:t>
            </a:r>
          </a:p>
          <a:p>
            <a:pPr>
              <a:lnSpc>
                <a:spcPct val="150000"/>
              </a:lnSpc>
            </a:pPr>
            <a:r>
              <a:rPr lang="en-US" sz="2400">
                <a:solidFill>
                  <a:srgbClr val="0000FF"/>
                </a:solidFill>
                <a:latin typeface="#9Slide03 Ample" panose="02000000000000000000" pitchFamily="2" charset="0"/>
              </a:rPr>
              <a:t>C. </a:t>
            </a:r>
          </a:p>
          <a:p>
            <a:pPr>
              <a:lnSpc>
                <a:spcPct val="150000"/>
              </a:lnSpc>
            </a:pPr>
            <a:r>
              <a:rPr lang="en-US" sz="2400">
                <a:solidFill>
                  <a:srgbClr val="0000FF"/>
                </a:solidFill>
                <a:latin typeface="#9Slide03 Ample" panose="02000000000000000000" pitchFamily="2" charset="0"/>
              </a:rPr>
              <a:t>D. </a:t>
            </a:r>
          </a:p>
        </p:txBody>
      </p:sp>
      <p:graphicFrame>
        <p:nvGraphicFramePr>
          <p:cNvPr id="14" name="Object 13">
            <a:extLst>
              <a:ext uri="{FF2B5EF4-FFF2-40B4-BE49-F238E27FC236}">
                <a16:creationId xmlns:a16="http://schemas.microsoft.com/office/drawing/2014/main" id="{0BD4DC01-C4C9-4DF4-91B6-EFDD3C3F18F1}"/>
              </a:ext>
            </a:extLst>
          </p:cNvPr>
          <p:cNvGraphicFramePr>
            <a:graphicFrameLocks noChangeAspect="1"/>
          </p:cNvGraphicFramePr>
          <p:nvPr>
            <p:extLst>
              <p:ext uri="{D42A27DB-BD31-4B8C-83A1-F6EECF244321}">
                <p14:modId xmlns:p14="http://schemas.microsoft.com/office/powerpoint/2010/main" val="2696870803"/>
              </p:ext>
            </p:extLst>
          </p:nvPr>
        </p:nvGraphicFramePr>
        <p:xfrm>
          <a:off x="1518626" y="2476509"/>
          <a:ext cx="2508777" cy="822879"/>
        </p:xfrm>
        <a:graphic>
          <a:graphicData uri="http://schemas.openxmlformats.org/presentationml/2006/ole">
            <mc:AlternateContent xmlns:mc="http://schemas.openxmlformats.org/markup-compatibility/2006">
              <mc:Choice xmlns:v="urn:schemas-microsoft-com:vml" Requires="v">
                <p:oleObj name="Equation" r:id="rId2" imgW="1193800" imgH="393700" progId="Equation.DSMT4">
                  <p:embed/>
                </p:oleObj>
              </mc:Choice>
              <mc:Fallback>
                <p:oleObj name="Equation" r:id="rId2" imgW="1193800" imgH="393700" progId="Equation.DSMT4">
                  <p:embed/>
                  <p:pic>
                    <p:nvPicPr>
                      <p:cNvPr id="14" name="Object 13">
                        <a:extLst>
                          <a:ext uri="{FF2B5EF4-FFF2-40B4-BE49-F238E27FC236}">
                            <a16:creationId xmlns:a16="http://schemas.microsoft.com/office/drawing/2014/main" id="{0BD4DC01-C4C9-4DF4-91B6-EFDD3C3F1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626" y="2476509"/>
                        <a:ext cx="2508777" cy="822879"/>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0B575AC1-0026-4AE5-BA1F-CAFA29CDD987}"/>
              </a:ext>
            </a:extLst>
          </p:cNvPr>
          <p:cNvGraphicFramePr>
            <a:graphicFrameLocks noChangeAspect="1"/>
          </p:cNvGraphicFramePr>
          <p:nvPr>
            <p:extLst>
              <p:ext uri="{D42A27DB-BD31-4B8C-83A1-F6EECF244321}">
                <p14:modId xmlns:p14="http://schemas.microsoft.com/office/powerpoint/2010/main" val="2649493318"/>
              </p:ext>
            </p:extLst>
          </p:nvPr>
        </p:nvGraphicFramePr>
        <p:xfrm>
          <a:off x="1518626" y="3228518"/>
          <a:ext cx="2167584" cy="822879"/>
        </p:xfrm>
        <a:graphic>
          <a:graphicData uri="http://schemas.openxmlformats.org/presentationml/2006/ole">
            <mc:AlternateContent xmlns:mc="http://schemas.openxmlformats.org/markup-compatibility/2006">
              <mc:Choice xmlns:v="urn:schemas-microsoft-com:vml" Requires="v">
                <p:oleObj name="Equation" r:id="rId4" imgW="1028254" imgH="393529" progId="Equation.DSMT4">
                  <p:embed/>
                </p:oleObj>
              </mc:Choice>
              <mc:Fallback>
                <p:oleObj name="Equation" r:id="rId4" imgW="1028254" imgH="393529" progId="Equation.DSMT4">
                  <p:embed/>
                  <p:pic>
                    <p:nvPicPr>
                      <p:cNvPr id="15" name="Object 14">
                        <a:extLst>
                          <a:ext uri="{FF2B5EF4-FFF2-40B4-BE49-F238E27FC236}">
                            <a16:creationId xmlns:a16="http://schemas.microsoft.com/office/drawing/2014/main" id="{0B575AC1-0026-4AE5-BA1F-CAFA29CDD9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626" y="3228518"/>
                        <a:ext cx="2167584" cy="822879"/>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3BA3EDEA-E2FE-4841-BCB6-F6A8437CD5A3}"/>
              </a:ext>
            </a:extLst>
          </p:cNvPr>
          <p:cNvGraphicFramePr>
            <a:graphicFrameLocks noChangeAspect="1"/>
          </p:cNvGraphicFramePr>
          <p:nvPr>
            <p:extLst>
              <p:ext uri="{D42A27DB-BD31-4B8C-83A1-F6EECF244321}">
                <p14:modId xmlns:p14="http://schemas.microsoft.com/office/powerpoint/2010/main" val="1588228332"/>
              </p:ext>
            </p:extLst>
          </p:nvPr>
        </p:nvGraphicFramePr>
        <p:xfrm>
          <a:off x="1505048" y="4016533"/>
          <a:ext cx="2328142" cy="421474"/>
        </p:xfrm>
        <a:graphic>
          <a:graphicData uri="http://schemas.openxmlformats.org/presentationml/2006/ole">
            <mc:AlternateContent xmlns:mc="http://schemas.openxmlformats.org/markup-compatibility/2006">
              <mc:Choice xmlns:v="urn:schemas-microsoft-com:vml" Requires="v">
                <p:oleObj name="Equation" r:id="rId6" imgW="1104900" imgH="203200" progId="Equation.DSMT4">
                  <p:embed/>
                </p:oleObj>
              </mc:Choice>
              <mc:Fallback>
                <p:oleObj name="Equation" r:id="rId6" imgW="1104900" imgH="203200" progId="Equation.DSMT4">
                  <p:embed/>
                  <p:pic>
                    <p:nvPicPr>
                      <p:cNvPr id="17" name="Object 16">
                        <a:extLst>
                          <a:ext uri="{FF2B5EF4-FFF2-40B4-BE49-F238E27FC236}">
                            <a16:creationId xmlns:a16="http://schemas.microsoft.com/office/drawing/2014/main" id="{3BA3EDEA-E2FE-4841-BCB6-F6A8437CD5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048" y="4016533"/>
                        <a:ext cx="2328142" cy="421474"/>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9DDAF9C4-85FE-4A36-81F0-4B36FD0DF4C7}"/>
              </a:ext>
            </a:extLst>
          </p:cNvPr>
          <p:cNvGraphicFramePr>
            <a:graphicFrameLocks noChangeAspect="1"/>
          </p:cNvGraphicFramePr>
          <p:nvPr>
            <p:extLst>
              <p:ext uri="{D42A27DB-BD31-4B8C-83A1-F6EECF244321}">
                <p14:modId xmlns:p14="http://schemas.microsoft.com/office/powerpoint/2010/main" val="582862066"/>
              </p:ext>
            </p:extLst>
          </p:nvPr>
        </p:nvGraphicFramePr>
        <p:xfrm>
          <a:off x="1505048" y="4583149"/>
          <a:ext cx="2669335" cy="421474"/>
        </p:xfrm>
        <a:graphic>
          <a:graphicData uri="http://schemas.openxmlformats.org/presentationml/2006/ole">
            <mc:AlternateContent xmlns:mc="http://schemas.openxmlformats.org/markup-compatibility/2006">
              <mc:Choice xmlns:v="urn:schemas-microsoft-com:vml" Requires="v">
                <p:oleObj name="Equation" r:id="rId8" imgW="1269449" imgH="203112" progId="Equation.DSMT4">
                  <p:embed/>
                </p:oleObj>
              </mc:Choice>
              <mc:Fallback>
                <p:oleObj name="Equation" r:id="rId8" imgW="1269449" imgH="203112" progId="Equation.DSMT4">
                  <p:embed/>
                  <p:pic>
                    <p:nvPicPr>
                      <p:cNvPr id="19" name="Object 18">
                        <a:extLst>
                          <a:ext uri="{FF2B5EF4-FFF2-40B4-BE49-F238E27FC236}">
                            <a16:creationId xmlns:a16="http://schemas.microsoft.com/office/drawing/2014/main" id="{9DDAF9C4-85FE-4A36-81F0-4B36FD0DF4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5048" y="4583149"/>
                        <a:ext cx="2669335" cy="421474"/>
                      </a:xfrm>
                      <a:prstGeom prst="rect">
                        <a:avLst/>
                      </a:prstGeom>
                      <a:noFill/>
                    </p:spPr>
                  </p:pic>
                </p:oleObj>
              </mc:Fallback>
            </mc:AlternateContent>
          </a:graphicData>
        </a:graphic>
      </p:graphicFrame>
      <p:sp>
        <p:nvSpPr>
          <p:cNvPr id="20" name="Rectangle 5">
            <a:extLst>
              <a:ext uri="{FF2B5EF4-FFF2-40B4-BE49-F238E27FC236}">
                <a16:creationId xmlns:a16="http://schemas.microsoft.com/office/drawing/2014/main" id="{20B6BA1D-60E6-444A-8426-CB4800EEA4B5}"/>
              </a:ext>
            </a:extLst>
          </p:cNvPr>
          <p:cNvSpPr>
            <a:spLocks noChangeArrowheads="1"/>
          </p:cNvSpPr>
          <p:nvPr/>
        </p:nvSpPr>
        <p:spPr bwMode="auto">
          <a:xfrm>
            <a:off x="956270" y="602440"/>
            <a:ext cx="106392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9:</a:t>
            </a:r>
            <a:r>
              <a:rPr kumimoji="0" lang="fr-FR" altLang="en-US" sz="2400" b="0"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Treo con lắc đơn tại vị trí có gia tốc trọng trường g = 10 = </a:t>
            </a:r>
            <a:r>
              <a:rPr kumimoji="0" lang="en-US"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π</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fr-FR"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(m/s</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chiều dài dây treo là</a:t>
            </a:r>
            <a:r>
              <a:rPr kumimoji="0" lang="fr-FR"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100 cm. Bỏ qua lực cản. Kéo vật lệch khỏi phương thẳng đứng một góc 6</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0</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rồi buông nhẹ cho vật dao động. Chọn gốc thời gian khi buông vật, chiều dương là chiều chuyển động của vật ngay khi buông vật. Phương trình dao động ly độ cong của vật nhỏ là</a:t>
            </a:r>
            <a:endParaRPr kumimoji="0" lang="en-US" altLang="en-US" sz="2400" b="0" i="0" u="none" strike="noStrike" cap="none" normalizeH="0" baseline="0">
              <a:ln>
                <a:noFill/>
              </a:ln>
              <a:solidFill>
                <a:schemeClr val="tx1"/>
              </a:solidFill>
              <a:effectLst/>
              <a:latin typeface="#9Slide03 Ample" panose="02000000000000000000" pitchFamily="2" charset="0"/>
            </a:endParaRPr>
          </a:p>
        </p:txBody>
      </p:sp>
      <p:pic>
        <p:nvPicPr>
          <p:cNvPr id="21" name="Picture 20">
            <a:extLst>
              <a:ext uri="{FF2B5EF4-FFF2-40B4-BE49-F238E27FC236}">
                <a16:creationId xmlns:a16="http://schemas.microsoft.com/office/drawing/2014/main" id="{6B93D82A-F41F-4486-A52F-3C60D8BA02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1999" y="2567428"/>
            <a:ext cx="3097299" cy="2853530"/>
          </a:xfrm>
          <a:prstGeom prst="rect">
            <a:avLst/>
          </a:prstGeom>
        </p:spPr>
      </p:pic>
      <p:cxnSp>
        <p:nvCxnSpPr>
          <p:cNvPr id="6" name="Straight Connector 5">
            <a:extLst>
              <a:ext uri="{FF2B5EF4-FFF2-40B4-BE49-F238E27FC236}">
                <a16:creationId xmlns:a16="http://schemas.microsoft.com/office/drawing/2014/main" id="{94345957-20D8-449A-B105-791FC0DDDE5A}"/>
              </a:ext>
            </a:extLst>
          </p:cNvPr>
          <p:cNvCxnSpPr/>
          <p:nvPr/>
        </p:nvCxnSpPr>
        <p:spPr>
          <a:xfrm>
            <a:off x="8678779" y="2721004"/>
            <a:ext cx="0" cy="4136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8C298B-5B7C-422F-B491-7DF55822F9E5}"/>
              </a:ext>
            </a:extLst>
          </p:cNvPr>
          <p:cNvCxnSpPr/>
          <p:nvPr/>
        </p:nvCxnSpPr>
        <p:spPr>
          <a:xfrm>
            <a:off x="4206467" y="2721004"/>
            <a:ext cx="0" cy="41369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7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0E893B6-AEF8-4B2F-9110-2D76E005D3AD}"/>
              </a:ext>
            </a:extLst>
          </p:cNvPr>
          <p:cNvSpPr txBox="1"/>
          <p:nvPr/>
        </p:nvSpPr>
        <p:spPr>
          <a:xfrm>
            <a:off x="716514" y="2384120"/>
            <a:ext cx="518091" cy="2942087"/>
          </a:xfrm>
          <a:prstGeom prst="rect">
            <a:avLst/>
          </a:prstGeom>
          <a:noFill/>
        </p:spPr>
        <p:txBody>
          <a:bodyPr wrap="none" rtlCol="0">
            <a:spAutoFit/>
          </a:bodyPr>
          <a:lstStyle/>
          <a:p>
            <a:pPr>
              <a:lnSpc>
                <a:spcPct val="200000"/>
              </a:lnSpc>
            </a:pPr>
            <a:r>
              <a:rPr lang="en-US" sz="2400">
                <a:solidFill>
                  <a:srgbClr val="0000FF"/>
                </a:solidFill>
                <a:latin typeface="#9Slide03 Ample" panose="02000000000000000000" pitchFamily="2" charset="0"/>
              </a:rPr>
              <a:t>A.</a:t>
            </a:r>
          </a:p>
          <a:p>
            <a:pPr>
              <a:lnSpc>
                <a:spcPct val="200000"/>
              </a:lnSpc>
            </a:pPr>
            <a:r>
              <a:rPr lang="en-US" sz="2400">
                <a:solidFill>
                  <a:srgbClr val="0000FF"/>
                </a:solidFill>
                <a:latin typeface="#9Slide03 Ample" panose="02000000000000000000" pitchFamily="2" charset="0"/>
              </a:rPr>
              <a:t>B.</a:t>
            </a:r>
          </a:p>
          <a:p>
            <a:pPr>
              <a:lnSpc>
                <a:spcPct val="200000"/>
              </a:lnSpc>
            </a:pPr>
            <a:r>
              <a:rPr lang="en-US" sz="2400">
                <a:solidFill>
                  <a:srgbClr val="0000FF"/>
                </a:solidFill>
                <a:latin typeface="#9Slide03 Ample" panose="02000000000000000000" pitchFamily="2" charset="0"/>
              </a:rPr>
              <a:t>C. </a:t>
            </a:r>
          </a:p>
          <a:p>
            <a:pPr>
              <a:lnSpc>
                <a:spcPct val="200000"/>
              </a:lnSpc>
            </a:pPr>
            <a:r>
              <a:rPr lang="en-US" sz="2400">
                <a:solidFill>
                  <a:srgbClr val="0000FF"/>
                </a:solidFill>
                <a:latin typeface="#9Slide03 Ample" panose="02000000000000000000" pitchFamily="2" charset="0"/>
              </a:rPr>
              <a:t>D. </a:t>
            </a:r>
          </a:p>
        </p:txBody>
      </p:sp>
      <p:graphicFrame>
        <p:nvGraphicFramePr>
          <p:cNvPr id="11" name="Object 10">
            <a:extLst>
              <a:ext uri="{FF2B5EF4-FFF2-40B4-BE49-F238E27FC236}">
                <a16:creationId xmlns:a16="http://schemas.microsoft.com/office/drawing/2014/main" id="{8BF76915-B366-4BB8-802B-6818D00FA571}"/>
              </a:ext>
            </a:extLst>
          </p:cNvPr>
          <p:cNvGraphicFramePr>
            <a:graphicFrameLocks noChangeAspect="1"/>
          </p:cNvGraphicFramePr>
          <p:nvPr>
            <p:extLst>
              <p:ext uri="{D42A27DB-BD31-4B8C-83A1-F6EECF244321}">
                <p14:modId xmlns:p14="http://schemas.microsoft.com/office/powerpoint/2010/main" val="2202738590"/>
              </p:ext>
            </p:extLst>
          </p:nvPr>
        </p:nvGraphicFramePr>
        <p:xfrm>
          <a:off x="1243790" y="2494894"/>
          <a:ext cx="3010827" cy="721894"/>
        </p:xfrm>
        <a:graphic>
          <a:graphicData uri="http://schemas.openxmlformats.org/presentationml/2006/ole">
            <mc:AlternateContent xmlns:mc="http://schemas.openxmlformats.org/markup-compatibility/2006">
              <mc:Choice xmlns:v="urn:schemas-microsoft-com:vml" Requires="v">
                <p:oleObj name="Equation" r:id="rId2" imgW="1625600" imgH="393700" progId="Equation.DSMT4">
                  <p:embed/>
                </p:oleObj>
              </mc:Choice>
              <mc:Fallback>
                <p:oleObj name="Equation" r:id="rId2" imgW="1625600" imgH="393700" progId="Equation.DSMT4">
                  <p:embed/>
                  <p:pic>
                    <p:nvPicPr>
                      <p:cNvPr id="11" name="Object 10">
                        <a:extLst>
                          <a:ext uri="{FF2B5EF4-FFF2-40B4-BE49-F238E27FC236}">
                            <a16:creationId xmlns:a16="http://schemas.microsoft.com/office/drawing/2014/main" id="{8BF76915-B366-4BB8-802B-6818D00FA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790" y="2494894"/>
                        <a:ext cx="3010827" cy="721894"/>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306884A6-7543-4DEE-A996-91A41F29E5FD}"/>
              </a:ext>
            </a:extLst>
          </p:cNvPr>
          <p:cNvGraphicFramePr>
            <a:graphicFrameLocks noChangeAspect="1"/>
          </p:cNvGraphicFramePr>
          <p:nvPr>
            <p:extLst>
              <p:ext uri="{D42A27DB-BD31-4B8C-83A1-F6EECF244321}">
                <p14:modId xmlns:p14="http://schemas.microsoft.com/office/powerpoint/2010/main" val="1534467602"/>
              </p:ext>
            </p:extLst>
          </p:nvPr>
        </p:nvGraphicFramePr>
        <p:xfrm>
          <a:off x="1243790" y="3216788"/>
          <a:ext cx="3010827" cy="721894"/>
        </p:xfrm>
        <a:graphic>
          <a:graphicData uri="http://schemas.openxmlformats.org/presentationml/2006/ole">
            <mc:AlternateContent xmlns:mc="http://schemas.openxmlformats.org/markup-compatibility/2006">
              <mc:Choice xmlns:v="urn:schemas-microsoft-com:vml" Requires="v">
                <p:oleObj name="Equation" r:id="rId4" imgW="1625600" imgH="393700" progId="Equation.DSMT4">
                  <p:embed/>
                </p:oleObj>
              </mc:Choice>
              <mc:Fallback>
                <p:oleObj name="Equation" r:id="rId4" imgW="1625600" imgH="393700" progId="Equation.DSMT4">
                  <p:embed/>
                  <p:pic>
                    <p:nvPicPr>
                      <p:cNvPr id="13" name="Object 12">
                        <a:extLst>
                          <a:ext uri="{FF2B5EF4-FFF2-40B4-BE49-F238E27FC236}">
                            <a16:creationId xmlns:a16="http://schemas.microsoft.com/office/drawing/2014/main" id="{306884A6-7543-4DEE-A996-91A41F29E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790" y="3216788"/>
                        <a:ext cx="3010827" cy="721894"/>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598E17A2-6E89-4176-9A00-48EFE9C01457}"/>
              </a:ext>
            </a:extLst>
          </p:cNvPr>
          <p:cNvGraphicFramePr>
            <a:graphicFrameLocks noChangeAspect="1"/>
          </p:cNvGraphicFramePr>
          <p:nvPr>
            <p:extLst>
              <p:ext uri="{D42A27DB-BD31-4B8C-83A1-F6EECF244321}">
                <p14:modId xmlns:p14="http://schemas.microsoft.com/office/powerpoint/2010/main" val="2881037276"/>
              </p:ext>
            </p:extLst>
          </p:nvPr>
        </p:nvGraphicFramePr>
        <p:xfrm>
          <a:off x="1234605" y="3968666"/>
          <a:ext cx="3239719" cy="721894"/>
        </p:xfrm>
        <a:graphic>
          <a:graphicData uri="http://schemas.openxmlformats.org/presentationml/2006/ole">
            <mc:AlternateContent xmlns:mc="http://schemas.openxmlformats.org/markup-compatibility/2006">
              <mc:Choice xmlns:v="urn:schemas-microsoft-com:vml" Requires="v">
                <p:oleObj name="Equation" r:id="rId6" imgW="1752600" imgH="393700" progId="Equation.DSMT4">
                  <p:embed/>
                </p:oleObj>
              </mc:Choice>
              <mc:Fallback>
                <p:oleObj name="Equation" r:id="rId6" imgW="1752600" imgH="393700" progId="Equation.DSMT4">
                  <p:embed/>
                  <p:pic>
                    <p:nvPicPr>
                      <p:cNvPr id="21" name="Object 20">
                        <a:extLst>
                          <a:ext uri="{FF2B5EF4-FFF2-40B4-BE49-F238E27FC236}">
                            <a16:creationId xmlns:a16="http://schemas.microsoft.com/office/drawing/2014/main" id="{598E17A2-6E89-4176-9A00-48EFE9C014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605" y="3968666"/>
                        <a:ext cx="3239719" cy="721894"/>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796AC1AD-E8E8-4CF5-9651-1AB61E22C224}"/>
              </a:ext>
            </a:extLst>
          </p:cNvPr>
          <p:cNvGraphicFramePr>
            <a:graphicFrameLocks noChangeAspect="1"/>
          </p:cNvGraphicFramePr>
          <p:nvPr>
            <p:extLst>
              <p:ext uri="{D42A27DB-BD31-4B8C-83A1-F6EECF244321}">
                <p14:modId xmlns:p14="http://schemas.microsoft.com/office/powerpoint/2010/main" val="2612037793"/>
              </p:ext>
            </p:extLst>
          </p:nvPr>
        </p:nvGraphicFramePr>
        <p:xfrm>
          <a:off x="1234604" y="4720544"/>
          <a:ext cx="3239719" cy="721894"/>
        </p:xfrm>
        <a:graphic>
          <a:graphicData uri="http://schemas.openxmlformats.org/presentationml/2006/ole">
            <mc:AlternateContent xmlns:mc="http://schemas.openxmlformats.org/markup-compatibility/2006">
              <mc:Choice xmlns:v="urn:schemas-microsoft-com:vml" Requires="v">
                <p:oleObj name="Equation" r:id="rId8" imgW="1752600" imgH="393700" progId="Equation.DSMT4">
                  <p:embed/>
                </p:oleObj>
              </mc:Choice>
              <mc:Fallback>
                <p:oleObj name="Equation" r:id="rId8" imgW="1752600" imgH="393700" progId="Equation.DSMT4">
                  <p:embed/>
                  <p:pic>
                    <p:nvPicPr>
                      <p:cNvPr id="22" name="Object 21">
                        <a:extLst>
                          <a:ext uri="{FF2B5EF4-FFF2-40B4-BE49-F238E27FC236}">
                            <a16:creationId xmlns:a16="http://schemas.microsoft.com/office/drawing/2014/main" id="{796AC1AD-E8E8-4CF5-9651-1AB61E22C2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4604" y="4720544"/>
                        <a:ext cx="3239719" cy="721894"/>
                      </a:xfrm>
                      <a:prstGeom prst="rect">
                        <a:avLst/>
                      </a:prstGeom>
                      <a:noFill/>
                    </p:spPr>
                  </p:pic>
                </p:oleObj>
              </mc:Fallback>
            </mc:AlternateContent>
          </a:graphicData>
        </a:graphic>
      </p:graphicFrame>
      <p:sp>
        <p:nvSpPr>
          <p:cNvPr id="23" name="Rectangle 5">
            <a:extLst>
              <a:ext uri="{FF2B5EF4-FFF2-40B4-BE49-F238E27FC236}">
                <a16:creationId xmlns:a16="http://schemas.microsoft.com/office/drawing/2014/main" id="{21EFBCF8-5BF1-4D53-A839-87012B8D8F0F}"/>
              </a:ext>
            </a:extLst>
          </p:cNvPr>
          <p:cNvSpPr>
            <a:spLocks noChangeArrowheads="1"/>
          </p:cNvSpPr>
          <p:nvPr/>
        </p:nvSpPr>
        <p:spPr bwMode="auto">
          <a:xfrm>
            <a:off x="775356" y="598452"/>
            <a:ext cx="106412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400" b="1"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10:</a:t>
            </a:r>
            <a:r>
              <a:rPr kumimoji="0" lang="fr-FR" altLang="en-US" sz="2400" b="0" i="0" u="none" strike="noStrike" cap="none" normalizeH="0" baseline="0">
                <a:ln>
                  <a:noFill/>
                </a:ln>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Treo con lắc đơn tại vị trí có gia tốc trọng trường g = 10 = </a:t>
            </a:r>
            <a:r>
              <a:rPr kumimoji="0" lang="en-US"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π</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fr-FR"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(m/s</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2</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chiều dài dây treo là</a:t>
            </a:r>
            <a:r>
              <a:rPr kumimoji="0" lang="fr-FR" altLang="en-US" sz="2400" b="1"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50 cm. Bỏ qua lực cản. Kéo vật lệch khỏi phương thẳng đứng một góc 3</a:t>
            </a:r>
            <a:r>
              <a:rPr kumimoji="0" lang="fr-FR" altLang="en-US" sz="2400" b="0" i="0" u="none" strike="noStrike" cap="none" normalizeH="0" baseline="3000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0</a:t>
            </a:r>
            <a:r>
              <a:rPr kumimoji="0" lang="fr-FR"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 rồi buông nhẹ cho vật dao động. Chọn gốc thời gian khi vật qua vị trí cân bằng lần đầu tiên kể từ khi buông vật, chiều dương là chiều chuyển động của vật ngay khi buông vật. Phương trình dao động ly độ góc của vật nhỏ l</a:t>
            </a:r>
            <a:r>
              <a:rPr kumimoji="0" lang="vi-VN" altLang="en-US" sz="2400" b="0" i="0" u="none" strike="noStrike" cap="none" normalizeH="0" baseline="0">
                <a:ln>
                  <a:noFill/>
                </a:ln>
                <a:solidFill>
                  <a:schemeClr val="tx1"/>
                </a:solidFill>
                <a:effectLst/>
                <a:latin typeface="#9Slide03 Ample" panose="02000000000000000000" pitchFamily="2" charset="0"/>
                <a:ea typeface="Cambria" panose="02040503050406030204" pitchFamily="18" charset="0"/>
                <a:cs typeface="Times New Roman" panose="02020603050405020304" pitchFamily="18" charset="0"/>
              </a:rPr>
              <a:t>à </a:t>
            </a:r>
            <a:endParaRPr kumimoji="0" lang="en-US" altLang="en-US" sz="2400" b="0" i="0" u="none" strike="noStrike" cap="none" normalizeH="0" baseline="0">
              <a:ln>
                <a:noFill/>
              </a:ln>
              <a:solidFill>
                <a:schemeClr val="tx1"/>
              </a:solidFill>
              <a:effectLst/>
              <a:latin typeface="#9Slide03 Ample" panose="02000000000000000000" pitchFamily="2" charset="0"/>
            </a:endParaRPr>
          </a:p>
        </p:txBody>
      </p:sp>
      <p:pic>
        <p:nvPicPr>
          <p:cNvPr id="24" name="Picture 23">
            <a:extLst>
              <a:ext uri="{FF2B5EF4-FFF2-40B4-BE49-F238E27FC236}">
                <a16:creationId xmlns:a16="http://schemas.microsoft.com/office/drawing/2014/main" id="{4F923EAA-D883-462B-AB61-7E74D9E2A6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1999" y="2567428"/>
            <a:ext cx="3097299" cy="2853530"/>
          </a:xfrm>
          <a:prstGeom prst="rect">
            <a:avLst/>
          </a:prstGeom>
        </p:spPr>
      </p:pic>
      <p:cxnSp>
        <p:nvCxnSpPr>
          <p:cNvPr id="25" name="Straight Connector 24">
            <a:extLst>
              <a:ext uri="{FF2B5EF4-FFF2-40B4-BE49-F238E27FC236}">
                <a16:creationId xmlns:a16="http://schemas.microsoft.com/office/drawing/2014/main" id="{DCD6B195-28FE-48B5-9CC0-15F2E994E77A}"/>
              </a:ext>
            </a:extLst>
          </p:cNvPr>
          <p:cNvCxnSpPr/>
          <p:nvPr/>
        </p:nvCxnSpPr>
        <p:spPr>
          <a:xfrm>
            <a:off x="8839199" y="2721004"/>
            <a:ext cx="0" cy="4136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3D8F16-627A-4525-9909-34655618777C}"/>
              </a:ext>
            </a:extLst>
          </p:cNvPr>
          <p:cNvCxnSpPr/>
          <p:nvPr/>
        </p:nvCxnSpPr>
        <p:spPr>
          <a:xfrm>
            <a:off x="4447097" y="2721004"/>
            <a:ext cx="0" cy="41369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6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1FCE89D-F1D9-440A-AAF5-1D581CEC1A17}"/>
              </a:ext>
            </a:extLst>
          </p:cNvPr>
          <p:cNvSpPr txBox="1">
            <a:spLocks/>
          </p:cNvSpPr>
          <p:nvPr/>
        </p:nvSpPr>
        <p:spPr>
          <a:xfrm>
            <a:off x="914399" y="973405"/>
            <a:ext cx="10363201" cy="6143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pPr algn="ctr"/>
            <a:r>
              <a:rPr lang="en-US" sz="3200">
                <a:solidFill>
                  <a:srgbClr val="1CADE4"/>
                </a:solidFill>
                <a:latin typeface="#9Slide04 SFU Belle" panose="00000400000000000000" pitchFamily="2" charset="0"/>
              </a:rPr>
              <a:t>III. Khảo sát dao động của con lắc đơn về mặt năng lượng</a:t>
            </a:r>
            <a:endParaRPr lang="en-US" sz="3200" dirty="0">
              <a:solidFill>
                <a:srgbClr val="1CADE4"/>
              </a:solidFill>
              <a:latin typeface="#9Slide04 SFU Belle" panose="00000400000000000000" pitchFamily="2" charset="0"/>
            </a:endParaRPr>
          </a:p>
        </p:txBody>
      </p:sp>
      <p:pic>
        <p:nvPicPr>
          <p:cNvPr id="12" name="Picture 11">
            <a:extLst>
              <a:ext uri="{FF2B5EF4-FFF2-40B4-BE49-F238E27FC236}">
                <a16:creationId xmlns:a16="http://schemas.microsoft.com/office/drawing/2014/main" id="{D3C2C382-46AE-4CC2-9B62-8A53F542E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39" y="1641272"/>
            <a:ext cx="4494461" cy="4266769"/>
          </a:xfrm>
          <a:prstGeom prst="rect">
            <a:avLst/>
          </a:prstGeom>
          <a:ln>
            <a:solidFill>
              <a:srgbClr val="6600FF"/>
            </a:solidFill>
          </a:ln>
        </p:spPr>
      </p:pic>
      <p:sp>
        <p:nvSpPr>
          <p:cNvPr id="13" name="Text Box 3">
            <a:extLst>
              <a:ext uri="{FF2B5EF4-FFF2-40B4-BE49-F238E27FC236}">
                <a16:creationId xmlns:a16="http://schemas.microsoft.com/office/drawing/2014/main" id="{AED9C760-CDF2-4E9A-AD77-30729C54C50A}"/>
              </a:ext>
            </a:extLst>
          </p:cNvPr>
          <p:cNvSpPr txBox="1">
            <a:spLocks noChangeArrowheads="1"/>
          </p:cNvSpPr>
          <p:nvPr/>
        </p:nvSpPr>
        <p:spPr bwMode="auto">
          <a:xfrm>
            <a:off x="340357" y="1839490"/>
            <a:ext cx="6629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00ADEF"/>
                </a:solidFill>
                <a:latin typeface="Arial" panose="020B0604020202020204" pitchFamily="34" charset="0"/>
                <a:cs typeface="Arial" panose="020B0604020202020204" pitchFamily="34" charset="0"/>
              </a:rPr>
              <a:t>1. Động năng của con lắc đơn:</a:t>
            </a:r>
          </a:p>
        </p:txBody>
      </p:sp>
      <p:sp>
        <p:nvSpPr>
          <p:cNvPr id="14" name="Text Box 5">
            <a:extLst>
              <a:ext uri="{FF2B5EF4-FFF2-40B4-BE49-F238E27FC236}">
                <a16:creationId xmlns:a16="http://schemas.microsoft.com/office/drawing/2014/main" id="{4B4927CA-A1A4-443A-9CE9-648F2C577DB4}"/>
              </a:ext>
            </a:extLst>
          </p:cNvPr>
          <p:cNvSpPr txBox="1">
            <a:spLocks noChangeArrowheads="1"/>
          </p:cNvSpPr>
          <p:nvPr/>
        </p:nvSpPr>
        <p:spPr bwMode="auto">
          <a:xfrm>
            <a:off x="1195795" y="3491448"/>
            <a:ext cx="4114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latin typeface="Arial" panose="020B0604020202020204" pitchFamily="34" charset="0"/>
                <a:cs typeface="Arial" panose="020B0604020202020204" pitchFamily="34" charset="0"/>
              </a:rPr>
              <a:t>W</a:t>
            </a:r>
            <a:r>
              <a:rPr lang="en-US" altLang="en-US" sz="2600" baseline="-25000">
                <a:latin typeface="Arial" panose="020B0604020202020204" pitchFamily="34" charset="0"/>
                <a:cs typeface="Arial" panose="020B0604020202020204" pitchFamily="34" charset="0"/>
              </a:rPr>
              <a:t>đ</a:t>
            </a:r>
            <a:r>
              <a:rPr lang="en-US" altLang="en-US" sz="2600">
                <a:latin typeface="Arial" panose="020B0604020202020204" pitchFamily="34" charset="0"/>
                <a:cs typeface="Arial" panose="020B0604020202020204" pitchFamily="34" charset="0"/>
              </a:rPr>
              <a:t>(J); m(kg); v(m/s)</a:t>
            </a:r>
          </a:p>
        </p:txBody>
      </p:sp>
      <p:graphicFrame>
        <p:nvGraphicFramePr>
          <p:cNvPr id="15" name="Object 12">
            <a:extLst>
              <a:ext uri="{FF2B5EF4-FFF2-40B4-BE49-F238E27FC236}">
                <a16:creationId xmlns:a16="http://schemas.microsoft.com/office/drawing/2014/main" id="{D33EAD59-E602-422E-ADDD-217B817B28C7}"/>
              </a:ext>
            </a:extLst>
          </p:cNvPr>
          <p:cNvGraphicFramePr>
            <a:graphicFrameLocks noChangeAspect="1"/>
          </p:cNvGraphicFramePr>
          <p:nvPr>
            <p:extLst>
              <p:ext uri="{D42A27DB-BD31-4B8C-83A1-F6EECF244321}">
                <p14:modId xmlns:p14="http://schemas.microsoft.com/office/powerpoint/2010/main" val="2198406889"/>
              </p:ext>
            </p:extLst>
          </p:nvPr>
        </p:nvGraphicFramePr>
        <p:xfrm>
          <a:off x="757213" y="2348965"/>
          <a:ext cx="5151438" cy="1017587"/>
        </p:xfrm>
        <a:graphic>
          <a:graphicData uri="http://schemas.openxmlformats.org/presentationml/2006/ole">
            <mc:AlternateContent xmlns:mc="http://schemas.openxmlformats.org/markup-compatibility/2006">
              <mc:Choice xmlns:v="urn:schemas-microsoft-com:vml" Requires="v">
                <p:oleObj name="Equation" r:id="rId4" imgW="2158920" imgH="393480" progId="Equation.DSMT4">
                  <p:embed/>
                </p:oleObj>
              </mc:Choice>
              <mc:Fallback>
                <p:oleObj name="Equation" r:id="rId4" imgW="2158920" imgH="393480" progId="Equation.DSMT4">
                  <p:embed/>
                  <p:pic>
                    <p:nvPicPr>
                      <p:cNvPr id="15" name="Object 12">
                        <a:extLst>
                          <a:ext uri="{FF2B5EF4-FFF2-40B4-BE49-F238E27FC236}">
                            <a16:creationId xmlns:a16="http://schemas.microsoft.com/office/drawing/2014/main" id="{D33EAD59-E602-422E-ADDD-217B817B28C7}"/>
                          </a:ext>
                        </a:extLst>
                      </p:cNvPr>
                      <p:cNvPicPr>
                        <a:picLocks noChangeAspect="1" noChangeArrowheads="1"/>
                      </p:cNvPicPr>
                      <p:nvPr/>
                    </p:nvPicPr>
                    <p:blipFill>
                      <a:blip r:embed="rId5"/>
                      <a:srcRect/>
                      <a:stretch>
                        <a:fillRect/>
                      </a:stretch>
                    </p:blipFill>
                    <p:spPr bwMode="auto">
                      <a:xfrm>
                        <a:off x="757213" y="2348965"/>
                        <a:ext cx="5151438" cy="1017587"/>
                      </a:xfrm>
                      <a:prstGeom prst="rect">
                        <a:avLst/>
                      </a:prstGeom>
                      <a:noFill/>
                      <a:ln>
                        <a:solidFill>
                          <a:srgbClr val="FF0000"/>
                        </a:solidFill>
                      </a:ln>
                      <a:effectLst/>
                    </p:spPr>
                  </p:pic>
                </p:oleObj>
              </mc:Fallback>
            </mc:AlternateContent>
          </a:graphicData>
        </a:graphic>
      </p:graphicFrame>
      <p:sp>
        <p:nvSpPr>
          <p:cNvPr id="16" name="Text Box 6">
            <a:extLst>
              <a:ext uri="{FF2B5EF4-FFF2-40B4-BE49-F238E27FC236}">
                <a16:creationId xmlns:a16="http://schemas.microsoft.com/office/drawing/2014/main" id="{C907FC46-CC85-4546-9714-FEA446DCDA1E}"/>
              </a:ext>
            </a:extLst>
          </p:cNvPr>
          <p:cNvSpPr txBox="1">
            <a:spLocks noChangeArrowheads="1"/>
          </p:cNvSpPr>
          <p:nvPr/>
        </p:nvSpPr>
        <p:spPr bwMode="auto">
          <a:xfrm>
            <a:off x="294343" y="4069630"/>
            <a:ext cx="50162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b="1">
                <a:solidFill>
                  <a:srgbClr val="00ADEF"/>
                </a:solidFill>
                <a:latin typeface="Arial" panose="020B0604020202020204" pitchFamily="34" charset="0"/>
                <a:cs typeface="Arial" panose="020B0604020202020204" pitchFamily="34" charset="0"/>
              </a:rPr>
              <a:t>2. Thế năng của con lắc đơn:</a:t>
            </a:r>
          </a:p>
        </p:txBody>
      </p:sp>
      <p:graphicFrame>
        <p:nvGraphicFramePr>
          <p:cNvPr id="17" name="Content Placeholder 16">
            <a:extLst>
              <a:ext uri="{FF2B5EF4-FFF2-40B4-BE49-F238E27FC236}">
                <a16:creationId xmlns:a16="http://schemas.microsoft.com/office/drawing/2014/main" id="{05D42C61-23F3-437D-974F-20D2E18B555E}"/>
              </a:ext>
            </a:extLst>
          </p:cNvPr>
          <p:cNvGraphicFramePr>
            <a:graphicFrameLocks noGrp="1" noChangeAspect="1"/>
          </p:cNvGraphicFramePr>
          <p:nvPr>
            <p:ph sz="half" idx="1"/>
            <p:extLst>
              <p:ext uri="{D42A27DB-BD31-4B8C-83A1-F6EECF244321}">
                <p14:modId xmlns:p14="http://schemas.microsoft.com/office/powerpoint/2010/main" val="2690215366"/>
              </p:ext>
            </p:extLst>
          </p:nvPr>
        </p:nvGraphicFramePr>
        <p:xfrm>
          <a:off x="725004" y="5082787"/>
          <a:ext cx="3388809" cy="635338"/>
        </p:xfrm>
        <a:graphic>
          <a:graphicData uri="http://schemas.openxmlformats.org/presentationml/2006/ole">
            <mc:AlternateContent xmlns:mc="http://schemas.openxmlformats.org/markup-compatibility/2006">
              <mc:Choice xmlns:v="urn:schemas-microsoft-com:vml" Requires="v">
                <p:oleObj name="Equation" r:id="rId6" imgW="1218960" imgH="228600" progId="Equation.DSMT4">
                  <p:embed/>
                </p:oleObj>
              </mc:Choice>
              <mc:Fallback>
                <p:oleObj name="Equation" r:id="rId6" imgW="1218960" imgH="228600" progId="Equation.DSMT4">
                  <p:embed/>
                  <p:pic>
                    <p:nvPicPr>
                      <p:cNvPr id="17" name="Content Placeholder 16">
                        <a:extLst>
                          <a:ext uri="{FF2B5EF4-FFF2-40B4-BE49-F238E27FC236}">
                            <a16:creationId xmlns:a16="http://schemas.microsoft.com/office/drawing/2014/main" id="{05D42C61-23F3-437D-974F-20D2E18B555E}"/>
                          </a:ext>
                        </a:extLst>
                      </p:cNvPr>
                      <p:cNvPicPr>
                        <a:picLocks noChangeAspect="1" noChangeArrowheads="1"/>
                      </p:cNvPicPr>
                      <p:nvPr/>
                    </p:nvPicPr>
                    <p:blipFill>
                      <a:blip r:embed="rId7"/>
                      <a:srcRect/>
                      <a:stretch>
                        <a:fillRect/>
                      </a:stretch>
                    </p:blipFill>
                    <p:spPr bwMode="auto">
                      <a:xfrm>
                        <a:off x="725004" y="5082787"/>
                        <a:ext cx="3388809" cy="635338"/>
                      </a:xfrm>
                      <a:prstGeom prst="rect">
                        <a:avLst/>
                      </a:prstGeom>
                      <a:noFill/>
                      <a:ln>
                        <a:solidFill>
                          <a:srgbClr val="FF0000"/>
                        </a:solidFill>
                      </a:ln>
                      <a:effectLst/>
                    </p:spPr>
                  </p:pic>
                </p:oleObj>
              </mc:Fallback>
            </mc:AlternateContent>
          </a:graphicData>
        </a:graphic>
      </p:graphicFrame>
      <p:sp>
        <p:nvSpPr>
          <p:cNvPr id="18" name="Text Box 20">
            <a:extLst>
              <a:ext uri="{FF2B5EF4-FFF2-40B4-BE49-F238E27FC236}">
                <a16:creationId xmlns:a16="http://schemas.microsoft.com/office/drawing/2014/main" id="{ABA9D5F7-55C0-4796-B725-8D88ABBBAAE9}"/>
              </a:ext>
            </a:extLst>
          </p:cNvPr>
          <p:cNvSpPr txBox="1">
            <a:spLocks noChangeArrowheads="1"/>
          </p:cNvSpPr>
          <p:nvPr/>
        </p:nvSpPr>
        <p:spPr bwMode="auto">
          <a:xfrm>
            <a:off x="1068139" y="5915480"/>
            <a:ext cx="6629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a:latin typeface="Arial" panose="020B0604020202020204" pitchFamily="34" charset="0"/>
                <a:cs typeface="Arial" panose="020B0604020202020204" pitchFamily="34" charset="0"/>
              </a:rPr>
              <a:t>W</a:t>
            </a:r>
            <a:r>
              <a:rPr lang="en-US" altLang="en-US" sz="2600" baseline="-25000">
                <a:latin typeface="Arial" panose="020B0604020202020204" pitchFamily="34" charset="0"/>
                <a:cs typeface="Arial" panose="020B0604020202020204" pitchFamily="34" charset="0"/>
              </a:rPr>
              <a:t>t </a:t>
            </a:r>
            <a:r>
              <a:rPr lang="en-US" altLang="en-US" sz="2600">
                <a:latin typeface="Arial" panose="020B0604020202020204" pitchFamily="34" charset="0"/>
                <a:cs typeface="Arial" panose="020B0604020202020204" pitchFamily="34" charset="0"/>
              </a:rPr>
              <a:t>(J); m (kg); g (m/s); </a:t>
            </a:r>
            <a:r>
              <a:rPr lang="en-US" altLang="en-US" sz="2600" i="1">
                <a:latin typeface="Times New Roman" panose="02020603050405020304" pitchFamily="18" charset="0"/>
                <a:cs typeface="Times New Roman" panose="02020603050405020304" pitchFamily="18" charset="0"/>
              </a:rPr>
              <a:t>l </a:t>
            </a:r>
            <a:r>
              <a:rPr lang="en-US" altLang="en-US" sz="2600">
                <a:latin typeface="Arial" panose="020B0604020202020204" pitchFamily="34" charset="0"/>
                <a:cs typeface="Arial" panose="020B0604020202020204" pitchFamily="34" charset="0"/>
              </a:rPr>
              <a:t>(m), </a:t>
            </a:r>
            <a:r>
              <a:rPr lang="el-GR" altLang="en-US" sz="2600">
                <a:latin typeface="Times New Roman" panose="02020603050405020304" pitchFamily="18" charset="0"/>
                <a:cs typeface="Times New Roman" panose="02020603050405020304" pitchFamily="18" charset="0"/>
              </a:rPr>
              <a:t>α</a:t>
            </a:r>
            <a:r>
              <a:rPr lang="en-US" altLang="en-US" sz="2600">
                <a:latin typeface="Times New Roman" panose="02020603050405020304" pitchFamily="18" charset="0"/>
                <a:cs typeface="Times New Roman" panose="02020603050405020304" pitchFamily="18" charset="0"/>
              </a:rPr>
              <a:t> (rad hoặc độ)</a:t>
            </a:r>
            <a:endParaRPr lang="en-US" altLang="en-US" sz="26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728E1CC-A90C-4CD1-9C28-B5467455561C}"/>
                  </a:ext>
                </a:extLst>
              </p:cNvPr>
              <p:cNvSpPr txBox="1"/>
              <p:nvPr/>
            </p:nvSpPr>
            <p:spPr>
              <a:xfrm>
                <a:off x="725004" y="4626242"/>
                <a:ext cx="5510290"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𝑊</m:t>
                          </m:r>
                        </m:e>
                        <m:sub>
                          <m:r>
                            <a:rPr lang="en-US" sz="2600" b="0" i="1" smtClean="0">
                              <a:latin typeface="Cambria Math" panose="02040503050406030204" pitchFamily="18" charset="0"/>
                            </a:rPr>
                            <m:t>𝑡</m:t>
                          </m:r>
                        </m:sub>
                      </m:sSub>
                      <m:r>
                        <a:rPr lang="en-US" sz="2600" b="0" i="1" smtClean="0">
                          <a:latin typeface="Cambria Math" panose="02040503050406030204" pitchFamily="18" charset="0"/>
                        </a:rPr>
                        <m:t>=</m:t>
                      </m:r>
                      <m:r>
                        <a:rPr lang="en-US" sz="2600" b="0" i="1" smtClean="0">
                          <a:latin typeface="Cambria Math" panose="02040503050406030204" pitchFamily="18" charset="0"/>
                        </a:rPr>
                        <m:t>𝑚𝑔𝑧</m:t>
                      </m:r>
                      <m:r>
                        <a:rPr lang="en-US" sz="2600" b="0" i="1" smtClean="0">
                          <a:latin typeface="Cambria Math" panose="02040503050406030204" pitchFamily="18" charset="0"/>
                        </a:rPr>
                        <m:t>                  </m:t>
                      </m:r>
                      <m:r>
                        <a:rPr lang="en-US" sz="2600" b="0" i="1" smtClean="0">
                          <a:latin typeface="Cambria Math" panose="02040503050406030204" pitchFamily="18" charset="0"/>
                        </a:rPr>
                        <m:t>𝑣</m:t>
                      </m:r>
                      <m:r>
                        <a:rPr lang="en-US" sz="2600" b="0" i="1" smtClean="0">
                          <a:latin typeface="Cambria Math" panose="02040503050406030204" pitchFamily="18" charset="0"/>
                        </a:rPr>
                        <m:t>ớ</m:t>
                      </m:r>
                      <m:r>
                        <a:rPr lang="en-US" sz="2600" b="0" i="1" smtClean="0">
                          <a:latin typeface="Cambria Math" panose="02040503050406030204" pitchFamily="18" charset="0"/>
                        </a:rPr>
                        <m:t>𝑖</m:t>
                      </m:r>
                      <m:r>
                        <a:rPr lang="en-US" sz="2600" b="0" i="1" smtClean="0">
                          <a:latin typeface="Cambria Math" panose="02040503050406030204" pitchFamily="18" charset="0"/>
                        </a:rPr>
                        <m:t> </m:t>
                      </m:r>
                      <m:r>
                        <a:rPr lang="en-US" sz="2600" b="0" i="1" smtClean="0">
                          <a:latin typeface="Cambria Math" panose="02040503050406030204" pitchFamily="18" charset="0"/>
                        </a:rPr>
                        <m:t>𝑧</m:t>
                      </m:r>
                      <m:r>
                        <a:rPr lang="en-US" sz="2600" b="0" i="1" smtClean="0">
                          <a:latin typeface="Cambria Math" panose="02040503050406030204" pitchFamily="18" charset="0"/>
                        </a:rPr>
                        <m:t>=</m:t>
                      </m:r>
                      <m:r>
                        <a:rPr lang="en-US" sz="2600" b="0" i="1" smtClean="0">
                          <a:latin typeface="Cambria Math" panose="02040503050406030204" pitchFamily="18" charset="0"/>
                        </a:rPr>
                        <m:t>𝑙</m:t>
                      </m:r>
                      <m:r>
                        <a:rPr lang="en-US" sz="2600" b="0" i="1" smtClean="0">
                          <a:latin typeface="Cambria Math" panose="02040503050406030204" pitchFamily="18" charset="0"/>
                        </a:rPr>
                        <m:t>−</m:t>
                      </m:r>
                      <m:r>
                        <a:rPr lang="en-US" sz="2600" b="0" i="1" smtClean="0">
                          <a:latin typeface="Cambria Math" panose="02040503050406030204" pitchFamily="18" charset="0"/>
                        </a:rPr>
                        <m:t>𝑙</m:t>
                      </m:r>
                      <m:r>
                        <a:rPr lang="en-US" sz="2600" b="0" i="1" smtClean="0">
                          <a:latin typeface="Cambria Math" panose="02040503050406030204" pitchFamily="18" charset="0"/>
                        </a:rPr>
                        <m:t>.</m:t>
                      </m:r>
                      <m:r>
                        <a:rPr lang="en-US" sz="2600" b="0" i="1" smtClean="0">
                          <a:latin typeface="Cambria Math" panose="02040503050406030204" pitchFamily="18" charset="0"/>
                        </a:rPr>
                        <m:t>𝑐𝑜𝑠</m:t>
                      </m:r>
                      <m:r>
                        <a:rPr lang="en-US" sz="2600" b="0" i="1" smtClean="0">
                          <a:latin typeface="Cambria Math" panose="02040503050406030204" pitchFamily="18" charset="0"/>
                          <a:ea typeface="Cambria Math" panose="02040503050406030204" pitchFamily="18" charset="0"/>
                        </a:rPr>
                        <m:t>𝛼</m:t>
                      </m:r>
                    </m:oMath>
                  </m:oMathPara>
                </a14:m>
                <a:endParaRPr lang="en-US" sz="2600"/>
              </a:p>
            </p:txBody>
          </p:sp>
        </mc:Choice>
        <mc:Fallback xmlns="">
          <p:sp>
            <p:nvSpPr>
              <p:cNvPr id="19" name="TextBox 18">
                <a:extLst>
                  <a:ext uri="{FF2B5EF4-FFF2-40B4-BE49-F238E27FC236}">
                    <a16:creationId xmlns:a16="http://schemas.microsoft.com/office/drawing/2014/main" id="{C728E1CC-A90C-4CD1-9C28-B5467455561C}"/>
                  </a:ext>
                </a:extLst>
              </p:cNvPr>
              <p:cNvSpPr txBox="1">
                <a:spLocks noRot="1" noChangeAspect="1" noMove="1" noResize="1" noEditPoints="1" noAdjustHandles="1" noChangeArrowheads="1" noChangeShapeType="1" noTextEdit="1"/>
              </p:cNvSpPr>
              <p:nvPr/>
            </p:nvSpPr>
            <p:spPr>
              <a:xfrm>
                <a:off x="725004" y="4626242"/>
                <a:ext cx="5510290" cy="400110"/>
              </a:xfrm>
              <a:prstGeom prst="rect">
                <a:avLst/>
              </a:prstGeom>
              <a:blipFill>
                <a:blip r:embed="rId8"/>
                <a:stretch>
                  <a:fillRect/>
                </a:stretch>
              </a:blipFill>
            </p:spPr>
            <p:txBody>
              <a:bodyPr/>
              <a:lstStyle/>
              <a:p>
                <a:r>
                  <a:rPr lang="en-US">
                    <a:noFill/>
                  </a:rPr>
                  <a:t> </a:t>
                </a:r>
              </a:p>
            </p:txBody>
          </p:sp>
        </mc:Fallback>
      </mc:AlternateContent>
      <p:sp>
        <p:nvSpPr>
          <p:cNvPr id="11" name="Title 2">
            <a:extLst>
              <a:ext uri="{FF2B5EF4-FFF2-40B4-BE49-F238E27FC236}">
                <a16:creationId xmlns:a16="http://schemas.microsoft.com/office/drawing/2014/main" id="{0460450E-E253-4383-ABE2-D99E9B313CEF}"/>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Tree>
    <p:extLst>
      <p:ext uri="{BB962C8B-B14F-4D97-AF65-F5344CB8AC3E}">
        <p14:creationId xmlns:p14="http://schemas.microsoft.com/office/powerpoint/2010/main" val="38461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1FCE89D-F1D9-440A-AAF5-1D581CEC1A17}"/>
              </a:ext>
            </a:extLst>
          </p:cNvPr>
          <p:cNvSpPr txBox="1">
            <a:spLocks/>
          </p:cNvSpPr>
          <p:nvPr/>
        </p:nvSpPr>
        <p:spPr>
          <a:xfrm>
            <a:off x="914399" y="973405"/>
            <a:ext cx="10363201" cy="61435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pPr algn="ctr"/>
            <a:r>
              <a:rPr lang="en-US" sz="3200">
                <a:solidFill>
                  <a:srgbClr val="1CADE4"/>
                </a:solidFill>
                <a:latin typeface="#9Slide04 SFU Belle" panose="00000400000000000000" pitchFamily="2" charset="0"/>
              </a:rPr>
              <a:t>III. Khảo sát dao động của con lắc đơn về mặt năng lượng</a:t>
            </a:r>
            <a:endParaRPr lang="en-US" sz="3200" dirty="0">
              <a:solidFill>
                <a:srgbClr val="1CADE4"/>
              </a:solidFill>
              <a:latin typeface="#9Slide04 SFU Belle" panose="00000400000000000000" pitchFamily="2" charset="0"/>
            </a:endParaRPr>
          </a:p>
        </p:txBody>
      </p:sp>
      <p:pic>
        <p:nvPicPr>
          <p:cNvPr id="12" name="Picture 11">
            <a:extLst>
              <a:ext uri="{FF2B5EF4-FFF2-40B4-BE49-F238E27FC236}">
                <a16:creationId xmlns:a16="http://schemas.microsoft.com/office/drawing/2014/main" id="{D3C2C382-46AE-4CC2-9B62-8A53F542E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39" y="1641272"/>
            <a:ext cx="4494461" cy="4266769"/>
          </a:xfrm>
          <a:prstGeom prst="rect">
            <a:avLst/>
          </a:prstGeom>
          <a:ln>
            <a:solidFill>
              <a:srgbClr val="6600FF"/>
            </a:solidFill>
          </a:ln>
        </p:spPr>
      </p:pic>
      <p:sp>
        <p:nvSpPr>
          <p:cNvPr id="20" name="Text Box 9">
            <a:extLst>
              <a:ext uri="{FF2B5EF4-FFF2-40B4-BE49-F238E27FC236}">
                <a16:creationId xmlns:a16="http://schemas.microsoft.com/office/drawing/2014/main" id="{58629BA5-293A-46E0-AA93-F46411985497}"/>
              </a:ext>
            </a:extLst>
          </p:cNvPr>
          <p:cNvSpPr txBox="1">
            <a:spLocks noChangeArrowheads="1"/>
          </p:cNvSpPr>
          <p:nvPr/>
        </p:nvSpPr>
        <p:spPr bwMode="auto">
          <a:xfrm>
            <a:off x="265362" y="1811162"/>
            <a:ext cx="484997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b="1">
                <a:solidFill>
                  <a:srgbClr val="00ADEF"/>
                </a:solidFill>
                <a:latin typeface="Arial" panose="020B0604020202020204" pitchFamily="34" charset="0"/>
                <a:cs typeface="Arial" panose="020B0604020202020204" pitchFamily="34" charset="0"/>
              </a:rPr>
              <a:t>3. Cơ năng  của con lắc đơn</a:t>
            </a:r>
          </a:p>
        </p:txBody>
      </p:sp>
      <mc:AlternateContent xmlns:mc="http://schemas.openxmlformats.org/markup-compatibility/2006" xmlns:a14="http://schemas.microsoft.com/office/drawing/2010/main">
        <mc:Choice Requires="a14">
          <p:sp>
            <p:nvSpPr>
              <p:cNvPr id="21" name="Object 11">
                <a:extLst>
                  <a:ext uri="{FF2B5EF4-FFF2-40B4-BE49-F238E27FC236}">
                    <a16:creationId xmlns:a16="http://schemas.microsoft.com/office/drawing/2014/main" id="{B2EFE25B-671A-4E54-A8E6-11A786E467EA}"/>
                  </a:ext>
                </a:extLst>
              </p:cNvPr>
              <p:cNvSpPr txBox="1"/>
              <p:nvPr/>
            </p:nvSpPr>
            <p:spPr bwMode="auto">
              <a:xfrm>
                <a:off x="540637" y="2581377"/>
                <a:ext cx="5745676" cy="847623"/>
              </a:xfrm>
              <a:prstGeom prst="rect">
                <a:avLst/>
              </a:prstGeom>
              <a:noFill/>
              <a:ln w="9525">
                <a:solidFill>
                  <a:srgbClr val="FF0000"/>
                </a:solid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𝑊</m:t>
                      </m:r>
                      <m:r>
                        <a:rPr lang="en-US" sz="240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2</m:t>
                          </m:r>
                        </m:den>
                      </m:f>
                      <m:r>
                        <a:rPr lang="en-US" sz="2400" i="1">
                          <a:solidFill>
                            <a:srgbClr val="000000"/>
                          </a:solidFill>
                          <a:latin typeface="Cambria Math" panose="02040503050406030204" pitchFamily="18" charset="0"/>
                        </a:rPr>
                        <m:t>𝑚</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𝑣</m:t>
                          </m:r>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𝑚𝑔𝑙</m:t>
                      </m:r>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1−</m:t>
                          </m:r>
                          <m:r>
                            <a:rPr lang="en-US" sz="2400" b="0" i="1" smtClean="0">
                              <a:solidFill>
                                <a:srgbClr val="000000"/>
                              </a:solidFill>
                              <a:latin typeface="Cambria Math" panose="02040503050406030204" pitchFamily="18" charset="0"/>
                            </a:rPr>
                            <m:t>𝑐𝑜𝑠</m:t>
                          </m:r>
                          <m:r>
                            <a:rPr lang="en-US" sz="2400" b="0" i="1" smtClean="0">
                              <a:solidFill>
                                <a:srgbClr val="000000"/>
                              </a:solidFill>
                              <a:latin typeface="Cambria Math" panose="02040503050406030204" pitchFamily="18" charset="0"/>
                              <a:ea typeface="Cambria Math" panose="02040503050406030204" pitchFamily="18" charset="0"/>
                            </a:rPr>
                            <m:t>𝛼</m:t>
                          </m:r>
                        </m:e>
                      </m:d>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h</m:t>
                      </m:r>
                      <m:r>
                        <a:rPr lang="en-US" sz="2400" b="0" i="1" smtClean="0">
                          <a:solidFill>
                            <a:srgbClr val="000000"/>
                          </a:solidFill>
                          <a:latin typeface="Cambria Math" panose="02040503050406030204" pitchFamily="18" charset="0"/>
                          <a:ea typeface="Cambria Math" panose="02040503050406030204" pitchFamily="18" charset="0"/>
                        </a:rPr>
                        <m:t>ằ</m:t>
                      </m:r>
                      <m:r>
                        <a:rPr lang="en-US" sz="2400" b="0" i="1" smtClean="0">
                          <a:solidFill>
                            <a:srgbClr val="000000"/>
                          </a:solidFill>
                          <a:latin typeface="Cambria Math" panose="02040503050406030204" pitchFamily="18" charset="0"/>
                          <a:ea typeface="Cambria Math" panose="02040503050406030204" pitchFamily="18" charset="0"/>
                        </a:rPr>
                        <m:t>𝑛𝑔</m:t>
                      </m:r>
                      <m:r>
                        <a:rPr lang="en-US" sz="2400" b="0" i="1" smtClean="0">
                          <a:solidFill>
                            <a:srgbClr val="000000"/>
                          </a:solidFill>
                          <a:latin typeface="Cambria Math" panose="02040503050406030204" pitchFamily="18" charset="0"/>
                          <a:ea typeface="Cambria Math" panose="02040503050406030204" pitchFamily="18" charset="0"/>
                        </a:rPr>
                        <m:t> </m:t>
                      </m:r>
                      <m:r>
                        <a:rPr lang="en-US" sz="2400" b="0" i="1" smtClean="0">
                          <a:solidFill>
                            <a:srgbClr val="000000"/>
                          </a:solidFill>
                          <a:latin typeface="Cambria Math" panose="02040503050406030204" pitchFamily="18" charset="0"/>
                          <a:ea typeface="Cambria Math" panose="02040503050406030204" pitchFamily="18" charset="0"/>
                        </a:rPr>
                        <m:t>𝑠</m:t>
                      </m:r>
                      <m:r>
                        <a:rPr lang="en-US" sz="2400" b="0" i="1" smtClean="0">
                          <a:solidFill>
                            <a:srgbClr val="000000"/>
                          </a:solidFill>
                          <a:latin typeface="Cambria Math" panose="02040503050406030204" pitchFamily="18" charset="0"/>
                          <a:ea typeface="Cambria Math" panose="02040503050406030204" pitchFamily="18" charset="0"/>
                        </a:rPr>
                        <m:t>ố</m:t>
                      </m:r>
                    </m:oMath>
                  </m:oMathPara>
                </a14:m>
                <a:endParaRPr lang="en-US" sz="2400" b="0">
                  <a:solidFill>
                    <a:srgbClr val="000000"/>
                  </a:solidFill>
                  <a:ea typeface="Cambria Math" panose="02040503050406030204" pitchFamily="18" charset="0"/>
                </a:endParaRPr>
              </a:p>
              <a:p>
                <a:endParaRPr lang="en-US" sz="2400"/>
              </a:p>
            </p:txBody>
          </p:sp>
        </mc:Choice>
        <mc:Fallback xmlns="">
          <p:sp>
            <p:nvSpPr>
              <p:cNvPr id="21" name="Object 11">
                <a:extLst>
                  <a:ext uri="{FF2B5EF4-FFF2-40B4-BE49-F238E27FC236}">
                    <a16:creationId xmlns:a16="http://schemas.microsoft.com/office/drawing/2014/main" id="{B2EFE25B-671A-4E54-A8E6-11A786E467EA}"/>
                  </a:ext>
                </a:extLst>
              </p:cNvPr>
              <p:cNvSpPr txBox="1">
                <a:spLocks noRot="1" noChangeAspect="1" noMove="1" noResize="1" noEditPoints="1" noAdjustHandles="1" noChangeArrowheads="1" noChangeShapeType="1" noTextEdit="1"/>
              </p:cNvSpPr>
              <p:nvPr/>
            </p:nvSpPr>
            <p:spPr bwMode="auto">
              <a:xfrm>
                <a:off x="540637" y="2581377"/>
                <a:ext cx="5745676" cy="847623"/>
              </a:xfrm>
              <a:prstGeom prst="rect">
                <a:avLst/>
              </a:prstGeom>
              <a:blipFill>
                <a:blip r:embed="rId4"/>
                <a:stretch>
                  <a:fillRect/>
                </a:stretch>
              </a:blipFill>
              <a:ln w="9525">
                <a:solidFill>
                  <a:srgbClr val="FF00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88AEA0E-CC95-4A4F-BB2F-CE81FBED8CCE}"/>
                  </a:ext>
                </a:extLst>
              </p:cNvPr>
              <p:cNvSpPr txBox="1"/>
              <p:nvPr/>
            </p:nvSpPr>
            <p:spPr>
              <a:xfrm>
                <a:off x="540637" y="3429000"/>
                <a:ext cx="6249256" cy="783804"/>
              </a:xfrm>
              <a:prstGeom prst="rect">
                <a:avLst/>
              </a:prstGeom>
              <a:noFill/>
              <a:ln>
                <a:solidFill>
                  <a:srgbClr val="FF0000"/>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𝑊</m:t>
                      </m:r>
                      <m:r>
                        <a:rPr lang="en-US" sz="2400" i="1" smtClean="0">
                          <a:solidFill>
                            <a:srgbClr val="000000"/>
                          </a:solidFill>
                          <a:latin typeface="Cambria Math" panose="02040503050406030204" pitchFamily="18" charset="0"/>
                        </a:rPr>
                        <m:t>=</m:t>
                      </m:r>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1</m:t>
                          </m:r>
                        </m:num>
                        <m:den>
                          <m:r>
                            <a:rPr lang="en-US" sz="2400" b="0" i="1" smtClean="0">
                              <a:solidFill>
                                <a:srgbClr val="000000"/>
                              </a:solidFill>
                              <a:latin typeface="Cambria Math" panose="02040503050406030204" pitchFamily="18" charset="0"/>
                            </a:rPr>
                            <m:t>2</m:t>
                          </m:r>
                        </m:den>
                      </m:f>
                      <m:r>
                        <a:rPr lang="en-US" sz="2400" b="0" i="1" smtClean="0">
                          <a:solidFill>
                            <a:srgbClr val="000000"/>
                          </a:solidFill>
                          <a:latin typeface="Cambria Math" panose="02040503050406030204" pitchFamily="18" charset="0"/>
                        </a:rPr>
                        <m:t>𝑚</m:t>
                      </m:r>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ea typeface="Cambria Math" panose="02040503050406030204" pitchFamily="18" charset="0"/>
                            </a:rPr>
                            <m:t>𝜔</m:t>
                          </m:r>
                        </m:e>
                        <m:sup>
                          <m:r>
                            <a:rPr lang="en-US" sz="2400" b="0" i="1" smtClean="0">
                              <a:solidFill>
                                <a:srgbClr val="000000"/>
                              </a:solidFill>
                              <a:latin typeface="Cambria Math" panose="02040503050406030204" pitchFamily="18" charset="0"/>
                            </a:rPr>
                            <m:t>2</m:t>
                          </m:r>
                        </m:sup>
                      </m:sSup>
                      <m:sSubSup>
                        <m:sSubSupPr>
                          <m:ctrlPr>
                            <a:rPr lang="en-US" sz="2400" b="0" i="1" smtClean="0">
                              <a:solidFill>
                                <a:srgbClr val="000000"/>
                              </a:solidFill>
                              <a:latin typeface="Cambria Math" panose="02040503050406030204" pitchFamily="18" charset="0"/>
                            </a:rPr>
                          </m:ctrlPr>
                        </m:sSubSupPr>
                        <m:e>
                          <m:r>
                            <a:rPr lang="en-US" sz="2400" b="0" i="1" smtClean="0">
                              <a:solidFill>
                                <a:srgbClr val="000000"/>
                              </a:solidFill>
                              <a:latin typeface="Cambria Math" panose="02040503050406030204" pitchFamily="18" charset="0"/>
                            </a:rPr>
                            <m:t>𝑠</m:t>
                          </m:r>
                        </m:e>
                        <m:sub>
                          <m:r>
                            <a:rPr lang="en-US" sz="2400" b="0" i="1" smtClean="0">
                              <a:solidFill>
                                <a:srgbClr val="000000"/>
                              </a:solidFill>
                              <a:latin typeface="Cambria Math" panose="02040503050406030204" pitchFamily="18" charset="0"/>
                            </a:rPr>
                            <m:t>0</m:t>
                          </m:r>
                        </m:sub>
                        <m:sup>
                          <m:r>
                            <a:rPr lang="en-US" sz="2400" b="0" i="1" smtClean="0">
                              <a:solidFill>
                                <a:srgbClr val="000000"/>
                              </a:solidFill>
                              <a:latin typeface="Cambria Math" panose="02040503050406030204" pitchFamily="18" charset="0"/>
                            </a:rPr>
                            <m:t>2</m:t>
                          </m:r>
                        </m:sup>
                      </m:sSubSup>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𝑚𝑔𝑙</m:t>
                      </m:r>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1−</m:t>
                          </m:r>
                          <m:r>
                            <a:rPr lang="en-US" sz="2400" b="0" i="1" smtClean="0">
                              <a:solidFill>
                                <a:srgbClr val="000000"/>
                              </a:solidFill>
                              <a:latin typeface="Cambria Math" panose="02040503050406030204" pitchFamily="18" charset="0"/>
                            </a:rPr>
                            <m:t>𝑐𝑜𝑠</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ea typeface="Cambria Math" panose="02040503050406030204" pitchFamily="18" charset="0"/>
                                </a:rPr>
                                <m:t>𝛼</m:t>
                              </m:r>
                            </m:e>
                            <m:sub>
                              <m:r>
                                <a:rPr lang="en-US" sz="2400" b="0" i="1" smtClean="0">
                                  <a:solidFill>
                                    <a:srgbClr val="000000"/>
                                  </a:solidFill>
                                  <a:latin typeface="Cambria Math" panose="02040503050406030204" pitchFamily="18" charset="0"/>
                                </a:rPr>
                                <m:t>0</m:t>
                              </m:r>
                            </m:sub>
                          </m:sSub>
                        </m:e>
                      </m:d>
                      <m:r>
                        <a:rPr lang="en-US" sz="2400" b="0" i="1" smtClean="0">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h</m:t>
                      </m:r>
                      <m:r>
                        <a:rPr lang="en-US" sz="2400" b="0" i="1" smtClean="0">
                          <a:solidFill>
                            <a:srgbClr val="000000"/>
                          </a:solidFill>
                          <a:latin typeface="Cambria Math" panose="02040503050406030204" pitchFamily="18" charset="0"/>
                          <a:ea typeface="Cambria Math" panose="02040503050406030204" pitchFamily="18" charset="0"/>
                        </a:rPr>
                        <m:t>ằ</m:t>
                      </m:r>
                      <m:r>
                        <a:rPr lang="en-US" sz="2400" b="0" i="1" smtClean="0">
                          <a:solidFill>
                            <a:srgbClr val="000000"/>
                          </a:solidFill>
                          <a:latin typeface="Cambria Math" panose="02040503050406030204" pitchFamily="18" charset="0"/>
                          <a:ea typeface="Cambria Math" panose="02040503050406030204" pitchFamily="18" charset="0"/>
                        </a:rPr>
                        <m:t>𝑛𝑔</m:t>
                      </m:r>
                      <m:r>
                        <a:rPr lang="en-US" sz="2400" b="0" i="1" smtClean="0">
                          <a:solidFill>
                            <a:srgbClr val="000000"/>
                          </a:solidFill>
                          <a:latin typeface="Cambria Math" panose="02040503050406030204" pitchFamily="18" charset="0"/>
                          <a:ea typeface="Cambria Math" panose="02040503050406030204" pitchFamily="18" charset="0"/>
                        </a:rPr>
                        <m:t> </m:t>
                      </m:r>
                      <m:r>
                        <a:rPr lang="en-US" sz="2400" b="0" i="1" smtClean="0">
                          <a:solidFill>
                            <a:srgbClr val="000000"/>
                          </a:solidFill>
                          <a:latin typeface="Cambria Math" panose="02040503050406030204" pitchFamily="18" charset="0"/>
                          <a:ea typeface="Cambria Math" panose="02040503050406030204" pitchFamily="18" charset="0"/>
                        </a:rPr>
                        <m:t>𝑠</m:t>
                      </m:r>
                      <m:r>
                        <a:rPr lang="en-US" sz="2400" b="0" i="1" smtClean="0">
                          <a:solidFill>
                            <a:srgbClr val="000000"/>
                          </a:solidFill>
                          <a:latin typeface="Cambria Math" panose="02040503050406030204" pitchFamily="18" charset="0"/>
                          <a:ea typeface="Cambria Math" panose="02040503050406030204" pitchFamily="18" charset="0"/>
                        </a:rPr>
                        <m:t>ố</m:t>
                      </m:r>
                    </m:oMath>
                  </m:oMathPara>
                </a14:m>
                <a:endParaRPr lang="en-US" sz="2400" b="0">
                  <a:solidFill>
                    <a:srgbClr val="000000"/>
                  </a:solidFill>
                  <a:ea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488AEA0E-CC95-4A4F-BB2F-CE81FBED8CCE}"/>
                  </a:ext>
                </a:extLst>
              </p:cNvPr>
              <p:cNvSpPr txBox="1">
                <a:spLocks noRot="1" noChangeAspect="1" noMove="1" noResize="1" noEditPoints="1" noAdjustHandles="1" noChangeArrowheads="1" noChangeShapeType="1" noTextEdit="1"/>
              </p:cNvSpPr>
              <p:nvPr/>
            </p:nvSpPr>
            <p:spPr>
              <a:xfrm>
                <a:off x="540637" y="3429000"/>
                <a:ext cx="6249256" cy="783804"/>
              </a:xfrm>
              <a:prstGeom prst="rect">
                <a:avLst/>
              </a:prstGeom>
              <a:blipFill>
                <a:blip r:embed="rId5"/>
                <a:stretch>
                  <a:fillRect/>
                </a:stretch>
              </a:blipFill>
              <a:ln>
                <a:solidFill>
                  <a:srgbClr val="FF0000"/>
                </a:solidFill>
              </a:ln>
            </p:spPr>
            <p:txBody>
              <a:bodyPr/>
              <a:lstStyle/>
              <a:p>
                <a:r>
                  <a:rPr lang="en-US">
                    <a:noFill/>
                  </a:rPr>
                  <a:t> </a:t>
                </a:r>
              </a:p>
            </p:txBody>
          </p:sp>
        </mc:Fallback>
      </mc:AlternateContent>
      <p:sp>
        <p:nvSpPr>
          <p:cNvPr id="23" name="Text Box 6">
            <a:extLst>
              <a:ext uri="{FF2B5EF4-FFF2-40B4-BE49-F238E27FC236}">
                <a16:creationId xmlns:a16="http://schemas.microsoft.com/office/drawing/2014/main" id="{6B7C499F-39A5-4C66-9163-0C67C4C7C05C}"/>
              </a:ext>
            </a:extLst>
          </p:cNvPr>
          <p:cNvSpPr txBox="1">
            <a:spLocks noChangeArrowheads="1"/>
          </p:cNvSpPr>
          <p:nvPr/>
        </p:nvSpPr>
        <p:spPr bwMode="auto">
          <a:xfrm>
            <a:off x="540637" y="4422614"/>
            <a:ext cx="63637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a:latin typeface="Arial" panose="020B0604020202020204" pitchFamily="34" charset="0"/>
                <a:cs typeface="Arial" panose="020B0604020202020204" pitchFamily="34" charset="0"/>
                <a:sym typeface="Wingdings" panose="05000000000000000000" pitchFamily="2" charset="2"/>
              </a:rPr>
              <a:t>+ Nếu bỏ qua mọi ma sát thì cơ năng của con lắc được bảo toàn.</a:t>
            </a:r>
          </a:p>
          <a:p>
            <a:pPr algn="just">
              <a:spcBef>
                <a:spcPct val="50000"/>
              </a:spcBef>
            </a:pPr>
            <a:r>
              <a:rPr lang="en-US" altLang="en-US" sz="2400">
                <a:latin typeface="Arial" panose="020B0604020202020204" pitchFamily="34" charset="0"/>
                <a:cs typeface="Arial" panose="020B0604020202020204" pitchFamily="34" charset="0"/>
                <a:sym typeface="Wingdings" panose="05000000000000000000" pitchFamily="2" charset="2"/>
              </a:rPr>
              <a:t>+ Nó chỉ biến đổi từ dạng thế năng sang dạng động năng và ngược lại. </a:t>
            </a:r>
          </a:p>
        </p:txBody>
      </p:sp>
      <p:sp>
        <p:nvSpPr>
          <p:cNvPr id="8" name="Title 2">
            <a:extLst>
              <a:ext uri="{FF2B5EF4-FFF2-40B4-BE49-F238E27FC236}">
                <a16:creationId xmlns:a16="http://schemas.microsoft.com/office/drawing/2014/main" id="{8628D195-6ED5-452C-9B02-C9F0CFFA6B2A}"/>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Tree>
    <p:extLst>
      <p:ext uri="{BB962C8B-B14F-4D97-AF65-F5344CB8AC3E}">
        <p14:creationId xmlns:p14="http://schemas.microsoft.com/office/powerpoint/2010/main" val="25331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E09C8F-74B3-48E0-85E2-611679E93C1F}"/>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6" name="Straight Connector 5">
            <a:extLst>
              <a:ext uri="{FF2B5EF4-FFF2-40B4-BE49-F238E27FC236}">
                <a16:creationId xmlns:a16="http://schemas.microsoft.com/office/drawing/2014/main" id="{CD082911-A0DB-498A-9D14-85A5211BFE46}"/>
              </a:ext>
            </a:extLst>
          </p:cNvPr>
          <p:cNvCxnSpPr>
            <a:cxnSpLocks/>
          </p:cNvCxnSpPr>
          <p:nvPr/>
        </p:nvCxnSpPr>
        <p:spPr>
          <a:xfrm>
            <a:off x="272716"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1E9598-D77A-40CD-817B-B6F5312F8318}"/>
              </a:ext>
            </a:extLst>
          </p:cNvPr>
          <p:cNvCxnSpPr>
            <a:cxnSpLocks/>
          </p:cNvCxnSpPr>
          <p:nvPr/>
        </p:nvCxnSpPr>
        <p:spPr>
          <a:xfrm flipH="1">
            <a:off x="-569495" y="719870"/>
            <a:ext cx="133309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46E914-4E55-480A-955B-725945B2795D}"/>
              </a:ext>
            </a:extLst>
          </p:cNvPr>
          <p:cNvSpPr txBox="1"/>
          <p:nvPr/>
        </p:nvSpPr>
        <p:spPr>
          <a:xfrm>
            <a:off x="830875" y="800080"/>
            <a:ext cx="11077071" cy="1569660"/>
          </a:xfrm>
          <a:prstGeom prst="rect">
            <a:avLst/>
          </a:prstGeom>
          <a:noFill/>
        </p:spPr>
        <p:txBody>
          <a:bodyPr wrap="square">
            <a:spAutoFit/>
          </a:bodyPr>
          <a:lstStyle/>
          <a:p>
            <a:pPr lvl="0" fontAlgn="base">
              <a:spcAft>
                <a:spcPts val="0"/>
              </a:spcAft>
              <a:tabLst>
                <a:tab pos="45720" algn="l"/>
                <a:tab pos="228600" algn="l"/>
                <a:tab pos="571500" algn="l"/>
                <a:tab pos="685800" algn="l"/>
                <a:tab pos="3429000" algn="l"/>
                <a:tab pos="5029200" algn="l"/>
              </a:tabLst>
            </a:pPr>
            <a:r>
              <a:rPr lang="en-US" sz="2400">
                <a:solidFill>
                  <a:srgbClr val="1CADE4"/>
                </a:solidFill>
                <a:effectLst/>
                <a:latin typeface="#9Slide03 Ample" panose="02000000000000000000" pitchFamily="2" charset="0"/>
                <a:ea typeface="Times New Roman" panose="02020603050405020304" pitchFamily="18" charset="0"/>
              </a:rPr>
              <a:t>Câu 11: </a:t>
            </a:r>
            <a:r>
              <a:rPr lang="en-US" sz="2400">
                <a:effectLst/>
                <a:latin typeface="#9Slide03 Ample" panose="02000000000000000000" pitchFamily="2" charset="0"/>
                <a:ea typeface="Times New Roman" panose="02020603050405020304" pitchFamily="18" charset="0"/>
              </a:rPr>
              <a:t>Khi qua VTCB, vật nặng của con lắc đơn có vận tốc 0,5 m/s. Lấy g = 10 m/s</a:t>
            </a:r>
            <a:r>
              <a:rPr lang="en-US" sz="2400" baseline="30000">
                <a:effectLst/>
                <a:latin typeface="#9Slide03 Ample" panose="02000000000000000000" pitchFamily="2" charset="0"/>
                <a:ea typeface="Times New Roman" panose="02020603050405020304" pitchFamily="18" charset="0"/>
              </a:rPr>
              <a:t>2</a:t>
            </a:r>
            <a:r>
              <a:rPr lang="en-US" sz="2400">
                <a:effectLst/>
                <a:latin typeface="#9Slide03 Ample" panose="02000000000000000000" pitchFamily="2" charset="0"/>
                <a:ea typeface="Times New Roman" panose="02020603050405020304" pitchFamily="18" charset="0"/>
              </a:rPr>
              <a:t>. Độ cao cực đại của vật nặng so với VTCB là:         </a:t>
            </a:r>
          </a:p>
          <a:p>
            <a:pPr>
              <a:tabLst>
                <a:tab pos="228600" algn="l"/>
                <a:tab pos="571500" algn="l"/>
                <a:tab pos="685800" algn="l"/>
                <a:tab pos="3429000" algn="l"/>
                <a:tab pos="5029200" algn="l"/>
              </a:tabLst>
            </a:pPr>
            <a:r>
              <a:rPr lang="en-US" sz="2400">
                <a:effectLst/>
                <a:latin typeface="#9Slide03 Ample" panose="02000000000000000000" pitchFamily="2" charset="0"/>
                <a:ea typeface="Times New Roman" panose="02020603050405020304" pitchFamily="18" charset="0"/>
              </a:rPr>
              <a:t>A. 1,25 cm                     B. 2,5 cm                     </a:t>
            </a:r>
          </a:p>
          <a:p>
            <a:r>
              <a:rPr lang="en-US" sz="2400">
                <a:effectLst/>
                <a:latin typeface="#9Slide03 Ample" panose="02000000000000000000" pitchFamily="2" charset="0"/>
                <a:ea typeface="Times New Roman" panose="02020603050405020304" pitchFamily="18" charset="0"/>
              </a:rPr>
              <a:t>C. 11,2 cm                      D. 4 cm</a:t>
            </a:r>
            <a:endParaRPr lang="en-US" sz="2400">
              <a:latin typeface="#9Slide03 Ample" panose="02000000000000000000" pitchFamily="2" charset="0"/>
            </a:endParaRPr>
          </a:p>
        </p:txBody>
      </p:sp>
      <p:cxnSp>
        <p:nvCxnSpPr>
          <p:cNvPr id="12" name="Straight Connector 11">
            <a:extLst>
              <a:ext uri="{FF2B5EF4-FFF2-40B4-BE49-F238E27FC236}">
                <a16:creationId xmlns:a16="http://schemas.microsoft.com/office/drawing/2014/main" id="{4DD4FBE1-4637-4AA1-B89E-44D3999D7344}"/>
              </a:ext>
            </a:extLst>
          </p:cNvPr>
          <p:cNvCxnSpPr>
            <a:cxnSpLocks/>
          </p:cNvCxnSpPr>
          <p:nvPr/>
        </p:nvCxnSpPr>
        <p:spPr>
          <a:xfrm flipH="1">
            <a:off x="-569495" y="671743"/>
            <a:ext cx="133309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DFD969-EF26-4230-9B93-53F783EEEA1D}"/>
              </a:ext>
            </a:extLst>
          </p:cNvPr>
          <p:cNvCxnSpPr>
            <a:cxnSpLocks/>
          </p:cNvCxnSpPr>
          <p:nvPr/>
        </p:nvCxnSpPr>
        <p:spPr>
          <a:xfrm>
            <a:off x="5842762" y="2069432"/>
            <a:ext cx="0" cy="4788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6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6285143" y="1345067"/>
            <a:ext cx="5540950" cy="3977366"/>
          </a:xfrm>
        </p:spPr>
        <p:txBody>
          <a:bodyPr>
            <a:normAutofit/>
          </a:bodyPr>
          <a:lstStyle/>
          <a:p>
            <a:r>
              <a:rPr lang="en-US" sz="2800"/>
              <a:t>Thế nào là con lắc đơn?</a:t>
            </a:r>
            <a:endParaRPr lang="en-US" sz="2800" dirty="0"/>
          </a:p>
          <a:p>
            <a:r>
              <a:rPr lang="en-US" sz="2800"/>
              <a:t>Khảo sát dao động của con lắc đơn về mặt động lực học</a:t>
            </a:r>
            <a:endParaRPr lang="en-US" sz="2800" dirty="0"/>
          </a:p>
          <a:p>
            <a:r>
              <a:rPr lang="en-US" sz="2800"/>
              <a:t>Khảo sát dao động của con lắc đơn về mặt năng lượng</a:t>
            </a:r>
            <a:endParaRPr lang="en-US" sz="2800" dirty="0"/>
          </a:p>
          <a:p>
            <a:r>
              <a:rPr lang="en-US" sz="2800"/>
              <a:t>Ứng dụng: Xác định gia tốc rơi tự do</a:t>
            </a:r>
            <a:endParaRPr lang="en-US" sz="2800" dirty="0"/>
          </a:p>
        </p:txBody>
      </p:sp>
      <p:grpSp>
        <p:nvGrpSpPr>
          <p:cNvPr id="10" name="Group 9" descr="Info">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Freeform: Shape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endParaRPr lang="en-US" dirty="0"/>
            </a:p>
          </p:txBody>
        </p:sp>
      </p:grpSp>
      <p:sp>
        <p:nvSpPr>
          <p:cNvPr id="2" name="TextBox 1">
            <a:extLst>
              <a:ext uri="{FF2B5EF4-FFF2-40B4-BE49-F238E27FC236}">
                <a16:creationId xmlns:a16="http://schemas.microsoft.com/office/drawing/2014/main" id="{278EA375-F026-4421-9246-A62D78B949C5}"/>
              </a:ext>
            </a:extLst>
          </p:cNvPr>
          <p:cNvSpPr txBox="1"/>
          <p:nvPr/>
        </p:nvSpPr>
        <p:spPr>
          <a:xfrm>
            <a:off x="7195930" y="990359"/>
            <a:ext cx="2996333" cy="584775"/>
          </a:xfrm>
          <a:prstGeom prst="rect">
            <a:avLst/>
          </a:prstGeom>
          <a:noFill/>
        </p:spPr>
        <p:txBody>
          <a:bodyPr wrap="none" rtlCol="0">
            <a:spAutoFit/>
          </a:bodyPr>
          <a:lstStyle/>
          <a:p>
            <a:r>
              <a:rPr lang="en-US" sz="3200">
                <a:solidFill>
                  <a:srgbClr val="1CADE4"/>
                </a:solidFill>
                <a:latin typeface="#9Slide06 Awesome Display" pitchFamily="2" charset="0"/>
              </a:rPr>
              <a:t>Nội dung bài học</a:t>
            </a:r>
          </a:p>
        </p:txBody>
      </p:sp>
      <p:pic>
        <p:nvPicPr>
          <p:cNvPr id="9" name="Picture 8">
            <a:extLst>
              <a:ext uri="{FF2B5EF4-FFF2-40B4-BE49-F238E27FC236}">
                <a16:creationId xmlns:a16="http://schemas.microsoft.com/office/drawing/2014/main" id="{ACA56A8B-B1C7-4B6A-90EC-404E56E84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825"/>
            <a:ext cx="4597039" cy="3847966"/>
          </a:xfrm>
          <a:prstGeom prst="rect">
            <a:avLst/>
          </a:prstGeom>
        </p:spPr>
      </p:pic>
      <p:sp>
        <p:nvSpPr>
          <p:cNvPr id="14" name="Title 2">
            <a:extLst>
              <a:ext uri="{FF2B5EF4-FFF2-40B4-BE49-F238E27FC236}">
                <a16:creationId xmlns:a16="http://schemas.microsoft.com/office/drawing/2014/main" id="{524DA1E5-DE97-4C2F-865C-29159B46F622}"/>
              </a:ext>
              <a:ext uri="{C183D7F6-B498-43B3-948B-1728B52AA6E4}">
                <adec:decorative xmlns:adec="http://schemas.microsoft.com/office/drawing/2017/decorative" val="0"/>
              </a:ext>
            </a:extLst>
          </p:cNvPr>
          <p:cNvSpPr txBox="1">
            <a:spLocks/>
          </p:cNvSpPr>
          <p:nvPr/>
        </p:nvSpPr>
        <p:spPr>
          <a:xfrm>
            <a:off x="6964485" y="-4934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Tree>
    <p:extLst>
      <p:ext uri="{BB962C8B-B14F-4D97-AF65-F5344CB8AC3E}">
        <p14:creationId xmlns:p14="http://schemas.microsoft.com/office/powerpoint/2010/main" val="105670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E09C8F-74B3-48E0-85E2-611679E93C1F}"/>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6" name="Straight Connector 5">
            <a:extLst>
              <a:ext uri="{FF2B5EF4-FFF2-40B4-BE49-F238E27FC236}">
                <a16:creationId xmlns:a16="http://schemas.microsoft.com/office/drawing/2014/main" id="{CD082911-A0DB-498A-9D14-85A5211BFE46}"/>
              </a:ext>
            </a:extLst>
          </p:cNvPr>
          <p:cNvCxnSpPr>
            <a:cxnSpLocks/>
          </p:cNvCxnSpPr>
          <p:nvPr/>
        </p:nvCxnSpPr>
        <p:spPr>
          <a:xfrm>
            <a:off x="272716"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1E9598-D77A-40CD-817B-B6F5312F8318}"/>
              </a:ext>
            </a:extLst>
          </p:cNvPr>
          <p:cNvCxnSpPr>
            <a:cxnSpLocks/>
          </p:cNvCxnSpPr>
          <p:nvPr/>
        </p:nvCxnSpPr>
        <p:spPr>
          <a:xfrm flipH="1">
            <a:off x="-569495" y="719870"/>
            <a:ext cx="133309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D4FBE1-4637-4AA1-B89E-44D3999D7344}"/>
              </a:ext>
            </a:extLst>
          </p:cNvPr>
          <p:cNvCxnSpPr>
            <a:cxnSpLocks/>
          </p:cNvCxnSpPr>
          <p:nvPr/>
        </p:nvCxnSpPr>
        <p:spPr>
          <a:xfrm flipH="1">
            <a:off x="-569495" y="671743"/>
            <a:ext cx="1333099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1DB6B4-EC54-4EF3-B30F-2ADB36214C2D}"/>
              </a:ext>
            </a:extLst>
          </p:cNvPr>
          <p:cNvSpPr txBox="1"/>
          <p:nvPr/>
        </p:nvSpPr>
        <p:spPr>
          <a:xfrm>
            <a:off x="561474" y="763100"/>
            <a:ext cx="11357810" cy="2144946"/>
          </a:xfrm>
          <a:prstGeom prst="rect">
            <a:avLst/>
          </a:prstGeom>
          <a:noFill/>
        </p:spPr>
        <p:txBody>
          <a:bodyPr wrap="square">
            <a:spAutoFit/>
          </a:bodyPr>
          <a:lstStyle/>
          <a:p>
            <a:pPr lvl="0" algn="just">
              <a:lnSpc>
                <a:spcPct val="107000"/>
              </a:lnSpc>
              <a:spcAft>
                <a:spcPts val="800"/>
              </a:spcAft>
              <a:tabLst>
                <a:tab pos="571500" algn="l"/>
                <a:tab pos="628650" algn="l"/>
                <a:tab pos="685800" algn="l"/>
              </a:tabLst>
            </a:pPr>
            <a:r>
              <a:rPr lang="en-US" sz="2400">
                <a:solidFill>
                  <a:srgbClr val="1CADE4"/>
                </a:solidFill>
                <a:effectLst/>
                <a:latin typeface="#9Slide03 Ample" panose="02000000000000000000" pitchFamily="2" charset="0"/>
                <a:ea typeface="Calibri" panose="020F0502020204030204" pitchFamily="34" charset="0"/>
              </a:rPr>
              <a:t>Câu 12: </a:t>
            </a:r>
            <a:r>
              <a:rPr lang="vi-VN" sz="2400">
                <a:effectLst/>
                <a:latin typeface="#9Slide03 Ample" panose="02000000000000000000" pitchFamily="2" charset="0"/>
                <a:ea typeface="Calibri" panose="020F0502020204030204" pitchFamily="34" charset="0"/>
              </a:rPr>
              <a:t>Một con lắc đơn có chiều dài 1 m khối lượng 100 g dao động trong mặt phẳng thẳng đứng đi qua điểm treo tại nơi có g = 10 m/s</a:t>
            </a:r>
            <a:r>
              <a:rPr lang="vi-VN" sz="2400" baseline="30000">
                <a:effectLst/>
                <a:latin typeface="#9Slide03 Ample" panose="02000000000000000000" pitchFamily="2" charset="0"/>
                <a:ea typeface="Calibri" panose="020F0502020204030204" pitchFamily="34" charset="0"/>
              </a:rPr>
              <a:t>2</a:t>
            </a:r>
            <a:r>
              <a:rPr lang="vi-VN" sz="2400">
                <a:effectLst/>
                <a:latin typeface="#9Slide03 Ample" panose="02000000000000000000" pitchFamily="2" charset="0"/>
                <a:ea typeface="Calibri" panose="020F0502020204030204" pitchFamily="34" charset="0"/>
              </a:rPr>
              <a:t>. Lấy mốc thế năng ở vị trí cân bằng.</a:t>
            </a:r>
            <a:r>
              <a:rPr lang="en-US" sz="2400">
                <a:effectLst/>
                <a:latin typeface="#9Slide03 Ample" panose="02000000000000000000" pitchFamily="2" charset="0"/>
                <a:ea typeface="Calibri" panose="020F0502020204030204" pitchFamily="34" charset="0"/>
              </a:rPr>
              <a:t> </a:t>
            </a:r>
            <a:r>
              <a:rPr lang="vi-VN" sz="2400">
                <a:effectLst/>
                <a:latin typeface="#9Slide03 Ample" panose="02000000000000000000" pitchFamily="2" charset="0"/>
                <a:ea typeface="Calibri" panose="020F0502020204030204" pitchFamily="34" charset="0"/>
              </a:rPr>
              <a:t>Bỏ qua mọi ma sát. Khi sợi dây treo họp với phương thẳng đứng một góc 30° thì tốc độ của vật nặng là 0,3 m/s. Cơ năng của con lắc đơn là </a:t>
            </a:r>
            <a:endParaRPr lang="en-US" sz="2400">
              <a:effectLst/>
              <a:latin typeface="#9Slide03 Ample" panose="02000000000000000000" pitchFamily="2" charset="0"/>
              <a:ea typeface="Calibri" panose="020F0502020204030204" pitchFamily="34" charset="0"/>
            </a:endParaRPr>
          </a:p>
          <a:p>
            <a:pPr algn="just">
              <a:tabLst>
                <a:tab pos="571500" algn="l"/>
                <a:tab pos="628650" algn="l"/>
                <a:tab pos="685800" algn="l"/>
              </a:tabLst>
            </a:pPr>
            <a:r>
              <a:rPr lang="en-US" sz="2400" b="1">
                <a:effectLst/>
                <a:latin typeface="#9Slide03 Ample" panose="02000000000000000000" pitchFamily="2" charset="0"/>
                <a:ea typeface="Times New Roman" panose="02020603050405020304" pitchFamily="18" charset="0"/>
              </a:rPr>
              <a:t>A. </a:t>
            </a:r>
            <a:r>
              <a:rPr lang="en-US" sz="2400">
                <a:effectLst/>
                <a:latin typeface="#9Slide03 Ample" panose="02000000000000000000" pitchFamily="2" charset="0"/>
                <a:ea typeface="Times New Roman" panose="02020603050405020304" pitchFamily="18" charset="0"/>
              </a:rPr>
              <a:t>0,15 J	 	</a:t>
            </a:r>
            <a:r>
              <a:rPr lang="en-US" sz="2400" b="1">
                <a:effectLst/>
                <a:latin typeface="#9Slide03 Ample" panose="02000000000000000000" pitchFamily="2" charset="0"/>
                <a:ea typeface="Times New Roman" panose="02020603050405020304" pitchFamily="18" charset="0"/>
              </a:rPr>
              <a:t>B. </a:t>
            </a:r>
            <a:r>
              <a:rPr lang="en-US" sz="2400">
                <a:effectLst/>
                <a:latin typeface="#9Slide03 Ample" panose="02000000000000000000" pitchFamily="2" charset="0"/>
                <a:ea typeface="Times New Roman" panose="02020603050405020304" pitchFamily="18" charset="0"/>
              </a:rPr>
              <a:t>0,13J			</a:t>
            </a:r>
            <a:r>
              <a:rPr lang="en-US" sz="2400" b="1">
                <a:effectLst/>
                <a:latin typeface="#9Slide03 Ample" panose="02000000000000000000" pitchFamily="2" charset="0"/>
                <a:ea typeface="Times New Roman" panose="02020603050405020304" pitchFamily="18" charset="0"/>
              </a:rPr>
              <a:t>C. </a:t>
            </a:r>
            <a:r>
              <a:rPr lang="en-US" sz="2400">
                <a:effectLst/>
                <a:latin typeface="#9Slide03 Ample" panose="02000000000000000000" pitchFamily="2" charset="0"/>
                <a:ea typeface="Times New Roman" panose="02020603050405020304" pitchFamily="18" charset="0"/>
              </a:rPr>
              <a:t>0,14J			</a:t>
            </a:r>
            <a:r>
              <a:rPr lang="en-US" sz="2400" b="1">
                <a:effectLst/>
                <a:latin typeface="#9Slide03 Ample" panose="02000000000000000000" pitchFamily="2" charset="0"/>
                <a:ea typeface="Times New Roman" panose="02020603050405020304" pitchFamily="18" charset="0"/>
              </a:rPr>
              <a:t>D. </a:t>
            </a:r>
            <a:r>
              <a:rPr lang="en-US" sz="2400">
                <a:effectLst/>
                <a:latin typeface="#9Slide03 Ample" panose="02000000000000000000" pitchFamily="2" charset="0"/>
                <a:ea typeface="Times New Roman" panose="02020603050405020304" pitchFamily="18" charset="0"/>
              </a:rPr>
              <a:t>0.5J.</a:t>
            </a:r>
          </a:p>
        </p:txBody>
      </p:sp>
      <p:cxnSp>
        <p:nvCxnSpPr>
          <p:cNvPr id="14" name="Straight Connector 13">
            <a:extLst>
              <a:ext uri="{FF2B5EF4-FFF2-40B4-BE49-F238E27FC236}">
                <a16:creationId xmlns:a16="http://schemas.microsoft.com/office/drawing/2014/main" id="{C6C3F5F4-DA8A-4285-9757-F1DC015B5085}"/>
              </a:ext>
            </a:extLst>
          </p:cNvPr>
          <p:cNvCxnSpPr>
            <a:cxnSpLocks/>
          </p:cNvCxnSpPr>
          <p:nvPr/>
        </p:nvCxnSpPr>
        <p:spPr>
          <a:xfrm>
            <a:off x="5842762" y="2908046"/>
            <a:ext cx="0" cy="39499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E09C8F-74B3-48E0-85E2-611679E93C1F}"/>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6" name="Straight Connector 5">
            <a:extLst>
              <a:ext uri="{FF2B5EF4-FFF2-40B4-BE49-F238E27FC236}">
                <a16:creationId xmlns:a16="http://schemas.microsoft.com/office/drawing/2014/main" id="{CD082911-A0DB-498A-9D14-85A5211BFE46}"/>
              </a:ext>
            </a:extLst>
          </p:cNvPr>
          <p:cNvCxnSpPr>
            <a:cxnSpLocks/>
          </p:cNvCxnSpPr>
          <p:nvPr/>
        </p:nvCxnSpPr>
        <p:spPr>
          <a:xfrm>
            <a:off x="272716"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1E9598-D77A-40CD-817B-B6F5312F8318}"/>
              </a:ext>
            </a:extLst>
          </p:cNvPr>
          <p:cNvCxnSpPr>
            <a:cxnSpLocks/>
          </p:cNvCxnSpPr>
          <p:nvPr/>
        </p:nvCxnSpPr>
        <p:spPr>
          <a:xfrm flipH="1">
            <a:off x="-569495" y="719870"/>
            <a:ext cx="133309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D4FBE1-4637-4AA1-B89E-44D3999D7344}"/>
              </a:ext>
            </a:extLst>
          </p:cNvPr>
          <p:cNvCxnSpPr>
            <a:cxnSpLocks/>
          </p:cNvCxnSpPr>
          <p:nvPr/>
        </p:nvCxnSpPr>
        <p:spPr>
          <a:xfrm flipH="1">
            <a:off x="-569495" y="671743"/>
            <a:ext cx="1333099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C67067-EE87-456D-8524-C4A6DB7442BB}"/>
              </a:ext>
            </a:extLst>
          </p:cNvPr>
          <p:cNvSpPr txBox="1"/>
          <p:nvPr/>
        </p:nvSpPr>
        <p:spPr>
          <a:xfrm>
            <a:off x="826169" y="782013"/>
            <a:ext cx="10539662" cy="1938992"/>
          </a:xfrm>
          <a:prstGeom prst="rect">
            <a:avLst/>
          </a:prstGeom>
          <a:noFill/>
        </p:spPr>
        <p:txBody>
          <a:bodyPr wrap="square">
            <a:spAutoFit/>
          </a:bodyPr>
          <a:lstStyle/>
          <a:p>
            <a:pPr lvl="0" fontAlgn="base">
              <a:tabLst>
                <a:tab pos="228600" algn="l"/>
                <a:tab pos="571500" algn="l"/>
                <a:tab pos="685800" algn="l"/>
                <a:tab pos="1828800" algn="l"/>
                <a:tab pos="3429000" algn="l"/>
                <a:tab pos="5029200" algn="l"/>
              </a:tabLst>
            </a:pPr>
            <a:r>
              <a:rPr lang="en-US" sz="2400">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13: </a:t>
            </a:r>
            <a:r>
              <a:rPr lang="en-US" sz="2400">
                <a:effectLst/>
                <a:latin typeface="#9Slide03 Ample" panose="02000000000000000000" pitchFamily="2" charset="0"/>
                <a:ea typeface="Calibri" panose="020F0502020204030204" pitchFamily="34" charset="0"/>
                <a:cs typeface="Times New Roman" panose="02020603050405020304" pitchFamily="18" charset="0"/>
              </a:rPr>
              <a:t>Một vật khối lượng m = 200g treo vào đầu sợi dây có chiều dài dây treo </a:t>
            </a:r>
            <a:r>
              <a:rPr lang="en-US" sz="2400" i="1">
                <a:effectLst/>
                <a:latin typeface="#9Slide03 Ample" panose="02000000000000000000" pitchFamily="2" charset="0"/>
                <a:ea typeface="Calibri" panose="020F0502020204030204" pitchFamily="34" charset="0"/>
                <a:cs typeface="Times New Roman" panose="02020603050405020304" pitchFamily="18" charset="0"/>
              </a:rPr>
              <a:t>l</a:t>
            </a:r>
            <a:r>
              <a:rPr lang="en-US" sz="2400">
                <a:effectLst/>
                <a:latin typeface="#9Slide03 Ample" panose="02000000000000000000" pitchFamily="2" charset="0"/>
                <a:ea typeface="Calibri" panose="020F0502020204030204" pitchFamily="34" charset="0"/>
                <a:cs typeface="Times New Roman" panose="02020603050405020304" pitchFamily="18" charset="0"/>
              </a:rPr>
              <a:t> = 60cm, DĐĐH với biên độ góc α</a:t>
            </a:r>
            <a:r>
              <a:rPr lang="en-US" sz="2400" baseline="-25000">
                <a:effectLst/>
                <a:latin typeface="#9Slide03 Ample" panose="02000000000000000000" pitchFamily="2" charset="0"/>
                <a:ea typeface="Calibri" panose="020F0502020204030204" pitchFamily="34" charset="0"/>
                <a:cs typeface="Times New Roman" panose="02020603050405020304" pitchFamily="18" charset="0"/>
              </a:rPr>
              <a:t>0</a:t>
            </a:r>
            <a:r>
              <a:rPr lang="en-US" sz="2400">
                <a:effectLst/>
                <a:latin typeface="#9Slide03 Ample" panose="02000000000000000000" pitchFamily="2" charset="0"/>
                <a:ea typeface="Calibri" panose="020F0502020204030204" pitchFamily="34" charset="0"/>
                <a:cs typeface="Times New Roman" panose="02020603050405020304" pitchFamily="18" charset="0"/>
              </a:rPr>
              <a:t> = 20</a:t>
            </a:r>
            <a:r>
              <a:rPr lang="en-US" sz="2400" baseline="30000">
                <a:effectLst/>
                <a:latin typeface="#9Slide03 Ample" panose="02000000000000000000" pitchFamily="2" charset="0"/>
                <a:ea typeface="Calibri" panose="020F0502020204030204" pitchFamily="34" charset="0"/>
                <a:cs typeface="Times New Roman" panose="02020603050405020304" pitchFamily="18" charset="0"/>
              </a:rPr>
              <a:t>o</a:t>
            </a:r>
            <a:r>
              <a:rPr lang="en-US" sz="2400">
                <a:effectLst/>
                <a:latin typeface="#9Slide03 Ample" panose="02000000000000000000" pitchFamily="2" charset="0"/>
                <a:ea typeface="Calibri" panose="020F0502020204030204" pitchFamily="34" charset="0"/>
                <a:cs typeface="Times New Roman" panose="02020603050405020304" pitchFamily="18" charset="0"/>
              </a:rPr>
              <a:t>. Cho g = 9,8 m/s</a:t>
            </a:r>
            <a:r>
              <a:rPr lang="en-US" sz="2400" baseline="30000">
                <a:effectLst/>
                <a:latin typeface="#9Slide03 Ample" panose="02000000000000000000" pitchFamily="2" charset="0"/>
                <a:ea typeface="Calibri" panose="020F0502020204030204" pitchFamily="34" charset="0"/>
                <a:cs typeface="Times New Roman" panose="02020603050405020304" pitchFamily="18" charset="0"/>
              </a:rPr>
              <a:t>2</a:t>
            </a:r>
            <a:r>
              <a:rPr lang="en-US" sz="2400">
                <a:effectLst/>
                <a:latin typeface="#9Slide03 Ample" panose="02000000000000000000" pitchFamily="2" charset="0"/>
                <a:ea typeface="Calibri" panose="020F0502020204030204" pitchFamily="34" charset="0"/>
                <a:cs typeface="Times New Roman" panose="02020603050405020304" pitchFamily="18" charset="0"/>
              </a:rPr>
              <a:t>. Thế năng của con lắc khi qua vị trí có li độ góc α = 10</a:t>
            </a:r>
            <a:r>
              <a:rPr lang="en-US" sz="2400" baseline="30000">
                <a:effectLst/>
                <a:latin typeface="#9Slide03 Ample" panose="02000000000000000000" pitchFamily="2" charset="0"/>
                <a:ea typeface="Calibri" panose="020F0502020204030204" pitchFamily="34" charset="0"/>
                <a:cs typeface="Times New Roman" panose="02020603050405020304" pitchFamily="18" charset="0"/>
              </a:rPr>
              <a:t>0</a:t>
            </a:r>
            <a:r>
              <a:rPr lang="en-US" sz="2400">
                <a:effectLst/>
                <a:latin typeface="#9Slide03 Ample" panose="02000000000000000000" pitchFamily="2" charset="0"/>
                <a:ea typeface="Calibri" panose="020F0502020204030204" pitchFamily="34" charset="0"/>
                <a:cs typeface="Times New Roman" panose="02020603050405020304" pitchFamily="18" charset="0"/>
              </a:rPr>
              <a:t>  có giá trị bằng:</a:t>
            </a:r>
          </a:p>
          <a:p>
            <a:pPr>
              <a:tabLst>
                <a:tab pos="228600" algn="l"/>
                <a:tab pos="571500" algn="l"/>
                <a:tab pos="685800" algn="l"/>
                <a:tab pos="1828800" algn="l"/>
                <a:tab pos="3429000" algn="l"/>
                <a:tab pos="5029200" algn="l"/>
              </a:tabLst>
            </a:pPr>
            <a:r>
              <a:rPr lang="en-US" sz="2400">
                <a:effectLst/>
                <a:latin typeface="#9Slide03 Ample" panose="02000000000000000000" pitchFamily="2" charset="0"/>
                <a:ea typeface="Calibri" panose="020F0502020204030204" pitchFamily="34" charset="0"/>
                <a:cs typeface="Times New Roman" panose="02020603050405020304" pitchFamily="18" charset="0"/>
              </a:rPr>
              <a:t>    	A. 70,92 mJ                 B. 70,92 J                        </a:t>
            </a:r>
          </a:p>
          <a:p>
            <a:pPr>
              <a:tabLst>
                <a:tab pos="228600" algn="l"/>
                <a:tab pos="571500" algn="l"/>
                <a:tab pos="685800" algn="l"/>
                <a:tab pos="1828800" algn="l"/>
                <a:tab pos="3429000" algn="l"/>
                <a:tab pos="5029200" algn="l"/>
              </a:tabLst>
            </a:pPr>
            <a:r>
              <a:rPr lang="en-US" sz="2400">
                <a:latin typeface="#9Slide03 Ample" panose="02000000000000000000" pitchFamily="2" charset="0"/>
                <a:ea typeface="Calibri" panose="020F0502020204030204" pitchFamily="34" charset="0"/>
                <a:cs typeface="Times New Roman" panose="02020603050405020304" pitchFamily="18" charset="0"/>
              </a:rPr>
              <a:t>		</a:t>
            </a:r>
            <a:r>
              <a:rPr lang="en-US" sz="2400">
                <a:effectLst/>
                <a:latin typeface="#9Slide03 Ample" panose="02000000000000000000" pitchFamily="2" charset="0"/>
                <a:ea typeface="Calibri" panose="020F0502020204030204" pitchFamily="34" charset="0"/>
                <a:cs typeface="Times New Roman" panose="02020603050405020304" pitchFamily="18" charset="0"/>
              </a:rPr>
              <a:t>C. 17,87 J                      D. 17,87 mJ</a:t>
            </a:r>
          </a:p>
        </p:txBody>
      </p:sp>
      <p:cxnSp>
        <p:nvCxnSpPr>
          <p:cNvPr id="9" name="Straight Connector 8">
            <a:extLst>
              <a:ext uri="{FF2B5EF4-FFF2-40B4-BE49-F238E27FC236}">
                <a16:creationId xmlns:a16="http://schemas.microsoft.com/office/drawing/2014/main" id="{66EB74FC-46F4-4579-AA35-6684D4641527}"/>
              </a:ext>
            </a:extLst>
          </p:cNvPr>
          <p:cNvCxnSpPr>
            <a:cxnSpLocks/>
          </p:cNvCxnSpPr>
          <p:nvPr/>
        </p:nvCxnSpPr>
        <p:spPr>
          <a:xfrm>
            <a:off x="5842762" y="2069432"/>
            <a:ext cx="0" cy="4788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8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E09C8F-74B3-48E0-85E2-611679E93C1F}"/>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cxnSp>
        <p:nvCxnSpPr>
          <p:cNvPr id="6" name="Straight Connector 5">
            <a:extLst>
              <a:ext uri="{FF2B5EF4-FFF2-40B4-BE49-F238E27FC236}">
                <a16:creationId xmlns:a16="http://schemas.microsoft.com/office/drawing/2014/main" id="{CD082911-A0DB-498A-9D14-85A5211BFE46}"/>
              </a:ext>
            </a:extLst>
          </p:cNvPr>
          <p:cNvCxnSpPr>
            <a:cxnSpLocks/>
          </p:cNvCxnSpPr>
          <p:nvPr/>
        </p:nvCxnSpPr>
        <p:spPr>
          <a:xfrm>
            <a:off x="272716"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1E9598-D77A-40CD-817B-B6F5312F8318}"/>
              </a:ext>
            </a:extLst>
          </p:cNvPr>
          <p:cNvCxnSpPr>
            <a:cxnSpLocks/>
          </p:cNvCxnSpPr>
          <p:nvPr/>
        </p:nvCxnSpPr>
        <p:spPr>
          <a:xfrm flipH="1">
            <a:off x="-569495" y="719870"/>
            <a:ext cx="133309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D4FBE1-4637-4AA1-B89E-44D3999D7344}"/>
              </a:ext>
            </a:extLst>
          </p:cNvPr>
          <p:cNvCxnSpPr>
            <a:cxnSpLocks/>
          </p:cNvCxnSpPr>
          <p:nvPr/>
        </p:nvCxnSpPr>
        <p:spPr>
          <a:xfrm flipH="1">
            <a:off x="-569495" y="671743"/>
            <a:ext cx="1333099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C38258-FA3A-4281-B2CF-C0211AC6FDB7}"/>
              </a:ext>
            </a:extLst>
          </p:cNvPr>
          <p:cNvSpPr txBox="1"/>
          <p:nvPr/>
        </p:nvSpPr>
        <p:spPr>
          <a:xfrm>
            <a:off x="818152" y="791933"/>
            <a:ext cx="10555695" cy="1569660"/>
          </a:xfrm>
          <a:prstGeom prst="rect">
            <a:avLst/>
          </a:prstGeom>
          <a:noFill/>
        </p:spPr>
        <p:txBody>
          <a:bodyPr wrap="square">
            <a:spAutoFit/>
          </a:bodyPr>
          <a:lstStyle/>
          <a:p>
            <a:pPr lvl="0" algn="just" fontAlgn="base">
              <a:tabLst>
                <a:tab pos="685800" algn="l"/>
              </a:tabLst>
            </a:pPr>
            <a:r>
              <a:rPr lang="en-US" sz="2400">
                <a:solidFill>
                  <a:srgbClr val="1CADE4"/>
                </a:solidFill>
                <a:effectLst/>
                <a:latin typeface="#9Slide03 Ample" panose="02000000000000000000" pitchFamily="2" charset="0"/>
                <a:ea typeface="Times New Roman" panose="02020603050405020304" pitchFamily="18" charset="0"/>
              </a:rPr>
              <a:t>Câu 14: </a:t>
            </a:r>
            <a:r>
              <a:rPr lang="vi-VN" sz="2400">
                <a:effectLst/>
                <a:latin typeface="#9Slide03 Ample" panose="02000000000000000000" pitchFamily="2" charset="0"/>
                <a:ea typeface="Times New Roman" panose="02020603050405020304" pitchFamily="18" charset="0"/>
              </a:rPr>
              <a:t>Một con lắc đơn có khối lượng 2 kg và có độ dài 4 m, dao động điều hòa ở nơi có gia tốc trọng trường 9,8 m/s</a:t>
            </a:r>
            <a:r>
              <a:rPr lang="vi-VN" sz="2400" baseline="30000">
                <a:effectLst/>
                <a:latin typeface="#9Slide03 Ample" panose="02000000000000000000" pitchFamily="2" charset="0"/>
                <a:ea typeface="Times New Roman" panose="02020603050405020304" pitchFamily="18" charset="0"/>
              </a:rPr>
              <a:t>2</a:t>
            </a:r>
            <a:r>
              <a:rPr lang="vi-VN" sz="2400">
                <a:effectLst/>
                <a:latin typeface="#9Slide03 Ample" panose="02000000000000000000" pitchFamily="2" charset="0"/>
                <a:ea typeface="Times New Roman" panose="02020603050405020304" pitchFamily="18" charset="0"/>
              </a:rPr>
              <a:t>. Cơ năng dao động của con lắc là 0,2205 J. Biên độ góc của con lắc bằng</a:t>
            </a:r>
            <a:endParaRPr lang="en-US" sz="2400">
              <a:effectLst/>
              <a:latin typeface="#9Slide03 Ample" panose="02000000000000000000" pitchFamily="2" charset="0"/>
              <a:ea typeface="Times New Roman" panose="02020603050405020304" pitchFamily="18" charset="0"/>
            </a:endParaRPr>
          </a:p>
          <a:p>
            <a:pPr>
              <a:tabLst>
                <a:tab pos="685800" algn="l"/>
              </a:tabLst>
            </a:pPr>
            <a:r>
              <a:rPr lang="en-US" sz="2400">
                <a:effectLst/>
                <a:latin typeface="#9Slide03 Ample" panose="02000000000000000000" pitchFamily="2" charset="0"/>
                <a:ea typeface="Calibri" panose="020F0502020204030204" pitchFamily="34" charset="0"/>
                <a:cs typeface="Times New Roman" panose="02020603050405020304" pitchFamily="18" charset="0"/>
              </a:rPr>
              <a:t>A. 0,75 rad.		B. 4,3°.			C. 0,3 rad.		D. 0,075°.</a:t>
            </a:r>
          </a:p>
        </p:txBody>
      </p:sp>
      <p:cxnSp>
        <p:nvCxnSpPr>
          <p:cNvPr id="10" name="Straight Connector 9">
            <a:extLst>
              <a:ext uri="{FF2B5EF4-FFF2-40B4-BE49-F238E27FC236}">
                <a16:creationId xmlns:a16="http://schemas.microsoft.com/office/drawing/2014/main" id="{CF9B7810-86D5-418E-B50E-A82FB0AE5967}"/>
              </a:ext>
            </a:extLst>
          </p:cNvPr>
          <p:cNvCxnSpPr>
            <a:cxnSpLocks/>
          </p:cNvCxnSpPr>
          <p:nvPr/>
        </p:nvCxnSpPr>
        <p:spPr>
          <a:xfrm>
            <a:off x="5842762" y="2361593"/>
            <a:ext cx="0" cy="4496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F98DB5E1-A018-4313-B125-8DC898B6E2CB}"/>
              </a:ext>
            </a:extLst>
          </p:cNvPr>
          <p:cNvSpPr>
            <a:spLocks noChangeArrowheads="1"/>
          </p:cNvSpPr>
          <p:nvPr/>
        </p:nvSpPr>
        <p:spPr bwMode="auto">
          <a:xfrm>
            <a:off x="1452752" y="14203"/>
            <a:ext cx="928649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600" i="1">
                <a:solidFill>
                  <a:srgbClr val="0070C0"/>
                </a:solidFill>
                <a:latin typeface="#9Slide04 SFU Belle" panose="00000400000000000000" pitchFamily="2" charset="0"/>
                <a:cs typeface="Arial" panose="020B0604020202020204" pitchFamily="34" charset="0"/>
              </a:rPr>
              <a:t>Bộ thiết bị thí nghiệm</a:t>
            </a:r>
          </a:p>
          <a:p>
            <a:pPr algn="ctr" eaLnBrk="1" hangingPunct="1"/>
            <a:r>
              <a:rPr lang="en-US" altLang="en-US" sz="2600" b="1">
                <a:solidFill>
                  <a:srgbClr val="0070C0"/>
                </a:solidFill>
                <a:latin typeface="#9Slide04 SFU Belle" panose="00000400000000000000" pitchFamily="2" charset="0"/>
                <a:cs typeface="Arial" panose="020B0604020202020204" pitchFamily="34" charset="0"/>
              </a:rPr>
              <a:t>Khảo sát dao động của con lắc đơn và con lắc lò xo</a:t>
            </a:r>
          </a:p>
        </p:txBody>
      </p:sp>
      <p:grpSp>
        <p:nvGrpSpPr>
          <p:cNvPr id="14" name="Group 28">
            <a:extLst>
              <a:ext uri="{FF2B5EF4-FFF2-40B4-BE49-F238E27FC236}">
                <a16:creationId xmlns:a16="http://schemas.microsoft.com/office/drawing/2014/main" id="{F650C0C4-39FB-40AC-96F3-B34271AF4A9D}"/>
              </a:ext>
            </a:extLst>
          </p:cNvPr>
          <p:cNvGrpSpPr>
            <a:grpSpLocks/>
          </p:cNvGrpSpPr>
          <p:nvPr/>
        </p:nvGrpSpPr>
        <p:grpSpPr bwMode="auto">
          <a:xfrm>
            <a:off x="371062" y="1183785"/>
            <a:ext cx="4876800" cy="4876800"/>
            <a:chOff x="960" y="528"/>
            <a:chExt cx="3072" cy="3072"/>
          </a:xfrm>
        </p:grpSpPr>
        <p:pic>
          <p:nvPicPr>
            <p:cNvPr id="15" name="Picture 4">
              <a:extLst>
                <a:ext uri="{FF2B5EF4-FFF2-40B4-BE49-F238E27FC236}">
                  <a16:creationId xmlns:a16="http://schemas.microsoft.com/office/drawing/2014/main" id="{E32FFDA7-4971-4CE8-9040-14305DD1FE1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 y="768"/>
              <a:ext cx="2128" cy="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7">
              <a:extLst>
                <a:ext uri="{FF2B5EF4-FFF2-40B4-BE49-F238E27FC236}">
                  <a16:creationId xmlns:a16="http://schemas.microsoft.com/office/drawing/2014/main" id="{8A101DDE-81D1-4A3C-938F-BB34328E277D}"/>
                </a:ext>
              </a:extLst>
            </p:cNvPr>
            <p:cNvGrpSpPr>
              <a:grpSpLocks/>
            </p:cNvGrpSpPr>
            <p:nvPr/>
          </p:nvGrpSpPr>
          <p:grpSpPr bwMode="auto">
            <a:xfrm>
              <a:off x="960" y="528"/>
              <a:ext cx="3072" cy="3072"/>
              <a:chOff x="960" y="528"/>
              <a:chExt cx="3072" cy="3072"/>
            </a:xfrm>
          </p:grpSpPr>
          <p:sp>
            <p:nvSpPr>
              <p:cNvPr id="17" name="Rectangle 5">
                <a:extLst>
                  <a:ext uri="{FF2B5EF4-FFF2-40B4-BE49-F238E27FC236}">
                    <a16:creationId xmlns:a16="http://schemas.microsoft.com/office/drawing/2014/main" id="{23C60B26-C1D3-470A-B97A-C16FDA86E140}"/>
                  </a:ext>
                </a:extLst>
              </p:cNvPr>
              <p:cNvSpPr>
                <a:spLocks noChangeArrowheads="1"/>
              </p:cNvSpPr>
              <p:nvPr/>
            </p:nvSpPr>
            <p:spPr bwMode="auto">
              <a:xfrm>
                <a:off x="3727" y="2398"/>
                <a:ext cx="29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1</a:t>
                </a:r>
              </a:p>
            </p:txBody>
          </p:sp>
          <p:sp>
            <p:nvSpPr>
              <p:cNvPr id="18" name="Line 6">
                <a:extLst>
                  <a:ext uri="{FF2B5EF4-FFF2-40B4-BE49-F238E27FC236}">
                    <a16:creationId xmlns:a16="http://schemas.microsoft.com/office/drawing/2014/main" id="{8303094B-D12E-4999-B4A3-56BAD23FA4AC}"/>
                  </a:ext>
                </a:extLst>
              </p:cNvPr>
              <p:cNvSpPr>
                <a:spLocks noChangeShapeType="1"/>
              </p:cNvSpPr>
              <p:nvPr/>
            </p:nvSpPr>
            <p:spPr bwMode="auto">
              <a:xfrm flipV="1">
                <a:off x="2797" y="2560"/>
                <a:ext cx="934" cy="3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Line 7">
                <a:extLst>
                  <a:ext uri="{FF2B5EF4-FFF2-40B4-BE49-F238E27FC236}">
                    <a16:creationId xmlns:a16="http://schemas.microsoft.com/office/drawing/2014/main" id="{264F9F17-BA4D-4E60-8959-3B2EECC02EDD}"/>
                  </a:ext>
                </a:extLst>
              </p:cNvPr>
              <p:cNvSpPr>
                <a:spLocks noChangeShapeType="1"/>
              </p:cNvSpPr>
              <p:nvPr/>
            </p:nvSpPr>
            <p:spPr bwMode="auto">
              <a:xfrm flipV="1">
                <a:off x="3102" y="2841"/>
                <a:ext cx="670" cy="2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 name="Rectangle 8">
                <a:extLst>
                  <a:ext uri="{FF2B5EF4-FFF2-40B4-BE49-F238E27FC236}">
                    <a16:creationId xmlns:a16="http://schemas.microsoft.com/office/drawing/2014/main" id="{DCE9AECE-9399-4C50-B186-C8CD2ADCF1B7}"/>
                  </a:ext>
                </a:extLst>
              </p:cNvPr>
              <p:cNvSpPr>
                <a:spLocks noChangeArrowheads="1"/>
              </p:cNvSpPr>
              <p:nvPr/>
            </p:nvSpPr>
            <p:spPr bwMode="auto">
              <a:xfrm>
                <a:off x="3742" y="2704"/>
                <a:ext cx="2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2</a:t>
                </a:r>
              </a:p>
            </p:txBody>
          </p:sp>
          <p:sp>
            <p:nvSpPr>
              <p:cNvPr id="21" name="Rectangle 9">
                <a:extLst>
                  <a:ext uri="{FF2B5EF4-FFF2-40B4-BE49-F238E27FC236}">
                    <a16:creationId xmlns:a16="http://schemas.microsoft.com/office/drawing/2014/main" id="{1EA596E6-169E-41AF-BD40-269BDFC5D57B}"/>
                  </a:ext>
                </a:extLst>
              </p:cNvPr>
              <p:cNvSpPr>
                <a:spLocks noChangeArrowheads="1"/>
              </p:cNvSpPr>
              <p:nvPr/>
            </p:nvSpPr>
            <p:spPr bwMode="auto">
              <a:xfrm>
                <a:off x="3720" y="1989"/>
                <a:ext cx="2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3</a:t>
                </a:r>
              </a:p>
            </p:txBody>
          </p:sp>
          <p:sp>
            <p:nvSpPr>
              <p:cNvPr id="22" name="Line 10">
                <a:extLst>
                  <a:ext uri="{FF2B5EF4-FFF2-40B4-BE49-F238E27FC236}">
                    <a16:creationId xmlns:a16="http://schemas.microsoft.com/office/drawing/2014/main" id="{B564DE2E-50A9-4A62-9F1D-89ADC8DB232E}"/>
                  </a:ext>
                </a:extLst>
              </p:cNvPr>
              <p:cNvSpPr>
                <a:spLocks noChangeShapeType="1"/>
              </p:cNvSpPr>
              <p:nvPr/>
            </p:nvSpPr>
            <p:spPr bwMode="auto">
              <a:xfrm>
                <a:off x="1178" y="2610"/>
                <a:ext cx="581" cy="3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Line 11">
                <a:extLst>
                  <a:ext uri="{FF2B5EF4-FFF2-40B4-BE49-F238E27FC236}">
                    <a16:creationId xmlns:a16="http://schemas.microsoft.com/office/drawing/2014/main" id="{57CC3FC6-8276-4F84-B692-7C409EB8769A}"/>
                  </a:ext>
                </a:extLst>
              </p:cNvPr>
              <p:cNvSpPr>
                <a:spLocks noChangeShapeType="1"/>
              </p:cNvSpPr>
              <p:nvPr/>
            </p:nvSpPr>
            <p:spPr bwMode="auto">
              <a:xfrm flipH="1" flipV="1">
                <a:off x="1229" y="1541"/>
                <a:ext cx="1306" cy="7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 name="Rectangle 12">
                <a:extLst>
                  <a:ext uri="{FF2B5EF4-FFF2-40B4-BE49-F238E27FC236}">
                    <a16:creationId xmlns:a16="http://schemas.microsoft.com/office/drawing/2014/main" id="{8567033F-EA5F-43FB-AE11-B0B2BD11AC9F}"/>
                  </a:ext>
                </a:extLst>
              </p:cNvPr>
              <p:cNvSpPr>
                <a:spLocks noChangeArrowheads="1"/>
              </p:cNvSpPr>
              <p:nvPr/>
            </p:nvSpPr>
            <p:spPr bwMode="auto">
              <a:xfrm>
                <a:off x="1018" y="1400"/>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4</a:t>
                </a:r>
              </a:p>
            </p:txBody>
          </p:sp>
          <p:sp>
            <p:nvSpPr>
              <p:cNvPr id="25" name="Line 13">
                <a:extLst>
                  <a:ext uri="{FF2B5EF4-FFF2-40B4-BE49-F238E27FC236}">
                    <a16:creationId xmlns:a16="http://schemas.microsoft.com/office/drawing/2014/main" id="{64F3B3CE-4E2F-4AFC-92D4-36E06EEC4FBB}"/>
                  </a:ext>
                </a:extLst>
              </p:cNvPr>
              <p:cNvSpPr>
                <a:spLocks noChangeShapeType="1"/>
              </p:cNvSpPr>
              <p:nvPr/>
            </p:nvSpPr>
            <p:spPr bwMode="auto">
              <a:xfrm flipV="1">
                <a:off x="2833" y="759"/>
                <a:ext cx="931" cy="34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 name="Rectangle 14">
                <a:extLst>
                  <a:ext uri="{FF2B5EF4-FFF2-40B4-BE49-F238E27FC236}">
                    <a16:creationId xmlns:a16="http://schemas.microsoft.com/office/drawing/2014/main" id="{D4DC8975-71E1-4951-B2EC-8155F8060B01}"/>
                  </a:ext>
                </a:extLst>
              </p:cNvPr>
              <p:cNvSpPr>
                <a:spLocks noChangeArrowheads="1"/>
              </p:cNvSpPr>
              <p:nvPr/>
            </p:nvSpPr>
            <p:spPr bwMode="auto">
              <a:xfrm>
                <a:off x="3720" y="528"/>
                <a:ext cx="29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5</a:t>
                </a:r>
              </a:p>
            </p:txBody>
          </p:sp>
          <p:sp>
            <p:nvSpPr>
              <p:cNvPr id="27" name="Line 15">
                <a:extLst>
                  <a:ext uri="{FF2B5EF4-FFF2-40B4-BE49-F238E27FC236}">
                    <a16:creationId xmlns:a16="http://schemas.microsoft.com/office/drawing/2014/main" id="{62A945D3-1CD4-4109-8D71-D018EED1D7A9}"/>
                  </a:ext>
                </a:extLst>
              </p:cNvPr>
              <p:cNvSpPr>
                <a:spLocks noChangeShapeType="1"/>
              </p:cNvSpPr>
              <p:nvPr/>
            </p:nvSpPr>
            <p:spPr bwMode="auto">
              <a:xfrm flipH="1" flipV="1">
                <a:off x="2382" y="3246"/>
                <a:ext cx="349" cy="2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 name="Line 16">
                <a:extLst>
                  <a:ext uri="{FF2B5EF4-FFF2-40B4-BE49-F238E27FC236}">
                    <a16:creationId xmlns:a16="http://schemas.microsoft.com/office/drawing/2014/main" id="{EBAA7CCC-A5F8-42B9-ADEC-671A26E06C57}"/>
                  </a:ext>
                </a:extLst>
              </p:cNvPr>
              <p:cNvSpPr>
                <a:spLocks noChangeShapeType="1"/>
              </p:cNvSpPr>
              <p:nvPr/>
            </p:nvSpPr>
            <p:spPr bwMode="auto">
              <a:xfrm flipH="1" flipV="1">
                <a:off x="1232" y="919"/>
                <a:ext cx="1209" cy="6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 name="Rectangle 17">
                <a:extLst>
                  <a:ext uri="{FF2B5EF4-FFF2-40B4-BE49-F238E27FC236}">
                    <a16:creationId xmlns:a16="http://schemas.microsoft.com/office/drawing/2014/main" id="{F211DD47-592B-4D45-B08F-843C87FBB7BF}"/>
                  </a:ext>
                </a:extLst>
              </p:cNvPr>
              <p:cNvSpPr>
                <a:spLocks noChangeArrowheads="1"/>
              </p:cNvSpPr>
              <p:nvPr/>
            </p:nvSpPr>
            <p:spPr bwMode="auto">
              <a:xfrm>
                <a:off x="975" y="1817"/>
                <a:ext cx="29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11</a:t>
                </a:r>
              </a:p>
            </p:txBody>
          </p:sp>
          <p:sp>
            <p:nvSpPr>
              <p:cNvPr id="30" name="Rectangle 18">
                <a:extLst>
                  <a:ext uri="{FF2B5EF4-FFF2-40B4-BE49-F238E27FC236}">
                    <a16:creationId xmlns:a16="http://schemas.microsoft.com/office/drawing/2014/main" id="{6CBD656A-A97B-4D0B-9C94-EA3F0F63B011}"/>
                  </a:ext>
                </a:extLst>
              </p:cNvPr>
              <p:cNvSpPr>
                <a:spLocks noChangeArrowheads="1"/>
              </p:cNvSpPr>
              <p:nvPr/>
            </p:nvSpPr>
            <p:spPr bwMode="auto">
              <a:xfrm>
                <a:off x="2703" y="3349"/>
                <a:ext cx="29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6</a:t>
                </a:r>
              </a:p>
            </p:txBody>
          </p:sp>
          <p:sp>
            <p:nvSpPr>
              <p:cNvPr id="31" name="Rectangle 19">
                <a:extLst>
                  <a:ext uri="{FF2B5EF4-FFF2-40B4-BE49-F238E27FC236}">
                    <a16:creationId xmlns:a16="http://schemas.microsoft.com/office/drawing/2014/main" id="{6F6A3E3F-80C7-48F8-8D4E-FACBAEB1CF94}"/>
                  </a:ext>
                </a:extLst>
              </p:cNvPr>
              <p:cNvSpPr>
                <a:spLocks noChangeArrowheads="1"/>
              </p:cNvSpPr>
              <p:nvPr/>
            </p:nvSpPr>
            <p:spPr bwMode="auto">
              <a:xfrm>
                <a:off x="1076" y="764"/>
                <a:ext cx="29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7</a:t>
                </a:r>
              </a:p>
            </p:txBody>
          </p:sp>
          <p:sp>
            <p:nvSpPr>
              <p:cNvPr id="32" name="Line 20">
                <a:extLst>
                  <a:ext uri="{FF2B5EF4-FFF2-40B4-BE49-F238E27FC236}">
                    <a16:creationId xmlns:a16="http://schemas.microsoft.com/office/drawing/2014/main" id="{90865CCA-0F85-40FE-8AFD-16A560CA0AF3}"/>
                  </a:ext>
                </a:extLst>
              </p:cNvPr>
              <p:cNvSpPr>
                <a:spLocks noChangeShapeType="1"/>
              </p:cNvSpPr>
              <p:nvPr/>
            </p:nvSpPr>
            <p:spPr bwMode="auto">
              <a:xfrm flipH="1" flipV="1">
                <a:off x="1213" y="1306"/>
                <a:ext cx="1209" cy="6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 name="Rectangle 21">
                <a:extLst>
                  <a:ext uri="{FF2B5EF4-FFF2-40B4-BE49-F238E27FC236}">
                    <a16:creationId xmlns:a16="http://schemas.microsoft.com/office/drawing/2014/main" id="{746E34A9-F16D-4B83-B87B-DF81375BEDB8}"/>
                  </a:ext>
                </a:extLst>
              </p:cNvPr>
              <p:cNvSpPr>
                <a:spLocks noChangeArrowheads="1"/>
              </p:cNvSpPr>
              <p:nvPr/>
            </p:nvSpPr>
            <p:spPr bwMode="auto">
              <a:xfrm>
                <a:off x="1054" y="1117"/>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8</a:t>
                </a:r>
              </a:p>
            </p:txBody>
          </p:sp>
          <p:sp>
            <p:nvSpPr>
              <p:cNvPr id="34" name="Line 22">
                <a:extLst>
                  <a:ext uri="{FF2B5EF4-FFF2-40B4-BE49-F238E27FC236}">
                    <a16:creationId xmlns:a16="http://schemas.microsoft.com/office/drawing/2014/main" id="{AD64596B-14A2-426E-A72F-B57852AF5999}"/>
                  </a:ext>
                </a:extLst>
              </p:cNvPr>
              <p:cNvSpPr>
                <a:spLocks noChangeShapeType="1"/>
              </p:cNvSpPr>
              <p:nvPr/>
            </p:nvSpPr>
            <p:spPr bwMode="auto">
              <a:xfrm flipV="1">
                <a:off x="3284" y="1120"/>
                <a:ext cx="466" cy="19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Rectangle 23">
                <a:extLst>
                  <a:ext uri="{FF2B5EF4-FFF2-40B4-BE49-F238E27FC236}">
                    <a16:creationId xmlns:a16="http://schemas.microsoft.com/office/drawing/2014/main" id="{02F74CB5-8A9A-48D0-A2E4-4E1AA72188B2}"/>
                  </a:ext>
                </a:extLst>
              </p:cNvPr>
              <p:cNvSpPr>
                <a:spLocks noChangeArrowheads="1"/>
              </p:cNvSpPr>
              <p:nvPr/>
            </p:nvSpPr>
            <p:spPr bwMode="auto">
              <a:xfrm>
                <a:off x="3742" y="960"/>
                <a:ext cx="2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9</a:t>
                </a:r>
              </a:p>
            </p:txBody>
          </p:sp>
          <p:sp>
            <p:nvSpPr>
              <p:cNvPr id="36" name="Line 24">
                <a:extLst>
                  <a:ext uri="{FF2B5EF4-FFF2-40B4-BE49-F238E27FC236}">
                    <a16:creationId xmlns:a16="http://schemas.microsoft.com/office/drawing/2014/main" id="{6631C586-D1B1-4353-BA46-AC0E700E9BAA}"/>
                  </a:ext>
                </a:extLst>
              </p:cNvPr>
              <p:cNvSpPr>
                <a:spLocks noChangeShapeType="1"/>
              </p:cNvSpPr>
              <p:nvPr/>
            </p:nvSpPr>
            <p:spPr bwMode="auto">
              <a:xfrm flipV="1">
                <a:off x="2823" y="2182"/>
                <a:ext cx="893" cy="3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25">
                <a:extLst>
                  <a:ext uri="{FF2B5EF4-FFF2-40B4-BE49-F238E27FC236}">
                    <a16:creationId xmlns:a16="http://schemas.microsoft.com/office/drawing/2014/main" id="{C8A9B111-FD0E-4125-AD79-D7CEED479D55}"/>
                  </a:ext>
                </a:extLst>
              </p:cNvPr>
              <p:cNvSpPr>
                <a:spLocks noChangeShapeType="1"/>
              </p:cNvSpPr>
              <p:nvPr/>
            </p:nvSpPr>
            <p:spPr bwMode="auto">
              <a:xfrm flipH="1" flipV="1">
                <a:off x="1181" y="1978"/>
                <a:ext cx="1179" cy="70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Rectangle 26">
                <a:extLst>
                  <a:ext uri="{FF2B5EF4-FFF2-40B4-BE49-F238E27FC236}">
                    <a16:creationId xmlns:a16="http://schemas.microsoft.com/office/drawing/2014/main" id="{90087914-9562-4F08-812B-8461EC94E39F}"/>
                  </a:ext>
                </a:extLst>
              </p:cNvPr>
              <p:cNvSpPr>
                <a:spLocks noChangeArrowheads="1"/>
              </p:cNvSpPr>
              <p:nvPr/>
            </p:nvSpPr>
            <p:spPr bwMode="auto">
              <a:xfrm>
                <a:off x="960" y="2445"/>
                <a:ext cx="29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2000"/>
                  <a:t>10</a:t>
                </a:r>
              </a:p>
            </p:txBody>
          </p:sp>
        </p:grpSp>
      </p:grpSp>
      <p:sp>
        <p:nvSpPr>
          <p:cNvPr id="39" name="TextBox 38">
            <a:extLst>
              <a:ext uri="{FF2B5EF4-FFF2-40B4-BE49-F238E27FC236}">
                <a16:creationId xmlns:a16="http://schemas.microsoft.com/office/drawing/2014/main" id="{1BF7EF27-AF11-4B05-9899-6465D24054C0}"/>
              </a:ext>
            </a:extLst>
          </p:cNvPr>
          <p:cNvSpPr txBox="1"/>
          <p:nvPr/>
        </p:nvSpPr>
        <p:spPr>
          <a:xfrm>
            <a:off x="5674900" y="1045285"/>
            <a:ext cx="6096000" cy="5355312"/>
          </a:xfrm>
          <a:prstGeom prst="rect">
            <a:avLst/>
          </a:prstGeom>
          <a:noFill/>
          <a:ln>
            <a:solidFill>
              <a:schemeClr val="accent1"/>
            </a:solidFill>
          </a:ln>
        </p:spPr>
        <p:txBody>
          <a:bodyPr wrap="square">
            <a:spAutoFit/>
          </a:bodyPr>
          <a:lstStyle/>
          <a:p>
            <a:r>
              <a:rPr lang="en-US" b="1">
                <a:solidFill>
                  <a:srgbClr val="1CADE4"/>
                </a:solidFill>
                <a:latin typeface="Arial" panose="020B0604020202020204" pitchFamily="34" charset="0"/>
                <a:cs typeface="Arial" panose="020B0604020202020204" pitchFamily="34" charset="0"/>
              </a:rPr>
              <a:t>Dụng cụ thí nghiệm:</a:t>
            </a:r>
          </a:p>
          <a:p>
            <a:r>
              <a:rPr lang="en-US">
                <a:latin typeface="Arial" panose="020B0604020202020204" pitchFamily="34" charset="0"/>
                <a:cs typeface="Arial" panose="020B0604020202020204" pitchFamily="34" charset="0"/>
              </a:rPr>
              <a:t>1. Giá đỡ bằng nhôm, cao 60cm, có thanh ngang treo con lắc.</a:t>
            </a:r>
          </a:p>
          <a:p>
            <a:r>
              <a:rPr lang="en-US">
                <a:latin typeface="Arial" panose="020B0604020202020204" pitchFamily="34" charset="0"/>
                <a:cs typeface="Arial" panose="020B0604020202020204" pitchFamily="34" charset="0"/>
              </a:rPr>
              <a:t>2. Đế ba chân bằng sắt, có hệ vít chỉnh cân bằng.</a:t>
            </a:r>
          </a:p>
          <a:p>
            <a:r>
              <a:rPr lang="en-US">
                <a:latin typeface="Arial" panose="020B0604020202020204" pitchFamily="34" charset="0"/>
                <a:cs typeface="Arial" panose="020B0604020202020204" pitchFamily="34" charset="0"/>
              </a:rPr>
              <a:t>3. Thước thẳng dài 600 mm gắn trên giá đỡ.</a:t>
            </a:r>
          </a:p>
          <a:p>
            <a:r>
              <a:rPr lang="en-US">
                <a:latin typeface="Arial" panose="020B0604020202020204" pitchFamily="34" charset="0"/>
                <a:cs typeface="Arial" panose="020B0604020202020204" pitchFamily="34" charset="0"/>
              </a:rPr>
              <a:t>4. Dây sợi tổng hợp, mảnh, không dãn, dài 50 cm.  Bộ 2 viên bi thép khối lượng khác nhau, có móc treo.  </a:t>
            </a:r>
          </a:p>
          <a:p>
            <a:r>
              <a:rPr lang="en-US">
                <a:latin typeface="Arial" panose="020B0604020202020204" pitchFamily="34" charset="0"/>
                <a:cs typeface="Arial" panose="020B0604020202020204" pitchFamily="34" charset="0"/>
              </a:rPr>
              <a:t>5. Ròng rọc bằng nhựa, đường kính D 5 cm, có khung đỡ trục quay.</a:t>
            </a:r>
          </a:p>
          <a:p>
            <a:r>
              <a:rPr lang="en-US">
                <a:latin typeface="Arial" panose="020B0604020202020204" pitchFamily="34" charset="0"/>
                <a:cs typeface="Arial" panose="020B0604020202020204" pitchFamily="34" charset="0"/>
              </a:rPr>
              <a:t>6. Thanh ke nhôm, dài 10 cm. </a:t>
            </a:r>
          </a:p>
          <a:p>
            <a:r>
              <a:rPr lang="en-US">
                <a:latin typeface="Arial" panose="020B0604020202020204" pitchFamily="34" charset="0"/>
                <a:cs typeface="Arial" panose="020B0604020202020204" pitchFamily="34" charset="0"/>
              </a:rPr>
              <a:t>7. Bộ 2 lò xo xoắn có độ cứng khác nhau.</a:t>
            </a:r>
          </a:p>
          <a:p>
            <a:r>
              <a:rPr lang="en-US">
                <a:latin typeface="Arial" panose="020B0604020202020204" pitchFamily="34" charset="0"/>
                <a:cs typeface="Arial" panose="020B0604020202020204" pitchFamily="34" charset="0"/>
              </a:rPr>
              <a:t>8. Bộ 2 quả nặng loại 50 g, lồng trên thanh trụ có lỗ treo ở một đầu.</a:t>
            </a:r>
          </a:p>
          <a:p>
            <a:r>
              <a:rPr lang="en-US">
                <a:latin typeface="Arial" panose="020B0604020202020204" pitchFamily="34" charset="0"/>
                <a:cs typeface="Arial" panose="020B0604020202020204" pitchFamily="34" charset="0"/>
              </a:rPr>
              <a:t>9. Bộ cộng hưởng cơ gồm  3 con lắc đơn và một con lắc chủ, thanh treo cú trục quay.</a:t>
            </a:r>
          </a:p>
          <a:p>
            <a:r>
              <a:rPr lang="en-US">
                <a:latin typeface="Arial" panose="020B0604020202020204" pitchFamily="34" charset="0"/>
                <a:cs typeface="Arial" panose="020B0604020202020204" pitchFamily="34" charset="0"/>
              </a:rPr>
              <a:t>10. Đồng hồ đo thời gian hiện số, có hai thang đo 9,999 s và 99,99 s.</a:t>
            </a:r>
          </a:p>
          <a:p>
            <a:r>
              <a:rPr lang="en-US">
                <a:latin typeface="Arial" panose="020B0604020202020204" pitchFamily="34" charset="0"/>
                <a:cs typeface="Arial" panose="020B0604020202020204" pitchFamily="34" charset="0"/>
              </a:rPr>
              <a:t>11. Cổng quang điện hồng ngoại, có trụ thép dài 10 cm, dây nối và giắc cắm 5 chân.</a:t>
            </a:r>
          </a:p>
        </p:txBody>
      </p:sp>
      <p:sp>
        <p:nvSpPr>
          <p:cNvPr id="3" name="Rectangle 2">
            <a:extLst>
              <a:ext uri="{FF2B5EF4-FFF2-40B4-BE49-F238E27FC236}">
                <a16:creationId xmlns:a16="http://schemas.microsoft.com/office/drawing/2014/main" id="{659A4351-481D-4580-AA7B-BB183FCA9506}"/>
              </a:ext>
            </a:extLst>
          </p:cNvPr>
          <p:cNvSpPr/>
          <p:nvPr/>
        </p:nvSpPr>
        <p:spPr>
          <a:xfrm>
            <a:off x="394875" y="1047635"/>
            <a:ext cx="4876800" cy="53529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84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628D195-6ED5-452C-9B02-C9F0CFFA6B2A}"/>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rgbClr val="E55959"/>
                </a:solidFill>
                <a:effectLst/>
                <a:uLnTx/>
                <a:uFillTx/>
                <a:latin typeface="Calibri" panose="020F0502020204030204"/>
                <a:ea typeface="+mj-ea"/>
                <a:cs typeface="+mj-cs"/>
              </a:rPr>
              <a:t>BÀI 3: CON LẮC ĐƠN</a:t>
            </a:r>
            <a:endParaRPr kumimoji="0" lang="en-US" sz="3200" b="1" i="0" u="none" strike="noStrike" kern="1200" cap="none" spc="-50" normalizeH="0" baseline="0" noProof="0" dirty="0">
              <a:ln>
                <a:noFill/>
              </a:ln>
              <a:solidFill>
                <a:srgbClr val="E55959"/>
              </a:solidFill>
              <a:effectLst/>
              <a:uLnTx/>
              <a:uFillTx/>
              <a:latin typeface="Calibri" panose="020F0502020204030204"/>
              <a:ea typeface="+mj-ea"/>
              <a:cs typeface="+mj-cs"/>
            </a:endParaRPr>
          </a:p>
        </p:txBody>
      </p:sp>
      <p:sp>
        <p:nvSpPr>
          <p:cNvPr id="9" name="Title 4">
            <a:extLst>
              <a:ext uri="{FF2B5EF4-FFF2-40B4-BE49-F238E27FC236}">
                <a16:creationId xmlns:a16="http://schemas.microsoft.com/office/drawing/2014/main" id="{4E6541F4-BB65-4144-AC0E-4373B8A0930D}"/>
              </a:ext>
            </a:extLst>
          </p:cNvPr>
          <p:cNvSpPr txBox="1">
            <a:spLocks/>
          </p:cNvSpPr>
          <p:nvPr/>
        </p:nvSpPr>
        <p:spPr>
          <a:xfrm>
            <a:off x="980564" y="943544"/>
            <a:ext cx="7607989"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pPr algn="ctr"/>
            <a:r>
              <a:rPr lang="en-US" sz="3200">
                <a:solidFill>
                  <a:srgbClr val="1CADE4"/>
                </a:solidFill>
                <a:latin typeface="#9Slide04 SFU Belle" panose="00000400000000000000" pitchFamily="2" charset="0"/>
              </a:rPr>
              <a:t>IV . Ứng dụng: Xác định gia tốc rơi tự do</a:t>
            </a:r>
            <a:endParaRPr lang="en-US" sz="3200" dirty="0">
              <a:solidFill>
                <a:srgbClr val="1CADE4"/>
              </a:solidFill>
              <a:latin typeface="#9Slide04 SFU Belle" panose="00000400000000000000" pitchFamily="2" charset="0"/>
            </a:endParaRPr>
          </a:p>
        </p:txBody>
      </p:sp>
      <p:grpSp>
        <p:nvGrpSpPr>
          <p:cNvPr id="10" name="Group 9">
            <a:extLst>
              <a:ext uri="{FF2B5EF4-FFF2-40B4-BE49-F238E27FC236}">
                <a16:creationId xmlns:a16="http://schemas.microsoft.com/office/drawing/2014/main" id="{CE3E25DC-1D8E-43F4-B48D-219AE517F93C}"/>
              </a:ext>
            </a:extLst>
          </p:cNvPr>
          <p:cNvGrpSpPr>
            <a:grpSpLocks/>
          </p:cNvGrpSpPr>
          <p:nvPr/>
        </p:nvGrpSpPr>
        <p:grpSpPr bwMode="auto">
          <a:xfrm>
            <a:off x="5805906" y="1715095"/>
            <a:ext cx="3822700" cy="4279900"/>
            <a:chOff x="480" y="624"/>
            <a:chExt cx="2408" cy="2696"/>
          </a:xfrm>
        </p:grpSpPr>
        <p:pic>
          <p:nvPicPr>
            <p:cNvPr id="11" name="Picture 3">
              <a:extLst>
                <a:ext uri="{FF2B5EF4-FFF2-40B4-BE49-F238E27FC236}">
                  <a16:creationId xmlns:a16="http://schemas.microsoft.com/office/drawing/2014/main" id="{C9440ACC-D7F2-4BE9-9C35-C62C86ABAA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624"/>
              <a:ext cx="2408" cy="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8">
              <a:extLst>
                <a:ext uri="{FF2B5EF4-FFF2-40B4-BE49-F238E27FC236}">
                  <a16:creationId xmlns:a16="http://schemas.microsoft.com/office/drawing/2014/main" id="{AF0F3B44-9B34-491E-91FF-06F9260C71ED}"/>
                </a:ext>
              </a:extLst>
            </p:cNvPr>
            <p:cNvGrpSpPr>
              <a:grpSpLocks/>
            </p:cNvGrpSpPr>
            <p:nvPr/>
          </p:nvGrpSpPr>
          <p:grpSpPr bwMode="auto">
            <a:xfrm>
              <a:off x="1582" y="856"/>
              <a:ext cx="314" cy="1653"/>
              <a:chOff x="1582" y="856"/>
              <a:chExt cx="314" cy="1653"/>
            </a:xfrm>
          </p:grpSpPr>
          <p:grpSp>
            <p:nvGrpSpPr>
              <p:cNvPr id="14" name="Group 6">
                <a:extLst>
                  <a:ext uri="{FF2B5EF4-FFF2-40B4-BE49-F238E27FC236}">
                    <a16:creationId xmlns:a16="http://schemas.microsoft.com/office/drawing/2014/main" id="{3A2B6C9F-D357-4F9E-8063-700B6C379371}"/>
                  </a:ext>
                </a:extLst>
              </p:cNvPr>
              <p:cNvGrpSpPr>
                <a:grpSpLocks/>
              </p:cNvGrpSpPr>
              <p:nvPr/>
            </p:nvGrpSpPr>
            <p:grpSpPr bwMode="auto">
              <a:xfrm>
                <a:off x="1622" y="856"/>
                <a:ext cx="274" cy="1609"/>
                <a:chOff x="1622" y="856"/>
                <a:chExt cx="274" cy="1609"/>
              </a:xfrm>
            </p:grpSpPr>
            <p:sp>
              <p:nvSpPr>
                <p:cNvPr id="16" name="Line 4">
                  <a:extLst>
                    <a:ext uri="{FF2B5EF4-FFF2-40B4-BE49-F238E27FC236}">
                      <a16:creationId xmlns:a16="http://schemas.microsoft.com/office/drawing/2014/main" id="{85B893E0-737D-4993-9D10-EA9C25F9E2AE}"/>
                    </a:ext>
                  </a:extLst>
                </p:cNvPr>
                <p:cNvSpPr>
                  <a:spLocks noChangeShapeType="1"/>
                </p:cNvSpPr>
                <p:nvPr/>
              </p:nvSpPr>
              <p:spPr bwMode="auto">
                <a:xfrm>
                  <a:off x="1622" y="1073"/>
                  <a:ext cx="0" cy="13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5">
                  <a:extLst>
                    <a:ext uri="{FF2B5EF4-FFF2-40B4-BE49-F238E27FC236}">
                      <a16:creationId xmlns:a16="http://schemas.microsoft.com/office/drawing/2014/main" id="{B1D2DEBC-241B-46F4-9386-C7D9C10D18E9}"/>
                    </a:ext>
                  </a:extLst>
                </p:cNvPr>
                <p:cNvSpPr>
                  <a:spLocks noChangeShapeType="1"/>
                </p:cNvSpPr>
                <p:nvPr/>
              </p:nvSpPr>
              <p:spPr bwMode="auto">
                <a:xfrm flipH="1">
                  <a:off x="1625" y="856"/>
                  <a:ext cx="271" cy="2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5" name="Oval 7">
                <a:extLst>
                  <a:ext uri="{FF2B5EF4-FFF2-40B4-BE49-F238E27FC236}">
                    <a16:creationId xmlns:a16="http://schemas.microsoft.com/office/drawing/2014/main" id="{61233C86-0A0D-43AF-B9B2-ADEB1136E866}"/>
                  </a:ext>
                </a:extLst>
              </p:cNvPr>
              <p:cNvSpPr>
                <a:spLocks noChangeArrowheads="1"/>
              </p:cNvSpPr>
              <p:nvPr/>
            </p:nvSpPr>
            <p:spPr bwMode="auto">
              <a:xfrm>
                <a:off x="1582" y="2434"/>
                <a:ext cx="74" cy="75"/>
              </a:xfrm>
              <a:prstGeom prst="ellipse">
                <a:avLst/>
              </a:prstGeom>
              <a:solidFill>
                <a:srgbClr val="969696"/>
              </a:solidFill>
              <a:ln w="12700">
                <a:solidFill>
                  <a:srgbClr val="000000"/>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800"/>
              </a:p>
            </p:txBody>
          </p:sp>
        </p:grpSp>
      </p:grpSp>
      <p:sp>
        <p:nvSpPr>
          <p:cNvPr id="18" name="Rectangle 11">
            <a:extLst>
              <a:ext uri="{FF2B5EF4-FFF2-40B4-BE49-F238E27FC236}">
                <a16:creationId xmlns:a16="http://schemas.microsoft.com/office/drawing/2014/main" id="{85F03207-F1E5-4056-96DC-E323AA0FDA14}"/>
              </a:ext>
            </a:extLst>
          </p:cNvPr>
          <p:cNvSpPr>
            <a:spLocks noChangeArrowheads="1"/>
          </p:cNvSpPr>
          <p:nvPr/>
        </p:nvSpPr>
        <p:spPr bwMode="auto">
          <a:xfrm>
            <a:off x="5805906" y="5960000"/>
            <a:ext cx="4178632" cy="67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Hình 1: Thí nghiệm khảo sát dao động của con lắc đơn</a:t>
            </a:r>
          </a:p>
        </p:txBody>
      </p:sp>
      <p:pic>
        <p:nvPicPr>
          <p:cNvPr id="19" name="Picture 12">
            <a:extLst>
              <a:ext uri="{FF2B5EF4-FFF2-40B4-BE49-F238E27FC236}">
                <a16:creationId xmlns:a16="http://schemas.microsoft.com/office/drawing/2014/main" id="{433AF9CD-37E0-4E00-BE3E-85CAD13D683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950" y="1749903"/>
            <a:ext cx="24320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a:extLst>
              <a:ext uri="{FF2B5EF4-FFF2-40B4-BE49-F238E27FC236}">
                <a16:creationId xmlns:a16="http://schemas.microsoft.com/office/drawing/2014/main" id="{05A373BD-0AC4-4ABD-A602-FBA3A916759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0900" y="3837770"/>
            <a:ext cx="24701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4">
            <a:extLst>
              <a:ext uri="{FF2B5EF4-FFF2-40B4-BE49-F238E27FC236}">
                <a16:creationId xmlns:a16="http://schemas.microsoft.com/office/drawing/2014/main" id="{18B69025-35AA-4234-B8FD-185FE1793158}"/>
              </a:ext>
            </a:extLst>
          </p:cNvPr>
          <p:cNvSpPr>
            <a:spLocks noChangeArrowheads="1"/>
          </p:cNvSpPr>
          <p:nvPr/>
        </p:nvSpPr>
        <p:spPr bwMode="auto">
          <a:xfrm>
            <a:off x="9784291" y="5921990"/>
            <a:ext cx="2470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Hình 2: Đồng hồ đo thời gian hiện số</a:t>
            </a:r>
          </a:p>
        </p:txBody>
      </p:sp>
      <p:sp>
        <p:nvSpPr>
          <p:cNvPr id="26" name="Rectangle 15">
            <a:extLst>
              <a:ext uri="{FF2B5EF4-FFF2-40B4-BE49-F238E27FC236}">
                <a16:creationId xmlns:a16="http://schemas.microsoft.com/office/drawing/2014/main" id="{B08BD89D-61E9-498F-B60F-645A5C34228F}"/>
              </a:ext>
            </a:extLst>
          </p:cNvPr>
          <p:cNvSpPr>
            <a:spLocks noChangeArrowheads="1"/>
          </p:cNvSpPr>
          <p:nvPr/>
        </p:nvSpPr>
        <p:spPr bwMode="auto">
          <a:xfrm>
            <a:off x="9984538" y="3267986"/>
            <a:ext cx="146514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cs typeface="Arial" panose="020B0604020202020204" pitchFamily="34" charset="0"/>
              </a:rPr>
              <a:t>a) Mặt trước</a:t>
            </a:r>
          </a:p>
        </p:txBody>
      </p:sp>
      <p:sp>
        <p:nvSpPr>
          <p:cNvPr id="27" name="Rectangle 16">
            <a:extLst>
              <a:ext uri="{FF2B5EF4-FFF2-40B4-BE49-F238E27FC236}">
                <a16:creationId xmlns:a16="http://schemas.microsoft.com/office/drawing/2014/main" id="{D1EA1FB4-302C-44CA-88DE-1BC187BCA4AF}"/>
              </a:ext>
            </a:extLst>
          </p:cNvPr>
          <p:cNvSpPr>
            <a:spLocks noChangeArrowheads="1"/>
          </p:cNvSpPr>
          <p:nvPr/>
        </p:nvSpPr>
        <p:spPr bwMode="auto">
          <a:xfrm>
            <a:off x="10003588" y="5352206"/>
            <a:ext cx="127599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cs typeface="Arial" panose="020B0604020202020204" pitchFamily="34" charset="0"/>
              </a:rPr>
              <a:t>b) Mặt sau</a:t>
            </a:r>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CFB20BBD-A1F2-49E1-A13E-BC8A632E7AF3}"/>
                  </a:ext>
                </a:extLst>
              </p:cNvPr>
              <p:cNvSpPr>
                <a:spLocks noGrp="1"/>
              </p:cNvSpPr>
              <p:nvPr>
                <p:ph idx="1"/>
              </p:nvPr>
            </p:nvSpPr>
            <p:spPr>
              <a:xfrm>
                <a:off x="367225" y="1856703"/>
                <a:ext cx="5251190" cy="4279900"/>
              </a:xfrm>
            </p:spPr>
            <p:txBody>
              <a:bodyPr>
                <a:noAutofit/>
              </a:bodyPr>
              <a:lstStyle/>
              <a:p>
                <a:pPr marL="0" indent="0" algn="just">
                  <a:buNone/>
                </a:pPr>
                <a:r>
                  <a:rPr lang="en-US" sz="2600">
                    <a:solidFill>
                      <a:srgbClr val="1CADE4"/>
                    </a:solidFill>
                    <a:latin typeface="Arial" panose="020B0604020202020204" pitchFamily="34" charset="0"/>
                    <a:cs typeface="Arial" panose="020B0604020202020204" pitchFamily="34" charset="0"/>
                  </a:rPr>
                  <a:t>Mục đích thí nghiệm</a:t>
                </a:r>
              </a:p>
              <a:p>
                <a:pPr algn="just"/>
                <a:r>
                  <a:rPr lang="en-US" sz="2600">
                    <a:latin typeface="Arial" panose="020B0604020202020204" pitchFamily="34" charset="0"/>
                    <a:cs typeface="Arial" panose="020B0604020202020204" pitchFamily="34" charset="0"/>
                  </a:rPr>
                  <a:t>Khảo sát ảnh hưởng của biên độ </a:t>
                </a:r>
                <a:r>
                  <a:rPr lang="el-GR" sz="2600">
                    <a:latin typeface="Arial" panose="020B0604020202020204" pitchFamily="34" charset="0"/>
                    <a:cs typeface="Arial" panose="020B0604020202020204" pitchFamily="34" charset="0"/>
                  </a:rPr>
                  <a:t>α</a:t>
                </a:r>
                <a:r>
                  <a:rPr lang="en-US" sz="2600">
                    <a:latin typeface="Arial" panose="020B0604020202020204" pitchFamily="34" charset="0"/>
                    <a:cs typeface="Arial" panose="020B0604020202020204" pitchFamily="34" charset="0"/>
                  </a:rPr>
                  <a:t>, khối lượng m của quả nặng và độ dài l của dây treo đối với chu kì T của con lắc đơn.</a:t>
                </a:r>
              </a:p>
              <a:p>
                <a:pPr algn="just"/>
                <a:r>
                  <a:rPr lang="en-US" sz="2600">
                    <a:latin typeface="Arial" panose="020B0604020202020204" pitchFamily="34" charset="0"/>
                    <a:cs typeface="Arial" panose="020B0604020202020204" pitchFamily="34" charset="0"/>
                  </a:rPr>
                  <a:t>Xác định gia tốc trọng trường g theo công thức</a:t>
                </a:r>
              </a:p>
              <a:p>
                <a:pPr marL="0" indent="0" algn="just">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𝑔</m:t>
                      </m:r>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4</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𝜋</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𝑙</m:t>
                          </m:r>
                        </m:num>
                        <m:den>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𝑇</m:t>
                              </m:r>
                            </m:e>
                            <m:sup>
                              <m:r>
                                <a:rPr lang="en-US" sz="2600" b="0" i="1" smtClean="0">
                                  <a:latin typeface="Cambria Math" panose="02040503050406030204" pitchFamily="18" charset="0"/>
                                </a:rPr>
                                <m:t>2</m:t>
                              </m:r>
                            </m:sup>
                          </m:sSup>
                        </m:den>
                      </m:f>
                    </m:oMath>
                  </m:oMathPara>
                </a14:m>
                <a:endParaRPr lang="en-US" sz="2600">
                  <a:latin typeface="Arial" panose="020B0604020202020204" pitchFamily="34" charset="0"/>
                  <a:cs typeface="Arial" panose="020B0604020202020204" pitchFamily="34" charset="0"/>
                </a:endParaRPr>
              </a:p>
              <a:p>
                <a:pPr algn="just"/>
                <a:endParaRPr lang="en-US" sz="2600">
                  <a:latin typeface="Arial" panose="020B0604020202020204" pitchFamily="34" charset="0"/>
                  <a:cs typeface="Arial" panose="020B0604020202020204" pitchFamily="34" charset="0"/>
                </a:endParaRPr>
              </a:p>
            </p:txBody>
          </p:sp>
        </mc:Choice>
        <mc:Fallback xmlns="">
          <p:sp>
            <p:nvSpPr>
              <p:cNvPr id="28" name="Content Placeholder 2">
                <a:extLst>
                  <a:ext uri="{FF2B5EF4-FFF2-40B4-BE49-F238E27FC236}">
                    <a16:creationId xmlns:a16="http://schemas.microsoft.com/office/drawing/2014/main" id="{CFB20BBD-A1F2-49E1-A13E-BC8A632E7AF3}"/>
                  </a:ext>
                </a:extLst>
              </p:cNvPr>
              <p:cNvSpPr>
                <a:spLocks noGrp="1" noRot="1" noChangeAspect="1" noMove="1" noResize="1" noEditPoints="1" noAdjustHandles="1" noChangeArrowheads="1" noChangeShapeType="1" noTextEdit="1"/>
              </p:cNvSpPr>
              <p:nvPr>
                <p:ph idx="1"/>
              </p:nvPr>
            </p:nvSpPr>
            <p:spPr>
              <a:xfrm>
                <a:off x="367225" y="1856703"/>
                <a:ext cx="5251190" cy="4279900"/>
              </a:xfrm>
              <a:blipFill>
                <a:blip r:embed="rId6"/>
                <a:stretch>
                  <a:fillRect l="-3828" t="-1425" r="-3712"/>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24367215-3CAC-4834-95BE-93DE453C0F15}"/>
              </a:ext>
            </a:extLst>
          </p:cNvPr>
          <p:cNvSpPr/>
          <p:nvPr/>
        </p:nvSpPr>
        <p:spPr>
          <a:xfrm>
            <a:off x="235880" y="1761668"/>
            <a:ext cx="5513879" cy="44256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6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628D195-6ED5-452C-9B02-C9F0CFFA6B2A}"/>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rgbClr val="E55959"/>
                </a:solidFill>
                <a:effectLst/>
                <a:uLnTx/>
                <a:uFillTx/>
                <a:latin typeface="Calibri" panose="020F0502020204030204"/>
                <a:ea typeface="+mj-ea"/>
                <a:cs typeface="+mj-cs"/>
              </a:rPr>
              <a:t>BÀI 3: CON LẮC ĐƠN</a:t>
            </a:r>
            <a:endParaRPr kumimoji="0" lang="en-US" sz="3200" b="1" i="0" u="none" strike="noStrike" kern="1200" cap="none" spc="-50" normalizeH="0" baseline="0" noProof="0" dirty="0">
              <a:ln>
                <a:noFill/>
              </a:ln>
              <a:solidFill>
                <a:srgbClr val="E55959"/>
              </a:solidFill>
              <a:effectLst/>
              <a:uLnTx/>
              <a:uFillTx/>
              <a:latin typeface="Calibri" panose="020F0502020204030204"/>
              <a:ea typeface="+mj-ea"/>
              <a:cs typeface="+mj-cs"/>
            </a:endParaRP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8B739454-F92B-4EDD-AF1F-90A1759558C3}"/>
                  </a:ext>
                </a:extLst>
              </p:cNvPr>
              <p:cNvSpPr>
                <a:spLocks noGrp="1"/>
              </p:cNvSpPr>
              <p:nvPr>
                <p:ph idx="1"/>
              </p:nvPr>
            </p:nvSpPr>
            <p:spPr>
              <a:xfrm>
                <a:off x="654053" y="2273298"/>
                <a:ext cx="5251190" cy="2717800"/>
              </a:xfrm>
            </p:spPr>
            <p:txBody>
              <a:bodyPr>
                <a:noAutofit/>
              </a:bodyPr>
              <a:lstStyle/>
              <a:p>
                <a:pPr marL="0" indent="0" algn="just">
                  <a:buNone/>
                </a:pPr>
                <a:r>
                  <a:rPr lang="en-US" sz="2600">
                    <a:solidFill>
                      <a:srgbClr val="1CADE4"/>
                    </a:solidFill>
                    <a:latin typeface="Arial" panose="020B0604020202020204" pitchFamily="34" charset="0"/>
                    <a:cs typeface="Arial" panose="020B0604020202020204" pitchFamily="34" charset="0"/>
                  </a:rPr>
                  <a:t>Cách tính g tại nơi làm thí nghiệm</a:t>
                </a:r>
              </a:p>
              <a:p>
                <a:pPr algn="just"/>
                <a:r>
                  <a:rPr lang="en-US" sz="2600">
                    <a:latin typeface="Arial" panose="020B0604020202020204" pitchFamily="34" charset="0"/>
                    <a:cs typeface="Arial" panose="020B0604020202020204" pitchFamily="34" charset="0"/>
                  </a:rPr>
                  <a:t>Giá trị trung bình: </a:t>
                </a:r>
                <a14:m>
                  <m:oMath xmlns:m="http://schemas.openxmlformats.org/officeDocument/2006/math">
                    <m:acc>
                      <m:accPr>
                        <m:chr m:val="̅"/>
                        <m:ctrlPr>
                          <a:rPr lang="en-US" sz="2600" i="1" smtClean="0">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𝑔</m:t>
                        </m:r>
                      </m:e>
                    </m:acc>
                    <m:r>
                      <a:rPr lang="en-US" sz="2600" b="0" i="1" smtClean="0">
                        <a:latin typeface="Cambria Math" panose="02040503050406030204" pitchFamily="18" charset="0"/>
                        <a:cs typeface="Arial" panose="020B0604020202020204" pitchFamily="34" charset="0"/>
                      </a:rPr>
                      <m:t>=</m:t>
                    </m:r>
                    <m:f>
                      <m:fPr>
                        <m:ctrlPr>
                          <a:rPr lang="en-US" sz="2600" b="0" i="1" smtClean="0">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4</m:t>
                        </m:r>
                        <m:sSup>
                          <m:sSupPr>
                            <m:ctrlPr>
                              <a:rPr lang="en-US" sz="2600" b="0" i="1" smtClean="0">
                                <a:latin typeface="Cambria Math" panose="02040503050406030204" pitchFamily="18" charset="0"/>
                                <a:cs typeface="Arial" panose="020B0604020202020204" pitchFamily="34" charset="0"/>
                              </a:rPr>
                            </m:ctrlPr>
                          </m:sSupPr>
                          <m:e>
                            <m:r>
                              <a:rPr lang="en-US" sz="2600" b="0" i="1" smtClean="0">
                                <a:latin typeface="Cambria Math" panose="02040503050406030204" pitchFamily="18" charset="0"/>
                                <a:ea typeface="Cambria Math" panose="02040503050406030204" pitchFamily="18" charset="0"/>
                                <a:cs typeface="Arial" panose="020B0604020202020204" pitchFamily="34" charset="0"/>
                              </a:rPr>
                              <m:t>𝜋</m:t>
                            </m:r>
                          </m:e>
                          <m:sup>
                            <m:r>
                              <a:rPr lang="en-US" sz="2600" b="0" i="1" smtClean="0">
                                <a:latin typeface="Cambria Math" panose="02040503050406030204" pitchFamily="18" charset="0"/>
                                <a:cs typeface="Arial" panose="020B0604020202020204" pitchFamily="34" charset="0"/>
                              </a:rPr>
                              <m:t>2</m:t>
                            </m:r>
                          </m:sup>
                        </m:sSup>
                        <m:acc>
                          <m:accPr>
                            <m:chr m:val="̅"/>
                            <m:ctrlPr>
                              <a:rPr lang="en-US" sz="2600" b="0" i="1" smtClean="0">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𝑙</m:t>
                            </m:r>
                          </m:e>
                        </m:acc>
                      </m:num>
                      <m:den>
                        <m:acc>
                          <m:accPr>
                            <m:chr m:val="̅"/>
                            <m:ctrlPr>
                              <a:rPr lang="en-US" sz="2600" b="0" i="1" smtClean="0">
                                <a:latin typeface="Cambria Math" panose="02040503050406030204" pitchFamily="18" charset="0"/>
                                <a:cs typeface="Arial" panose="020B0604020202020204" pitchFamily="34" charset="0"/>
                              </a:rPr>
                            </m:ctrlPr>
                          </m:accPr>
                          <m:e>
                            <m:sSup>
                              <m:sSupPr>
                                <m:ctrlPr>
                                  <a:rPr lang="en-US" sz="2600" b="0" i="1" smtClean="0">
                                    <a:latin typeface="Cambria Math" panose="02040503050406030204" pitchFamily="18" charset="0"/>
                                    <a:cs typeface="Arial" panose="020B0604020202020204" pitchFamily="34" charset="0"/>
                                  </a:rPr>
                                </m:ctrlPr>
                              </m:sSupPr>
                              <m:e>
                                <m:r>
                                  <a:rPr lang="en-US" sz="2600" b="0" i="1" smtClean="0">
                                    <a:latin typeface="Cambria Math" panose="02040503050406030204" pitchFamily="18" charset="0"/>
                                    <a:cs typeface="Arial" panose="020B0604020202020204" pitchFamily="34" charset="0"/>
                                  </a:rPr>
                                  <m:t>𝑇</m:t>
                                </m:r>
                              </m:e>
                              <m:sup>
                                <m:r>
                                  <a:rPr lang="en-US" sz="2600" b="0" i="1" smtClean="0">
                                    <a:latin typeface="Cambria Math" panose="02040503050406030204" pitchFamily="18" charset="0"/>
                                    <a:cs typeface="Arial" panose="020B0604020202020204" pitchFamily="34" charset="0"/>
                                  </a:rPr>
                                  <m:t>2</m:t>
                                </m:r>
                              </m:sup>
                            </m:sSup>
                          </m:e>
                        </m:acc>
                      </m:den>
                    </m:f>
                  </m:oMath>
                </a14:m>
                <a:endParaRPr lang="en-US" sz="2600">
                  <a:latin typeface="Arial" panose="020B0604020202020204" pitchFamily="34" charset="0"/>
                  <a:cs typeface="Arial" panose="020B0604020202020204" pitchFamily="34" charset="0"/>
                </a:endParaRPr>
              </a:p>
              <a:p>
                <a:pPr algn="just"/>
                <a:r>
                  <a:rPr lang="en-US" sz="2600">
                    <a:latin typeface="Arial" panose="020B0604020202020204" pitchFamily="34" charset="0"/>
                    <a:cs typeface="Arial" panose="020B0604020202020204" pitchFamily="34" charset="0"/>
                  </a:rPr>
                  <a:t>Sai số tuyệt đối: </a:t>
                </a:r>
                <a14:m>
                  <m:oMath xmlns:m="http://schemas.openxmlformats.org/officeDocument/2006/math">
                    <m:f>
                      <m:fPr>
                        <m:ctrlPr>
                          <a:rPr lang="en-US" sz="2600" i="1" smtClean="0">
                            <a:latin typeface="Cambria Math" panose="02040503050406030204" pitchFamily="18" charset="0"/>
                            <a:cs typeface="Arial" panose="020B0604020202020204" pitchFamily="34" charset="0"/>
                          </a:rPr>
                        </m:ctrlPr>
                      </m:fPr>
                      <m:num>
                        <m:r>
                          <a:rPr lang="en-US" sz="2600" i="1" smtClean="0">
                            <a:latin typeface="Cambria Math" panose="02040503050406030204" pitchFamily="18" charset="0"/>
                            <a:ea typeface="Cambria Math" panose="02040503050406030204" pitchFamily="18" charset="0"/>
                            <a:cs typeface="Arial" panose="020B0604020202020204" pitchFamily="34" charset="0"/>
                          </a:rPr>
                          <m:t>∆</m:t>
                        </m:r>
                        <m:r>
                          <a:rPr lang="en-US" sz="2600" b="0" i="1" smtClean="0">
                            <a:latin typeface="Cambria Math" panose="02040503050406030204" pitchFamily="18" charset="0"/>
                            <a:ea typeface="Cambria Math" panose="02040503050406030204" pitchFamily="18" charset="0"/>
                            <a:cs typeface="Arial" panose="020B0604020202020204" pitchFamily="34" charset="0"/>
                          </a:rPr>
                          <m:t>𝑔</m:t>
                        </m:r>
                      </m:num>
                      <m:den>
                        <m:acc>
                          <m:accPr>
                            <m:chr m:val="̅"/>
                            <m:ctrlPr>
                              <a:rPr lang="en-US" sz="2600" i="1" smtClean="0">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𝑔</m:t>
                            </m:r>
                          </m:e>
                        </m:acc>
                      </m:den>
                    </m:f>
                    <m:r>
                      <a:rPr lang="en-US" sz="2600" b="0" i="1" smtClean="0">
                        <a:latin typeface="Cambria Math" panose="02040503050406030204" pitchFamily="18" charset="0"/>
                        <a:cs typeface="Arial" panose="020B0604020202020204" pitchFamily="34" charset="0"/>
                      </a:rPr>
                      <m:t>=</m:t>
                    </m:r>
                    <m:f>
                      <m:fPr>
                        <m:ctrlPr>
                          <a:rPr lang="en-US" sz="2600" i="1">
                            <a:latin typeface="Cambria Math" panose="02040503050406030204" pitchFamily="18" charset="0"/>
                            <a:cs typeface="Arial" panose="020B0604020202020204" pitchFamily="34" charset="0"/>
                          </a:rPr>
                        </m:ctrlPr>
                      </m:fPr>
                      <m:num>
                        <m:r>
                          <a:rPr lang="en-US" sz="2600" i="1">
                            <a:latin typeface="Cambria Math" panose="02040503050406030204" pitchFamily="18" charset="0"/>
                            <a:ea typeface="Cambria Math" panose="02040503050406030204" pitchFamily="18" charset="0"/>
                            <a:cs typeface="Arial" panose="020B0604020202020204" pitchFamily="34" charset="0"/>
                          </a:rPr>
                          <m:t>∆</m:t>
                        </m:r>
                        <m:r>
                          <a:rPr lang="en-US" sz="2600" b="0" i="1" smtClean="0">
                            <a:latin typeface="Cambria Math" panose="02040503050406030204" pitchFamily="18" charset="0"/>
                            <a:ea typeface="Cambria Math" panose="02040503050406030204" pitchFamily="18" charset="0"/>
                            <a:cs typeface="Arial" panose="020B0604020202020204" pitchFamily="34" charset="0"/>
                          </a:rPr>
                          <m:t>𝑙</m:t>
                        </m:r>
                      </m:num>
                      <m:den>
                        <m:acc>
                          <m:accPr>
                            <m:chr m:val="̅"/>
                            <m:ctrlPr>
                              <a:rPr lang="en-US" sz="2600" i="1">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𝑙</m:t>
                            </m:r>
                          </m:e>
                        </m:acc>
                      </m:den>
                    </m:f>
                    <m:r>
                      <a:rPr lang="en-US" sz="2600" b="0" i="0" smtClean="0">
                        <a:latin typeface="Cambria Math" panose="02040503050406030204" pitchFamily="18" charset="0"/>
                        <a:cs typeface="Arial" panose="020B0604020202020204" pitchFamily="34" charset="0"/>
                      </a:rPr>
                      <m:t>+</m:t>
                    </m:r>
                    <m:r>
                      <a:rPr lang="en-US" sz="2600" b="0" i="0" smtClean="0">
                        <a:latin typeface="Cambria Math" panose="02040503050406030204" pitchFamily="18" charset="0"/>
                        <a:cs typeface="Arial" panose="020B0604020202020204" pitchFamily="34" charset="0"/>
                      </a:rPr>
                      <m:t>2</m:t>
                    </m:r>
                    <m:f>
                      <m:fPr>
                        <m:ctrlPr>
                          <a:rPr lang="en-US" sz="2600" i="1">
                            <a:latin typeface="Cambria Math" panose="02040503050406030204" pitchFamily="18" charset="0"/>
                            <a:cs typeface="Arial" panose="020B0604020202020204" pitchFamily="34" charset="0"/>
                          </a:rPr>
                        </m:ctrlPr>
                      </m:fPr>
                      <m:num>
                        <m:r>
                          <a:rPr lang="en-US" sz="2600" i="1">
                            <a:latin typeface="Cambria Math" panose="02040503050406030204" pitchFamily="18" charset="0"/>
                            <a:ea typeface="Cambria Math" panose="02040503050406030204" pitchFamily="18" charset="0"/>
                            <a:cs typeface="Arial" panose="020B0604020202020204" pitchFamily="34" charset="0"/>
                          </a:rPr>
                          <m:t>∆</m:t>
                        </m:r>
                        <m:r>
                          <a:rPr lang="en-US" sz="2600" b="0" i="1" smtClean="0">
                            <a:latin typeface="Cambria Math" panose="02040503050406030204" pitchFamily="18" charset="0"/>
                            <a:ea typeface="Cambria Math" panose="02040503050406030204" pitchFamily="18" charset="0"/>
                            <a:cs typeface="Arial" panose="020B0604020202020204" pitchFamily="34" charset="0"/>
                          </a:rPr>
                          <m:t>𝑇</m:t>
                        </m:r>
                      </m:num>
                      <m:den>
                        <m:acc>
                          <m:accPr>
                            <m:chr m:val="̅"/>
                            <m:ctrlPr>
                              <a:rPr lang="en-US" sz="2600" i="1">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𝑇</m:t>
                            </m:r>
                          </m:e>
                        </m:acc>
                      </m:den>
                    </m:f>
                  </m:oMath>
                </a14:m>
                <a:endParaRPr lang="en-US" sz="2600">
                  <a:latin typeface="Arial" panose="020B0604020202020204" pitchFamily="34" charset="0"/>
                  <a:cs typeface="Arial" panose="020B0604020202020204" pitchFamily="34" charset="0"/>
                </a:endParaRPr>
              </a:p>
              <a:p>
                <a:pPr algn="just"/>
                <a:r>
                  <a:rPr lang="en-US" sz="2600">
                    <a:latin typeface="Arial" panose="020B0604020202020204" pitchFamily="34" charset="0"/>
                    <a:cs typeface="Arial" panose="020B0604020202020204" pitchFamily="34" charset="0"/>
                  </a:rPr>
                  <a:t>Kết quả phép đo: </a:t>
                </a:r>
                <a14:m>
                  <m:oMath xmlns:m="http://schemas.openxmlformats.org/officeDocument/2006/math">
                    <m:r>
                      <a:rPr lang="en-US" sz="2600" b="0" i="1" smtClean="0">
                        <a:latin typeface="Cambria Math" panose="02040503050406030204" pitchFamily="18" charset="0"/>
                        <a:cs typeface="Arial" panose="020B0604020202020204" pitchFamily="34" charset="0"/>
                      </a:rPr>
                      <m:t>𝑔</m:t>
                    </m:r>
                    <m:r>
                      <a:rPr lang="en-US" sz="2600" b="0" i="1" smtClean="0">
                        <a:latin typeface="Cambria Math" panose="02040503050406030204" pitchFamily="18" charset="0"/>
                        <a:cs typeface="Arial" panose="020B0604020202020204" pitchFamily="34" charset="0"/>
                      </a:rPr>
                      <m:t>=</m:t>
                    </m:r>
                    <m:acc>
                      <m:accPr>
                        <m:chr m:val="̅"/>
                        <m:ctrlPr>
                          <a:rPr lang="en-US" sz="2600" b="0" i="1" smtClean="0">
                            <a:latin typeface="Cambria Math" panose="02040503050406030204" pitchFamily="18" charset="0"/>
                            <a:cs typeface="Arial" panose="020B0604020202020204" pitchFamily="34" charset="0"/>
                          </a:rPr>
                        </m:ctrlPr>
                      </m:accPr>
                      <m:e>
                        <m:r>
                          <a:rPr lang="en-US" sz="2600" b="0" i="1" smtClean="0">
                            <a:latin typeface="Cambria Math" panose="02040503050406030204" pitchFamily="18" charset="0"/>
                            <a:cs typeface="Arial" panose="020B0604020202020204" pitchFamily="34" charset="0"/>
                          </a:rPr>
                          <m:t>𝑔</m:t>
                        </m:r>
                      </m:e>
                    </m:acc>
                    <m:r>
                      <a:rPr lang="en-US" sz="2600" b="0" i="1" smtClean="0">
                        <a:latin typeface="Cambria Math" panose="02040503050406030204" pitchFamily="18" charset="0"/>
                        <a:ea typeface="Cambria Math" panose="02040503050406030204" pitchFamily="18" charset="0"/>
                        <a:cs typeface="Arial" panose="020B0604020202020204" pitchFamily="34" charset="0"/>
                      </a:rPr>
                      <m:t>±∆</m:t>
                    </m:r>
                    <m:r>
                      <a:rPr lang="en-US" sz="2600" b="0" i="1" smtClean="0">
                        <a:latin typeface="Cambria Math" panose="02040503050406030204" pitchFamily="18" charset="0"/>
                        <a:ea typeface="Cambria Math" panose="02040503050406030204" pitchFamily="18" charset="0"/>
                        <a:cs typeface="Arial" panose="020B0604020202020204" pitchFamily="34" charset="0"/>
                      </a:rPr>
                      <m:t>𝑔</m:t>
                    </m:r>
                  </m:oMath>
                </a14:m>
                <a:endParaRPr lang="en-US" sz="2600">
                  <a:latin typeface="Arial" panose="020B0604020202020204" pitchFamily="34" charset="0"/>
                  <a:cs typeface="Arial" panose="020B0604020202020204" pitchFamily="34" charset="0"/>
                </a:endParaRPr>
              </a:p>
            </p:txBody>
          </p:sp>
        </mc:Choice>
        <mc:Fallback xmlns="">
          <p:sp>
            <p:nvSpPr>
              <p:cNvPr id="20" name="Content Placeholder 2">
                <a:extLst>
                  <a:ext uri="{FF2B5EF4-FFF2-40B4-BE49-F238E27FC236}">
                    <a16:creationId xmlns:a16="http://schemas.microsoft.com/office/drawing/2014/main" id="{8B739454-F92B-4EDD-AF1F-90A1759558C3}"/>
                  </a:ext>
                </a:extLst>
              </p:cNvPr>
              <p:cNvSpPr>
                <a:spLocks noGrp="1" noRot="1" noChangeAspect="1" noMove="1" noResize="1" noEditPoints="1" noAdjustHandles="1" noChangeArrowheads="1" noChangeShapeType="1" noTextEdit="1"/>
              </p:cNvSpPr>
              <p:nvPr>
                <p:ph idx="1"/>
              </p:nvPr>
            </p:nvSpPr>
            <p:spPr>
              <a:xfrm>
                <a:off x="654053" y="2273298"/>
                <a:ext cx="5251190" cy="2717800"/>
              </a:xfrm>
              <a:blipFill>
                <a:blip r:embed="rId3"/>
                <a:stretch>
                  <a:fillRect l="-3828" t="-2018" b="-3139"/>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201EB550-4684-49CB-B5FD-E08D199CD562}"/>
              </a:ext>
            </a:extLst>
          </p:cNvPr>
          <p:cNvPicPr>
            <a:picLocks noChangeAspect="1"/>
          </p:cNvPicPr>
          <p:nvPr/>
        </p:nvPicPr>
        <p:blipFill>
          <a:blip r:embed="rId4"/>
          <a:stretch>
            <a:fillRect/>
          </a:stretch>
        </p:blipFill>
        <p:spPr>
          <a:xfrm>
            <a:off x="6651738" y="1344002"/>
            <a:ext cx="5538788" cy="1824721"/>
          </a:xfrm>
          <a:prstGeom prst="rect">
            <a:avLst/>
          </a:prstGeom>
        </p:spPr>
      </p:pic>
      <p:pic>
        <p:nvPicPr>
          <p:cNvPr id="22" name="Picture 21">
            <a:extLst>
              <a:ext uri="{FF2B5EF4-FFF2-40B4-BE49-F238E27FC236}">
                <a16:creationId xmlns:a16="http://schemas.microsoft.com/office/drawing/2014/main" id="{7CC9B685-4331-4ABC-A246-201E20C2336B}"/>
              </a:ext>
            </a:extLst>
          </p:cNvPr>
          <p:cNvPicPr>
            <a:picLocks noChangeAspect="1"/>
          </p:cNvPicPr>
          <p:nvPr/>
        </p:nvPicPr>
        <p:blipFill>
          <a:blip r:embed="rId5"/>
          <a:stretch>
            <a:fillRect/>
          </a:stretch>
        </p:blipFill>
        <p:spPr>
          <a:xfrm>
            <a:off x="6651738" y="3100991"/>
            <a:ext cx="5538788" cy="1509480"/>
          </a:xfrm>
          <a:prstGeom prst="rect">
            <a:avLst/>
          </a:prstGeom>
        </p:spPr>
      </p:pic>
      <p:pic>
        <p:nvPicPr>
          <p:cNvPr id="23" name="Picture 22">
            <a:extLst>
              <a:ext uri="{FF2B5EF4-FFF2-40B4-BE49-F238E27FC236}">
                <a16:creationId xmlns:a16="http://schemas.microsoft.com/office/drawing/2014/main" id="{6AD93FDA-6C89-4D0D-BC64-C098730F7B44}"/>
              </a:ext>
            </a:extLst>
          </p:cNvPr>
          <p:cNvPicPr>
            <a:picLocks noChangeAspect="1"/>
          </p:cNvPicPr>
          <p:nvPr/>
        </p:nvPicPr>
        <p:blipFill>
          <a:blip r:embed="rId6"/>
          <a:stretch>
            <a:fillRect/>
          </a:stretch>
        </p:blipFill>
        <p:spPr>
          <a:xfrm>
            <a:off x="6626601" y="4559672"/>
            <a:ext cx="5549504" cy="2227393"/>
          </a:xfrm>
          <a:prstGeom prst="rect">
            <a:avLst/>
          </a:prstGeom>
        </p:spPr>
      </p:pic>
      <p:sp>
        <p:nvSpPr>
          <p:cNvPr id="30" name="Rectangle 29">
            <a:extLst>
              <a:ext uri="{FF2B5EF4-FFF2-40B4-BE49-F238E27FC236}">
                <a16:creationId xmlns:a16="http://schemas.microsoft.com/office/drawing/2014/main" id="{D1AA0977-75F6-45C6-9A2A-8B1E1B40C914}"/>
              </a:ext>
            </a:extLst>
          </p:cNvPr>
          <p:cNvSpPr/>
          <p:nvPr/>
        </p:nvSpPr>
        <p:spPr>
          <a:xfrm>
            <a:off x="491067" y="2108198"/>
            <a:ext cx="5251190" cy="304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9CEAD3-F3FE-4805-A4FD-0BF5ABF71CE1}"/>
              </a:ext>
            </a:extLst>
          </p:cNvPr>
          <p:cNvSpPr/>
          <p:nvPr/>
        </p:nvSpPr>
        <p:spPr>
          <a:xfrm>
            <a:off x="440268" y="2044696"/>
            <a:ext cx="5251190" cy="304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4E6541F4-BB65-4144-AC0E-4373B8A0930D}"/>
              </a:ext>
            </a:extLst>
          </p:cNvPr>
          <p:cNvSpPr txBox="1">
            <a:spLocks/>
          </p:cNvSpPr>
          <p:nvPr/>
        </p:nvSpPr>
        <p:spPr>
          <a:xfrm>
            <a:off x="946697" y="826136"/>
            <a:ext cx="7607989"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pPr algn="ctr"/>
            <a:r>
              <a:rPr lang="en-US" sz="3200">
                <a:solidFill>
                  <a:srgbClr val="1CADE4"/>
                </a:solidFill>
                <a:latin typeface="#9Slide04 SFU Belle" panose="00000400000000000000" pitchFamily="2" charset="0"/>
              </a:rPr>
              <a:t>IV . Ứng dụng: Xác định gia tốc rơi tự do</a:t>
            </a:r>
            <a:endParaRPr lang="en-US" sz="3200" dirty="0">
              <a:solidFill>
                <a:srgbClr val="1CADE4"/>
              </a:solidFill>
              <a:latin typeface="#9Slide04 SFU Belle" panose="00000400000000000000" pitchFamily="2" charset="0"/>
            </a:endParaRPr>
          </a:p>
        </p:txBody>
      </p:sp>
    </p:spTree>
    <p:extLst>
      <p:ext uri="{BB962C8B-B14F-4D97-AF65-F5344CB8AC3E}">
        <p14:creationId xmlns:p14="http://schemas.microsoft.com/office/powerpoint/2010/main" val="395426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9FEB41-A4BE-43E5-AEDA-59B2D450CD92}"/>
              </a:ext>
            </a:extLst>
          </p:cNvPr>
          <p:cNvCxnSpPr>
            <a:cxnSpLocks/>
          </p:cNvCxnSpPr>
          <p:nvPr/>
        </p:nvCxnSpPr>
        <p:spPr>
          <a:xfrm flipH="1">
            <a:off x="-1106908" y="6607345"/>
            <a:ext cx="142133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3DAF8A-3E0E-44BC-94BD-4E175C26EBDB}"/>
              </a:ext>
            </a:extLst>
          </p:cNvPr>
          <p:cNvCxnSpPr>
            <a:cxnSpLocks/>
          </p:cNvCxnSpPr>
          <p:nvPr/>
        </p:nvCxnSpPr>
        <p:spPr>
          <a:xfrm flipH="1">
            <a:off x="-962529" y="6495051"/>
            <a:ext cx="1363579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DB2C3F11-C776-4C90-83C6-A642AA07D096}"/>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rgbClr val="E55959"/>
                </a:solidFill>
                <a:effectLst/>
                <a:uLnTx/>
                <a:uFillTx/>
                <a:latin typeface="Calibri" panose="020F0502020204030204"/>
                <a:ea typeface="+mj-ea"/>
                <a:cs typeface="+mj-cs"/>
              </a:rPr>
              <a:t>BÀI 3: CON LẮC ĐƠN</a:t>
            </a:r>
            <a:endParaRPr kumimoji="0" lang="en-US" sz="3200" b="1" i="0" u="none" strike="noStrike" kern="1200" cap="none" spc="-50" normalizeH="0" baseline="0" noProof="0" dirty="0">
              <a:ln>
                <a:noFill/>
              </a:ln>
              <a:solidFill>
                <a:srgbClr val="E55959"/>
              </a:solidFill>
              <a:effectLst/>
              <a:uLnTx/>
              <a:uFillTx/>
              <a:latin typeface="Calibri" panose="020F0502020204030204"/>
              <a:ea typeface="+mj-ea"/>
              <a:cs typeface="+mj-cs"/>
            </a:endParaRPr>
          </a:p>
        </p:txBody>
      </p:sp>
      <p:sp>
        <p:nvSpPr>
          <p:cNvPr id="27" name="TextBox 26">
            <a:extLst>
              <a:ext uri="{FF2B5EF4-FFF2-40B4-BE49-F238E27FC236}">
                <a16:creationId xmlns:a16="http://schemas.microsoft.com/office/drawing/2014/main" id="{A8C16103-0267-48A2-9A17-6E362811B9F1}"/>
              </a:ext>
            </a:extLst>
          </p:cNvPr>
          <p:cNvSpPr txBox="1"/>
          <p:nvPr/>
        </p:nvSpPr>
        <p:spPr>
          <a:xfrm>
            <a:off x="732282" y="696308"/>
            <a:ext cx="11006022" cy="2119106"/>
          </a:xfrm>
          <a:prstGeom prst="rect">
            <a:avLst/>
          </a:prstGeom>
          <a:noFill/>
        </p:spPr>
        <p:txBody>
          <a:bodyPr wrap="square">
            <a:spAutoFit/>
          </a:bodyPr>
          <a:lstStyle/>
          <a:p>
            <a:pPr lvl="0" algn="just">
              <a:lnSpc>
                <a:spcPct val="107000"/>
              </a:lnSpc>
              <a:spcAft>
                <a:spcPts val="800"/>
              </a:spcAft>
              <a:tabLst>
                <a:tab pos="571500" algn="l"/>
                <a:tab pos="628650" algn="l"/>
                <a:tab pos="685800" algn="l"/>
              </a:tabLst>
            </a:pPr>
            <a:r>
              <a:rPr lang="en-US" sz="2400">
                <a:solidFill>
                  <a:srgbClr val="1CADE4"/>
                </a:solidFill>
                <a:effectLst/>
                <a:latin typeface="#9Slide03 Ample" panose="02000000000000000000" pitchFamily="2" charset="0"/>
                <a:ea typeface="Calibri" panose="020F0502020204030204" pitchFamily="34" charset="0"/>
              </a:rPr>
              <a:t>Câu 15: </a:t>
            </a:r>
            <a:r>
              <a:rPr lang="vi-VN" sz="2400">
                <a:effectLst/>
                <a:latin typeface="#9Slide03 Ample" panose="02000000000000000000" pitchFamily="2" charset="0"/>
                <a:ea typeface="Calibri" panose="020F0502020204030204" pitchFamily="34" charset="0"/>
              </a:rPr>
              <a:t>Trong bài thực hành đo gia tốc trọng trường của Trái đất tại phòng thí nghiệm. Một học sinh đo chiều dài con lắc đơn được kết quả </a:t>
            </a:r>
            <a:r>
              <a:rPr lang="en-US" sz="2400" i="1">
                <a:effectLst/>
                <a:latin typeface="#9Slide03 Ample" panose="02000000000000000000" pitchFamily="2" charset="0"/>
                <a:ea typeface="Calibri" panose="020F0502020204030204" pitchFamily="34" charset="0"/>
              </a:rPr>
              <a:t>l</a:t>
            </a:r>
            <a:r>
              <a:rPr lang="vi-VN" sz="2400">
                <a:effectLst/>
                <a:latin typeface="#9Slide03 Ample" panose="02000000000000000000" pitchFamily="2" charset="0"/>
                <a:ea typeface="Calibri" panose="020F0502020204030204" pitchFamily="34" charset="0"/>
              </a:rPr>
              <a:t> = (0,8 </a:t>
            </a:r>
            <a:r>
              <a:rPr lang="vi-VN" sz="2400">
                <a:effectLst/>
                <a:latin typeface="#9Slide03 Ample" panose="02000000000000000000" pitchFamily="2" charset="0"/>
                <a:ea typeface="Calibri" panose="020F0502020204030204" pitchFamily="34" charset="0"/>
                <a:sym typeface="Symbol" panose="05050102010706020507" pitchFamily="18" charset="2"/>
              </a:rPr>
              <a:t></a:t>
            </a:r>
            <a:r>
              <a:rPr lang="vi-VN" sz="2400">
                <a:effectLst/>
                <a:latin typeface="#9Slide03 Ample" panose="02000000000000000000" pitchFamily="2" charset="0"/>
                <a:ea typeface="Calibri" panose="020F0502020204030204" pitchFamily="34" charset="0"/>
              </a:rPr>
              <a:t>  0,001) m, thì chu kì dao động T = (1,79 </a:t>
            </a:r>
            <a:r>
              <a:rPr lang="vi-VN" sz="2400">
                <a:effectLst/>
                <a:latin typeface="#9Slide03 Ample" panose="02000000000000000000" pitchFamily="2" charset="0"/>
                <a:ea typeface="Calibri" panose="020F0502020204030204" pitchFamily="34" charset="0"/>
                <a:sym typeface="Symbol" panose="05050102010706020507" pitchFamily="18" charset="2"/>
              </a:rPr>
              <a:t></a:t>
            </a:r>
            <a:r>
              <a:rPr lang="vi-VN" sz="2400">
                <a:effectLst/>
                <a:latin typeface="#9Slide03 Ample" panose="02000000000000000000" pitchFamily="2" charset="0"/>
                <a:ea typeface="Calibri" panose="020F0502020204030204" pitchFamily="34" charset="0"/>
              </a:rPr>
              <a:t> 0,01) s. Lấy π = 3,14. Gia tốc trọng trường tại đó là </a:t>
            </a:r>
            <a:endParaRPr lang="en-US" sz="2400">
              <a:effectLst/>
              <a:latin typeface="#9Slide03 Ample" panose="02000000000000000000" pitchFamily="2" charset="0"/>
              <a:ea typeface="Calibri" panose="020F0502020204030204" pitchFamily="34" charset="0"/>
            </a:endParaRPr>
          </a:p>
          <a:p>
            <a:pPr algn="just">
              <a:tabLst>
                <a:tab pos="571500" algn="l"/>
                <a:tab pos="628650" algn="l"/>
                <a:tab pos="685800" algn="l"/>
              </a:tabLst>
            </a:pPr>
            <a:r>
              <a:rPr lang="en-US" sz="2400" b="1">
                <a:effectLst/>
                <a:latin typeface="#9Slide03 Ample" panose="02000000000000000000" pitchFamily="2" charset="0"/>
                <a:ea typeface="Times New Roman" panose="02020603050405020304" pitchFamily="18" charset="0"/>
              </a:rPr>
              <a:t>A. </a:t>
            </a:r>
            <a:r>
              <a:rPr lang="en-US" sz="2400">
                <a:effectLst/>
                <a:latin typeface="#9Slide03 Ample" panose="02000000000000000000" pitchFamily="2" charset="0"/>
                <a:ea typeface="Times New Roman" panose="02020603050405020304" pitchFamily="18" charset="0"/>
              </a:rPr>
              <a:t>g = (9,847 </a:t>
            </a:r>
            <a:r>
              <a:rPr lang="en-US" sz="2400">
                <a:effectLst/>
                <a:latin typeface="#9Slide03 Ample" panose="02000000000000000000" pitchFamily="2" charset="0"/>
                <a:ea typeface="Times New Roman" panose="02020603050405020304" pitchFamily="18" charset="0"/>
                <a:sym typeface="Symbol" panose="05050102010706020507" pitchFamily="18" charset="2"/>
              </a:rPr>
              <a:t></a:t>
            </a:r>
            <a:r>
              <a:rPr lang="en-US" sz="2400">
                <a:effectLst/>
                <a:latin typeface="#9Slide03 Ample" panose="02000000000000000000" pitchFamily="2" charset="0"/>
                <a:ea typeface="Times New Roman" panose="02020603050405020304" pitchFamily="18" charset="0"/>
              </a:rPr>
              <a:t> 0,035) m/s</a:t>
            </a:r>
            <a:r>
              <a:rPr lang="en-US" sz="2400" baseline="30000">
                <a:effectLst/>
                <a:latin typeface="#9Slide03 Ample" panose="02000000000000000000" pitchFamily="2" charset="0"/>
                <a:ea typeface="Times New Roman" panose="02020603050405020304" pitchFamily="18" charset="0"/>
              </a:rPr>
              <a:t>2</a:t>
            </a:r>
            <a:r>
              <a:rPr lang="en-US" sz="2400">
                <a:effectLst/>
                <a:latin typeface="#9Slide03 Ample" panose="02000000000000000000" pitchFamily="2" charset="0"/>
                <a:ea typeface="Times New Roman" panose="02020603050405020304" pitchFamily="18" charset="0"/>
              </a:rPr>
              <a:t>.		</a:t>
            </a:r>
            <a:r>
              <a:rPr lang="en-US" sz="2400" b="1">
                <a:effectLst/>
                <a:latin typeface="#9Slide03 Ample" panose="02000000000000000000" pitchFamily="2" charset="0"/>
                <a:ea typeface="Times New Roman" panose="02020603050405020304" pitchFamily="18" charset="0"/>
              </a:rPr>
              <a:t>B. </a:t>
            </a:r>
            <a:r>
              <a:rPr lang="en-US" sz="2400">
                <a:effectLst/>
                <a:latin typeface="#9Slide03 Ample" panose="02000000000000000000" pitchFamily="2" charset="0"/>
                <a:ea typeface="Times New Roman" panose="02020603050405020304" pitchFamily="18" charset="0"/>
              </a:rPr>
              <a:t>g = (9,801 ± 0,0035) m/s</a:t>
            </a:r>
            <a:r>
              <a:rPr lang="en-US" sz="2400" baseline="30000">
                <a:effectLst/>
                <a:latin typeface="#9Slide03 Ample" panose="02000000000000000000" pitchFamily="2" charset="0"/>
                <a:ea typeface="Times New Roman" panose="02020603050405020304" pitchFamily="18" charset="0"/>
              </a:rPr>
              <a:t>2</a:t>
            </a:r>
            <a:r>
              <a:rPr lang="en-US" sz="2400">
                <a:effectLst/>
                <a:latin typeface="#9Slide03 Ample" panose="02000000000000000000" pitchFamily="2" charset="0"/>
                <a:ea typeface="Times New Roman" panose="02020603050405020304" pitchFamily="18" charset="0"/>
              </a:rPr>
              <a:t>.</a:t>
            </a:r>
          </a:p>
          <a:p>
            <a:pPr>
              <a:tabLst>
                <a:tab pos="571500" algn="l"/>
                <a:tab pos="628650" algn="l"/>
                <a:tab pos="685800" algn="l"/>
              </a:tabLst>
            </a:pPr>
            <a:r>
              <a:rPr lang="en-US" sz="2400" b="1">
                <a:effectLst/>
                <a:latin typeface="#9Slide03 Ample" panose="02000000000000000000" pitchFamily="2" charset="0"/>
                <a:ea typeface="Times New Roman" panose="02020603050405020304" pitchFamily="18" charset="0"/>
              </a:rPr>
              <a:t>C. </a:t>
            </a:r>
            <a:r>
              <a:rPr lang="en-US" sz="2400">
                <a:effectLst/>
                <a:latin typeface="#9Slide03 Ample" panose="02000000000000000000" pitchFamily="2" charset="0"/>
                <a:ea typeface="Times New Roman" panose="02020603050405020304" pitchFamily="18" charset="0"/>
              </a:rPr>
              <a:t>g = (9,847 </a:t>
            </a:r>
            <a:r>
              <a:rPr lang="en-US" sz="2400">
                <a:effectLst/>
                <a:latin typeface="#9Slide03 Ample" panose="02000000000000000000" pitchFamily="2" charset="0"/>
                <a:ea typeface="Times New Roman" panose="02020603050405020304" pitchFamily="18" charset="0"/>
                <a:sym typeface="Symbol" panose="05050102010706020507" pitchFamily="18" charset="2"/>
              </a:rPr>
              <a:t></a:t>
            </a:r>
            <a:r>
              <a:rPr lang="en-US" sz="2400">
                <a:effectLst/>
                <a:latin typeface="#9Slide03 Ample" panose="02000000000000000000" pitchFamily="2" charset="0"/>
                <a:ea typeface="Times New Roman" panose="02020603050405020304" pitchFamily="18" charset="0"/>
              </a:rPr>
              <a:t> 0,122) m/s</a:t>
            </a:r>
            <a:r>
              <a:rPr lang="en-US" sz="2400" baseline="30000">
                <a:effectLst/>
                <a:latin typeface="#9Slide03 Ample" panose="02000000000000000000" pitchFamily="2" charset="0"/>
                <a:ea typeface="Times New Roman" panose="02020603050405020304" pitchFamily="18" charset="0"/>
              </a:rPr>
              <a:t>2</a:t>
            </a:r>
            <a:r>
              <a:rPr lang="en-US" sz="2400">
                <a:effectLst/>
                <a:latin typeface="#9Slide03 Ample" panose="02000000000000000000" pitchFamily="2" charset="0"/>
                <a:ea typeface="Times New Roman" panose="02020603050405020304" pitchFamily="18" charset="0"/>
              </a:rPr>
              <a:t>.		</a:t>
            </a:r>
            <a:r>
              <a:rPr lang="en-US" sz="2400" b="1">
                <a:effectLst/>
                <a:latin typeface="#9Slide03 Ample" panose="02000000000000000000" pitchFamily="2" charset="0"/>
                <a:ea typeface="Times New Roman" panose="02020603050405020304" pitchFamily="18" charset="0"/>
              </a:rPr>
              <a:t>D. </a:t>
            </a:r>
            <a:r>
              <a:rPr lang="en-US" sz="2400">
                <a:effectLst/>
                <a:latin typeface="#9Slide03 Ample" panose="02000000000000000000" pitchFamily="2" charset="0"/>
                <a:ea typeface="Times New Roman" panose="02020603050405020304" pitchFamily="18" charset="0"/>
              </a:rPr>
              <a:t>g = (9,801 ± 0,122) m/s</a:t>
            </a:r>
            <a:r>
              <a:rPr lang="en-US" sz="2400" baseline="30000">
                <a:effectLst/>
                <a:latin typeface="#9Slide03 Ample" panose="02000000000000000000" pitchFamily="2" charset="0"/>
                <a:ea typeface="Times New Roman" panose="02020603050405020304" pitchFamily="18" charset="0"/>
              </a:rPr>
              <a:t>2</a:t>
            </a:r>
            <a:r>
              <a:rPr lang="en-US" sz="2400">
                <a:effectLst/>
                <a:latin typeface="#9Slide03 Ample" panose="02000000000000000000" pitchFamily="2" charset="0"/>
                <a:ea typeface="Times New Roman" panose="02020603050405020304" pitchFamily="18" charset="0"/>
              </a:rPr>
              <a:t>.</a:t>
            </a:r>
          </a:p>
        </p:txBody>
      </p:sp>
      <p:cxnSp>
        <p:nvCxnSpPr>
          <p:cNvPr id="28" name="Straight Connector 27">
            <a:extLst>
              <a:ext uri="{FF2B5EF4-FFF2-40B4-BE49-F238E27FC236}">
                <a16:creationId xmlns:a16="http://schemas.microsoft.com/office/drawing/2014/main" id="{1A0901ED-0D9C-4904-992E-8760CA31777E}"/>
              </a:ext>
            </a:extLst>
          </p:cNvPr>
          <p:cNvCxnSpPr>
            <a:cxnSpLocks/>
          </p:cNvCxnSpPr>
          <p:nvPr/>
        </p:nvCxnSpPr>
        <p:spPr>
          <a:xfrm>
            <a:off x="8117305" y="2721004"/>
            <a:ext cx="0" cy="3774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8DE248-3D9F-41F7-806D-B17DBF3C1FAA}"/>
              </a:ext>
            </a:extLst>
          </p:cNvPr>
          <p:cNvCxnSpPr>
            <a:cxnSpLocks/>
          </p:cNvCxnSpPr>
          <p:nvPr/>
        </p:nvCxnSpPr>
        <p:spPr>
          <a:xfrm>
            <a:off x="3885625" y="2721004"/>
            <a:ext cx="0" cy="37740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9FEB41-A4BE-43E5-AEDA-59B2D450CD92}"/>
              </a:ext>
            </a:extLst>
          </p:cNvPr>
          <p:cNvCxnSpPr>
            <a:cxnSpLocks/>
          </p:cNvCxnSpPr>
          <p:nvPr/>
        </p:nvCxnSpPr>
        <p:spPr>
          <a:xfrm flipH="1">
            <a:off x="-1106908" y="6607345"/>
            <a:ext cx="142133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3DAF8A-3E0E-44BC-94BD-4E175C26EBDB}"/>
              </a:ext>
            </a:extLst>
          </p:cNvPr>
          <p:cNvCxnSpPr>
            <a:cxnSpLocks/>
          </p:cNvCxnSpPr>
          <p:nvPr/>
        </p:nvCxnSpPr>
        <p:spPr>
          <a:xfrm flipH="1">
            <a:off x="-962529" y="6495051"/>
            <a:ext cx="1363579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DB2C3F11-C776-4C90-83C6-A642AA07D096}"/>
              </a:ext>
              <a:ext uri="{C183D7F6-B498-43B3-948B-1728B52AA6E4}">
                <adec:decorative xmlns:adec="http://schemas.microsoft.com/office/drawing/2017/decorative" val="0"/>
              </a:ext>
            </a:extLst>
          </p:cNvPr>
          <p:cNvSpPr txBox="1">
            <a:spLocks/>
          </p:cNvSpPr>
          <p:nvPr/>
        </p:nvSpPr>
        <p:spPr>
          <a:xfrm>
            <a:off x="4144161" y="48429"/>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rgbClr val="E55959"/>
                </a:solidFill>
                <a:effectLst/>
                <a:uLnTx/>
                <a:uFillTx/>
                <a:latin typeface="Calibri" panose="020F0502020204030204"/>
                <a:ea typeface="+mj-ea"/>
                <a:cs typeface="+mj-cs"/>
              </a:rPr>
              <a:t>BÀI 3: CON LẮC ĐƠN</a:t>
            </a:r>
            <a:endParaRPr kumimoji="0" lang="en-US" sz="3200" b="1" i="0" u="none" strike="noStrike" kern="1200" cap="none" spc="-50" normalizeH="0" baseline="0" noProof="0" dirty="0">
              <a:ln>
                <a:noFill/>
              </a:ln>
              <a:solidFill>
                <a:srgbClr val="E55959"/>
              </a:solidFill>
              <a:effectLst/>
              <a:uLnTx/>
              <a:uFillTx/>
              <a:latin typeface="Calibri" panose="020F0502020204030204"/>
              <a:ea typeface="+mj-ea"/>
              <a:cs typeface="+mj-cs"/>
            </a:endParaRPr>
          </a:p>
        </p:txBody>
      </p:sp>
      <p:sp>
        <p:nvSpPr>
          <p:cNvPr id="8" name="TextBox 7">
            <a:extLst>
              <a:ext uri="{FF2B5EF4-FFF2-40B4-BE49-F238E27FC236}">
                <a16:creationId xmlns:a16="http://schemas.microsoft.com/office/drawing/2014/main" id="{C1F3F1D7-ADF3-4DD3-BAF2-8F33D2E43577}"/>
              </a:ext>
            </a:extLst>
          </p:cNvPr>
          <p:cNvSpPr txBox="1"/>
          <p:nvPr/>
        </p:nvSpPr>
        <p:spPr>
          <a:xfrm>
            <a:off x="818146" y="689730"/>
            <a:ext cx="11069054" cy="2841804"/>
          </a:xfrm>
          <a:prstGeom prst="rect">
            <a:avLst/>
          </a:prstGeom>
          <a:noFill/>
        </p:spPr>
        <p:txBody>
          <a:bodyPr wrap="square">
            <a:spAutoFit/>
          </a:bodyPr>
          <a:lstStyle/>
          <a:p>
            <a:pPr lvl="0" algn="just" fontAlgn="base">
              <a:lnSpc>
                <a:spcPct val="115000"/>
              </a:lnSpc>
              <a:spcAft>
                <a:spcPts val="1000"/>
              </a:spcAft>
              <a:tabLst>
                <a:tab pos="571500" algn="l"/>
                <a:tab pos="685800" algn="l"/>
              </a:tabLst>
            </a:pPr>
            <a:r>
              <a:rPr lang="en-US" sz="2400">
                <a:solidFill>
                  <a:srgbClr val="1CADE4"/>
                </a:solidFill>
                <a:effectLst/>
                <a:latin typeface="#9Slide03 Ample" panose="02000000000000000000" pitchFamily="2" charset="0"/>
                <a:ea typeface="Calibri" panose="020F0502020204030204" pitchFamily="34" charset="0"/>
                <a:cs typeface="Times New Roman" panose="02020603050405020304" pitchFamily="18" charset="0"/>
              </a:rPr>
              <a:t>Câu 16: </a:t>
            </a:r>
            <a:r>
              <a:rPr lang="en-US" sz="2400">
                <a:effectLst/>
                <a:latin typeface="#9Slide03 Ample" panose="02000000000000000000" pitchFamily="2" charset="0"/>
                <a:ea typeface="Calibri" panose="020F0502020204030204" pitchFamily="34" charset="0"/>
                <a:cs typeface="Times New Roman" panose="02020603050405020304" pitchFamily="18" charset="0"/>
              </a:rPr>
              <a:t>Một nhóm học sinh đo gia tốc trọng trường bằng con lắc đơn. Kết quả đo chiều dài dây treo là </a:t>
            </a:r>
            <a:r>
              <a:rPr lang="en-US" sz="2400" i="1">
                <a:effectLst/>
                <a:latin typeface="#9Slide03 Ample" panose="02000000000000000000" pitchFamily="2" charset="0"/>
                <a:ea typeface="Calibri" panose="020F0502020204030204" pitchFamily="34" charset="0"/>
                <a:cs typeface="Times New Roman" panose="02020603050405020304" pitchFamily="18" charset="0"/>
              </a:rPr>
              <a:t>l</a:t>
            </a:r>
            <a:r>
              <a:rPr lang="en-US" sz="2400">
                <a:effectLst/>
                <a:latin typeface="#9Slide03 Ample" panose="02000000000000000000" pitchFamily="2" charset="0"/>
                <a:ea typeface="Calibri" panose="020F0502020204030204" pitchFamily="34" charset="0"/>
                <a:cs typeface="Times New Roman" panose="02020603050405020304" pitchFamily="18" charset="0"/>
              </a:rPr>
              <a:t> = 500 ± 1(mm) và </a:t>
            </a:r>
            <a:r>
              <a:rPr lang="it-IT" sz="2400">
                <a:effectLst/>
                <a:latin typeface="#9Slide03 Ample" panose="02000000000000000000" pitchFamily="2" charset="0"/>
                <a:ea typeface="Calibri" panose="020F0502020204030204" pitchFamily="34" charset="0"/>
                <a:cs typeface="Times New Roman" panose="02020603050405020304" pitchFamily="18" charset="0"/>
              </a:rPr>
              <a:t>thời gian 10 đao động toàn phần của </a:t>
            </a:r>
            <a:r>
              <a:rPr lang="en-US" sz="2400">
                <a:effectLst/>
                <a:latin typeface="#9Slide03 Ample" panose="02000000000000000000" pitchFamily="2" charset="0"/>
                <a:ea typeface="Calibri" panose="020F0502020204030204" pitchFamily="34" charset="0"/>
                <a:cs typeface="Times New Roman" panose="02020603050405020304" pitchFamily="18" charset="0"/>
              </a:rPr>
              <a:t>con lắc là t = 14,3 ± 0,05(s). </a:t>
            </a:r>
            <a:r>
              <a:rPr lang="pt-BR" sz="2400">
                <a:effectLst/>
                <a:latin typeface="#9Slide03 Ample" panose="02000000000000000000" pitchFamily="2" charset="0"/>
                <a:ea typeface="Calibri" panose="020F0502020204030204" pitchFamily="34" charset="0"/>
                <a:cs typeface="Times New Roman" panose="02020603050405020304" pitchFamily="18" charset="0"/>
              </a:rPr>
              <a:t>Số </a:t>
            </a:r>
            <a:r>
              <a:rPr lang="pt-BR" sz="2400">
                <a:effectLst/>
                <a:latin typeface="#9Slide03 Ample" panose="02000000000000000000" pitchFamily="2" charset="0"/>
                <a:ea typeface="Calibri" panose="020F0502020204030204" pitchFamily="34" charset="0"/>
                <a:cs typeface="Times New Roman" panose="02020603050405020304" pitchFamily="18" charset="0"/>
                <a:sym typeface="Symbol" panose="05050102010706020507" pitchFamily="18" charset="2"/>
              </a:rPr>
              <a:t></a:t>
            </a:r>
            <a:r>
              <a:rPr lang="pt-BR" sz="2400">
                <a:effectLst/>
                <a:latin typeface="#9Slide03 Ample" panose="02000000000000000000" pitchFamily="2" charset="0"/>
                <a:ea typeface="Calibri" panose="020F0502020204030204" pitchFamily="34" charset="0"/>
                <a:cs typeface="Times New Roman" panose="02020603050405020304" pitchFamily="18" charset="0"/>
              </a:rPr>
              <a:t> được lấy trong máy tính và </a:t>
            </a:r>
            <a:r>
              <a:rPr lang="it-IT" sz="2400">
                <a:effectLst/>
                <a:latin typeface="#9Slide03 Ample" panose="02000000000000000000" pitchFamily="2" charset="0"/>
                <a:ea typeface="Calibri" panose="020F0502020204030204" pitchFamily="34" charset="0"/>
                <a:cs typeface="Times New Roman" panose="02020603050405020304" pitchFamily="18" charset="0"/>
              </a:rPr>
              <a:t>bỏ qua sai số của số pi (</a:t>
            </a:r>
            <a:r>
              <a:rPr lang="en-US" sz="2400">
                <a:effectLst/>
                <a:latin typeface="#9Slide03 Ample" panose="02000000000000000000" pitchFamily="2" charset="0"/>
                <a:ea typeface="Calibri" panose="020F0502020204030204" pitchFamily="34" charset="0"/>
                <a:cs typeface="Times New Roman" panose="02020603050405020304" pitchFamily="18" charset="0"/>
              </a:rPr>
              <a:t>π</a:t>
            </a:r>
            <a:r>
              <a:rPr lang="it-IT" sz="2400">
                <a:effectLst/>
                <a:latin typeface="#9Slide03 Ample" panose="02000000000000000000" pitchFamily="2" charset="0"/>
                <a:ea typeface="Calibri" panose="020F0502020204030204" pitchFamily="34" charset="0"/>
                <a:cs typeface="Times New Roman" panose="02020603050405020304" pitchFamily="18" charset="0"/>
              </a:rPr>
              <a:t>)</a:t>
            </a:r>
            <a:r>
              <a:rPr lang="en-US" sz="2400">
                <a:effectLst/>
                <a:latin typeface="#9Slide03 Ample" panose="02000000000000000000" pitchFamily="2" charset="0"/>
                <a:ea typeface="Calibri" panose="020F0502020204030204" pitchFamily="34" charset="0"/>
                <a:cs typeface="Times New Roman" panose="02020603050405020304" pitchFamily="18" charset="0"/>
              </a:rPr>
              <a:t>. </a:t>
            </a:r>
            <a:r>
              <a:rPr lang="it-IT" sz="2400">
                <a:effectLst/>
                <a:latin typeface="#9Slide03 Ample" panose="02000000000000000000" pitchFamily="2" charset="0"/>
                <a:ea typeface="Calibri" panose="020F0502020204030204" pitchFamily="34" charset="0"/>
                <a:cs typeface="Times New Roman" panose="02020603050405020304" pitchFamily="18" charset="0"/>
              </a:rPr>
              <a:t>Kết quả gia tốc trọng trường tại nơi đặt con lắc đơn là</a:t>
            </a:r>
            <a:endParaRPr lang="en-US" sz="2400">
              <a:effectLst/>
              <a:latin typeface="#9Slide03 Ample"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1000"/>
              </a:spcAft>
              <a:tabLst>
                <a:tab pos="571500" algn="l"/>
              </a:tabLst>
            </a:pPr>
            <a:r>
              <a:rPr lang="pl-PL" sz="2400">
                <a:effectLst/>
                <a:latin typeface="#9Slide03 Ample" panose="02000000000000000000" pitchFamily="2" charset="0"/>
                <a:ea typeface="Calibri" panose="020F0502020204030204" pitchFamily="34" charset="0"/>
                <a:cs typeface="Times New Roman" panose="02020603050405020304" pitchFamily="18" charset="0"/>
              </a:rPr>
              <a:t>A. g = 9,65 ± 0,69 (m/s</a:t>
            </a:r>
            <a:r>
              <a:rPr lang="pl-PL" sz="2400" baseline="30000">
                <a:effectLst/>
                <a:latin typeface="#9Slide03 Ample" panose="02000000000000000000" pitchFamily="2" charset="0"/>
                <a:ea typeface="Calibri" panose="020F0502020204030204" pitchFamily="34" charset="0"/>
                <a:cs typeface="Times New Roman" panose="02020603050405020304" pitchFamily="18" charset="0"/>
              </a:rPr>
              <a:t>2</a:t>
            </a:r>
            <a:r>
              <a:rPr lang="pl-PL" sz="2400">
                <a:effectLst/>
                <a:latin typeface="#9Slide03 Ample" panose="02000000000000000000" pitchFamily="2" charset="0"/>
                <a:ea typeface="Calibri" panose="020F0502020204030204" pitchFamily="34" charset="0"/>
                <a:cs typeface="Times New Roman" panose="02020603050405020304" pitchFamily="18" charset="0"/>
              </a:rPr>
              <a:t>)			B. g = 9,65 ± 0,087 (m/s</a:t>
            </a:r>
            <a:r>
              <a:rPr lang="pl-PL" sz="2400" baseline="30000">
                <a:effectLst/>
                <a:latin typeface="#9Slide03 Ample" panose="02000000000000000000" pitchFamily="2" charset="0"/>
                <a:ea typeface="Calibri" panose="020F0502020204030204" pitchFamily="34" charset="0"/>
                <a:cs typeface="Times New Roman" panose="02020603050405020304" pitchFamily="18" charset="0"/>
              </a:rPr>
              <a:t>2</a:t>
            </a:r>
            <a:r>
              <a:rPr lang="pl-PL" sz="2400">
                <a:effectLst/>
                <a:latin typeface="#9Slide03 Ample" panose="02000000000000000000" pitchFamily="2" charset="0"/>
                <a:ea typeface="Calibri" panose="020F0502020204030204" pitchFamily="34" charset="0"/>
                <a:cs typeface="Times New Roman" panose="02020603050405020304" pitchFamily="18" charset="0"/>
              </a:rPr>
              <a:t>)	</a:t>
            </a:r>
            <a:endParaRPr lang="en-US" sz="2400">
              <a:effectLst/>
              <a:latin typeface="#9Slide03 Ample" panose="02000000000000000000" pitchFamily="2" charset="0"/>
              <a:ea typeface="Calibri" panose="020F0502020204030204" pitchFamily="34" charset="0"/>
              <a:cs typeface="Times New Roman" panose="02020603050405020304" pitchFamily="18" charset="0"/>
            </a:endParaRPr>
          </a:p>
          <a:p>
            <a:r>
              <a:rPr lang="pl-PL" sz="2400">
                <a:effectLst/>
                <a:latin typeface="#9Slide03 Ample" panose="02000000000000000000" pitchFamily="2" charset="0"/>
                <a:ea typeface="Calibri" panose="020F0502020204030204" pitchFamily="34" charset="0"/>
              </a:rPr>
              <a:t>C. g = 9,81 ± 0,11 (m/s</a:t>
            </a:r>
            <a:r>
              <a:rPr lang="pl-PL" sz="2400" baseline="30000">
                <a:effectLst/>
                <a:latin typeface="#9Slide03 Ample" panose="02000000000000000000" pitchFamily="2" charset="0"/>
                <a:ea typeface="Calibri" panose="020F0502020204030204" pitchFamily="34" charset="0"/>
              </a:rPr>
              <a:t>2</a:t>
            </a:r>
            <a:r>
              <a:rPr lang="pl-PL" sz="2400">
                <a:effectLst/>
                <a:latin typeface="#9Slide03 Ample" panose="02000000000000000000" pitchFamily="2" charset="0"/>
                <a:ea typeface="Calibri" panose="020F0502020204030204" pitchFamily="34" charset="0"/>
              </a:rPr>
              <a:t>)			D. g = 9,78 ± 0,71 (m/s</a:t>
            </a:r>
            <a:r>
              <a:rPr lang="pl-PL" sz="2400" baseline="30000">
                <a:effectLst/>
                <a:latin typeface="#9Slide03 Ample" panose="02000000000000000000" pitchFamily="2" charset="0"/>
                <a:ea typeface="Calibri" panose="020F0502020204030204" pitchFamily="34" charset="0"/>
              </a:rPr>
              <a:t>2</a:t>
            </a:r>
            <a:r>
              <a:rPr lang="pl-PL" sz="2400">
                <a:effectLst/>
                <a:latin typeface="#9Slide03 Ample" panose="02000000000000000000" pitchFamily="2" charset="0"/>
                <a:ea typeface="Calibri" panose="020F0502020204030204" pitchFamily="34" charset="0"/>
              </a:rPr>
              <a:t>)</a:t>
            </a:r>
            <a:endParaRPr lang="en-US" sz="2400">
              <a:latin typeface="#9Slide03 Ample" panose="02000000000000000000" pitchFamily="2" charset="0"/>
            </a:endParaRPr>
          </a:p>
        </p:txBody>
      </p:sp>
      <p:cxnSp>
        <p:nvCxnSpPr>
          <p:cNvPr id="9" name="Straight Connector 8">
            <a:extLst>
              <a:ext uri="{FF2B5EF4-FFF2-40B4-BE49-F238E27FC236}">
                <a16:creationId xmlns:a16="http://schemas.microsoft.com/office/drawing/2014/main" id="{FB66AB3F-0D94-48D3-824D-A760AB1C0CEE}"/>
              </a:ext>
            </a:extLst>
          </p:cNvPr>
          <p:cNvCxnSpPr>
            <a:cxnSpLocks/>
          </p:cNvCxnSpPr>
          <p:nvPr/>
        </p:nvCxnSpPr>
        <p:spPr>
          <a:xfrm>
            <a:off x="8117305" y="3531534"/>
            <a:ext cx="0" cy="2963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EF0FB4-912D-4149-AAE3-7FC46336CDF8}"/>
              </a:ext>
            </a:extLst>
          </p:cNvPr>
          <p:cNvCxnSpPr>
            <a:cxnSpLocks/>
          </p:cNvCxnSpPr>
          <p:nvPr/>
        </p:nvCxnSpPr>
        <p:spPr>
          <a:xfrm>
            <a:off x="3885625" y="3531534"/>
            <a:ext cx="0" cy="29635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2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A8AFC5E9-A77E-4592-8EFB-52DF0DC530E7}"/>
              </a:ext>
            </a:extLst>
          </p:cNvPr>
          <p:cNvSpPr txBox="1"/>
          <p:nvPr/>
        </p:nvSpPr>
        <p:spPr>
          <a:xfrm>
            <a:off x="1139687" y="858066"/>
            <a:ext cx="9621078" cy="954107"/>
          </a:xfrm>
          <a:prstGeom prst="rect">
            <a:avLst/>
          </a:prstGeom>
          <a:noFill/>
        </p:spPr>
        <p:txBody>
          <a:bodyPr wrap="square">
            <a:spAutoFit/>
          </a:bodyPr>
          <a:lstStyle/>
          <a:p>
            <a:r>
              <a:rPr lang="en-US" sz="2800" b="1" i="0">
                <a:solidFill>
                  <a:srgbClr val="1CADE4"/>
                </a:solidFill>
                <a:effectLst/>
                <a:latin typeface="Open Sans" panose="020B0606030504020204" pitchFamily="34" charset="0"/>
              </a:rPr>
              <a:t>Bài 4 (trang 17 SGK Vật Lý 12):</a:t>
            </a:r>
            <a:r>
              <a:rPr lang="en-US" sz="2800" b="0" i="0">
                <a:solidFill>
                  <a:srgbClr val="1CADE4"/>
                </a:solidFill>
                <a:effectLst/>
                <a:latin typeface="Open Sans" panose="020B0606030504020204" pitchFamily="34" charset="0"/>
              </a:rPr>
              <a:t> </a:t>
            </a:r>
            <a:r>
              <a:rPr lang="en-US" sz="2800" b="0" i="0">
                <a:solidFill>
                  <a:srgbClr val="000000"/>
                </a:solidFill>
                <a:effectLst/>
                <a:latin typeface="Open Sans" panose="020B0606030504020204" pitchFamily="34" charset="0"/>
              </a:rPr>
              <a:t>Hãy chọn đáp án đúng. </a:t>
            </a:r>
            <a:r>
              <a:rPr lang="vi-VN" sz="2800" b="0" i="0">
                <a:solidFill>
                  <a:srgbClr val="000000"/>
                </a:solidFill>
                <a:effectLst/>
                <a:latin typeface="Open Sans" panose="020B0606030504020204" pitchFamily="34" charset="0"/>
              </a:rPr>
              <a:t>Chu kì của con lắc đơn dao động nhỏ (sin</a:t>
            </a:r>
            <a:r>
              <a:rPr lang="el-GR" sz="2800" b="0" i="0">
                <a:solidFill>
                  <a:srgbClr val="000000"/>
                </a:solidFill>
                <a:effectLst/>
                <a:latin typeface="Open Sans" panose="020B0606030504020204" pitchFamily="34" charset="0"/>
              </a:rPr>
              <a:t>α ≈ α (</a:t>
            </a:r>
            <a:r>
              <a:rPr lang="vi-VN" sz="2800" b="0" i="0">
                <a:solidFill>
                  <a:srgbClr val="000000"/>
                </a:solidFill>
                <a:effectLst/>
                <a:latin typeface="Open Sans" panose="020B0606030504020204" pitchFamily="34" charset="0"/>
              </a:rPr>
              <a:t>rad)) là:</a:t>
            </a:r>
            <a:endParaRPr lang="en-US" sz="2800"/>
          </a:p>
        </p:txBody>
      </p:sp>
      <p:pic>
        <p:nvPicPr>
          <p:cNvPr id="47" name="Picture 46">
            <a:extLst>
              <a:ext uri="{FF2B5EF4-FFF2-40B4-BE49-F238E27FC236}">
                <a16:creationId xmlns:a16="http://schemas.microsoft.com/office/drawing/2014/main" id="{D34E083E-72E8-45A0-AD55-625765CB646F}"/>
              </a:ext>
            </a:extLst>
          </p:cNvPr>
          <p:cNvPicPr>
            <a:picLocks noChangeAspect="1"/>
          </p:cNvPicPr>
          <p:nvPr/>
        </p:nvPicPr>
        <p:blipFill>
          <a:blip r:embed="rId2"/>
          <a:stretch>
            <a:fillRect/>
          </a:stretch>
        </p:blipFill>
        <p:spPr>
          <a:xfrm>
            <a:off x="1245854" y="1812173"/>
            <a:ext cx="5644924" cy="2762772"/>
          </a:xfrm>
          <a:prstGeom prst="rect">
            <a:avLst/>
          </a:prstGeom>
        </p:spPr>
      </p:pic>
      <p:sp>
        <p:nvSpPr>
          <p:cNvPr id="48" name="Title 2">
            <a:extLst>
              <a:ext uri="{FF2B5EF4-FFF2-40B4-BE49-F238E27FC236}">
                <a16:creationId xmlns:a16="http://schemas.microsoft.com/office/drawing/2014/main" id="{A837FA1A-A745-4B2A-B3A8-63A1249B0588}"/>
              </a:ext>
              <a:ext uri="{C183D7F6-B498-43B3-948B-1728B52AA6E4}">
                <adec:decorative xmlns:adec="http://schemas.microsoft.com/office/drawing/2017/decorative" val="0"/>
              </a:ext>
            </a:extLst>
          </p:cNvPr>
          <p:cNvSpPr txBox="1">
            <a:spLocks/>
          </p:cNvSpPr>
          <p:nvPr/>
        </p:nvSpPr>
        <p:spPr>
          <a:xfrm>
            <a:off x="4855851" y="0"/>
            <a:ext cx="2034927"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Củng cố</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cxnSp>
        <p:nvCxnSpPr>
          <p:cNvPr id="50" name="Straight Connector 49">
            <a:extLst>
              <a:ext uri="{FF2B5EF4-FFF2-40B4-BE49-F238E27FC236}">
                <a16:creationId xmlns:a16="http://schemas.microsoft.com/office/drawing/2014/main" id="{897E56E7-A116-40B3-AB9A-9A1916C3A05C}"/>
              </a:ext>
            </a:extLst>
          </p:cNvPr>
          <p:cNvCxnSpPr/>
          <p:nvPr/>
        </p:nvCxnSpPr>
        <p:spPr>
          <a:xfrm flipV="1">
            <a:off x="-254000" y="-541867"/>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2D5E8F-69D8-435E-9CB4-CC2C2DA9E1D8}"/>
              </a:ext>
            </a:extLst>
          </p:cNvPr>
          <p:cNvCxnSpPr/>
          <p:nvPr/>
        </p:nvCxnSpPr>
        <p:spPr>
          <a:xfrm flipV="1">
            <a:off x="-244279" y="-468434"/>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9BB4F0-8A0E-45B1-8240-E90BD2DA9546}"/>
              </a:ext>
            </a:extLst>
          </p:cNvPr>
          <p:cNvCxnSpPr/>
          <p:nvPr/>
        </p:nvCxnSpPr>
        <p:spPr>
          <a:xfrm flipV="1">
            <a:off x="-244279" y="-390348"/>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2F5A293-710B-49DC-BB26-1445C0927173}"/>
              </a:ext>
            </a:extLst>
          </p:cNvPr>
          <p:cNvCxnSpPr/>
          <p:nvPr/>
        </p:nvCxnSpPr>
        <p:spPr>
          <a:xfrm flipV="1">
            <a:off x="10515600" y="5638800"/>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77A0485-7A18-4175-8E5F-C5DC1ECA9F20}"/>
              </a:ext>
            </a:extLst>
          </p:cNvPr>
          <p:cNvCxnSpPr/>
          <p:nvPr/>
        </p:nvCxnSpPr>
        <p:spPr>
          <a:xfrm flipV="1">
            <a:off x="10525321" y="5712233"/>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C9F3F9A-83D2-41B5-A9D1-E4E2BAD10A64}"/>
              </a:ext>
            </a:extLst>
          </p:cNvPr>
          <p:cNvCxnSpPr/>
          <p:nvPr/>
        </p:nvCxnSpPr>
        <p:spPr>
          <a:xfrm flipV="1">
            <a:off x="10525321" y="5790319"/>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98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48B90E-EDF4-4F38-B73A-2187C72E4B20}"/>
              </a:ext>
            </a:extLst>
          </p:cNvPr>
          <p:cNvSpPr txBox="1"/>
          <p:nvPr/>
        </p:nvSpPr>
        <p:spPr>
          <a:xfrm>
            <a:off x="1391478" y="1056446"/>
            <a:ext cx="9409044" cy="3539430"/>
          </a:xfrm>
          <a:prstGeom prst="rect">
            <a:avLst/>
          </a:prstGeom>
          <a:noFill/>
        </p:spPr>
        <p:txBody>
          <a:bodyPr wrap="square">
            <a:spAutoFit/>
          </a:bodyPr>
          <a:lstStyle/>
          <a:p>
            <a:pPr algn="just"/>
            <a:r>
              <a:rPr lang="vi-VN" sz="2800" b="1" i="0">
                <a:solidFill>
                  <a:srgbClr val="1CADE4"/>
                </a:solidFill>
                <a:effectLst/>
                <a:latin typeface="Open Sans" panose="020B0606030504020204" pitchFamily="34" charset="0"/>
              </a:rPr>
              <a:t>Bài 5 (trang 17 SGK Vật Lý 12):</a:t>
            </a:r>
            <a:r>
              <a:rPr lang="vi-VN" sz="2800" b="0" i="0">
                <a:solidFill>
                  <a:srgbClr val="1CADE4"/>
                </a:solidFill>
                <a:effectLst/>
                <a:latin typeface="Open Sans" panose="020B0606030504020204" pitchFamily="34" charset="0"/>
              </a:rPr>
              <a:t> </a:t>
            </a:r>
            <a:r>
              <a:rPr lang="vi-VN" sz="2800" b="0" i="0">
                <a:solidFill>
                  <a:srgbClr val="000000"/>
                </a:solidFill>
                <a:effectLst/>
                <a:latin typeface="Open Sans" panose="020B0606030504020204" pitchFamily="34" charset="0"/>
              </a:rPr>
              <a:t>Hãy chọn đáp án đúng.</a:t>
            </a:r>
          </a:p>
          <a:p>
            <a:pPr algn="just"/>
            <a:r>
              <a:rPr lang="vi-VN" sz="2800" b="0" i="0">
                <a:solidFill>
                  <a:srgbClr val="000000"/>
                </a:solidFill>
                <a:effectLst/>
                <a:latin typeface="Open Sans" panose="020B0606030504020204" pitchFamily="34" charset="0"/>
              </a:rPr>
              <a:t>Một con lắc đơn dao động với biên độ góc nhỏ. Chu kì của con lắc không thay đổi khi :</a:t>
            </a:r>
            <a:endParaRPr lang="en-US" sz="2800" b="0" i="0">
              <a:solidFill>
                <a:srgbClr val="000000"/>
              </a:solidFill>
              <a:effectLst/>
              <a:latin typeface="Open Sans" panose="020B0606030504020204" pitchFamily="34" charset="0"/>
            </a:endParaRPr>
          </a:p>
          <a:p>
            <a:pPr algn="just"/>
            <a:r>
              <a:rPr lang="vi-VN" sz="2800" b="0" i="0">
                <a:solidFill>
                  <a:srgbClr val="000000"/>
                </a:solidFill>
                <a:effectLst/>
                <a:latin typeface="Open Sans" panose="020B0606030504020204" pitchFamily="34" charset="0"/>
              </a:rPr>
              <a:t>A. thay đổi chiều dài của con lắc.</a:t>
            </a:r>
          </a:p>
          <a:p>
            <a:pPr algn="just"/>
            <a:r>
              <a:rPr lang="vi-VN" sz="2800" b="0" i="0">
                <a:solidFill>
                  <a:srgbClr val="000000"/>
                </a:solidFill>
                <a:effectLst/>
                <a:latin typeface="Open Sans" panose="020B0606030504020204" pitchFamily="34" charset="0"/>
              </a:rPr>
              <a:t>B. thay đổi gia tốc trọng trường</a:t>
            </a:r>
          </a:p>
          <a:p>
            <a:pPr algn="just"/>
            <a:r>
              <a:rPr lang="vi-VN" sz="2800" b="0" i="0">
                <a:solidFill>
                  <a:srgbClr val="000000"/>
                </a:solidFill>
                <a:effectLst/>
                <a:latin typeface="Open Sans" panose="020B0606030504020204" pitchFamily="34" charset="0"/>
              </a:rPr>
              <a:t>C. tăng biên độ góc đến 30</a:t>
            </a:r>
            <a:r>
              <a:rPr lang="vi-VN" sz="2800" b="0" i="0" baseline="30000">
                <a:solidFill>
                  <a:srgbClr val="000000"/>
                </a:solidFill>
                <a:effectLst/>
                <a:latin typeface="Open Sans" panose="020B0606030504020204" pitchFamily="34" charset="0"/>
              </a:rPr>
              <a:t>o</a:t>
            </a:r>
            <a:endParaRPr lang="vi-VN" sz="2800" b="0" i="0">
              <a:solidFill>
                <a:srgbClr val="000000"/>
              </a:solidFill>
              <a:effectLst/>
              <a:latin typeface="Open Sans" panose="020B0606030504020204" pitchFamily="34" charset="0"/>
            </a:endParaRPr>
          </a:p>
          <a:p>
            <a:pPr algn="just"/>
            <a:r>
              <a:rPr lang="vi-VN" sz="2800" b="0" i="0">
                <a:solidFill>
                  <a:srgbClr val="000000"/>
                </a:solidFill>
                <a:effectLst/>
                <a:latin typeface="Open Sans" panose="020B0606030504020204" pitchFamily="34" charset="0"/>
              </a:rPr>
              <a:t>D. thay đổi khối lượng của con lắc.</a:t>
            </a:r>
          </a:p>
          <a:p>
            <a:pPr algn="just"/>
            <a:endParaRPr lang="vi-VN" sz="2800" b="0" i="0">
              <a:solidFill>
                <a:srgbClr val="000000"/>
              </a:solidFill>
              <a:effectLst/>
              <a:latin typeface="Open Sans" panose="020B0606030504020204" pitchFamily="34" charset="0"/>
            </a:endParaRPr>
          </a:p>
        </p:txBody>
      </p:sp>
      <p:sp>
        <p:nvSpPr>
          <p:cNvPr id="6" name="Title 2">
            <a:extLst>
              <a:ext uri="{FF2B5EF4-FFF2-40B4-BE49-F238E27FC236}">
                <a16:creationId xmlns:a16="http://schemas.microsoft.com/office/drawing/2014/main" id="{77E906FC-9C46-4F2C-9E3F-4D1C6F62B3D1}"/>
              </a:ext>
              <a:ext uri="{C183D7F6-B498-43B3-948B-1728B52AA6E4}">
                <adec:decorative xmlns:adec="http://schemas.microsoft.com/office/drawing/2017/decorative" val="0"/>
              </a:ext>
            </a:extLst>
          </p:cNvPr>
          <p:cNvSpPr txBox="1">
            <a:spLocks/>
          </p:cNvSpPr>
          <p:nvPr/>
        </p:nvSpPr>
        <p:spPr>
          <a:xfrm>
            <a:off x="4872784" y="13522"/>
            <a:ext cx="2034927"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Củng cố</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cxnSp>
        <p:nvCxnSpPr>
          <p:cNvPr id="7" name="Straight Connector 6">
            <a:extLst>
              <a:ext uri="{FF2B5EF4-FFF2-40B4-BE49-F238E27FC236}">
                <a16:creationId xmlns:a16="http://schemas.microsoft.com/office/drawing/2014/main" id="{C4F10566-3040-44D3-B966-907F47F76E6D}"/>
              </a:ext>
            </a:extLst>
          </p:cNvPr>
          <p:cNvCxnSpPr/>
          <p:nvPr/>
        </p:nvCxnSpPr>
        <p:spPr>
          <a:xfrm flipV="1">
            <a:off x="-254000" y="-541867"/>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911A97-A3F7-439F-9322-505D0517593D}"/>
              </a:ext>
            </a:extLst>
          </p:cNvPr>
          <p:cNvCxnSpPr/>
          <p:nvPr/>
        </p:nvCxnSpPr>
        <p:spPr>
          <a:xfrm flipV="1">
            <a:off x="-244279" y="-468434"/>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E6EB20-3CBC-4D49-A4DC-467D3ABF564D}"/>
              </a:ext>
            </a:extLst>
          </p:cNvPr>
          <p:cNvCxnSpPr/>
          <p:nvPr/>
        </p:nvCxnSpPr>
        <p:spPr>
          <a:xfrm flipV="1">
            <a:off x="-244279" y="-390348"/>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63FB9F-27BC-4816-935D-C539FB80F246}"/>
              </a:ext>
            </a:extLst>
          </p:cNvPr>
          <p:cNvCxnSpPr/>
          <p:nvPr/>
        </p:nvCxnSpPr>
        <p:spPr>
          <a:xfrm flipV="1">
            <a:off x="10515600" y="5638800"/>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7A40F0-50F6-4446-BDA0-38F8798153E5}"/>
              </a:ext>
            </a:extLst>
          </p:cNvPr>
          <p:cNvCxnSpPr/>
          <p:nvPr/>
        </p:nvCxnSpPr>
        <p:spPr>
          <a:xfrm flipV="1">
            <a:off x="10525321" y="5712233"/>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8AF3BE-6C3D-451F-834F-B6EB41D94959}"/>
              </a:ext>
            </a:extLst>
          </p:cNvPr>
          <p:cNvCxnSpPr/>
          <p:nvPr/>
        </p:nvCxnSpPr>
        <p:spPr>
          <a:xfrm flipV="1">
            <a:off x="10525321" y="5790319"/>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54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0BFDE18-9E7B-43BD-944C-714654E24691}"/>
              </a:ext>
            </a:extLst>
          </p:cNvPr>
          <p:cNvSpPr>
            <a:spLocks noGrp="1"/>
          </p:cNvSpPr>
          <p:nvPr>
            <p:ph type="pic" sz="quarter" idx="13"/>
          </p:nvPr>
        </p:nvSpPr>
        <p:spPr>
          <a:ln>
            <a:solidFill>
              <a:schemeClr val="accent1"/>
            </a:solidFill>
          </a:ln>
        </p:spPr>
      </p:sp>
      <p:sp>
        <p:nvSpPr>
          <p:cNvPr id="18" name="AutoShape 21">
            <a:extLst>
              <a:ext uri="{FF2B5EF4-FFF2-40B4-BE49-F238E27FC236}">
                <a16:creationId xmlns:a16="http://schemas.microsoft.com/office/drawing/2014/main" id="{63B7F260-DF00-439E-AA6D-6504D9CF1CEC}"/>
              </a:ext>
            </a:extLst>
          </p:cNvPr>
          <p:cNvSpPr>
            <a:spLocks noChangeArrowheads="1"/>
          </p:cNvSpPr>
          <p:nvPr/>
        </p:nvSpPr>
        <p:spPr bwMode="auto">
          <a:xfrm rot="10800000">
            <a:off x="61302" y="5664200"/>
            <a:ext cx="1592263" cy="163512"/>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Oval 22">
            <a:extLst>
              <a:ext uri="{FF2B5EF4-FFF2-40B4-BE49-F238E27FC236}">
                <a16:creationId xmlns:a16="http://schemas.microsoft.com/office/drawing/2014/main" id="{2DAC6CE3-24CD-4F17-B09F-F920D55B1317}"/>
              </a:ext>
            </a:extLst>
          </p:cNvPr>
          <p:cNvSpPr>
            <a:spLocks noChangeArrowheads="1"/>
          </p:cNvSpPr>
          <p:nvPr/>
        </p:nvSpPr>
        <p:spPr bwMode="auto">
          <a:xfrm>
            <a:off x="458177" y="5551487"/>
            <a:ext cx="2873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3">
            <a:extLst>
              <a:ext uri="{FF2B5EF4-FFF2-40B4-BE49-F238E27FC236}">
                <a16:creationId xmlns:a16="http://schemas.microsoft.com/office/drawing/2014/main" id="{B67C04D8-A12A-4347-B46B-073EA8AAF41D}"/>
              </a:ext>
            </a:extLst>
          </p:cNvPr>
          <p:cNvSpPr>
            <a:spLocks noChangeArrowheads="1"/>
          </p:cNvSpPr>
          <p:nvPr/>
        </p:nvSpPr>
        <p:spPr bwMode="auto">
          <a:xfrm>
            <a:off x="534377" y="939800"/>
            <a:ext cx="144463" cy="144462"/>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Oval 24">
            <a:extLst>
              <a:ext uri="{FF2B5EF4-FFF2-40B4-BE49-F238E27FC236}">
                <a16:creationId xmlns:a16="http://schemas.microsoft.com/office/drawing/2014/main" id="{8EE65721-EC35-4A71-90D2-3B0401D0CA6F}"/>
              </a:ext>
            </a:extLst>
          </p:cNvPr>
          <p:cNvSpPr>
            <a:spLocks noChangeArrowheads="1"/>
          </p:cNvSpPr>
          <p:nvPr/>
        </p:nvSpPr>
        <p:spPr bwMode="auto">
          <a:xfrm>
            <a:off x="504215" y="814387"/>
            <a:ext cx="206375"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 name="Oval 25">
            <a:extLst>
              <a:ext uri="{FF2B5EF4-FFF2-40B4-BE49-F238E27FC236}">
                <a16:creationId xmlns:a16="http://schemas.microsoft.com/office/drawing/2014/main" id="{347587BB-9FB7-4E89-B388-1DEA8BA508D1}"/>
              </a:ext>
            </a:extLst>
          </p:cNvPr>
          <p:cNvSpPr>
            <a:spLocks noChangeArrowheads="1"/>
          </p:cNvSpPr>
          <p:nvPr/>
        </p:nvSpPr>
        <p:spPr bwMode="auto">
          <a:xfrm>
            <a:off x="670902" y="950912"/>
            <a:ext cx="73025" cy="42863"/>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5" name="Oval 26">
            <a:extLst>
              <a:ext uri="{FF2B5EF4-FFF2-40B4-BE49-F238E27FC236}">
                <a16:creationId xmlns:a16="http://schemas.microsoft.com/office/drawing/2014/main" id="{7CE6D6AB-17F9-4A78-89E8-729F1A3151C3}"/>
              </a:ext>
            </a:extLst>
          </p:cNvPr>
          <p:cNvSpPr>
            <a:spLocks noChangeArrowheads="1"/>
          </p:cNvSpPr>
          <p:nvPr/>
        </p:nvSpPr>
        <p:spPr bwMode="auto">
          <a:xfrm>
            <a:off x="534377" y="355600"/>
            <a:ext cx="144463" cy="144462"/>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6" name="Oval 27">
            <a:extLst>
              <a:ext uri="{FF2B5EF4-FFF2-40B4-BE49-F238E27FC236}">
                <a16:creationId xmlns:a16="http://schemas.microsoft.com/office/drawing/2014/main" id="{0989D43A-6DAC-48EF-95AE-8B8F527D4355}"/>
              </a:ext>
            </a:extLst>
          </p:cNvPr>
          <p:cNvSpPr>
            <a:spLocks noChangeArrowheads="1"/>
          </p:cNvSpPr>
          <p:nvPr/>
        </p:nvSpPr>
        <p:spPr bwMode="auto">
          <a:xfrm>
            <a:off x="693127" y="5576887"/>
            <a:ext cx="36513" cy="1746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8">
            <a:extLst>
              <a:ext uri="{FF2B5EF4-FFF2-40B4-BE49-F238E27FC236}">
                <a16:creationId xmlns:a16="http://schemas.microsoft.com/office/drawing/2014/main" id="{43F68EE7-47C5-4DAA-AA35-5ED1FA9C2143}"/>
              </a:ext>
            </a:extLst>
          </p:cNvPr>
          <p:cNvSpPr>
            <a:spLocks noChangeArrowheads="1"/>
          </p:cNvSpPr>
          <p:nvPr/>
        </p:nvSpPr>
        <p:spPr bwMode="auto">
          <a:xfrm>
            <a:off x="480402" y="5576887"/>
            <a:ext cx="36513" cy="1746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29">
            <a:extLst>
              <a:ext uri="{FF2B5EF4-FFF2-40B4-BE49-F238E27FC236}">
                <a16:creationId xmlns:a16="http://schemas.microsoft.com/office/drawing/2014/main" id="{E4488466-9E94-41EF-A213-D0E8D13F1FEA}"/>
              </a:ext>
            </a:extLst>
          </p:cNvPr>
          <p:cNvSpPr>
            <a:spLocks noChangeArrowheads="1"/>
          </p:cNvSpPr>
          <p:nvPr/>
        </p:nvSpPr>
        <p:spPr bwMode="auto">
          <a:xfrm flipV="1">
            <a:off x="3104540" y="965200"/>
            <a:ext cx="720725" cy="71437"/>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9" name="AutoShape 30">
            <a:extLst>
              <a:ext uri="{FF2B5EF4-FFF2-40B4-BE49-F238E27FC236}">
                <a16:creationId xmlns:a16="http://schemas.microsoft.com/office/drawing/2014/main" id="{0ACF30D4-DF25-404D-A19A-A2B0554AE3FB}"/>
              </a:ext>
            </a:extLst>
          </p:cNvPr>
          <p:cNvSpPr>
            <a:spLocks noChangeArrowheads="1"/>
          </p:cNvSpPr>
          <p:nvPr/>
        </p:nvSpPr>
        <p:spPr bwMode="auto">
          <a:xfrm>
            <a:off x="3458552" y="898525"/>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31">
            <a:extLst>
              <a:ext uri="{FF2B5EF4-FFF2-40B4-BE49-F238E27FC236}">
                <a16:creationId xmlns:a16="http://schemas.microsoft.com/office/drawing/2014/main" id="{B56DA17E-2C4D-4ED8-846F-6EB4FFAE75E7}"/>
              </a:ext>
            </a:extLst>
          </p:cNvPr>
          <p:cNvSpPr>
            <a:spLocks noChangeArrowheads="1"/>
          </p:cNvSpPr>
          <p:nvPr/>
        </p:nvSpPr>
        <p:spPr bwMode="auto">
          <a:xfrm rot="5400000">
            <a:off x="395471" y="934244"/>
            <a:ext cx="128587" cy="44450"/>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2">
            <a:extLst>
              <a:ext uri="{FF2B5EF4-FFF2-40B4-BE49-F238E27FC236}">
                <a16:creationId xmlns:a16="http://schemas.microsoft.com/office/drawing/2014/main" id="{F19F3627-61CF-4390-8B79-015EAA5CEC4C}"/>
              </a:ext>
            </a:extLst>
          </p:cNvPr>
          <p:cNvSpPr>
            <a:spLocks noChangeArrowheads="1"/>
          </p:cNvSpPr>
          <p:nvPr/>
        </p:nvSpPr>
        <p:spPr bwMode="auto">
          <a:xfrm rot="16200000">
            <a:off x="451827" y="946150"/>
            <a:ext cx="79375" cy="19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3">
            <a:extLst>
              <a:ext uri="{FF2B5EF4-FFF2-40B4-BE49-F238E27FC236}">
                <a16:creationId xmlns:a16="http://schemas.microsoft.com/office/drawing/2014/main" id="{9677579D-8043-4E3C-9FCD-90D2E6867BE7}"/>
              </a:ext>
            </a:extLst>
          </p:cNvPr>
          <p:cNvSpPr>
            <a:spLocks noChangeShapeType="1"/>
          </p:cNvSpPr>
          <p:nvPr/>
        </p:nvSpPr>
        <p:spPr bwMode="auto">
          <a:xfrm>
            <a:off x="3490302" y="1027112"/>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 name="Text Box 34">
            <a:extLst>
              <a:ext uri="{FF2B5EF4-FFF2-40B4-BE49-F238E27FC236}">
                <a16:creationId xmlns:a16="http://schemas.microsoft.com/office/drawing/2014/main" id="{40A84570-CF23-44D9-B10D-26D04529517E}"/>
              </a:ext>
            </a:extLst>
          </p:cNvPr>
          <p:cNvSpPr txBox="1">
            <a:spLocks noChangeArrowheads="1"/>
          </p:cNvSpPr>
          <p:nvPr/>
        </p:nvSpPr>
        <p:spPr bwMode="auto">
          <a:xfrm>
            <a:off x="3595077" y="1965747"/>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latin typeface="Times New Roman" panose="02020603050405020304" pitchFamily="18" charset="0"/>
                <a:cs typeface="Times New Roman" panose="02020603050405020304" pitchFamily="18" charset="0"/>
              </a:rPr>
              <a:t>l</a:t>
            </a:r>
          </a:p>
        </p:txBody>
      </p:sp>
      <p:sp>
        <p:nvSpPr>
          <p:cNvPr id="34" name="Oval 35">
            <a:extLst>
              <a:ext uri="{FF2B5EF4-FFF2-40B4-BE49-F238E27FC236}">
                <a16:creationId xmlns:a16="http://schemas.microsoft.com/office/drawing/2014/main" id="{25D8CA72-BADF-4B5E-B0F9-CD04BEAF2873}"/>
              </a:ext>
            </a:extLst>
          </p:cNvPr>
          <p:cNvSpPr>
            <a:spLocks noChangeArrowheads="1"/>
          </p:cNvSpPr>
          <p:nvPr/>
        </p:nvSpPr>
        <p:spPr bwMode="auto">
          <a:xfrm>
            <a:off x="3261702" y="4075112"/>
            <a:ext cx="457200" cy="457200"/>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36">
            <a:extLst>
              <a:ext uri="{FF2B5EF4-FFF2-40B4-BE49-F238E27FC236}">
                <a16:creationId xmlns:a16="http://schemas.microsoft.com/office/drawing/2014/main" id="{EEE88874-9CD9-4C94-B108-7454CDCF1878}"/>
              </a:ext>
            </a:extLst>
          </p:cNvPr>
          <p:cNvSpPr txBox="1">
            <a:spLocks noChangeArrowheads="1"/>
          </p:cNvSpPr>
          <p:nvPr/>
        </p:nvSpPr>
        <p:spPr bwMode="auto">
          <a:xfrm>
            <a:off x="3773849" y="3969888"/>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latin typeface="Times New Roman" panose="02020603050405020304" pitchFamily="18" charset="0"/>
                <a:cs typeface="Times New Roman" panose="02020603050405020304" pitchFamily="18" charset="0"/>
              </a:rPr>
              <a:t>m</a:t>
            </a:r>
          </a:p>
        </p:txBody>
      </p:sp>
      <p:sp>
        <p:nvSpPr>
          <p:cNvPr id="36" name="AutoShape 37">
            <a:extLst>
              <a:ext uri="{FF2B5EF4-FFF2-40B4-BE49-F238E27FC236}">
                <a16:creationId xmlns:a16="http://schemas.microsoft.com/office/drawing/2014/main" id="{07847CCB-CEAC-4B6F-9EA5-22CAE07F2B07}"/>
              </a:ext>
            </a:extLst>
          </p:cNvPr>
          <p:cNvSpPr>
            <a:spLocks noChangeArrowheads="1"/>
          </p:cNvSpPr>
          <p:nvPr/>
        </p:nvSpPr>
        <p:spPr bwMode="auto">
          <a:xfrm>
            <a:off x="3410512" y="3236912"/>
            <a:ext cx="124240" cy="838200"/>
          </a:xfrm>
          <a:prstGeom prst="upArrow">
            <a:avLst>
              <a:gd name="adj1" fmla="val 50000"/>
              <a:gd name="adj2" fmla="val 2750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38">
            <a:extLst>
              <a:ext uri="{FF2B5EF4-FFF2-40B4-BE49-F238E27FC236}">
                <a16:creationId xmlns:a16="http://schemas.microsoft.com/office/drawing/2014/main" id="{E238AC83-06D0-4F3C-BCF5-C5ECD3E75420}"/>
              </a:ext>
            </a:extLst>
          </p:cNvPr>
          <p:cNvSpPr>
            <a:spLocks noChangeArrowheads="1"/>
          </p:cNvSpPr>
          <p:nvPr/>
        </p:nvSpPr>
        <p:spPr bwMode="auto">
          <a:xfrm>
            <a:off x="3414102" y="4532312"/>
            <a:ext cx="152400" cy="857250"/>
          </a:xfrm>
          <a:prstGeom prst="downArrow">
            <a:avLst>
              <a:gd name="adj1" fmla="val 50000"/>
              <a:gd name="adj2" fmla="val 140625"/>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6600">
              <a:latin typeface="Arial" panose="020B0604020202020204" pitchFamily="34" charset="0"/>
            </a:endParaRPr>
          </a:p>
        </p:txBody>
      </p:sp>
      <p:grpSp>
        <p:nvGrpSpPr>
          <p:cNvPr id="11" name="Group 10">
            <a:extLst>
              <a:ext uri="{FF2B5EF4-FFF2-40B4-BE49-F238E27FC236}">
                <a16:creationId xmlns:a16="http://schemas.microsoft.com/office/drawing/2014/main" id="{14396660-70C2-4273-9627-849E227CD178}"/>
              </a:ext>
            </a:extLst>
          </p:cNvPr>
          <p:cNvGrpSpPr/>
          <p:nvPr/>
        </p:nvGrpSpPr>
        <p:grpSpPr>
          <a:xfrm>
            <a:off x="3566502" y="3108959"/>
            <a:ext cx="685800" cy="562928"/>
            <a:chOff x="3482365" y="3586162"/>
            <a:chExt cx="685800" cy="562928"/>
          </a:xfrm>
        </p:grpSpPr>
        <p:sp>
          <p:nvSpPr>
            <p:cNvPr id="38" name="Text Box 39">
              <a:extLst>
                <a:ext uri="{FF2B5EF4-FFF2-40B4-BE49-F238E27FC236}">
                  <a16:creationId xmlns:a16="http://schemas.microsoft.com/office/drawing/2014/main" id="{61507AE8-6EA0-4FF6-B5BE-301555E99889}"/>
                </a:ext>
              </a:extLst>
            </p:cNvPr>
            <p:cNvSpPr txBox="1">
              <a:spLocks noChangeArrowheads="1"/>
            </p:cNvSpPr>
            <p:nvPr/>
          </p:nvSpPr>
          <p:spPr bwMode="auto">
            <a:xfrm>
              <a:off x="3482365" y="3629977"/>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panose="020B0604020202020204" pitchFamily="34" charset="0"/>
                </a:rPr>
                <a:t>T</a:t>
              </a:r>
            </a:p>
          </p:txBody>
        </p:sp>
        <p:sp>
          <p:nvSpPr>
            <p:cNvPr id="39" name="Line 40">
              <a:extLst>
                <a:ext uri="{FF2B5EF4-FFF2-40B4-BE49-F238E27FC236}">
                  <a16:creationId xmlns:a16="http://schemas.microsoft.com/office/drawing/2014/main" id="{775EFAD4-A783-448B-8B0A-7515E75C045F}"/>
                </a:ext>
              </a:extLst>
            </p:cNvPr>
            <p:cNvSpPr>
              <a:spLocks noChangeShapeType="1"/>
            </p:cNvSpPr>
            <p:nvPr/>
          </p:nvSpPr>
          <p:spPr bwMode="auto">
            <a:xfrm>
              <a:off x="3566502" y="3586162"/>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 name="Group 11">
            <a:extLst>
              <a:ext uri="{FF2B5EF4-FFF2-40B4-BE49-F238E27FC236}">
                <a16:creationId xmlns:a16="http://schemas.microsoft.com/office/drawing/2014/main" id="{02FF2FCB-7753-4ABE-B317-CC4118CB40B8}"/>
              </a:ext>
            </a:extLst>
          </p:cNvPr>
          <p:cNvGrpSpPr/>
          <p:nvPr/>
        </p:nvGrpSpPr>
        <p:grpSpPr>
          <a:xfrm>
            <a:off x="3663005" y="4932798"/>
            <a:ext cx="609600" cy="579438"/>
            <a:chOff x="3512527" y="4747763"/>
            <a:chExt cx="609600" cy="579438"/>
          </a:xfrm>
        </p:grpSpPr>
        <p:sp>
          <p:nvSpPr>
            <p:cNvPr id="40" name="Line 41">
              <a:extLst>
                <a:ext uri="{FF2B5EF4-FFF2-40B4-BE49-F238E27FC236}">
                  <a16:creationId xmlns:a16="http://schemas.microsoft.com/office/drawing/2014/main" id="{D4B28DD8-3EFF-4968-840D-4BF69DD0D472}"/>
                </a:ext>
              </a:extLst>
            </p:cNvPr>
            <p:cNvSpPr>
              <a:spLocks noChangeShapeType="1"/>
            </p:cNvSpPr>
            <p:nvPr/>
          </p:nvSpPr>
          <p:spPr bwMode="auto">
            <a:xfrm>
              <a:off x="3595077" y="4824686"/>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 name="Text Box 42">
              <a:extLst>
                <a:ext uri="{FF2B5EF4-FFF2-40B4-BE49-F238E27FC236}">
                  <a16:creationId xmlns:a16="http://schemas.microsoft.com/office/drawing/2014/main" id="{750FDE10-AD02-4FD2-B377-5BEC83D68BF1}"/>
                </a:ext>
              </a:extLst>
            </p:cNvPr>
            <p:cNvSpPr txBox="1">
              <a:spLocks noChangeArrowheads="1"/>
            </p:cNvSpPr>
            <p:nvPr/>
          </p:nvSpPr>
          <p:spPr bwMode="auto">
            <a:xfrm>
              <a:off x="3512527" y="4747763"/>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rPr>
                <a:t>P</a:t>
              </a:r>
            </a:p>
          </p:txBody>
        </p:sp>
      </p:grpSp>
      <p:sp>
        <p:nvSpPr>
          <p:cNvPr id="43" name="Text Box 7">
            <a:extLst>
              <a:ext uri="{FF2B5EF4-FFF2-40B4-BE49-F238E27FC236}">
                <a16:creationId xmlns:a16="http://schemas.microsoft.com/office/drawing/2014/main" id="{DDF955B7-A14D-480B-B05E-58AD651E132E}"/>
              </a:ext>
            </a:extLst>
          </p:cNvPr>
          <p:cNvSpPr txBox="1">
            <a:spLocks noChangeArrowheads="1"/>
          </p:cNvSpPr>
          <p:nvPr/>
        </p:nvSpPr>
        <p:spPr bwMode="auto">
          <a:xfrm>
            <a:off x="4709243" y="3656012"/>
            <a:ext cx="7270722" cy="8309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sy="50000" kx="2115830" algn="bl" rotWithShape="0">
                    <a:srgbClr val="C0C0C0">
                      <a:alpha val="79999"/>
                    </a:srgbClr>
                  </a:outerShdw>
                </a:effectLst>
              </a14:hiddenEffects>
            </a:ext>
          </a:extLst>
        </p:spPr>
        <p:txBody>
          <a:bodyPr wrap="square">
            <a:spAutoFit/>
            <a:flatTx/>
          </a:bodyPr>
          <a:lstStyle/>
          <a:p>
            <a:r>
              <a:rPr lang="en-US" altLang="en-US" sz="2400" b="0">
                <a:solidFill>
                  <a:srgbClr val="1CADE4"/>
                </a:solidFill>
                <a:latin typeface="Arial" panose="020B0604020202020204" pitchFamily="34" charset="0"/>
                <a:cs typeface="Arial" panose="020B0604020202020204" pitchFamily="34" charset="0"/>
              </a:rPr>
              <a:t>      2. </a:t>
            </a:r>
            <a:r>
              <a:rPr lang="en-US" altLang="en-US" sz="2400" b="0">
                <a:solidFill>
                  <a:srgbClr val="333300"/>
                </a:solidFill>
                <a:latin typeface="Arial" panose="020B0604020202020204" pitchFamily="34" charset="0"/>
                <a:cs typeface="Arial" panose="020B0604020202020204" pitchFamily="34" charset="0"/>
              </a:rPr>
              <a:t>VTCB của con lắc là vị trí mà dây treo có phương thẳng đứng, vật nặng ở vị trí </a:t>
            </a:r>
            <a:r>
              <a:rPr lang="en-US" altLang="en-US" sz="2400" b="0" i="1">
                <a:solidFill>
                  <a:srgbClr val="333300"/>
                </a:solidFill>
                <a:latin typeface="Arial" panose="020B0604020202020204" pitchFamily="34" charset="0"/>
                <a:cs typeface="Arial" panose="020B0604020202020204" pitchFamily="34" charset="0"/>
              </a:rPr>
              <a:t>O</a:t>
            </a:r>
            <a:r>
              <a:rPr lang="en-US" altLang="en-US" sz="2400" b="0">
                <a:solidFill>
                  <a:srgbClr val="333300"/>
                </a:solidFill>
                <a:latin typeface="Arial" panose="020B0604020202020204" pitchFamily="34" charset="0"/>
                <a:cs typeface="Arial" panose="020B0604020202020204" pitchFamily="34" charset="0"/>
              </a:rPr>
              <a:t> thấp nhất. </a:t>
            </a:r>
          </a:p>
        </p:txBody>
      </p:sp>
      <p:sp>
        <p:nvSpPr>
          <p:cNvPr id="46" name="Text Box 4">
            <a:extLst>
              <a:ext uri="{FF2B5EF4-FFF2-40B4-BE49-F238E27FC236}">
                <a16:creationId xmlns:a16="http://schemas.microsoft.com/office/drawing/2014/main" id="{1970731E-5355-4F4B-8B68-6EF4F9B17719}"/>
              </a:ext>
            </a:extLst>
          </p:cNvPr>
          <p:cNvSpPr txBox="1">
            <a:spLocks noChangeArrowheads="1"/>
          </p:cNvSpPr>
          <p:nvPr/>
        </p:nvSpPr>
        <p:spPr bwMode="auto">
          <a:xfrm>
            <a:off x="4803106" y="2217095"/>
            <a:ext cx="67567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indent="400050" algn="l">
              <a:spcBef>
                <a:spcPct val="0"/>
              </a:spcBef>
              <a:defRPr sz="2000">
                <a:solidFill>
                  <a:schemeClr val="tx1"/>
                </a:solidFill>
                <a:latin typeface="Arial" panose="020B0604020202020204" pitchFamily="34" charset="0"/>
                <a:cs typeface="Arial" panose="020B0604020202020204" pitchFamily="34" charset="0"/>
              </a:defRPr>
            </a:lvl1pPr>
            <a:lvl2pPr marL="742950" indent="-285750" algn="l">
              <a:spcBef>
                <a:spcPct val="0"/>
              </a:spcBef>
              <a:defRPr sz="2000">
                <a:solidFill>
                  <a:schemeClr val="tx1"/>
                </a:solidFill>
                <a:latin typeface="Arial" panose="020B0604020202020204" pitchFamily="34" charset="0"/>
                <a:cs typeface="Arial" panose="020B0604020202020204" pitchFamily="34" charset="0"/>
              </a:defRPr>
            </a:lvl2pPr>
            <a:lvl3pPr marL="1143000" indent="-228600" algn="l">
              <a:spcBef>
                <a:spcPct val="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0"/>
              </a:spcBef>
              <a:defRPr sz="2000">
                <a:solidFill>
                  <a:schemeClr val="tx1"/>
                </a:solidFill>
                <a:latin typeface="Arial" panose="020B0604020202020204" pitchFamily="34" charset="0"/>
                <a:cs typeface="Arial" panose="020B0604020202020204" pitchFamily="34" charset="0"/>
              </a:defRPr>
            </a:lvl4pPr>
            <a:lvl5pPr marL="2057400" indent="-228600" algn="l">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0">
                <a:solidFill>
                  <a:srgbClr val="1CADE4"/>
                </a:solidFill>
                <a:latin typeface="VNI-Helve" pitchFamily="2" charset="0"/>
              </a:rPr>
              <a:t>1. </a:t>
            </a:r>
            <a:r>
              <a:rPr lang="en-US" altLang="en-US" sz="2400" b="0">
                <a:solidFill>
                  <a:srgbClr val="333300"/>
                </a:solidFill>
                <a:latin typeface="VNI-Helve" pitchFamily="2" charset="0"/>
              </a:rPr>
              <a:t>Con laéc ñôn laø moät heä goàm moät vaät nh</a:t>
            </a:r>
            <a:r>
              <a:rPr lang="en-US" altLang="en-US" sz="2400" b="0">
                <a:solidFill>
                  <a:srgbClr val="333300"/>
                </a:solidFill>
              </a:rPr>
              <a:t>ỏ</a:t>
            </a:r>
            <a:r>
              <a:rPr lang="en-US" altLang="en-US" sz="2400" b="0">
                <a:solidFill>
                  <a:srgbClr val="333300"/>
                </a:solidFill>
                <a:latin typeface="VNI-Helve" pitchFamily="2" charset="0"/>
              </a:rPr>
              <a:t>, khoái löôïng m, treo </a:t>
            </a:r>
            <a:r>
              <a:rPr lang="en-US" altLang="en-US" sz="2400" b="0">
                <a:solidFill>
                  <a:srgbClr val="333300"/>
                </a:solidFill>
              </a:rPr>
              <a:t>ở đầu</a:t>
            </a:r>
            <a:r>
              <a:rPr lang="en-US" altLang="en-US" sz="2400" b="0">
                <a:solidFill>
                  <a:srgbClr val="333300"/>
                </a:solidFill>
                <a:latin typeface="VNI-Helve" pitchFamily="2" charset="0"/>
              </a:rPr>
              <a:t> moät sôïi daây </a:t>
            </a:r>
            <a:r>
              <a:rPr lang="en-US" altLang="en-US" sz="2400" b="0">
                <a:solidFill>
                  <a:srgbClr val="333300"/>
                </a:solidFill>
              </a:rPr>
              <a:t>không dãn</a:t>
            </a:r>
            <a:r>
              <a:rPr lang="en-US" altLang="en-US" sz="2400" b="0">
                <a:solidFill>
                  <a:srgbClr val="333300"/>
                </a:solidFill>
                <a:latin typeface="VNI-Helve" pitchFamily="2" charset="0"/>
              </a:rPr>
              <a:t>, khoái löôïng khoâng ñaùng keå,</a:t>
            </a:r>
            <a:r>
              <a:rPr lang="en-US" altLang="en-US" sz="2400" b="0">
                <a:solidFill>
                  <a:srgbClr val="333300"/>
                </a:solidFill>
              </a:rPr>
              <a:t> chiều dài </a:t>
            </a:r>
            <a:r>
              <a:rPr lang="en-US" altLang="en-US" sz="2400" b="0" i="1">
                <a:solidFill>
                  <a:srgbClr val="333300"/>
                </a:solidFill>
                <a:latin typeface="Times New Roman" panose="02020603050405020304" pitchFamily="18" charset="0"/>
                <a:cs typeface="Times New Roman" panose="02020603050405020304" pitchFamily="18" charset="0"/>
              </a:rPr>
              <a:t>l</a:t>
            </a:r>
            <a:r>
              <a:rPr lang="en-US" altLang="en-US" sz="2400" b="0">
                <a:solidFill>
                  <a:srgbClr val="333300"/>
                </a:solidFill>
                <a:latin typeface="VNI-Helve" pitchFamily="2" charset="0"/>
              </a:rPr>
              <a:t>.</a:t>
            </a:r>
            <a:r>
              <a:rPr lang="en-US" altLang="en-US" sz="2400" b="0">
                <a:solidFill>
                  <a:srgbClr val="FFFFCC"/>
                </a:solidFill>
                <a:latin typeface="VNI-Helve" pitchFamily="2" charset="0"/>
              </a:rPr>
              <a:t> </a:t>
            </a:r>
          </a:p>
        </p:txBody>
      </p:sp>
      <p:sp>
        <p:nvSpPr>
          <p:cNvPr id="45" name="Title 2">
            <a:extLst>
              <a:ext uri="{FF2B5EF4-FFF2-40B4-BE49-F238E27FC236}">
                <a16:creationId xmlns:a16="http://schemas.microsoft.com/office/drawing/2014/main" id="{33FF04A9-89BB-46B2-B35A-0556927AAB71}"/>
              </a:ext>
            </a:extLst>
          </p:cNvPr>
          <p:cNvSpPr txBox="1">
            <a:spLocks/>
          </p:cNvSpPr>
          <p:nvPr/>
        </p:nvSpPr>
        <p:spPr>
          <a:xfrm>
            <a:off x="5040058" y="1000918"/>
            <a:ext cx="6054846" cy="634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r>
              <a:rPr lang="en-US" sz="3200">
                <a:solidFill>
                  <a:srgbClr val="1CADE4"/>
                </a:solidFill>
                <a:latin typeface="#9Slide04 SFU Belle" panose="00000400000000000000" pitchFamily="2" charset="0"/>
              </a:rPr>
              <a:t>I. Thế nào là con lắc đơn? </a:t>
            </a:r>
          </a:p>
        </p:txBody>
      </p:sp>
      <p:sp>
        <p:nvSpPr>
          <p:cNvPr id="47" name="Title 2">
            <a:extLst>
              <a:ext uri="{FF2B5EF4-FFF2-40B4-BE49-F238E27FC236}">
                <a16:creationId xmlns:a16="http://schemas.microsoft.com/office/drawing/2014/main" id="{F43E9C87-38B5-4A87-B7DF-E0380B831E28}"/>
              </a:ext>
              <a:ext uri="{C183D7F6-B498-43B3-948B-1728B52AA6E4}">
                <adec:decorative xmlns:adec="http://schemas.microsoft.com/office/drawing/2017/decorative" val="0"/>
              </a:ext>
            </a:extLst>
          </p:cNvPr>
          <p:cNvSpPr txBox="1">
            <a:spLocks/>
          </p:cNvSpPr>
          <p:nvPr/>
        </p:nvSpPr>
        <p:spPr>
          <a:xfrm>
            <a:off x="6553468"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Tree>
    <p:extLst>
      <p:ext uri="{BB962C8B-B14F-4D97-AF65-F5344CB8AC3E}">
        <p14:creationId xmlns:p14="http://schemas.microsoft.com/office/powerpoint/2010/main" val="18076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20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heckerboard(across)">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000" fill="hold"/>
                                        <p:tgtEl>
                                          <p:spTgt spid="43"/>
                                        </p:tgtEl>
                                        <p:attrNameLst>
                                          <p:attrName>ppt_w</p:attrName>
                                        </p:attrNameLst>
                                      </p:cBhvr>
                                      <p:tavLst>
                                        <p:tav tm="0">
                                          <p:val>
                                            <p:fltVal val="0"/>
                                          </p:val>
                                        </p:tav>
                                        <p:tav tm="100000">
                                          <p:val>
                                            <p:strVal val="#ppt_w"/>
                                          </p:val>
                                        </p:tav>
                                      </p:tavLst>
                                    </p:anim>
                                    <p:anim calcmode="lin" valueType="num">
                                      <p:cBhvr>
                                        <p:cTn id="29" dur="1000" fill="hold"/>
                                        <p:tgtEl>
                                          <p:spTgt spid="43"/>
                                        </p:tgtEl>
                                        <p:attrNameLst>
                                          <p:attrName>ppt_h</p:attrName>
                                        </p:attrNameLst>
                                      </p:cBhvr>
                                      <p:tavLst>
                                        <p:tav tm="0">
                                          <p:val>
                                            <p:fltVal val="0"/>
                                          </p:val>
                                        </p:tav>
                                        <p:tav tm="100000">
                                          <p:val>
                                            <p:strVal val="#ppt_h"/>
                                          </p:val>
                                        </p:tav>
                                      </p:tavLst>
                                    </p:anim>
                                    <p:anim calcmode="lin" valueType="num">
                                      <p:cBhvr>
                                        <p:cTn id="30"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heckerboard(across)">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heckerboard(across)">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animBg="1"/>
      <p:bldP spid="43"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8CF73D-CBFE-48E4-AB36-E8ADB694CE2D}"/>
                  </a:ext>
                </a:extLst>
              </p:cNvPr>
              <p:cNvSpPr txBox="1"/>
              <p:nvPr/>
            </p:nvSpPr>
            <p:spPr>
              <a:xfrm>
                <a:off x="867280" y="710863"/>
                <a:ext cx="11065566" cy="3472233"/>
              </a:xfrm>
              <a:prstGeom prst="rect">
                <a:avLst/>
              </a:prstGeom>
              <a:noFill/>
            </p:spPr>
            <p:txBody>
              <a:bodyPr wrap="square">
                <a:spAutoFit/>
              </a:bodyPr>
              <a:lstStyle/>
              <a:p>
                <a:r>
                  <a:rPr lang="vi-VN" sz="2800" b="1" i="0">
                    <a:solidFill>
                      <a:srgbClr val="1CADE4"/>
                    </a:solidFill>
                    <a:effectLst/>
                    <a:latin typeface="Open Sans" panose="020B0606030504020204" pitchFamily="34" charset="0"/>
                  </a:rPr>
                  <a:t>Bài 6 (trang 17 SGK Vật Lý 12):</a:t>
                </a:r>
                <a:r>
                  <a:rPr lang="vi-VN" sz="2800" b="0" i="0">
                    <a:solidFill>
                      <a:srgbClr val="1CADE4"/>
                    </a:solidFill>
                    <a:effectLst/>
                    <a:latin typeface="Open Sans" panose="020B0606030504020204" pitchFamily="34" charset="0"/>
                  </a:rPr>
                  <a:t> </a:t>
                </a:r>
                <a:r>
                  <a:rPr lang="vi-VN" sz="2800" b="0" i="0">
                    <a:solidFill>
                      <a:srgbClr val="000000"/>
                    </a:solidFill>
                    <a:effectLst/>
                    <a:latin typeface="Open Sans" panose="020B0606030504020204" pitchFamily="34" charset="0"/>
                  </a:rPr>
                  <a:t>Một con lắc đơn được thả không vận tốc đầu từ li độ góc </a:t>
                </a:r>
                <a:r>
                  <a:rPr lang="el-GR" sz="2800" b="0" i="0">
                    <a:solidFill>
                      <a:srgbClr val="000000"/>
                    </a:solidFill>
                    <a:effectLst/>
                    <a:latin typeface="Open Sans" panose="020B0606030504020204" pitchFamily="34" charset="0"/>
                  </a:rPr>
                  <a:t>α</a:t>
                </a:r>
                <a:r>
                  <a:rPr lang="vi-VN" sz="2800" b="0" i="0" baseline="-25000">
                    <a:solidFill>
                      <a:srgbClr val="000000"/>
                    </a:solidFill>
                    <a:effectLst/>
                    <a:latin typeface="Open Sans" panose="020B0606030504020204" pitchFamily="34" charset="0"/>
                  </a:rPr>
                  <a:t>o</a:t>
                </a:r>
                <a:r>
                  <a:rPr lang="vi-VN" sz="2800" b="0" i="0">
                    <a:solidFill>
                      <a:srgbClr val="000000"/>
                    </a:solidFill>
                    <a:effectLst/>
                    <a:latin typeface="Open Sans" panose="020B0606030504020204" pitchFamily="34" charset="0"/>
                  </a:rPr>
                  <a:t>. Khi con lắc đi qua vị trí cân bằng thì tốc độ của quả cầu con lắc là bao nhiêu ?</a:t>
                </a:r>
                <a:endParaRPr lang="en-US" sz="2800" b="0" i="0">
                  <a:solidFill>
                    <a:srgbClr val="000000"/>
                  </a:solidFill>
                  <a:effectLst/>
                  <a:latin typeface="Open Sans" panose="020B0606030504020204" pitchFamily="34" charset="0"/>
                </a:endParaRPr>
              </a:p>
              <a:p>
                <a:pPr marL="514350" indent="-514350">
                  <a:buAutoNum type="alphaUcPeriod"/>
                </a:pPr>
                <a14:m>
                  <m:oMath xmlns:m="http://schemas.openxmlformats.org/officeDocument/2006/math">
                    <m:rad>
                      <m:radPr>
                        <m:degHide m:val="on"/>
                        <m:ctrlPr>
                          <a:rPr lang="en-US" sz="2800" i="1" smtClean="0">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𝑔𝑙</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1</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𝑐𝑜𝑠</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ea typeface="Cambria Math" panose="02040503050406030204" pitchFamily="18" charset="0"/>
                              </a:rPr>
                              <m:t>𝛼</m:t>
                            </m:r>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panose="02040503050406030204" pitchFamily="18" charset="0"/>
                          </a:rPr>
                          <m:t>) </m:t>
                        </m:r>
                      </m:e>
                    </m:rad>
                  </m:oMath>
                </a14:m>
                <a:endParaRPr lang="en-US" sz="2800"/>
              </a:p>
              <a:p>
                <a:pPr marL="514350" indent="-514350">
                  <a:buAutoNum type="alphaUcPeriod"/>
                </a:pPr>
                <a14:m>
                  <m:oMath xmlns:m="http://schemas.openxmlformats.org/officeDocument/2006/math">
                    <m:rad>
                      <m:radPr>
                        <m:degHide m:val="on"/>
                        <m:ctrlPr>
                          <a:rPr lang="en-US" sz="2800" i="1" smtClean="0">
                            <a:solidFill>
                              <a:srgbClr val="000000"/>
                            </a:solidFill>
                            <a:latin typeface="Cambria Math" panose="02040503050406030204" pitchFamily="18" charset="0"/>
                          </a:rPr>
                        </m:ctrlPr>
                      </m:radPr>
                      <m:deg/>
                      <m:e>
                        <m:r>
                          <a:rPr lang="en-US" sz="2800" b="0" i="1" smtClean="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𝑔𝑙𝑐𝑜𝑠</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ea typeface="Cambria Math" panose="02040503050406030204" pitchFamily="18" charset="0"/>
                              </a:rPr>
                              <m:t>𝛼</m:t>
                            </m:r>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panose="02040503050406030204" pitchFamily="18" charset="0"/>
                          </a:rPr>
                          <m:t> </m:t>
                        </m:r>
                      </m:e>
                    </m:rad>
                  </m:oMath>
                </a14:m>
                <a:endParaRPr lang="en-US" sz="2800"/>
              </a:p>
              <a:p>
                <a:pPr marL="514350" indent="-514350">
                  <a:buAutoNum type="alphaUcPeriod"/>
                </a:pPr>
                <a14:m>
                  <m:oMath xmlns:m="http://schemas.openxmlformats.org/officeDocument/2006/math">
                    <m:rad>
                      <m:radPr>
                        <m:degHide m:val="on"/>
                        <m:ctrlPr>
                          <a:rPr lang="en-US" sz="2800" i="1" smtClean="0">
                            <a:solidFill>
                              <a:srgbClr val="000000"/>
                            </a:solidFill>
                            <a:latin typeface="Cambria Math" panose="02040503050406030204" pitchFamily="18" charset="0"/>
                          </a:rPr>
                        </m:ctrlPr>
                      </m:radPr>
                      <m:deg/>
                      <m:e>
                        <m:r>
                          <a:rPr lang="en-US" sz="2800" b="0" i="1" smtClean="0">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𝑔𝑙</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1</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𝑐𝑜𝑠</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ea typeface="Cambria Math" panose="02040503050406030204" pitchFamily="18" charset="0"/>
                              </a:rPr>
                              <m:t>𝛼</m:t>
                            </m:r>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panose="02040503050406030204" pitchFamily="18" charset="0"/>
                          </a:rPr>
                          <m:t>) </m:t>
                        </m:r>
                      </m:e>
                    </m:rad>
                  </m:oMath>
                </a14:m>
                <a:endParaRPr lang="en-US" sz="2800"/>
              </a:p>
              <a:p>
                <a:pPr marL="514350" indent="-514350">
                  <a:buAutoNum type="alphaUcPeriod"/>
                </a:pPr>
                <a14:m>
                  <m:oMath xmlns:m="http://schemas.openxmlformats.org/officeDocument/2006/math">
                    <m:rad>
                      <m:radPr>
                        <m:degHide m:val="on"/>
                        <m:ctrlPr>
                          <a:rPr lang="en-US" sz="2800" i="1" smtClean="0">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𝑔𝑙𝑐𝑜𝑠</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ea typeface="Cambria Math" panose="02040503050406030204" pitchFamily="18" charset="0"/>
                              </a:rPr>
                              <m:t>𝛼</m:t>
                            </m:r>
                          </m:e>
                          <m:sub>
                            <m:r>
                              <a:rPr lang="en-US" sz="2800" i="1">
                                <a:solidFill>
                                  <a:srgbClr val="000000"/>
                                </a:solidFill>
                                <a:latin typeface="Cambria Math" panose="02040503050406030204" pitchFamily="18" charset="0"/>
                              </a:rPr>
                              <m:t>0</m:t>
                            </m:r>
                          </m:sub>
                        </m:sSub>
                        <m:r>
                          <a:rPr lang="en-US" sz="2800" b="0" i="1" smtClean="0">
                            <a:solidFill>
                              <a:srgbClr val="000000"/>
                            </a:solidFill>
                            <a:latin typeface="Cambria Math" panose="02040503050406030204" pitchFamily="18" charset="0"/>
                          </a:rPr>
                          <m:t> </m:t>
                        </m:r>
                      </m:e>
                    </m:rad>
                  </m:oMath>
                </a14:m>
                <a:endParaRPr lang="en-US" sz="2800"/>
              </a:p>
            </p:txBody>
          </p:sp>
        </mc:Choice>
        <mc:Fallback xmlns="">
          <p:sp>
            <p:nvSpPr>
              <p:cNvPr id="6" name="TextBox 5">
                <a:extLst>
                  <a:ext uri="{FF2B5EF4-FFF2-40B4-BE49-F238E27FC236}">
                    <a16:creationId xmlns:a16="http://schemas.microsoft.com/office/drawing/2014/main" id="{568CF73D-CBFE-48E4-AB36-E8ADB694CE2D}"/>
                  </a:ext>
                </a:extLst>
              </p:cNvPr>
              <p:cNvSpPr txBox="1">
                <a:spLocks noRot="1" noChangeAspect="1" noMove="1" noResize="1" noEditPoints="1" noAdjustHandles="1" noChangeArrowheads="1" noChangeShapeType="1" noTextEdit="1"/>
              </p:cNvSpPr>
              <p:nvPr/>
            </p:nvSpPr>
            <p:spPr>
              <a:xfrm>
                <a:off x="867280" y="710863"/>
                <a:ext cx="11065566" cy="3472233"/>
              </a:xfrm>
              <a:prstGeom prst="rect">
                <a:avLst/>
              </a:prstGeom>
              <a:blipFill>
                <a:blip r:embed="rId2"/>
                <a:stretch>
                  <a:fillRect l="-1102" t="-1933"/>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0C7081E9-84FE-46B4-A415-406AB0AAA125}"/>
              </a:ext>
            </a:extLst>
          </p:cNvPr>
          <p:cNvPicPr>
            <a:picLocks noChangeAspect="1"/>
          </p:cNvPicPr>
          <p:nvPr/>
        </p:nvPicPr>
        <p:blipFill>
          <a:blip r:embed="rId3"/>
          <a:stretch>
            <a:fillRect/>
          </a:stretch>
        </p:blipFill>
        <p:spPr>
          <a:xfrm>
            <a:off x="4313027" y="2052378"/>
            <a:ext cx="5996005" cy="4805622"/>
          </a:xfrm>
          <a:prstGeom prst="rect">
            <a:avLst/>
          </a:prstGeom>
          <a:ln>
            <a:solidFill>
              <a:srgbClr val="1CADE4"/>
            </a:solidFill>
          </a:ln>
        </p:spPr>
      </p:pic>
      <p:sp>
        <p:nvSpPr>
          <p:cNvPr id="8" name="Title 2">
            <a:extLst>
              <a:ext uri="{FF2B5EF4-FFF2-40B4-BE49-F238E27FC236}">
                <a16:creationId xmlns:a16="http://schemas.microsoft.com/office/drawing/2014/main" id="{D5E828ED-028F-42C9-BAAA-569EE8C7E07F}"/>
              </a:ext>
              <a:ext uri="{C183D7F6-B498-43B3-948B-1728B52AA6E4}">
                <adec:decorative xmlns:adec="http://schemas.microsoft.com/office/drawing/2017/decorative" val="0"/>
              </a:ext>
            </a:extLst>
          </p:cNvPr>
          <p:cNvSpPr txBox="1">
            <a:spLocks/>
          </p:cNvSpPr>
          <p:nvPr/>
        </p:nvSpPr>
        <p:spPr>
          <a:xfrm>
            <a:off x="4855851" y="16933"/>
            <a:ext cx="2034927"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Củng cố</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cxnSp>
        <p:nvCxnSpPr>
          <p:cNvPr id="9" name="Straight Connector 8">
            <a:extLst>
              <a:ext uri="{FF2B5EF4-FFF2-40B4-BE49-F238E27FC236}">
                <a16:creationId xmlns:a16="http://schemas.microsoft.com/office/drawing/2014/main" id="{52722F30-6FA5-47BE-A144-3C76518B0B65}"/>
              </a:ext>
            </a:extLst>
          </p:cNvPr>
          <p:cNvCxnSpPr/>
          <p:nvPr/>
        </p:nvCxnSpPr>
        <p:spPr>
          <a:xfrm flipV="1">
            <a:off x="-254000" y="-541867"/>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62201C-3234-4410-B100-12A5D65F3446}"/>
              </a:ext>
            </a:extLst>
          </p:cNvPr>
          <p:cNvCxnSpPr/>
          <p:nvPr/>
        </p:nvCxnSpPr>
        <p:spPr>
          <a:xfrm flipV="1">
            <a:off x="-244279" y="-468434"/>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433E40-4DBC-4C84-9599-58E1E46AF23D}"/>
              </a:ext>
            </a:extLst>
          </p:cNvPr>
          <p:cNvCxnSpPr/>
          <p:nvPr/>
        </p:nvCxnSpPr>
        <p:spPr>
          <a:xfrm flipV="1">
            <a:off x="-244279" y="-390348"/>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112144-20EF-4308-AE01-78B0D998B198}"/>
              </a:ext>
            </a:extLst>
          </p:cNvPr>
          <p:cNvCxnSpPr/>
          <p:nvPr/>
        </p:nvCxnSpPr>
        <p:spPr>
          <a:xfrm flipV="1">
            <a:off x="10515600" y="5638800"/>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39B178-6753-42CC-9B15-7AA2CF1F66BA}"/>
              </a:ext>
            </a:extLst>
          </p:cNvPr>
          <p:cNvCxnSpPr/>
          <p:nvPr/>
        </p:nvCxnSpPr>
        <p:spPr>
          <a:xfrm flipV="1">
            <a:off x="10525321" y="5712233"/>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512A1B-1BBA-4B7C-97BB-BB7DD86A748E}"/>
              </a:ext>
            </a:extLst>
          </p:cNvPr>
          <p:cNvCxnSpPr/>
          <p:nvPr/>
        </p:nvCxnSpPr>
        <p:spPr>
          <a:xfrm flipV="1">
            <a:off x="10525321" y="5790319"/>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23E86-FF29-43B9-9741-687C61945860}"/>
              </a:ext>
            </a:extLst>
          </p:cNvPr>
          <p:cNvSpPr txBox="1"/>
          <p:nvPr/>
        </p:nvSpPr>
        <p:spPr>
          <a:xfrm>
            <a:off x="542634" y="696498"/>
            <a:ext cx="11184835" cy="1384995"/>
          </a:xfrm>
          <a:prstGeom prst="rect">
            <a:avLst/>
          </a:prstGeom>
          <a:noFill/>
        </p:spPr>
        <p:txBody>
          <a:bodyPr wrap="square">
            <a:spAutoFit/>
          </a:bodyPr>
          <a:lstStyle/>
          <a:p>
            <a:r>
              <a:rPr lang="vi-VN" sz="2800" b="1" i="0">
                <a:solidFill>
                  <a:srgbClr val="1CADE4"/>
                </a:solidFill>
                <a:effectLst/>
                <a:latin typeface="Open Sans" panose="020B0606030504020204" pitchFamily="34" charset="0"/>
              </a:rPr>
              <a:t>Bài 7 (trang 17 SGK Vật Lý 12):</a:t>
            </a:r>
            <a:r>
              <a:rPr lang="vi-VN" sz="2800" b="0" i="0">
                <a:solidFill>
                  <a:srgbClr val="1CADE4"/>
                </a:solidFill>
                <a:effectLst/>
                <a:latin typeface="Open Sans" panose="020B0606030504020204" pitchFamily="34" charset="0"/>
              </a:rPr>
              <a:t> </a:t>
            </a:r>
            <a:r>
              <a:rPr lang="vi-VN" sz="2800" b="0" i="0">
                <a:solidFill>
                  <a:srgbClr val="000000"/>
                </a:solidFill>
                <a:effectLst/>
                <a:latin typeface="Open Sans" panose="020B0606030504020204" pitchFamily="34" charset="0"/>
              </a:rPr>
              <a:t>Một con lắc đơn dài l = 2m, dao động điều hòa tại một nơi có gia tốc rơi tự do g = 9,8 m/s</a:t>
            </a:r>
            <a:r>
              <a:rPr lang="vi-VN" sz="2800" b="0" i="0" baseline="30000">
                <a:solidFill>
                  <a:srgbClr val="000000"/>
                </a:solidFill>
                <a:effectLst/>
                <a:latin typeface="Open Sans" panose="020B0606030504020204" pitchFamily="34" charset="0"/>
              </a:rPr>
              <a:t>2</a:t>
            </a:r>
            <a:r>
              <a:rPr lang="vi-VN" sz="2800" b="0" i="0">
                <a:solidFill>
                  <a:srgbClr val="000000"/>
                </a:solidFill>
                <a:effectLst/>
                <a:latin typeface="Open Sans" panose="020B0606030504020204" pitchFamily="34" charset="0"/>
              </a:rPr>
              <a:t>. Hỏi con lắc thực hiện được bao nhiêu dao động toàn phần trong 5 phút ?</a:t>
            </a:r>
            <a:endParaRPr lang="en-US" sz="2800"/>
          </a:p>
        </p:txBody>
      </p:sp>
      <p:pic>
        <p:nvPicPr>
          <p:cNvPr id="4" name="Picture 3">
            <a:extLst>
              <a:ext uri="{FF2B5EF4-FFF2-40B4-BE49-F238E27FC236}">
                <a16:creationId xmlns:a16="http://schemas.microsoft.com/office/drawing/2014/main" id="{3AB9A225-2349-4E98-ACA5-FD1BEF41BB0A}"/>
              </a:ext>
            </a:extLst>
          </p:cNvPr>
          <p:cNvPicPr>
            <a:picLocks noChangeAspect="1"/>
          </p:cNvPicPr>
          <p:nvPr/>
        </p:nvPicPr>
        <p:blipFill>
          <a:blip r:embed="rId2"/>
          <a:stretch>
            <a:fillRect/>
          </a:stretch>
        </p:blipFill>
        <p:spPr>
          <a:xfrm>
            <a:off x="3565866" y="2081493"/>
            <a:ext cx="6174692" cy="4623772"/>
          </a:xfrm>
          <a:prstGeom prst="rect">
            <a:avLst/>
          </a:prstGeom>
          <a:ln>
            <a:solidFill>
              <a:srgbClr val="1CADE4"/>
            </a:solidFill>
          </a:ln>
        </p:spPr>
      </p:pic>
      <p:sp>
        <p:nvSpPr>
          <p:cNvPr id="8" name="Title 2">
            <a:extLst>
              <a:ext uri="{FF2B5EF4-FFF2-40B4-BE49-F238E27FC236}">
                <a16:creationId xmlns:a16="http://schemas.microsoft.com/office/drawing/2014/main" id="{3CE61362-E563-4DDA-87EB-81505772F7B1}"/>
              </a:ext>
              <a:ext uri="{C183D7F6-B498-43B3-948B-1728B52AA6E4}">
                <adec:decorative xmlns:adec="http://schemas.microsoft.com/office/drawing/2017/decorative" val="0"/>
              </a:ext>
            </a:extLst>
          </p:cNvPr>
          <p:cNvSpPr txBox="1">
            <a:spLocks/>
          </p:cNvSpPr>
          <p:nvPr/>
        </p:nvSpPr>
        <p:spPr>
          <a:xfrm>
            <a:off x="4923584" y="-15447"/>
            <a:ext cx="2034927"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Củng cố</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cxnSp>
        <p:nvCxnSpPr>
          <p:cNvPr id="9" name="Straight Connector 8">
            <a:extLst>
              <a:ext uri="{FF2B5EF4-FFF2-40B4-BE49-F238E27FC236}">
                <a16:creationId xmlns:a16="http://schemas.microsoft.com/office/drawing/2014/main" id="{C5916E06-4CA8-43FC-88D3-96013FC0F254}"/>
              </a:ext>
            </a:extLst>
          </p:cNvPr>
          <p:cNvCxnSpPr/>
          <p:nvPr/>
        </p:nvCxnSpPr>
        <p:spPr>
          <a:xfrm flipV="1">
            <a:off x="-254000" y="-541867"/>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EA38B5-69BF-4917-845B-1FFA2D5A1580}"/>
              </a:ext>
            </a:extLst>
          </p:cNvPr>
          <p:cNvCxnSpPr/>
          <p:nvPr/>
        </p:nvCxnSpPr>
        <p:spPr>
          <a:xfrm flipV="1">
            <a:off x="-244279" y="-468434"/>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AD8911-2630-4566-AE0A-9D9A04FA0653}"/>
              </a:ext>
            </a:extLst>
          </p:cNvPr>
          <p:cNvCxnSpPr/>
          <p:nvPr/>
        </p:nvCxnSpPr>
        <p:spPr>
          <a:xfrm flipV="1">
            <a:off x="-244279" y="-390348"/>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FDA7F-95F9-4D78-98FC-398B9A918590}"/>
              </a:ext>
            </a:extLst>
          </p:cNvPr>
          <p:cNvCxnSpPr/>
          <p:nvPr/>
        </p:nvCxnSpPr>
        <p:spPr>
          <a:xfrm flipV="1">
            <a:off x="10515600" y="5638800"/>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F1478A-D741-42F8-8531-B1AAEDC0652B}"/>
              </a:ext>
            </a:extLst>
          </p:cNvPr>
          <p:cNvCxnSpPr/>
          <p:nvPr/>
        </p:nvCxnSpPr>
        <p:spPr>
          <a:xfrm flipV="1">
            <a:off x="10525321" y="5712233"/>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EF2BF4-73FE-48E6-B9E9-1E5396FA6E37}"/>
              </a:ext>
            </a:extLst>
          </p:cNvPr>
          <p:cNvCxnSpPr/>
          <p:nvPr/>
        </p:nvCxnSpPr>
        <p:spPr>
          <a:xfrm flipV="1">
            <a:off x="10525321" y="5790319"/>
            <a:ext cx="1845733" cy="125306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2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53D0395-8B49-4ED8-9516-D5CFCC4B135B}"/>
                  </a:ext>
                </a:extLst>
              </p:cNvPr>
              <p:cNvGraphicFramePr>
                <a:graphicFrameLocks noGrp="1"/>
              </p:cNvGraphicFramePr>
              <p:nvPr>
                <p:extLst>
                  <p:ext uri="{D42A27DB-BD31-4B8C-83A1-F6EECF244321}">
                    <p14:modId xmlns:p14="http://schemas.microsoft.com/office/powerpoint/2010/main" val="731411804"/>
                  </p:ext>
                </p:extLst>
              </p:nvPr>
            </p:nvGraphicFramePr>
            <p:xfrm>
              <a:off x="40105" y="800080"/>
              <a:ext cx="12111790" cy="5670557"/>
            </p:xfrm>
            <a:graphic>
              <a:graphicData uri="http://schemas.openxmlformats.org/drawingml/2006/table">
                <a:tbl>
                  <a:tblPr firstRow="1" bandRow="1">
                    <a:tableStyleId>{BC89EF96-8CEA-46FF-86C4-4CE0E7609802}</a:tableStyleId>
                  </a:tblPr>
                  <a:tblGrid>
                    <a:gridCol w="6055895">
                      <a:extLst>
                        <a:ext uri="{9D8B030D-6E8A-4147-A177-3AD203B41FA5}">
                          <a16:colId xmlns:a16="http://schemas.microsoft.com/office/drawing/2014/main" val="948964651"/>
                        </a:ext>
                      </a:extLst>
                    </a:gridCol>
                    <a:gridCol w="6055895">
                      <a:extLst>
                        <a:ext uri="{9D8B030D-6E8A-4147-A177-3AD203B41FA5}">
                          <a16:colId xmlns:a16="http://schemas.microsoft.com/office/drawing/2014/main" val="1215629027"/>
                        </a:ext>
                      </a:extLst>
                    </a:gridCol>
                  </a:tblGrid>
                  <a:tr h="483495">
                    <a:tc>
                      <a:txBody>
                        <a:bodyPr/>
                        <a:lstStyle/>
                        <a:p>
                          <a:pPr algn="ctr"/>
                          <a:r>
                            <a:rPr lang="en-US" sz="2400">
                              <a:solidFill>
                                <a:srgbClr val="C00000"/>
                              </a:solidFill>
                            </a:rPr>
                            <a:t>CON LẮC LÒ XO</a:t>
                          </a:r>
                        </a:p>
                      </a:txBody>
                      <a:tcPr/>
                    </a:tc>
                    <a:tc>
                      <a:txBody>
                        <a:bodyPr/>
                        <a:lstStyle/>
                        <a:p>
                          <a:pPr algn="ctr"/>
                          <a:r>
                            <a:rPr lang="en-US" sz="2400">
                              <a:solidFill>
                                <a:srgbClr val="000099"/>
                              </a:solidFill>
                            </a:rPr>
                            <a:t>CON LẮC ĐƠN</a:t>
                          </a:r>
                        </a:p>
                      </a:txBody>
                      <a:tcPr/>
                    </a:tc>
                    <a:extLst>
                      <a:ext uri="{0D108BD9-81ED-4DB2-BD59-A6C34878D82A}">
                        <a16:rowId xmlns:a16="http://schemas.microsoft.com/office/drawing/2014/main" val="770577038"/>
                      </a:ext>
                    </a:extLst>
                  </a:tr>
                  <a:tr h="711944">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𝐴𝑐𝑜𝑠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𝜔</m:t>
                                </m:r>
                                <m:r>
                                  <a:rPr lang="en-US" sz="2400" b="0" i="1" smtClean="0">
                                    <a:solidFill>
                                      <a:srgbClr val="C00000"/>
                                    </a:solidFill>
                                    <a:latin typeface="Cambria Math" panose="02040503050406030204" pitchFamily="18" charset="0"/>
                                    <a:ea typeface="Cambria Math" panose="02040503050406030204" pitchFamily="18" charset="0"/>
                                  </a:rPr>
                                  <m:t>𝑡</m:t>
                                </m:r>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𝜑</m:t>
                                </m:r>
                                <m:r>
                                  <a:rPr lang="en-US" sz="2400" b="0" i="1" smtClean="0">
                                    <a:solidFill>
                                      <a:srgbClr val="C00000"/>
                                    </a:solidFill>
                                    <a:latin typeface="Cambria Math" panose="02040503050406030204" pitchFamily="18" charset="0"/>
                                    <a:ea typeface="Cambria Math" panose="02040503050406030204" pitchFamily="18" charset="0"/>
                                  </a:rPr>
                                  <m:t>)</m:t>
                                </m:r>
                              </m:oMath>
                            </m:oMathPara>
                          </a14:m>
                          <a:endParaRPr lang="en-US" sz="240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0" smtClean="0">
                                    <a:solidFill>
                                      <a:srgbClr val="000099"/>
                                    </a:solidFill>
                                    <a:latin typeface="Cambria Math" panose="02040503050406030204" pitchFamily="18" charset="0"/>
                                  </a:rPr>
                                  <m:t>s</m:t>
                                </m:r>
                                <m:r>
                                  <a:rPr lang="en-US" sz="2400" b="0" i="1" smtClean="0">
                                    <a:solidFill>
                                      <a:srgbClr val="000099"/>
                                    </a:solidFill>
                                    <a:latin typeface="Cambria Math" panose="02040503050406030204" pitchFamily="18" charset="0"/>
                                  </a:rPr>
                                  <m:t>=</m:t>
                                </m:r>
                                <m:sSub>
                                  <m:sSubPr>
                                    <m:ctrlPr>
                                      <a:rPr lang="en-US" sz="2400" b="0" i="1" smtClean="0">
                                        <a:solidFill>
                                          <a:srgbClr val="000099"/>
                                        </a:solidFill>
                                        <a:latin typeface="Cambria Math" panose="02040503050406030204" pitchFamily="18" charset="0"/>
                                      </a:rPr>
                                    </m:ctrlPr>
                                  </m:sSubPr>
                                  <m:e>
                                    <m:r>
                                      <a:rPr lang="en-US" sz="2400" b="0" i="1" smtClean="0">
                                        <a:solidFill>
                                          <a:srgbClr val="000099"/>
                                        </a:solidFill>
                                        <a:latin typeface="Cambria Math" panose="02040503050406030204" pitchFamily="18" charset="0"/>
                                      </a:rPr>
                                      <m:t>𝑠</m:t>
                                    </m:r>
                                  </m:e>
                                  <m:sub>
                                    <m:r>
                                      <a:rPr lang="en-US" sz="2400" b="0" i="1" smtClean="0">
                                        <a:solidFill>
                                          <a:srgbClr val="000099"/>
                                        </a:solidFill>
                                        <a:latin typeface="Cambria Math" panose="02040503050406030204" pitchFamily="18" charset="0"/>
                                      </a:rPr>
                                      <m:t>0</m:t>
                                    </m:r>
                                  </m:sub>
                                </m:sSub>
                                <m:r>
                                  <a:rPr lang="en-US" sz="2400" b="0" i="1" smtClean="0">
                                    <a:solidFill>
                                      <a:srgbClr val="000099"/>
                                    </a:solidFill>
                                    <a:latin typeface="Cambria Math" panose="02040503050406030204" pitchFamily="18" charset="0"/>
                                  </a:rPr>
                                  <m:t>𝑐𝑜𝑠</m:t>
                                </m:r>
                                <m:d>
                                  <m:dPr>
                                    <m:ctrlPr>
                                      <a:rPr lang="en-US" sz="2400" b="0" i="1" smtClean="0">
                                        <a:solidFill>
                                          <a:srgbClr val="000099"/>
                                        </a:solidFill>
                                        <a:latin typeface="Cambria Math" panose="02040503050406030204" pitchFamily="18" charset="0"/>
                                      </a:rPr>
                                    </m:ctrlPr>
                                  </m:dPr>
                                  <m:e>
                                    <m:r>
                                      <a:rPr lang="en-US" sz="2400" b="0" i="1" smtClean="0">
                                        <a:solidFill>
                                          <a:srgbClr val="000099"/>
                                        </a:solidFill>
                                        <a:latin typeface="Cambria Math" panose="02040503050406030204" pitchFamily="18" charset="0"/>
                                        <a:ea typeface="Cambria Math" panose="02040503050406030204" pitchFamily="18" charset="0"/>
                                      </a:rPr>
                                      <m:t>𝜔</m:t>
                                    </m:r>
                                    <m:r>
                                      <a:rPr lang="en-US" sz="2400" b="0" i="1" smtClean="0">
                                        <a:solidFill>
                                          <a:srgbClr val="000099"/>
                                        </a:solidFill>
                                        <a:latin typeface="Cambria Math" panose="02040503050406030204" pitchFamily="18" charset="0"/>
                                        <a:ea typeface="Cambria Math" panose="02040503050406030204" pitchFamily="18" charset="0"/>
                                      </a:rPr>
                                      <m:t>𝑡</m:t>
                                    </m:r>
                                    <m:r>
                                      <a:rPr lang="en-US" sz="2400" b="0" i="1" smtClean="0">
                                        <a:solidFill>
                                          <a:srgbClr val="000099"/>
                                        </a:solidFill>
                                        <a:latin typeface="Cambria Math" panose="02040503050406030204" pitchFamily="18" charset="0"/>
                                        <a:ea typeface="Cambria Math" panose="02040503050406030204" pitchFamily="18" charset="0"/>
                                      </a:rPr>
                                      <m:t>+</m:t>
                                    </m:r>
                                    <m:r>
                                      <a:rPr lang="en-US" sz="2400" b="0" i="1" smtClean="0">
                                        <a:solidFill>
                                          <a:srgbClr val="000099"/>
                                        </a:solidFill>
                                        <a:latin typeface="Cambria Math" panose="02040503050406030204" pitchFamily="18" charset="0"/>
                                        <a:ea typeface="Cambria Math" panose="02040503050406030204" pitchFamily="18" charset="0"/>
                                      </a:rPr>
                                      <m:t>𝜑</m:t>
                                    </m:r>
                                  </m:e>
                                </m:d>
                                <m:r>
                                  <a:rPr lang="en-US" sz="2400" b="0" i="1" smtClean="0">
                                    <a:solidFill>
                                      <a:srgbClr val="000099"/>
                                    </a:solidFill>
                                    <a:latin typeface="Cambria Math" panose="02040503050406030204" pitchFamily="18" charset="0"/>
                                    <a:ea typeface="Cambria Math" panose="02040503050406030204" pitchFamily="18" charset="0"/>
                                  </a:rPr>
                                  <m:t>, </m:t>
                                </m:r>
                                <m:sSub>
                                  <m:sSubPr>
                                    <m:ctrlPr>
                                      <a:rPr lang="en-US" sz="2400" b="0" i="1" smtClean="0">
                                        <a:solidFill>
                                          <a:srgbClr val="000099"/>
                                        </a:solidFill>
                                        <a:latin typeface="Cambria Math" panose="02040503050406030204" pitchFamily="18" charset="0"/>
                                        <a:ea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𝑠</m:t>
                                    </m:r>
                                  </m:e>
                                  <m:sub>
                                    <m:r>
                                      <a:rPr lang="en-US" sz="2400" b="0" i="1" smtClean="0">
                                        <a:solidFill>
                                          <a:srgbClr val="000099"/>
                                        </a:solidFill>
                                        <a:latin typeface="Cambria Math" panose="02040503050406030204" pitchFamily="18" charset="0"/>
                                        <a:ea typeface="Cambria Math" panose="02040503050406030204" pitchFamily="18" charset="0"/>
                                      </a:rPr>
                                      <m:t>0</m:t>
                                    </m:r>
                                  </m:sub>
                                </m:sSub>
                                <m:r>
                                  <a:rPr lang="en-US" sz="2400" b="0" i="1" smtClean="0">
                                    <a:solidFill>
                                      <a:srgbClr val="000099"/>
                                    </a:solidFill>
                                    <a:latin typeface="Cambria Math" panose="02040503050406030204" pitchFamily="18" charset="0"/>
                                    <a:ea typeface="Cambria Math" panose="02040503050406030204" pitchFamily="18" charset="0"/>
                                  </a:rPr>
                                  <m:t>=</m:t>
                                </m:r>
                                <m:sSub>
                                  <m:sSubPr>
                                    <m:ctrlPr>
                                      <a:rPr lang="en-US" sz="2400" b="0" i="1" smtClean="0">
                                        <a:solidFill>
                                          <a:srgbClr val="000099"/>
                                        </a:solidFill>
                                        <a:latin typeface="Cambria Math" panose="02040503050406030204" pitchFamily="18" charset="0"/>
                                        <a:ea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𝛼</m:t>
                                    </m:r>
                                  </m:e>
                                  <m:sub>
                                    <m:r>
                                      <a:rPr lang="en-US" sz="2400" b="0" i="1" smtClean="0">
                                        <a:solidFill>
                                          <a:srgbClr val="000099"/>
                                        </a:solidFill>
                                        <a:latin typeface="Cambria Math" panose="02040503050406030204" pitchFamily="18" charset="0"/>
                                        <a:ea typeface="Cambria Math" panose="02040503050406030204" pitchFamily="18" charset="0"/>
                                      </a:rPr>
                                      <m:t>0</m:t>
                                    </m:r>
                                  </m:sub>
                                </m:sSub>
                                <m:r>
                                  <a:rPr lang="en-US" sz="2400" b="0" i="1" smtClean="0">
                                    <a:solidFill>
                                      <a:srgbClr val="000099"/>
                                    </a:solidFill>
                                    <a:latin typeface="Cambria Math" panose="02040503050406030204" pitchFamily="18" charset="0"/>
                                    <a:ea typeface="Cambria Math" panose="02040503050406030204" pitchFamily="18" charset="0"/>
                                  </a:rPr>
                                  <m:t>𝑙</m:t>
                                </m:r>
                              </m:oMath>
                            </m:oMathPara>
                          </a14:m>
                          <a:endParaRPr lang="en-US" sz="2400">
                            <a:solidFill>
                              <a:srgbClr val="00009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2400" b="0" i="1" smtClean="0">
                                    <a:solidFill>
                                      <a:srgbClr val="000099"/>
                                    </a:solidFill>
                                    <a:latin typeface="Cambria Math" panose="02040503050406030204" pitchFamily="18" charset="0"/>
                                    <a:ea typeface="Cambria Math" panose="02040503050406030204" pitchFamily="18" charset="0"/>
                                  </a:rPr>
                                  <m:t>α</m:t>
                                </m:r>
                                <m:r>
                                  <a:rPr lang="en-US" sz="2400" b="0" i="1" smtClean="0">
                                    <a:solidFill>
                                      <a:srgbClr val="000099"/>
                                    </a:solidFill>
                                    <a:latin typeface="Cambria Math" panose="02040503050406030204" pitchFamily="18" charset="0"/>
                                  </a:rPr>
                                  <m:t>=</m:t>
                                </m:r>
                                <m:sSub>
                                  <m:sSubPr>
                                    <m:ctrlPr>
                                      <a:rPr lang="en-US" sz="2400" b="0" i="1" smtClean="0">
                                        <a:solidFill>
                                          <a:srgbClr val="000099"/>
                                        </a:solidFill>
                                        <a:latin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𝛼</m:t>
                                    </m:r>
                                  </m:e>
                                  <m:sub>
                                    <m:r>
                                      <a:rPr lang="en-US" sz="2400" b="0" i="1" smtClean="0">
                                        <a:solidFill>
                                          <a:srgbClr val="000099"/>
                                        </a:solidFill>
                                        <a:latin typeface="Cambria Math" panose="02040503050406030204" pitchFamily="18" charset="0"/>
                                      </a:rPr>
                                      <m:t>0</m:t>
                                    </m:r>
                                  </m:sub>
                                </m:sSub>
                                <m:r>
                                  <a:rPr lang="en-US" sz="2400" b="0" i="1" smtClean="0">
                                    <a:solidFill>
                                      <a:srgbClr val="000099"/>
                                    </a:solidFill>
                                    <a:latin typeface="Cambria Math" panose="02040503050406030204" pitchFamily="18" charset="0"/>
                                  </a:rPr>
                                  <m:t>𝑐𝑜𝑠</m:t>
                                </m:r>
                                <m:d>
                                  <m:dPr>
                                    <m:ctrlPr>
                                      <a:rPr lang="en-US" sz="2400" b="0" i="1" smtClean="0">
                                        <a:solidFill>
                                          <a:srgbClr val="000099"/>
                                        </a:solidFill>
                                        <a:latin typeface="Cambria Math" panose="02040503050406030204" pitchFamily="18" charset="0"/>
                                      </a:rPr>
                                    </m:ctrlPr>
                                  </m:dPr>
                                  <m:e>
                                    <m:r>
                                      <a:rPr lang="en-US" sz="2400" b="0" i="1" smtClean="0">
                                        <a:solidFill>
                                          <a:srgbClr val="000099"/>
                                        </a:solidFill>
                                        <a:latin typeface="Cambria Math" panose="02040503050406030204" pitchFamily="18" charset="0"/>
                                        <a:ea typeface="Cambria Math" panose="02040503050406030204" pitchFamily="18" charset="0"/>
                                      </a:rPr>
                                      <m:t>𝜔</m:t>
                                    </m:r>
                                    <m:r>
                                      <a:rPr lang="en-US" sz="2400" b="0" i="1" smtClean="0">
                                        <a:solidFill>
                                          <a:srgbClr val="000099"/>
                                        </a:solidFill>
                                        <a:latin typeface="Cambria Math" panose="02040503050406030204" pitchFamily="18" charset="0"/>
                                        <a:ea typeface="Cambria Math" panose="02040503050406030204" pitchFamily="18" charset="0"/>
                                      </a:rPr>
                                      <m:t>𝑡</m:t>
                                    </m:r>
                                    <m:r>
                                      <a:rPr lang="en-US" sz="2400" b="0" i="1" smtClean="0">
                                        <a:solidFill>
                                          <a:srgbClr val="000099"/>
                                        </a:solidFill>
                                        <a:latin typeface="Cambria Math" panose="02040503050406030204" pitchFamily="18" charset="0"/>
                                        <a:ea typeface="Cambria Math" panose="02040503050406030204" pitchFamily="18" charset="0"/>
                                      </a:rPr>
                                      <m:t>+</m:t>
                                    </m:r>
                                    <m:r>
                                      <a:rPr lang="en-US" sz="2400" b="0" i="1" smtClean="0">
                                        <a:solidFill>
                                          <a:srgbClr val="000099"/>
                                        </a:solidFill>
                                        <a:latin typeface="Cambria Math" panose="02040503050406030204" pitchFamily="18" charset="0"/>
                                        <a:ea typeface="Cambria Math" panose="02040503050406030204" pitchFamily="18" charset="0"/>
                                      </a:rPr>
                                      <m:t>𝜑</m:t>
                                    </m:r>
                                  </m:e>
                                </m:d>
                              </m:oMath>
                            </m:oMathPara>
                          </a14:m>
                          <a:endParaRPr lang="en-US" sz="2400">
                            <a:solidFill>
                              <a:srgbClr val="000099"/>
                            </a:solidFill>
                          </a:endParaRPr>
                        </a:p>
                      </a:txBody>
                      <a:tcPr/>
                    </a:tc>
                    <a:extLst>
                      <a:ext uri="{0D108BD9-81ED-4DB2-BD59-A6C34878D82A}">
                        <a16:rowId xmlns:a16="http://schemas.microsoft.com/office/drawing/2014/main" val="1956734765"/>
                      </a:ext>
                    </a:extLst>
                  </a:tr>
                  <a:tr h="711944">
                    <a:tc>
                      <a:txBody>
                        <a:bodyPr/>
                        <a:lstStyle/>
                        <a:p>
                          <a:pPr/>
                          <a14:m>
                            <m:oMathPara xmlns:m="http://schemas.openxmlformats.org/officeDocument/2006/math">
                              <m:oMathParaPr>
                                <m:jc m:val="centerGroup"/>
                              </m:oMathParaPr>
                              <m:oMath xmlns:m="http://schemas.openxmlformats.org/officeDocument/2006/math">
                                <m:sSub>
                                  <m:sSubPr>
                                    <m:ctrlPr>
                                      <a:rPr lang="en-US" sz="2400" i="1" baseline="0" smtClean="0">
                                        <a:solidFill>
                                          <a:srgbClr val="C00000"/>
                                        </a:solidFill>
                                        <a:latin typeface="Cambria Math" panose="02040503050406030204" pitchFamily="18" charset="0"/>
                                      </a:rPr>
                                    </m:ctrlPr>
                                  </m:sSubPr>
                                  <m:e>
                                    <m:r>
                                      <a:rPr lang="en-US" sz="2400" b="0" i="1" baseline="0" smtClean="0">
                                        <a:solidFill>
                                          <a:srgbClr val="C00000"/>
                                        </a:solidFill>
                                        <a:latin typeface="Cambria Math" panose="02040503050406030204" pitchFamily="18" charset="0"/>
                                      </a:rPr>
                                      <m:t>𝐹</m:t>
                                    </m:r>
                                  </m:e>
                                  <m:sub>
                                    <m:r>
                                      <a:rPr lang="en-US" sz="2400" b="0" i="1" baseline="0" smtClean="0">
                                        <a:solidFill>
                                          <a:srgbClr val="C00000"/>
                                        </a:solidFill>
                                        <a:latin typeface="Cambria Math" panose="02040503050406030204" pitchFamily="18" charset="0"/>
                                      </a:rPr>
                                      <m:t>𝐾𝑉</m:t>
                                    </m:r>
                                  </m:sub>
                                </m:sSub>
                                <m:r>
                                  <a:rPr lang="en-US" sz="2400" b="0" i="1" baseline="0" smtClean="0">
                                    <a:solidFill>
                                      <a:srgbClr val="C00000"/>
                                    </a:solidFill>
                                    <a:latin typeface="Cambria Math" panose="02040503050406030204" pitchFamily="18" charset="0"/>
                                  </a:rPr>
                                  <m:t>=−</m:t>
                                </m:r>
                                <m:r>
                                  <a:rPr lang="en-US" sz="2400" b="0" i="1" baseline="0" smtClean="0">
                                    <a:solidFill>
                                      <a:srgbClr val="C00000"/>
                                    </a:solidFill>
                                    <a:latin typeface="Cambria Math" panose="02040503050406030204" pitchFamily="18" charset="0"/>
                                  </a:rPr>
                                  <m:t>𝑘𝑥</m:t>
                                </m:r>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en-US" sz="240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𝑃</m:t>
                                    </m:r>
                                  </m:e>
                                  <m:sub>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𝑡</m:t>
                                    </m:r>
                                  </m:sub>
                                </m:sSub>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𝑚𝑔</m:t>
                                </m:r>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𝛼</m:t>
                                </m:r>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𝑚𝑔</m:t>
                                </m:r>
                                <m:f>
                                  <m:fPr>
                                    <m:ctrlP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ctrlPr>
                                  </m:fPr>
                                  <m:num>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𝑠</m:t>
                                    </m:r>
                                  </m:num>
                                  <m:den>
                                    <m:r>
                                      <a:rPr lang="en-US" altLang="en-US" sz="2400" b="0" i="1" smtClean="0">
                                        <a:solidFill>
                                          <a:srgbClr val="000099"/>
                                        </a:solidFill>
                                        <a:latin typeface="Cambria Math" panose="02040503050406030204" pitchFamily="18" charset="0"/>
                                        <a:ea typeface="Cambria Math" panose="02040503050406030204" pitchFamily="18" charset="0"/>
                                        <a:sym typeface="Symbol" panose="05050102010706020507" pitchFamily="18" charset="2"/>
                                      </a:rPr>
                                      <m:t>𝑙</m:t>
                                    </m:r>
                                  </m:den>
                                </m:f>
                              </m:oMath>
                            </m:oMathPara>
                          </a14:m>
                          <a:endParaRPr lang="en-US" sz="2400">
                            <a:solidFill>
                              <a:srgbClr val="000099"/>
                            </a:solidFill>
                          </a:endParaRPr>
                        </a:p>
                      </a:txBody>
                      <a:tcPr/>
                    </a:tc>
                    <a:extLst>
                      <a:ext uri="{0D108BD9-81ED-4DB2-BD59-A6C34878D82A}">
                        <a16:rowId xmlns:a16="http://schemas.microsoft.com/office/drawing/2014/main" val="2377255884"/>
                      </a:ext>
                    </a:extLst>
                  </a:tr>
                  <a:tr h="71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rPr>
                                  <m:t>𝜔</m:t>
                                </m:r>
                                <m:r>
                                  <a:rPr lang="en-US" sz="2400" i="0">
                                    <a:solidFill>
                                      <a:srgbClr val="C00000"/>
                                    </a:solidFill>
                                    <a:latin typeface="Cambria Math" panose="02040503050406030204" pitchFamily="18" charset="0"/>
                                  </a:rPr>
                                  <m:t>=</m:t>
                                </m:r>
                                <m:rad>
                                  <m:radPr>
                                    <m:degHide m:val="on"/>
                                    <m:ctrlPr>
                                      <a:rPr lang="en-US" sz="2400" i="1">
                                        <a:solidFill>
                                          <a:srgbClr val="C00000"/>
                                        </a:solidFill>
                                        <a:latin typeface="Cambria Math" panose="02040503050406030204" pitchFamily="18" charset="0"/>
                                      </a:rPr>
                                    </m:ctrlPr>
                                  </m:radPr>
                                  <m:deg/>
                                  <m:e>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𝑘</m:t>
                                        </m:r>
                                      </m:num>
                                      <m:den>
                                        <m:r>
                                          <a:rPr lang="en-US" sz="2400" i="1">
                                            <a:solidFill>
                                              <a:srgbClr val="C00000"/>
                                            </a:solidFill>
                                            <a:latin typeface="Cambria Math" panose="02040503050406030204" pitchFamily="18" charset="0"/>
                                          </a:rPr>
                                          <m:t>𝑚</m:t>
                                        </m:r>
                                      </m:den>
                                    </m:f>
                                  </m:e>
                                </m:rad>
                                <m:r>
                                  <a:rPr lang="en-US" sz="2400" i="0">
                                    <a:solidFill>
                                      <a:srgbClr val="C00000"/>
                                    </a:solidFill>
                                    <a:latin typeface="Cambria Math" panose="02040503050406030204" pitchFamily="18" charset="0"/>
                                  </a:rPr>
                                  <m:t>=</m:t>
                                </m:r>
                                <m:rad>
                                  <m:radPr>
                                    <m:degHide m:val="on"/>
                                    <m:ctrlPr>
                                      <a:rPr lang="en-US" sz="2400" i="1">
                                        <a:solidFill>
                                          <a:srgbClr val="C00000"/>
                                        </a:solidFill>
                                        <a:latin typeface="Cambria Math" panose="02040503050406030204" pitchFamily="18" charset="0"/>
                                      </a:rPr>
                                    </m:ctrlPr>
                                  </m:radPr>
                                  <m:deg/>
                                  <m:e>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𝑔</m:t>
                                        </m:r>
                                      </m:num>
                                      <m:den>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den>
                                    </m:f>
                                  </m:e>
                                </m:rad>
                              </m:oMath>
                            </m:oMathPara>
                          </a14:m>
                          <a:endParaRPr lang="en-US" sz="240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i="1" smtClean="0">
                                    <a:solidFill>
                                      <a:srgbClr val="000099"/>
                                    </a:solidFill>
                                    <a:latin typeface="Cambria Math" panose="02040503050406030204" pitchFamily="18" charset="0"/>
                                  </a:rPr>
                                  <m:t>ω</m:t>
                                </m:r>
                                <m:r>
                                  <a:rPr lang="en-US" sz="2400" i="1" smtClean="0">
                                    <a:solidFill>
                                      <a:srgbClr val="000099"/>
                                    </a:solidFill>
                                    <a:latin typeface="Cambria Math" panose="02040503050406030204" pitchFamily="18" charset="0"/>
                                  </a:rPr>
                                  <m:t>=</m:t>
                                </m:r>
                                <m:rad>
                                  <m:radPr>
                                    <m:degHide m:val="on"/>
                                    <m:ctrlPr>
                                      <a:rPr lang="en-US" sz="2400" i="1">
                                        <a:solidFill>
                                          <a:srgbClr val="000099"/>
                                        </a:solidFill>
                                        <a:latin typeface="Cambria Math" panose="02040503050406030204" pitchFamily="18" charset="0"/>
                                      </a:rPr>
                                    </m:ctrlPr>
                                  </m:radPr>
                                  <m:deg/>
                                  <m:e>
                                    <m:f>
                                      <m:fPr>
                                        <m:ctrlPr>
                                          <a:rPr lang="en-US" sz="2400" i="1">
                                            <a:solidFill>
                                              <a:srgbClr val="000099"/>
                                            </a:solidFill>
                                            <a:latin typeface="Cambria Math" panose="02040503050406030204" pitchFamily="18" charset="0"/>
                                          </a:rPr>
                                        </m:ctrlPr>
                                      </m:fPr>
                                      <m:num>
                                        <m:r>
                                          <a:rPr lang="en-US" sz="2400" i="1">
                                            <a:solidFill>
                                              <a:srgbClr val="000099"/>
                                            </a:solidFill>
                                            <a:latin typeface="Cambria Math" panose="02040503050406030204" pitchFamily="18" charset="0"/>
                                          </a:rPr>
                                          <m:t>𝑔</m:t>
                                        </m:r>
                                      </m:num>
                                      <m:den>
                                        <m:r>
                                          <a:rPr lang="en-US" sz="2400" i="1">
                                            <a:solidFill>
                                              <a:srgbClr val="000099"/>
                                            </a:solidFill>
                                            <a:latin typeface="Cambria Math" panose="02040503050406030204" pitchFamily="18" charset="0"/>
                                          </a:rPr>
                                          <m:t>𝑙</m:t>
                                        </m:r>
                                      </m:den>
                                    </m:f>
                                  </m:e>
                                </m:rad>
                              </m:oMath>
                            </m:oMathPara>
                          </a14:m>
                          <a:endParaRPr lang="en-US" sz="2400">
                            <a:solidFill>
                              <a:srgbClr val="000099"/>
                            </a:solidFill>
                          </a:endParaRPr>
                        </a:p>
                        <a:p>
                          <a:endParaRPr lang="en-US" sz="2400">
                            <a:solidFill>
                              <a:srgbClr val="000099"/>
                            </a:solidFill>
                          </a:endParaRPr>
                        </a:p>
                      </a:txBody>
                      <a:tcPr/>
                    </a:tc>
                    <a:extLst>
                      <a:ext uri="{0D108BD9-81ED-4DB2-BD59-A6C34878D82A}">
                        <a16:rowId xmlns:a16="http://schemas.microsoft.com/office/drawing/2014/main" val="3194835864"/>
                      </a:ext>
                    </a:extLst>
                  </a:tr>
                  <a:tr h="711944">
                    <a:tc>
                      <a:txBody>
                        <a:bodyPr/>
                        <a:lstStyle/>
                        <a:p>
                          <a:pP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rPr>
                                  <m:t>𝑇</m:t>
                                </m:r>
                                <m:r>
                                  <a:rPr lang="en-US" sz="240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ea typeface="Cambria Math" panose="02040503050406030204" pitchFamily="18" charset="0"/>
                                      </a:rPr>
                                    </m:ctrlPr>
                                  </m:fPr>
                                  <m:num>
                                    <m:r>
                                      <a:rPr lang="en-US" sz="2400" i="1">
                                        <a:solidFill>
                                          <a:srgbClr val="C00000"/>
                                        </a:solidFill>
                                        <a:latin typeface="Cambria Math" panose="02040503050406030204" pitchFamily="18" charset="0"/>
                                        <a:ea typeface="Cambria Math" panose="02040503050406030204" pitchFamily="18" charset="0"/>
                                      </a:rPr>
                                      <m:t>𝑡</m:t>
                                    </m:r>
                                  </m:num>
                                  <m:den>
                                    <m:r>
                                      <a:rPr lang="en-US" sz="2400" i="1">
                                        <a:solidFill>
                                          <a:srgbClr val="C00000"/>
                                        </a:solidFill>
                                        <a:latin typeface="Cambria Math" panose="02040503050406030204" pitchFamily="18" charset="0"/>
                                        <a:ea typeface="Cambria Math" panose="02040503050406030204" pitchFamily="18" charset="0"/>
                                      </a:rPr>
                                      <m:t>𝑁</m:t>
                                    </m:r>
                                  </m:den>
                                </m:f>
                                <m:r>
                                  <a:rPr lang="en-US" sz="2400" i="1">
                                    <a:solidFill>
                                      <a:srgbClr val="C00000"/>
                                    </a:solidFill>
                                    <a:latin typeface="Cambria Math" panose="02040503050406030204" pitchFamily="18" charset="0"/>
                                    <a:ea typeface="Cambria Math" panose="02040503050406030204" pitchFamily="18" charset="0"/>
                                  </a:rPr>
                                  <m:t>=</m:t>
                                </m:r>
                                <m:f>
                                  <m:fPr>
                                    <m:ctrlPr>
                                      <a:rPr lang="en-US" sz="2400" i="1">
                                        <a:solidFill>
                                          <a:srgbClr val="C00000"/>
                                        </a:solidFill>
                                        <a:latin typeface="Cambria Math" panose="02040503050406030204" pitchFamily="18" charset="0"/>
                                        <a:ea typeface="Cambria Math" panose="02040503050406030204" pitchFamily="18" charset="0"/>
                                      </a:rPr>
                                    </m:ctrlPr>
                                  </m:fPr>
                                  <m:num>
                                    <m:r>
                                      <a:rPr lang="en-US" sz="2400" i="1">
                                        <a:solidFill>
                                          <a:srgbClr val="C00000"/>
                                        </a:solidFill>
                                        <a:latin typeface="Cambria Math" panose="02040503050406030204" pitchFamily="18" charset="0"/>
                                        <a:ea typeface="Cambria Math" panose="02040503050406030204" pitchFamily="18" charset="0"/>
                                      </a:rPr>
                                      <m:t>2</m:t>
                                    </m:r>
                                    <m:r>
                                      <a:rPr lang="en-US" sz="2400" i="1">
                                        <a:solidFill>
                                          <a:srgbClr val="C00000"/>
                                        </a:solidFill>
                                        <a:latin typeface="Cambria Math" panose="02040503050406030204" pitchFamily="18" charset="0"/>
                                        <a:ea typeface="Cambria Math" panose="02040503050406030204" pitchFamily="18" charset="0"/>
                                      </a:rPr>
                                      <m:t>𝜋</m:t>
                                    </m:r>
                                  </m:num>
                                  <m:den>
                                    <m:r>
                                      <a:rPr lang="en-US" sz="2400" i="1">
                                        <a:solidFill>
                                          <a:srgbClr val="C00000"/>
                                        </a:solidFill>
                                        <a:latin typeface="Cambria Math" panose="02040503050406030204" pitchFamily="18" charset="0"/>
                                        <a:ea typeface="Cambria Math" panose="02040503050406030204" pitchFamily="18" charset="0"/>
                                      </a:rPr>
                                      <m:t>𝜔</m:t>
                                    </m:r>
                                  </m:den>
                                </m:f>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𝜋</m:t>
                                </m:r>
                                <m:rad>
                                  <m:radPr>
                                    <m:degHide m:val="on"/>
                                    <m:ctrlPr>
                                      <a:rPr lang="en-US" sz="2400" i="1">
                                        <a:solidFill>
                                          <a:srgbClr val="C00000"/>
                                        </a:solidFill>
                                        <a:latin typeface="Cambria Math" panose="02040503050406030204" pitchFamily="18" charset="0"/>
                                      </a:rPr>
                                    </m:ctrlPr>
                                  </m:radPr>
                                  <m:deg/>
                                  <m:e>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𝑚</m:t>
                                        </m:r>
                                      </m:num>
                                      <m:den>
                                        <m:r>
                                          <a:rPr lang="en-US" sz="2400" i="1">
                                            <a:solidFill>
                                              <a:srgbClr val="C00000"/>
                                            </a:solidFill>
                                            <a:latin typeface="Cambria Math" panose="02040503050406030204" pitchFamily="18" charset="0"/>
                                          </a:rPr>
                                          <m:t>𝑘</m:t>
                                        </m:r>
                                      </m:den>
                                    </m:f>
                                  </m:e>
                                </m:rad>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ea typeface="Cambria Math" panose="02040503050406030204" pitchFamily="18" charset="0"/>
                                  </a:rPr>
                                  <m:t>𝜋</m:t>
                                </m:r>
                                <m:rad>
                                  <m:radPr>
                                    <m:degHide m:val="on"/>
                                    <m:ctrlPr>
                                      <a:rPr lang="en-US" sz="2400" i="1">
                                        <a:solidFill>
                                          <a:srgbClr val="C00000"/>
                                        </a:solidFill>
                                        <a:latin typeface="Cambria Math" panose="02040503050406030204" pitchFamily="18" charset="0"/>
                                        <a:ea typeface="Cambria Math" panose="02040503050406030204" pitchFamily="18" charset="0"/>
                                      </a:rPr>
                                    </m:ctrlPr>
                                  </m:radPr>
                                  <m:deg/>
                                  <m:e>
                                    <m:f>
                                      <m:fPr>
                                        <m:ctrlPr>
                                          <a:rPr lang="en-US" sz="2400" i="1">
                                            <a:solidFill>
                                              <a:srgbClr val="C00000"/>
                                            </a:solidFill>
                                            <a:latin typeface="Cambria Math" panose="02040503050406030204" pitchFamily="18" charset="0"/>
                                            <a:ea typeface="Cambria Math" panose="02040503050406030204" pitchFamily="18" charset="0"/>
                                          </a:rPr>
                                        </m:ctrlPr>
                                      </m:fPr>
                                      <m:num>
                                        <m:sSub>
                                          <m:sSubPr>
                                            <m:ctrlPr>
                                              <a:rPr lang="en-US" sz="2400" i="1">
                                                <a:solidFill>
                                                  <a:srgbClr val="C00000"/>
                                                </a:solidFill>
                                                <a:latin typeface="Cambria Math" panose="02040503050406030204" pitchFamily="18" charset="0"/>
                                                <a:ea typeface="Cambria Math" panose="02040503050406030204" pitchFamily="18" charset="0"/>
                                              </a:rPr>
                                            </m:ctrlPr>
                                          </m:sSubPr>
                                          <m:e>
                                            <m:r>
                                              <a:rPr lang="en-US" sz="2400" i="1">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𝑙</m:t>
                                            </m:r>
                                          </m:e>
                                          <m:sub>
                                            <m:r>
                                              <a:rPr lang="en-US" sz="2400" i="1">
                                                <a:solidFill>
                                                  <a:srgbClr val="C00000"/>
                                                </a:solidFill>
                                                <a:latin typeface="Cambria Math" panose="02040503050406030204" pitchFamily="18" charset="0"/>
                                                <a:ea typeface="Cambria Math" panose="02040503050406030204" pitchFamily="18" charset="0"/>
                                              </a:rPr>
                                              <m:t>0</m:t>
                                            </m:r>
                                          </m:sub>
                                        </m:sSub>
                                      </m:num>
                                      <m:den>
                                        <m:r>
                                          <a:rPr lang="en-US" sz="2400" i="1">
                                            <a:solidFill>
                                              <a:srgbClr val="C00000"/>
                                            </a:solidFill>
                                            <a:latin typeface="Cambria Math" panose="02040503050406030204" pitchFamily="18" charset="0"/>
                                            <a:ea typeface="Cambria Math" panose="02040503050406030204" pitchFamily="18" charset="0"/>
                                          </a:rPr>
                                          <m:t>𝑔</m:t>
                                        </m:r>
                                      </m:den>
                                    </m:f>
                                  </m:e>
                                </m:rad>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400" i="1" smtClean="0">
                                    <a:solidFill>
                                      <a:srgbClr val="000099"/>
                                    </a:solidFill>
                                    <a:latin typeface="Cambria Math" panose="02040503050406030204" pitchFamily="18" charset="0"/>
                                  </a:rPr>
                                  <m:t>𝑇</m:t>
                                </m:r>
                                <m:r>
                                  <a:rPr lang="en-US" sz="2400" i="1" smtClean="0">
                                    <a:solidFill>
                                      <a:srgbClr val="000099"/>
                                    </a:solidFill>
                                    <a:latin typeface="Cambria Math" panose="02040503050406030204" pitchFamily="18" charset="0"/>
                                  </a:rPr>
                                  <m:t>=2</m:t>
                                </m:r>
                                <m:r>
                                  <m:rPr>
                                    <m:sty m:val="p"/>
                                  </m:rPr>
                                  <a:rPr lang="en-US" sz="2400" i="1">
                                    <a:solidFill>
                                      <a:srgbClr val="000099"/>
                                    </a:solidFill>
                                    <a:latin typeface="Cambria Math" panose="02040503050406030204" pitchFamily="18" charset="0"/>
                                  </a:rPr>
                                  <m:t>π</m:t>
                                </m:r>
                                <m:rad>
                                  <m:radPr>
                                    <m:degHide m:val="on"/>
                                    <m:ctrlPr>
                                      <a:rPr lang="en-US" sz="2400" i="1">
                                        <a:solidFill>
                                          <a:srgbClr val="000099"/>
                                        </a:solidFill>
                                        <a:latin typeface="Cambria Math" panose="02040503050406030204" pitchFamily="18" charset="0"/>
                                      </a:rPr>
                                    </m:ctrlPr>
                                  </m:radPr>
                                  <m:deg/>
                                  <m:e>
                                    <m:f>
                                      <m:fPr>
                                        <m:ctrlPr>
                                          <a:rPr lang="en-US" sz="2400" i="1">
                                            <a:solidFill>
                                              <a:srgbClr val="000099"/>
                                            </a:solidFill>
                                            <a:latin typeface="Cambria Math" panose="02040503050406030204" pitchFamily="18" charset="0"/>
                                          </a:rPr>
                                        </m:ctrlPr>
                                      </m:fPr>
                                      <m:num>
                                        <m:r>
                                          <a:rPr lang="en-US" sz="2400" i="1">
                                            <a:solidFill>
                                              <a:srgbClr val="000099"/>
                                            </a:solidFill>
                                            <a:latin typeface="Cambria Math" panose="02040503050406030204" pitchFamily="18" charset="0"/>
                                          </a:rPr>
                                          <m:t>𝑙</m:t>
                                        </m:r>
                                      </m:num>
                                      <m:den>
                                        <m:r>
                                          <a:rPr lang="en-US" sz="2400" i="1">
                                            <a:solidFill>
                                              <a:srgbClr val="000099"/>
                                            </a:solidFill>
                                            <a:latin typeface="Cambria Math" panose="02040503050406030204" pitchFamily="18" charset="0"/>
                                          </a:rPr>
                                          <m:t>𝑔</m:t>
                                        </m:r>
                                      </m:den>
                                    </m:f>
                                  </m:e>
                                </m:rad>
                              </m:oMath>
                            </m:oMathPara>
                          </a14:m>
                          <a:endParaRPr lang="en-US" sz="2400">
                            <a:solidFill>
                              <a:srgbClr val="000099"/>
                            </a:solidFill>
                          </a:endParaRPr>
                        </a:p>
                      </a:txBody>
                      <a:tcPr/>
                    </a:tc>
                    <a:extLst>
                      <a:ext uri="{0D108BD9-81ED-4DB2-BD59-A6C34878D82A}">
                        <a16:rowId xmlns:a16="http://schemas.microsoft.com/office/drawing/2014/main" val="2660317644"/>
                      </a:ext>
                    </a:extLst>
                  </a:tr>
                  <a:tr h="71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rPr>
                                  <m:t>𝑓</m:t>
                                </m:r>
                                <m:r>
                                  <a:rPr lang="en-US" sz="2400" i="1" smtClean="0">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1</m:t>
                                    </m:r>
                                  </m:num>
                                  <m:den>
                                    <m:r>
                                      <a:rPr lang="en-US" sz="2400" i="1">
                                        <a:solidFill>
                                          <a:srgbClr val="C00000"/>
                                        </a:solidFill>
                                        <a:latin typeface="Cambria Math" panose="02040503050406030204" pitchFamily="18" charset="0"/>
                                      </a:rPr>
                                      <m:t>𝑇</m:t>
                                    </m:r>
                                  </m:den>
                                </m:f>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𝑁</m:t>
                                    </m:r>
                                  </m:num>
                                  <m:den>
                                    <m:r>
                                      <a:rPr lang="en-US" sz="2400" b="0" i="1" smtClean="0">
                                        <a:solidFill>
                                          <a:srgbClr val="C00000"/>
                                        </a:solidFill>
                                        <a:latin typeface="Cambria Math" panose="02040503050406030204" pitchFamily="18" charset="0"/>
                                      </a:rPr>
                                      <m:t>𝑡</m:t>
                                    </m:r>
                                  </m:den>
                                </m:f>
                                <m:r>
                                  <a:rPr lang="en-US" sz="2400" b="0" i="1" smtClean="0">
                                    <a:solidFill>
                                      <a:srgbClr val="C00000"/>
                                    </a:solidFill>
                                    <a:latin typeface="Cambria Math" panose="02040503050406030204" pitchFamily="18" charset="0"/>
                                  </a:rPr>
                                  <m:t>=</m:t>
                                </m:r>
                                <m:f>
                                  <m:fPr>
                                    <m:ctrlPr>
                                      <a:rPr lang="en-US" sz="2400" i="1" smtClean="0">
                                        <a:solidFill>
                                          <a:srgbClr val="C00000"/>
                                        </a:solidFill>
                                        <a:latin typeface="Cambria Math" panose="02040503050406030204" pitchFamily="18" charset="0"/>
                                      </a:rPr>
                                    </m:ctrlPr>
                                  </m:fPr>
                                  <m:num>
                                    <m:r>
                                      <m:rPr>
                                        <m:sty m:val="p"/>
                                      </m:rPr>
                                      <a:rPr lang="en-US" sz="2400" i="1">
                                        <a:solidFill>
                                          <a:srgbClr val="C00000"/>
                                        </a:solidFill>
                                        <a:latin typeface="Cambria Math" panose="02040503050406030204" pitchFamily="18" charset="0"/>
                                      </a:rPr>
                                      <m:t>ω</m:t>
                                    </m:r>
                                  </m:num>
                                  <m:den>
                                    <m:r>
                                      <a:rPr lang="en-US" sz="2400" i="1">
                                        <a:solidFill>
                                          <a:srgbClr val="C00000"/>
                                        </a:solidFill>
                                        <a:latin typeface="Cambria Math" panose="02040503050406030204" pitchFamily="18" charset="0"/>
                                      </a:rPr>
                                      <m:t>2</m:t>
                                    </m:r>
                                    <m:r>
                                      <m:rPr>
                                        <m:sty m:val="p"/>
                                      </m:rPr>
                                      <a:rPr lang="en-US" sz="2400" i="1">
                                        <a:solidFill>
                                          <a:srgbClr val="C00000"/>
                                        </a:solidFill>
                                        <a:latin typeface="Cambria Math" panose="02040503050406030204" pitchFamily="18" charset="0"/>
                                      </a:rPr>
                                      <m:t>π</m:t>
                                    </m:r>
                                  </m:den>
                                </m:f>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1</m:t>
                                    </m:r>
                                  </m:num>
                                  <m:den>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𝜋</m:t>
                                    </m:r>
                                  </m:den>
                                </m:f>
                                <m:rad>
                                  <m:radPr>
                                    <m:degHide m:val="on"/>
                                    <m:ctrlPr>
                                      <a:rPr lang="en-US" sz="2400" i="1">
                                        <a:solidFill>
                                          <a:srgbClr val="C00000"/>
                                        </a:solidFill>
                                        <a:latin typeface="Cambria Math" panose="02040503050406030204" pitchFamily="18" charset="0"/>
                                      </a:rPr>
                                    </m:ctrlPr>
                                  </m:radPr>
                                  <m:deg/>
                                  <m:e>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𝑘</m:t>
                                        </m:r>
                                      </m:num>
                                      <m:den>
                                        <m:r>
                                          <a:rPr lang="en-US" sz="2400" i="1">
                                            <a:solidFill>
                                              <a:srgbClr val="C00000"/>
                                            </a:solidFill>
                                            <a:latin typeface="Cambria Math" panose="02040503050406030204" pitchFamily="18" charset="0"/>
                                          </a:rPr>
                                          <m:t>𝑚</m:t>
                                        </m:r>
                                      </m:den>
                                    </m:f>
                                  </m:e>
                                </m:rad>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2</m:t>
                                    </m:r>
                                    <m:r>
                                      <a:rPr lang="en-US" sz="2400" b="0" i="1" smtClean="0">
                                        <a:solidFill>
                                          <a:srgbClr val="C00000"/>
                                        </a:solidFill>
                                        <a:latin typeface="Cambria Math" panose="02040503050406030204" pitchFamily="18" charset="0"/>
                                        <a:ea typeface="Cambria Math" panose="02040503050406030204" pitchFamily="18" charset="0"/>
                                      </a:rPr>
                                      <m:t>𝜋</m:t>
                                    </m:r>
                                  </m:den>
                                </m:f>
                                <m:rad>
                                  <m:radPr>
                                    <m:degHide m:val="on"/>
                                    <m:ctrlPr>
                                      <a:rPr lang="en-US" sz="2400" b="0" i="1" smtClean="0">
                                        <a:solidFill>
                                          <a:srgbClr val="C00000"/>
                                        </a:solidFill>
                                        <a:latin typeface="Cambria Math" panose="02040503050406030204" pitchFamily="18" charset="0"/>
                                      </a:rPr>
                                    </m:ctrlPr>
                                  </m:radPr>
                                  <m:deg/>
                                  <m:e>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𝑔</m:t>
                                        </m:r>
                                      </m:num>
                                      <m:den>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den>
                                    </m:f>
                                  </m:e>
                                </m:rad>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400" i="1" smtClean="0">
                                    <a:solidFill>
                                      <a:srgbClr val="000099"/>
                                    </a:solidFill>
                                    <a:latin typeface="Cambria Math" panose="02040503050406030204" pitchFamily="18" charset="0"/>
                                  </a:rPr>
                                  <m:t>𝑓</m:t>
                                </m:r>
                                <m:r>
                                  <a:rPr lang="en-US" sz="2400" i="1" smtClean="0">
                                    <a:solidFill>
                                      <a:srgbClr val="000099"/>
                                    </a:solidFill>
                                    <a:latin typeface="Cambria Math" panose="02040503050406030204" pitchFamily="18" charset="0"/>
                                  </a:rPr>
                                  <m:t>=</m:t>
                                </m:r>
                                <m:f>
                                  <m:fPr>
                                    <m:ctrlPr>
                                      <a:rPr lang="en-US" sz="2400" i="1">
                                        <a:solidFill>
                                          <a:srgbClr val="000099"/>
                                        </a:solidFill>
                                        <a:latin typeface="Cambria Math" panose="02040503050406030204" pitchFamily="18" charset="0"/>
                                      </a:rPr>
                                    </m:ctrlPr>
                                  </m:fPr>
                                  <m:num>
                                    <m:r>
                                      <a:rPr lang="en-US" sz="2400" i="1">
                                        <a:solidFill>
                                          <a:srgbClr val="000099"/>
                                        </a:solidFill>
                                        <a:latin typeface="Cambria Math" panose="02040503050406030204" pitchFamily="18" charset="0"/>
                                      </a:rPr>
                                      <m:t>1</m:t>
                                    </m:r>
                                  </m:num>
                                  <m:den>
                                    <m:r>
                                      <a:rPr lang="en-US" sz="2400" i="1">
                                        <a:solidFill>
                                          <a:srgbClr val="000099"/>
                                        </a:solidFill>
                                        <a:latin typeface="Cambria Math" panose="02040503050406030204" pitchFamily="18" charset="0"/>
                                      </a:rPr>
                                      <m:t>2</m:t>
                                    </m:r>
                                    <m:r>
                                      <m:rPr>
                                        <m:sty m:val="p"/>
                                      </m:rPr>
                                      <a:rPr lang="en-US" sz="2400" i="1">
                                        <a:solidFill>
                                          <a:srgbClr val="000099"/>
                                        </a:solidFill>
                                        <a:latin typeface="Cambria Math" panose="02040503050406030204" pitchFamily="18" charset="0"/>
                                      </a:rPr>
                                      <m:t>π</m:t>
                                    </m:r>
                                  </m:den>
                                </m:f>
                                <m:rad>
                                  <m:radPr>
                                    <m:degHide m:val="on"/>
                                    <m:ctrlPr>
                                      <a:rPr lang="en-US" sz="2400" i="1">
                                        <a:solidFill>
                                          <a:srgbClr val="000099"/>
                                        </a:solidFill>
                                        <a:latin typeface="Cambria Math" panose="02040503050406030204" pitchFamily="18" charset="0"/>
                                      </a:rPr>
                                    </m:ctrlPr>
                                  </m:radPr>
                                  <m:deg/>
                                  <m:e>
                                    <m:f>
                                      <m:fPr>
                                        <m:ctrlPr>
                                          <a:rPr lang="en-US" sz="2400" i="1">
                                            <a:solidFill>
                                              <a:srgbClr val="000099"/>
                                            </a:solidFill>
                                            <a:latin typeface="Cambria Math" panose="02040503050406030204" pitchFamily="18" charset="0"/>
                                          </a:rPr>
                                        </m:ctrlPr>
                                      </m:fPr>
                                      <m:num>
                                        <m:r>
                                          <a:rPr lang="en-US" sz="2400" i="1">
                                            <a:solidFill>
                                              <a:srgbClr val="000099"/>
                                            </a:solidFill>
                                            <a:latin typeface="Cambria Math" panose="02040503050406030204" pitchFamily="18" charset="0"/>
                                          </a:rPr>
                                          <m:t>𝑔</m:t>
                                        </m:r>
                                      </m:num>
                                      <m:den>
                                        <m:r>
                                          <a:rPr lang="en-US" sz="2400" i="1">
                                            <a:solidFill>
                                              <a:srgbClr val="000099"/>
                                            </a:solidFill>
                                            <a:latin typeface="Cambria Math" panose="02040503050406030204" pitchFamily="18" charset="0"/>
                                          </a:rPr>
                                          <m:t>𝑙</m:t>
                                        </m:r>
                                      </m:den>
                                    </m:f>
                                  </m:e>
                                </m:rad>
                              </m:oMath>
                            </m:oMathPara>
                          </a14:m>
                          <a:endParaRPr lang="en-US" sz="2400">
                            <a:solidFill>
                              <a:srgbClr val="000099"/>
                            </a:solidFill>
                          </a:endParaRPr>
                        </a:p>
                      </a:txBody>
                      <a:tcPr/>
                    </a:tc>
                    <a:extLst>
                      <a:ext uri="{0D108BD9-81ED-4DB2-BD59-A6C34878D82A}">
                        <a16:rowId xmlns:a16="http://schemas.microsoft.com/office/drawing/2014/main" val="246575324"/>
                      </a:ext>
                    </a:extLst>
                  </a:tr>
                </a:tbl>
              </a:graphicData>
            </a:graphic>
          </p:graphicFrame>
        </mc:Choice>
        <mc:Fallback xmlns="">
          <p:graphicFrame>
            <p:nvGraphicFramePr>
              <p:cNvPr id="6" name="Table 6">
                <a:extLst>
                  <a:ext uri="{FF2B5EF4-FFF2-40B4-BE49-F238E27FC236}">
                    <a16:creationId xmlns:a16="http://schemas.microsoft.com/office/drawing/2014/main" id="{553D0395-8B49-4ED8-9516-D5CFCC4B135B}"/>
                  </a:ext>
                </a:extLst>
              </p:cNvPr>
              <p:cNvGraphicFramePr>
                <a:graphicFrameLocks noGrp="1"/>
              </p:cNvGraphicFramePr>
              <p:nvPr>
                <p:extLst>
                  <p:ext uri="{D42A27DB-BD31-4B8C-83A1-F6EECF244321}">
                    <p14:modId xmlns:p14="http://schemas.microsoft.com/office/powerpoint/2010/main" val="731411804"/>
                  </p:ext>
                </p:extLst>
              </p:nvPr>
            </p:nvGraphicFramePr>
            <p:xfrm>
              <a:off x="40105" y="800080"/>
              <a:ext cx="12111790" cy="5670557"/>
            </p:xfrm>
            <a:graphic>
              <a:graphicData uri="http://schemas.openxmlformats.org/drawingml/2006/table">
                <a:tbl>
                  <a:tblPr firstRow="1" bandRow="1">
                    <a:tableStyleId>{BC89EF96-8CEA-46FF-86C4-4CE0E7609802}</a:tableStyleId>
                  </a:tblPr>
                  <a:tblGrid>
                    <a:gridCol w="6055895">
                      <a:extLst>
                        <a:ext uri="{9D8B030D-6E8A-4147-A177-3AD203B41FA5}">
                          <a16:colId xmlns:a16="http://schemas.microsoft.com/office/drawing/2014/main" val="948964651"/>
                        </a:ext>
                      </a:extLst>
                    </a:gridCol>
                    <a:gridCol w="6055895">
                      <a:extLst>
                        <a:ext uri="{9D8B030D-6E8A-4147-A177-3AD203B41FA5}">
                          <a16:colId xmlns:a16="http://schemas.microsoft.com/office/drawing/2014/main" val="1215629027"/>
                        </a:ext>
                      </a:extLst>
                    </a:gridCol>
                  </a:tblGrid>
                  <a:tr h="483495">
                    <a:tc>
                      <a:txBody>
                        <a:bodyPr/>
                        <a:lstStyle/>
                        <a:p>
                          <a:pPr algn="ctr"/>
                          <a:r>
                            <a:rPr lang="en-US" sz="2400">
                              <a:solidFill>
                                <a:srgbClr val="C00000"/>
                              </a:solidFill>
                            </a:rPr>
                            <a:t>CON LẮC LÒ XO</a:t>
                          </a:r>
                        </a:p>
                      </a:txBody>
                      <a:tcPr/>
                    </a:tc>
                    <a:tc>
                      <a:txBody>
                        <a:bodyPr/>
                        <a:lstStyle/>
                        <a:p>
                          <a:pPr algn="ctr"/>
                          <a:r>
                            <a:rPr lang="en-US" sz="2400">
                              <a:solidFill>
                                <a:srgbClr val="000099"/>
                              </a:solidFill>
                            </a:rPr>
                            <a:t>CON LẮC ĐƠN</a:t>
                          </a:r>
                        </a:p>
                      </a:txBody>
                      <a:tcPr/>
                    </a:tc>
                    <a:extLst>
                      <a:ext uri="{0D108BD9-81ED-4DB2-BD59-A6C34878D82A}">
                        <a16:rowId xmlns:a16="http://schemas.microsoft.com/office/drawing/2014/main" val="770577038"/>
                      </a:ext>
                    </a:extLst>
                  </a:tr>
                  <a:tr h="822960">
                    <a:tc>
                      <a:txBody>
                        <a:bodyPr/>
                        <a:lstStyle/>
                        <a:p>
                          <a:endParaRPr lang="en-US"/>
                        </a:p>
                      </a:txBody>
                      <a:tcPr>
                        <a:blipFill>
                          <a:blip r:embed="rId2"/>
                          <a:stretch>
                            <a:fillRect l="-101" t="-64444" r="-100302" b="-532593"/>
                          </a:stretch>
                        </a:blipFill>
                      </a:tcPr>
                    </a:tc>
                    <a:tc>
                      <a:txBody>
                        <a:bodyPr/>
                        <a:lstStyle/>
                        <a:p>
                          <a:endParaRPr lang="en-US"/>
                        </a:p>
                      </a:txBody>
                      <a:tcPr>
                        <a:blipFill>
                          <a:blip r:embed="rId2"/>
                          <a:stretch>
                            <a:fillRect l="-100101" t="-64444" r="-302" b="-532593"/>
                          </a:stretch>
                        </a:blipFill>
                      </a:tcPr>
                    </a:tc>
                    <a:extLst>
                      <a:ext uri="{0D108BD9-81ED-4DB2-BD59-A6C34878D82A}">
                        <a16:rowId xmlns:a16="http://schemas.microsoft.com/office/drawing/2014/main" val="1956734765"/>
                      </a:ext>
                    </a:extLst>
                  </a:tr>
                  <a:tr h="717677">
                    <a:tc>
                      <a:txBody>
                        <a:bodyPr/>
                        <a:lstStyle/>
                        <a:p>
                          <a:endParaRPr lang="en-US"/>
                        </a:p>
                      </a:txBody>
                      <a:tcPr>
                        <a:blipFill>
                          <a:blip r:embed="rId2"/>
                          <a:stretch>
                            <a:fillRect l="-101" t="-188136" r="-100302" b="-509322"/>
                          </a:stretch>
                        </a:blipFill>
                      </a:tcPr>
                    </a:tc>
                    <a:tc>
                      <a:txBody>
                        <a:bodyPr/>
                        <a:lstStyle/>
                        <a:p>
                          <a:endParaRPr lang="en-US"/>
                        </a:p>
                      </a:txBody>
                      <a:tcPr>
                        <a:blipFill>
                          <a:blip r:embed="rId2"/>
                          <a:stretch>
                            <a:fillRect l="-100101" t="-188136" r="-302" b="-509322"/>
                          </a:stretch>
                        </a:blipFill>
                      </a:tcPr>
                    </a:tc>
                    <a:extLst>
                      <a:ext uri="{0D108BD9-81ED-4DB2-BD59-A6C34878D82A}">
                        <a16:rowId xmlns:a16="http://schemas.microsoft.com/office/drawing/2014/main" val="2377255884"/>
                      </a:ext>
                    </a:extLst>
                  </a:tr>
                  <a:tr h="1237171">
                    <a:tc>
                      <a:txBody>
                        <a:bodyPr/>
                        <a:lstStyle/>
                        <a:p>
                          <a:endParaRPr lang="en-US"/>
                        </a:p>
                      </a:txBody>
                      <a:tcPr>
                        <a:blipFill>
                          <a:blip r:embed="rId2"/>
                          <a:stretch>
                            <a:fillRect l="-101" t="-167488" r="-100302" b="-196059"/>
                          </a:stretch>
                        </a:blipFill>
                      </a:tcPr>
                    </a:tc>
                    <a:tc>
                      <a:txBody>
                        <a:bodyPr/>
                        <a:lstStyle/>
                        <a:p>
                          <a:endParaRPr lang="en-US"/>
                        </a:p>
                      </a:txBody>
                      <a:tcPr>
                        <a:blipFill>
                          <a:blip r:embed="rId2"/>
                          <a:stretch>
                            <a:fillRect l="-100101" t="-167488" r="-302" b="-196059"/>
                          </a:stretch>
                        </a:blipFill>
                      </a:tcPr>
                    </a:tc>
                    <a:extLst>
                      <a:ext uri="{0D108BD9-81ED-4DB2-BD59-A6C34878D82A}">
                        <a16:rowId xmlns:a16="http://schemas.microsoft.com/office/drawing/2014/main" val="3194835864"/>
                      </a:ext>
                    </a:extLst>
                  </a:tr>
                  <a:tr h="1172083">
                    <a:tc>
                      <a:txBody>
                        <a:bodyPr/>
                        <a:lstStyle/>
                        <a:p>
                          <a:endParaRPr lang="en-US"/>
                        </a:p>
                      </a:txBody>
                      <a:tcPr>
                        <a:blipFill>
                          <a:blip r:embed="rId2"/>
                          <a:stretch>
                            <a:fillRect l="-101" t="-281347" r="-100302" b="-106218"/>
                          </a:stretch>
                        </a:blipFill>
                      </a:tcPr>
                    </a:tc>
                    <a:tc>
                      <a:txBody>
                        <a:bodyPr/>
                        <a:lstStyle/>
                        <a:p>
                          <a:endParaRPr lang="en-US"/>
                        </a:p>
                      </a:txBody>
                      <a:tcPr>
                        <a:blipFill>
                          <a:blip r:embed="rId2"/>
                          <a:stretch>
                            <a:fillRect l="-100101" t="-281347" r="-302" b="-106218"/>
                          </a:stretch>
                        </a:blipFill>
                      </a:tcPr>
                    </a:tc>
                    <a:extLst>
                      <a:ext uri="{0D108BD9-81ED-4DB2-BD59-A6C34878D82A}">
                        <a16:rowId xmlns:a16="http://schemas.microsoft.com/office/drawing/2014/main" val="2660317644"/>
                      </a:ext>
                    </a:extLst>
                  </a:tr>
                  <a:tr h="1237171">
                    <a:tc>
                      <a:txBody>
                        <a:bodyPr/>
                        <a:lstStyle/>
                        <a:p>
                          <a:endParaRPr lang="en-US"/>
                        </a:p>
                      </a:txBody>
                      <a:tcPr>
                        <a:blipFill>
                          <a:blip r:embed="rId2"/>
                          <a:stretch>
                            <a:fillRect l="-101" t="-362562" r="-100302" b="-985"/>
                          </a:stretch>
                        </a:blipFill>
                      </a:tcPr>
                    </a:tc>
                    <a:tc>
                      <a:txBody>
                        <a:bodyPr/>
                        <a:lstStyle/>
                        <a:p>
                          <a:endParaRPr lang="en-US"/>
                        </a:p>
                      </a:txBody>
                      <a:tcPr>
                        <a:blipFill>
                          <a:blip r:embed="rId2"/>
                          <a:stretch>
                            <a:fillRect l="-100101" t="-362562" r="-302" b="-985"/>
                          </a:stretch>
                        </a:blipFill>
                      </a:tcPr>
                    </a:tc>
                    <a:extLst>
                      <a:ext uri="{0D108BD9-81ED-4DB2-BD59-A6C34878D82A}">
                        <a16:rowId xmlns:a16="http://schemas.microsoft.com/office/drawing/2014/main" val="246575324"/>
                      </a:ext>
                    </a:extLst>
                  </a:tr>
                </a:tbl>
              </a:graphicData>
            </a:graphic>
          </p:graphicFrame>
        </mc:Fallback>
      </mc:AlternateContent>
      <p:sp>
        <p:nvSpPr>
          <p:cNvPr id="8" name="Title 2">
            <a:extLst>
              <a:ext uri="{FF2B5EF4-FFF2-40B4-BE49-F238E27FC236}">
                <a16:creationId xmlns:a16="http://schemas.microsoft.com/office/drawing/2014/main" id="{8C5305A6-077C-4E8E-A338-657C83199823}"/>
              </a:ext>
              <a:ext uri="{C183D7F6-B498-43B3-948B-1728B52AA6E4}">
                <adec:decorative xmlns:adec="http://schemas.microsoft.com/office/drawing/2017/decorative" val="0"/>
              </a:ext>
            </a:extLst>
          </p:cNvPr>
          <p:cNvSpPr txBox="1">
            <a:spLocks/>
          </p:cNvSpPr>
          <p:nvPr/>
        </p:nvSpPr>
        <p:spPr>
          <a:xfrm>
            <a:off x="1425305" y="39756"/>
            <a:ext cx="9534242"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chemeClr val="tx1"/>
                </a:solidFill>
                <a:effectLst/>
                <a:uLnTx/>
                <a:uFillTx/>
                <a:latin typeface="Calibri" panose="020F0502020204030204"/>
                <a:ea typeface="+mj-ea"/>
                <a:cs typeface="+mj-cs"/>
              </a:rPr>
              <a:t>1. SỰ TƯƠNG TỰ CỦA CON LẮC LÒ XO VÀ CON LẮC ĐƠN</a:t>
            </a:r>
            <a:endParaRPr kumimoji="0" lang="en-US" sz="3200" b="1" i="0" u="none" strike="noStrike" kern="1200" cap="none" spc="-50" normalizeH="0" baseline="0" noProof="0" dirty="0">
              <a:ln>
                <a:noFill/>
              </a:ln>
              <a:solidFill>
                <a:schemeClr val="tx1"/>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8366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53D0395-8B49-4ED8-9516-D5CFCC4B135B}"/>
                  </a:ext>
                </a:extLst>
              </p:cNvPr>
              <p:cNvGraphicFramePr>
                <a:graphicFrameLocks noGrp="1"/>
              </p:cNvGraphicFramePr>
              <p:nvPr>
                <p:extLst>
                  <p:ext uri="{D42A27DB-BD31-4B8C-83A1-F6EECF244321}">
                    <p14:modId xmlns:p14="http://schemas.microsoft.com/office/powerpoint/2010/main" val="3053304983"/>
                  </p:ext>
                </p:extLst>
              </p:nvPr>
            </p:nvGraphicFramePr>
            <p:xfrm>
              <a:off x="40105" y="463198"/>
              <a:ext cx="12111790" cy="6342006"/>
            </p:xfrm>
            <a:graphic>
              <a:graphicData uri="http://schemas.openxmlformats.org/drawingml/2006/table">
                <a:tbl>
                  <a:tblPr firstRow="1" bandRow="1">
                    <a:tableStyleId>{BC89EF96-8CEA-46FF-86C4-4CE0E7609802}</a:tableStyleId>
                  </a:tblPr>
                  <a:tblGrid>
                    <a:gridCol w="6055895">
                      <a:extLst>
                        <a:ext uri="{9D8B030D-6E8A-4147-A177-3AD203B41FA5}">
                          <a16:colId xmlns:a16="http://schemas.microsoft.com/office/drawing/2014/main" val="948964651"/>
                        </a:ext>
                      </a:extLst>
                    </a:gridCol>
                    <a:gridCol w="6055895">
                      <a:extLst>
                        <a:ext uri="{9D8B030D-6E8A-4147-A177-3AD203B41FA5}">
                          <a16:colId xmlns:a16="http://schemas.microsoft.com/office/drawing/2014/main" val="1215629027"/>
                        </a:ext>
                      </a:extLst>
                    </a:gridCol>
                  </a:tblGrid>
                  <a:tr h="483495">
                    <a:tc>
                      <a:txBody>
                        <a:bodyPr/>
                        <a:lstStyle/>
                        <a:p>
                          <a:pPr algn="ctr"/>
                          <a:r>
                            <a:rPr lang="en-US" sz="2400">
                              <a:solidFill>
                                <a:srgbClr val="C00000"/>
                              </a:solidFill>
                            </a:rPr>
                            <a:t>CON LẮC LÒ XO</a:t>
                          </a:r>
                        </a:p>
                      </a:txBody>
                      <a:tcPr/>
                    </a:tc>
                    <a:tc>
                      <a:txBody>
                        <a:bodyPr/>
                        <a:lstStyle/>
                        <a:p>
                          <a:pPr algn="ctr"/>
                          <a:r>
                            <a:rPr lang="en-US" sz="2400">
                              <a:solidFill>
                                <a:srgbClr val="000099"/>
                              </a:solidFill>
                            </a:rPr>
                            <a:t>CON LẮC ĐƠN</a:t>
                          </a:r>
                        </a:p>
                      </a:txBody>
                      <a:tcPr/>
                    </a:tc>
                    <a:extLst>
                      <a:ext uri="{0D108BD9-81ED-4DB2-BD59-A6C34878D82A}">
                        <a16:rowId xmlns:a16="http://schemas.microsoft.com/office/drawing/2014/main" val="770577038"/>
                      </a:ext>
                    </a:extLst>
                  </a:tr>
                  <a:tr h="711944">
                    <a:tc>
                      <a:txBody>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𝑊</m:t>
                                    </m:r>
                                  </m:e>
                                  <m:sub>
                                    <m:r>
                                      <a:rPr lang="en-US" sz="2400" b="0" i="1" smtClean="0">
                                        <a:solidFill>
                                          <a:srgbClr val="C00000"/>
                                        </a:solidFill>
                                        <a:latin typeface="Cambria Math" panose="02040503050406030204" pitchFamily="18" charset="0"/>
                                      </a:rPr>
                                      <m:t>đ</m:t>
                                    </m:r>
                                  </m:sub>
                                </m:sSub>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2</m:t>
                                    </m:r>
                                  </m:den>
                                </m:f>
                                <m:r>
                                  <a:rPr lang="en-US" sz="2400" b="0" i="1" smtClean="0">
                                    <a:solidFill>
                                      <a:srgbClr val="C00000"/>
                                    </a:solidFill>
                                    <a:latin typeface="Cambria Math" panose="02040503050406030204" pitchFamily="18" charset="0"/>
                                  </a:rPr>
                                  <m:t>𝑚</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𝑣</m:t>
                                    </m:r>
                                  </m:e>
                                  <m:sup>
                                    <m:r>
                                      <a:rPr lang="en-US" sz="2400" b="0" i="1" smtClean="0">
                                        <a:solidFill>
                                          <a:srgbClr val="C00000"/>
                                        </a:solidFill>
                                        <a:latin typeface="Cambria Math" panose="02040503050406030204" pitchFamily="18" charset="0"/>
                                      </a:rPr>
                                      <m:t>2</m:t>
                                    </m:r>
                                  </m:sup>
                                </m:sSup>
                              </m:oMath>
                            </m:oMathPara>
                          </a14:m>
                          <a:endParaRPr lang="en-US" sz="240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000099"/>
                                        </a:solidFill>
                                        <a:latin typeface="Cambria Math" panose="02040503050406030204" pitchFamily="18" charset="0"/>
                                      </a:rPr>
                                    </m:ctrlPr>
                                  </m:sSubPr>
                                  <m:e>
                                    <m:r>
                                      <a:rPr lang="en-US" sz="2400" b="0" i="1" smtClean="0">
                                        <a:solidFill>
                                          <a:srgbClr val="000099"/>
                                        </a:solidFill>
                                        <a:latin typeface="Cambria Math" panose="02040503050406030204" pitchFamily="18" charset="0"/>
                                      </a:rPr>
                                      <m:t>𝑊</m:t>
                                    </m:r>
                                  </m:e>
                                  <m:sub>
                                    <m:r>
                                      <a:rPr lang="en-US" sz="2400" b="0" i="1" smtClean="0">
                                        <a:solidFill>
                                          <a:srgbClr val="000099"/>
                                        </a:solidFill>
                                        <a:latin typeface="Cambria Math" panose="02040503050406030204" pitchFamily="18" charset="0"/>
                                      </a:rPr>
                                      <m:t>đ</m:t>
                                    </m:r>
                                  </m:sub>
                                </m:sSub>
                                <m:r>
                                  <a:rPr lang="en-US" sz="2400" b="0" i="1" smtClean="0">
                                    <a:solidFill>
                                      <a:srgbClr val="000099"/>
                                    </a:solidFill>
                                    <a:latin typeface="Cambria Math" panose="02040503050406030204" pitchFamily="18" charset="0"/>
                                  </a:rPr>
                                  <m:t>=</m:t>
                                </m:r>
                                <m:f>
                                  <m:fPr>
                                    <m:ctrlPr>
                                      <a:rPr lang="en-US" sz="2400" b="0" i="1" smtClean="0">
                                        <a:solidFill>
                                          <a:srgbClr val="000099"/>
                                        </a:solidFill>
                                        <a:latin typeface="Cambria Math" panose="02040503050406030204" pitchFamily="18" charset="0"/>
                                      </a:rPr>
                                    </m:ctrlPr>
                                  </m:fPr>
                                  <m:num>
                                    <m:r>
                                      <a:rPr lang="en-US" sz="2400" b="0" i="1" smtClean="0">
                                        <a:solidFill>
                                          <a:srgbClr val="000099"/>
                                        </a:solidFill>
                                        <a:latin typeface="Cambria Math" panose="02040503050406030204" pitchFamily="18" charset="0"/>
                                      </a:rPr>
                                      <m:t>1</m:t>
                                    </m:r>
                                  </m:num>
                                  <m:den>
                                    <m:r>
                                      <a:rPr lang="en-US" sz="2400" b="0" i="1" smtClean="0">
                                        <a:solidFill>
                                          <a:srgbClr val="000099"/>
                                        </a:solidFill>
                                        <a:latin typeface="Cambria Math" panose="02040503050406030204" pitchFamily="18" charset="0"/>
                                      </a:rPr>
                                      <m:t>2</m:t>
                                    </m:r>
                                  </m:den>
                                </m:f>
                                <m:r>
                                  <a:rPr lang="en-US" sz="2400" b="0" i="1" smtClean="0">
                                    <a:solidFill>
                                      <a:srgbClr val="000099"/>
                                    </a:solidFill>
                                    <a:latin typeface="Cambria Math" panose="02040503050406030204" pitchFamily="18" charset="0"/>
                                  </a:rPr>
                                  <m:t>𝑚</m:t>
                                </m:r>
                                <m:sSup>
                                  <m:sSupPr>
                                    <m:ctrlPr>
                                      <a:rPr lang="en-US" sz="2400" b="0" i="1" smtClean="0">
                                        <a:solidFill>
                                          <a:srgbClr val="000099"/>
                                        </a:solidFill>
                                        <a:latin typeface="Cambria Math" panose="02040503050406030204" pitchFamily="18" charset="0"/>
                                      </a:rPr>
                                    </m:ctrlPr>
                                  </m:sSupPr>
                                  <m:e>
                                    <m:r>
                                      <a:rPr lang="en-US" sz="2400" b="0" i="1" smtClean="0">
                                        <a:solidFill>
                                          <a:srgbClr val="000099"/>
                                        </a:solidFill>
                                        <a:latin typeface="Cambria Math" panose="02040503050406030204" pitchFamily="18" charset="0"/>
                                      </a:rPr>
                                      <m:t>𝑣</m:t>
                                    </m:r>
                                  </m:e>
                                  <m:sup>
                                    <m:r>
                                      <a:rPr lang="en-US" sz="2400" b="0" i="1" smtClean="0">
                                        <a:solidFill>
                                          <a:srgbClr val="000099"/>
                                        </a:solidFill>
                                        <a:latin typeface="Cambria Math" panose="02040503050406030204" pitchFamily="18" charset="0"/>
                                      </a:rPr>
                                      <m:t>2</m:t>
                                    </m:r>
                                  </m:sup>
                                </m:sSup>
                              </m:oMath>
                            </m:oMathPara>
                          </a14:m>
                          <a:endParaRPr lang="en-US" sz="2400">
                            <a:solidFill>
                              <a:srgbClr val="000099"/>
                            </a:solidFill>
                          </a:endParaRPr>
                        </a:p>
                      </a:txBody>
                      <a:tcPr/>
                    </a:tc>
                    <a:extLst>
                      <a:ext uri="{0D108BD9-81ED-4DB2-BD59-A6C34878D82A}">
                        <a16:rowId xmlns:a16="http://schemas.microsoft.com/office/drawing/2014/main" val="1956734765"/>
                      </a:ext>
                    </a:extLst>
                  </a:tr>
                  <a:tr h="711944">
                    <a:tc>
                      <a:txBody>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𝑊</m:t>
                                    </m:r>
                                  </m:e>
                                  <m:sub>
                                    <m:r>
                                      <a:rPr lang="en-US" sz="2400" b="0" i="1" smtClean="0">
                                        <a:solidFill>
                                          <a:srgbClr val="C00000"/>
                                        </a:solidFill>
                                        <a:latin typeface="Cambria Math" panose="02040503050406030204" pitchFamily="18" charset="0"/>
                                      </a:rPr>
                                      <m:t>𝑡</m:t>
                                    </m:r>
                                  </m:sub>
                                </m:sSub>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2</m:t>
                                    </m:r>
                                  </m:den>
                                </m:f>
                                <m:r>
                                  <a:rPr lang="en-US" sz="2400" b="0" i="1" smtClean="0">
                                    <a:solidFill>
                                      <a:srgbClr val="C00000"/>
                                    </a:solidFill>
                                    <a:latin typeface="Cambria Math" panose="02040503050406030204" pitchFamily="18" charset="0"/>
                                  </a:rPr>
                                  <m:t>𝑘</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𝑥</m:t>
                                    </m:r>
                                  </m:e>
                                  <m:sup>
                                    <m:r>
                                      <a:rPr lang="en-US" sz="2400" b="0" i="1" smtClean="0">
                                        <a:solidFill>
                                          <a:srgbClr val="C00000"/>
                                        </a:solidFill>
                                        <a:latin typeface="Cambria Math" panose="02040503050406030204" pitchFamily="18" charset="0"/>
                                      </a:rPr>
                                      <m:t>2</m:t>
                                    </m:r>
                                  </m:sup>
                                </m:sSup>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99"/>
                                        </a:solidFill>
                                        <a:latin typeface="Cambria Math" panose="02040503050406030204" pitchFamily="18" charset="0"/>
                                      </a:rPr>
                                    </m:ctrlPr>
                                  </m:sSubPr>
                                  <m:e>
                                    <m:r>
                                      <a:rPr lang="en-US" sz="2400" b="0" i="1" smtClean="0">
                                        <a:solidFill>
                                          <a:srgbClr val="000099"/>
                                        </a:solidFill>
                                        <a:latin typeface="Cambria Math" panose="02040503050406030204" pitchFamily="18" charset="0"/>
                                      </a:rPr>
                                      <m:t>𝑊</m:t>
                                    </m:r>
                                  </m:e>
                                  <m:sub>
                                    <m:r>
                                      <a:rPr lang="en-US" sz="2400" b="0" i="1" smtClean="0">
                                        <a:solidFill>
                                          <a:srgbClr val="000099"/>
                                        </a:solidFill>
                                        <a:latin typeface="Cambria Math" panose="02040503050406030204" pitchFamily="18" charset="0"/>
                                      </a:rPr>
                                      <m:t>𝑡</m:t>
                                    </m:r>
                                  </m:sub>
                                </m:sSub>
                                <m:r>
                                  <a:rPr lang="en-US" sz="2400" b="0" i="1" smtClean="0">
                                    <a:solidFill>
                                      <a:srgbClr val="000099"/>
                                    </a:solidFill>
                                    <a:latin typeface="Cambria Math" panose="02040503050406030204" pitchFamily="18" charset="0"/>
                                  </a:rPr>
                                  <m:t>=</m:t>
                                </m:r>
                                <m:r>
                                  <a:rPr lang="en-US" sz="2400" b="0" i="1" smtClean="0">
                                    <a:solidFill>
                                      <a:srgbClr val="000099"/>
                                    </a:solidFill>
                                    <a:latin typeface="Cambria Math" panose="02040503050406030204" pitchFamily="18" charset="0"/>
                                  </a:rPr>
                                  <m:t>𝑚𝑔𝑙</m:t>
                                </m:r>
                                <m:r>
                                  <a:rPr lang="en-US" sz="2400" b="0" i="1" smtClean="0">
                                    <a:solidFill>
                                      <a:srgbClr val="000099"/>
                                    </a:solidFill>
                                    <a:latin typeface="Cambria Math" panose="02040503050406030204" pitchFamily="18" charset="0"/>
                                  </a:rPr>
                                  <m:t>(1−</m:t>
                                </m:r>
                                <m:r>
                                  <a:rPr lang="en-US" sz="2400" b="0" i="1" smtClean="0">
                                    <a:solidFill>
                                      <a:srgbClr val="000099"/>
                                    </a:solidFill>
                                    <a:latin typeface="Cambria Math" panose="02040503050406030204" pitchFamily="18" charset="0"/>
                                  </a:rPr>
                                  <m:t>𝑐𝑜𝑠</m:t>
                                </m:r>
                                <m:r>
                                  <a:rPr lang="en-US" sz="2400" b="0" i="1" smtClean="0">
                                    <a:solidFill>
                                      <a:srgbClr val="000099"/>
                                    </a:solidFill>
                                    <a:latin typeface="Cambria Math" panose="02040503050406030204" pitchFamily="18" charset="0"/>
                                    <a:ea typeface="Cambria Math" panose="02040503050406030204" pitchFamily="18" charset="0"/>
                                  </a:rPr>
                                  <m:t>𝛼</m:t>
                                </m:r>
                                <m:r>
                                  <a:rPr lang="en-US" sz="2400" b="0" i="1" smtClean="0">
                                    <a:solidFill>
                                      <a:srgbClr val="000099"/>
                                    </a:solidFill>
                                    <a:latin typeface="Cambria Math" panose="02040503050406030204" pitchFamily="18" charset="0"/>
                                    <a:ea typeface="Cambria Math" panose="02040503050406030204" pitchFamily="18" charset="0"/>
                                  </a:rPr>
                                  <m:t>)</m:t>
                                </m:r>
                              </m:oMath>
                            </m:oMathPara>
                          </a14:m>
                          <a:endParaRPr lang="en-US" sz="2400">
                            <a:solidFill>
                              <a:srgbClr val="000099"/>
                            </a:solidFill>
                          </a:endParaRPr>
                        </a:p>
                      </a:txBody>
                      <a:tcPr/>
                    </a:tc>
                    <a:extLst>
                      <a:ext uri="{0D108BD9-81ED-4DB2-BD59-A6C34878D82A}">
                        <a16:rowId xmlns:a16="http://schemas.microsoft.com/office/drawing/2014/main" val="2377255884"/>
                      </a:ext>
                    </a:extLst>
                  </a:tr>
                  <a:tr h="71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1" smtClean="0">
                                    <a:solidFill>
                                      <a:srgbClr val="C00000"/>
                                    </a:solidFill>
                                    <a:latin typeface="Cambria Math" panose="02040503050406030204" pitchFamily="18" charset="0"/>
                                  </a:rPr>
                                  <m:t>W</m:t>
                                </m:r>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2</m:t>
                                    </m:r>
                                  </m:den>
                                </m:f>
                                <m:r>
                                  <a:rPr lang="en-US" sz="2400" b="0" i="1" smtClean="0">
                                    <a:solidFill>
                                      <a:srgbClr val="C00000"/>
                                    </a:solidFill>
                                    <a:latin typeface="Cambria Math" panose="02040503050406030204" pitchFamily="18" charset="0"/>
                                  </a:rPr>
                                  <m:t>𝑘</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𝐴</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panose="02040503050406030204" pitchFamily="18" charset="0"/>
                                      </a:rPr>
                                      <m:t>1</m:t>
                                    </m:r>
                                  </m:num>
                                  <m:den>
                                    <m:r>
                                      <a:rPr lang="en-US" sz="2400" b="0" i="1" smtClean="0">
                                        <a:solidFill>
                                          <a:srgbClr val="C00000"/>
                                        </a:solidFill>
                                        <a:latin typeface="Cambria Math" panose="02040503050406030204" pitchFamily="18" charset="0"/>
                                      </a:rPr>
                                      <m:t>2</m:t>
                                    </m:r>
                                  </m:den>
                                </m:f>
                                <m:r>
                                  <a:rPr lang="en-US" sz="2400" b="0" i="1" smtClean="0">
                                    <a:solidFill>
                                      <a:srgbClr val="C00000"/>
                                    </a:solidFill>
                                    <a:latin typeface="Cambria Math" panose="02040503050406030204" pitchFamily="18" charset="0"/>
                                  </a:rPr>
                                  <m:t>𝑚</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ea typeface="Cambria Math" panose="02040503050406030204" pitchFamily="18" charset="0"/>
                                      </a:rPr>
                                      <m:t>𝜔</m:t>
                                    </m:r>
                                  </m:e>
                                  <m:sup>
                                    <m:r>
                                      <a:rPr lang="en-US" sz="2400" b="0" i="1" smtClean="0">
                                        <a:solidFill>
                                          <a:srgbClr val="C00000"/>
                                        </a:solidFill>
                                        <a:latin typeface="Cambria Math" panose="02040503050406030204" pitchFamily="18" charset="0"/>
                                      </a:rPr>
                                      <m:t>2</m:t>
                                    </m:r>
                                  </m:sup>
                                </m:sSup>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𝐴</m:t>
                                    </m:r>
                                  </m:e>
                                  <m:sup>
                                    <m:r>
                                      <a:rPr lang="en-US" sz="2400" b="0" i="1" smtClean="0">
                                        <a:solidFill>
                                          <a:srgbClr val="C00000"/>
                                        </a:solidFill>
                                        <a:latin typeface="Cambria Math" panose="02040503050406030204" pitchFamily="18" charset="0"/>
                                      </a:rPr>
                                      <m:t>2</m:t>
                                    </m:r>
                                  </m:sup>
                                </m:sSup>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1" smtClean="0">
                                    <a:solidFill>
                                      <a:srgbClr val="000099"/>
                                    </a:solidFill>
                                    <a:latin typeface="Cambria Math" panose="02040503050406030204" pitchFamily="18" charset="0"/>
                                  </a:rPr>
                                  <m:t>W</m:t>
                                </m:r>
                                <m:r>
                                  <a:rPr lang="en-US" sz="2400" b="0" i="1" smtClean="0">
                                    <a:solidFill>
                                      <a:srgbClr val="000099"/>
                                    </a:solidFill>
                                    <a:latin typeface="Cambria Math" panose="02040503050406030204" pitchFamily="18" charset="0"/>
                                  </a:rPr>
                                  <m:t>=</m:t>
                                </m:r>
                                <m:r>
                                  <a:rPr lang="en-US" sz="2400" b="0" i="1" smtClean="0">
                                    <a:solidFill>
                                      <a:srgbClr val="000099"/>
                                    </a:solidFill>
                                    <a:latin typeface="Cambria Math" panose="02040503050406030204" pitchFamily="18" charset="0"/>
                                  </a:rPr>
                                  <m:t>𝑚𝑔𝑙</m:t>
                                </m:r>
                                <m:d>
                                  <m:dPr>
                                    <m:ctrlPr>
                                      <a:rPr lang="en-US" sz="2400" b="0" i="1" smtClean="0">
                                        <a:solidFill>
                                          <a:srgbClr val="000099"/>
                                        </a:solidFill>
                                        <a:latin typeface="Cambria Math" panose="02040503050406030204" pitchFamily="18" charset="0"/>
                                      </a:rPr>
                                    </m:ctrlPr>
                                  </m:dPr>
                                  <m:e>
                                    <m:r>
                                      <a:rPr lang="en-US" sz="2400" b="0" i="1" smtClean="0">
                                        <a:solidFill>
                                          <a:srgbClr val="000099"/>
                                        </a:solidFill>
                                        <a:latin typeface="Cambria Math" panose="02040503050406030204" pitchFamily="18" charset="0"/>
                                      </a:rPr>
                                      <m:t>1−</m:t>
                                    </m:r>
                                    <m:r>
                                      <a:rPr lang="en-US" sz="2400" b="0" i="1" smtClean="0">
                                        <a:solidFill>
                                          <a:srgbClr val="000099"/>
                                        </a:solidFill>
                                        <a:latin typeface="Cambria Math" panose="02040503050406030204" pitchFamily="18" charset="0"/>
                                      </a:rPr>
                                      <m:t>𝑐𝑜𝑠</m:t>
                                    </m:r>
                                    <m:sSub>
                                      <m:sSubPr>
                                        <m:ctrlPr>
                                          <a:rPr lang="en-US" sz="2400" b="0" i="1" smtClean="0">
                                            <a:solidFill>
                                              <a:srgbClr val="000099"/>
                                            </a:solidFill>
                                            <a:latin typeface="Cambria Math" panose="02040503050406030204" pitchFamily="18" charset="0"/>
                                            <a:ea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𝛼</m:t>
                                        </m:r>
                                      </m:e>
                                      <m:sub>
                                        <m:r>
                                          <a:rPr lang="en-US" sz="2400" b="0" i="1" smtClean="0">
                                            <a:solidFill>
                                              <a:srgbClr val="000099"/>
                                            </a:solidFill>
                                            <a:latin typeface="Cambria Math" panose="02040503050406030204" pitchFamily="18" charset="0"/>
                                            <a:ea typeface="Cambria Math" panose="02040503050406030204" pitchFamily="18" charset="0"/>
                                          </a:rPr>
                                          <m:t>0</m:t>
                                        </m:r>
                                      </m:sub>
                                    </m:sSub>
                                  </m:e>
                                </m:d>
                                <m:r>
                                  <a:rPr lang="en-US" sz="2400" b="0" i="1" smtClean="0">
                                    <a:solidFill>
                                      <a:srgbClr val="000099"/>
                                    </a:solidFill>
                                    <a:latin typeface="Cambria Math" panose="02040503050406030204" pitchFamily="18" charset="0"/>
                                    <a:ea typeface="Cambria Math" panose="02040503050406030204" pitchFamily="18" charset="0"/>
                                  </a:rPr>
                                  <m:t>=</m:t>
                                </m:r>
                                <m:f>
                                  <m:fPr>
                                    <m:ctrlPr>
                                      <a:rPr lang="en-US" sz="2400" b="0" i="1" smtClean="0">
                                        <a:solidFill>
                                          <a:srgbClr val="000099"/>
                                        </a:solidFill>
                                        <a:latin typeface="Cambria Math" panose="02040503050406030204" pitchFamily="18" charset="0"/>
                                      </a:rPr>
                                    </m:ctrlPr>
                                  </m:fPr>
                                  <m:num>
                                    <m:r>
                                      <a:rPr lang="en-US" sz="2400" b="0" i="1" smtClean="0">
                                        <a:solidFill>
                                          <a:srgbClr val="000099"/>
                                        </a:solidFill>
                                        <a:latin typeface="Cambria Math" panose="02040503050406030204" pitchFamily="18" charset="0"/>
                                      </a:rPr>
                                      <m:t>1</m:t>
                                    </m:r>
                                  </m:num>
                                  <m:den>
                                    <m:r>
                                      <a:rPr lang="en-US" sz="2400" b="0" i="1" smtClean="0">
                                        <a:solidFill>
                                          <a:srgbClr val="000099"/>
                                        </a:solidFill>
                                        <a:latin typeface="Cambria Math" panose="02040503050406030204" pitchFamily="18" charset="0"/>
                                      </a:rPr>
                                      <m:t>2</m:t>
                                    </m:r>
                                  </m:den>
                                </m:f>
                                <m:r>
                                  <a:rPr lang="en-US" sz="2400" b="0" i="1" smtClean="0">
                                    <a:solidFill>
                                      <a:srgbClr val="000099"/>
                                    </a:solidFill>
                                    <a:latin typeface="Cambria Math" panose="02040503050406030204" pitchFamily="18" charset="0"/>
                                  </a:rPr>
                                  <m:t>𝑚</m:t>
                                </m:r>
                                <m:sSup>
                                  <m:sSupPr>
                                    <m:ctrlPr>
                                      <a:rPr lang="en-US" sz="2400" b="0" i="1" smtClean="0">
                                        <a:solidFill>
                                          <a:srgbClr val="000099"/>
                                        </a:solidFill>
                                        <a:latin typeface="Cambria Math" panose="02040503050406030204" pitchFamily="18" charset="0"/>
                                      </a:rPr>
                                    </m:ctrlPr>
                                  </m:sSupPr>
                                  <m:e>
                                    <m:r>
                                      <a:rPr lang="en-US" sz="2400" b="0" i="1" smtClean="0">
                                        <a:solidFill>
                                          <a:srgbClr val="000099"/>
                                        </a:solidFill>
                                        <a:latin typeface="Cambria Math" panose="02040503050406030204" pitchFamily="18" charset="0"/>
                                        <a:ea typeface="Cambria Math" panose="02040503050406030204" pitchFamily="18" charset="0"/>
                                      </a:rPr>
                                      <m:t>𝜔</m:t>
                                    </m:r>
                                  </m:e>
                                  <m:sup>
                                    <m:r>
                                      <a:rPr lang="en-US" sz="2400" b="0" i="1" smtClean="0">
                                        <a:solidFill>
                                          <a:srgbClr val="000099"/>
                                        </a:solidFill>
                                        <a:latin typeface="Cambria Math" panose="02040503050406030204" pitchFamily="18" charset="0"/>
                                      </a:rPr>
                                      <m:t>2</m:t>
                                    </m:r>
                                  </m:sup>
                                </m:sSup>
                                <m:sSubSup>
                                  <m:sSubSupPr>
                                    <m:ctrlPr>
                                      <a:rPr lang="en-US" sz="2400" b="0" i="1" smtClean="0">
                                        <a:solidFill>
                                          <a:srgbClr val="000099"/>
                                        </a:solidFill>
                                        <a:latin typeface="Cambria Math" panose="02040503050406030204" pitchFamily="18" charset="0"/>
                                      </a:rPr>
                                    </m:ctrlPr>
                                  </m:sSubSupPr>
                                  <m:e>
                                    <m:r>
                                      <a:rPr lang="en-US" sz="2400" b="0" i="1" smtClean="0">
                                        <a:solidFill>
                                          <a:srgbClr val="000099"/>
                                        </a:solidFill>
                                        <a:latin typeface="Cambria Math" panose="02040503050406030204" pitchFamily="18" charset="0"/>
                                      </a:rPr>
                                      <m:t>𝑠</m:t>
                                    </m:r>
                                  </m:e>
                                  <m:sub>
                                    <m:r>
                                      <a:rPr lang="en-US" sz="2400" b="0" i="1" smtClean="0">
                                        <a:solidFill>
                                          <a:srgbClr val="000099"/>
                                        </a:solidFill>
                                        <a:latin typeface="Cambria Math" panose="02040503050406030204" pitchFamily="18" charset="0"/>
                                      </a:rPr>
                                      <m:t>0</m:t>
                                    </m:r>
                                  </m:sub>
                                  <m:sup>
                                    <m:r>
                                      <a:rPr lang="en-US" sz="2400" b="0" i="1" smtClean="0">
                                        <a:solidFill>
                                          <a:srgbClr val="000099"/>
                                        </a:solidFill>
                                        <a:latin typeface="Cambria Math" panose="02040503050406030204" pitchFamily="18" charset="0"/>
                                      </a:rPr>
                                      <m:t>2</m:t>
                                    </m:r>
                                  </m:sup>
                                </m:sSubSup>
                              </m:oMath>
                            </m:oMathPara>
                          </a14:m>
                          <a:endParaRPr lang="en-US" sz="2400">
                            <a:solidFill>
                              <a:srgbClr val="000099"/>
                            </a:solidFill>
                          </a:endParaRPr>
                        </a:p>
                      </a:txBody>
                      <a:tcPr/>
                    </a:tc>
                    <a:extLst>
                      <a:ext uri="{0D108BD9-81ED-4DB2-BD59-A6C34878D82A}">
                        <a16:rowId xmlns:a16="http://schemas.microsoft.com/office/drawing/2014/main" val="3194835864"/>
                      </a:ext>
                    </a:extLst>
                  </a:tr>
                  <a:tr h="711944">
                    <a:tc>
                      <a:txBody>
                        <a:bodyPr/>
                        <a:lstStyle/>
                        <a:p>
                          <a:pPr/>
                          <a14:m>
                            <m:oMathPara xmlns:m="http://schemas.openxmlformats.org/officeDocument/2006/math">
                              <m:oMathParaPr>
                                <m:jc m:val="centerGroup"/>
                              </m:oMathParaPr>
                              <m:oMath xmlns:m="http://schemas.openxmlformats.org/officeDocument/2006/math">
                                <m:sSub>
                                  <m:sSubPr>
                                    <m:ctrlPr>
                                      <a:rPr lang="en-US" sz="2400" i="1" kern="1200" smtClean="0">
                                        <a:solidFill>
                                          <a:srgbClr val="C00000"/>
                                        </a:solidFill>
                                        <a:latin typeface="Cambria Math" panose="02040503050406030204" pitchFamily="18" charset="0"/>
                                        <a:ea typeface="+mn-ea"/>
                                        <a:cs typeface="+mn-cs"/>
                                      </a:rPr>
                                    </m:ctrlPr>
                                  </m:sSubPr>
                                  <m:e>
                                    <m:r>
                                      <a:rPr lang="en-US" sz="2400" i="1" kern="1200">
                                        <a:solidFill>
                                          <a:srgbClr val="C00000"/>
                                        </a:solidFill>
                                        <a:latin typeface="Cambria Math" panose="02040503050406030204" pitchFamily="18" charset="0"/>
                                        <a:ea typeface="+mn-ea"/>
                                        <a:cs typeface="+mn-cs"/>
                                      </a:rPr>
                                      <m:t>𝑊</m:t>
                                    </m:r>
                                  </m:e>
                                  <m:sub>
                                    <m:r>
                                      <a:rPr lang="en-US" sz="2400" i="1" kern="1200">
                                        <a:solidFill>
                                          <a:srgbClr val="C00000"/>
                                        </a:solidFill>
                                        <a:latin typeface="Cambria Math" panose="02040503050406030204" pitchFamily="18" charset="0"/>
                                        <a:ea typeface="+mn-ea"/>
                                        <a:cs typeface="+mn-cs"/>
                                      </a:rPr>
                                      <m:t>𝑑</m:t>
                                    </m:r>
                                  </m:sub>
                                </m:sSub>
                                <m:r>
                                  <a:rPr lang="en-US" sz="2400" i="0" kern="1200">
                                    <a:solidFill>
                                      <a:srgbClr val="C00000"/>
                                    </a:solidFill>
                                    <a:latin typeface="Cambria Math" panose="02040503050406030204" pitchFamily="18" charset="0"/>
                                    <a:ea typeface="+mn-ea"/>
                                    <a:cs typeface="+mn-cs"/>
                                  </a:rPr>
                                  <m:t>=</m:t>
                                </m:r>
                                <m:r>
                                  <a:rPr lang="en-US" sz="2400" i="1" kern="1200">
                                    <a:solidFill>
                                      <a:srgbClr val="C00000"/>
                                    </a:solidFill>
                                    <a:latin typeface="Cambria Math" panose="02040503050406030204" pitchFamily="18" charset="0"/>
                                    <a:ea typeface="+mn-ea"/>
                                    <a:cs typeface="+mn-cs"/>
                                  </a:rPr>
                                  <m:t>𝑛</m:t>
                                </m:r>
                                <m:sSub>
                                  <m:sSubPr>
                                    <m:ctrlPr>
                                      <a:rPr lang="en-US" sz="2400" i="1" kern="1200">
                                        <a:solidFill>
                                          <a:srgbClr val="C00000"/>
                                        </a:solidFill>
                                        <a:latin typeface="Cambria Math" panose="02040503050406030204" pitchFamily="18" charset="0"/>
                                        <a:ea typeface="+mn-ea"/>
                                        <a:cs typeface="+mn-cs"/>
                                      </a:rPr>
                                    </m:ctrlPr>
                                  </m:sSubPr>
                                  <m:e>
                                    <m:r>
                                      <a:rPr lang="en-US" sz="2400" i="1" kern="1200">
                                        <a:solidFill>
                                          <a:srgbClr val="C00000"/>
                                        </a:solidFill>
                                        <a:latin typeface="Cambria Math" panose="02040503050406030204" pitchFamily="18" charset="0"/>
                                        <a:ea typeface="+mn-ea"/>
                                        <a:cs typeface="+mn-cs"/>
                                      </a:rPr>
                                      <m:t>𝑊</m:t>
                                    </m:r>
                                  </m:e>
                                  <m:sub>
                                    <m:r>
                                      <a:rPr lang="en-US" sz="2400" i="1" kern="1200">
                                        <a:solidFill>
                                          <a:srgbClr val="C00000"/>
                                        </a:solidFill>
                                        <a:latin typeface="Cambria Math" panose="02040503050406030204" pitchFamily="18" charset="0"/>
                                        <a:ea typeface="+mn-ea"/>
                                        <a:cs typeface="+mn-cs"/>
                                      </a:rPr>
                                      <m:t>𝑡</m:t>
                                    </m:r>
                                  </m:sub>
                                </m:sSub>
                                <m:r>
                                  <a:rPr lang="en-US" sz="2400" i="0" kern="1200">
                                    <a:solidFill>
                                      <a:srgbClr val="C00000"/>
                                    </a:solidFill>
                                    <a:latin typeface="Cambria Math" panose="02040503050406030204" pitchFamily="18" charset="0"/>
                                    <a:ea typeface="+mn-ea"/>
                                    <a:cs typeface="+mn-cs"/>
                                  </a:rPr>
                                  <m:t>⇒</m:t>
                                </m:r>
                                <m:d>
                                  <m:dPr>
                                    <m:begChr m:val="{"/>
                                    <m:endChr m:val=""/>
                                    <m:ctrlPr>
                                      <a:rPr lang="en-US" sz="2400" i="1" kern="1200">
                                        <a:solidFill>
                                          <a:srgbClr val="C00000"/>
                                        </a:solidFill>
                                        <a:latin typeface="Cambria Math" panose="02040503050406030204" pitchFamily="18" charset="0"/>
                                        <a:ea typeface="+mn-ea"/>
                                        <a:cs typeface="+mn-cs"/>
                                      </a:rPr>
                                    </m:ctrlPr>
                                  </m:dPr>
                                  <m:e>
                                    <m:m>
                                      <m:mPr>
                                        <m:plcHide m:val="on"/>
                                        <m:mcs>
                                          <m:mc>
                                            <m:mcPr>
                                              <m:count m:val="1"/>
                                              <m:mcJc m:val="center"/>
                                            </m:mcPr>
                                          </m:mc>
                                        </m:mcs>
                                        <m:ctrlPr>
                                          <a:rPr lang="en-US" sz="2400" i="1" kern="1200">
                                            <a:solidFill>
                                              <a:srgbClr val="C00000"/>
                                            </a:solidFill>
                                            <a:latin typeface="Cambria Math" panose="02040503050406030204" pitchFamily="18" charset="0"/>
                                            <a:ea typeface="+mn-ea"/>
                                            <a:cs typeface="+mn-cs"/>
                                          </a:rPr>
                                        </m:ctrlPr>
                                      </m:mPr>
                                      <m:mr>
                                        <m:e>
                                          <m:r>
                                            <a:rPr lang="en-US" sz="2400" i="1" kern="1200">
                                              <a:solidFill>
                                                <a:srgbClr val="C00000"/>
                                              </a:solidFill>
                                              <a:latin typeface="Cambria Math" panose="02040503050406030204" pitchFamily="18" charset="0"/>
                                              <a:ea typeface="+mn-ea"/>
                                              <a:cs typeface="+mn-cs"/>
                                            </a:rPr>
                                            <m:t>𝑥</m:t>
                                          </m:r>
                                          <m:r>
                                            <a:rPr lang="en-US" sz="2400" i="0" kern="1200">
                                              <a:solidFill>
                                                <a:srgbClr val="C00000"/>
                                              </a:solidFill>
                                              <a:latin typeface="Cambria Math" panose="02040503050406030204" pitchFamily="18" charset="0"/>
                                              <a:ea typeface="+mn-ea"/>
                                              <a:cs typeface="+mn-cs"/>
                                            </a:rPr>
                                            <m:t>=</m:t>
                                          </m:r>
                                          <m:f>
                                            <m:fPr>
                                              <m:ctrlPr>
                                                <a:rPr lang="en-US" sz="2400" i="1" kern="1200">
                                                  <a:solidFill>
                                                    <a:srgbClr val="C00000"/>
                                                  </a:solidFill>
                                                  <a:latin typeface="Cambria Math" panose="02040503050406030204" pitchFamily="18" charset="0"/>
                                                  <a:ea typeface="+mn-ea"/>
                                                  <a:cs typeface="+mn-cs"/>
                                                </a:rPr>
                                              </m:ctrlPr>
                                            </m:fPr>
                                            <m:num>
                                              <m:r>
                                                <a:rPr lang="en-US" sz="2400" i="0" kern="1200">
                                                  <a:solidFill>
                                                    <a:srgbClr val="C00000"/>
                                                  </a:solidFill>
                                                  <a:latin typeface="Cambria Math" panose="02040503050406030204" pitchFamily="18" charset="0"/>
                                                  <a:ea typeface="+mn-ea"/>
                                                  <a:cs typeface="+mn-cs"/>
                                                </a:rPr>
                                                <m:t>±</m:t>
                                              </m:r>
                                              <m:r>
                                                <a:rPr lang="en-US" sz="2400" i="1" kern="1200">
                                                  <a:solidFill>
                                                    <a:srgbClr val="C00000"/>
                                                  </a:solidFill>
                                                  <a:latin typeface="Cambria Math" panose="02040503050406030204" pitchFamily="18" charset="0"/>
                                                  <a:ea typeface="+mn-ea"/>
                                                  <a:cs typeface="+mn-cs"/>
                                                </a:rPr>
                                                <m:t>𝐴</m:t>
                                              </m:r>
                                            </m:num>
                                            <m:den>
                                              <m:rad>
                                                <m:radPr>
                                                  <m:degHide m:val="on"/>
                                                  <m:ctrlPr>
                                                    <a:rPr lang="en-US" sz="2400" i="1" kern="1200">
                                                      <a:solidFill>
                                                        <a:srgbClr val="C00000"/>
                                                      </a:solidFill>
                                                      <a:latin typeface="Cambria Math" panose="02040503050406030204" pitchFamily="18" charset="0"/>
                                                      <a:ea typeface="+mn-ea"/>
                                                      <a:cs typeface="+mn-cs"/>
                                                    </a:rPr>
                                                  </m:ctrlPr>
                                                </m:radPr>
                                                <m:deg/>
                                                <m:e>
                                                  <m:r>
                                                    <a:rPr lang="en-US" sz="2400" i="1" kern="1200">
                                                      <a:solidFill>
                                                        <a:srgbClr val="C00000"/>
                                                      </a:solidFill>
                                                      <a:latin typeface="Cambria Math" panose="02040503050406030204" pitchFamily="18" charset="0"/>
                                                      <a:ea typeface="+mn-ea"/>
                                                      <a:cs typeface="+mn-cs"/>
                                                    </a:rPr>
                                                    <m:t>𝑛</m:t>
                                                  </m:r>
                                                  <m:r>
                                                    <a:rPr lang="en-US" sz="2400" i="0" kern="1200">
                                                      <a:solidFill>
                                                        <a:srgbClr val="C00000"/>
                                                      </a:solidFill>
                                                      <a:latin typeface="Cambria Math" panose="02040503050406030204" pitchFamily="18" charset="0"/>
                                                      <a:ea typeface="+mn-ea"/>
                                                      <a:cs typeface="+mn-cs"/>
                                                    </a:rPr>
                                                    <m:t>+1</m:t>
                                                  </m:r>
                                                </m:e>
                                              </m:rad>
                                            </m:den>
                                          </m:f>
                                        </m:e>
                                      </m:mr>
                                      <m:mr>
                                        <m:e>
                                          <m:r>
                                            <a:rPr lang="en-US" sz="2400" i="1" kern="1200">
                                              <a:solidFill>
                                                <a:srgbClr val="C00000"/>
                                              </a:solidFill>
                                              <a:latin typeface="Cambria Math" panose="02040503050406030204" pitchFamily="18" charset="0"/>
                                              <a:ea typeface="+mn-ea"/>
                                              <a:cs typeface="+mn-cs"/>
                                            </a:rPr>
                                            <m:t>𝑣</m:t>
                                          </m:r>
                                          <m:r>
                                            <a:rPr lang="en-US" sz="2400" i="0" kern="1200">
                                              <a:solidFill>
                                                <a:srgbClr val="C00000"/>
                                              </a:solidFill>
                                              <a:latin typeface="Cambria Math" panose="02040503050406030204" pitchFamily="18" charset="0"/>
                                              <a:ea typeface="+mn-ea"/>
                                              <a:cs typeface="+mn-cs"/>
                                            </a:rPr>
                                            <m:t>=±</m:t>
                                          </m:r>
                                          <m:r>
                                            <a:rPr lang="en-US" sz="2400" i="1" kern="1200">
                                              <a:solidFill>
                                                <a:srgbClr val="C00000"/>
                                              </a:solidFill>
                                              <a:latin typeface="Cambria Math" panose="02040503050406030204" pitchFamily="18" charset="0"/>
                                              <a:ea typeface="+mn-ea"/>
                                              <a:cs typeface="+mn-cs"/>
                                            </a:rPr>
                                            <m:t>𝐴</m:t>
                                          </m:r>
                                          <m:r>
                                            <a:rPr lang="en-US" sz="2400" i="1" kern="1200">
                                              <a:solidFill>
                                                <a:srgbClr val="C00000"/>
                                              </a:solidFill>
                                              <a:latin typeface="Cambria Math" panose="02040503050406030204" pitchFamily="18" charset="0"/>
                                              <a:ea typeface="+mn-ea"/>
                                              <a:cs typeface="+mn-cs"/>
                                            </a:rPr>
                                            <m:t>𝜔</m:t>
                                          </m:r>
                                          <m:rad>
                                            <m:radPr>
                                              <m:degHide m:val="on"/>
                                              <m:ctrlPr>
                                                <a:rPr lang="en-US" sz="2400" i="1" kern="1200">
                                                  <a:solidFill>
                                                    <a:srgbClr val="C00000"/>
                                                  </a:solidFill>
                                                  <a:latin typeface="Cambria Math" panose="02040503050406030204" pitchFamily="18" charset="0"/>
                                                  <a:ea typeface="+mn-ea"/>
                                                  <a:cs typeface="+mn-cs"/>
                                                </a:rPr>
                                              </m:ctrlPr>
                                            </m:radPr>
                                            <m:deg/>
                                            <m:e>
                                              <m:f>
                                                <m:fPr>
                                                  <m:ctrlPr>
                                                    <a:rPr lang="en-US" sz="2400" i="1" kern="1200">
                                                      <a:solidFill>
                                                        <a:srgbClr val="C00000"/>
                                                      </a:solidFill>
                                                      <a:latin typeface="Cambria Math" panose="02040503050406030204" pitchFamily="18" charset="0"/>
                                                      <a:ea typeface="+mn-ea"/>
                                                      <a:cs typeface="+mn-cs"/>
                                                    </a:rPr>
                                                  </m:ctrlPr>
                                                </m:fPr>
                                                <m:num>
                                                  <m:r>
                                                    <a:rPr lang="en-US" sz="2400" i="1" kern="1200">
                                                      <a:solidFill>
                                                        <a:srgbClr val="C00000"/>
                                                      </a:solidFill>
                                                      <a:latin typeface="Cambria Math" panose="02040503050406030204" pitchFamily="18" charset="0"/>
                                                      <a:ea typeface="+mn-ea"/>
                                                      <a:cs typeface="+mn-cs"/>
                                                    </a:rPr>
                                                    <m:t>𝑛</m:t>
                                                  </m:r>
                                                </m:num>
                                                <m:den>
                                                  <m:r>
                                                    <a:rPr lang="en-US" sz="2400" i="1" kern="1200">
                                                      <a:solidFill>
                                                        <a:srgbClr val="C00000"/>
                                                      </a:solidFill>
                                                      <a:latin typeface="Cambria Math" panose="02040503050406030204" pitchFamily="18" charset="0"/>
                                                      <a:ea typeface="+mn-ea"/>
                                                      <a:cs typeface="+mn-cs"/>
                                                    </a:rPr>
                                                    <m:t>𝑛</m:t>
                                                  </m:r>
                                                  <m:r>
                                                    <a:rPr lang="en-US" sz="2400" i="0" kern="1200">
                                                      <a:solidFill>
                                                        <a:srgbClr val="C00000"/>
                                                      </a:solidFill>
                                                      <a:latin typeface="Cambria Math" panose="02040503050406030204" pitchFamily="18" charset="0"/>
                                                      <a:ea typeface="+mn-ea"/>
                                                      <a:cs typeface="+mn-cs"/>
                                                    </a:rPr>
                                                    <m:t>+1</m:t>
                                                  </m:r>
                                                </m:den>
                                              </m:f>
                                            </m:e>
                                          </m:rad>
                                        </m:e>
                                      </m:mr>
                                    </m:m>
                                  </m:e>
                                </m:d>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kern="1200" smtClean="0">
                                        <a:solidFill>
                                          <a:srgbClr val="000099"/>
                                        </a:solidFill>
                                        <a:latin typeface="Cambria Math" panose="02040503050406030204" pitchFamily="18" charset="0"/>
                                        <a:ea typeface="+mn-ea"/>
                                        <a:cs typeface="+mn-cs"/>
                                      </a:rPr>
                                    </m:ctrlPr>
                                  </m:sSubPr>
                                  <m:e>
                                    <m:r>
                                      <a:rPr lang="en-US" sz="2400" i="1" kern="1200">
                                        <a:solidFill>
                                          <a:srgbClr val="000099"/>
                                        </a:solidFill>
                                        <a:latin typeface="Cambria Math" panose="02040503050406030204" pitchFamily="18" charset="0"/>
                                        <a:ea typeface="+mn-ea"/>
                                        <a:cs typeface="+mn-cs"/>
                                      </a:rPr>
                                      <m:t>𝑊</m:t>
                                    </m:r>
                                  </m:e>
                                  <m:sub>
                                    <m:r>
                                      <a:rPr lang="en-US" sz="2400" i="1" kern="1200">
                                        <a:solidFill>
                                          <a:srgbClr val="000099"/>
                                        </a:solidFill>
                                        <a:latin typeface="Cambria Math" panose="02040503050406030204" pitchFamily="18" charset="0"/>
                                        <a:ea typeface="+mn-ea"/>
                                        <a:cs typeface="+mn-cs"/>
                                      </a:rPr>
                                      <m:t>𝑑</m:t>
                                    </m:r>
                                  </m:sub>
                                </m:sSub>
                                <m:r>
                                  <a:rPr lang="en-US" sz="2400" i="0" kern="1200">
                                    <a:solidFill>
                                      <a:srgbClr val="000099"/>
                                    </a:solidFill>
                                    <a:latin typeface="Cambria Math" panose="02040503050406030204" pitchFamily="18" charset="0"/>
                                    <a:ea typeface="+mn-ea"/>
                                    <a:cs typeface="+mn-cs"/>
                                  </a:rPr>
                                  <m:t>=</m:t>
                                </m:r>
                                <m:r>
                                  <a:rPr lang="en-US" sz="2400" i="1" kern="1200">
                                    <a:solidFill>
                                      <a:srgbClr val="000099"/>
                                    </a:solidFill>
                                    <a:latin typeface="Cambria Math" panose="02040503050406030204" pitchFamily="18" charset="0"/>
                                    <a:ea typeface="+mn-ea"/>
                                    <a:cs typeface="+mn-cs"/>
                                  </a:rPr>
                                  <m:t>𝑛</m:t>
                                </m:r>
                                <m:sSub>
                                  <m:sSubPr>
                                    <m:ctrlPr>
                                      <a:rPr lang="en-US" sz="2400" i="1" kern="1200">
                                        <a:solidFill>
                                          <a:srgbClr val="000099"/>
                                        </a:solidFill>
                                        <a:latin typeface="Cambria Math" panose="02040503050406030204" pitchFamily="18" charset="0"/>
                                        <a:ea typeface="+mn-ea"/>
                                        <a:cs typeface="+mn-cs"/>
                                      </a:rPr>
                                    </m:ctrlPr>
                                  </m:sSubPr>
                                  <m:e>
                                    <m:r>
                                      <a:rPr lang="en-US" sz="2400" i="1" kern="1200">
                                        <a:solidFill>
                                          <a:srgbClr val="000099"/>
                                        </a:solidFill>
                                        <a:latin typeface="Cambria Math" panose="02040503050406030204" pitchFamily="18" charset="0"/>
                                        <a:ea typeface="+mn-ea"/>
                                        <a:cs typeface="+mn-cs"/>
                                      </a:rPr>
                                      <m:t>𝑊</m:t>
                                    </m:r>
                                  </m:e>
                                  <m:sub>
                                    <m:r>
                                      <a:rPr lang="en-US" sz="2400" i="1" kern="1200">
                                        <a:solidFill>
                                          <a:srgbClr val="000099"/>
                                        </a:solidFill>
                                        <a:latin typeface="Cambria Math" panose="02040503050406030204" pitchFamily="18" charset="0"/>
                                        <a:ea typeface="+mn-ea"/>
                                        <a:cs typeface="+mn-cs"/>
                                      </a:rPr>
                                      <m:t>𝑡</m:t>
                                    </m:r>
                                  </m:sub>
                                </m:sSub>
                                <m:r>
                                  <a:rPr lang="en-US" sz="2400" i="0" kern="1200">
                                    <a:solidFill>
                                      <a:srgbClr val="000099"/>
                                    </a:solidFill>
                                    <a:latin typeface="Cambria Math" panose="02040503050406030204" pitchFamily="18" charset="0"/>
                                    <a:ea typeface="+mn-ea"/>
                                    <a:cs typeface="+mn-cs"/>
                                  </a:rPr>
                                  <m:t>⇒</m:t>
                                </m:r>
                                <m:d>
                                  <m:dPr>
                                    <m:begChr m:val="{"/>
                                    <m:endChr m:val=""/>
                                    <m:ctrlPr>
                                      <a:rPr lang="en-US" sz="2400" i="1" kern="1200">
                                        <a:solidFill>
                                          <a:srgbClr val="000099"/>
                                        </a:solidFill>
                                        <a:latin typeface="Cambria Math" panose="02040503050406030204" pitchFamily="18" charset="0"/>
                                        <a:ea typeface="+mn-ea"/>
                                        <a:cs typeface="+mn-cs"/>
                                      </a:rPr>
                                    </m:ctrlPr>
                                  </m:dPr>
                                  <m:e>
                                    <m:m>
                                      <m:mPr>
                                        <m:plcHide m:val="on"/>
                                        <m:mcs>
                                          <m:mc>
                                            <m:mcPr>
                                              <m:count m:val="1"/>
                                              <m:mcJc m:val="center"/>
                                            </m:mcPr>
                                          </m:mc>
                                        </m:mcs>
                                        <m:ctrlPr>
                                          <a:rPr lang="en-US" sz="2400" i="1" kern="1200">
                                            <a:solidFill>
                                              <a:srgbClr val="000099"/>
                                            </a:solidFill>
                                            <a:latin typeface="Cambria Math" panose="02040503050406030204" pitchFamily="18" charset="0"/>
                                            <a:ea typeface="+mn-ea"/>
                                            <a:cs typeface="+mn-cs"/>
                                          </a:rPr>
                                        </m:ctrlPr>
                                      </m:mPr>
                                      <m:mr>
                                        <m:e>
                                          <m:r>
                                            <m:rPr>
                                              <m:sty m:val="p"/>
                                            </m:rPr>
                                            <a:rPr lang="en-US" sz="2400" b="0" i="0" kern="1200" smtClean="0">
                                              <a:solidFill>
                                                <a:srgbClr val="000099"/>
                                              </a:solidFill>
                                              <a:latin typeface="Cambria Math" panose="02040503050406030204" pitchFamily="18" charset="0"/>
                                              <a:ea typeface="+mn-ea"/>
                                              <a:cs typeface="+mn-cs"/>
                                            </a:rPr>
                                            <m:t>s</m:t>
                                          </m:r>
                                          <m:r>
                                            <a:rPr lang="en-US" sz="2400" i="0" kern="1200">
                                              <a:solidFill>
                                                <a:srgbClr val="000099"/>
                                              </a:solidFill>
                                              <a:latin typeface="Cambria Math" panose="02040503050406030204" pitchFamily="18" charset="0"/>
                                              <a:ea typeface="+mn-ea"/>
                                              <a:cs typeface="+mn-cs"/>
                                            </a:rPr>
                                            <m:t>=</m:t>
                                          </m:r>
                                          <m:f>
                                            <m:fPr>
                                              <m:ctrlPr>
                                                <a:rPr lang="en-US" sz="2400" i="1" kern="1200">
                                                  <a:solidFill>
                                                    <a:srgbClr val="000099"/>
                                                  </a:solidFill>
                                                  <a:latin typeface="Cambria Math" panose="02040503050406030204" pitchFamily="18" charset="0"/>
                                                  <a:ea typeface="+mn-ea"/>
                                                  <a:cs typeface="+mn-cs"/>
                                                </a:rPr>
                                              </m:ctrlPr>
                                            </m:fPr>
                                            <m:num>
                                              <m:r>
                                                <a:rPr lang="en-US" sz="2400" i="0" kern="1200">
                                                  <a:solidFill>
                                                    <a:srgbClr val="000099"/>
                                                  </a:solidFill>
                                                  <a:latin typeface="Cambria Math" panose="02040503050406030204" pitchFamily="18" charset="0"/>
                                                  <a:ea typeface="+mn-ea"/>
                                                  <a:cs typeface="+mn-cs"/>
                                                </a:rPr>
                                                <m:t>±</m:t>
                                              </m:r>
                                              <m:sSub>
                                                <m:sSubPr>
                                                  <m:ctrlPr>
                                                    <a:rPr lang="en-US" sz="2400" i="1" kern="1200" smtClean="0">
                                                      <a:solidFill>
                                                        <a:srgbClr val="000099"/>
                                                      </a:solidFill>
                                                      <a:latin typeface="Cambria Math" panose="02040503050406030204" pitchFamily="18" charset="0"/>
                                                      <a:ea typeface="+mn-ea"/>
                                                      <a:cs typeface="+mn-cs"/>
                                                    </a:rPr>
                                                  </m:ctrlPr>
                                                </m:sSubPr>
                                                <m:e>
                                                  <m:r>
                                                    <a:rPr lang="en-US" sz="2400" b="0" i="1" kern="1200" smtClean="0">
                                                      <a:solidFill>
                                                        <a:srgbClr val="000099"/>
                                                      </a:solidFill>
                                                      <a:latin typeface="Cambria Math" panose="02040503050406030204" pitchFamily="18" charset="0"/>
                                                      <a:ea typeface="+mn-ea"/>
                                                      <a:cs typeface="+mn-cs"/>
                                                    </a:rPr>
                                                    <m:t>𝑠</m:t>
                                                  </m:r>
                                                </m:e>
                                                <m:sub>
                                                  <m:r>
                                                    <a:rPr lang="en-US" sz="2400" b="0" i="1" kern="1200" smtClean="0">
                                                      <a:solidFill>
                                                        <a:srgbClr val="000099"/>
                                                      </a:solidFill>
                                                      <a:latin typeface="Cambria Math" panose="02040503050406030204" pitchFamily="18" charset="0"/>
                                                      <a:ea typeface="+mn-ea"/>
                                                      <a:cs typeface="+mn-cs"/>
                                                    </a:rPr>
                                                    <m:t>0</m:t>
                                                  </m:r>
                                                </m:sub>
                                              </m:sSub>
                                            </m:num>
                                            <m:den>
                                              <m:rad>
                                                <m:radPr>
                                                  <m:degHide m:val="on"/>
                                                  <m:ctrlPr>
                                                    <a:rPr lang="en-US" sz="2400" i="1" kern="1200">
                                                      <a:solidFill>
                                                        <a:srgbClr val="000099"/>
                                                      </a:solidFill>
                                                      <a:latin typeface="Cambria Math" panose="02040503050406030204" pitchFamily="18" charset="0"/>
                                                      <a:ea typeface="+mn-ea"/>
                                                      <a:cs typeface="+mn-cs"/>
                                                    </a:rPr>
                                                  </m:ctrlPr>
                                                </m:radPr>
                                                <m:deg/>
                                                <m:e>
                                                  <m:r>
                                                    <a:rPr lang="en-US" sz="2400" i="1" kern="1200">
                                                      <a:solidFill>
                                                        <a:srgbClr val="000099"/>
                                                      </a:solidFill>
                                                      <a:latin typeface="Cambria Math" panose="02040503050406030204" pitchFamily="18" charset="0"/>
                                                      <a:ea typeface="+mn-ea"/>
                                                      <a:cs typeface="+mn-cs"/>
                                                    </a:rPr>
                                                    <m:t>𝑛</m:t>
                                                  </m:r>
                                                  <m:r>
                                                    <a:rPr lang="en-US" sz="2400" i="0" kern="1200">
                                                      <a:solidFill>
                                                        <a:srgbClr val="000099"/>
                                                      </a:solidFill>
                                                      <a:latin typeface="Cambria Math" panose="02040503050406030204" pitchFamily="18" charset="0"/>
                                                      <a:ea typeface="+mn-ea"/>
                                                      <a:cs typeface="+mn-cs"/>
                                                    </a:rPr>
                                                    <m:t>+1</m:t>
                                                  </m:r>
                                                </m:e>
                                              </m:rad>
                                            </m:den>
                                          </m:f>
                                          <m:r>
                                            <a:rPr lang="en-US" sz="2400" b="0" i="1" kern="1200" smtClean="0">
                                              <a:solidFill>
                                                <a:srgbClr val="000099"/>
                                              </a:solidFill>
                                              <a:latin typeface="Cambria Math" panose="02040503050406030204" pitchFamily="18" charset="0"/>
                                              <a:ea typeface="+mn-ea"/>
                                              <a:cs typeface="+mn-cs"/>
                                            </a:rPr>
                                            <m:t>,</m:t>
                                          </m:r>
                                          <m:r>
                                            <m:rPr>
                                              <m:sty m:val="p"/>
                                            </m:rPr>
                                            <a:rPr lang="el-GR" sz="2400" b="0" i="1" kern="1200" smtClean="0">
                                              <a:solidFill>
                                                <a:srgbClr val="000099"/>
                                              </a:solidFill>
                                              <a:latin typeface="Cambria Math" panose="02040503050406030204" pitchFamily="18" charset="0"/>
                                              <a:ea typeface="Cambria Math" panose="02040503050406030204" pitchFamily="18" charset="0"/>
                                              <a:cs typeface="+mn-cs"/>
                                            </a:rPr>
                                            <m:t>α</m:t>
                                          </m:r>
                                          <m:r>
                                            <a:rPr lang="en-US" sz="2400" i="0" kern="1200">
                                              <a:solidFill>
                                                <a:srgbClr val="000099"/>
                                              </a:solidFill>
                                              <a:latin typeface="Cambria Math" panose="02040503050406030204" pitchFamily="18" charset="0"/>
                                              <a:ea typeface="+mn-ea"/>
                                              <a:cs typeface="+mn-cs"/>
                                            </a:rPr>
                                            <m:t>=</m:t>
                                          </m:r>
                                          <m:f>
                                            <m:fPr>
                                              <m:ctrlPr>
                                                <a:rPr lang="en-US" sz="2400" i="1" kern="1200">
                                                  <a:solidFill>
                                                    <a:srgbClr val="000099"/>
                                                  </a:solidFill>
                                                  <a:latin typeface="Cambria Math" panose="02040503050406030204" pitchFamily="18" charset="0"/>
                                                  <a:ea typeface="+mn-ea"/>
                                                  <a:cs typeface="+mn-cs"/>
                                                </a:rPr>
                                              </m:ctrlPr>
                                            </m:fPr>
                                            <m:num>
                                              <m:r>
                                                <a:rPr lang="en-US" sz="2400" i="0" kern="1200">
                                                  <a:solidFill>
                                                    <a:srgbClr val="000099"/>
                                                  </a:solidFill>
                                                  <a:latin typeface="Cambria Math" panose="02040503050406030204" pitchFamily="18" charset="0"/>
                                                  <a:ea typeface="+mn-ea"/>
                                                  <a:cs typeface="+mn-cs"/>
                                                </a:rPr>
                                                <m:t>±</m:t>
                                              </m:r>
                                              <m:sSub>
                                                <m:sSubPr>
                                                  <m:ctrlPr>
                                                    <a:rPr lang="en-US" sz="2400" i="1" kern="1200" smtClean="0">
                                                      <a:solidFill>
                                                        <a:srgbClr val="000099"/>
                                                      </a:solidFill>
                                                      <a:latin typeface="Cambria Math" panose="02040503050406030204" pitchFamily="18" charset="0"/>
                                                      <a:ea typeface="+mn-ea"/>
                                                      <a:cs typeface="+mn-cs"/>
                                                    </a:rPr>
                                                  </m:ctrlPr>
                                                </m:sSubPr>
                                                <m:e>
                                                  <m:r>
                                                    <a:rPr lang="en-US" sz="2400" b="0" i="1" kern="1200" smtClean="0">
                                                      <a:solidFill>
                                                        <a:srgbClr val="000099"/>
                                                      </a:solidFill>
                                                      <a:latin typeface="Cambria Math" panose="02040503050406030204" pitchFamily="18" charset="0"/>
                                                      <a:ea typeface="Cambria Math" panose="02040503050406030204" pitchFamily="18" charset="0"/>
                                                      <a:cs typeface="+mn-cs"/>
                                                    </a:rPr>
                                                    <m:t>𝛼</m:t>
                                                  </m:r>
                                                </m:e>
                                                <m:sub>
                                                  <m:r>
                                                    <a:rPr lang="en-US" sz="2400" b="0" i="1" kern="1200" smtClean="0">
                                                      <a:solidFill>
                                                        <a:srgbClr val="000099"/>
                                                      </a:solidFill>
                                                      <a:latin typeface="Cambria Math" panose="02040503050406030204" pitchFamily="18" charset="0"/>
                                                      <a:ea typeface="+mn-ea"/>
                                                      <a:cs typeface="+mn-cs"/>
                                                    </a:rPr>
                                                    <m:t>0</m:t>
                                                  </m:r>
                                                </m:sub>
                                              </m:sSub>
                                            </m:num>
                                            <m:den>
                                              <m:rad>
                                                <m:radPr>
                                                  <m:degHide m:val="on"/>
                                                  <m:ctrlPr>
                                                    <a:rPr lang="en-US" sz="2400" i="1" kern="1200">
                                                      <a:solidFill>
                                                        <a:srgbClr val="000099"/>
                                                      </a:solidFill>
                                                      <a:latin typeface="Cambria Math" panose="02040503050406030204" pitchFamily="18" charset="0"/>
                                                      <a:ea typeface="+mn-ea"/>
                                                      <a:cs typeface="+mn-cs"/>
                                                    </a:rPr>
                                                  </m:ctrlPr>
                                                </m:radPr>
                                                <m:deg/>
                                                <m:e>
                                                  <m:r>
                                                    <a:rPr lang="en-US" sz="2400" i="1" kern="1200">
                                                      <a:solidFill>
                                                        <a:srgbClr val="000099"/>
                                                      </a:solidFill>
                                                      <a:latin typeface="Cambria Math" panose="02040503050406030204" pitchFamily="18" charset="0"/>
                                                      <a:ea typeface="+mn-ea"/>
                                                      <a:cs typeface="+mn-cs"/>
                                                    </a:rPr>
                                                    <m:t>𝑛</m:t>
                                                  </m:r>
                                                  <m:r>
                                                    <a:rPr lang="en-US" sz="2400" i="0" kern="1200">
                                                      <a:solidFill>
                                                        <a:srgbClr val="000099"/>
                                                      </a:solidFill>
                                                      <a:latin typeface="Cambria Math" panose="02040503050406030204" pitchFamily="18" charset="0"/>
                                                      <a:ea typeface="+mn-ea"/>
                                                      <a:cs typeface="+mn-cs"/>
                                                    </a:rPr>
                                                    <m:t>+1</m:t>
                                                  </m:r>
                                                </m:e>
                                              </m:rad>
                                            </m:den>
                                          </m:f>
                                        </m:e>
                                      </m:mr>
                                      <m:mr>
                                        <m:e>
                                          <m:r>
                                            <a:rPr lang="en-US" sz="2400" i="1" kern="1200">
                                              <a:solidFill>
                                                <a:srgbClr val="000099"/>
                                              </a:solidFill>
                                              <a:latin typeface="Cambria Math" panose="02040503050406030204" pitchFamily="18" charset="0"/>
                                              <a:ea typeface="+mn-ea"/>
                                              <a:cs typeface="+mn-cs"/>
                                            </a:rPr>
                                            <m:t>𝑣</m:t>
                                          </m:r>
                                          <m:r>
                                            <a:rPr lang="en-US" sz="2400" i="0" kern="1200">
                                              <a:solidFill>
                                                <a:srgbClr val="000099"/>
                                              </a:solidFill>
                                              <a:latin typeface="Cambria Math" panose="02040503050406030204" pitchFamily="18" charset="0"/>
                                              <a:ea typeface="+mn-ea"/>
                                              <a:cs typeface="+mn-cs"/>
                                            </a:rPr>
                                            <m:t>=±</m:t>
                                          </m:r>
                                          <m:sSub>
                                            <m:sSubPr>
                                              <m:ctrlPr>
                                                <a:rPr lang="en-US" sz="2400" i="1" kern="1200" smtClean="0">
                                                  <a:solidFill>
                                                    <a:srgbClr val="000099"/>
                                                  </a:solidFill>
                                                  <a:latin typeface="Cambria Math" panose="02040503050406030204" pitchFamily="18" charset="0"/>
                                                  <a:ea typeface="+mn-ea"/>
                                                  <a:cs typeface="+mn-cs"/>
                                                </a:rPr>
                                              </m:ctrlPr>
                                            </m:sSubPr>
                                            <m:e>
                                              <m:r>
                                                <a:rPr lang="en-US" sz="2400" b="0" i="1" kern="1200" smtClean="0">
                                                  <a:solidFill>
                                                    <a:srgbClr val="000099"/>
                                                  </a:solidFill>
                                                  <a:latin typeface="Cambria Math" panose="02040503050406030204" pitchFamily="18" charset="0"/>
                                                  <a:ea typeface="+mn-ea"/>
                                                  <a:cs typeface="+mn-cs"/>
                                                </a:rPr>
                                                <m:t>𝑠</m:t>
                                              </m:r>
                                            </m:e>
                                            <m:sub>
                                              <m:r>
                                                <a:rPr lang="en-US" sz="2400" b="0" i="1" kern="1200" smtClean="0">
                                                  <a:solidFill>
                                                    <a:srgbClr val="000099"/>
                                                  </a:solidFill>
                                                  <a:latin typeface="Cambria Math" panose="02040503050406030204" pitchFamily="18" charset="0"/>
                                                  <a:ea typeface="+mn-ea"/>
                                                  <a:cs typeface="+mn-cs"/>
                                                </a:rPr>
                                                <m:t>0</m:t>
                                              </m:r>
                                            </m:sub>
                                          </m:sSub>
                                          <m:r>
                                            <a:rPr lang="en-US" sz="2400" i="1" kern="1200">
                                              <a:solidFill>
                                                <a:srgbClr val="000099"/>
                                              </a:solidFill>
                                              <a:latin typeface="Cambria Math" panose="02040503050406030204" pitchFamily="18" charset="0"/>
                                              <a:ea typeface="+mn-ea"/>
                                              <a:cs typeface="+mn-cs"/>
                                            </a:rPr>
                                            <m:t>𝜔</m:t>
                                          </m:r>
                                          <m:rad>
                                            <m:radPr>
                                              <m:degHide m:val="on"/>
                                              <m:ctrlPr>
                                                <a:rPr lang="en-US" sz="2400" i="1" kern="1200">
                                                  <a:solidFill>
                                                    <a:srgbClr val="000099"/>
                                                  </a:solidFill>
                                                  <a:latin typeface="Cambria Math" panose="02040503050406030204" pitchFamily="18" charset="0"/>
                                                  <a:ea typeface="+mn-ea"/>
                                                  <a:cs typeface="+mn-cs"/>
                                                </a:rPr>
                                              </m:ctrlPr>
                                            </m:radPr>
                                            <m:deg/>
                                            <m:e>
                                              <m:f>
                                                <m:fPr>
                                                  <m:ctrlPr>
                                                    <a:rPr lang="en-US" sz="2400" i="1" kern="1200">
                                                      <a:solidFill>
                                                        <a:srgbClr val="000099"/>
                                                      </a:solidFill>
                                                      <a:latin typeface="Cambria Math" panose="02040503050406030204" pitchFamily="18" charset="0"/>
                                                      <a:ea typeface="+mn-ea"/>
                                                      <a:cs typeface="+mn-cs"/>
                                                    </a:rPr>
                                                  </m:ctrlPr>
                                                </m:fPr>
                                                <m:num>
                                                  <m:r>
                                                    <a:rPr lang="en-US" sz="2400" i="1" kern="1200">
                                                      <a:solidFill>
                                                        <a:srgbClr val="000099"/>
                                                      </a:solidFill>
                                                      <a:latin typeface="Cambria Math" panose="02040503050406030204" pitchFamily="18" charset="0"/>
                                                      <a:ea typeface="+mn-ea"/>
                                                      <a:cs typeface="+mn-cs"/>
                                                    </a:rPr>
                                                    <m:t>𝑛</m:t>
                                                  </m:r>
                                                </m:num>
                                                <m:den>
                                                  <m:r>
                                                    <a:rPr lang="en-US" sz="2400" i="1" kern="1200">
                                                      <a:solidFill>
                                                        <a:srgbClr val="000099"/>
                                                      </a:solidFill>
                                                      <a:latin typeface="Cambria Math" panose="02040503050406030204" pitchFamily="18" charset="0"/>
                                                      <a:ea typeface="+mn-ea"/>
                                                      <a:cs typeface="+mn-cs"/>
                                                    </a:rPr>
                                                    <m:t>𝑛</m:t>
                                                  </m:r>
                                                  <m:r>
                                                    <a:rPr lang="en-US" sz="2400" i="0" kern="1200">
                                                      <a:solidFill>
                                                        <a:srgbClr val="000099"/>
                                                      </a:solidFill>
                                                      <a:latin typeface="Cambria Math" panose="02040503050406030204" pitchFamily="18" charset="0"/>
                                                      <a:ea typeface="+mn-ea"/>
                                                      <a:cs typeface="+mn-cs"/>
                                                    </a:rPr>
                                                    <m:t>+1</m:t>
                                                  </m:r>
                                                </m:den>
                                              </m:f>
                                            </m:e>
                                          </m:rad>
                                        </m:e>
                                      </m:mr>
                                    </m:m>
                                  </m:e>
                                </m:d>
                              </m:oMath>
                            </m:oMathPara>
                          </a14:m>
                          <a:endParaRPr lang="en-US" sz="2400">
                            <a:solidFill>
                              <a:srgbClr val="000099"/>
                            </a:solidFill>
                          </a:endParaRPr>
                        </a:p>
                      </a:txBody>
                      <a:tcPr/>
                    </a:tc>
                    <a:extLst>
                      <a:ext uri="{0D108BD9-81ED-4DB2-BD59-A6C34878D82A}">
                        <a16:rowId xmlns:a16="http://schemas.microsoft.com/office/drawing/2014/main" val="2660317644"/>
                      </a:ext>
                    </a:extLst>
                  </a:tr>
                  <a:tr h="71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400" i="1" kern="1200" smtClean="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𝐴</m:t>
                                    </m:r>
                                  </m:e>
                                  <m:sup>
                                    <m:r>
                                      <a:rPr lang="en-US" sz="2400" i="0" kern="1200">
                                        <a:solidFill>
                                          <a:srgbClr val="C00000"/>
                                        </a:solidFill>
                                        <a:latin typeface="Cambria Math" panose="02040503050406030204" pitchFamily="18" charset="0"/>
                                        <a:ea typeface="+mn-ea"/>
                                        <a:cs typeface="+mn-cs"/>
                                      </a:rPr>
                                      <m:t>2</m:t>
                                    </m:r>
                                  </m:sup>
                                </m:sSup>
                                <m:r>
                                  <a:rPr lang="en-US" sz="2400" i="0" kern="1200">
                                    <a:solidFill>
                                      <a:srgbClr val="C00000"/>
                                    </a:solidFill>
                                    <a:latin typeface="Cambria Math" panose="02040503050406030204" pitchFamily="18" charset="0"/>
                                    <a:ea typeface="+mn-ea"/>
                                    <a:cs typeface="+mn-cs"/>
                                  </a:rPr>
                                  <m:t>=</m:t>
                                </m:r>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𝑥</m:t>
                                    </m:r>
                                  </m:e>
                                  <m:sup>
                                    <m:r>
                                      <a:rPr lang="en-US" sz="2400" i="0" kern="1200">
                                        <a:solidFill>
                                          <a:srgbClr val="C00000"/>
                                        </a:solidFill>
                                        <a:latin typeface="Cambria Math" panose="02040503050406030204" pitchFamily="18" charset="0"/>
                                        <a:ea typeface="+mn-ea"/>
                                        <a:cs typeface="+mn-cs"/>
                                      </a:rPr>
                                      <m:t>2</m:t>
                                    </m:r>
                                  </m:sup>
                                </m:sSup>
                                <m:r>
                                  <a:rPr lang="en-US" sz="2400" i="0" kern="1200">
                                    <a:solidFill>
                                      <a:srgbClr val="C00000"/>
                                    </a:solidFill>
                                    <a:latin typeface="Cambria Math" panose="02040503050406030204" pitchFamily="18" charset="0"/>
                                    <a:ea typeface="+mn-ea"/>
                                    <a:cs typeface="+mn-cs"/>
                                  </a:rPr>
                                  <m:t>+</m:t>
                                </m:r>
                                <m:f>
                                  <m:fPr>
                                    <m:ctrlPr>
                                      <a:rPr lang="en-US" sz="2400" i="1" kern="1200">
                                        <a:solidFill>
                                          <a:srgbClr val="C00000"/>
                                        </a:solidFill>
                                        <a:latin typeface="Cambria Math" panose="02040503050406030204" pitchFamily="18" charset="0"/>
                                        <a:ea typeface="+mn-ea"/>
                                        <a:cs typeface="+mn-cs"/>
                                      </a:rPr>
                                    </m:ctrlPr>
                                  </m:fPr>
                                  <m:num>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𝑣</m:t>
                                        </m:r>
                                      </m:e>
                                      <m:sup>
                                        <m:r>
                                          <a:rPr lang="en-US" sz="2400" i="0" kern="1200">
                                            <a:solidFill>
                                              <a:srgbClr val="C00000"/>
                                            </a:solidFill>
                                            <a:latin typeface="Cambria Math" panose="02040503050406030204" pitchFamily="18" charset="0"/>
                                            <a:ea typeface="+mn-ea"/>
                                            <a:cs typeface="+mn-cs"/>
                                          </a:rPr>
                                          <m:t>2</m:t>
                                        </m:r>
                                      </m:sup>
                                    </m:sSup>
                                  </m:num>
                                  <m:den>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𝜔</m:t>
                                        </m:r>
                                      </m:e>
                                      <m:sup>
                                        <m:r>
                                          <a:rPr lang="en-US" sz="2400" i="0" kern="1200">
                                            <a:solidFill>
                                              <a:srgbClr val="C00000"/>
                                            </a:solidFill>
                                            <a:latin typeface="Cambria Math" panose="02040503050406030204" pitchFamily="18" charset="0"/>
                                            <a:ea typeface="+mn-ea"/>
                                            <a:cs typeface="+mn-cs"/>
                                          </a:rPr>
                                          <m:t>2</m:t>
                                        </m:r>
                                      </m:sup>
                                    </m:sSup>
                                  </m:den>
                                </m:f>
                                <m:r>
                                  <a:rPr lang="en-US" sz="2400" i="0" kern="1200">
                                    <a:solidFill>
                                      <a:srgbClr val="C00000"/>
                                    </a:solidFill>
                                    <a:latin typeface="Cambria Math" panose="02040503050406030204" pitchFamily="18" charset="0"/>
                                    <a:ea typeface="+mn-ea"/>
                                    <a:cs typeface="+mn-cs"/>
                                  </a:rPr>
                                  <m:t>=</m:t>
                                </m:r>
                                <m:f>
                                  <m:fPr>
                                    <m:ctrlPr>
                                      <a:rPr lang="en-US" sz="2400" i="1" kern="1200">
                                        <a:solidFill>
                                          <a:srgbClr val="C00000"/>
                                        </a:solidFill>
                                        <a:latin typeface="Cambria Math" panose="02040503050406030204" pitchFamily="18" charset="0"/>
                                        <a:ea typeface="+mn-ea"/>
                                        <a:cs typeface="+mn-cs"/>
                                      </a:rPr>
                                    </m:ctrlPr>
                                  </m:fPr>
                                  <m:num>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𝑎</m:t>
                                        </m:r>
                                      </m:e>
                                      <m:sup>
                                        <m:r>
                                          <a:rPr lang="en-US" sz="2400" i="0" kern="1200">
                                            <a:solidFill>
                                              <a:srgbClr val="C00000"/>
                                            </a:solidFill>
                                            <a:latin typeface="Cambria Math" panose="02040503050406030204" pitchFamily="18" charset="0"/>
                                            <a:ea typeface="+mn-ea"/>
                                            <a:cs typeface="+mn-cs"/>
                                          </a:rPr>
                                          <m:t>2</m:t>
                                        </m:r>
                                      </m:sup>
                                    </m:sSup>
                                  </m:num>
                                  <m:den>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𝜔</m:t>
                                        </m:r>
                                      </m:e>
                                      <m:sup>
                                        <m:r>
                                          <a:rPr lang="en-US" sz="2400" i="0" kern="1200">
                                            <a:solidFill>
                                              <a:srgbClr val="C00000"/>
                                            </a:solidFill>
                                            <a:latin typeface="Cambria Math" panose="02040503050406030204" pitchFamily="18" charset="0"/>
                                            <a:ea typeface="+mn-ea"/>
                                            <a:cs typeface="+mn-cs"/>
                                          </a:rPr>
                                          <m:t>4</m:t>
                                        </m:r>
                                      </m:sup>
                                    </m:sSup>
                                  </m:den>
                                </m:f>
                                <m:r>
                                  <a:rPr lang="en-US" sz="2400" i="0" kern="1200">
                                    <a:solidFill>
                                      <a:srgbClr val="C00000"/>
                                    </a:solidFill>
                                    <a:latin typeface="Cambria Math" panose="02040503050406030204" pitchFamily="18" charset="0"/>
                                    <a:ea typeface="+mn-ea"/>
                                    <a:cs typeface="+mn-cs"/>
                                  </a:rPr>
                                  <m:t>+</m:t>
                                </m:r>
                                <m:f>
                                  <m:fPr>
                                    <m:ctrlPr>
                                      <a:rPr lang="en-US" sz="2400" i="1" kern="1200">
                                        <a:solidFill>
                                          <a:srgbClr val="C00000"/>
                                        </a:solidFill>
                                        <a:latin typeface="Cambria Math" panose="02040503050406030204" pitchFamily="18" charset="0"/>
                                        <a:ea typeface="+mn-ea"/>
                                        <a:cs typeface="+mn-cs"/>
                                      </a:rPr>
                                    </m:ctrlPr>
                                  </m:fPr>
                                  <m:num>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𝑣</m:t>
                                        </m:r>
                                      </m:e>
                                      <m:sup>
                                        <m:r>
                                          <a:rPr lang="en-US" sz="2400" i="0" kern="1200">
                                            <a:solidFill>
                                              <a:srgbClr val="C00000"/>
                                            </a:solidFill>
                                            <a:latin typeface="Cambria Math" panose="02040503050406030204" pitchFamily="18" charset="0"/>
                                            <a:ea typeface="+mn-ea"/>
                                            <a:cs typeface="+mn-cs"/>
                                          </a:rPr>
                                          <m:t>2</m:t>
                                        </m:r>
                                      </m:sup>
                                    </m:sSup>
                                  </m:num>
                                  <m:den>
                                    <m:sSup>
                                      <m:sSupPr>
                                        <m:ctrlPr>
                                          <a:rPr lang="en-US" sz="2400" i="1" kern="1200">
                                            <a:solidFill>
                                              <a:srgbClr val="C00000"/>
                                            </a:solidFill>
                                            <a:latin typeface="Cambria Math" panose="02040503050406030204" pitchFamily="18" charset="0"/>
                                            <a:ea typeface="+mn-ea"/>
                                            <a:cs typeface="+mn-cs"/>
                                          </a:rPr>
                                        </m:ctrlPr>
                                      </m:sSupPr>
                                      <m:e>
                                        <m:r>
                                          <a:rPr lang="en-US" sz="2400" i="1" kern="1200">
                                            <a:solidFill>
                                              <a:srgbClr val="C00000"/>
                                            </a:solidFill>
                                            <a:latin typeface="Cambria Math" panose="02040503050406030204" pitchFamily="18" charset="0"/>
                                            <a:ea typeface="+mn-ea"/>
                                            <a:cs typeface="+mn-cs"/>
                                          </a:rPr>
                                          <m:t>𝜔</m:t>
                                        </m:r>
                                      </m:e>
                                      <m:sup>
                                        <m:r>
                                          <a:rPr lang="en-US" sz="2400" i="0" kern="1200">
                                            <a:solidFill>
                                              <a:srgbClr val="C00000"/>
                                            </a:solidFill>
                                            <a:latin typeface="Cambria Math" panose="02040503050406030204" pitchFamily="18" charset="0"/>
                                            <a:ea typeface="+mn-ea"/>
                                            <a:cs typeface="+mn-cs"/>
                                          </a:rPr>
                                          <m:t>2</m:t>
                                        </m:r>
                                      </m:sup>
                                    </m:sSup>
                                  </m:den>
                                </m:f>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kern="1200" smtClean="0">
                                        <a:solidFill>
                                          <a:srgbClr val="000099"/>
                                        </a:solidFill>
                                        <a:latin typeface="Cambria Math" panose="02040503050406030204" pitchFamily="18" charset="0"/>
                                        <a:ea typeface="+mn-ea"/>
                                        <a:cs typeface="+mn-cs"/>
                                      </a:rPr>
                                    </m:ctrlPr>
                                  </m:sSubSupPr>
                                  <m:e>
                                    <m:r>
                                      <a:rPr lang="en-US" sz="2400" b="0" i="1" kern="1200" smtClean="0">
                                        <a:solidFill>
                                          <a:srgbClr val="000099"/>
                                        </a:solidFill>
                                        <a:latin typeface="Cambria Math" panose="02040503050406030204" pitchFamily="18" charset="0"/>
                                        <a:ea typeface="+mn-ea"/>
                                        <a:cs typeface="+mn-cs"/>
                                      </a:rPr>
                                      <m:t>𝑠</m:t>
                                    </m:r>
                                  </m:e>
                                  <m:sub>
                                    <m:r>
                                      <a:rPr lang="en-US" sz="2400" b="0" i="1" kern="1200" smtClean="0">
                                        <a:solidFill>
                                          <a:srgbClr val="000099"/>
                                        </a:solidFill>
                                        <a:latin typeface="Cambria Math" panose="02040503050406030204" pitchFamily="18" charset="0"/>
                                        <a:ea typeface="+mn-ea"/>
                                        <a:cs typeface="+mn-cs"/>
                                      </a:rPr>
                                      <m:t>0</m:t>
                                    </m:r>
                                  </m:sub>
                                  <m:sup>
                                    <m:r>
                                      <a:rPr lang="en-US" sz="2400" b="0" i="1" kern="1200" smtClean="0">
                                        <a:solidFill>
                                          <a:srgbClr val="000099"/>
                                        </a:solidFill>
                                        <a:latin typeface="Cambria Math" panose="02040503050406030204" pitchFamily="18" charset="0"/>
                                        <a:ea typeface="+mn-ea"/>
                                        <a:cs typeface="+mn-cs"/>
                                      </a:rPr>
                                      <m:t>2</m:t>
                                    </m:r>
                                  </m:sup>
                                </m:sSubSup>
                                <m:r>
                                  <a:rPr lang="en-US" sz="2400" i="0" kern="1200">
                                    <a:solidFill>
                                      <a:srgbClr val="000099"/>
                                    </a:solidFill>
                                    <a:latin typeface="Cambria Math" panose="02040503050406030204" pitchFamily="18" charset="0"/>
                                    <a:ea typeface="+mn-ea"/>
                                    <a:cs typeface="+mn-cs"/>
                                  </a:rPr>
                                  <m:t>=</m:t>
                                </m:r>
                                <m:sSup>
                                  <m:sSupPr>
                                    <m:ctrlPr>
                                      <a:rPr lang="en-US" sz="2400" i="1" kern="1200">
                                        <a:solidFill>
                                          <a:srgbClr val="000099"/>
                                        </a:solidFill>
                                        <a:latin typeface="Cambria Math" panose="02040503050406030204" pitchFamily="18" charset="0"/>
                                        <a:ea typeface="+mn-ea"/>
                                        <a:cs typeface="+mn-cs"/>
                                      </a:rPr>
                                    </m:ctrlPr>
                                  </m:sSupPr>
                                  <m:e>
                                    <m:r>
                                      <a:rPr lang="en-US" sz="2400" b="0" i="1" kern="1200" smtClean="0">
                                        <a:solidFill>
                                          <a:srgbClr val="000099"/>
                                        </a:solidFill>
                                        <a:latin typeface="Cambria Math" panose="02040503050406030204" pitchFamily="18" charset="0"/>
                                        <a:ea typeface="+mn-ea"/>
                                        <a:cs typeface="+mn-cs"/>
                                      </a:rPr>
                                      <m:t>𝑠</m:t>
                                    </m:r>
                                  </m:e>
                                  <m:sup>
                                    <m:r>
                                      <a:rPr lang="en-US" sz="2400" i="0" kern="1200">
                                        <a:solidFill>
                                          <a:srgbClr val="000099"/>
                                        </a:solidFill>
                                        <a:latin typeface="Cambria Math" panose="02040503050406030204" pitchFamily="18" charset="0"/>
                                        <a:ea typeface="+mn-ea"/>
                                        <a:cs typeface="+mn-cs"/>
                                      </a:rPr>
                                      <m:t>2</m:t>
                                    </m:r>
                                  </m:sup>
                                </m:sSup>
                                <m:r>
                                  <a:rPr lang="en-US" sz="2400" i="0" kern="1200">
                                    <a:solidFill>
                                      <a:srgbClr val="000099"/>
                                    </a:solidFill>
                                    <a:latin typeface="Cambria Math" panose="02040503050406030204" pitchFamily="18" charset="0"/>
                                    <a:ea typeface="+mn-ea"/>
                                    <a:cs typeface="+mn-cs"/>
                                  </a:rPr>
                                  <m:t>+</m:t>
                                </m:r>
                                <m:f>
                                  <m:fPr>
                                    <m:ctrlPr>
                                      <a:rPr lang="en-US" sz="2400" i="1" kern="1200">
                                        <a:solidFill>
                                          <a:srgbClr val="000099"/>
                                        </a:solidFill>
                                        <a:latin typeface="Cambria Math" panose="02040503050406030204" pitchFamily="18" charset="0"/>
                                        <a:ea typeface="+mn-ea"/>
                                        <a:cs typeface="+mn-cs"/>
                                      </a:rPr>
                                    </m:ctrlPr>
                                  </m:fPr>
                                  <m:num>
                                    <m:sSup>
                                      <m:sSupPr>
                                        <m:ctrlPr>
                                          <a:rPr lang="en-US" sz="2400" i="1" kern="1200">
                                            <a:solidFill>
                                              <a:srgbClr val="000099"/>
                                            </a:solidFill>
                                            <a:latin typeface="Cambria Math" panose="02040503050406030204" pitchFamily="18" charset="0"/>
                                            <a:ea typeface="+mn-ea"/>
                                            <a:cs typeface="+mn-cs"/>
                                          </a:rPr>
                                        </m:ctrlPr>
                                      </m:sSupPr>
                                      <m:e>
                                        <m:r>
                                          <a:rPr lang="en-US" sz="2400" i="1" kern="1200">
                                            <a:solidFill>
                                              <a:srgbClr val="000099"/>
                                            </a:solidFill>
                                            <a:latin typeface="Cambria Math" panose="02040503050406030204" pitchFamily="18" charset="0"/>
                                            <a:ea typeface="+mn-ea"/>
                                            <a:cs typeface="+mn-cs"/>
                                          </a:rPr>
                                          <m:t>𝑣</m:t>
                                        </m:r>
                                      </m:e>
                                      <m:sup>
                                        <m:r>
                                          <a:rPr lang="en-US" sz="2400" i="0" kern="1200">
                                            <a:solidFill>
                                              <a:srgbClr val="000099"/>
                                            </a:solidFill>
                                            <a:latin typeface="Cambria Math" panose="02040503050406030204" pitchFamily="18" charset="0"/>
                                            <a:ea typeface="+mn-ea"/>
                                            <a:cs typeface="+mn-cs"/>
                                          </a:rPr>
                                          <m:t>2</m:t>
                                        </m:r>
                                      </m:sup>
                                    </m:sSup>
                                  </m:num>
                                  <m:den>
                                    <m:sSup>
                                      <m:sSupPr>
                                        <m:ctrlPr>
                                          <a:rPr lang="en-US" sz="2400" i="1" kern="1200">
                                            <a:solidFill>
                                              <a:srgbClr val="000099"/>
                                            </a:solidFill>
                                            <a:latin typeface="Cambria Math" panose="02040503050406030204" pitchFamily="18" charset="0"/>
                                            <a:ea typeface="+mn-ea"/>
                                            <a:cs typeface="+mn-cs"/>
                                          </a:rPr>
                                        </m:ctrlPr>
                                      </m:sSupPr>
                                      <m:e>
                                        <m:r>
                                          <a:rPr lang="en-US" sz="2400" i="1" kern="1200">
                                            <a:solidFill>
                                              <a:srgbClr val="000099"/>
                                            </a:solidFill>
                                            <a:latin typeface="Cambria Math" panose="02040503050406030204" pitchFamily="18" charset="0"/>
                                            <a:ea typeface="+mn-ea"/>
                                            <a:cs typeface="+mn-cs"/>
                                          </a:rPr>
                                          <m:t>𝜔</m:t>
                                        </m:r>
                                      </m:e>
                                      <m:sup>
                                        <m:r>
                                          <a:rPr lang="en-US" sz="2400" i="0" kern="1200">
                                            <a:solidFill>
                                              <a:srgbClr val="000099"/>
                                            </a:solidFill>
                                            <a:latin typeface="Cambria Math" panose="02040503050406030204" pitchFamily="18" charset="0"/>
                                            <a:ea typeface="+mn-ea"/>
                                            <a:cs typeface="+mn-cs"/>
                                          </a:rPr>
                                          <m:t>2</m:t>
                                        </m:r>
                                      </m:sup>
                                    </m:sSup>
                                  </m:den>
                                </m:f>
                                <m:r>
                                  <a:rPr lang="en-US" sz="2400" b="0" i="1" kern="1200" smtClean="0">
                                    <a:solidFill>
                                      <a:srgbClr val="000099"/>
                                    </a:solidFill>
                                    <a:latin typeface="Cambria Math" panose="02040503050406030204" pitchFamily="18" charset="0"/>
                                    <a:ea typeface="+mn-ea"/>
                                    <a:cs typeface="+mn-cs"/>
                                  </a:rPr>
                                  <m:t>;</m:t>
                                </m:r>
                                <m:sSubSup>
                                  <m:sSubSupPr>
                                    <m:ctrlPr>
                                      <a:rPr lang="en-US" sz="2400" i="1" kern="1200" smtClean="0">
                                        <a:solidFill>
                                          <a:srgbClr val="000099"/>
                                        </a:solidFill>
                                        <a:latin typeface="Cambria Math" panose="02040503050406030204" pitchFamily="18" charset="0"/>
                                        <a:ea typeface="+mn-ea"/>
                                        <a:cs typeface="+mn-cs"/>
                                      </a:rPr>
                                    </m:ctrlPr>
                                  </m:sSubSupPr>
                                  <m:e>
                                    <m:r>
                                      <a:rPr lang="en-US" sz="2400" b="0" i="1" kern="1200" smtClean="0">
                                        <a:solidFill>
                                          <a:srgbClr val="000099"/>
                                        </a:solidFill>
                                        <a:latin typeface="Cambria Math" panose="02040503050406030204" pitchFamily="18" charset="0"/>
                                        <a:ea typeface="Cambria Math" panose="02040503050406030204" pitchFamily="18" charset="0"/>
                                        <a:cs typeface="+mn-cs"/>
                                      </a:rPr>
                                      <m:t>𝛼</m:t>
                                    </m:r>
                                  </m:e>
                                  <m:sub>
                                    <m:r>
                                      <a:rPr lang="en-US" sz="2400" b="0" i="1" kern="1200" smtClean="0">
                                        <a:solidFill>
                                          <a:srgbClr val="000099"/>
                                        </a:solidFill>
                                        <a:latin typeface="Cambria Math" panose="02040503050406030204" pitchFamily="18" charset="0"/>
                                        <a:ea typeface="+mn-ea"/>
                                        <a:cs typeface="+mn-cs"/>
                                      </a:rPr>
                                      <m:t>0</m:t>
                                    </m:r>
                                  </m:sub>
                                  <m:sup>
                                    <m:r>
                                      <a:rPr lang="en-US" sz="2400" b="0" i="1" kern="1200" smtClean="0">
                                        <a:solidFill>
                                          <a:srgbClr val="000099"/>
                                        </a:solidFill>
                                        <a:latin typeface="Cambria Math" panose="02040503050406030204" pitchFamily="18" charset="0"/>
                                        <a:ea typeface="+mn-ea"/>
                                        <a:cs typeface="+mn-cs"/>
                                      </a:rPr>
                                      <m:t>2</m:t>
                                    </m:r>
                                  </m:sup>
                                </m:sSubSup>
                                <m:r>
                                  <a:rPr lang="en-US" sz="2400" i="0" kern="1200">
                                    <a:solidFill>
                                      <a:srgbClr val="000099"/>
                                    </a:solidFill>
                                    <a:latin typeface="Cambria Math" panose="02040503050406030204" pitchFamily="18" charset="0"/>
                                    <a:ea typeface="+mn-ea"/>
                                    <a:cs typeface="+mn-cs"/>
                                  </a:rPr>
                                  <m:t>=</m:t>
                                </m:r>
                                <m:sSup>
                                  <m:sSupPr>
                                    <m:ctrlPr>
                                      <a:rPr lang="en-US" sz="2400" i="1" kern="1200">
                                        <a:solidFill>
                                          <a:srgbClr val="000099"/>
                                        </a:solidFill>
                                        <a:latin typeface="Cambria Math" panose="02040503050406030204" pitchFamily="18" charset="0"/>
                                        <a:ea typeface="+mn-ea"/>
                                        <a:cs typeface="+mn-cs"/>
                                      </a:rPr>
                                    </m:ctrlPr>
                                  </m:sSupPr>
                                  <m:e>
                                    <m:r>
                                      <a:rPr lang="en-US" sz="2400" b="0" i="1" kern="1200" smtClean="0">
                                        <a:solidFill>
                                          <a:srgbClr val="000099"/>
                                        </a:solidFill>
                                        <a:latin typeface="Cambria Math" panose="02040503050406030204" pitchFamily="18" charset="0"/>
                                        <a:ea typeface="Cambria Math" panose="02040503050406030204" pitchFamily="18" charset="0"/>
                                        <a:cs typeface="+mn-cs"/>
                                      </a:rPr>
                                      <m:t>𝛼</m:t>
                                    </m:r>
                                  </m:e>
                                  <m:sup>
                                    <m:r>
                                      <a:rPr lang="en-US" sz="2400" i="0" kern="1200">
                                        <a:solidFill>
                                          <a:srgbClr val="000099"/>
                                        </a:solidFill>
                                        <a:latin typeface="Cambria Math" panose="02040503050406030204" pitchFamily="18" charset="0"/>
                                        <a:ea typeface="+mn-ea"/>
                                        <a:cs typeface="+mn-cs"/>
                                      </a:rPr>
                                      <m:t>2</m:t>
                                    </m:r>
                                  </m:sup>
                                </m:sSup>
                                <m:r>
                                  <a:rPr lang="en-US" sz="2400" i="0" kern="1200">
                                    <a:solidFill>
                                      <a:srgbClr val="000099"/>
                                    </a:solidFill>
                                    <a:latin typeface="Cambria Math" panose="02040503050406030204" pitchFamily="18" charset="0"/>
                                    <a:ea typeface="+mn-ea"/>
                                    <a:cs typeface="+mn-cs"/>
                                  </a:rPr>
                                  <m:t>+</m:t>
                                </m:r>
                                <m:f>
                                  <m:fPr>
                                    <m:ctrlPr>
                                      <a:rPr lang="en-US" sz="2400" i="1" kern="1200">
                                        <a:solidFill>
                                          <a:srgbClr val="000099"/>
                                        </a:solidFill>
                                        <a:latin typeface="Cambria Math" panose="02040503050406030204" pitchFamily="18" charset="0"/>
                                        <a:ea typeface="+mn-ea"/>
                                        <a:cs typeface="+mn-cs"/>
                                      </a:rPr>
                                    </m:ctrlPr>
                                  </m:fPr>
                                  <m:num>
                                    <m:sSup>
                                      <m:sSupPr>
                                        <m:ctrlPr>
                                          <a:rPr lang="en-US" sz="2400" i="1" kern="1200">
                                            <a:solidFill>
                                              <a:srgbClr val="000099"/>
                                            </a:solidFill>
                                            <a:latin typeface="Cambria Math" panose="02040503050406030204" pitchFamily="18" charset="0"/>
                                            <a:ea typeface="+mn-ea"/>
                                            <a:cs typeface="+mn-cs"/>
                                          </a:rPr>
                                        </m:ctrlPr>
                                      </m:sSupPr>
                                      <m:e>
                                        <m:r>
                                          <a:rPr lang="en-US" sz="2400" i="1" kern="1200">
                                            <a:solidFill>
                                              <a:srgbClr val="000099"/>
                                            </a:solidFill>
                                            <a:latin typeface="Cambria Math" panose="02040503050406030204" pitchFamily="18" charset="0"/>
                                            <a:ea typeface="+mn-ea"/>
                                            <a:cs typeface="+mn-cs"/>
                                          </a:rPr>
                                          <m:t>𝑣</m:t>
                                        </m:r>
                                      </m:e>
                                      <m:sup>
                                        <m:r>
                                          <a:rPr lang="en-US" sz="2400" i="0" kern="1200">
                                            <a:solidFill>
                                              <a:srgbClr val="000099"/>
                                            </a:solidFill>
                                            <a:latin typeface="Cambria Math" panose="02040503050406030204" pitchFamily="18" charset="0"/>
                                            <a:ea typeface="+mn-ea"/>
                                            <a:cs typeface="+mn-cs"/>
                                          </a:rPr>
                                          <m:t>2</m:t>
                                        </m:r>
                                      </m:sup>
                                    </m:sSup>
                                  </m:num>
                                  <m:den>
                                    <m:r>
                                      <a:rPr lang="en-US" sz="2400" b="0" i="1" kern="1200" smtClean="0">
                                        <a:solidFill>
                                          <a:srgbClr val="000099"/>
                                        </a:solidFill>
                                        <a:latin typeface="Cambria Math" panose="02040503050406030204" pitchFamily="18" charset="0"/>
                                        <a:ea typeface="+mn-ea"/>
                                        <a:cs typeface="+mn-cs"/>
                                      </a:rPr>
                                      <m:t>𝑔𝑙</m:t>
                                    </m:r>
                                  </m:den>
                                </m:f>
                              </m:oMath>
                            </m:oMathPara>
                          </a14:m>
                          <a:endParaRPr lang="en-US" sz="2400">
                            <a:solidFill>
                              <a:srgbClr val="000099"/>
                            </a:solidFill>
                          </a:endParaRPr>
                        </a:p>
                      </a:txBody>
                      <a:tcPr/>
                    </a:tc>
                    <a:extLst>
                      <a:ext uri="{0D108BD9-81ED-4DB2-BD59-A6C34878D82A}">
                        <a16:rowId xmlns:a16="http://schemas.microsoft.com/office/drawing/2014/main" val="246575324"/>
                      </a:ext>
                    </a:extLst>
                  </a:tr>
                  <a:tr h="71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𝐹</m:t>
                                    </m:r>
                                  </m:e>
                                  <m:sub>
                                    <m:r>
                                      <a:rPr lang="en-US" sz="2400" b="0" i="1" smtClean="0">
                                        <a:solidFill>
                                          <a:srgbClr val="C00000"/>
                                        </a:solidFill>
                                        <a:latin typeface="Cambria Math" panose="02040503050406030204" pitchFamily="18" charset="0"/>
                                      </a:rPr>
                                      <m:t>đ</m:t>
                                    </m:r>
                                    <m:r>
                                      <a:rPr lang="en-US" sz="2400" b="0" i="1" smtClean="0">
                                        <a:solidFill>
                                          <a:srgbClr val="C00000"/>
                                        </a:solidFill>
                                        <a:latin typeface="Cambria Math" panose="02040503050406030204" pitchFamily="18" charset="0"/>
                                      </a:rPr>
                                      <m:t>h</m:t>
                                    </m:r>
                                  </m:sub>
                                </m:sSub>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𝑘</m:t>
                                </m:r>
                                <m:d>
                                  <m:dPr>
                                    <m:ctrlPr>
                                      <a:rPr lang="en-US" sz="2400" b="0" i="1" smtClean="0">
                                        <a:solidFill>
                                          <a:srgbClr val="C00000"/>
                                        </a:solidFill>
                                        <a:latin typeface="Cambria Math" panose="02040503050406030204" pitchFamily="18" charset="0"/>
                                      </a:rPr>
                                    </m:ctrlPr>
                                  </m:dPr>
                                  <m:e>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e>
                                </m:d>
                              </m:oMath>
                            </m:oMathPara>
                          </a14:m>
                          <a:endParaRPr lang="en-US" sz="2400" b="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𝑙</m:t>
                                    </m:r>
                                  </m:e>
                                  <m:sub>
                                    <m:r>
                                      <a:rPr lang="en-US" sz="2400" b="0" i="1" smtClean="0">
                                        <a:solidFill>
                                          <a:srgbClr val="C00000"/>
                                        </a:solidFill>
                                        <a:latin typeface="Cambria Math" panose="02040503050406030204" pitchFamily="18" charset="0"/>
                                      </a:rPr>
                                      <m:t>𝑚𝑎𝑥</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𝐴</m:t>
                                </m:r>
                                <m:r>
                                  <a:rPr lang="en-US" sz="2400" b="0" i="1" smtClean="0">
                                    <a:solidFill>
                                      <a:srgbClr val="C00000"/>
                                    </a:solidFill>
                                    <a:latin typeface="Cambria Math" panose="02040503050406030204" pitchFamily="18" charset="0"/>
                                  </a:rPr>
                                  <m:t>;</m:t>
                                </m:r>
                                <m:sSub>
                                  <m:sSubPr>
                                    <m:ctrlPr>
                                      <a:rPr lang="en-US" sz="240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𝑙</m:t>
                                    </m:r>
                                  </m:e>
                                  <m:sub>
                                    <m:r>
                                      <a:rPr lang="en-US" sz="2400" b="0" i="1" smtClean="0">
                                        <a:solidFill>
                                          <a:srgbClr val="C00000"/>
                                        </a:solidFill>
                                        <a:latin typeface="Cambria Math" panose="02040503050406030204" pitchFamily="18" charset="0"/>
                                      </a:rPr>
                                      <m:t>𝑚𝑖𝑛</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𝑙</m:t>
                                    </m:r>
                                  </m:e>
                                  <m:sub>
                                    <m:r>
                                      <a:rPr lang="en-US" sz="2400" b="0" i="1" smtClean="0">
                                        <a:solidFill>
                                          <a:srgbClr val="C00000"/>
                                        </a:solidFill>
                                        <a:latin typeface="Cambria Math" panose="02040503050406030204" pitchFamily="18" charset="0"/>
                                      </a:rPr>
                                      <m:t>0</m:t>
                                    </m:r>
                                  </m:sub>
                                </m:sSub>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𝐴</m:t>
                                </m:r>
                              </m:oMath>
                            </m:oMathPara>
                          </a14:m>
                          <a:endParaRPr lang="en-US" sz="2400">
                            <a:solidFill>
                              <a:srgbClr val="C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rgbClr val="000099"/>
                                    </a:solidFill>
                                    <a:latin typeface="Cambria Math" panose="02040503050406030204" pitchFamily="18" charset="0"/>
                                  </a:rPr>
                                  <m:t>𝑇</m:t>
                                </m:r>
                                <m:r>
                                  <a:rPr lang="en-US" sz="2400" b="0" i="1" smtClean="0">
                                    <a:solidFill>
                                      <a:srgbClr val="000099"/>
                                    </a:solidFill>
                                    <a:latin typeface="Cambria Math" panose="02040503050406030204" pitchFamily="18" charset="0"/>
                                  </a:rPr>
                                  <m:t>=</m:t>
                                </m:r>
                                <m:r>
                                  <a:rPr lang="en-US" sz="2400" b="0" i="1" smtClean="0">
                                    <a:solidFill>
                                      <a:srgbClr val="000099"/>
                                    </a:solidFill>
                                    <a:latin typeface="Cambria Math" panose="02040503050406030204" pitchFamily="18" charset="0"/>
                                  </a:rPr>
                                  <m:t>𝑚𝑔</m:t>
                                </m:r>
                                <m:d>
                                  <m:dPr>
                                    <m:ctrlPr>
                                      <a:rPr lang="en-US" sz="2400" b="0" i="1" smtClean="0">
                                        <a:solidFill>
                                          <a:srgbClr val="000099"/>
                                        </a:solidFill>
                                        <a:latin typeface="Cambria Math" panose="02040503050406030204" pitchFamily="18" charset="0"/>
                                      </a:rPr>
                                    </m:ctrlPr>
                                  </m:dPr>
                                  <m:e>
                                    <m:r>
                                      <a:rPr lang="en-US" sz="2400" b="0" i="1" smtClean="0">
                                        <a:solidFill>
                                          <a:srgbClr val="000099"/>
                                        </a:solidFill>
                                        <a:latin typeface="Cambria Math" panose="02040503050406030204" pitchFamily="18" charset="0"/>
                                      </a:rPr>
                                      <m:t>3</m:t>
                                    </m:r>
                                    <m:r>
                                      <a:rPr lang="en-US" sz="2400" b="0" i="1" smtClean="0">
                                        <a:solidFill>
                                          <a:srgbClr val="000099"/>
                                        </a:solidFill>
                                        <a:latin typeface="Cambria Math" panose="02040503050406030204" pitchFamily="18" charset="0"/>
                                      </a:rPr>
                                      <m:t>𝑐𝑜𝑠</m:t>
                                    </m:r>
                                    <m:r>
                                      <a:rPr lang="en-US" sz="2400" b="0" i="1" smtClean="0">
                                        <a:solidFill>
                                          <a:srgbClr val="000099"/>
                                        </a:solidFill>
                                        <a:latin typeface="Cambria Math" panose="02040503050406030204" pitchFamily="18" charset="0"/>
                                        <a:ea typeface="Cambria Math" panose="02040503050406030204" pitchFamily="18" charset="0"/>
                                      </a:rPr>
                                      <m:t>𝛼</m:t>
                                    </m:r>
                                    <m:r>
                                      <a:rPr lang="en-US" sz="2400" b="0" i="1" smtClean="0">
                                        <a:solidFill>
                                          <a:srgbClr val="000099"/>
                                        </a:solidFill>
                                        <a:latin typeface="Cambria Math" panose="02040503050406030204" pitchFamily="18" charset="0"/>
                                        <a:ea typeface="Cambria Math" panose="02040503050406030204" pitchFamily="18" charset="0"/>
                                      </a:rPr>
                                      <m:t>−2</m:t>
                                    </m:r>
                                    <m:r>
                                      <a:rPr lang="en-US" sz="2400" b="0" i="1" smtClean="0">
                                        <a:solidFill>
                                          <a:srgbClr val="000099"/>
                                        </a:solidFill>
                                        <a:latin typeface="Cambria Math" panose="02040503050406030204" pitchFamily="18" charset="0"/>
                                        <a:ea typeface="Cambria Math" panose="02040503050406030204" pitchFamily="18" charset="0"/>
                                      </a:rPr>
                                      <m:t>𝑐𝑜𝑠</m:t>
                                    </m:r>
                                    <m:sSub>
                                      <m:sSubPr>
                                        <m:ctrlPr>
                                          <a:rPr lang="en-US" sz="2400" b="0" i="1" smtClean="0">
                                            <a:solidFill>
                                              <a:srgbClr val="000099"/>
                                            </a:solidFill>
                                            <a:latin typeface="Cambria Math" panose="02040503050406030204" pitchFamily="18" charset="0"/>
                                            <a:ea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𝛼</m:t>
                                        </m:r>
                                      </m:e>
                                      <m:sub>
                                        <m:r>
                                          <a:rPr lang="en-US" sz="2400" b="0" i="1" smtClean="0">
                                            <a:solidFill>
                                              <a:srgbClr val="000099"/>
                                            </a:solidFill>
                                            <a:latin typeface="Cambria Math" panose="02040503050406030204" pitchFamily="18" charset="0"/>
                                            <a:ea typeface="Cambria Math" panose="02040503050406030204" pitchFamily="18" charset="0"/>
                                          </a:rPr>
                                          <m:t>0</m:t>
                                        </m:r>
                                      </m:sub>
                                    </m:sSub>
                                  </m:e>
                                </m:d>
                              </m:oMath>
                            </m:oMathPara>
                          </a14:m>
                          <a:endParaRPr lang="en-US" sz="2400" b="0">
                            <a:solidFill>
                              <a:srgbClr val="000099"/>
                            </a:solidFill>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solidFill>
                                      <a:srgbClr val="000099"/>
                                    </a:solidFill>
                                    <a:latin typeface="Cambria Math" panose="02040503050406030204" pitchFamily="18" charset="0"/>
                                  </a:rPr>
                                  <m:t>𝑣</m:t>
                                </m:r>
                                <m:r>
                                  <a:rPr lang="en-US" sz="2400" b="0" i="1" smtClean="0">
                                    <a:solidFill>
                                      <a:srgbClr val="000099"/>
                                    </a:solidFill>
                                    <a:latin typeface="Cambria Math" panose="02040503050406030204" pitchFamily="18" charset="0"/>
                                  </a:rPr>
                                  <m:t>=</m:t>
                                </m:r>
                                <m:rad>
                                  <m:radPr>
                                    <m:degHide m:val="on"/>
                                    <m:ctrlPr>
                                      <a:rPr lang="en-US" sz="2400" b="0" i="1" smtClean="0">
                                        <a:solidFill>
                                          <a:srgbClr val="000099"/>
                                        </a:solidFill>
                                        <a:latin typeface="Cambria Math" panose="02040503050406030204" pitchFamily="18" charset="0"/>
                                      </a:rPr>
                                    </m:ctrlPr>
                                  </m:radPr>
                                  <m:deg/>
                                  <m:e>
                                    <m:r>
                                      <a:rPr lang="en-US" sz="2400" b="0" i="1" smtClean="0">
                                        <a:solidFill>
                                          <a:srgbClr val="000099"/>
                                        </a:solidFill>
                                        <a:latin typeface="Cambria Math" panose="02040503050406030204" pitchFamily="18" charset="0"/>
                                      </a:rPr>
                                      <m:t>2</m:t>
                                    </m:r>
                                    <m:r>
                                      <a:rPr lang="en-US" sz="2400" b="0" i="1" smtClean="0">
                                        <a:solidFill>
                                          <a:srgbClr val="000099"/>
                                        </a:solidFill>
                                        <a:latin typeface="Cambria Math" panose="02040503050406030204" pitchFamily="18" charset="0"/>
                                      </a:rPr>
                                      <m:t>𝑔𝑙</m:t>
                                    </m:r>
                                    <m:r>
                                      <a:rPr lang="en-US" sz="2400" b="0" i="1" smtClean="0">
                                        <a:solidFill>
                                          <a:srgbClr val="000099"/>
                                        </a:solidFill>
                                        <a:latin typeface="Cambria Math" panose="02040503050406030204" pitchFamily="18" charset="0"/>
                                      </a:rPr>
                                      <m:t>(</m:t>
                                    </m:r>
                                    <m:r>
                                      <a:rPr lang="en-US" sz="2400" b="0" i="1" smtClean="0">
                                        <a:solidFill>
                                          <a:srgbClr val="000099"/>
                                        </a:solidFill>
                                        <a:latin typeface="Cambria Math" panose="02040503050406030204" pitchFamily="18" charset="0"/>
                                      </a:rPr>
                                      <m:t>𝑐𝑜𝑠</m:t>
                                    </m:r>
                                    <m:r>
                                      <a:rPr lang="en-US" sz="2400" b="0" i="1" smtClean="0">
                                        <a:solidFill>
                                          <a:srgbClr val="000099"/>
                                        </a:solidFill>
                                        <a:latin typeface="Cambria Math" panose="02040503050406030204" pitchFamily="18" charset="0"/>
                                        <a:ea typeface="Cambria Math" panose="02040503050406030204" pitchFamily="18" charset="0"/>
                                      </a:rPr>
                                      <m:t>𝛼</m:t>
                                    </m:r>
                                    <m:r>
                                      <a:rPr lang="en-US" sz="2400" b="0" i="1" smtClean="0">
                                        <a:solidFill>
                                          <a:srgbClr val="000099"/>
                                        </a:solidFill>
                                        <a:latin typeface="Cambria Math" panose="02040503050406030204" pitchFamily="18" charset="0"/>
                                      </a:rPr>
                                      <m:t>−</m:t>
                                    </m:r>
                                    <m:r>
                                      <a:rPr lang="en-US" sz="2400" b="0" i="1" smtClean="0">
                                        <a:solidFill>
                                          <a:srgbClr val="000099"/>
                                        </a:solidFill>
                                        <a:latin typeface="Cambria Math" panose="02040503050406030204" pitchFamily="18" charset="0"/>
                                      </a:rPr>
                                      <m:t>𝑐𝑜𝑠</m:t>
                                    </m:r>
                                    <m:sSub>
                                      <m:sSubPr>
                                        <m:ctrlPr>
                                          <a:rPr lang="en-US" sz="2400" b="0" i="1" smtClean="0">
                                            <a:solidFill>
                                              <a:srgbClr val="000099"/>
                                            </a:solidFill>
                                            <a:latin typeface="Cambria Math" panose="02040503050406030204" pitchFamily="18" charset="0"/>
                                          </a:rPr>
                                        </m:ctrlPr>
                                      </m:sSubPr>
                                      <m:e>
                                        <m:r>
                                          <a:rPr lang="en-US" sz="2400" b="0" i="1" smtClean="0">
                                            <a:solidFill>
                                              <a:srgbClr val="000099"/>
                                            </a:solidFill>
                                            <a:latin typeface="Cambria Math" panose="02040503050406030204" pitchFamily="18" charset="0"/>
                                            <a:ea typeface="Cambria Math" panose="02040503050406030204" pitchFamily="18" charset="0"/>
                                          </a:rPr>
                                          <m:t>𝛼</m:t>
                                        </m:r>
                                      </m:e>
                                      <m:sub>
                                        <m:r>
                                          <a:rPr lang="en-US" sz="2400" b="0" i="1" smtClean="0">
                                            <a:solidFill>
                                              <a:srgbClr val="000099"/>
                                            </a:solidFill>
                                            <a:latin typeface="Cambria Math" panose="02040503050406030204" pitchFamily="18" charset="0"/>
                                          </a:rPr>
                                          <m:t>0</m:t>
                                        </m:r>
                                      </m:sub>
                                    </m:sSub>
                                    <m:r>
                                      <a:rPr lang="en-US" sz="2400" b="0" i="1" smtClean="0">
                                        <a:solidFill>
                                          <a:srgbClr val="000099"/>
                                        </a:solidFill>
                                        <a:latin typeface="Cambria Math" panose="02040503050406030204" pitchFamily="18" charset="0"/>
                                        <a:ea typeface="Cambria Math" panose="02040503050406030204" pitchFamily="18" charset="0"/>
                                      </a:rPr>
                                      <m:t>)</m:t>
                                    </m:r>
                                  </m:e>
                                </m:rad>
                              </m:oMath>
                            </m:oMathPara>
                          </a14:m>
                          <a:endParaRPr lang="en-US" sz="2400">
                            <a:solidFill>
                              <a:srgbClr val="000099"/>
                            </a:solidFill>
                          </a:endParaRPr>
                        </a:p>
                      </a:txBody>
                      <a:tcPr/>
                    </a:tc>
                    <a:extLst>
                      <a:ext uri="{0D108BD9-81ED-4DB2-BD59-A6C34878D82A}">
                        <a16:rowId xmlns:a16="http://schemas.microsoft.com/office/drawing/2014/main" val="646960460"/>
                      </a:ext>
                    </a:extLst>
                  </a:tr>
                </a:tbl>
              </a:graphicData>
            </a:graphic>
          </p:graphicFrame>
        </mc:Choice>
        <mc:Fallback xmlns="">
          <p:graphicFrame>
            <p:nvGraphicFramePr>
              <p:cNvPr id="6" name="Table 6">
                <a:extLst>
                  <a:ext uri="{FF2B5EF4-FFF2-40B4-BE49-F238E27FC236}">
                    <a16:creationId xmlns:a16="http://schemas.microsoft.com/office/drawing/2014/main" id="{553D0395-8B49-4ED8-9516-D5CFCC4B135B}"/>
                  </a:ext>
                </a:extLst>
              </p:cNvPr>
              <p:cNvGraphicFramePr>
                <a:graphicFrameLocks noGrp="1"/>
              </p:cNvGraphicFramePr>
              <p:nvPr>
                <p:extLst>
                  <p:ext uri="{D42A27DB-BD31-4B8C-83A1-F6EECF244321}">
                    <p14:modId xmlns:p14="http://schemas.microsoft.com/office/powerpoint/2010/main" val="3053304983"/>
                  </p:ext>
                </p:extLst>
              </p:nvPr>
            </p:nvGraphicFramePr>
            <p:xfrm>
              <a:off x="40105" y="463198"/>
              <a:ext cx="12111790" cy="6342006"/>
            </p:xfrm>
            <a:graphic>
              <a:graphicData uri="http://schemas.openxmlformats.org/drawingml/2006/table">
                <a:tbl>
                  <a:tblPr firstRow="1" bandRow="1">
                    <a:tableStyleId>{BC89EF96-8CEA-46FF-86C4-4CE0E7609802}</a:tableStyleId>
                  </a:tblPr>
                  <a:tblGrid>
                    <a:gridCol w="6055895">
                      <a:extLst>
                        <a:ext uri="{9D8B030D-6E8A-4147-A177-3AD203B41FA5}">
                          <a16:colId xmlns:a16="http://schemas.microsoft.com/office/drawing/2014/main" val="948964651"/>
                        </a:ext>
                      </a:extLst>
                    </a:gridCol>
                    <a:gridCol w="6055895">
                      <a:extLst>
                        <a:ext uri="{9D8B030D-6E8A-4147-A177-3AD203B41FA5}">
                          <a16:colId xmlns:a16="http://schemas.microsoft.com/office/drawing/2014/main" val="1215629027"/>
                        </a:ext>
                      </a:extLst>
                    </a:gridCol>
                  </a:tblGrid>
                  <a:tr h="483495">
                    <a:tc>
                      <a:txBody>
                        <a:bodyPr/>
                        <a:lstStyle/>
                        <a:p>
                          <a:pPr algn="ctr"/>
                          <a:r>
                            <a:rPr lang="en-US" sz="2400">
                              <a:solidFill>
                                <a:srgbClr val="C00000"/>
                              </a:solidFill>
                            </a:rPr>
                            <a:t>CON LẮC LÒ XO</a:t>
                          </a:r>
                        </a:p>
                      </a:txBody>
                      <a:tcPr/>
                    </a:tc>
                    <a:tc>
                      <a:txBody>
                        <a:bodyPr/>
                        <a:lstStyle/>
                        <a:p>
                          <a:pPr algn="ctr"/>
                          <a:r>
                            <a:rPr lang="en-US" sz="2400">
                              <a:solidFill>
                                <a:srgbClr val="000099"/>
                              </a:solidFill>
                            </a:rPr>
                            <a:t>CON LẮC ĐƠN</a:t>
                          </a:r>
                        </a:p>
                      </a:txBody>
                      <a:tcPr/>
                    </a:tc>
                    <a:extLst>
                      <a:ext uri="{0D108BD9-81ED-4DB2-BD59-A6C34878D82A}">
                        <a16:rowId xmlns:a16="http://schemas.microsoft.com/office/drawing/2014/main" val="770577038"/>
                      </a:ext>
                    </a:extLst>
                  </a:tr>
                  <a:tr h="776224">
                    <a:tc>
                      <a:txBody>
                        <a:bodyPr/>
                        <a:lstStyle/>
                        <a:p>
                          <a:endParaRPr lang="en-US"/>
                        </a:p>
                      </a:txBody>
                      <a:tcPr>
                        <a:blipFill>
                          <a:blip r:embed="rId2"/>
                          <a:stretch>
                            <a:fillRect l="-101" t="-67188" r="-100302" b="-653906"/>
                          </a:stretch>
                        </a:blipFill>
                      </a:tcPr>
                    </a:tc>
                    <a:tc>
                      <a:txBody>
                        <a:bodyPr/>
                        <a:lstStyle/>
                        <a:p>
                          <a:endParaRPr lang="en-US"/>
                        </a:p>
                      </a:txBody>
                      <a:tcPr>
                        <a:blipFill>
                          <a:blip r:embed="rId2"/>
                          <a:stretch>
                            <a:fillRect l="-100101" t="-67188" r="-302" b="-653906"/>
                          </a:stretch>
                        </a:blipFill>
                      </a:tcPr>
                    </a:tc>
                    <a:extLst>
                      <a:ext uri="{0D108BD9-81ED-4DB2-BD59-A6C34878D82A}">
                        <a16:rowId xmlns:a16="http://schemas.microsoft.com/office/drawing/2014/main" val="1956734765"/>
                      </a:ext>
                    </a:extLst>
                  </a:tr>
                  <a:tr h="776224">
                    <a:tc>
                      <a:txBody>
                        <a:bodyPr/>
                        <a:lstStyle/>
                        <a:p>
                          <a:endParaRPr lang="en-US"/>
                        </a:p>
                      </a:txBody>
                      <a:tcPr>
                        <a:blipFill>
                          <a:blip r:embed="rId2"/>
                          <a:stretch>
                            <a:fillRect l="-101" t="-167188" r="-100302" b="-553906"/>
                          </a:stretch>
                        </a:blipFill>
                      </a:tcPr>
                    </a:tc>
                    <a:tc>
                      <a:txBody>
                        <a:bodyPr/>
                        <a:lstStyle/>
                        <a:p>
                          <a:endParaRPr lang="en-US"/>
                        </a:p>
                      </a:txBody>
                      <a:tcPr>
                        <a:blipFill>
                          <a:blip r:embed="rId2"/>
                          <a:stretch>
                            <a:fillRect l="-100101" t="-167188" r="-302" b="-553906"/>
                          </a:stretch>
                        </a:blipFill>
                      </a:tcPr>
                    </a:tc>
                    <a:extLst>
                      <a:ext uri="{0D108BD9-81ED-4DB2-BD59-A6C34878D82A}">
                        <a16:rowId xmlns:a16="http://schemas.microsoft.com/office/drawing/2014/main" val="2377255884"/>
                      </a:ext>
                    </a:extLst>
                  </a:tr>
                  <a:tr h="776224">
                    <a:tc>
                      <a:txBody>
                        <a:bodyPr/>
                        <a:lstStyle/>
                        <a:p>
                          <a:endParaRPr lang="en-US"/>
                        </a:p>
                      </a:txBody>
                      <a:tcPr>
                        <a:blipFill>
                          <a:blip r:embed="rId2"/>
                          <a:stretch>
                            <a:fillRect l="-101" t="-269291" r="-100302" b="-458268"/>
                          </a:stretch>
                        </a:blipFill>
                      </a:tcPr>
                    </a:tc>
                    <a:tc>
                      <a:txBody>
                        <a:bodyPr/>
                        <a:lstStyle/>
                        <a:p>
                          <a:endParaRPr lang="en-US"/>
                        </a:p>
                      </a:txBody>
                      <a:tcPr>
                        <a:blipFill>
                          <a:blip r:embed="rId2"/>
                          <a:stretch>
                            <a:fillRect l="-100101" t="-269291" r="-302" b="-458268"/>
                          </a:stretch>
                        </a:blipFill>
                      </a:tcPr>
                    </a:tc>
                    <a:extLst>
                      <a:ext uri="{0D108BD9-81ED-4DB2-BD59-A6C34878D82A}">
                        <a16:rowId xmlns:a16="http://schemas.microsoft.com/office/drawing/2014/main" val="3194835864"/>
                      </a:ext>
                    </a:extLst>
                  </a:tr>
                  <a:tr h="1740154">
                    <a:tc>
                      <a:txBody>
                        <a:bodyPr/>
                        <a:lstStyle/>
                        <a:p>
                          <a:endParaRPr lang="en-US"/>
                        </a:p>
                      </a:txBody>
                      <a:tcPr>
                        <a:blipFill>
                          <a:blip r:embed="rId2"/>
                          <a:stretch>
                            <a:fillRect l="-101" t="-163986" r="-100302" b="-103497"/>
                          </a:stretch>
                        </a:blipFill>
                      </a:tcPr>
                    </a:tc>
                    <a:tc>
                      <a:txBody>
                        <a:bodyPr/>
                        <a:lstStyle/>
                        <a:p>
                          <a:endParaRPr lang="en-US"/>
                        </a:p>
                      </a:txBody>
                      <a:tcPr>
                        <a:blipFill>
                          <a:blip r:embed="rId2"/>
                          <a:stretch>
                            <a:fillRect l="-100101" t="-163986" r="-302" b="-103497"/>
                          </a:stretch>
                        </a:blipFill>
                      </a:tcPr>
                    </a:tc>
                    <a:extLst>
                      <a:ext uri="{0D108BD9-81ED-4DB2-BD59-A6C34878D82A}">
                        <a16:rowId xmlns:a16="http://schemas.microsoft.com/office/drawing/2014/main" val="2660317644"/>
                      </a:ext>
                    </a:extLst>
                  </a:tr>
                  <a:tr h="889572">
                    <a:tc>
                      <a:txBody>
                        <a:bodyPr/>
                        <a:lstStyle/>
                        <a:p>
                          <a:endParaRPr lang="en-US"/>
                        </a:p>
                      </a:txBody>
                      <a:tcPr>
                        <a:blipFill>
                          <a:blip r:embed="rId2"/>
                          <a:stretch>
                            <a:fillRect l="-101" t="-517123" r="-100302" b="-102740"/>
                          </a:stretch>
                        </a:blipFill>
                      </a:tcPr>
                    </a:tc>
                    <a:tc>
                      <a:txBody>
                        <a:bodyPr/>
                        <a:lstStyle/>
                        <a:p>
                          <a:endParaRPr lang="en-US"/>
                        </a:p>
                      </a:txBody>
                      <a:tcPr>
                        <a:blipFill>
                          <a:blip r:embed="rId2"/>
                          <a:stretch>
                            <a:fillRect l="-100101" t="-517123" r="-302" b="-102740"/>
                          </a:stretch>
                        </a:blipFill>
                      </a:tcPr>
                    </a:tc>
                    <a:extLst>
                      <a:ext uri="{0D108BD9-81ED-4DB2-BD59-A6C34878D82A}">
                        <a16:rowId xmlns:a16="http://schemas.microsoft.com/office/drawing/2014/main" val="246575324"/>
                      </a:ext>
                    </a:extLst>
                  </a:tr>
                  <a:tr h="900113">
                    <a:tc>
                      <a:txBody>
                        <a:bodyPr/>
                        <a:lstStyle/>
                        <a:p>
                          <a:endParaRPr lang="en-US"/>
                        </a:p>
                      </a:txBody>
                      <a:tcPr>
                        <a:blipFill>
                          <a:blip r:embed="rId2"/>
                          <a:stretch>
                            <a:fillRect l="-101" t="-608784" r="-100302" b="-1351"/>
                          </a:stretch>
                        </a:blipFill>
                      </a:tcPr>
                    </a:tc>
                    <a:tc>
                      <a:txBody>
                        <a:bodyPr/>
                        <a:lstStyle/>
                        <a:p>
                          <a:endParaRPr lang="en-US"/>
                        </a:p>
                      </a:txBody>
                      <a:tcPr>
                        <a:blipFill>
                          <a:blip r:embed="rId2"/>
                          <a:stretch>
                            <a:fillRect l="-100101" t="-608784" r="-302" b="-1351"/>
                          </a:stretch>
                        </a:blipFill>
                      </a:tcPr>
                    </a:tc>
                    <a:extLst>
                      <a:ext uri="{0D108BD9-81ED-4DB2-BD59-A6C34878D82A}">
                        <a16:rowId xmlns:a16="http://schemas.microsoft.com/office/drawing/2014/main" val="646960460"/>
                      </a:ext>
                    </a:extLst>
                  </a:tr>
                </a:tbl>
              </a:graphicData>
            </a:graphic>
          </p:graphicFrame>
        </mc:Fallback>
      </mc:AlternateContent>
      <p:sp>
        <p:nvSpPr>
          <p:cNvPr id="4" name="Title 2">
            <a:extLst>
              <a:ext uri="{FF2B5EF4-FFF2-40B4-BE49-F238E27FC236}">
                <a16:creationId xmlns:a16="http://schemas.microsoft.com/office/drawing/2014/main" id="{6D094593-6B0F-4DDA-89EE-DB8E2B1A0D84}"/>
              </a:ext>
              <a:ext uri="{C183D7F6-B498-43B3-948B-1728B52AA6E4}">
                <adec:decorative xmlns:adec="http://schemas.microsoft.com/office/drawing/2017/decorative" val="0"/>
              </a:ext>
            </a:extLst>
          </p:cNvPr>
          <p:cNvSpPr txBox="1">
            <a:spLocks/>
          </p:cNvSpPr>
          <p:nvPr/>
        </p:nvSpPr>
        <p:spPr>
          <a:xfrm>
            <a:off x="1425305" y="39756"/>
            <a:ext cx="9534242"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chemeClr val="tx1"/>
                </a:solidFill>
                <a:effectLst/>
                <a:uLnTx/>
                <a:uFillTx/>
                <a:latin typeface="Calibri" panose="020F0502020204030204"/>
                <a:ea typeface="+mj-ea"/>
                <a:cs typeface="+mj-cs"/>
              </a:rPr>
              <a:t>1. SỰ TƯƠNG TỰ CỦA CON LẮC LÒ XO VÀ CON LẮC ĐƠN</a:t>
            </a:r>
            <a:endParaRPr kumimoji="0" lang="en-US" sz="3200" b="1" i="0" u="none" strike="noStrike" kern="1200" cap="none" spc="-50" normalizeH="0" baseline="0" noProof="0" dirty="0">
              <a:ln>
                <a:noFill/>
              </a:ln>
              <a:solidFill>
                <a:schemeClr val="tx1"/>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586815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E6FD6D-CF41-4607-B92D-133EB55E7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969" y="908760"/>
            <a:ext cx="2897186" cy="3217479"/>
          </a:xfrm>
          <a:prstGeom prst="rect">
            <a:avLst/>
          </a:prstGeom>
        </p:spPr>
      </p:pic>
      <mc:AlternateContent xmlns:mc="http://schemas.openxmlformats.org/markup-compatibility/2006" xmlns:a14="http://schemas.microsoft.com/office/drawing/2010/main">
        <mc:Choice Requires="a14">
          <p:sp>
            <p:nvSpPr>
              <p:cNvPr id="7" name="Text Box 88">
                <a:extLst>
                  <a:ext uri="{FF2B5EF4-FFF2-40B4-BE49-F238E27FC236}">
                    <a16:creationId xmlns:a16="http://schemas.microsoft.com/office/drawing/2014/main" id="{DB9B6190-BFDE-4E2C-A743-0CBE39236E74}"/>
                  </a:ext>
                </a:extLst>
              </p:cNvPr>
              <p:cNvSpPr txBox="1">
                <a:spLocks noChangeArrowheads="1"/>
              </p:cNvSpPr>
              <p:nvPr/>
            </p:nvSpPr>
            <p:spPr bwMode="auto">
              <a:xfrm>
                <a:off x="86553" y="3298631"/>
                <a:ext cx="5285432" cy="31801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eaLnBrk="1" hangingPunct="1">
                  <a:buFont typeface="Wingdings" panose="05000000000000000000" pitchFamily="2" charset="2"/>
                  <a:buChar char="v"/>
                </a:pPr>
                <a:r>
                  <a:rPr lang="en-US" altLang="en-US" sz="2000" b="0">
                    <a:solidFill>
                      <a:srgbClr val="1CADE4"/>
                    </a:solidFill>
                    <a:latin typeface="Arial" panose="020B0604020202020204" pitchFamily="34" charset="0"/>
                    <a:cs typeface="Arial" panose="020B0604020202020204" pitchFamily="34" charset="0"/>
                  </a:rPr>
                  <a:t>Theo </a:t>
                </a:r>
                <a:r>
                  <a:rPr lang="en-US" altLang="en-US" sz="2000">
                    <a:solidFill>
                      <a:srgbClr val="1CADE4"/>
                    </a:solidFill>
                    <a:latin typeface="Arial" panose="020B0604020202020204" pitchFamily="34" charset="0"/>
                    <a:cs typeface="Arial" panose="020B0604020202020204" pitchFamily="34" charset="0"/>
                  </a:rPr>
                  <a:t>định luật </a:t>
                </a:r>
                <a:r>
                  <a:rPr lang="en-US" altLang="en-US" sz="2000" b="0">
                    <a:solidFill>
                      <a:srgbClr val="1CADE4"/>
                    </a:solidFill>
                    <a:latin typeface="Arial" panose="020B0604020202020204" pitchFamily="34" charset="0"/>
                    <a:cs typeface="Arial" panose="020B0604020202020204" pitchFamily="34" charset="0"/>
                  </a:rPr>
                  <a:t>II Niuton:</a:t>
                </a:r>
              </a:p>
              <a:p>
                <a:pPr algn="l" eaLnBrk="1" hangingPunct="1"/>
                <a14:m>
                  <m:oMathPara xmlns:m="http://schemas.openxmlformats.org/officeDocument/2006/math">
                    <m:oMathParaPr>
                      <m:jc m:val="centerGroup"/>
                    </m:oMathParaPr>
                    <m:oMath xmlns:m="http://schemas.openxmlformats.org/officeDocument/2006/math">
                      <m:acc>
                        <m:accPr>
                          <m:chr m:val="⃗"/>
                          <m:ctrlPr>
                            <a:rPr lang="en-US" sz="200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𝑇</m:t>
                          </m:r>
                        </m:e>
                      </m:acc>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𝑃</m:t>
                          </m:r>
                        </m:e>
                      </m:acc>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𝑎</m:t>
                              </m:r>
                            </m:e>
                          </m:acc>
                        </m:e>
                        <m:sub>
                          <m:r>
                            <a:rPr lang="en-US" sz="2000" b="0" i="1" smtClean="0">
                              <a:solidFill>
                                <a:schemeClr val="tx1"/>
                              </a:solidFill>
                              <a:latin typeface="Cambria Math" panose="02040503050406030204" pitchFamily="18" charset="0"/>
                            </a:rPr>
                            <m:t>h𝑡</m:t>
                          </m:r>
                        </m:sub>
                      </m:sSub>
                      <m:r>
                        <a:rPr lang="en-US" sz="2000" b="0" i="1" smtClean="0">
                          <a:solidFill>
                            <a:schemeClr val="tx1"/>
                          </a:solidFill>
                          <a:latin typeface="Cambria Math" panose="02040503050406030204" pitchFamily="18" charset="0"/>
                        </a:rPr>
                        <m:t>  (1)</m:t>
                      </m:r>
                    </m:oMath>
                  </m:oMathPara>
                </a14:m>
                <a:endParaRPr lang="en-US" altLang="en-US" sz="2000">
                  <a:solidFill>
                    <a:schemeClr val="tx1"/>
                  </a:solidFill>
                  <a:latin typeface="Arial" panose="020B0604020202020204" pitchFamily="34" charset="0"/>
                  <a:cs typeface="Arial" panose="020B0604020202020204" pitchFamily="34" charset="0"/>
                </a:endParaRPr>
              </a:p>
              <a:p>
                <a:pPr marL="457200" indent="-457200" algn="l" eaLnBrk="1" hangingPunct="1">
                  <a:buFontTx/>
                  <a:buChar char="-"/>
                </a:pPr>
                <a:r>
                  <a:rPr lang="en-US" altLang="en-US" sz="2000" b="0">
                    <a:solidFill>
                      <a:schemeClr val="tx1"/>
                    </a:solidFill>
                    <a:latin typeface="Arial" panose="020B0604020202020204" pitchFamily="34" charset="0"/>
                    <a:cs typeface="Arial" panose="020B0604020202020204" pitchFamily="34" charset="0"/>
                  </a:rPr>
                  <a:t>Chiếu (1) lên phương dây treo:</a:t>
                </a:r>
              </a:p>
              <a:p>
                <a:pPr algn="l" eaLnBrk="1" hangingPunct="1"/>
                <a14:m>
                  <m:oMathPara xmlns:m="http://schemas.openxmlformats.org/officeDocument/2006/math">
                    <m:oMathParaPr>
                      <m:jc m:val="left"/>
                    </m:oMathParaPr>
                    <m:oMath xmlns:m="http://schemas.openxmlformats.org/officeDocument/2006/math">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cs typeface="Arial" panose="020B0604020202020204" pitchFamily="34" charset="0"/>
                        </a:rPr>
                        <m:t>𝑇</m:t>
                      </m:r>
                      <m:r>
                        <a:rPr lang="en-US" altLang="en-US" sz="2000" b="0" i="1" smtClean="0">
                          <a:solidFill>
                            <a:schemeClr val="tx1"/>
                          </a:solidFill>
                          <a:latin typeface="Cambria Math" panose="02040503050406030204" pitchFamily="18" charset="0"/>
                          <a:cs typeface="Arial" panose="020B0604020202020204" pitchFamily="34" charset="0"/>
                        </a:rPr>
                        <m:t>−</m:t>
                      </m:r>
                      <m:sSub>
                        <m:sSubPr>
                          <m:ctrlPr>
                            <a:rPr lang="en-US" altLang="en-US" sz="2000" b="0" i="1" smtClean="0">
                              <a:solidFill>
                                <a:schemeClr val="tx1"/>
                              </a:solidFill>
                              <a:latin typeface="Cambria Math" panose="02040503050406030204" pitchFamily="18" charset="0"/>
                              <a:cs typeface="Arial" panose="020B0604020202020204" pitchFamily="34" charset="0"/>
                            </a:rPr>
                          </m:ctrlPr>
                        </m:sSubPr>
                        <m:e>
                          <m:r>
                            <a:rPr lang="en-US" altLang="en-US" sz="2000" b="0" i="1" smtClean="0">
                              <a:solidFill>
                                <a:schemeClr val="tx1"/>
                              </a:solidFill>
                              <a:latin typeface="Cambria Math" panose="02040503050406030204" pitchFamily="18" charset="0"/>
                              <a:cs typeface="Arial" panose="020B0604020202020204" pitchFamily="34" charset="0"/>
                            </a:rPr>
                            <m:t>𝑃</m:t>
                          </m:r>
                        </m:e>
                        <m:sub>
                          <m:r>
                            <a:rPr lang="en-US" altLang="en-US" sz="2000" b="0" i="1" smtClean="0">
                              <a:solidFill>
                                <a:schemeClr val="tx1"/>
                              </a:solidFill>
                              <a:latin typeface="Cambria Math" panose="02040503050406030204" pitchFamily="18" charset="0"/>
                              <a:cs typeface="Arial" panose="020B0604020202020204" pitchFamily="34" charset="0"/>
                            </a:rPr>
                            <m:t>𝑛</m:t>
                          </m:r>
                        </m:sub>
                      </m:sSub>
                      <m:r>
                        <a:rPr lang="en-US" altLang="en-US" sz="2000" b="0" i="1" smtClean="0">
                          <a:solidFill>
                            <a:schemeClr val="tx1"/>
                          </a:solidFill>
                          <a:latin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cs typeface="Arial" panose="020B0604020202020204" pitchFamily="34" charset="0"/>
                        </a:rPr>
                        <m:t>𝑚</m:t>
                      </m:r>
                      <m:f>
                        <m:fPr>
                          <m:ctrlPr>
                            <a:rPr lang="en-US" altLang="en-US" sz="2000" b="0" i="1" smtClean="0">
                              <a:solidFill>
                                <a:schemeClr val="tx1"/>
                              </a:solidFill>
                              <a:latin typeface="Cambria Math" panose="02040503050406030204" pitchFamily="18" charset="0"/>
                              <a:cs typeface="Arial" panose="020B0604020202020204" pitchFamily="34" charset="0"/>
                            </a:rPr>
                          </m:ctrlPr>
                        </m:fPr>
                        <m:num>
                          <m:sSup>
                            <m:sSupPr>
                              <m:ctrlPr>
                                <a:rPr lang="en-US" altLang="en-US" sz="2000" b="0" i="1" smtClean="0">
                                  <a:solidFill>
                                    <a:schemeClr val="tx1"/>
                                  </a:solidFill>
                                  <a:latin typeface="Cambria Math" panose="02040503050406030204" pitchFamily="18" charset="0"/>
                                  <a:cs typeface="Arial" panose="020B0604020202020204" pitchFamily="34" charset="0"/>
                                </a:rPr>
                              </m:ctrlPr>
                            </m:sSupPr>
                            <m:e>
                              <m:r>
                                <a:rPr lang="en-US" altLang="en-US" sz="2000" b="0" i="1" smtClean="0">
                                  <a:solidFill>
                                    <a:schemeClr val="tx1"/>
                                  </a:solidFill>
                                  <a:latin typeface="Cambria Math" panose="02040503050406030204" pitchFamily="18" charset="0"/>
                                  <a:cs typeface="Arial" panose="020B0604020202020204" pitchFamily="34" charset="0"/>
                                </a:rPr>
                                <m:t>𝑣</m:t>
                              </m:r>
                            </m:e>
                            <m:sup>
                              <m:r>
                                <a:rPr lang="en-US" altLang="en-US" sz="2000" b="0" i="1" smtClean="0">
                                  <a:solidFill>
                                    <a:schemeClr val="tx1"/>
                                  </a:solidFill>
                                  <a:latin typeface="Cambria Math" panose="02040503050406030204" pitchFamily="18" charset="0"/>
                                  <a:cs typeface="Arial" panose="020B0604020202020204" pitchFamily="34" charset="0"/>
                                </a:rPr>
                                <m:t>2</m:t>
                              </m:r>
                            </m:sup>
                          </m:sSup>
                        </m:num>
                        <m:den>
                          <m:r>
                            <a:rPr lang="en-US" altLang="en-US" sz="2000" b="0" i="1" smtClean="0">
                              <a:solidFill>
                                <a:schemeClr val="tx1"/>
                              </a:solidFill>
                              <a:latin typeface="Cambria Math" panose="02040503050406030204" pitchFamily="18" charset="0"/>
                              <a:cs typeface="Arial" panose="020B0604020202020204" pitchFamily="34" charset="0"/>
                            </a:rPr>
                            <m:t>𝑙</m:t>
                          </m:r>
                        </m:den>
                      </m:f>
                    </m:oMath>
                  </m:oMathPara>
                </a14:m>
                <a:endParaRPr lang="en-US" altLang="en-US" sz="2000" b="0">
                  <a:solidFill>
                    <a:schemeClr val="tx1"/>
                  </a:solidFill>
                  <a:latin typeface="Arial" panose="020B0604020202020204" pitchFamily="34" charset="0"/>
                  <a:cs typeface="Arial" panose="020B0604020202020204" pitchFamily="34" charset="0"/>
                </a:endParaRPr>
              </a:p>
              <a:p>
                <a:pPr algn="l" eaLnBrk="1" hangingPunct="1"/>
                <a14:m>
                  <m:oMathPara xmlns:m="http://schemas.openxmlformats.org/officeDocument/2006/math">
                    <m:oMathParaPr>
                      <m:jc m:val="left"/>
                    </m:oMathParaPr>
                    <m:oMath xmlns:m="http://schemas.openxmlformats.org/officeDocument/2006/math">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cs typeface="Arial" panose="020B0604020202020204" pitchFamily="34" charset="0"/>
                        </a:rPr>
                        <m:t>𝑇</m:t>
                      </m:r>
                      <m:r>
                        <a:rPr lang="en-US" altLang="en-US" sz="2000" b="0" i="1" smtClean="0">
                          <a:solidFill>
                            <a:schemeClr val="tx1"/>
                          </a:solidFill>
                          <a:latin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cs typeface="Arial" panose="020B0604020202020204" pitchFamily="34" charset="0"/>
                        </a:rPr>
                        <m:t>𝑚𝑔𝑐𝑜𝑠</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𝛼</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f>
                        <m:fPr>
                          <m:ctrlP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𝑔𝑙</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𝑐𝑜𝑠</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𝛼</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𝑐𝑜𝑠</m:t>
                          </m:r>
                          <m:sSub>
                            <m:sSubPr>
                              <m:ctrlP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𝛼</m:t>
                              </m:r>
                            </m:e>
                            <m:sub>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0</m:t>
                              </m:r>
                            </m:sub>
                          </m:sSub>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num>
                        <m:den>
                          <m:r>
                            <a:rPr lang="en-US" alt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𝑙</m:t>
                          </m:r>
                        </m:den>
                      </m:f>
                    </m:oMath>
                  </m:oMathPara>
                </a14:m>
                <a:endParaRPr lang="en-US" altLang="en-US" sz="2000" b="0" i="1">
                  <a:solidFill>
                    <a:schemeClr val="tx1"/>
                  </a:solidFill>
                  <a:latin typeface="Arial" panose="020B0604020202020204" pitchFamily="34" charset="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𝑚𝑔</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𝑐𝑜𝑠</m:t>
                          </m:r>
                          <m:r>
                            <a:rPr lang="en-US" sz="2000" b="0" i="1" smtClean="0">
                              <a:solidFill>
                                <a:schemeClr val="tx1"/>
                              </a:solidFill>
                              <a:latin typeface="Cambria Math" panose="02040503050406030204" pitchFamily="18" charset="0"/>
                              <a:ea typeface="Cambria Math" panose="02040503050406030204" pitchFamily="18" charset="0"/>
                            </a:rPr>
                            <m:t>𝛼</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𝑐𝑜𝑠</m:t>
                          </m:r>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𝛼</m:t>
                              </m:r>
                            </m:e>
                            <m:sub>
                              <m:r>
                                <a:rPr lang="en-US" sz="2000" b="0" i="1" smtClean="0">
                                  <a:solidFill>
                                    <a:schemeClr val="tx1"/>
                                  </a:solidFill>
                                  <a:latin typeface="Cambria Math" panose="02040503050406030204" pitchFamily="18" charset="0"/>
                                  <a:ea typeface="Cambria Math" panose="02040503050406030204" pitchFamily="18" charset="0"/>
                                </a:rPr>
                                <m:t>0</m:t>
                              </m:r>
                            </m:sub>
                          </m:sSub>
                        </m:e>
                      </m:d>
                      <m:r>
                        <a:rPr lang="en-US" sz="2000" b="0" i="1" smtClean="0">
                          <a:solidFill>
                            <a:schemeClr val="tx1"/>
                          </a:solidFill>
                          <a:latin typeface="Cambria Math" panose="02040503050406030204" pitchFamily="18" charset="0"/>
                          <a:ea typeface="Cambria Math" panose="02040503050406030204" pitchFamily="18" charset="0"/>
                        </a:rPr>
                        <m:t>+</m:t>
                      </m:r>
                      <m:r>
                        <a:rPr lang="en-US" altLang="en-US" sz="2000" i="1">
                          <a:solidFill>
                            <a:schemeClr val="tx1"/>
                          </a:solidFill>
                          <a:latin typeface="Cambria Math" panose="02040503050406030204" pitchFamily="18" charset="0"/>
                          <a:cs typeface="Arial" panose="020B0604020202020204" pitchFamily="34" charset="0"/>
                        </a:rPr>
                        <m:t>𝑚𝑔𝑐𝑜𝑠</m:t>
                      </m:r>
                      <m:r>
                        <a:rPr lang="en-US" altLang="en-US" sz="2000" i="1">
                          <a:solidFill>
                            <a:schemeClr val="tx1"/>
                          </a:solidFill>
                          <a:latin typeface="Cambria Math" panose="02040503050406030204" pitchFamily="18" charset="0"/>
                          <a:ea typeface="Cambria Math" panose="02040503050406030204" pitchFamily="18" charset="0"/>
                          <a:cs typeface="Arial" panose="020B0604020202020204" pitchFamily="34" charset="0"/>
                        </a:rPr>
                        <m:t>𝛼</m:t>
                      </m:r>
                    </m:oMath>
                  </m:oMathPara>
                </a14:m>
                <a:endParaRPr lang="en-US" altLang="en-US" sz="2000" b="0" i="1">
                  <a:solidFill>
                    <a:schemeClr val="tx1"/>
                  </a:solidFill>
                  <a:latin typeface="Arial" panose="020B0604020202020204" pitchFamily="34" charset="0"/>
                  <a:ea typeface="Cambria Math" panose="02040503050406030204" pitchFamily="18" charset="0"/>
                  <a:cs typeface="Arial" panose="020B0604020202020204" pitchFamily="34" charset="0"/>
                </a:endParaRPr>
              </a:p>
              <a:p>
                <a:pPr algn="l" eaLnBrk="1" hangingPunct="1"/>
                <a14:m>
                  <m:oMathPara xmlns:m="http://schemas.openxmlformats.org/officeDocument/2006/math">
                    <m:oMathParaPr>
                      <m:jc m:val="left"/>
                    </m:oMathParaPr>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rPr>
                        <m:t>𝑇</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𝑚𝑔</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3</m:t>
                          </m:r>
                          <m:r>
                            <a:rPr lang="en-US" sz="2000" b="0" i="1" smtClean="0">
                              <a:solidFill>
                                <a:srgbClr val="FF0000"/>
                              </a:solidFill>
                              <a:latin typeface="Cambria Math" panose="02040503050406030204" pitchFamily="18" charset="0"/>
                            </a:rPr>
                            <m:t>𝑐𝑜𝑠</m:t>
                          </m:r>
                          <m:r>
                            <a:rPr lang="en-US" sz="2000" b="0" i="1" smtClean="0">
                              <a:solidFill>
                                <a:srgbClr val="FF0000"/>
                              </a:solidFill>
                              <a:latin typeface="Cambria Math" panose="02040503050406030204" pitchFamily="18" charset="0"/>
                              <a:ea typeface="Cambria Math" panose="02040503050406030204" pitchFamily="18" charset="0"/>
                            </a:rPr>
                            <m:t>𝛼</m:t>
                          </m:r>
                          <m:r>
                            <a:rPr lang="en-US" sz="2000" b="0" i="1" smtClean="0">
                              <a:solidFill>
                                <a:srgbClr val="FF0000"/>
                              </a:solidFill>
                              <a:latin typeface="Cambria Math" panose="02040503050406030204" pitchFamily="18" charset="0"/>
                              <a:ea typeface="Cambria Math" panose="02040503050406030204" pitchFamily="18" charset="0"/>
                            </a:rPr>
                            <m:t>−2</m:t>
                          </m:r>
                          <m:r>
                            <a:rPr lang="en-US" sz="2000" b="0" i="1" smtClean="0">
                              <a:solidFill>
                                <a:srgbClr val="FF0000"/>
                              </a:solidFill>
                              <a:latin typeface="Cambria Math" panose="02040503050406030204" pitchFamily="18" charset="0"/>
                              <a:ea typeface="Cambria Math" panose="02040503050406030204" pitchFamily="18" charset="0"/>
                            </a:rPr>
                            <m:t>𝑐𝑜𝑠</m:t>
                          </m:r>
                          <m:sSub>
                            <m:sSubPr>
                              <m:ctrlPr>
                                <a:rPr lang="en-US" sz="2000" b="0" i="1" smtClean="0">
                                  <a:solidFill>
                                    <a:srgbClr val="FF0000"/>
                                  </a:solidFill>
                                  <a:latin typeface="Cambria Math" panose="02040503050406030204" pitchFamily="18" charset="0"/>
                                  <a:ea typeface="Cambria Math" panose="02040503050406030204" pitchFamily="18" charset="0"/>
                                </a:rPr>
                              </m:ctrlPr>
                            </m:sSubPr>
                            <m:e>
                              <m:r>
                                <a:rPr lang="en-US" sz="2000" b="0" i="1" smtClean="0">
                                  <a:solidFill>
                                    <a:srgbClr val="FF0000"/>
                                  </a:solidFill>
                                  <a:latin typeface="Cambria Math" panose="02040503050406030204" pitchFamily="18" charset="0"/>
                                  <a:ea typeface="Cambria Math" panose="02040503050406030204" pitchFamily="18" charset="0"/>
                                </a:rPr>
                                <m:t>𝛼</m:t>
                              </m:r>
                            </m:e>
                            <m:sub>
                              <m:r>
                                <a:rPr lang="en-US" sz="2000" b="0" i="1" smtClean="0">
                                  <a:solidFill>
                                    <a:srgbClr val="FF0000"/>
                                  </a:solidFill>
                                  <a:latin typeface="Cambria Math" panose="02040503050406030204" pitchFamily="18" charset="0"/>
                                  <a:ea typeface="Cambria Math" panose="02040503050406030204" pitchFamily="18" charset="0"/>
                                </a:rPr>
                                <m:t>0</m:t>
                              </m:r>
                            </m:sub>
                          </m:sSub>
                        </m:e>
                      </m:d>
                    </m:oMath>
                  </m:oMathPara>
                </a14:m>
                <a:endParaRPr lang="en-US" altLang="en-US" sz="2000" b="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 </m:t>
                      </m:r>
                      <m:sSub>
                        <m:sSubPr>
                          <m:ctrlP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𝑎</m:t>
                          </m:r>
                        </m:e>
                        <m:sub>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h𝑡</m:t>
                          </m:r>
                        </m:sub>
                      </m:sSub>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=2</m:t>
                      </m:r>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𝑔</m:t>
                      </m:r>
                      <m:r>
                        <a:rPr lang="en-US" altLang="en-US" sz="2000" b="0" i="1"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m:t>
                      </m:r>
                      <m:r>
                        <a:rPr lang="en-US" sz="2000" i="1">
                          <a:solidFill>
                            <a:srgbClr val="0000FF"/>
                          </a:solidFill>
                          <a:latin typeface="Cambria Math" panose="02040503050406030204" pitchFamily="18" charset="0"/>
                        </a:rPr>
                        <m:t>𝑐𝑜𝑠</m:t>
                      </m:r>
                      <m:r>
                        <a:rPr lang="en-US" sz="2000" i="1">
                          <a:solidFill>
                            <a:srgbClr val="0000FF"/>
                          </a:solidFill>
                          <a:latin typeface="Cambria Math" panose="02040503050406030204" pitchFamily="18" charset="0"/>
                          <a:ea typeface="Cambria Math" panose="02040503050406030204" pitchFamily="18" charset="0"/>
                        </a:rPr>
                        <m:t>𝛼</m:t>
                      </m:r>
                      <m:r>
                        <a:rPr lang="en-US" sz="2000" i="1">
                          <a:solidFill>
                            <a:srgbClr val="0000FF"/>
                          </a:solidFill>
                          <a:latin typeface="Cambria Math" panose="02040503050406030204" pitchFamily="18" charset="0"/>
                          <a:ea typeface="Cambria Math" panose="02040503050406030204" pitchFamily="18" charset="0"/>
                        </a:rPr>
                        <m:t>−</m:t>
                      </m:r>
                      <m:r>
                        <a:rPr lang="en-US" sz="2000" i="1">
                          <a:solidFill>
                            <a:srgbClr val="0000FF"/>
                          </a:solidFill>
                          <a:latin typeface="Cambria Math" panose="02040503050406030204" pitchFamily="18" charset="0"/>
                          <a:ea typeface="Cambria Math" panose="02040503050406030204" pitchFamily="18" charset="0"/>
                        </a:rPr>
                        <m:t>𝑐𝑜𝑠</m:t>
                      </m:r>
                      <m:sSub>
                        <m:sSubPr>
                          <m:ctrlPr>
                            <a:rPr lang="en-US" sz="2000" i="1">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𝛼</m:t>
                          </m:r>
                        </m:e>
                        <m:sub>
                          <m:r>
                            <a:rPr lang="en-US" sz="2000" i="1">
                              <a:solidFill>
                                <a:srgbClr val="0000FF"/>
                              </a:solidFill>
                              <a:latin typeface="Cambria Math" panose="02040503050406030204" pitchFamily="18" charset="0"/>
                              <a:ea typeface="Cambria Math" panose="02040503050406030204" pitchFamily="18" charset="0"/>
                            </a:rPr>
                            <m:t>0</m:t>
                          </m:r>
                        </m:sub>
                      </m:sSub>
                      <m:r>
                        <a:rPr lang="en-US" sz="2000" b="0" i="1" smtClean="0">
                          <a:solidFill>
                            <a:srgbClr val="0000FF"/>
                          </a:solidFill>
                          <a:latin typeface="Cambria Math" panose="02040503050406030204" pitchFamily="18" charset="0"/>
                          <a:ea typeface="Cambria Math" panose="02040503050406030204" pitchFamily="18" charset="0"/>
                        </a:rPr>
                        <m:t>)</m:t>
                      </m:r>
                    </m:oMath>
                  </m:oMathPara>
                </a14:m>
                <a:endParaRPr lang="en-US" altLang="en-US" sz="2000" b="0">
                  <a:solidFill>
                    <a:srgbClr val="0000FF"/>
                  </a:solidFill>
                  <a:latin typeface="Arial" panose="020B0604020202020204" pitchFamily="34" charset="0"/>
                  <a:cs typeface="Arial" panose="020B0604020202020204" pitchFamily="34" charset="0"/>
                </a:endParaRPr>
              </a:p>
            </p:txBody>
          </p:sp>
        </mc:Choice>
        <mc:Fallback xmlns="">
          <p:sp>
            <p:nvSpPr>
              <p:cNvPr id="7" name="Text Box 88">
                <a:extLst>
                  <a:ext uri="{FF2B5EF4-FFF2-40B4-BE49-F238E27FC236}">
                    <a16:creationId xmlns:a16="http://schemas.microsoft.com/office/drawing/2014/main" id="{DB9B6190-BFDE-4E2C-A743-0CBE39236E74}"/>
                  </a:ext>
                </a:extLst>
              </p:cNvPr>
              <p:cNvSpPr txBox="1">
                <a:spLocks noRot="1" noChangeAspect="1" noMove="1" noResize="1" noEditPoints="1" noAdjustHandles="1" noChangeArrowheads="1" noChangeShapeType="1" noTextEdit="1"/>
              </p:cNvSpPr>
              <p:nvPr/>
            </p:nvSpPr>
            <p:spPr bwMode="auto">
              <a:xfrm>
                <a:off x="86553" y="3298631"/>
                <a:ext cx="5285432" cy="3180101"/>
              </a:xfrm>
              <a:prstGeom prst="rect">
                <a:avLst/>
              </a:prstGeom>
              <a:blipFill>
                <a:blip r:embed="rId3"/>
                <a:stretch>
                  <a:fillRect l="-1038" t="-766" b="-13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Title 2">
            <a:extLst>
              <a:ext uri="{FF2B5EF4-FFF2-40B4-BE49-F238E27FC236}">
                <a16:creationId xmlns:a16="http://schemas.microsoft.com/office/drawing/2014/main" id="{2000CB13-F0C5-4DF1-AE09-66EE8A4AB405}"/>
              </a:ext>
              <a:ext uri="{C183D7F6-B498-43B3-948B-1728B52AA6E4}">
                <adec:decorative xmlns:adec="http://schemas.microsoft.com/office/drawing/2017/decorative" val="0"/>
              </a:ext>
            </a:extLst>
          </p:cNvPr>
          <p:cNvSpPr txBox="1">
            <a:spLocks/>
          </p:cNvSpPr>
          <p:nvPr/>
        </p:nvSpPr>
        <p:spPr>
          <a:xfrm>
            <a:off x="2127094" y="72278"/>
            <a:ext cx="9493406" cy="1146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Chứng minh công thức tính vận tốc và lực căng dây của con lắc đơn</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FEA748E-A45D-46FD-8500-3F05CB4C4B66}"/>
                  </a:ext>
                </a:extLst>
              </p:cNvPr>
              <p:cNvSpPr txBox="1"/>
              <p:nvPr/>
            </p:nvSpPr>
            <p:spPr>
              <a:xfrm>
                <a:off x="66282" y="1219200"/>
                <a:ext cx="5492401" cy="1964577"/>
              </a:xfrm>
              <a:prstGeom prst="rect">
                <a:avLst/>
              </a:prstGeom>
              <a:noFill/>
            </p:spPr>
            <p:txBody>
              <a:bodyPr wrap="none" rtlCol="0">
                <a:spAutoFit/>
              </a:bodyPr>
              <a:lstStyle/>
              <a:p>
                <a:pPr marL="285750" indent="-285750">
                  <a:buFont typeface="Wingdings" panose="05000000000000000000" pitchFamily="2" charset="2"/>
                  <a:buChar char="v"/>
                </a:pPr>
                <a:r>
                  <a:rPr lang="en-US" sz="2000">
                    <a:solidFill>
                      <a:srgbClr val="1CADE4"/>
                    </a:solidFill>
                    <a:latin typeface="Arial" panose="020B0604020202020204" pitchFamily="34" charset="0"/>
                    <a:cs typeface="Arial" panose="020B0604020202020204" pitchFamily="34" charset="0"/>
                  </a:rPr>
                  <a:t>Theo định luật bảo toàn cơ năng</a:t>
                </a:r>
                <a:r>
                  <a:rPr lang="en-US" sz="2000">
                    <a:latin typeface="Arial" panose="020B0604020202020204" pitchFamily="34" charset="0"/>
                    <a:cs typeface="Arial" panose="020B0604020202020204" pitchFamily="34" charset="0"/>
                  </a:rPr>
                  <a:t>:</a:t>
                </a: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𝑀</m:t>
                          </m:r>
                        </m:sub>
                      </m:sSub>
                    </m:oMath>
                  </m:oMathPara>
                </a14:m>
                <a:endParaRPr lang="en-US" sz="20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𝑚𝑔</m:t>
                      </m:r>
                      <m:r>
                        <m:rPr>
                          <m:sty m:val="p"/>
                        </m:rPr>
                        <a:rPr lang="en-US" sz="2000" b="0" i="0" smtClean="0">
                          <a:latin typeface="Cambria Math" panose="02040503050406030204" pitchFamily="18" charset="0"/>
                        </a:rPr>
                        <m:t>l</m:t>
                      </m:r>
                      <m:d>
                        <m:dPr>
                          <m:ctrlPr>
                            <a:rPr lang="en-US" sz="2000" b="0" i="1" smtClean="0">
                              <a:latin typeface="Cambria Math" panose="02040503050406030204" pitchFamily="18" charset="0"/>
                            </a:rPr>
                          </m:ctrlPr>
                        </m:dPr>
                        <m:e>
                          <m:r>
                            <a:rPr lang="en-US" sz="2000" b="0" i="0" smtClean="0">
                              <a:latin typeface="Cambria Math" panose="02040503050406030204" pitchFamily="18" charset="0"/>
                            </a:rPr>
                            <m:t>1−</m:t>
                          </m:r>
                          <m:r>
                            <m:rPr>
                              <m:sty m:val="p"/>
                            </m:rPr>
                            <a:rPr lang="en-US" sz="2000" b="0" i="0" smtClean="0">
                              <a:latin typeface="Cambria Math" panose="02040503050406030204" pitchFamily="18" charset="0"/>
                            </a:rPr>
                            <m:t>cos</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𝑣</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𝑚𝑔𝑙</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𝑐𝑜𝑠</m:t>
                          </m:r>
                          <m:r>
                            <a:rPr lang="en-US" sz="2000" b="0" i="1" smtClean="0">
                              <a:latin typeface="Cambria Math" panose="02040503050406030204" pitchFamily="18" charset="0"/>
                              <a:ea typeface="Cambria Math" panose="02040503050406030204" pitchFamily="18" charset="0"/>
                            </a:rPr>
                            <m:t>𝛼</m:t>
                          </m:r>
                        </m:e>
                      </m:d>
                    </m:oMath>
                  </m:oMathPara>
                </a14:m>
                <a:endParaRPr lang="en-US" sz="2000" b="0">
                  <a:latin typeface="Arial" panose="020B0604020202020204" pitchFamily="34" charset="0"/>
                  <a:ea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𝑣</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=2</m:t>
                      </m:r>
                      <m:r>
                        <a:rPr lang="en-US" sz="2000" b="0" i="1" smtClean="0">
                          <a:latin typeface="Cambria Math" panose="02040503050406030204" pitchFamily="18" charset="0"/>
                        </a:rPr>
                        <m:t>𝑔𝑙</m:t>
                      </m:r>
                      <m:d>
                        <m:dPr>
                          <m:ctrlPr>
                            <a:rPr lang="en-US" sz="2000" i="1">
                              <a:latin typeface="Cambria Math" panose="02040503050406030204" pitchFamily="18" charset="0"/>
                            </a:rPr>
                          </m:ctrlPr>
                        </m:dPr>
                        <m:e>
                          <m:r>
                            <a:rPr lang="en-US" sz="2000">
                              <a:latin typeface="Cambria Math" panose="02040503050406030204" pitchFamily="18" charset="0"/>
                            </a:rPr>
                            <m:t>1−</m:t>
                          </m:r>
                          <m:r>
                            <m:rPr>
                              <m:sty m:val="p"/>
                            </m:rPr>
                            <a:rPr lang="en-US" sz="2000">
                              <a:latin typeface="Cambria Math" panose="02040503050406030204" pitchFamily="18" charset="0"/>
                            </a:rPr>
                            <m:t>cos</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𝛼</m:t>
                              </m:r>
                            </m:e>
                            <m:sub>
                              <m:r>
                                <a:rPr lang="en-US" sz="2000" i="1">
                                  <a:latin typeface="Cambria Math" panose="02040503050406030204" pitchFamily="18" charset="0"/>
                                </a:rPr>
                                <m:t>0</m:t>
                              </m:r>
                            </m:sub>
                          </m:sSub>
                        </m:e>
                      </m:d>
                      <m:r>
                        <a:rPr lang="en-US" sz="2000" b="0" i="1" smtClean="0">
                          <a:latin typeface="Cambria Math" panose="02040503050406030204" pitchFamily="18" charset="0"/>
                        </a:rPr>
                        <m:t>−</m:t>
                      </m:r>
                      <m:r>
                        <a:rPr lang="en-US" sz="2000" i="1">
                          <a:latin typeface="Cambria Math" panose="02040503050406030204" pitchFamily="18" charset="0"/>
                        </a:rPr>
                        <m:t>𝑔𝑙</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𝑐𝑜𝑠</m:t>
                          </m:r>
                          <m:r>
                            <a:rPr lang="en-US" sz="2000" i="1">
                              <a:latin typeface="Cambria Math" panose="02040503050406030204" pitchFamily="18" charset="0"/>
                              <a:ea typeface="Cambria Math" panose="02040503050406030204" pitchFamily="18" charset="0"/>
                            </a:rPr>
                            <m:t>𝛼</m:t>
                          </m:r>
                        </m:e>
                      </m:d>
                    </m:oMath>
                  </m:oMathPara>
                </a14:m>
                <a:endParaRPr lang="en-US" sz="20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b="0" i="1" smtClean="0">
                          <a:solidFill>
                            <a:srgbClr val="000099"/>
                          </a:solidFill>
                          <a:latin typeface="Cambria Math" panose="02040503050406030204" pitchFamily="18" charset="0"/>
                          <a:ea typeface="Cambria Math" panose="02040503050406030204" pitchFamily="18" charset="0"/>
                        </a:rPr>
                        <m:t>→</m:t>
                      </m:r>
                      <m:r>
                        <a:rPr lang="en-US" sz="2000" b="0" i="1" smtClean="0">
                          <a:solidFill>
                            <a:srgbClr val="000099"/>
                          </a:solidFill>
                          <a:latin typeface="Cambria Math" panose="02040503050406030204" pitchFamily="18" charset="0"/>
                        </a:rPr>
                        <m:t>𝑣</m:t>
                      </m:r>
                      <m:r>
                        <a:rPr lang="en-US" sz="2000" b="0" i="1" smtClean="0">
                          <a:solidFill>
                            <a:srgbClr val="000099"/>
                          </a:solidFill>
                          <a:latin typeface="Cambria Math" panose="02040503050406030204" pitchFamily="18" charset="0"/>
                        </a:rPr>
                        <m:t>=</m:t>
                      </m:r>
                      <m:rad>
                        <m:radPr>
                          <m:degHide m:val="on"/>
                          <m:ctrlPr>
                            <a:rPr lang="en-US" sz="2000" b="0" i="1" smtClean="0">
                              <a:solidFill>
                                <a:srgbClr val="000099"/>
                              </a:solidFill>
                              <a:latin typeface="Cambria Math" panose="02040503050406030204" pitchFamily="18" charset="0"/>
                            </a:rPr>
                          </m:ctrlPr>
                        </m:radPr>
                        <m:deg/>
                        <m:e>
                          <m:r>
                            <a:rPr lang="en-US" sz="2000" b="0" i="1" smtClean="0">
                              <a:solidFill>
                                <a:srgbClr val="000099"/>
                              </a:solidFill>
                              <a:latin typeface="Cambria Math" panose="02040503050406030204" pitchFamily="18" charset="0"/>
                            </a:rPr>
                            <m:t>2</m:t>
                          </m:r>
                          <m:r>
                            <a:rPr lang="en-US" sz="2000" b="0" i="1" smtClean="0">
                              <a:solidFill>
                                <a:srgbClr val="000099"/>
                              </a:solidFill>
                              <a:latin typeface="Cambria Math" panose="02040503050406030204" pitchFamily="18" charset="0"/>
                            </a:rPr>
                            <m:t>𝑔𝑙</m:t>
                          </m:r>
                          <m:r>
                            <a:rPr lang="en-US" sz="2000" b="0" i="1" smtClean="0">
                              <a:solidFill>
                                <a:srgbClr val="000099"/>
                              </a:solidFill>
                              <a:latin typeface="Cambria Math" panose="02040503050406030204" pitchFamily="18" charset="0"/>
                            </a:rPr>
                            <m:t>(</m:t>
                          </m:r>
                          <m:r>
                            <a:rPr lang="en-US" sz="2000" b="0" i="1" smtClean="0">
                              <a:solidFill>
                                <a:srgbClr val="000099"/>
                              </a:solidFill>
                              <a:latin typeface="Cambria Math" panose="02040503050406030204" pitchFamily="18" charset="0"/>
                            </a:rPr>
                            <m:t>𝑐𝑜𝑠</m:t>
                          </m:r>
                          <m:r>
                            <a:rPr lang="en-US" sz="2000" b="0" i="1" smtClean="0">
                              <a:solidFill>
                                <a:srgbClr val="000099"/>
                              </a:solidFill>
                              <a:latin typeface="Cambria Math" panose="02040503050406030204" pitchFamily="18" charset="0"/>
                              <a:ea typeface="Cambria Math" panose="02040503050406030204" pitchFamily="18" charset="0"/>
                            </a:rPr>
                            <m:t>𝛼</m:t>
                          </m:r>
                          <m:r>
                            <a:rPr lang="en-US" sz="2000" b="0" i="1" smtClean="0">
                              <a:solidFill>
                                <a:srgbClr val="000099"/>
                              </a:solidFill>
                              <a:latin typeface="Cambria Math" panose="02040503050406030204" pitchFamily="18" charset="0"/>
                            </a:rPr>
                            <m:t>−</m:t>
                          </m:r>
                          <m:r>
                            <a:rPr lang="en-US" sz="2000" b="0" i="1" smtClean="0">
                              <a:solidFill>
                                <a:srgbClr val="000099"/>
                              </a:solidFill>
                              <a:latin typeface="Cambria Math" panose="02040503050406030204" pitchFamily="18" charset="0"/>
                            </a:rPr>
                            <m:t>𝑐𝑜𝑠</m:t>
                          </m:r>
                          <m:sSub>
                            <m:sSubPr>
                              <m:ctrlPr>
                                <a:rPr lang="en-US" sz="2000" b="0" i="1" smtClean="0">
                                  <a:solidFill>
                                    <a:srgbClr val="000099"/>
                                  </a:solidFill>
                                  <a:latin typeface="Cambria Math" panose="02040503050406030204" pitchFamily="18" charset="0"/>
                                </a:rPr>
                              </m:ctrlPr>
                            </m:sSubPr>
                            <m:e>
                              <m:r>
                                <a:rPr lang="en-US" sz="2000" b="0" i="1" smtClean="0">
                                  <a:solidFill>
                                    <a:srgbClr val="000099"/>
                                  </a:solidFill>
                                  <a:latin typeface="Cambria Math" panose="02040503050406030204" pitchFamily="18" charset="0"/>
                                  <a:ea typeface="Cambria Math" panose="02040503050406030204" pitchFamily="18" charset="0"/>
                                </a:rPr>
                                <m:t>𝛼</m:t>
                              </m:r>
                            </m:e>
                            <m:sub>
                              <m:r>
                                <a:rPr lang="en-US" sz="2000" b="0" i="1" smtClean="0">
                                  <a:solidFill>
                                    <a:srgbClr val="000099"/>
                                  </a:solidFill>
                                  <a:latin typeface="Cambria Math" panose="02040503050406030204" pitchFamily="18" charset="0"/>
                                </a:rPr>
                                <m:t>0</m:t>
                              </m:r>
                            </m:sub>
                          </m:sSub>
                          <m:r>
                            <a:rPr lang="en-US" sz="2000" b="0" i="1" smtClean="0">
                              <a:solidFill>
                                <a:srgbClr val="000099"/>
                              </a:solidFill>
                              <a:latin typeface="Cambria Math" panose="02040503050406030204" pitchFamily="18" charset="0"/>
                              <a:ea typeface="Cambria Math" panose="02040503050406030204" pitchFamily="18" charset="0"/>
                            </a:rPr>
                            <m:t>)</m:t>
                          </m:r>
                        </m:e>
                      </m:rad>
                    </m:oMath>
                  </m:oMathPara>
                </a14:m>
                <a:endParaRPr lang="en-US" sz="2000">
                  <a:solidFill>
                    <a:srgbClr val="000099"/>
                  </a:solidFill>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BFEA748E-A45D-46FD-8500-3F05CB4C4B66}"/>
                  </a:ext>
                </a:extLst>
              </p:cNvPr>
              <p:cNvSpPr txBox="1">
                <a:spLocks noRot="1" noChangeAspect="1" noMove="1" noResize="1" noEditPoints="1" noAdjustHandles="1" noChangeArrowheads="1" noChangeShapeType="1" noTextEdit="1"/>
              </p:cNvSpPr>
              <p:nvPr/>
            </p:nvSpPr>
            <p:spPr>
              <a:xfrm>
                <a:off x="66282" y="1219200"/>
                <a:ext cx="5492401" cy="1964577"/>
              </a:xfrm>
              <a:prstGeom prst="rect">
                <a:avLst/>
              </a:prstGeom>
              <a:blipFill>
                <a:blip r:embed="rId4"/>
                <a:stretch>
                  <a:fillRect l="-999" t="-1242" b="-1863"/>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5F67592B-E057-4D03-B638-4510BA2DDE4C}"/>
              </a:ext>
            </a:extLst>
          </p:cNvPr>
          <p:cNvCxnSpPr>
            <a:cxnSpLocks/>
          </p:cNvCxnSpPr>
          <p:nvPr/>
        </p:nvCxnSpPr>
        <p:spPr>
          <a:xfrm>
            <a:off x="5351311" y="1219200"/>
            <a:ext cx="35003" cy="563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E5C32B-1D03-42F6-92B5-4819D485BC17}"/>
              </a:ext>
            </a:extLst>
          </p:cNvPr>
          <p:cNvCxnSpPr/>
          <p:nvPr/>
        </p:nvCxnSpPr>
        <p:spPr>
          <a:xfrm>
            <a:off x="-1473966" y="3271335"/>
            <a:ext cx="687379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0E2759-25B6-43C1-AE4B-17207E957689}"/>
              </a:ext>
            </a:extLst>
          </p:cNvPr>
          <p:cNvPicPr>
            <a:picLocks noChangeAspect="1"/>
          </p:cNvPicPr>
          <p:nvPr/>
        </p:nvPicPr>
        <p:blipFill>
          <a:blip r:embed="rId5"/>
          <a:stretch>
            <a:fillRect/>
          </a:stretch>
        </p:blipFill>
        <p:spPr>
          <a:xfrm>
            <a:off x="5351311" y="3822661"/>
            <a:ext cx="6909277" cy="2768035"/>
          </a:xfrm>
          <a:prstGeom prst="rect">
            <a:avLst/>
          </a:prstGeom>
        </p:spPr>
      </p:pic>
    </p:spTree>
    <p:extLst>
      <p:ext uri="{BB962C8B-B14F-4D97-AF65-F5344CB8AC3E}">
        <p14:creationId xmlns:p14="http://schemas.microsoft.com/office/powerpoint/2010/main" val="11252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53D0395-8B49-4ED8-9516-D5CFCC4B135B}"/>
              </a:ext>
            </a:extLst>
          </p:cNvPr>
          <p:cNvGraphicFramePr>
            <a:graphicFrameLocks noGrp="1"/>
          </p:cNvGraphicFramePr>
          <p:nvPr>
            <p:extLst>
              <p:ext uri="{D42A27DB-BD31-4B8C-83A1-F6EECF244321}">
                <p14:modId xmlns:p14="http://schemas.microsoft.com/office/powerpoint/2010/main" val="3192648223"/>
              </p:ext>
            </p:extLst>
          </p:nvPr>
        </p:nvGraphicFramePr>
        <p:xfrm>
          <a:off x="40105" y="741065"/>
          <a:ext cx="12111790" cy="5375870"/>
        </p:xfrm>
        <a:graphic>
          <a:graphicData uri="http://schemas.openxmlformats.org/drawingml/2006/table">
            <a:tbl>
              <a:tblPr firstRow="1" bandRow="1">
                <a:tableStyleId>{BC89EF96-8CEA-46FF-86C4-4CE0E7609802}</a:tableStyleId>
              </a:tblPr>
              <a:tblGrid>
                <a:gridCol w="6055895">
                  <a:extLst>
                    <a:ext uri="{9D8B030D-6E8A-4147-A177-3AD203B41FA5}">
                      <a16:colId xmlns:a16="http://schemas.microsoft.com/office/drawing/2014/main" val="948964651"/>
                    </a:ext>
                  </a:extLst>
                </a:gridCol>
                <a:gridCol w="6055895">
                  <a:extLst>
                    <a:ext uri="{9D8B030D-6E8A-4147-A177-3AD203B41FA5}">
                      <a16:colId xmlns:a16="http://schemas.microsoft.com/office/drawing/2014/main" val="1215629027"/>
                    </a:ext>
                  </a:extLst>
                </a:gridCol>
              </a:tblGrid>
              <a:tr h="396080">
                <a:tc>
                  <a:txBody>
                    <a:bodyPr/>
                    <a:lstStyle/>
                    <a:p>
                      <a:pPr algn="ctr"/>
                      <a:r>
                        <a:rPr lang="en-US" sz="2400">
                          <a:solidFill>
                            <a:srgbClr val="C00000"/>
                          </a:solidFill>
                        </a:rPr>
                        <a:t>CON LẮC LÒ XO</a:t>
                      </a:r>
                    </a:p>
                  </a:txBody>
                  <a:tcPr/>
                </a:tc>
                <a:tc>
                  <a:txBody>
                    <a:bodyPr/>
                    <a:lstStyle/>
                    <a:p>
                      <a:pPr algn="ctr"/>
                      <a:r>
                        <a:rPr lang="en-US" sz="2400">
                          <a:solidFill>
                            <a:srgbClr val="000099"/>
                          </a:solidFill>
                        </a:rPr>
                        <a:t>CON LẮC ĐƠN</a:t>
                      </a:r>
                    </a:p>
                  </a:txBody>
                  <a:tcPr/>
                </a:tc>
                <a:extLst>
                  <a:ext uri="{0D108BD9-81ED-4DB2-BD59-A6C34878D82A}">
                    <a16:rowId xmlns:a16="http://schemas.microsoft.com/office/drawing/2014/main" val="770577038"/>
                  </a:ext>
                </a:extLst>
              </a:tr>
              <a:tr h="4918670">
                <a:tc>
                  <a:txBody>
                    <a:bodyPr/>
                    <a:lstStyle/>
                    <a:p>
                      <a:endParaRPr lang="en-US" sz="240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99"/>
                        </a:solidFill>
                      </a:endParaRPr>
                    </a:p>
                  </a:txBody>
                  <a:tcPr/>
                </a:tc>
                <a:extLst>
                  <a:ext uri="{0D108BD9-81ED-4DB2-BD59-A6C34878D82A}">
                    <a16:rowId xmlns:a16="http://schemas.microsoft.com/office/drawing/2014/main" val="1956734765"/>
                  </a:ext>
                </a:extLst>
              </a:tr>
            </a:tbl>
          </a:graphicData>
        </a:graphic>
      </p:graphicFrame>
      <p:grpSp>
        <p:nvGrpSpPr>
          <p:cNvPr id="4" name="Group 3">
            <a:extLst>
              <a:ext uri="{FF2B5EF4-FFF2-40B4-BE49-F238E27FC236}">
                <a16:creationId xmlns:a16="http://schemas.microsoft.com/office/drawing/2014/main" id="{8E7CFD0C-9ED8-4622-A06B-F6517D008F64}"/>
              </a:ext>
            </a:extLst>
          </p:cNvPr>
          <p:cNvGrpSpPr/>
          <p:nvPr/>
        </p:nvGrpSpPr>
        <p:grpSpPr>
          <a:xfrm>
            <a:off x="0" y="1195818"/>
            <a:ext cx="6297068" cy="4480663"/>
            <a:chOff x="5457620" y="3088063"/>
            <a:chExt cx="6297068" cy="4480663"/>
          </a:xfrm>
        </p:grpSpPr>
        <p:grpSp>
          <p:nvGrpSpPr>
            <p:cNvPr id="7" name="Group 43">
              <a:extLst>
                <a:ext uri="{FF2B5EF4-FFF2-40B4-BE49-F238E27FC236}">
                  <a16:creationId xmlns:a16="http://schemas.microsoft.com/office/drawing/2014/main" id="{F96CD7F4-BC85-4A78-8C3B-78C830C823EB}"/>
                </a:ext>
              </a:extLst>
            </p:cNvPr>
            <p:cNvGrpSpPr>
              <a:grpSpLocks/>
            </p:cNvGrpSpPr>
            <p:nvPr/>
          </p:nvGrpSpPr>
          <p:grpSpPr bwMode="auto">
            <a:xfrm>
              <a:off x="5801438" y="3088063"/>
              <a:ext cx="5176838" cy="881063"/>
              <a:chOff x="2451" y="247"/>
              <a:chExt cx="3261" cy="555"/>
            </a:xfrm>
          </p:grpSpPr>
          <p:grpSp>
            <p:nvGrpSpPr>
              <p:cNvPr id="14" name="Group 42">
                <a:extLst>
                  <a:ext uri="{FF2B5EF4-FFF2-40B4-BE49-F238E27FC236}">
                    <a16:creationId xmlns:a16="http://schemas.microsoft.com/office/drawing/2014/main" id="{16DF68D8-3EA2-444E-814C-CF53B2F2DB72}"/>
                  </a:ext>
                </a:extLst>
              </p:cNvPr>
              <p:cNvGrpSpPr>
                <a:grpSpLocks/>
              </p:cNvGrpSpPr>
              <p:nvPr/>
            </p:nvGrpSpPr>
            <p:grpSpPr bwMode="auto">
              <a:xfrm>
                <a:off x="2451" y="494"/>
                <a:ext cx="3149" cy="68"/>
                <a:chOff x="2451" y="494"/>
                <a:chExt cx="3149" cy="68"/>
              </a:xfrm>
            </p:grpSpPr>
            <p:sp>
              <p:nvSpPr>
                <p:cNvPr id="19" name="Line 32">
                  <a:extLst>
                    <a:ext uri="{FF2B5EF4-FFF2-40B4-BE49-F238E27FC236}">
                      <a16:creationId xmlns:a16="http://schemas.microsoft.com/office/drawing/2014/main" id="{226D0701-1A32-499E-B1BE-CFA97485AFC4}"/>
                    </a:ext>
                  </a:extLst>
                </p:cNvPr>
                <p:cNvSpPr>
                  <a:spLocks noChangeShapeType="1"/>
                </p:cNvSpPr>
                <p:nvPr/>
              </p:nvSpPr>
              <p:spPr bwMode="auto">
                <a:xfrm>
                  <a:off x="2451" y="528"/>
                  <a:ext cx="31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Line 33">
                  <a:extLst>
                    <a:ext uri="{FF2B5EF4-FFF2-40B4-BE49-F238E27FC236}">
                      <a16:creationId xmlns:a16="http://schemas.microsoft.com/office/drawing/2014/main" id="{9F367FCD-22DD-44F6-B8B8-6C8A33A3D648}"/>
                    </a:ext>
                  </a:extLst>
                </p:cNvPr>
                <p:cNvSpPr>
                  <a:spLocks noChangeShapeType="1"/>
                </p:cNvSpPr>
                <p:nvPr/>
              </p:nvSpPr>
              <p:spPr bwMode="auto">
                <a:xfrm>
                  <a:off x="5224" y="494"/>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Line 34">
                  <a:extLst>
                    <a:ext uri="{FF2B5EF4-FFF2-40B4-BE49-F238E27FC236}">
                      <a16:creationId xmlns:a16="http://schemas.microsoft.com/office/drawing/2014/main" id="{2624F710-77CE-4402-A83A-707A6EF047AB}"/>
                    </a:ext>
                  </a:extLst>
                </p:cNvPr>
                <p:cNvSpPr>
                  <a:spLocks noChangeShapeType="1"/>
                </p:cNvSpPr>
                <p:nvPr/>
              </p:nvSpPr>
              <p:spPr bwMode="auto">
                <a:xfrm>
                  <a:off x="2671" y="50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Line 35">
                  <a:extLst>
                    <a:ext uri="{FF2B5EF4-FFF2-40B4-BE49-F238E27FC236}">
                      <a16:creationId xmlns:a16="http://schemas.microsoft.com/office/drawing/2014/main" id="{905148FA-05F3-48E7-8D60-31A6D037E9F5}"/>
                    </a:ext>
                  </a:extLst>
                </p:cNvPr>
                <p:cNvSpPr>
                  <a:spLocks noChangeShapeType="1"/>
                </p:cNvSpPr>
                <p:nvPr/>
              </p:nvSpPr>
              <p:spPr bwMode="auto">
                <a:xfrm>
                  <a:off x="3943" y="514"/>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5" name="Text Box 36">
                <a:extLst>
                  <a:ext uri="{FF2B5EF4-FFF2-40B4-BE49-F238E27FC236}">
                    <a16:creationId xmlns:a16="http://schemas.microsoft.com/office/drawing/2014/main" id="{85CF657E-993A-41F7-B466-8DD3BCFB3A9C}"/>
                  </a:ext>
                </a:extLst>
              </p:cNvPr>
              <p:cNvSpPr txBox="1">
                <a:spLocks noChangeArrowheads="1"/>
              </p:cNvSpPr>
              <p:nvPr/>
            </p:nvSpPr>
            <p:spPr bwMode="auto">
              <a:xfrm>
                <a:off x="3830" y="24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a:t>
                </a:r>
              </a:p>
            </p:txBody>
          </p:sp>
          <p:sp>
            <p:nvSpPr>
              <p:cNvPr id="16" name="Text Box 37">
                <a:extLst>
                  <a:ext uri="{FF2B5EF4-FFF2-40B4-BE49-F238E27FC236}">
                    <a16:creationId xmlns:a16="http://schemas.microsoft.com/office/drawing/2014/main" id="{8BCC4328-BD92-415C-BD51-F9B06EA810C5}"/>
                  </a:ext>
                </a:extLst>
              </p:cNvPr>
              <p:cNvSpPr txBox="1">
                <a:spLocks noChangeArrowheads="1"/>
              </p:cNvSpPr>
              <p:nvPr/>
            </p:nvSpPr>
            <p:spPr bwMode="auto">
              <a:xfrm>
                <a:off x="5076" y="24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17" name="Text Box 38">
                <a:extLst>
                  <a:ext uri="{FF2B5EF4-FFF2-40B4-BE49-F238E27FC236}">
                    <a16:creationId xmlns:a16="http://schemas.microsoft.com/office/drawing/2014/main" id="{AF4B18F2-CB57-4A03-8742-F4035C22265D}"/>
                  </a:ext>
                </a:extLst>
              </p:cNvPr>
              <p:cNvSpPr txBox="1">
                <a:spLocks noChangeArrowheads="1"/>
              </p:cNvSpPr>
              <p:nvPr/>
            </p:nvSpPr>
            <p:spPr bwMode="auto">
              <a:xfrm>
                <a:off x="5424" y="51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a:t>
                </a:r>
              </a:p>
            </p:txBody>
          </p:sp>
          <p:sp>
            <p:nvSpPr>
              <p:cNvPr id="18" name="Text Box 39">
                <a:extLst>
                  <a:ext uri="{FF2B5EF4-FFF2-40B4-BE49-F238E27FC236}">
                    <a16:creationId xmlns:a16="http://schemas.microsoft.com/office/drawing/2014/main" id="{3ED23BAB-2A12-4B9F-96A8-98E4EE154C94}"/>
                  </a:ext>
                </a:extLst>
              </p:cNvPr>
              <p:cNvSpPr txBox="1">
                <a:spLocks noChangeArrowheads="1"/>
              </p:cNvSpPr>
              <p:nvPr/>
            </p:nvSpPr>
            <p:spPr bwMode="auto">
              <a:xfrm>
                <a:off x="2513" y="25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2CD33CD-84BB-4C67-823A-B9BABF970863}"/>
                    </a:ext>
                  </a:extLst>
                </p:cNvPr>
                <p:cNvSpPr/>
                <p:nvPr/>
              </p:nvSpPr>
              <p:spPr>
                <a:xfrm>
                  <a:off x="5457620" y="4361886"/>
                  <a:ext cx="2276643" cy="3206840"/>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𝒙</m:t>
                                </m:r>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𝑨</m:t>
                        </m:r>
                        <m:r>
                          <a:rPr lang="en-US" b="1" i="1">
                            <a:solidFill>
                              <a:schemeClr val="tx1"/>
                            </a:solidFill>
                            <a:latin typeface="Cambria Math"/>
                            <a:ea typeface="Times New Roman"/>
                            <a:cs typeface="Times New Roman"/>
                          </a:rPr>
                          <m:t>  </m:t>
                        </m:r>
                      </m:oMath>
                    </m:oMathPara>
                  </a14:m>
                  <a:endParaRPr lang="en-US" b="1" i="1">
                    <a:solidFill>
                      <a:schemeClr val="tx1"/>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r>
                          <a:rPr lang="en-US" b="1" i="1">
                            <a:solidFill>
                              <a:schemeClr val="tx1"/>
                            </a:solidFill>
                            <a:latin typeface="Cambria Math"/>
                            <a:ea typeface="Times New Roman"/>
                            <a:cs typeface="Times New Roman"/>
                          </a:rPr>
                          <m:t>            </m:t>
                        </m:r>
                      </m:oMath>
                    </m:oMathPara>
                  </a14:m>
                  <a:endParaRPr lang="en-US" b="1" i="1">
                    <a:solidFill>
                      <a:schemeClr val="tx1"/>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𝒗</m:t>
                                </m:r>
                              </m:e>
                            </m:d>
                          </m:e>
                          <m:sub>
                            <m:r>
                              <a:rPr lang="en-US" b="1" i="1">
                                <a:solidFill>
                                  <a:schemeClr val="tx1"/>
                                </a:solidFill>
                                <a:latin typeface="Cambria Math"/>
                                <a:ea typeface="Times New Roman"/>
                                <a:cs typeface="Times New Roman"/>
                              </a:rPr>
                              <m:t>𝒎</m:t>
                            </m:r>
                            <m:r>
                              <a:rPr lang="en-US" b="1" i="1" smtClean="0">
                                <a:solidFill>
                                  <a:schemeClr val="tx1"/>
                                </a:solidFill>
                                <a:latin typeface="Cambria Math" panose="02040503050406030204" pitchFamily="18" charset="0"/>
                                <a:ea typeface="Times New Roman"/>
                                <a:cs typeface="Times New Roman"/>
                              </a:rPr>
                              <m:t>𝒊𝒏</m:t>
                            </m:r>
                          </m:sub>
                        </m:sSub>
                        <m:r>
                          <a:rPr lang="en-US" b="1" i="1">
                            <a:solidFill>
                              <a:schemeClr val="tx1"/>
                            </a:solidFill>
                            <a:latin typeface="Cambria Math"/>
                            <a:ea typeface="Times New Roman"/>
                            <a:cs typeface="Times New Roman"/>
                          </a:rPr>
                          <m:t>=</m:t>
                        </m:r>
                        <m:r>
                          <a:rPr lang="en-US" b="1" i="1" smtClean="0">
                            <a:solidFill>
                              <a:schemeClr val="tx1"/>
                            </a:solidFill>
                            <a:latin typeface="Cambria Math" panose="02040503050406030204" pitchFamily="18" charset="0"/>
                            <a:ea typeface="Times New Roman"/>
                            <a:cs typeface="Times New Roman"/>
                          </a:rPr>
                          <m:t>𝟎</m:t>
                        </m:r>
                      </m:oMath>
                    </m:oMathPara>
                  </a14:m>
                  <a:endParaRPr lang="en-US" b="1">
                    <a:solidFill>
                      <a:schemeClr val="tx1"/>
                    </a:solidFill>
                    <a:latin typeface="Times New Roman"/>
                    <a:ea typeface="Times New Roman"/>
                    <a:cs typeface="Times New Roman"/>
                  </a:endParaRPr>
                </a:p>
                <a:p>
                  <a:pPr marL="156845" marR="3810" algn="just">
                    <a:lnSpc>
                      <a:spcPct val="115000"/>
                    </a:lnSpc>
                    <a:spcBef>
                      <a:spcPts val="300"/>
                    </a:spcBef>
                    <a:tabLst>
                      <a:tab pos="342900" algn="l"/>
                    </a:tabLst>
                  </a:pPr>
                  <a:endParaRPr lang="en-US" b="1">
                    <a:solidFill>
                      <a:schemeClr val="tx1"/>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𝒂</m:t>
                                </m:r>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𝑨</m:t>
                        </m:r>
                        <m:sSup>
                          <m:sSupPr>
                            <m:ctrlPr>
                              <a:rPr lang="en-US" b="1" i="1">
                                <a:solidFill>
                                  <a:schemeClr val="tx1"/>
                                </a:solidFill>
                                <a:latin typeface="Cambria Math" panose="02040503050406030204" pitchFamily="18" charset="0"/>
                                <a:ea typeface="Times New Roman"/>
                                <a:cs typeface="Times New Roman"/>
                              </a:rPr>
                            </m:ctrlPr>
                          </m:sSupPr>
                          <m:e>
                            <m:r>
                              <a:rPr lang="en-US" b="1" i="1">
                                <a:solidFill>
                                  <a:schemeClr val="tx1"/>
                                </a:solidFill>
                                <a:latin typeface="Cambria Math"/>
                                <a:ea typeface="Times New Roman"/>
                                <a:cs typeface="Times New Roman"/>
                              </a:rPr>
                              <m:t>𝝎</m:t>
                            </m:r>
                          </m:e>
                          <m:sup>
                            <m:r>
                              <a:rPr lang="en-US" b="1" i="1">
                                <a:solidFill>
                                  <a:schemeClr val="tx1"/>
                                </a:solidFill>
                                <a:latin typeface="Cambria Math"/>
                                <a:ea typeface="Times New Roman"/>
                                <a:cs typeface="Times New Roman"/>
                              </a:rPr>
                              <m:t>𝟐</m:t>
                            </m:r>
                          </m:sup>
                        </m:sSup>
                        <m:r>
                          <a:rPr lang="en-US" b="1" i="1">
                            <a:solidFill>
                              <a:schemeClr val="tx1"/>
                            </a:solidFill>
                            <a:latin typeface="Cambria Math"/>
                            <a:ea typeface="Times New Roman"/>
                            <a:cs typeface="Times New Roman"/>
                          </a:rPr>
                          <m:t>        </m:t>
                        </m:r>
                      </m:oMath>
                    </m:oMathPara>
                  </a14:m>
                  <a:endParaRPr lang="en-US" sz="2400" dirty="0">
                    <a:solidFill>
                      <a:schemeClr val="tx1"/>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sSub>
                                  <m:sSubPr>
                                    <m:ctrlPr>
                                      <a:rPr lang="en-US" b="1" i="1">
                                        <a:solidFill>
                                          <a:schemeClr val="tx1"/>
                                        </a:solidFill>
                                        <a:latin typeface="Cambria Math" panose="02040503050406030204" pitchFamily="18" charset="0"/>
                                        <a:ea typeface="Times New Roman"/>
                                        <a:cs typeface="Times New Roman"/>
                                      </a:rPr>
                                    </m:ctrlPr>
                                  </m:sSubPr>
                                  <m:e>
                                    <m:r>
                                      <a:rPr lang="en-US" b="1" i="1">
                                        <a:solidFill>
                                          <a:schemeClr val="tx1"/>
                                        </a:solidFill>
                                        <a:latin typeface="Cambria Math"/>
                                        <a:ea typeface="Times New Roman"/>
                                        <a:cs typeface="Times New Roman"/>
                                      </a:rPr>
                                      <m:t>𝑭</m:t>
                                    </m:r>
                                  </m:e>
                                  <m:sub>
                                    <m:r>
                                      <a:rPr lang="en-US" b="1" i="1">
                                        <a:solidFill>
                                          <a:schemeClr val="tx1"/>
                                        </a:solidFill>
                                        <a:latin typeface="Cambria Math"/>
                                        <a:ea typeface="Times New Roman"/>
                                        <a:cs typeface="Times New Roman"/>
                                      </a:rPr>
                                      <m:t>𝒗</m:t>
                                    </m:r>
                                  </m:sub>
                                </m:sSub>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𝒎</m:t>
                        </m:r>
                        <m:sSup>
                          <m:sSupPr>
                            <m:ctrlPr>
                              <a:rPr lang="en-US" b="1" i="1">
                                <a:solidFill>
                                  <a:schemeClr val="tx1"/>
                                </a:solidFill>
                                <a:latin typeface="Cambria Math" panose="02040503050406030204" pitchFamily="18" charset="0"/>
                                <a:ea typeface="Times New Roman"/>
                                <a:cs typeface="Times New Roman"/>
                              </a:rPr>
                            </m:ctrlPr>
                          </m:sSupPr>
                          <m:e>
                            <m:r>
                              <a:rPr lang="en-US" b="1" i="1">
                                <a:solidFill>
                                  <a:schemeClr val="tx1"/>
                                </a:solidFill>
                                <a:latin typeface="Cambria Math"/>
                                <a:ea typeface="Times New Roman"/>
                                <a:cs typeface="Times New Roman"/>
                              </a:rPr>
                              <m:t>𝝎</m:t>
                            </m:r>
                          </m:e>
                          <m:sup>
                            <m:r>
                              <a:rPr lang="en-US" b="1" i="1">
                                <a:solidFill>
                                  <a:schemeClr val="tx1"/>
                                </a:solidFill>
                                <a:latin typeface="Cambria Math"/>
                                <a:ea typeface="Times New Roman"/>
                                <a:cs typeface="Times New Roman"/>
                              </a:rPr>
                              <m:t>𝟐</m:t>
                            </m:r>
                          </m:sup>
                        </m:sSup>
                        <m:r>
                          <a:rPr lang="en-US" b="1" i="1">
                            <a:solidFill>
                              <a:schemeClr val="tx1"/>
                            </a:solidFill>
                            <a:latin typeface="Cambria Math"/>
                            <a:ea typeface="Times New Roman"/>
                            <a:cs typeface="Times New Roman"/>
                          </a:rPr>
                          <m:t>𝑨</m:t>
                        </m:r>
                        <m:r>
                          <a:rPr lang="en-US" b="1" i="1">
                            <a:solidFill>
                              <a:schemeClr val="tx1"/>
                            </a:solidFill>
                            <a:latin typeface="Cambria Math"/>
                            <a:ea typeface="Times New Roman"/>
                            <a:cs typeface="Times New Roman"/>
                          </a:rPr>
                          <m:t> </m:t>
                        </m:r>
                      </m:oMath>
                    </m:oMathPara>
                  </a14:m>
                  <a:endParaRPr lang="en-US" sz="2400" dirty="0">
                    <a:solidFill>
                      <a:schemeClr val="tx1"/>
                    </a:solidFill>
                    <a:latin typeface="Calibri"/>
                    <a:ea typeface="Calibri"/>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a:rPr>
                            </m:ctrlPr>
                          </m:sSubPr>
                          <m:e>
                            <m:r>
                              <a:rPr lang="en-US" b="0" i="1" smtClean="0">
                                <a:solidFill>
                                  <a:schemeClr val="tx1"/>
                                </a:solidFill>
                                <a:latin typeface="Cambria Math" panose="02040503050406030204" pitchFamily="18" charset="0"/>
                                <a:cs typeface="Times New Roman"/>
                              </a:rPr>
                              <m:t>𝑊</m:t>
                            </m:r>
                          </m:e>
                          <m:sub>
                            <m:r>
                              <a:rPr lang="en-US" b="0" i="1" smtClean="0">
                                <a:solidFill>
                                  <a:schemeClr val="tx1"/>
                                </a:solidFill>
                                <a:latin typeface="Cambria Math" panose="02040503050406030204" pitchFamily="18" charset="0"/>
                                <a:cs typeface="Times New Roman"/>
                              </a:rPr>
                              <m:t>đ </m:t>
                            </m:r>
                            <m:r>
                              <a:rPr lang="en-US" b="0" i="1" smtClean="0">
                                <a:solidFill>
                                  <a:schemeClr val="tx1"/>
                                </a:solidFill>
                                <a:latin typeface="Cambria Math" panose="02040503050406030204" pitchFamily="18" charset="0"/>
                                <a:cs typeface="Times New Roman"/>
                              </a:rPr>
                              <m:t>𝑚𝑖𝑛</m:t>
                            </m:r>
                          </m:sub>
                        </m:sSub>
                        <m:r>
                          <a:rPr lang="en-US" b="0" i="1" smtClean="0">
                            <a:solidFill>
                              <a:schemeClr val="tx1"/>
                            </a:solidFill>
                            <a:latin typeface="Cambria Math" panose="02040503050406030204" pitchFamily="18" charset="0"/>
                            <a:cs typeface="Times New Roman"/>
                          </a:rPr>
                          <m:t>=0</m:t>
                        </m:r>
                      </m:oMath>
                    </m:oMathPara>
                  </a14:m>
                  <a:endParaRPr lang="en-US" b="0">
                    <a:solidFill>
                      <a:schemeClr val="tx1"/>
                    </a:solidFill>
                    <a:latin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a:rPr>
                            </m:ctrlPr>
                          </m:sSubPr>
                          <m:e>
                            <m:r>
                              <a:rPr lang="en-US" b="0" i="1" smtClean="0">
                                <a:solidFill>
                                  <a:schemeClr val="tx1"/>
                                </a:solidFill>
                                <a:latin typeface="Cambria Math" panose="02040503050406030204" pitchFamily="18" charset="0"/>
                                <a:cs typeface="Times New Roman"/>
                              </a:rPr>
                              <m:t>𝑊</m:t>
                            </m:r>
                          </m:e>
                          <m:sub>
                            <m:r>
                              <a:rPr lang="en-US" b="0" i="1" smtClean="0">
                                <a:solidFill>
                                  <a:schemeClr val="tx1"/>
                                </a:solidFill>
                                <a:latin typeface="Cambria Math" panose="02040503050406030204" pitchFamily="18" charset="0"/>
                                <a:cs typeface="Times New Roman"/>
                              </a:rPr>
                              <m:t>𝑡</m:t>
                            </m:r>
                            <m:r>
                              <a:rPr lang="en-US" b="0" i="1" smtClean="0">
                                <a:solidFill>
                                  <a:schemeClr val="tx1"/>
                                </a:solidFill>
                                <a:latin typeface="Cambria Math" panose="02040503050406030204" pitchFamily="18" charset="0"/>
                                <a:cs typeface="Times New Roman"/>
                              </a:rPr>
                              <m:t> </m:t>
                            </m:r>
                            <m:r>
                              <a:rPr lang="en-US" b="0" i="1" smtClean="0">
                                <a:solidFill>
                                  <a:schemeClr val="tx1"/>
                                </a:solidFill>
                                <a:latin typeface="Cambria Math" panose="02040503050406030204" pitchFamily="18" charset="0"/>
                                <a:cs typeface="Times New Roman"/>
                              </a:rPr>
                              <m:t>𝑚𝑎𝑥</m:t>
                            </m:r>
                          </m:sub>
                        </m:sSub>
                        <m:r>
                          <a:rPr lang="en-US" b="0" i="1" smtClean="0">
                            <a:solidFill>
                              <a:schemeClr val="tx1"/>
                            </a:solidFill>
                            <a:latin typeface="Cambria Math" panose="02040503050406030204" pitchFamily="18" charset="0"/>
                            <a:cs typeface="Times New Roman"/>
                          </a:rPr>
                          <m:t>=</m:t>
                        </m:r>
                        <m:f>
                          <m:fPr>
                            <m:ctrlPr>
                              <a:rPr lang="en-US" b="0" i="1" smtClean="0">
                                <a:solidFill>
                                  <a:schemeClr val="tx1"/>
                                </a:solidFill>
                                <a:latin typeface="Cambria Math" panose="02040503050406030204" pitchFamily="18" charset="0"/>
                                <a:cs typeface="Times New Roman"/>
                              </a:rPr>
                            </m:ctrlPr>
                          </m:fPr>
                          <m:num>
                            <m:r>
                              <a:rPr lang="en-US" b="0" i="1" smtClean="0">
                                <a:solidFill>
                                  <a:schemeClr val="tx1"/>
                                </a:solidFill>
                                <a:latin typeface="Cambria Math" panose="02040503050406030204" pitchFamily="18" charset="0"/>
                                <a:cs typeface="Times New Roman"/>
                              </a:rPr>
                              <m:t>1</m:t>
                            </m:r>
                          </m:num>
                          <m:den>
                            <m:r>
                              <a:rPr lang="en-US" b="0" i="1" smtClean="0">
                                <a:solidFill>
                                  <a:schemeClr val="tx1"/>
                                </a:solidFill>
                                <a:latin typeface="Cambria Math" panose="02040503050406030204" pitchFamily="18" charset="0"/>
                                <a:cs typeface="Times New Roman"/>
                              </a:rPr>
                              <m:t>2</m:t>
                            </m:r>
                          </m:den>
                        </m:f>
                        <m:r>
                          <a:rPr lang="en-US" b="0" i="1" smtClean="0">
                            <a:solidFill>
                              <a:schemeClr val="tx1"/>
                            </a:solidFill>
                            <a:latin typeface="Cambria Math" panose="02040503050406030204" pitchFamily="18" charset="0"/>
                            <a:cs typeface="Times New Roman"/>
                          </a:rPr>
                          <m:t>𝑘</m:t>
                        </m:r>
                        <m:sSup>
                          <m:sSupPr>
                            <m:ctrlPr>
                              <a:rPr lang="en-US" b="0" i="1" smtClean="0">
                                <a:solidFill>
                                  <a:schemeClr val="tx1"/>
                                </a:solidFill>
                                <a:latin typeface="Cambria Math" panose="02040503050406030204" pitchFamily="18" charset="0"/>
                                <a:cs typeface="Times New Roman"/>
                              </a:rPr>
                            </m:ctrlPr>
                          </m:sSupPr>
                          <m:e>
                            <m:r>
                              <a:rPr lang="en-US" b="0" i="1" smtClean="0">
                                <a:solidFill>
                                  <a:schemeClr val="tx1"/>
                                </a:solidFill>
                                <a:latin typeface="Cambria Math" panose="02040503050406030204" pitchFamily="18" charset="0"/>
                                <a:cs typeface="Times New Roman"/>
                              </a:rPr>
                              <m:t>𝐴</m:t>
                            </m:r>
                          </m:e>
                          <m:sup>
                            <m:r>
                              <a:rPr lang="en-US" b="0" i="1" smtClean="0">
                                <a:solidFill>
                                  <a:schemeClr val="tx1"/>
                                </a:solidFill>
                                <a:latin typeface="Cambria Math" panose="02040503050406030204" pitchFamily="18" charset="0"/>
                                <a:cs typeface="Times New Roman"/>
                              </a:rPr>
                              <m:t>2</m:t>
                            </m:r>
                          </m:sup>
                        </m:sSup>
                      </m:oMath>
                    </m:oMathPara>
                  </a14:m>
                  <a:endParaRPr lang="en-US" dirty="0">
                    <a:solidFill>
                      <a:schemeClr val="tx1"/>
                    </a:solidFill>
                    <a:latin typeface="Calibri"/>
                    <a:ea typeface="Calibri"/>
                    <a:cs typeface="Times New Roman"/>
                  </a:endParaRPr>
                </a:p>
              </p:txBody>
            </p:sp>
          </mc:Choice>
          <mc:Fallback xmlns="">
            <p:sp>
              <p:nvSpPr>
                <p:cNvPr id="8" name="Rectangle 7">
                  <a:extLst>
                    <a:ext uri="{FF2B5EF4-FFF2-40B4-BE49-F238E27FC236}">
                      <a16:creationId xmlns:a16="http://schemas.microsoft.com/office/drawing/2014/main" id="{52CD33CD-84BB-4C67-823A-B9BABF970863}"/>
                    </a:ext>
                  </a:extLst>
                </p:cNvPr>
                <p:cNvSpPr>
                  <a:spLocks noRot="1" noChangeAspect="1" noMove="1" noResize="1" noEditPoints="1" noAdjustHandles="1" noChangeArrowheads="1" noChangeShapeType="1" noTextEdit="1"/>
                </p:cNvSpPr>
                <p:nvPr/>
              </p:nvSpPr>
              <p:spPr>
                <a:xfrm>
                  <a:off x="5457620" y="4361886"/>
                  <a:ext cx="2276643" cy="320684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8F489B-C379-4B09-BD19-05A972241412}"/>
                    </a:ext>
                  </a:extLst>
                </p:cNvPr>
                <p:cNvSpPr/>
                <p:nvPr/>
              </p:nvSpPr>
              <p:spPr>
                <a:xfrm>
                  <a:off x="5647992" y="3802918"/>
                  <a:ext cx="1146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m:t>
                        </m:r>
                        <m:r>
                          <a:rPr lang="en-US" b="1" i="1">
                            <a:solidFill>
                              <a:prstClr val="black"/>
                            </a:solidFill>
                            <a:latin typeface="Cambria Math"/>
                            <a:ea typeface="Times New Roman"/>
                            <a:cs typeface="Times New Roman"/>
                          </a:rPr>
                          <m:t> </m:t>
                        </m:r>
                        <m:r>
                          <a:rPr lang="en-US" b="1" i="1">
                            <a:solidFill>
                              <a:prstClr val="black"/>
                            </a:solidFill>
                            <a:latin typeface="Cambria Math"/>
                            <a:ea typeface="Times New Roman"/>
                            <a:cs typeface="Times New Roman"/>
                          </a:rPr>
                          <m:t>𝑩𝒊</m:t>
                        </m:r>
                        <m:r>
                          <a:rPr lang="en-US" b="1" i="1">
                            <a:solidFill>
                              <a:prstClr val="black"/>
                            </a:solidFill>
                            <a:latin typeface="Cambria Math"/>
                            <a:ea typeface="Times New Roman"/>
                            <a:cs typeface="Times New Roman"/>
                          </a:rPr>
                          <m:t>ê</m:t>
                        </m:r>
                        <m:r>
                          <a:rPr lang="en-US" b="1" i="1">
                            <a:solidFill>
                              <a:prstClr val="black"/>
                            </a:solidFill>
                            <a:latin typeface="Cambria Math"/>
                            <a:ea typeface="Times New Roman"/>
                            <a:cs typeface="Times New Roman"/>
                          </a:rPr>
                          <m:t>𝒏</m:t>
                        </m:r>
                        <m:r>
                          <a:rPr lang="en-US" b="1" i="1">
                            <a:solidFill>
                              <a:prstClr val="black"/>
                            </a:solidFill>
                            <a:latin typeface="Cambria Math"/>
                            <a:ea typeface="Times New Roman"/>
                            <a:cs typeface="Times New Roman"/>
                          </a:rPr>
                          <m:t> </m:t>
                        </m:r>
                      </m:oMath>
                    </m:oMathPara>
                  </a14:m>
                  <a:endParaRPr lang="en-US"/>
                </a:p>
              </p:txBody>
            </p:sp>
          </mc:Choice>
          <mc:Fallback xmlns="">
            <p:sp>
              <p:nvSpPr>
                <p:cNvPr id="9" name="Rectangle 8">
                  <a:extLst>
                    <a:ext uri="{FF2B5EF4-FFF2-40B4-BE49-F238E27FC236}">
                      <a16:creationId xmlns:a16="http://schemas.microsoft.com/office/drawing/2014/main" id="{D88F489B-C379-4B09-BD19-05A972241412}"/>
                    </a:ext>
                  </a:extLst>
                </p:cNvPr>
                <p:cNvSpPr>
                  <a:spLocks noRot="1" noChangeAspect="1" noMove="1" noResize="1" noEditPoints="1" noAdjustHandles="1" noChangeArrowheads="1" noChangeShapeType="1" noTextEdit="1"/>
                </p:cNvSpPr>
                <p:nvPr/>
              </p:nvSpPr>
              <p:spPr>
                <a:xfrm>
                  <a:off x="5647992" y="3802918"/>
                  <a:ext cx="114646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CA5AB59-D1B0-4BBE-AB0C-487B3D5052ED}"/>
                    </a:ext>
                  </a:extLst>
                </p:cNvPr>
                <p:cNvSpPr/>
                <p:nvPr/>
              </p:nvSpPr>
              <p:spPr>
                <a:xfrm>
                  <a:off x="9630342" y="3821959"/>
                  <a:ext cx="1146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m:t>
                        </m:r>
                        <m:r>
                          <a:rPr lang="en-US" b="1" i="1">
                            <a:solidFill>
                              <a:prstClr val="black"/>
                            </a:solidFill>
                            <a:latin typeface="Cambria Math"/>
                            <a:ea typeface="Times New Roman"/>
                            <a:cs typeface="Times New Roman"/>
                          </a:rPr>
                          <m:t> </m:t>
                        </m:r>
                        <m:r>
                          <a:rPr lang="en-US" b="1" i="1">
                            <a:solidFill>
                              <a:prstClr val="black"/>
                            </a:solidFill>
                            <a:latin typeface="Cambria Math"/>
                            <a:ea typeface="Times New Roman"/>
                            <a:cs typeface="Times New Roman"/>
                          </a:rPr>
                          <m:t>𝑩𝒊</m:t>
                        </m:r>
                        <m:r>
                          <a:rPr lang="en-US" b="1" i="1">
                            <a:solidFill>
                              <a:prstClr val="black"/>
                            </a:solidFill>
                            <a:latin typeface="Cambria Math"/>
                            <a:ea typeface="Times New Roman"/>
                            <a:cs typeface="Times New Roman"/>
                          </a:rPr>
                          <m:t>ê</m:t>
                        </m:r>
                        <m:r>
                          <a:rPr lang="en-US" b="1" i="1">
                            <a:solidFill>
                              <a:prstClr val="black"/>
                            </a:solidFill>
                            <a:latin typeface="Cambria Math"/>
                            <a:ea typeface="Times New Roman"/>
                            <a:cs typeface="Times New Roman"/>
                          </a:rPr>
                          <m:t>𝒏</m:t>
                        </m:r>
                        <m:r>
                          <a:rPr lang="en-US" b="1" i="1">
                            <a:solidFill>
                              <a:prstClr val="black"/>
                            </a:solidFill>
                            <a:latin typeface="Cambria Math"/>
                            <a:ea typeface="Times New Roman"/>
                            <a:cs typeface="Times New Roman"/>
                          </a:rPr>
                          <m:t> </m:t>
                        </m:r>
                      </m:oMath>
                    </m:oMathPara>
                  </a14:m>
                  <a:endParaRPr lang="en-US"/>
                </a:p>
              </p:txBody>
            </p:sp>
          </mc:Choice>
          <mc:Fallback xmlns="">
            <p:sp>
              <p:nvSpPr>
                <p:cNvPr id="10" name="Rectangle 9">
                  <a:extLst>
                    <a:ext uri="{FF2B5EF4-FFF2-40B4-BE49-F238E27FC236}">
                      <a16:creationId xmlns:a16="http://schemas.microsoft.com/office/drawing/2014/main" id="{ECA5AB59-D1B0-4BBE-AB0C-487B3D5052ED}"/>
                    </a:ext>
                  </a:extLst>
                </p:cNvPr>
                <p:cNvSpPr>
                  <a:spLocks noRot="1" noChangeAspect="1" noMove="1" noResize="1" noEditPoints="1" noAdjustHandles="1" noChangeArrowheads="1" noChangeShapeType="1" noTextEdit="1"/>
                </p:cNvSpPr>
                <p:nvPr/>
              </p:nvSpPr>
              <p:spPr>
                <a:xfrm>
                  <a:off x="9630342" y="3821959"/>
                  <a:ext cx="114646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52FBFFA-9198-43EE-866B-DB5A71580BF9}"/>
                    </a:ext>
                  </a:extLst>
                </p:cNvPr>
                <p:cNvSpPr/>
                <p:nvPr/>
              </p:nvSpPr>
              <p:spPr>
                <a:xfrm>
                  <a:off x="7749039" y="3825735"/>
                  <a:ext cx="8418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𝑽𝑻𝑪𝑩</m:t>
                        </m:r>
                      </m:oMath>
                    </m:oMathPara>
                  </a14:m>
                  <a:endParaRPr lang="en-US"/>
                </a:p>
              </p:txBody>
            </p:sp>
          </mc:Choice>
          <mc:Fallback xmlns="">
            <p:sp>
              <p:nvSpPr>
                <p:cNvPr id="11" name="Rectangle 10">
                  <a:extLst>
                    <a:ext uri="{FF2B5EF4-FFF2-40B4-BE49-F238E27FC236}">
                      <a16:creationId xmlns:a16="http://schemas.microsoft.com/office/drawing/2014/main" id="{052FBFFA-9198-43EE-866B-DB5A71580BF9}"/>
                    </a:ext>
                  </a:extLst>
                </p:cNvPr>
                <p:cNvSpPr>
                  <a:spLocks noRot="1" noChangeAspect="1" noMove="1" noResize="1" noEditPoints="1" noAdjustHandles="1" noChangeArrowheads="1" noChangeShapeType="1" noTextEdit="1"/>
                </p:cNvSpPr>
                <p:nvPr/>
              </p:nvSpPr>
              <p:spPr>
                <a:xfrm>
                  <a:off x="7749039" y="3825735"/>
                  <a:ext cx="84189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695A3A3-9699-4F78-8B98-94C25D9DF412}"/>
                    </a:ext>
                  </a:extLst>
                </p:cNvPr>
                <p:cNvSpPr/>
                <p:nvPr/>
              </p:nvSpPr>
              <p:spPr>
                <a:xfrm>
                  <a:off x="7447828" y="4325121"/>
                  <a:ext cx="2182514" cy="3192477"/>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a:ea typeface="Times New Roman"/>
                                    <a:cs typeface="Times New Roman"/>
                                  </a:rPr>
                                  <m:t>𝒙</m:t>
                                </m:r>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r>
                          <a:rPr lang="en-US" b="1" i="1">
                            <a:solidFill>
                              <a:srgbClr val="C00000"/>
                            </a:solidFill>
                            <a:latin typeface="Cambria Math"/>
                            <a:ea typeface="Times New Roman"/>
                            <a:cs typeface="Times New Roman"/>
                          </a:rPr>
                          <m:t>    </m:t>
                        </m:r>
                      </m:oMath>
                    </m:oMathPara>
                  </a14:m>
                  <a:endParaRPr lang="en-US" b="1" i="1">
                    <a:solidFill>
                      <a:srgbClr val="C00000"/>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r>
                          <a:rPr lang="en-US" b="1" i="1">
                            <a:solidFill>
                              <a:srgbClr val="C00000"/>
                            </a:solidFill>
                            <a:latin typeface="Cambria Math"/>
                            <a:ea typeface="Times New Roman"/>
                            <a:cs typeface="Times New Roman"/>
                          </a:rPr>
                          <m:t>          </m:t>
                        </m:r>
                      </m:oMath>
                    </m:oMathPara>
                  </a14:m>
                  <a:endParaRPr lang="en-US" b="1" i="1">
                    <a:solidFill>
                      <a:srgbClr val="C00000"/>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a:ea typeface="Times New Roman"/>
                                    <a:cs typeface="Times New Roman"/>
                                  </a:rPr>
                                  <m:t>𝒗</m:t>
                                </m:r>
                              </m:e>
                            </m:d>
                          </m:e>
                          <m:sub>
                            <m:r>
                              <a:rPr lang="en-US" b="1" i="1">
                                <a:solidFill>
                                  <a:srgbClr val="C00000"/>
                                </a:solidFill>
                                <a:latin typeface="Cambria Math"/>
                                <a:ea typeface="Times New Roman"/>
                                <a:cs typeface="Times New Roman"/>
                              </a:rPr>
                              <m:t>𝒎𝒂𝒙</m:t>
                            </m:r>
                          </m:sub>
                        </m:sSub>
                        <m:r>
                          <a:rPr lang="en-US" b="1" i="1">
                            <a:solidFill>
                              <a:srgbClr val="C00000"/>
                            </a:solidFill>
                            <a:latin typeface="Cambria Math"/>
                            <a:ea typeface="Times New Roman"/>
                            <a:cs typeface="Times New Roman"/>
                          </a:rPr>
                          <m:t>=</m:t>
                        </m:r>
                        <m:r>
                          <a:rPr lang="en-US" b="1" i="1">
                            <a:solidFill>
                              <a:srgbClr val="C00000"/>
                            </a:solidFill>
                            <a:latin typeface="Cambria Math"/>
                            <a:ea typeface="Times New Roman"/>
                            <a:cs typeface="Times New Roman"/>
                          </a:rPr>
                          <m:t>𝑨</m:t>
                        </m:r>
                        <m:r>
                          <a:rPr lang="en-US" b="1" i="1">
                            <a:solidFill>
                              <a:srgbClr val="C00000"/>
                            </a:solidFill>
                            <a:latin typeface="Cambria Math"/>
                            <a:ea typeface="Times New Roman"/>
                            <a:cs typeface="Times New Roman"/>
                          </a:rPr>
                          <m:t>𝝎</m:t>
                        </m:r>
                      </m:oMath>
                    </m:oMathPara>
                  </a14:m>
                  <a:endParaRPr lang="en-US" b="1">
                    <a:solidFill>
                      <a:srgbClr val="C00000"/>
                    </a:solidFill>
                    <a:latin typeface="Times New Roman"/>
                    <a:ea typeface="Times New Roman"/>
                    <a:cs typeface="Times New Roman"/>
                  </a:endParaRPr>
                </a:p>
                <a:p>
                  <a:pPr marL="156845" marR="3810" algn="just">
                    <a:lnSpc>
                      <a:spcPct val="115000"/>
                    </a:lnSpc>
                    <a:spcBef>
                      <a:spcPts val="300"/>
                    </a:spcBef>
                    <a:tabLst>
                      <a:tab pos="342900" algn="l"/>
                    </a:tabLst>
                  </a:pPr>
                  <a:endParaRPr lang="en-US" b="1">
                    <a:solidFill>
                      <a:srgbClr val="C00000"/>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a:ea typeface="Times New Roman"/>
                                    <a:cs typeface="Times New Roman"/>
                                  </a:rPr>
                                  <m:t>𝒂</m:t>
                                </m:r>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oMath>
                    </m:oMathPara>
                  </a14:m>
                  <a:endParaRPr lang="en-US" sz="2400" dirty="0">
                    <a:solidFill>
                      <a:srgbClr val="C00000"/>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sSub>
                                  <m:sSubPr>
                                    <m:ctrlPr>
                                      <a:rPr lang="en-US" b="1" i="1">
                                        <a:solidFill>
                                          <a:srgbClr val="C00000"/>
                                        </a:solidFill>
                                        <a:latin typeface="Cambria Math" panose="02040503050406030204" pitchFamily="18" charset="0"/>
                                        <a:ea typeface="Times New Roman"/>
                                        <a:cs typeface="Times New Roman"/>
                                      </a:rPr>
                                    </m:ctrlPr>
                                  </m:sSubPr>
                                  <m:e>
                                    <m:r>
                                      <a:rPr lang="en-US" b="1" i="1">
                                        <a:solidFill>
                                          <a:srgbClr val="C00000"/>
                                        </a:solidFill>
                                        <a:latin typeface="Cambria Math"/>
                                        <a:ea typeface="Times New Roman"/>
                                        <a:cs typeface="Times New Roman"/>
                                      </a:rPr>
                                      <m:t>𝑭</m:t>
                                    </m:r>
                                  </m:e>
                                  <m:sub>
                                    <m:r>
                                      <a:rPr lang="en-US" b="1" i="1">
                                        <a:solidFill>
                                          <a:srgbClr val="C00000"/>
                                        </a:solidFill>
                                        <a:latin typeface="Cambria Math"/>
                                        <a:ea typeface="Times New Roman"/>
                                        <a:cs typeface="Times New Roman"/>
                                      </a:rPr>
                                      <m:t>𝒗</m:t>
                                    </m:r>
                                  </m:sub>
                                </m:sSub>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oMath>
                    </m:oMathPara>
                  </a14:m>
                  <a:endParaRPr lang="en-US" b="1">
                    <a:solidFill>
                      <a:srgbClr val="C00000"/>
                    </a:solidFill>
                    <a:latin typeface="Calibri"/>
                    <a:ea typeface="Times New Roman"/>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rgbClr val="C00000"/>
                                </a:solidFill>
                                <a:latin typeface="Cambria Math" panose="02040503050406030204" pitchFamily="18" charset="0"/>
                                <a:cs typeface="Times New Roman"/>
                              </a:rPr>
                            </m:ctrlPr>
                          </m:sSubPr>
                          <m:e>
                            <m:r>
                              <a:rPr lang="en-US" b="0" i="1" smtClean="0">
                                <a:solidFill>
                                  <a:srgbClr val="C00000"/>
                                </a:solidFill>
                                <a:latin typeface="Cambria Math" panose="02040503050406030204" pitchFamily="18" charset="0"/>
                                <a:cs typeface="Times New Roman"/>
                              </a:rPr>
                              <m:t>𝑊</m:t>
                            </m:r>
                          </m:e>
                          <m:sub>
                            <m:r>
                              <a:rPr lang="en-US" b="0" i="1" smtClean="0">
                                <a:solidFill>
                                  <a:srgbClr val="C00000"/>
                                </a:solidFill>
                                <a:latin typeface="Cambria Math" panose="02040503050406030204" pitchFamily="18" charset="0"/>
                                <a:cs typeface="Times New Roman"/>
                              </a:rPr>
                              <m:t>đ </m:t>
                            </m:r>
                            <m:r>
                              <a:rPr lang="en-US" b="0" i="1" smtClean="0">
                                <a:solidFill>
                                  <a:srgbClr val="C00000"/>
                                </a:solidFill>
                                <a:latin typeface="Cambria Math" panose="02040503050406030204" pitchFamily="18" charset="0"/>
                                <a:cs typeface="Times New Roman"/>
                              </a:rPr>
                              <m:t>𝑚𝑎𝑥</m:t>
                            </m:r>
                          </m:sub>
                        </m:sSub>
                        <m:r>
                          <a:rPr lang="en-US" b="0" i="1" smtClean="0">
                            <a:solidFill>
                              <a:srgbClr val="C00000"/>
                            </a:solidFill>
                            <a:latin typeface="Cambria Math" panose="02040503050406030204" pitchFamily="18" charset="0"/>
                            <a:cs typeface="Times New Roman"/>
                          </a:rPr>
                          <m:t>=</m:t>
                        </m:r>
                        <m:f>
                          <m:fPr>
                            <m:ctrlPr>
                              <a:rPr lang="en-US" i="1">
                                <a:solidFill>
                                  <a:srgbClr val="C00000"/>
                                </a:solidFill>
                                <a:latin typeface="Cambria Math" panose="02040503050406030204" pitchFamily="18" charset="0"/>
                                <a:cs typeface="Times New Roman"/>
                              </a:rPr>
                            </m:ctrlPr>
                          </m:fPr>
                          <m:num>
                            <m:r>
                              <a:rPr lang="en-US" i="1">
                                <a:solidFill>
                                  <a:srgbClr val="C00000"/>
                                </a:solidFill>
                                <a:latin typeface="Cambria Math" panose="02040503050406030204" pitchFamily="18" charset="0"/>
                                <a:cs typeface="Times New Roman"/>
                              </a:rPr>
                              <m:t>1</m:t>
                            </m:r>
                          </m:num>
                          <m:den>
                            <m:r>
                              <a:rPr lang="en-US" i="1">
                                <a:solidFill>
                                  <a:srgbClr val="C00000"/>
                                </a:solidFill>
                                <a:latin typeface="Cambria Math" panose="02040503050406030204" pitchFamily="18" charset="0"/>
                                <a:cs typeface="Times New Roman"/>
                              </a:rPr>
                              <m:t>2</m:t>
                            </m:r>
                          </m:den>
                        </m:f>
                        <m:r>
                          <a:rPr lang="en-US" b="0" i="1" smtClean="0">
                            <a:solidFill>
                              <a:srgbClr val="C00000"/>
                            </a:solidFill>
                            <a:latin typeface="Cambria Math" panose="02040503050406030204" pitchFamily="18" charset="0"/>
                            <a:cs typeface="Times New Roman"/>
                          </a:rPr>
                          <m:t>𝑚</m:t>
                        </m:r>
                        <m:sSubSup>
                          <m:sSubSupPr>
                            <m:ctrlPr>
                              <a:rPr lang="en-US" b="0" i="1" smtClean="0">
                                <a:solidFill>
                                  <a:srgbClr val="C00000"/>
                                </a:solidFill>
                                <a:latin typeface="Cambria Math" panose="02040503050406030204" pitchFamily="18" charset="0"/>
                                <a:cs typeface="Times New Roman"/>
                              </a:rPr>
                            </m:ctrlPr>
                          </m:sSubSupPr>
                          <m:e>
                            <m:r>
                              <a:rPr lang="en-US" b="0" i="1" smtClean="0">
                                <a:solidFill>
                                  <a:srgbClr val="C00000"/>
                                </a:solidFill>
                                <a:latin typeface="Cambria Math" panose="02040503050406030204" pitchFamily="18" charset="0"/>
                                <a:cs typeface="Times New Roman"/>
                              </a:rPr>
                              <m:t>𝑣</m:t>
                            </m:r>
                          </m:e>
                          <m:sub>
                            <m:r>
                              <a:rPr lang="en-US" b="0" i="1" smtClean="0">
                                <a:solidFill>
                                  <a:srgbClr val="C00000"/>
                                </a:solidFill>
                                <a:latin typeface="Cambria Math" panose="02040503050406030204" pitchFamily="18" charset="0"/>
                                <a:cs typeface="Times New Roman"/>
                              </a:rPr>
                              <m:t>𝑚𝑎𝑥</m:t>
                            </m:r>
                          </m:sub>
                          <m:sup>
                            <m:r>
                              <a:rPr lang="en-US" b="0" i="1" smtClean="0">
                                <a:solidFill>
                                  <a:srgbClr val="C00000"/>
                                </a:solidFill>
                                <a:latin typeface="Cambria Math" panose="02040503050406030204" pitchFamily="18" charset="0"/>
                                <a:cs typeface="Times New Roman"/>
                              </a:rPr>
                              <m:t>2</m:t>
                            </m:r>
                          </m:sup>
                        </m:sSubSup>
                      </m:oMath>
                    </m:oMathPara>
                  </a14:m>
                  <a:endParaRPr lang="en-US" b="0">
                    <a:solidFill>
                      <a:srgbClr val="C00000"/>
                    </a:solidFill>
                    <a:latin typeface="Calibri"/>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rgbClr val="C00000"/>
                                </a:solidFill>
                                <a:latin typeface="Cambria Math" panose="02040503050406030204" pitchFamily="18" charset="0"/>
                                <a:cs typeface="Times New Roman"/>
                              </a:rPr>
                            </m:ctrlPr>
                          </m:sSubPr>
                          <m:e>
                            <m:r>
                              <a:rPr lang="en-US" b="0" i="1" smtClean="0">
                                <a:solidFill>
                                  <a:srgbClr val="C00000"/>
                                </a:solidFill>
                                <a:latin typeface="Cambria Math" panose="02040503050406030204" pitchFamily="18" charset="0"/>
                                <a:cs typeface="Times New Roman"/>
                              </a:rPr>
                              <m:t>𝑊</m:t>
                            </m:r>
                          </m:e>
                          <m:sub>
                            <m:r>
                              <a:rPr lang="en-US" b="0" i="1" smtClean="0">
                                <a:solidFill>
                                  <a:srgbClr val="C00000"/>
                                </a:solidFill>
                                <a:latin typeface="Cambria Math" panose="02040503050406030204" pitchFamily="18" charset="0"/>
                                <a:cs typeface="Times New Roman"/>
                              </a:rPr>
                              <m:t>𝑡</m:t>
                            </m:r>
                            <m:r>
                              <a:rPr lang="en-US" b="0" i="1" smtClean="0">
                                <a:solidFill>
                                  <a:srgbClr val="C00000"/>
                                </a:solidFill>
                                <a:latin typeface="Cambria Math" panose="02040503050406030204" pitchFamily="18" charset="0"/>
                                <a:cs typeface="Times New Roman"/>
                              </a:rPr>
                              <m:t> </m:t>
                            </m:r>
                            <m:r>
                              <a:rPr lang="en-US" b="0" i="1" smtClean="0">
                                <a:solidFill>
                                  <a:srgbClr val="C00000"/>
                                </a:solidFill>
                                <a:latin typeface="Cambria Math" panose="02040503050406030204" pitchFamily="18" charset="0"/>
                                <a:cs typeface="Times New Roman"/>
                              </a:rPr>
                              <m:t>𝑚𝑖𝑛</m:t>
                            </m:r>
                          </m:sub>
                        </m:sSub>
                        <m:r>
                          <a:rPr lang="en-US" b="0" i="1" smtClean="0">
                            <a:solidFill>
                              <a:srgbClr val="C00000"/>
                            </a:solidFill>
                            <a:latin typeface="Cambria Math" panose="02040503050406030204" pitchFamily="18" charset="0"/>
                            <a:cs typeface="Times New Roman"/>
                          </a:rPr>
                          <m:t>=0</m:t>
                        </m:r>
                      </m:oMath>
                    </m:oMathPara>
                  </a14:m>
                  <a:endParaRPr lang="en-US" dirty="0">
                    <a:solidFill>
                      <a:srgbClr val="C00000"/>
                    </a:solidFill>
                    <a:latin typeface="Calibri"/>
                    <a:ea typeface="Calibri"/>
                    <a:cs typeface="Times New Roman"/>
                  </a:endParaRPr>
                </a:p>
              </p:txBody>
            </p:sp>
          </mc:Choice>
          <mc:Fallback xmlns="">
            <p:sp>
              <p:nvSpPr>
                <p:cNvPr id="12" name="Rectangle 11">
                  <a:extLst>
                    <a:ext uri="{FF2B5EF4-FFF2-40B4-BE49-F238E27FC236}">
                      <a16:creationId xmlns:a16="http://schemas.microsoft.com/office/drawing/2014/main" id="{D695A3A3-9699-4F78-8B98-94C25D9DF412}"/>
                    </a:ext>
                  </a:extLst>
                </p:cNvPr>
                <p:cNvSpPr>
                  <a:spLocks noRot="1" noChangeAspect="1" noMove="1" noResize="1" noEditPoints="1" noAdjustHandles="1" noChangeArrowheads="1" noChangeShapeType="1" noTextEdit="1"/>
                </p:cNvSpPr>
                <p:nvPr/>
              </p:nvSpPr>
              <p:spPr>
                <a:xfrm>
                  <a:off x="7447828" y="4325121"/>
                  <a:ext cx="2182514" cy="31924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1079991-CF17-4310-8FE8-58E82A035E7F}"/>
                    </a:ext>
                  </a:extLst>
                </p:cNvPr>
                <p:cNvSpPr/>
                <p:nvPr/>
              </p:nvSpPr>
              <p:spPr>
                <a:xfrm>
                  <a:off x="9478045" y="4310758"/>
                  <a:ext cx="2276643" cy="3206840"/>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𝒙</m:t>
                                </m:r>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𝑨</m:t>
                        </m:r>
                        <m:r>
                          <a:rPr lang="en-US" b="1" i="1">
                            <a:solidFill>
                              <a:schemeClr val="tx1"/>
                            </a:solidFill>
                            <a:latin typeface="Cambria Math"/>
                            <a:ea typeface="Times New Roman"/>
                            <a:cs typeface="Times New Roman"/>
                          </a:rPr>
                          <m:t>   </m:t>
                        </m:r>
                      </m:oMath>
                    </m:oMathPara>
                  </a14:m>
                  <a:endParaRPr lang="en-US" b="1" i="1">
                    <a:solidFill>
                      <a:schemeClr val="tx1"/>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r>
                          <a:rPr lang="en-US" b="1" i="1">
                            <a:solidFill>
                              <a:schemeClr val="tx1"/>
                            </a:solidFill>
                            <a:latin typeface="Cambria Math"/>
                            <a:ea typeface="Times New Roman"/>
                            <a:cs typeface="Times New Roman"/>
                          </a:rPr>
                          <m:t>           </m:t>
                        </m:r>
                      </m:oMath>
                    </m:oMathPara>
                  </a14:m>
                  <a:endParaRPr lang="en-US" b="1" i="1">
                    <a:solidFill>
                      <a:schemeClr val="tx1"/>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𝒗</m:t>
                                </m:r>
                              </m:e>
                            </m:d>
                          </m:e>
                          <m:sub>
                            <m:r>
                              <a:rPr lang="en-US" b="1" i="1">
                                <a:solidFill>
                                  <a:schemeClr val="tx1"/>
                                </a:solidFill>
                                <a:latin typeface="Cambria Math"/>
                                <a:ea typeface="Times New Roman"/>
                                <a:cs typeface="Times New Roman"/>
                              </a:rPr>
                              <m:t>𝒎</m:t>
                            </m:r>
                            <m:r>
                              <a:rPr lang="en-US" b="1" i="1" smtClean="0">
                                <a:solidFill>
                                  <a:schemeClr val="tx1"/>
                                </a:solidFill>
                                <a:latin typeface="Cambria Math" panose="02040503050406030204" pitchFamily="18" charset="0"/>
                                <a:ea typeface="Times New Roman"/>
                                <a:cs typeface="Times New Roman"/>
                              </a:rPr>
                              <m:t>𝒊𝒏</m:t>
                            </m:r>
                          </m:sub>
                        </m:sSub>
                        <m:r>
                          <a:rPr lang="en-US" b="1" i="1">
                            <a:solidFill>
                              <a:schemeClr val="tx1"/>
                            </a:solidFill>
                            <a:latin typeface="Cambria Math"/>
                            <a:ea typeface="Times New Roman"/>
                            <a:cs typeface="Times New Roman"/>
                          </a:rPr>
                          <m:t>=</m:t>
                        </m:r>
                        <m:r>
                          <a:rPr lang="en-US" b="1" i="1" smtClean="0">
                            <a:solidFill>
                              <a:schemeClr val="tx1"/>
                            </a:solidFill>
                            <a:latin typeface="Cambria Math" panose="02040503050406030204" pitchFamily="18" charset="0"/>
                            <a:ea typeface="Times New Roman"/>
                            <a:cs typeface="Times New Roman"/>
                          </a:rPr>
                          <m:t>𝟎</m:t>
                        </m:r>
                      </m:oMath>
                    </m:oMathPara>
                  </a14:m>
                  <a:endParaRPr lang="en-US" b="1">
                    <a:solidFill>
                      <a:schemeClr val="tx1"/>
                    </a:solidFill>
                    <a:latin typeface="Times New Roman"/>
                    <a:ea typeface="Times New Roman"/>
                    <a:cs typeface="Times New Roman"/>
                  </a:endParaRPr>
                </a:p>
                <a:p>
                  <a:pPr marL="156845" marR="3810" algn="just">
                    <a:lnSpc>
                      <a:spcPct val="115000"/>
                    </a:lnSpc>
                    <a:spcBef>
                      <a:spcPts val="300"/>
                    </a:spcBef>
                    <a:tabLst>
                      <a:tab pos="342900" algn="l"/>
                    </a:tabLst>
                  </a:pPr>
                  <a:endParaRPr lang="en-US" b="1">
                    <a:solidFill>
                      <a:schemeClr val="tx1"/>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r>
                                  <a:rPr lang="en-US" b="1" i="1">
                                    <a:solidFill>
                                      <a:schemeClr val="tx1"/>
                                    </a:solidFill>
                                    <a:latin typeface="Cambria Math"/>
                                    <a:ea typeface="Times New Roman"/>
                                    <a:cs typeface="Times New Roman"/>
                                  </a:rPr>
                                  <m:t>𝒂</m:t>
                                </m:r>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𝑨</m:t>
                        </m:r>
                        <m:sSup>
                          <m:sSupPr>
                            <m:ctrlPr>
                              <a:rPr lang="en-US" b="1" i="1">
                                <a:solidFill>
                                  <a:schemeClr val="tx1"/>
                                </a:solidFill>
                                <a:latin typeface="Cambria Math" panose="02040503050406030204" pitchFamily="18" charset="0"/>
                                <a:ea typeface="Times New Roman"/>
                                <a:cs typeface="Times New Roman"/>
                              </a:rPr>
                            </m:ctrlPr>
                          </m:sSupPr>
                          <m:e>
                            <m:r>
                              <a:rPr lang="en-US" b="1" i="1">
                                <a:solidFill>
                                  <a:schemeClr val="tx1"/>
                                </a:solidFill>
                                <a:latin typeface="Cambria Math"/>
                                <a:ea typeface="Times New Roman"/>
                                <a:cs typeface="Times New Roman"/>
                              </a:rPr>
                              <m:t>𝝎</m:t>
                            </m:r>
                          </m:e>
                          <m:sup>
                            <m:r>
                              <a:rPr lang="en-US" b="1" i="1">
                                <a:solidFill>
                                  <a:schemeClr val="tx1"/>
                                </a:solidFill>
                                <a:latin typeface="Cambria Math"/>
                                <a:ea typeface="Times New Roman"/>
                                <a:cs typeface="Times New Roman"/>
                              </a:rPr>
                              <m:t>𝟐</m:t>
                            </m:r>
                          </m:sup>
                        </m:sSup>
                        <m:r>
                          <a:rPr lang="en-US" b="1" i="1">
                            <a:solidFill>
                              <a:schemeClr val="tx1"/>
                            </a:solidFill>
                            <a:latin typeface="Cambria Math"/>
                            <a:ea typeface="Times New Roman"/>
                            <a:cs typeface="Times New Roman"/>
                          </a:rPr>
                          <m:t>        </m:t>
                        </m:r>
                      </m:oMath>
                    </m:oMathPara>
                  </a14:m>
                  <a:endParaRPr lang="en-US" sz="2400" dirty="0">
                    <a:solidFill>
                      <a:schemeClr val="tx1"/>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chemeClr val="tx1"/>
                                </a:solidFill>
                                <a:latin typeface="Cambria Math" panose="02040503050406030204" pitchFamily="18" charset="0"/>
                                <a:ea typeface="Times New Roman"/>
                                <a:cs typeface="Times New Roman"/>
                              </a:rPr>
                            </m:ctrlPr>
                          </m:sSubPr>
                          <m:e>
                            <m:d>
                              <m:dPr>
                                <m:begChr m:val="|"/>
                                <m:endChr m:val="|"/>
                                <m:ctrlPr>
                                  <a:rPr lang="en-US" b="1" i="1">
                                    <a:solidFill>
                                      <a:schemeClr val="tx1"/>
                                    </a:solidFill>
                                    <a:latin typeface="Cambria Math" panose="02040503050406030204" pitchFamily="18" charset="0"/>
                                    <a:ea typeface="Times New Roman"/>
                                    <a:cs typeface="Times New Roman"/>
                                  </a:rPr>
                                </m:ctrlPr>
                              </m:dPr>
                              <m:e>
                                <m:sSub>
                                  <m:sSubPr>
                                    <m:ctrlPr>
                                      <a:rPr lang="en-US" b="1" i="1">
                                        <a:solidFill>
                                          <a:schemeClr val="tx1"/>
                                        </a:solidFill>
                                        <a:latin typeface="Cambria Math" panose="02040503050406030204" pitchFamily="18" charset="0"/>
                                        <a:ea typeface="Times New Roman"/>
                                        <a:cs typeface="Times New Roman"/>
                                      </a:rPr>
                                    </m:ctrlPr>
                                  </m:sSubPr>
                                  <m:e>
                                    <m:r>
                                      <a:rPr lang="en-US" b="1" i="1">
                                        <a:solidFill>
                                          <a:schemeClr val="tx1"/>
                                        </a:solidFill>
                                        <a:latin typeface="Cambria Math"/>
                                        <a:ea typeface="Times New Roman"/>
                                        <a:cs typeface="Times New Roman"/>
                                      </a:rPr>
                                      <m:t>𝑭</m:t>
                                    </m:r>
                                  </m:e>
                                  <m:sub>
                                    <m:r>
                                      <a:rPr lang="en-US" b="1" i="1">
                                        <a:solidFill>
                                          <a:schemeClr val="tx1"/>
                                        </a:solidFill>
                                        <a:latin typeface="Cambria Math"/>
                                        <a:ea typeface="Times New Roman"/>
                                        <a:cs typeface="Times New Roman"/>
                                      </a:rPr>
                                      <m:t>𝒗</m:t>
                                    </m:r>
                                  </m:sub>
                                </m:sSub>
                              </m:e>
                            </m:d>
                          </m:e>
                          <m:sub>
                            <m:r>
                              <a:rPr lang="en-US" b="1" i="1">
                                <a:solidFill>
                                  <a:schemeClr val="tx1"/>
                                </a:solidFill>
                                <a:latin typeface="Cambria Math"/>
                                <a:ea typeface="Times New Roman"/>
                                <a:cs typeface="Times New Roman"/>
                              </a:rPr>
                              <m:t>𝒎𝒂𝒙</m:t>
                            </m:r>
                          </m:sub>
                        </m:sSub>
                        <m:r>
                          <a:rPr lang="en-US" b="1" i="1">
                            <a:solidFill>
                              <a:schemeClr val="tx1"/>
                            </a:solidFill>
                            <a:latin typeface="Cambria Math"/>
                            <a:ea typeface="Times New Roman"/>
                            <a:cs typeface="Times New Roman"/>
                          </a:rPr>
                          <m:t>=</m:t>
                        </m:r>
                        <m:r>
                          <a:rPr lang="en-US" b="1" i="1">
                            <a:solidFill>
                              <a:schemeClr val="tx1"/>
                            </a:solidFill>
                            <a:latin typeface="Cambria Math"/>
                            <a:ea typeface="Times New Roman"/>
                            <a:cs typeface="Times New Roman"/>
                          </a:rPr>
                          <m:t>𝒎</m:t>
                        </m:r>
                        <m:sSup>
                          <m:sSupPr>
                            <m:ctrlPr>
                              <a:rPr lang="en-US" b="1" i="1">
                                <a:solidFill>
                                  <a:schemeClr val="tx1"/>
                                </a:solidFill>
                                <a:latin typeface="Cambria Math" panose="02040503050406030204" pitchFamily="18" charset="0"/>
                                <a:ea typeface="Times New Roman"/>
                                <a:cs typeface="Times New Roman"/>
                              </a:rPr>
                            </m:ctrlPr>
                          </m:sSupPr>
                          <m:e>
                            <m:r>
                              <a:rPr lang="en-US" b="1" i="1">
                                <a:solidFill>
                                  <a:schemeClr val="tx1"/>
                                </a:solidFill>
                                <a:latin typeface="Cambria Math"/>
                                <a:ea typeface="Times New Roman"/>
                                <a:cs typeface="Times New Roman"/>
                              </a:rPr>
                              <m:t>𝝎</m:t>
                            </m:r>
                          </m:e>
                          <m:sup>
                            <m:r>
                              <a:rPr lang="en-US" b="1" i="1">
                                <a:solidFill>
                                  <a:schemeClr val="tx1"/>
                                </a:solidFill>
                                <a:latin typeface="Cambria Math"/>
                                <a:ea typeface="Times New Roman"/>
                                <a:cs typeface="Times New Roman"/>
                              </a:rPr>
                              <m:t>𝟐</m:t>
                            </m:r>
                          </m:sup>
                        </m:sSup>
                        <m:r>
                          <a:rPr lang="en-US" b="1" i="1">
                            <a:solidFill>
                              <a:schemeClr val="tx1"/>
                            </a:solidFill>
                            <a:latin typeface="Cambria Math"/>
                            <a:ea typeface="Times New Roman"/>
                            <a:cs typeface="Times New Roman"/>
                          </a:rPr>
                          <m:t>𝑨</m:t>
                        </m:r>
                        <m:r>
                          <a:rPr lang="en-US" b="1" i="1">
                            <a:solidFill>
                              <a:schemeClr val="tx1"/>
                            </a:solidFill>
                            <a:latin typeface="Cambria Math"/>
                            <a:ea typeface="Times New Roman"/>
                            <a:cs typeface="Times New Roman"/>
                          </a:rPr>
                          <m:t> </m:t>
                        </m:r>
                      </m:oMath>
                    </m:oMathPara>
                  </a14:m>
                  <a:endParaRPr lang="en-US" b="1">
                    <a:solidFill>
                      <a:schemeClr val="tx1"/>
                    </a:solidFill>
                    <a:latin typeface="Calibri"/>
                    <a:ea typeface="Times New Roman"/>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a:rPr>
                            </m:ctrlPr>
                          </m:sSubPr>
                          <m:e>
                            <m:r>
                              <a:rPr lang="en-US" b="0" i="1" smtClean="0">
                                <a:solidFill>
                                  <a:schemeClr val="tx1"/>
                                </a:solidFill>
                                <a:latin typeface="Cambria Math" panose="02040503050406030204" pitchFamily="18" charset="0"/>
                                <a:cs typeface="Times New Roman"/>
                              </a:rPr>
                              <m:t>𝑊</m:t>
                            </m:r>
                          </m:e>
                          <m:sub>
                            <m:r>
                              <a:rPr lang="en-US" b="0" i="1" smtClean="0">
                                <a:solidFill>
                                  <a:schemeClr val="tx1"/>
                                </a:solidFill>
                                <a:latin typeface="Cambria Math" panose="02040503050406030204" pitchFamily="18" charset="0"/>
                                <a:cs typeface="Times New Roman"/>
                              </a:rPr>
                              <m:t>đ </m:t>
                            </m:r>
                            <m:r>
                              <a:rPr lang="en-US" b="0" i="1" smtClean="0">
                                <a:solidFill>
                                  <a:schemeClr val="tx1"/>
                                </a:solidFill>
                                <a:latin typeface="Cambria Math" panose="02040503050406030204" pitchFamily="18" charset="0"/>
                                <a:cs typeface="Times New Roman"/>
                              </a:rPr>
                              <m:t>𝑚𝑖𝑛</m:t>
                            </m:r>
                          </m:sub>
                        </m:sSub>
                        <m:r>
                          <a:rPr lang="en-US" b="0" i="1" smtClean="0">
                            <a:solidFill>
                              <a:schemeClr val="tx1"/>
                            </a:solidFill>
                            <a:latin typeface="Cambria Math" panose="02040503050406030204" pitchFamily="18" charset="0"/>
                            <a:cs typeface="Times New Roman"/>
                          </a:rPr>
                          <m:t>=0</m:t>
                        </m:r>
                      </m:oMath>
                    </m:oMathPara>
                  </a14:m>
                  <a:endParaRPr lang="en-US" b="0">
                    <a:solidFill>
                      <a:schemeClr val="tx1"/>
                    </a:solidFill>
                    <a:latin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a:rPr>
                            </m:ctrlPr>
                          </m:sSubPr>
                          <m:e>
                            <m:r>
                              <a:rPr lang="en-US" b="0" i="1" smtClean="0">
                                <a:solidFill>
                                  <a:schemeClr val="tx1"/>
                                </a:solidFill>
                                <a:latin typeface="Cambria Math" panose="02040503050406030204" pitchFamily="18" charset="0"/>
                                <a:cs typeface="Times New Roman"/>
                              </a:rPr>
                              <m:t>𝑊</m:t>
                            </m:r>
                          </m:e>
                          <m:sub>
                            <m:r>
                              <a:rPr lang="en-US" b="0" i="1" smtClean="0">
                                <a:solidFill>
                                  <a:schemeClr val="tx1"/>
                                </a:solidFill>
                                <a:latin typeface="Cambria Math" panose="02040503050406030204" pitchFamily="18" charset="0"/>
                                <a:cs typeface="Times New Roman"/>
                              </a:rPr>
                              <m:t>𝑡</m:t>
                            </m:r>
                            <m:r>
                              <a:rPr lang="en-US" b="0" i="1" smtClean="0">
                                <a:solidFill>
                                  <a:schemeClr val="tx1"/>
                                </a:solidFill>
                                <a:latin typeface="Cambria Math" panose="02040503050406030204" pitchFamily="18" charset="0"/>
                                <a:cs typeface="Times New Roman"/>
                              </a:rPr>
                              <m:t> </m:t>
                            </m:r>
                            <m:r>
                              <a:rPr lang="en-US" b="0" i="1" smtClean="0">
                                <a:solidFill>
                                  <a:schemeClr val="tx1"/>
                                </a:solidFill>
                                <a:latin typeface="Cambria Math" panose="02040503050406030204" pitchFamily="18" charset="0"/>
                                <a:cs typeface="Times New Roman"/>
                              </a:rPr>
                              <m:t>𝑚𝑎𝑥</m:t>
                            </m:r>
                          </m:sub>
                        </m:sSub>
                        <m:r>
                          <a:rPr lang="en-US" b="0" i="1" smtClean="0">
                            <a:solidFill>
                              <a:schemeClr val="tx1"/>
                            </a:solidFill>
                            <a:latin typeface="Cambria Math" panose="02040503050406030204" pitchFamily="18" charset="0"/>
                            <a:cs typeface="Times New Roman"/>
                          </a:rPr>
                          <m:t>=</m:t>
                        </m:r>
                        <m:f>
                          <m:fPr>
                            <m:ctrlPr>
                              <a:rPr lang="en-US" b="0" i="1" smtClean="0">
                                <a:solidFill>
                                  <a:schemeClr val="tx1"/>
                                </a:solidFill>
                                <a:latin typeface="Cambria Math" panose="02040503050406030204" pitchFamily="18" charset="0"/>
                                <a:cs typeface="Times New Roman"/>
                              </a:rPr>
                            </m:ctrlPr>
                          </m:fPr>
                          <m:num>
                            <m:r>
                              <a:rPr lang="en-US" b="0" i="1" smtClean="0">
                                <a:solidFill>
                                  <a:schemeClr val="tx1"/>
                                </a:solidFill>
                                <a:latin typeface="Cambria Math" panose="02040503050406030204" pitchFamily="18" charset="0"/>
                                <a:cs typeface="Times New Roman"/>
                              </a:rPr>
                              <m:t>1</m:t>
                            </m:r>
                          </m:num>
                          <m:den>
                            <m:r>
                              <a:rPr lang="en-US" b="0" i="1" smtClean="0">
                                <a:solidFill>
                                  <a:schemeClr val="tx1"/>
                                </a:solidFill>
                                <a:latin typeface="Cambria Math" panose="02040503050406030204" pitchFamily="18" charset="0"/>
                                <a:cs typeface="Times New Roman"/>
                              </a:rPr>
                              <m:t>2</m:t>
                            </m:r>
                          </m:den>
                        </m:f>
                        <m:r>
                          <a:rPr lang="en-US" b="0" i="1" smtClean="0">
                            <a:solidFill>
                              <a:schemeClr val="tx1"/>
                            </a:solidFill>
                            <a:latin typeface="Cambria Math" panose="02040503050406030204" pitchFamily="18" charset="0"/>
                            <a:cs typeface="Times New Roman"/>
                          </a:rPr>
                          <m:t>𝑘</m:t>
                        </m:r>
                        <m:sSup>
                          <m:sSupPr>
                            <m:ctrlPr>
                              <a:rPr lang="en-US" b="0" i="1" smtClean="0">
                                <a:solidFill>
                                  <a:schemeClr val="tx1"/>
                                </a:solidFill>
                                <a:latin typeface="Cambria Math" panose="02040503050406030204" pitchFamily="18" charset="0"/>
                                <a:cs typeface="Times New Roman"/>
                              </a:rPr>
                            </m:ctrlPr>
                          </m:sSupPr>
                          <m:e>
                            <m:r>
                              <a:rPr lang="en-US" b="0" i="1" smtClean="0">
                                <a:solidFill>
                                  <a:schemeClr val="tx1"/>
                                </a:solidFill>
                                <a:latin typeface="Cambria Math" panose="02040503050406030204" pitchFamily="18" charset="0"/>
                                <a:cs typeface="Times New Roman"/>
                              </a:rPr>
                              <m:t>𝐴</m:t>
                            </m:r>
                          </m:e>
                          <m:sup>
                            <m:r>
                              <a:rPr lang="en-US" b="0" i="1" smtClean="0">
                                <a:solidFill>
                                  <a:schemeClr val="tx1"/>
                                </a:solidFill>
                                <a:latin typeface="Cambria Math" panose="02040503050406030204" pitchFamily="18" charset="0"/>
                                <a:cs typeface="Times New Roman"/>
                              </a:rPr>
                              <m:t>2</m:t>
                            </m:r>
                          </m:sup>
                        </m:sSup>
                      </m:oMath>
                    </m:oMathPara>
                  </a14:m>
                  <a:endParaRPr lang="en-US" dirty="0">
                    <a:solidFill>
                      <a:schemeClr val="tx1"/>
                    </a:solidFill>
                    <a:latin typeface="Calibri"/>
                    <a:ea typeface="Calibri"/>
                    <a:cs typeface="Times New Roman"/>
                  </a:endParaRPr>
                </a:p>
              </p:txBody>
            </p:sp>
          </mc:Choice>
          <mc:Fallback xmlns="">
            <p:sp>
              <p:nvSpPr>
                <p:cNvPr id="13" name="Rectangle 12">
                  <a:extLst>
                    <a:ext uri="{FF2B5EF4-FFF2-40B4-BE49-F238E27FC236}">
                      <a16:creationId xmlns:a16="http://schemas.microsoft.com/office/drawing/2014/main" id="{31079991-CF17-4310-8FE8-58E82A035E7F}"/>
                    </a:ext>
                  </a:extLst>
                </p:cNvPr>
                <p:cNvSpPr>
                  <a:spLocks noRot="1" noChangeAspect="1" noMove="1" noResize="1" noEditPoints="1" noAdjustHandles="1" noChangeArrowheads="1" noChangeShapeType="1" noTextEdit="1"/>
                </p:cNvSpPr>
                <p:nvPr/>
              </p:nvSpPr>
              <p:spPr>
                <a:xfrm>
                  <a:off x="9478045" y="4310758"/>
                  <a:ext cx="2276643" cy="3206840"/>
                </a:xfrm>
                <a:prstGeom prst="rect">
                  <a:avLst/>
                </a:prstGeom>
                <a:blipFill>
                  <a:blip r:embed="rId7"/>
                  <a:stretch>
                    <a:fillRect/>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CD820854-A3CB-48AA-A458-971C0422EFA1}"/>
              </a:ext>
            </a:extLst>
          </p:cNvPr>
          <p:cNvGrpSpPr/>
          <p:nvPr/>
        </p:nvGrpSpPr>
        <p:grpSpPr>
          <a:xfrm>
            <a:off x="5965632" y="1180719"/>
            <a:ext cx="6317165" cy="5134372"/>
            <a:chOff x="5473612" y="3088063"/>
            <a:chExt cx="6317165" cy="5134372"/>
          </a:xfrm>
        </p:grpSpPr>
        <p:grpSp>
          <p:nvGrpSpPr>
            <p:cNvPr id="25" name="Group 43">
              <a:extLst>
                <a:ext uri="{FF2B5EF4-FFF2-40B4-BE49-F238E27FC236}">
                  <a16:creationId xmlns:a16="http://schemas.microsoft.com/office/drawing/2014/main" id="{0C05C5BB-6397-4A50-9B08-0E0C5EA79AAF}"/>
                </a:ext>
              </a:extLst>
            </p:cNvPr>
            <p:cNvGrpSpPr>
              <a:grpSpLocks/>
            </p:cNvGrpSpPr>
            <p:nvPr/>
          </p:nvGrpSpPr>
          <p:grpSpPr bwMode="auto">
            <a:xfrm>
              <a:off x="5801438" y="3088063"/>
              <a:ext cx="5176838" cy="881063"/>
              <a:chOff x="2451" y="247"/>
              <a:chExt cx="3261" cy="555"/>
            </a:xfrm>
          </p:grpSpPr>
          <p:grpSp>
            <p:nvGrpSpPr>
              <p:cNvPr id="32" name="Group 42">
                <a:extLst>
                  <a:ext uri="{FF2B5EF4-FFF2-40B4-BE49-F238E27FC236}">
                    <a16:creationId xmlns:a16="http://schemas.microsoft.com/office/drawing/2014/main" id="{B3A287AA-AF30-4DE8-A292-30EE6DD1A102}"/>
                  </a:ext>
                </a:extLst>
              </p:cNvPr>
              <p:cNvGrpSpPr>
                <a:grpSpLocks/>
              </p:cNvGrpSpPr>
              <p:nvPr/>
            </p:nvGrpSpPr>
            <p:grpSpPr bwMode="auto">
              <a:xfrm>
                <a:off x="2451" y="494"/>
                <a:ext cx="3149" cy="68"/>
                <a:chOff x="2451" y="494"/>
                <a:chExt cx="3149" cy="68"/>
              </a:xfrm>
            </p:grpSpPr>
            <p:sp>
              <p:nvSpPr>
                <p:cNvPr id="37" name="Line 32">
                  <a:extLst>
                    <a:ext uri="{FF2B5EF4-FFF2-40B4-BE49-F238E27FC236}">
                      <a16:creationId xmlns:a16="http://schemas.microsoft.com/office/drawing/2014/main" id="{3BE76F3D-A4BD-4D56-92C3-EFC230656099}"/>
                    </a:ext>
                  </a:extLst>
                </p:cNvPr>
                <p:cNvSpPr>
                  <a:spLocks noChangeShapeType="1"/>
                </p:cNvSpPr>
                <p:nvPr/>
              </p:nvSpPr>
              <p:spPr bwMode="auto">
                <a:xfrm>
                  <a:off x="2451" y="528"/>
                  <a:ext cx="31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Line 33">
                  <a:extLst>
                    <a:ext uri="{FF2B5EF4-FFF2-40B4-BE49-F238E27FC236}">
                      <a16:creationId xmlns:a16="http://schemas.microsoft.com/office/drawing/2014/main" id="{F889E1F1-2C60-4DD7-98F5-8D564243CE8C}"/>
                    </a:ext>
                  </a:extLst>
                </p:cNvPr>
                <p:cNvSpPr>
                  <a:spLocks noChangeShapeType="1"/>
                </p:cNvSpPr>
                <p:nvPr/>
              </p:nvSpPr>
              <p:spPr bwMode="auto">
                <a:xfrm>
                  <a:off x="5224" y="494"/>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Line 34">
                  <a:extLst>
                    <a:ext uri="{FF2B5EF4-FFF2-40B4-BE49-F238E27FC236}">
                      <a16:creationId xmlns:a16="http://schemas.microsoft.com/office/drawing/2014/main" id="{0E46D514-8700-4A20-8ECE-37814C02736B}"/>
                    </a:ext>
                  </a:extLst>
                </p:cNvPr>
                <p:cNvSpPr>
                  <a:spLocks noChangeShapeType="1"/>
                </p:cNvSpPr>
                <p:nvPr/>
              </p:nvSpPr>
              <p:spPr bwMode="auto">
                <a:xfrm>
                  <a:off x="2671" y="506"/>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Line 35">
                  <a:extLst>
                    <a:ext uri="{FF2B5EF4-FFF2-40B4-BE49-F238E27FC236}">
                      <a16:creationId xmlns:a16="http://schemas.microsoft.com/office/drawing/2014/main" id="{2A7D1EFA-7C1B-46AE-8AA3-D1EF5BD013A1}"/>
                    </a:ext>
                  </a:extLst>
                </p:cNvPr>
                <p:cNvSpPr>
                  <a:spLocks noChangeShapeType="1"/>
                </p:cNvSpPr>
                <p:nvPr/>
              </p:nvSpPr>
              <p:spPr bwMode="auto">
                <a:xfrm>
                  <a:off x="3943" y="514"/>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3" name="Text Box 36">
                <a:extLst>
                  <a:ext uri="{FF2B5EF4-FFF2-40B4-BE49-F238E27FC236}">
                    <a16:creationId xmlns:a16="http://schemas.microsoft.com/office/drawing/2014/main" id="{BCCCBA7D-0D34-41E9-899F-7CFCA3CCD912}"/>
                  </a:ext>
                </a:extLst>
              </p:cNvPr>
              <p:cNvSpPr txBox="1">
                <a:spLocks noChangeArrowheads="1"/>
              </p:cNvSpPr>
              <p:nvPr/>
            </p:nvSpPr>
            <p:spPr bwMode="auto">
              <a:xfrm>
                <a:off x="3830" y="24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a:t>
                </a:r>
              </a:p>
            </p:txBody>
          </p:sp>
          <p:sp>
            <p:nvSpPr>
              <p:cNvPr id="34" name="Text Box 37">
                <a:extLst>
                  <a:ext uri="{FF2B5EF4-FFF2-40B4-BE49-F238E27FC236}">
                    <a16:creationId xmlns:a16="http://schemas.microsoft.com/office/drawing/2014/main" id="{4819A0D0-AD7E-4645-86DF-DFA1682EFE2F}"/>
                  </a:ext>
                </a:extLst>
              </p:cNvPr>
              <p:cNvSpPr txBox="1">
                <a:spLocks noChangeArrowheads="1"/>
              </p:cNvSpPr>
              <p:nvPr/>
            </p:nvSpPr>
            <p:spPr bwMode="auto">
              <a:xfrm>
                <a:off x="5076" y="24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
                </a:r>
                <a:r>
                  <a:rPr kumimoji="0" lang="en-US" alt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Text Box 38">
                <a:extLst>
                  <a:ext uri="{FF2B5EF4-FFF2-40B4-BE49-F238E27FC236}">
                    <a16:creationId xmlns:a16="http://schemas.microsoft.com/office/drawing/2014/main" id="{386FA083-703D-4563-8429-817ECEA6C39B}"/>
                  </a:ext>
                </a:extLst>
              </p:cNvPr>
              <p:cNvSpPr txBox="1">
                <a:spLocks noChangeArrowheads="1"/>
              </p:cNvSpPr>
              <p:nvPr/>
            </p:nvSpPr>
            <p:spPr bwMode="auto">
              <a:xfrm>
                <a:off x="5424" y="51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a:t>
                </a:r>
              </a:p>
            </p:txBody>
          </p:sp>
          <p:sp>
            <p:nvSpPr>
              <p:cNvPr id="36" name="Text Box 39">
                <a:extLst>
                  <a:ext uri="{FF2B5EF4-FFF2-40B4-BE49-F238E27FC236}">
                    <a16:creationId xmlns:a16="http://schemas.microsoft.com/office/drawing/2014/main" id="{215BD9E6-EDB2-4355-A3D8-F0B572B60BD3}"/>
                  </a:ext>
                </a:extLst>
              </p:cNvPr>
              <p:cNvSpPr txBox="1">
                <a:spLocks noChangeArrowheads="1"/>
              </p:cNvSpPr>
              <p:nvPr/>
            </p:nvSpPr>
            <p:spPr bwMode="auto">
              <a:xfrm>
                <a:off x="2513" y="250"/>
                <a:ext cx="3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
                </a:r>
                <a:r>
                  <a:rPr kumimoji="0" lang="en-US" alt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mn-cs"/>
                  </a:rPr>
                  <a:t>0</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62E623E-F36E-4C67-AEF9-9A1D9A860EC7}"/>
                    </a:ext>
                  </a:extLst>
                </p:cNvPr>
                <p:cNvSpPr/>
                <p:nvPr/>
              </p:nvSpPr>
              <p:spPr>
                <a:xfrm>
                  <a:off x="5473612" y="4302195"/>
                  <a:ext cx="2541672" cy="3920240"/>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smtClean="0">
                                    <a:solidFill>
                                      <a:srgbClr val="000099"/>
                                    </a:solidFill>
                                    <a:latin typeface="Cambria Math" panose="02040503050406030204" pitchFamily="18" charset="0"/>
                                    <a:ea typeface="Times New Roman"/>
                                    <a:cs typeface="Times New Roman"/>
                                  </a:rPr>
                                  <m:t>𝒔</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smtClean="0">
                                <a:solidFill>
                                  <a:srgbClr val="000099"/>
                                </a:solidFill>
                                <a:latin typeface="Cambria Math" panose="02040503050406030204" pitchFamily="18" charset="0"/>
                                <a:cs typeface="Times New Roman"/>
                              </a:rPr>
                            </m:ctrlPr>
                          </m:sSubPr>
                          <m:e>
                            <m:r>
                              <a:rPr lang="en-US" b="1" i="1" smtClean="0">
                                <a:solidFill>
                                  <a:srgbClr val="000099"/>
                                </a:solidFill>
                                <a:latin typeface="Cambria Math" panose="02040503050406030204" pitchFamily="18" charset="0"/>
                                <a:cs typeface="Times New Roman"/>
                              </a:rPr>
                              <m:t>𝒔</m:t>
                            </m:r>
                          </m:e>
                          <m:sub>
                            <m:r>
                              <a:rPr lang="en-US" b="1" i="1" smtClean="0">
                                <a:solidFill>
                                  <a:srgbClr val="000099"/>
                                </a:solidFill>
                                <a:latin typeface="Cambria Math" panose="02040503050406030204" pitchFamily="18" charset="0"/>
                                <a:cs typeface="Times New Roman"/>
                              </a:rPr>
                              <m:t>𝟎</m:t>
                            </m:r>
                          </m:sub>
                        </m:sSub>
                        <m:r>
                          <a:rPr lang="en-US" b="1" i="1">
                            <a:solidFill>
                              <a:srgbClr val="000099"/>
                            </a:solidFill>
                            <a:latin typeface="Cambria Math"/>
                            <a:ea typeface="Times New Roman"/>
                            <a:cs typeface="Times New Roman"/>
                          </a:rPr>
                          <m:t>              </m:t>
                        </m:r>
                      </m:oMath>
                    </m:oMathPara>
                  </a14:m>
                  <a:endParaRPr lang="en-US" b="1" i="1">
                    <a:solidFill>
                      <a:srgbClr val="000099"/>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smtClean="0">
                                <a:solidFill>
                                  <a:srgbClr val="000099"/>
                                </a:solidFill>
                                <a:latin typeface="Cambria Math" panose="02040503050406030204" pitchFamily="18" charset="0"/>
                                <a:cs typeface="Times New Roman"/>
                              </a:rPr>
                            </m:ctrlPr>
                          </m:sSub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sub>
                            <m:r>
                              <a:rPr lang="en-US" b="1" i="1" smtClean="0">
                                <a:solidFill>
                                  <a:srgbClr val="000099"/>
                                </a:solidFill>
                                <a:latin typeface="Cambria Math" panose="02040503050406030204" pitchFamily="18" charset="0"/>
                                <a:cs typeface="Times New Roman"/>
                              </a:rPr>
                              <m:t>𝟎</m:t>
                            </m:r>
                          </m:sub>
                        </m:sSub>
                      </m:oMath>
                    </m:oMathPara>
                  </a14:m>
                  <a:endParaRPr lang="en-US" b="1" i="1">
                    <a:solidFill>
                      <a:srgbClr val="000099"/>
                    </a:solidFill>
                    <a:latin typeface="Cambria Math" panose="02040503050406030204" pitchFamily="18" charset="0"/>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a:solidFill>
                                      <a:srgbClr val="000099"/>
                                    </a:solidFill>
                                    <a:latin typeface="Cambria Math"/>
                                    <a:ea typeface="Times New Roman"/>
                                    <a:cs typeface="Times New Roman"/>
                                  </a:rPr>
                                  <m:t>𝒗</m:t>
                                </m:r>
                              </m:e>
                            </m:d>
                          </m:e>
                          <m:sub>
                            <m:r>
                              <a:rPr lang="en-US" b="1" i="1">
                                <a:solidFill>
                                  <a:srgbClr val="000099"/>
                                </a:solidFill>
                                <a:latin typeface="Cambria Math"/>
                                <a:ea typeface="Times New Roman"/>
                                <a:cs typeface="Times New Roman"/>
                              </a:rPr>
                              <m:t>𝒎</m:t>
                            </m:r>
                            <m:r>
                              <a:rPr lang="en-US" b="1" i="1" smtClean="0">
                                <a:solidFill>
                                  <a:srgbClr val="000099"/>
                                </a:solidFill>
                                <a:latin typeface="Cambria Math" panose="02040503050406030204" pitchFamily="18" charset="0"/>
                                <a:ea typeface="Times New Roman"/>
                                <a:cs typeface="Times New Roman"/>
                              </a:rPr>
                              <m:t>𝒊𝒏</m:t>
                            </m:r>
                          </m:sub>
                        </m:sSub>
                        <m:r>
                          <a:rPr lang="en-US" b="1" i="1">
                            <a:solidFill>
                              <a:srgbClr val="000099"/>
                            </a:solidFill>
                            <a:latin typeface="Cambria Math"/>
                            <a:ea typeface="Times New Roman"/>
                            <a:cs typeface="Times New Roman"/>
                          </a:rPr>
                          <m:t>=</m:t>
                        </m:r>
                        <m:r>
                          <a:rPr lang="en-US" b="1" i="1" smtClean="0">
                            <a:solidFill>
                              <a:srgbClr val="000099"/>
                            </a:solidFill>
                            <a:latin typeface="Cambria Math" panose="02040503050406030204" pitchFamily="18" charset="0"/>
                            <a:ea typeface="Times New Roman"/>
                            <a:cs typeface="Times New Roman"/>
                          </a:rPr>
                          <m:t>𝟎</m:t>
                        </m:r>
                      </m:oMath>
                    </m:oMathPara>
                  </a14:m>
                  <a:endParaRPr lang="en-US" b="1">
                    <a:solidFill>
                      <a:srgbClr val="000099"/>
                    </a:solidFill>
                    <a:latin typeface="Times New Roman"/>
                    <a:ea typeface="Times New Roman"/>
                    <a:cs typeface="Times New Roman"/>
                  </a:endParaRPr>
                </a:p>
                <a:p>
                  <a:pPr marL="156845" marR="3810" algn="just">
                    <a:lnSpc>
                      <a:spcPct val="115000"/>
                    </a:lnSpc>
                    <a:spcBef>
                      <a:spcPts val="300"/>
                    </a:spcBef>
                    <a:tabLst>
                      <a:tab pos="342900" algn="l"/>
                    </a:tabLst>
                  </a:pPr>
                  <a:endParaRPr lang="en-US" b="1">
                    <a:solidFill>
                      <a:srgbClr val="000099"/>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a:solidFill>
                                      <a:srgbClr val="000099"/>
                                    </a:solidFill>
                                    <a:latin typeface="Cambria Math"/>
                                    <a:ea typeface="Times New Roman"/>
                                    <a:cs typeface="Times New Roman"/>
                                  </a:rPr>
                                  <m:t>𝒂</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a:solidFill>
                                  <a:srgbClr val="000099"/>
                                </a:solidFill>
                                <a:latin typeface="Cambria Math" panose="02040503050406030204" pitchFamily="18" charset="0"/>
                                <a:cs typeface="Times New Roman"/>
                              </a:rPr>
                            </m:ctrlPr>
                          </m:sSubPr>
                          <m:e>
                            <m:r>
                              <a:rPr lang="en-US" b="1" i="1">
                                <a:solidFill>
                                  <a:srgbClr val="000099"/>
                                </a:solidFill>
                                <a:latin typeface="Cambria Math" panose="02040503050406030204" pitchFamily="18" charset="0"/>
                                <a:cs typeface="Times New Roman"/>
                              </a:rPr>
                              <m:t>𝒔</m:t>
                            </m:r>
                          </m:e>
                          <m:sub>
                            <m:r>
                              <a:rPr lang="en-US" b="1" i="1">
                                <a:solidFill>
                                  <a:srgbClr val="000099"/>
                                </a:solidFill>
                                <a:latin typeface="Cambria Math" panose="02040503050406030204" pitchFamily="18" charset="0"/>
                                <a:cs typeface="Times New Roman"/>
                              </a:rPr>
                              <m:t>𝟎</m:t>
                            </m:r>
                          </m:sub>
                        </m:sSub>
                        <m:sSup>
                          <m:sSupPr>
                            <m:ctrlPr>
                              <a:rPr lang="en-US" b="1" i="1">
                                <a:solidFill>
                                  <a:srgbClr val="000099"/>
                                </a:solidFill>
                                <a:latin typeface="Cambria Math" panose="02040503050406030204" pitchFamily="18" charset="0"/>
                                <a:ea typeface="Times New Roman"/>
                                <a:cs typeface="Times New Roman"/>
                              </a:rPr>
                            </m:ctrlPr>
                          </m:sSupPr>
                          <m:e>
                            <m:r>
                              <a:rPr lang="en-US" b="1" i="1">
                                <a:solidFill>
                                  <a:srgbClr val="000099"/>
                                </a:solidFill>
                                <a:latin typeface="Cambria Math"/>
                                <a:ea typeface="Times New Roman"/>
                                <a:cs typeface="Times New Roman"/>
                              </a:rPr>
                              <m:t>𝝎</m:t>
                            </m:r>
                          </m:e>
                          <m:sup>
                            <m:r>
                              <a:rPr lang="en-US" b="1" i="1">
                                <a:solidFill>
                                  <a:srgbClr val="000099"/>
                                </a:solidFill>
                                <a:latin typeface="Cambria Math"/>
                                <a:ea typeface="Times New Roman"/>
                                <a:cs typeface="Times New Roman"/>
                              </a:rPr>
                              <m:t>𝟐</m:t>
                            </m:r>
                          </m:sup>
                        </m:sSup>
                        <m:r>
                          <a:rPr lang="en-US" b="1" i="1">
                            <a:solidFill>
                              <a:srgbClr val="000099"/>
                            </a:solidFill>
                            <a:latin typeface="Cambria Math"/>
                            <a:ea typeface="Times New Roman"/>
                            <a:cs typeface="Times New Roman"/>
                          </a:rPr>
                          <m:t>        </m:t>
                        </m:r>
                      </m:oMath>
                    </m:oMathPara>
                  </a14:m>
                  <a:endParaRPr lang="en-US" sz="2400" dirty="0">
                    <a:solidFill>
                      <a:srgbClr val="000099"/>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sSub>
                                  <m:sSubPr>
                                    <m:ctrlPr>
                                      <a:rPr lang="en-US" b="1" i="1">
                                        <a:solidFill>
                                          <a:srgbClr val="000099"/>
                                        </a:solidFill>
                                        <a:latin typeface="Cambria Math" panose="02040503050406030204" pitchFamily="18" charset="0"/>
                                        <a:ea typeface="Times New Roman"/>
                                        <a:cs typeface="Times New Roman"/>
                                      </a:rPr>
                                    </m:ctrlPr>
                                  </m:sSubPr>
                                  <m:e>
                                    <m:r>
                                      <a:rPr lang="en-US" b="1" i="1" smtClean="0">
                                        <a:solidFill>
                                          <a:srgbClr val="000099"/>
                                        </a:solidFill>
                                        <a:latin typeface="Cambria Math" panose="02040503050406030204" pitchFamily="18" charset="0"/>
                                        <a:ea typeface="Times New Roman"/>
                                        <a:cs typeface="Times New Roman"/>
                                      </a:rPr>
                                      <m:t>𝑷</m:t>
                                    </m:r>
                                  </m:e>
                                  <m:sub>
                                    <m:r>
                                      <a:rPr lang="en-US" b="1" i="1" smtClean="0">
                                        <a:solidFill>
                                          <a:srgbClr val="000099"/>
                                        </a:solidFill>
                                        <a:latin typeface="Cambria Math" panose="02040503050406030204" pitchFamily="18" charset="0"/>
                                        <a:ea typeface="Times New Roman"/>
                                        <a:cs typeface="Times New Roman"/>
                                      </a:rPr>
                                      <m:t>𝒕</m:t>
                                    </m:r>
                                  </m:sub>
                                </m:sSub>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r>
                          <a:rPr lang="en-US" b="1" i="1">
                            <a:solidFill>
                              <a:srgbClr val="000099"/>
                            </a:solidFill>
                            <a:latin typeface="Cambria Math"/>
                            <a:ea typeface="Times New Roman"/>
                            <a:cs typeface="Times New Roman"/>
                          </a:rPr>
                          <m:t>𝒎𝒈</m:t>
                        </m:r>
                        <m:sSub>
                          <m:sSubPr>
                            <m:ctrlPr>
                              <a:rPr lang="en-US" b="1" i="1">
                                <a:solidFill>
                                  <a:srgbClr val="000099"/>
                                </a:solidFill>
                                <a:latin typeface="Cambria Math" panose="02040503050406030204" pitchFamily="18" charset="0"/>
                                <a:cs typeface="Times New Roman"/>
                              </a:rPr>
                            </m:ctrlPr>
                          </m:sSub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sub>
                            <m:r>
                              <a:rPr lang="en-US" b="1" i="1">
                                <a:solidFill>
                                  <a:srgbClr val="000099"/>
                                </a:solidFill>
                                <a:latin typeface="Cambria Math" panose="02040503050406030204" pitchFamily="18" charset="0"/>
                                <a:cs typeface="Times New Roman"/>
                              </a:rPr>
                              <m:t>𝟎</m:t>
                            </m:r>
                          </m:sub>
                        </m:sSub>
                      </m:oMath>
                    </m:oMathPara>
                  </a14:m>
                  <a:endParaRPr lang="en-US" sz="2400" dirty="0">
                    <a:solidFill>
                      <a:srgbClr val="000099"/>
                    </a:solidFill>
                    <a:latin typeface="Calibri"/>
                    <a:ea typeface="Calibri"/>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600" i="1" smtClean="0">
                                <a:solidFill>
                                  <a:srgbClr val="000099"/>
                                </a:solidFill>
                                <a:latin typeface="Cambria Math" panose="02040503050406030204" pitchFamily="18" charset="0"/>
                                <a:cs typeface="Times New Roman"/>
                              </a:rPr>
                            </m:ctrlPr>
                          </m:sSubPr>
                          <m:e>
                            <m:r>
                              <a:rPr lang="en-US" sz="1600" b="0" i="1" smtClean="0">
                                <a:solidFill>
                                  <a:srgbClr val="000099"/>
                                </a:solidFill>
                                <a:latin typeface="Cambria Math" panose="02040503050406030204" pitchFamily="18" charset="0"/>
                                <a:cs typeface="Times New Roman"/>
                              </a:rPr>
                              <m:t>𝑊</m:t>
                            </m:r>
                          </m:e>
                          <m:sub>
                            <m:r>
                              <a:rPr lang="en-US" sz="1600" b="0" i="1" smtClean="0">
                                <a:solidFill>
                                  <a:srgbClr val="000099"/>
                                </a:solidFill>
                                <a:latin typeface="Cambria Math" panose="02040503050406030204" pitchFamily="18" charset="0"/>
                                <a:cs typeface="Times New Roman"/>
                              </a:rPr>
                              <m:t>đ </m:t>
                            </m:r>
                            <m:r>
                              <a:rPr lang="en-US" sz="1600" b="0" i="1" smtClean="0">
                                <a:solidFill>
                                  <a:srgbClr val="000099"/>
                                </a:solidFill>
                                <a:latin typeface="Cambria Math" panose="02040503050406030204" pitchFamily="18" charset="0"/>
                                <a:cs typeface="Times New Roman"/>
                              </a:rPr>
                              <m:t>𝑚𝑖𝑛</m:t>
                            </m:r>
                          </m:sub>
                        </m:sSub>
                        <m:r>
                          <a:rPr lang="en-US" sz="1600" b="0" i="1" smtClean="0">
                            <a:solidFill>
                              <a:srgbClr val="000099"/>
                            </a:solidFill>
                            <a:latin typeface="Cambria Math" panose="02040503050406030204" pitchFamily="18" charset="0"/>
                            <a:cs typeface="Times New Roman"/>
                          </a:rPr>
                          <m:t>=0</m:t>
                        </m:r>
                      </m:oMath>
                    </m:oMathPara>
                  </a14:m>
                  <a:endParaRPr lang="en-US" sz="1600" b="0">
                    <a:solidFill>
                      <a:srgbClr val="000099"/>
                    </a:solidFill>
                    <a:latin typeface="Calibri"/>
                    <a:cs typeface="Times New Roman"/>
                  </a:endParaRPr>
                </a:p>
                <a:p>
                  <a:pPr marL="156845" marR="3810">
                    <a:lnSpc>
                      <a:spcPct val="25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400" i="1" smtClean="0">
                                <a:solidFill>
                                  <a:srgbClr val="000099"/>
                                </a:solidFill>
                                <a:latin typeface="Cambria Math" panose="02040503050406030204" pitchFamily="18" charset="0"/>
                                <a:cs typeface="Times New Roman"/>
                              </a:rPr>
                            </m:ctrlPr>
                          </m:sSubPr>
                          <m:e>
                            <m:r>
                              <a:rPr lang="en-US" sz="1400" b="0" i="1" smtClean="0">
                                <a:solidFill>
                                  <a:srgbClr val="000099"/>
                                </a:solidFill>
                                <a:latin typeface="Cambria Math" panose="02040503050406030204" pitchFamily="18" charset="0"/>
                                <a:cs typeface="Times New Roman"/>
                              </a:rPr>
                              <m:t>𝑊</m:t>
                            </m:r>
                          </m:e>
                          <m:sub>
                            <m:r>
                              <a:rPr lang="en-US" sz="1400" b="0" i="1" smtClean="0">
                                <a:solidFill>
                                  <a:srgbClr val="000099"/>
                                </a:solidFill>
                                <a:latin typeface="Cambria Math" panose="02040503050406030204" pitchFamily="18" charset="0"/>
                                <a:cs typeface="Times New Roman"/>
                              </a:rPr>
                              <m:t>𝑡</m:t>
                            </m:r>
                            <m:r>
                              <a:rPr lang="en-US" sz="1400" b="0" i="1" smtClean="0">
                                <a:solidFill>
                                  <a:srgbClr val="000099"/>
                                </a:solidFill>
                                <a:latin typeface="Cambria Math" panose="02040503050406030204" pitchFamily="18" charset="0"/>
                                <a:cs typeface="Times New Roman"/>
                              </a:rPr>
                              <m:t> </m:t>
                            </m:r>
                            <m:r>
                              <a:rPr lang="en-US" sz="1400" b="0" i="1" smtClean="0">
                                <a:solidFill>
                                  <a:srgbClr val="000099"/>
                                </a:solidFill>
                                <a:latin typeface="Cambria Math" panose="02040503050406030204" pitchFamily="18" charset="0"/>
                                <a:cs typeface="Times New Roman"/>
                              </a:rPr>
                              <m:t>𝑚𝑎𝑥</m:t>
                            </m:r>
                          </m:sub>
                        </m:sSub>
                        <m:r>
                          <a:rPr lang="en-US" sz="1400" b="0" i="1" smtClean="0">
                            <a:solidFill>
                              <a:srgbClr val="000099"/>
                            </a:solidFill>
                            <a:latin typeface="Cambria Math" panose="02040503050406030204" pitchFamily="18" charset="0"/>
                            <a:cs typeface="Times New Roman"/>
                          </a:rPr>
                          <m:t>=</m:t>
                        </m:r>
                        <m:r>
                          <a:rPr lang="en-US" sz="1400" i="1">
                            <a:solidFill>
                              <a:srgbClr val="000099"/>
                            </a:solidFill>
                            <a:latin typeface="Cambria Math" panose="02040503050406030204" pitchFamily="18" charset="0"/>
                          </a:rPr>
                          <m:t>𝑚𝑔𝑙</m:t>
                        </m:r>
                        <m:d>
                          <m:dPr>
                            <m:ctrlPr>
                              <a:rPr lang="en-US" sz="1400" i="1">
                                <a:solidFill>
                                  <a:srgbClr val="000099"/>
                                </a:solidFill>
                                <a:latin typeface="Cambria Math" panose="02040503050406030204" pitchFamily="18" charset="0"/>
                              </a:rPr>
                            </m:ctrlPr>
                          </m:dPr>
                          <m:e>
                            <m:r>
                              <a:rPr lang="en-US" sz="1400" i="1">
                                <a:solidFill>
                                  <a:srgbClr val="000099"/>
                                </a:solidFill>
                                <a:latin typeface="Cambria Math" panose="02040503050406030204" pitchFamily="18" charset="0"/>
                              </a:rPr>
                              <m:t>1−</m:t>
                            </m:r>
                            <m:r>
                              <a:rPr lang="en-US" sz="1400" i="1">
                                <a:solidFill>
                                  <a:srgbClr val="000099"/>
                                </a:solidFill>
                                <a:latin typeface="Cambria Math" panose="02040503050406030204" pitchFamily="18" charset="0"/>
                              </a:rPr>
                              <m:t>𝑐𝑜𝑠</m:t>
                            </m:r>
                            <m:sSub>
                              <m:sSubPr>
                                <m:ctrlPr>
                                  <a:rPr lang="en-US" sz="1400" i="1">
                                    <a:solidFill>
                                      <a:srgbClr val="000099"/>
                                    </a:solidFill>
                                    <a:latin typeface="Cambria Math" panose="02040503050406030204" pitchFamily="18" charset="0"/>
                                    <a:ea typeface="Cambria Math" panose="02040503050406030204" pitchFamily="18" charset="0"/>
                                  </a:rPr>
                                </m:ctrlPr>
                              </m:sSubPr>
                              <m:e>
                                <m:r>
                                  <a:rPr lang="en-US" sz="1400" i="1">
                                    <a:solidFill>
                                      <a:srgbClr val="000099"/>
                                    </a:solidFill>
                                    <a:latin typeface="Cambria Math" panose="02040503050406030204" pitchFamily="18" charset="0"/>
                                    <a:ea typeface="Cambria Math" panose="02040503050406030204" pitchFamily="18" charset="0"/>
                                  </a:rPr>
                                  <m:t>𝛼</m:t>
                                </m:r>
                              </m:e>
                              <m:sub>
                                <m:r>
                                  <a:rPr lang="en-US" sz="1400" i="1">
                                    <a:solidFill>
                                      <a:srgbClr val="000099"/>
                                    </a:solidFill>
                                    <a:latin typeface="Cambria Math" panose="02040503050406030204" pitchFamily="18" charset="0"/>
                                    <a:ea typeface="Cambria Math" panose="02040503050406030204" pitchFamily="18" charset="0"/>
                                  </a:rPr>
                                  <m:t>0</m:t>
                                </m:r>
                              </m:sub>
                            </m:sSub>
                          </m:e>
                        </m:d>
                      </m:oMath>
                    </m:oMathPara>
                  </a14:m>
                  <a:endParaRPr lang="en-US" sz="1400">
                    <a:solidFill>
                      <a:srgbClr val="000099"/>
                    </a:solidFill>
                    <a:latin typeface="Calibri"/>
                    <a:ea typeface="Cambria Math" panose="02040503050406030204" pitchFamily="18" charset="0"/>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400" b="0" i="1" smtClean="0">
                                <a:solidFill>
                                  <a:srgbClr val="000099"/>
                                </a:solidFill>
                                <a:latin typeface="Cambria Math" panose="02040503050406030204" pitchFamily="18" charset="0"/>
                              </a:rPr>
                            </m:ctrlPr>
                          </m:sSubPr>
                          <m:e>
                            <m:r>
                              <a:rPr lang="en-US" sz="1400" b="0" i="1" smtClean="0">
                                <a:solidFill>
                                  <a:srgbClr val="000099"/>
                                </a:solidFill>
                                <a:latin typeface="Cambria Math" panose="02040503050406030204" pitchFamily="18" charset="0"/>
                              </a:rPr>
                              <m:t>𝑇</m:t>
                            </m:r>
                          </m:e>
                          <m:sub>
                            <m:r>
                              <a:rPr lang="en-US" sz="1400" b="0" i="1" smtClean="0">
                                <a:solidFill>
                                  <a:srgbClr val="000099"/>
                                </a:solidFill>
                                <a:latin typeface="Cambria Math" panose="02040503050406030204" pitchFamily="18" charset="0"/>
                              </a:rPr>
                              <m:t>𝑚𝑖𝑛</m:t>
                            </m:r>
                          </m:sub>
                        </m:sSub>
                        <m:r>
                          <a:rPr lang="en-US" sz="1400" b="0" i="1" smtClean="0">
                            <a:solidFill>
                              <a:srgbClr val="000099"/>
                            </a:solidFill>
                            <a:latin typeface="Cambria Math" panose="02040503050406030204" pitchFamily="18" charset="0"/>
                          </a:rPr>
                          <m:t>=</m:t>
                        </m:r>
                        <m:r>
                          <a:rPr lang="en-US" sz="1400" b="0" i="1" smtClean="0">
                            <a:solidFill>
                              <a:srgbClr val="000099"/>
                            </a:solidFill>
                            <a:latin typeface="Cambria Math" panose="02040503050406030204" pitchFamily="18" charset="0"/>
                          </a:rPr>
                          <m:t>𝑚𝑔𝑐𝑜𝑠</m:t>
                        </m:r>
                        <m:sSub>
                          <m:sSubPr>
                            <m:ctrlPr>
                              <a:rPr lang="en-US" sz="1400" i="1">
                                <a:solidFill>
                                  <a:srgbClr val="000099"/>
                                </a:solidFill>
                                <a:latin typeface="Cambria Math" panose="02040503050406030204" pitchFamily="18" charset="0"/>
                                <a:ea typeface="Cambria Math" panose="02040503050406030204" pitchFamily="18" charset="0"/>
                              </a:rPr>
                            </m:ctrlPr>
                          </m:sSubPr>
                          <m:e>
                            <m:r>
                              <a:rPr lang="en-US" sz="1400" i="1">
                                <a:solidFill>
                                  <a:srgbClr val="000099"/>
                                </a:solidFill>
                                <a:latin typeface="Cambria Math" panose="02040503050406030204" pitchFamily="18" charset="0"/>
                                <a:ea typeface="Cambria Math" panose="02040503050406030204" pitchFamily="18" charset="0"/>
                              </a:rPr>
                              <m:t>𝛼</m:t>
                            </m:r>
                          </m:e>
                          <m:sub>
                            <m:r>
                              <a:rPr lang="en-US" sz="1400" i="1">
                                <a:solidFill>
                                  <a:srgbClr val="000099"/>
                                </a:solidFill>
                                <a:latin typeface="Cambria Math" panose="02040503050406030204" pitchFamily="18" charset="0"/>
                                <a:ea typeface="Cambria Math" panose="02040503050406030204" pitchFamily="18" charset="0"/>
                              </a:rPr>
                              <m:t>0</m:t>
                            </m:r>
                          </m:sub>
                        </m:sSub>
                      </m:oMath>
                    </m:oMathPara>
                  </a14:m>
                  <a:endParaRPr lang="en-US" sz="1400">
                    <a:solidFill>
                      <a:srgbClr val="000099"/>
                    </a:solidFill>
                  </a:endParaRPr>
                </a:p>
                <a:p>
                  <a:pPr marL="156845" marR="3810">
                    <a:lnSpc>
                      <a:spcPct val="200000"/>
                    </a:lnSpc>
                    <a:spcBef>
                      <a:spcPts val="300"/>
                    </a:spcBef>
                    <a:tabLst>
                      <a:tab pos="342900" algn="l"/>
                    </a:tabLst>
                  </a:pPr>
                  <a:endParaRPr lang="en-US" sz="1400" dirty="0">
                    <a:solidFill>
                      <a:srgbClr val="000099"/>
                    </a:solidFill>
                    <a:latin typeface="Calibri"/>
                    <a:ea typeface="Calibri"/>
                    <a:cs typeface="Times New Roman"/>
                  </a:endParaRPr>
                </a:p>
              </p:txBody>
            </p:sp>
          </mc:Choice>
          <mc:Fallback xmlns="">
            <p:sp>
              <p:nvSpPr>
                <p:cNvPr id="26" name="Rectangle 25">
                  <a:extLst>
                    <a:ext uri="{FF2B5EF4-FFF2-40B4-BE49-F238E27FC236}">
                      <a16:creationId xmlns:a16="http://schemas.microsoft.com/office/drawing/2014/main" id="{B62E623E-F36E-4C67-AEF9-9A1D9A860EC7}"/>
                    </a:ext>
                  </a:extLst>
                </p:cNvPr>
                <p:cNvSpPr>
                  <a:spLocks noRot="1" noChangeAspect="1" noMove="1" noResize="1" noEditPoints="1" noAdjustHandles="1" noChangeArrowheads="1" noChangeShapeType="1" noTextEdit="1"/>
                </p:cNvSpPr>
                <p:nvPr/>
              </p:nvSpPr>
              <p:spPr>
                <a:xfrm>
                  <a:off x="5473612" y="4302195"/>
                  <a:ext cx="2541672" cy="39202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EBCAD73A-B80F-4D43-9414-429535DA5C5D}"/>
                    </a:ext>
                  </a:extLst>
                </p:cNvPr>
                <p:cNvSpPr/>
                <p:nvPr/>
              </p:nvSpPr>
              <p:spPr>
                <a:xfrm>
                  <a:off x="5647992" y="3802918"/>
                  <a:ext cx="1146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m:t>
                        </m:r>
                        <m:r>
                          <a:rPr lang="en-US" b="1" i="1">
                            <a:solidFill>
                              <a:prstClr val="black"/>
                            </a:solidFill>
                            <a:latin typeface="Cambria Math"/>
                            <a:ea typeface="Times New Roman"/>
                            <a:cs typeface="Times New Roman"/>
                          </a:rPr>
                          <m:t> </m:t>
                        </m:r>
                        <m:r>
                          <a:rPr lang="en-US" b="1" i="1">
                            <a:solidFill>
                              <a:prstClr val="black"/>
                            </a:solidFill>
                            <a:latin typeface="Cambria Math"/>
                            <a:ea typeface="Times New Roman"/>
                            <a:cs typeface="Times New Roman"/>
                          </a:rPr>
                          <m:t>𝑩𝒊</m:t>
                        </m:r>
                        <m:r>
                          <a:rPr lang="en-US" b="1" i="1">
                            <a:solidFill>
                              <a:prstClr val="black"/>
                            </a:solidFill>
                            <a:latin typeface="Cambria Math"/>
                            <a:ea typeface="Times New Roman"/>
                            <a:cs typeface="Times New Roman"/>
                          </a:rPr>
                          <m:t>ê</m:t>
                        </m:r>
                        <m:r>
                          <a:rPr lang="en-US" b="1" i="1">
                            <a:solidFill>
                              <a:prstClr val="black"/>
                            </a:solidFill>
                            <a:latin typeface="Cambria Math"/>
                            <a:ea typeface="Times New Roman"/>
                            <a:cs typeface="Times New Roman"/>
                          </a:rPr>
                          <m:t>𝒏</m:t>
                        </m:r>
                        <m:r>
                          <a:rPr lang="en-US" b="1" i="1">
                            <a:solidFill>
                              <a:prstClr val="black"/>
                            </a:solidFill>
                            <a:latin typeface="Cambria Math"/>
                            <a:ea typeface="Times New Roman"/>
                            <a:cs typeface="Times New Roman"/>
                          </a:rPr>
                          <m:t> </m:t>
                        </m:r>
                      </m:oMath>
                    </m:oMathPara>
                  </a14:m>
                  <a:endParaRPr lang="en-US"/>
                </a:p>
              </p:txBody>
            </p:sp>
          </mc:Choice>
          <mc:Fallback xmlns="">
            <p:sp>
              <p:nvSpPr>
                <p:cNvPr id="27" name="Rectangle 26">
                  <a:extLst>
                    <a:ext uri="{FF2B5EF4-FFF2-40B4-BE49-F238E27FC236}">
                      <a16:creationId xmlns:a16="http://schemas.microsoft.com/office/drawing/2014/main" id="{EBCAD73A-B80F-4D43-9414-429535DA5C5D}"/>
                    </a:ext>
                  </a:extLst>
                </p:cNvPr>
                <p:cNvSpPr>
                  <a:spLocks noRot="1" noChangeAspect="1" noMove="1" noResize="1" noEditPoints="1" noAdjustHandles="1" noChangeArrowheads="1" noChangeShapeType="1" noTextEdit="1"/>
                </p:cNvSpPr>
                <p:nvPr/>
              </p:nvSpPr>
              <p:spPr>
                <a:xfrm>
                  <a:off x="5647992" y="3802918"/>
                  <a:ext cx="1146468"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D97BF60-D5FF-4B67-AE0F-F5AC73B36DF9}"/>
                    </a:ext>
                  </a:extLst>
                </p:cNvPr>
                <p:cNvSpPr/>
                <p:nvPr/>
              </p:nvSpPr>
              <p:spPr>
                <a:xfrm>
                  <a:off x="9630342" y="3821959"/>
                  <a:ext cx="1146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m:t>
                        </m:r>
                        <m:r>
                          <a:rPr lang="en-US" b="1" i="1">
                            <a:solidFill>
                              <a:prstClr val="black"/>
                            </a:solidFill>
                            <a:latin typeface="Cambria Math"/>
                            <a:ea typeface="Times New Roman"/>
                            <a:cs typeface="Times New Roman"/>
                          </a:rPr>
                          <m:t> </m:t>
                        </m:r>
                        <m:r>
                          <a:rPr lang="en-US" b="1" i="1">
                            <a:solidFill>
                              <a:prstClr val="black"/>
                            </a:solidFill>
                            <a:latin typeface="Cambria Math"/>
                            <a:ea typeface="Times New Roman"/>
                            <a:cs typeface="Times New Roman"/>
                          </a:rPr>
                          <m:t>𝑩𝒊</m:t>
                        </m:r>
                        <m:r>
                          <a:rPr lang="en-US" b="1" i="1">
                            <a:solidFill>
                              <a:prstClr val="black"/>
                            </a:solidFill>
                            <a:latin typeface="Cambria Math"/>
                            <a:ea typeface="Times New Roman"/>
                            <a:cs typeface="Times New Roman"/>
                          </a:rPr>
                          <m:t>ê</m:t>
                        </m:r>
                        <m:r>
                          <a:rPr lang="en-US" b="1" i="1">
                            <a:solidFill>
                              <a:prstClr val="black"/>
                            </a:solidFill>
                            <a:latin typeface="Cambria Math"/>
                            <a:ea typeface="Times New Roman"/>
                            <a:cs typeface="Times New Roman"/>
                          </a:rPr>
                          <m:t>𝒏</m:t>
                        </m:r>
                        <m:r>
                          <a:rPr lang="en-US" b="1" i="1">
                            <a:solidFill>
                              <a:prstClr val="black"/>
                            </a:solidFill>
                            <a:latin typeface="Cambria Math"/>
                            <a:ea typeface="Times New Roman"/>
                            <a:cs typeface="Times New Roman"/>
                          </a:rPr>
                          <m:t> </m:t>
                        </m:r>
                      </m:oMath>
                    </m:oMathPara>
                  </a14:m>
                  <a:endParaRPr lang="en-US"/>
                </a:p>
              </p:txBody>
            </p:sp>
          </mc:Choice>
          <mc:Fallback xmlns="">
            <p:sp>
              <p:nvSpPr>
                <p:cNvPr id="28" name="Rectangle 27">
                  <a:extLst>
                    <a:ext uri="{FF2B5EF4-FFF2-40B4-BE49-F238E27FC236}">
                      <a16:creationId xmlns:a16="http://schemas.microsoft.com/office/drawing/2014/main" id="{AD97BF60-D5FF-4B67-AE0F-F5AC73B36DF9}"/>
                    </a:ext>
                  </a:extLst>
                </p:cNvPr>
                <p:cNvSpPr>
                  <a:spLocks noRot="1" noChangeAspect="1" noMove="1" noResize="1" noEditPoints="1" noAdjustHandles="1" noChangeArrowheads="1" noChangeShapeType="1" noTextEdit="1"/>
                </p:cNvSpPr>
                <p:nvPr/>
              </p:nvSpPr>
              <p:spPr>
                <a:xfrm>
                  <a:off x="9630342" y="3821959"/>
                  <a:ext cx="1146468"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3CD1795-499B-4D2D-ACAE-7E9CA8C7F6F4}"/>
                    </a:ext>
                  </a:extLst>
                </p:cNvPr>
                <p:cNvSpPr/>
                <p:nvPr/>
              </p:nvSpPr>
              <p:spPr>
                <a:xfrm>
                  <a:off x="7749039" y="3825735"/>
                  <a:ext cx="8418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ea typeface="Times New Roman"/>
                            <a:cs typeface="Times New Roman"/>
                          </a:rPr>
                          <m:t>𝑽𝑻𝑪𝑩</m:t>
                        </m:r>
                      </m:oMath>
                    </m:oMathPara>
                  </a14:m>
                  <a:endParaRPr lang="en-US"/>
                </a:p>
              </p:txBody>
            </p:sp>
          </mc:Choice>
          <mc:Fallback xmlns="">
            <p:sp>
              <p:nvSpPr>
                <p:cNvPr id="29" name="Rectangle 28">
                  <a:extLst>
                    <a:ext uri="{FF2B5EF4-FFF2-40B4-BE49-F238E27FC236}">
                      <a16:creationId xmlns:a16="http://schemas.microsoft.com/office/drawing/2014/main" id="{D3CD1795-499B-4D2D-ACAE-7E9CA8C7F6F4}"/>
                    </a:ext>
                  </a:extLst>
                </p:cNvPr>
                <p:cNvSpPr>
                  <a:spLocks noRot="1" noChangeAspect="1" noMove="1" noResize="1" noEditPoints="1" noAdjustHandles="1" noChangeArrowheads="1" noChangeShapeType="1" noTextEdit="1"/>
                </p:cNvSpPr>
                <p:nvPr/>
              </p:nvSpPr>
              <p:spPr>
                <a:xfrm>
                  <a:off x="7749039" y="3825735"/>
                  <a:ext cx="84189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7CA908C-6A6F-421D-822A-564BE81D6046}"/>
                    </a:ext>
                  </a:extLst>
                </p:cNvPr>
                <p:cNvSpPr/>
                <p:nvPr/>
              </p:nvSpPr>
              <p:spPr>
                <a:xfrm>
                  <a:off x="7540852" y="4303877"/>
                  <a:ext cx="2182514" cy="3432606"/>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smtClean="0">
                                    <a:solidFill>
                                      <a:srgbClr val="C00000"/>
                                    </a:solidFill>
                                    <a:latin typeface="Cambria Math" panose="02040503050406030204" pitchFamily="18" charset="0"/>
                                    <a:ea typeface="Times New Roman"/>
                                    <a:cs typeface="Times New Roman"/>
                                  </a:rPr>
                                  <m:t>𝒔</m:t>
                                </m:r>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r>
                          <a:rPr lang="en-US" b="1" i="1">
                            <a:solidFill>
                              <a:srgbClr val="C00000"/>
                            </a:solidFill>
                            <a:latin typeface="Cambria Math"/>
                            <a:ea typeface="Times New Roman"/>
                            <a:cs typeface="Times New Roman"/>
                          </a:rPr>
                          <m:t>              </m:t>
                        </m:r>
                      </m:oMath>
                    </m:oMathPara>
                  </a14:m>
                  <a:endParaRPr lang="en-US" b="1" i="1">
                    <a:solidFill>
                      <a:srgbClr val="C00000"/>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panose="02040503050406030204" pitchFamily="18" charset="0"/>
                                    <a:ea typeface="Cambria Math" panose="02040503050406030204" pitchFamily="18" charset="0"/>
                                    <a:cs typeface="Times New Roman"/>
                                  </a:rPr>
                                  <m:t>𝜶</m:t>
                                </m:r>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oMath>
                    </m:oMathPara>
                  </a14:m>
                  <a:endParaRPr lang="en-US" b="1" i="1">
                    <a:solidFill>
                      <a:srgbClr val="C00000"/>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a:ea typeface="Times New Roman"/>
                                    <a:cs typeface="Times New Roman"/>
                                  </a:rPr>
                                  <m:t>𝒗</m:t>
                                </m:r>
                              </m:e>
                            </m:d>
                          </m:e>
                          <m:sub>
                            <m:r>
                              <a:rPr lang="en-US" b="1" i="1">
                                <a:solidFill>
                                  <a:srgbClr val="C00000"/>
                                </a:solidFill>
                                <a:latin typeface="Cambria Math"/>
                                <a:ea typeface="Times New Roman"/>
                                <a:cs typeface="Times New Roman"/>
                              </a:rPr>
                              <m:t>𝒎𝒂𝒙</m:t>
                            </m:r>
                          </m:sub>
                        </m:sSub>
                        <m:r>
                          <a:rPr lang="en-US" b="1" i="1">
                            <a:solidFill>
                              <a:srgbClr val="C00000"/>
                            </a:solidFill>
                            <a:latin typeface="Cambria Math"/>
                            <a:ea typeface="Times New Roman"/>
                            <a:cs typeface="Times New Roman"/>
                          </a:rPr>
                          <m:t>=</m:t>
                        </m:r>
                        <m:sSub>
                          <m:sSubPr>
                            <m:ctrlPr>
                              <a:rPr lang="en-US" b="1" i="1" smtClean="0">
                                <a:solidFill>
                                  <a:srgbClr val="C00000"/>
                                </a:solidFill>
                                <a:latin typeface="Cambria Math" panose="02040503050406030204" pitchFamily="18" charset="0"/>
                                <a:cs typeface="Times New Roman"/>
                              </a:rPr>
                            </m:ctrlPr>
                          </m:sSubPr>
                          <m:e>
                            <m:r>
                              <a:rPr lang="en-US" b="1" i="1" smtClean="0">
                                <a:solidFill>
                                  <a:srgbClr val="C00000"/>
                                </a:solidFill>
                                <a:latin typeface="Cambria Math" panose="02040503050406030204" pitchFamily="18" charset="0"/>
                                <a:cs typeface="Times New Roman"/>
                              </a:rPr>
                              <m:t>𝒔</m:t>
                            </m:r>
                          </m:e>
                          <m:sub>
                            <m:r>
                              <a:rPr lang="en-US" b="1" i="1" smtClean="0">
                                <a:solidFill>
                                  <a:srgbClr val="C00000"/>
                                </a:solidFill>
                                <a:latin typeface="Cambria Math" panose="02040503050406030204" pitchFamily="18" charset="0"/>
                                <a:cs typeface="Times New Roman"/>
                              </a:rPr>
                              <m:t>𝟎</m:t>
                            </m:r>
                          </m:sub>
                        </m:sSub>
                        <m:r>
                          <a:rPr lang="en-US" b="1" i="1">
                            <a:solidFill>
                              <a:srgbClr val="C00000"/>
                            </a:solidFill>
                            <a:latin typeface="Cambria Math"/>
                            <a:ea typeface="Times New Roman"/>
                            <a:cs typeface="Times New Roman"/>
                          </a:rPr>
                          <m:t>𝝎</m:t>
                        </m:r>
                      </m:oMath>
                    </m:oMathPara>
                  </a14:m>
                  <a:endParaRPr lang="en-US" b="1">
                    <a:solidFill>
                      <a:srgbClr val="C00000"/>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300" b="0" i="1" smtClean="0">
                                <a:solidFill>
                                  <a:srgbClr val="C00000"/>
                                </a:solidFill>
                                <a:latin typeface="Cambria Math" panose="02040503050406030204" pitchFamily="18" charset="0"/>
                              </a:rPr>
                            </m:ctrlPr>
                          </m:sSubPr>
                          <m:e>
                            <m:r>
                              <a:rPr lang="en-US" sz="1300" b="0" i="1" smtClean="0">
                                <a:solidFill>
                                  <a:srgbClr val="C00000"/>
                                </a:solidFill>
                                <a:latin typeface="Cambria Math" panose="02040503050406030204" pitchFamily="18" charset="0"/>
                              </a:rPr>
                              <m:t>𝑣</m:t>
                            </m:r>
                          </m:e>
                          <m:sub>
                            <m:r>
                              <a:rPr lang="en-US" sz="1300" b="0" i="1" smtClean="0">
                                <a:solidFill>
                                  <a:srgbClr val="C00000"/>
                                </a:solidFill>
                                <a:latin typeface="Cambria Math" panose="02040503050406030204" pitchFamily="18" charset="0"/>
                              </a:rPr>
                              <m:t>𝑚𝑎𝑥</m:t>
                            </m:r>
                          </m:sub>
                        </m:sSub>
                        <m:r>
                          <a:rPr lang="en-US" sz="1300" b="0" i="1" smtClean="0">
                            <a:solidFill>
                              <a:srgbClr val="C00000"/>
                            </a:solidFill>
                            <a:latin typeface="Cambria Math" panose="02040503050406030204" pitchFamily="18" charset="0"/>
                          </a:rPr>
                          <m:t>=</m:t>
                        </m:r>
                        <m:rad>
                          <m:radPr>
                            <m:degHide m:val="on"/>
                            <m:ctrlPr>
                              <a:rPr lang="en-US" sz="1300" b="0" i="1" smtClean="0">
                                <a:solidFill>
                                  <a:srgbClr val="C00000"/>
                                </a:solidFill>
                                <a:latin typeface="Cambria Math" panose="02040503050406030204" pitchFamily="18" charset="0"/>
                              </a:rPr>
                            </m:ctrlPr>
                          </m:radPr>
                          <m:deg/>
                          <m:e>
                            <m:r>
                              <a:rPr lang="en-US" sz="1300" b="0" i="1" smtClean="0">
                                <a:solidFill>
                                  <a:srgbClr val="C00000"/>
                                </a:solidFill>
                                <a:latin typeface="Cambria Math" panose="02040503050406030204" pitchFamily="18" charset="0"/>
                              </a:rPr>
                              <m:t>2</m:t>
                            </m:r>
                            <m:r>
                              <a:rPr lang="en-US" sz="1300" b="0" i="1" smtClean="0">
                                <a:solidFill>
                                  <a:srgbClr val="C00000"/>
                                </a:solidFill>
                                <a:latin typeface="Cambria Math" panose="02040503050406030204" pitchFamily="18" charset="0"/>
                              </a:rPr>
                              <m:t>𝑔𝑙</m:t>
                            </m:r>
                            <m:r>
                              <a:rPr lang="en-US" sz="1300" b="0" i="1" smtClean="0">
                                <a:solidFill>
                                  <a:srgbClr val="C00000"/>
                                </a:solidFill>
                                <a:latin typeface="Cambria Math" panose="02040503050406030204" pitchFamily="18" charset="0"/>
                              </a:rPr>
                              <m:t>(1−</m:t>
                            </m:r>
                            <m:r>
                              <a:rPr lang="en-US" sz="1300" b="0" i="1" smtClean="0">
                                <a:solidFill>
                                  <a:srgbClr val="C00000"/>
                                </a:solidFill>
                                <a:latin typeface="Cambria Math" panose="02040503050406030204" pitchFamily="18" charset="0"/>
                              </a:rPr>
                              <m:t>𝑐𝑜𝑠</m:t>
                            </m:r>
                            <m:sSub>
                              <m:sSubPr>
                                <m:ctrlPr>
                                  <a:rPr lang="en-US" sz="1300" b="0" i="1" smtClean="0">
                                    <a:solidFill>
                                      <a:srgbClr val="C00000"/>
                                    </a:solidFill>
                                    <a:latin typeface="Cambria Math" panose="02040503050406030204" pitchFamily="18" charset="0"/>
                                  </a:rPr>
                                </m:ctrlPr>
                              </m:sSubPr>
                              <m:e>
                                <m:r>
                                  <a:rPr lang="en-US" sz="1300" b="0" i="1" smtClean="0">
                                    <a:solidFill>
                                      <a:srgbClr val="C00000"/>
                                    </a:solidFill>
                                    <a:latin typeface="Cambria Math" panose="02040503050406030204" pitchFamily="18" charset="0"/>
                                    <a:ea typeface="Cambria Math" panose="02040503050406030204" pitchFamily="18" charset="0"/>
                                  </a:rPr>
                                  <m:t>𝛼</m:t>
                                </m:r>
                              </m:e>
                              <m:sub>
                                <m:r>
                                  <a:rPr lang="en-US" sz="1300" b="0" i="1" smtClean="0">
                                    <a:solidFill>
                                      <a:srgbClr val="C00000"/>
                                    </a:solidFill>
                                    <a:latin typeface="Cambria Math" panose="02040503050406030204" pitchFamily="18" charset="0"/>
                                  </a:rPr>
                                  <m:t>0</m:t>
                                </m:r>
                              </m:sub>
                            </m:sSub>
                            <m:r>
                              <a:rPr lang="en-US" sz="1300" b="0" i="1" smtClean="0">
                                <a:solidFill>
                                  <a:srgbClr val="C00000"/>
                                </a:solidFill>
                                <a:latin typeface="Cambria Math" panose="02040503050406030204" pitchFamily="18" charset="0"/>
                                <a:ea typeface="Cambria Math" panose="02040503050406030204" pitchFamily="18" charset="0"/>
                              </a:rPr>
                              <m:t>)</m:t>
                            </m:r>
                          </m:e>
                        </m:rad>
                      </m:oMath>
                    </m:oMathPara>
                  </a14:m>
                  <a:endParaRPr lang="en-US" sz="1300">
                    <a:solidFill>
                      <a:srgbClr val="C00000"/>
                    </a:solidFill>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r>
                                  <a:rPr lang="en-US" b="1" i="1">
                                    <a:solidFill>
                                      <a:srgbClr val="C00000"/>
                                    </a:solidFill>
                                    <a:latin typeface="Cambria Math"/>
                                    <a:ea typeface="Times New Roman"/>
                                    <a:cs typeface="Times New Roman"/>
                                  </a:rPr>
                                  <m:t>𝒂</m:t>
                                </m:r>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oMath>
                    </m:oMathPara>
                  </a14:m>
                  <a:endParaRPr lang="en-US" sz="2400" dirty="0">
                    <a:solidFill>
                      <a:srgbClr val="C00000"/>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C00000"/>
                                </a:solidFill>
                                <a:latin typeface="Cambria Math" panose="02040503050406030204" pitchFamily="18" charset="0"/>
                                <a:ea typeface="Times New Roman"/>
                                <a:cs typeface="Times New Roman"/>
                              </a:rPr>
                            </m:ctrlPr>
                          </m:sSubPr>
                          <m:e>
                            <m:d>
                              <m:dPr>
                                <m:begChr m:val="|"/>
                                <m:endChr m:val="|"/>
                                <m:ctrlPr>
                                  <a:rPr lang="en-US" b="1" i="1">
                                    <a:solidFill>
                                      <a:srgbClr val="C00000"/>
                                    </a:solidFill>
                                    <a:latin typeface="Cambria Math" panose="02040503050406030204" pitchFamily="18" charset="0"/>
                                    <a:ea typeface="Times New Roman"/>
                                    <a:cs typeface="Times New Roman"/>
                                  </a:rPr>
                                </m:ctrlPr>
                              </m:dPr>
                              <m:e>
                                <m:sSub>
                                  <m:sSubPr>
                                    <m:ctrlPr>
                                      <a:rPr lang="en-US" b="1" i="1">
                                        <a:solidFill>
                                          <a:srgbClr val="C00000"/>
                                        </a:solidFill>
                                        <a:latin typeface="Cambria Math" panose="02040503050406030204" pitchFamily="18" charset="0"/>
                                        <a:ea typeface="Times New Roman"/>
                                        <a:cs typeface="Times New Roman"/>
                                      </a:rPr>
                                    </m:ctrlPr>
                                  </m:sSubPr>
                                  <m:e>
                                    <m:r>
                                      <a:rPr lang="en-US" b="1" i="1">
                                        <a:solidFill>
                                          <a:srgbClr val="C00000"/>
                                        </a:solidFill>
                                        <a:latin typeface="Cambria Math" panose="02040503050406030204" pitchFamily="18" charset="0"/>
                                        <a:ea typeface="Times New Roman"/>
                                        <a:cs typeface="Times New Roman"/>
                                      </a:rPr>
                                      <m:t>𝑷</m:t>
                                    </m:r>
                                  </m:e>
                                  <m:sub>
                                    <m:r>
                                      <a:rPr lang="en-US" b="1" i="1">
                                        <a:solidFill>
                                          <a:srgbClr val="C00000"/>
                                        </a:solidFill>
                                        <a:latin typeface="Cambria Math" panose="02040503050406030204" pitchFamily="18" charset="0"/>
                                        <a:ea typeface="Times New Roman"/>
                                        <a:cs typeface="Times New Roman"/>
                                      </a:rPr>
                                      <m:t>𝒕</m:t>
                                    </m:r>
                                  </m:sub>
                                </m:sSub>
                              </m:e>
                            </m:d>
                          </m:e>
                          <m:sub>
                            <m:r>
                              <a:rPr lang="en-US" b="1" i="1">
                                <a:solidFill>
                                  <a:srgbClr val="C00000"/>
                                </a:solidFill>
                                <a:latin typeface="Cambria Math"/>
                                <a:ea typeface="Times New Roman"/>
                                <a:cs typeface="Times New Roman"/>
                              </a:rPr>
                              <m:t>𝒎</m:t>
                            </m:r>
                            <m:r>
                              <a:rPr lang="en-US" b="1" i="1" smtClean="0">
                                <a:solidFill>
                                  <a:srgbClr val="C00000"/>
                                </a:solidFill>
                                <a:latin typeface="Cambria Math" panose="02040503050406030204" pitchFamily="18" charset="0"/>
                                <a:ea typeface="Times New Roman"/>
                                <a:cs typeface="Times New Roman"/>
                              </a:rPr>
                              <m:t>𝒊𝒏</m:t>
                            </m:r>
                          </m:sub>
                        </m:sSub>
                        <m:r>
                          <a:rPr lang="en-US" b="1" i="1">
                            <a:solidFill>
                              <a:srgbClr val="C00000"/>
                            </a:solidFill>
                            <a:latin typeface="Cambria Math"/>
                            <a:ea typeface="Times New Roman"/>
                            <a:cs typeface="Times New Roman"/>
                          </a:rPr>
                          <m:t>=</m:t>
                        </m:r>
                        <m:r>
                          <a:rPr lang="en-US" b="1" i="1" smtClean="0">
                            <a:solidFill>
                              <a:srgbClr val="C00000"/>
                            </a:solidFill>
                            <a:latin typeface="Cambria Math" panose="02040503050406030204" pitchFamily="18" charset="0"/>
                            <a:ea typeface="Times New Roman"/>
                            <a:cs typeface="Times New Roman"/>
                          </a:rPr>
                          <m:t>𝟎</m:t>
                        </m:r>
                      </m:oMath>
                    </m:oMathPara>
                  </a14:m>
                  <a:endParaRPr lang="en-US" b="1">
                    <a:solidFill>
                      <a:srgbClr val="C00000"/>
                    </a:solidFill>
                    <a:latin typeface="Calibri"/>
                    <a:ea typeface="Times New Roman"/>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600" i="1" smtClean="0">
                                <a:solidFill>
                                  <a:srgbClr val="C00000"/>
                                </a:solidFill>
                                <a:latin typeface="Cambria Math" panose="02040503050406030204" pitchFamily="18" charset="0"/>
                                <a:cs typeface="Times New Roman"/>
                              </a:rPr>
                            </m:ctrlPr>
                          </m:sSubPr>
                          <m:e>
                            <m:r>
                              <a:rPr lang="en-US" sz="1600" b="0" i="1" smtClean="0">
                                <a:solidFill>
                                  <a:srgbClr val="C00000"/>
                                </a:solidFill>
                                <a:latin typeface="Cambria Math" panose="02040503050406030204" pitchFamily="18" charset="0"/>
                                <a:cs typeface="Times New Roman"/>
                              </a:rPr>
                              <m:t>𝑊</m:t>
                            </m:r>
                          </m:e>
                          <m:sub>
                            <m:r>
                              <a:rPr lang="en-US" sz="1600" b="0" i="1" smtClean="0">
                                <a:solidFill>
                                  <a:srgbClr val="C00000"/>
                                </a:solidFill>
                                <a:latin typeface="Cambria Math" panose="02040503050406030204" pitchFamily="18" charset="0"/>
                                <a:cs typeface="Times New Roman"/>
                              </a:rPr>
                              <m:t>đ </m:t>
                            </m:r>
                            <m:r>
                              <a:rPr lang="en-US" sz="1600" b="0" i="1" smtClean="0">
                                <a:solidFill>
                                  <a:srgbClr val="C00000"/>
                                </a:solidFill>
                                <a:latin typeface="Cambria Math" panose="02040503050406030204" pitchFamily="18" charset="0"/>
                                <a:cs typeface="Times New Roman"/>
                              </a:rPr>
                              <m:t>𝑚𝑎𝑥</m:t>
                            </m:r>
                          </m:sub>
                        </m:sSub>
                        <m:r>
                          <a:rPr lang="en-US" sz="1600" b="0" i="1" smtClean="0">
                            <a:solidFill>
                              <a:srgbClr val="C00000"/>
                            </a:solidFill>
                            <a:latin typeface="Cambria Math" panose="02040503050406030204" pitchFamily="18" charset="0"/>
                            <a:cs typeface="Times New Roman"/>
                          </a:rPr>
                          <m:t>=</m:t>
                        </m:r>
                        <m:f>
                          <m:fPr>
                            <m:ctrlPr>
                              <a:rPr lang="en-US" sz="1600" i="1">
                                <a:solidFill>
                                  <a:srgbClr val="C00000"/>
                                </a:solidFill>
                                <a:latin typeface="Cambria Math" panose="02040503050406030204" pitchFamily="18" charset="0"/>
                                <a:cs typeface="Times New Roman"/>
                              </a:rPr>
                            </m:ctrlPr>
                          </m:fPr>
                          <m:num>
                            <m:r>
                              <a:rPr lang="en-US" sz="1600" i="1">
                                <a:solidFill>
                                  <a:srgbClr val="C00000"/>
                                </a:solidFill>
                                <a:latin typeface="Cambria Math" panose="02040503050406030204" pitchFamily="18" charset="0"/>
                                <a:cs typeface="Times New Roman"/>
                              </a:rPr>
                              <m:t>1</m:t>
                            </m:r>
                          </m:num>
                          <m:den>
                            <m:r>
                              <a:rPr lang="en-US" sz="1600" i="1">
                                <a:solidFill>
                                  <a:srgbClr val="C00000"/>
                                </a:solidFill>
                                <a:latin typeface="Cambria Math" panose="02040503050406030204" pitchFamily="18" charset="0"/>
                                <a:cs typeface="Times New Roman"/>
                              </a:rPr>
                              <m:t>2</m:t>
                            </m:r>
                          </m:den>
                        </m:f>
                        <m:r>
                          <a:rPr lang="en-US" sz="1600" b="0" i="1" smtClean="0">
                            <a:solidFill>
                              <a:srgbClr val="C00000"/>
                            </a:solidFill>
                            <a:latin typeface="Cambria Math" panose="02040503050406030204" pitchFamily="18" charset="0"/>
                            <a:cs typeface="Times New Roman"/>
                          </a:rPr>
                          <m:t>𝑚</m:t>
                        </m:r>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ea typeface="Cambria Math" panose="02040503050406030204" pitchFamily="18" charset="0"/>
                              </a:rPr>
                              <m:t>𝜔</m:t>
                            </m:r>
                          </m:e>
                          <m:sup>
                            <m:r>
                              <a:rPr lang="en-US" sz="1600" i="1">
                                <a:solidFill>
                                  <a:srgbClr val="C00000"/>
                                </a:solidFill>
                                <a:latin typeface="Cambria Math" panose="02040503050406030204" pitchFamily="18" charset="0"/>
                              </a:rPr>
                              <m:t>2</m:t>
                            </m:r>
                          </m:sup>
                        </m:sSup>
                        <m:sSubSup>
                          <m:sSubSupPr>
                            <m:ctrlPr>
                              <a:rPr lang="en-US" sz="1600" i="1">
                                <a:solidFill>
                                  <a:srgbClr val="C00000"/>
                                </a:solidFill>
                                <a:latin typeface="Cambria Math" panose="02040503050406030204" pitchFamily="18" charset="0"/>
                              </a:rPr>
                            </m:ctrlPr>
                          </m:sSubSupPr>
                          <m:e>
                            <m:r>
                              <a:rPr lang="en-US" sz="1600" i="1">
                                <a:solidFill>
                                  <a:srgbClr val="C00000"/>
                                </a:solidFill>
                                <a:latin typeface="Cambria Math" panose="02040503050406030204" pitchFamily="18" charset="0"/>
                              </a:rPr>
                              <m:t>𝑠</m:t>
                            </m:r>
                          </m:e>
                          <m:sub>
                            <m:r>
                              <a:rPr lang="en-US" sz="1600" i="1">
                                <a:solidFill>
                                  <a:srgbClr val="C00000"/>
                                </a:solidFill>
                                <a:latin typeface="Cambria Math" panose="02040503050406030204" pitchFamily="18" charset="0"/>
                              </a:rPr>
                              <m:t>0</m:t>
                            </m:r>
                          </m:sub>
                          <m:sup>
                            <m:r>
                              <a:rPr lang="en-US" sz="1600" i="1">
                                <a:solidFill>
                                  <a:srgbClr val="C00000"/>
                                </a:solidFill>
                                <a:latin typeface="Cambria Math" panose="02040503050406030204" pitchFamily="18" charset="0"/>
                              </a:rPr>
                              <m:t>2</m:t>
                            </m:r>
                          </m:sup>
                        </m:sSubSup>
                      </m:oMath>
                    </m:oMathPara>
                  </a14:m>
                  <a:endParaRPr lang="en-US" sz="1600" b="0">
                    <a:solidFill>
                      <a:srgbClr val="C00000"/>
                    </a:solidFill>
                    <a:latin typeface="Calibri"/>
                    <a:cs typeface="Times New Roman"/>
                  </a:endParaRPr>
                </a:p>
                <a:p>
                  <a:pPr marL="156845" marR="3810">
                    <a:lnSpc>
                      <a:spcPct val="25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600" i="1" smtClean="0">
                                <a:solidFill>
                                  <a:srgbClr val="C00000"/>
                                </a:solidFill>
                                <a:latin typeface="Cambria Math" panose="02040503050406030204" pitchFamily="18" charset="0"/>
                                <a:cs typeface="Times New Roman"/>
                              </a:rPr>
                            </m:ctrlPr>
                          </m:sSubPr>
                          <m:e>
                            <m:r>
                              <a:rPr lang="en-US" sz="1600" b="0" i="1" smtClean="0">
                                <a:solidFill>
                                  <a:srgbClr val="C00000"/>
                                </a:solidFill>
                                <a:latin typeface="Cambria Math" panose="02040503050406030204" pitchFamily="18" charset="0"/>
                                <a:cs typeface="Times New Roman"/>
                              </a:rPr>
                              <m:t>𝑊</m:t>
                            </m:r>
                          </m:e>
                          <m:sub>
                            <m:r>
                              <a:rPr lang="en-US" sz="1600" b="0" i="1" smtClean="0">
                                <a:solidFill>
                                  <a:srgbClr val="C00000"/>
                                </a:solidFill>
                                <a:latin typeface="Cambria Math" panose="02040503050406030204" pitchFamily="18" charset="0"/>
                                <a:cs typeface="Times New Roman"/>
                              </a:rPr>
                              <m:t>𝑡</m:t>
                            </m:r>
                            <m:r>
                              <a:rPr lang="en-US" sz="1600" b="0" i="1" smtClean="0">
                                <a:solidFill>
                                  <a:srgbClr val="C00000"/>
                                </a:solidFill>
                                <a:latin typeface="Cambria Math" panose="02040503050406030204" pitchFamily="18" charset="0"/>
                                <a:cs typeface="Times New Roman"/>
                              </a:rPr>
                              <m:t> </m:t>
                            </m:r>
                            <m:r>
                              <a:rPr lang="en-US" sz="1600" b="0" i="1" smtClean="0">
                                <a:solidFill>
                                  <a:srgbClr val="C00000"/>
                                </a:solidFill>
                                <a:latin typeface="Cambria Math" panose="02040503050406030204" pitchFamily="18" charset="0"/>
                                <a:cs typeface="Times New Roman"/>
                              </a:rPr>
                              <m:t>𝑚𝑖𝑛</m:t>
                            </m:r>
                          </m:sub>
                        </m:sSub>
                        <m:r>
                          <a:rPr lang="en-US" sz="1600" b="0" i="1" smtClean="0">
                            <a:solidFill>
                              <a:srgbClr val="C00000"/>
                            </a:solidFill>
                            <a:latin typeface="Cambria Math" panose="02040503050406030204" pitchFamily="18" charset="0"/>
                            <a:cs typeface="Times New Roman"/>
                          </a:rPr>
                          <m:t>=0</m:t>
                        </m:r>
                      </m:oMath>
                    </m:oMathPara>
                  </a14:m>
                  <a:endParaRPr lang="en-US" sz="1600" dirty="0">
                    <a:solidFill>
                      <a:srgbClr val="C00000"/>
                    </a:solidFill>
                    <a:latin typeface="Calibri"/>
                    <a:ea typeface="Calibri"/>
                    <a:cs typeface="Times New Roman"/>
                  </a:endParaRPr>
                </a:p>
                <a:p>
                  <a:pPr marL="156845" marR="3810">
                    <a:lnSpc>
                      <a:spcPct val="150000"/>
                    </a:lnSpc>
                    <a:spcBef>
                      <a:spcPts val="300"/>
                    </a:spcBef>
                    <a:tabLst>
                      <a:tab pos="342900" algn="l"/>
                    </a:tabLst>
                  </a:pPr>
                  <a14:m>
                    <m:oMathPara xmlns:m="http://schemas.openxmlformats.org/officeDocument/2006/math">
                      <m:oMathParaPr>
                        <m:jc m:val="left"/>
                      </m:oMathParaPr>
                      <m:oMath xmlns:m="http://schemas.openxmlformats.org/officeDocument/2006/math">
                        <m:r>
                          <a:rPr lang="en-US" sz="1400" b="0" i="1" smtClean="0">
                            <a:solidFill>
                              <a:srgbClr val="C00000"/>
                            </a:solidFill>
                            <a:latin typeface="Cambria Math" panose="02040503050406030204" pitchFamily="18" charset="0"/>
                          </a:rPr>
                          <m:t>𝑇</m:t>
                        </m:r>
                        <m:r>
                          <a:rPr lang="en-US" sz="1400" i="1">
                            <a:solidFill>
                              <a:srgbClr val="C00000"/>
                            </a:solidFill>
                            <a:latin typeface="Cambria Math" panose="02040503050406030204" pitchFamily="18" charset="0"/>
                          </a:rPr>
                          <m:t>=</m:t>
                        </m:r>
                        <m:r>
                          <a:rPr lang="en-US" sz="1400" i="1">
                            <a:solidFill>
                              <a:srgbClr val="C00000"/>
                            </a:solidFill>
                            <a:latin typeface="Cambria Math" panose="02040503050406030204" pitchFamily="18" charset="0"/>
                          </a:rPr>
                          <m:t>𝑚𝑔</m:t>
                        </m:r>
                        <m:d>
                          <m:dPr>
                            <m:ctrlPr>
                              <a:rPr lang="en-US" sz="1400" i="1">
                                <a:solidFill>
                                  <a:srgbClr val="C00000"/>
                                </a:solidFill>
                                <a:latin typeface="Cambria Math" panose="02040503050406030204" pitchFamily="18" charset="0"/>
                              </a:rPr>
                            </m:ctrlPr>
                          </m:dPr>
                          <m:e>
                            <m:r>
                              <a:rPr lang="en-US" sz="1400" i="1">
                                <a:solidFill>
                                  <a:srgbClr val="C00000"/>
                                </a:solidFill>
                                <a:latin typeface="Cambria Math" panose="02040503050406030204" pitchFamily="18" charset="0"/>
                              </a:rPr>
                              <m:t>3</m:t>
                            </m:r>
                            <m:r>
                              <a:rPr lang="en-US" sz="1400" i="1">
                                <a:solidFill>
                                  <a:srgbClr val="C00000"/>
                                </a:solidFill>
                                <a:latin typeface="Cambria Math" panose="02040503050406030204" pitchFamily="18" charset="0"/>
                                <a:ea typeface="Cambria Math" panose="02040503050406030204" pitchFamily="18" charset="0"/>
                              </a:rPr>
                              <m:t>−2</m:t>
                            </m:r>
                            <m:r>
                              <a:rPr lang="en-US" sz="1400" i="1">
                                <a:solidFill>
                                  <a:srgbClr val="C00000"/>
                                </a:solidFill>
                                <a:latin typeface="Cambria Math" panose="02040503050406030204" pitchFamily="18" charset="0"/>
                                <a:ea typeface="Cambria Math" panose="02040503050406030204" pitchFamily="18" charset="0"/>
                              </a:rPr>
                              <m:t>𝑐𝑜𝑠</m:t>
                            </m:r>
                            <m:sSub>
                              <m:sSubPr>
                                <m:ctrlPr>
                                  <a:rPr lang="en-US" sz="1400" i="1">
                                    <a:solidFill>
                                      <a:srgbClr val="C00000"/>
                                    </a:solidFill>
                                    <a:latin typeface="Cambria Math" panose="02040503050406030204" pitchFamily="18" charset="0"/>
                                    <a:ea typeface="Cambria Math" panose="02040503050406030204" pitchFamily="18" charset="0"/>
                                  </a:rPr>
                                </m:ctrlPr>
                              </m:sSubPr>
                              <m:e>
                                <m:r>
                                  <a:rPr lang="en-US" sz="1400" i="1">
                                    <a:solidFill>
                                      <a:srgbClr val="C00000"/>
                                    </a:solidFill>
                                    <a:latin typeface="Cambria Math" panose="02040503050406030204" pitchFamily="18" charset="0"/>
                                    <a:ea typeface="Cambria Math" panose="02040503050406030204" pitchFamily="18" charset="0"/>
                                  </a:rPr>
                                  <m:t>𝛼</m:t>
                                </m:r>
                              </m:e>
                              <m:sub>
                                <m:r>
                                  <a:rPr lang="en-US" sz="1400" i="1">
                                    <a:solidFill>
                                      <a:srgbClr val="C00000"/>
                                    </a:solidFill>
                                    <a:latin typeface="Cambria Math" panose="02040503050406030204" pitchFamily="18" charset="0"/>
                                    <a:ea typeface="Cambria Math" panose="02040503050406030204" pitchFamily="18" charset="0"/>
                                  </a:rPr>
                                  <m:t>0</m:t>
                                </m:r>
                              </m:sub>
                            </m:sSub>
                          </m:e>
                        </m:d>
                      </m:oMath>
                    </m:oMathPara>
                  </a14:m>
                  <a:endParaRPr lang="en-US" sz="1400">
                    <a:solidFill>
                      <a:srgbClr val="C00000"/>
                    </a:solidFill>
                  </a:endParaRPr>
                </a:p>
              </p:txBody>
            </p:sp>
          </mc:Choice>
          <mc:Fallback xmlns="">
            <p:sp>
              <p:nvSpPr>
                <p:cNvPr id="30" name="Rectangle 29">
                  <a:extLst>
                    <a:ext uri="{FF2B5EF4-FFF2-40B4-BE49-F238E27FC236}">
                      <a16:creationId xmlns:a16="http://schemas.microsoft.com/office/drawing/2014/main" id="{E7CA908C-6A6F-421D-822A-564BE81D6046}"/>
                    </a:ext>
                  </a:extLst>
                </p:cNvPr>
                <p:cNvSpPr>
                  <a:spLocks noRot="1" noChangeAspect="1" noMove="1" noResize="1" noEditPoints="1" noAdjustHandles="1" noChangeArrowheads="1" noChangeShapeType="1" noTextEdit="1"/>
                </p:cNvSpPr>
                <p:nvPr/>
              </p:nvSpPr>
              <p:spPr>
                <a:xfrm>
                  <a:off x="7540852" y="4303877"/>
                  <a:ext cx="2182514" cy="343260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ED87B19-C2B5-43E4-BAF9-C907DF14C118}"/>
                    </a:ext>
                  </a:extLst>
                </p:cNvPr>
                <p:cNvSpPr/>
                <p:nvPr/>
              </p:nvSpPr>
              <p:spPr>
                <a:xfrm>
                  <a:off x="9383543" y="4243942"/>
                  <a:ext cx="2407234" cy="3920240"/>
                </a:xfrm>
                <a:prstGeom prst="rect">
                  <a:avLst/>
                </a:prstGeom>
              </p:spPr>
              <p:txBody>
                <a:bodyPr wrap="square">
                  <a:spAutoFit/>
                </a:bodyPr>
                <a:lstStyle/>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a:solidFill>
                                      <a:srgbClr val="000099"/>
                                    </a:solidFill>
                                    <a:latin typeface="Cambria Math" panose="02040503050406030204" pitchFamily="18" charset="0"/>
                                    <a:ea typeface="Times New Roman"/>
                                    <a:cs typeface="Times New Roman"/>
                                  </a:rPr>
                                  <m:t>𝒔</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a:solidFill>
                                  <a:srgbClr val="000099"/>
                                </a:solidFill>
                                <a:latin typeface="Cambria Math" panose="02040503050406030204" pitchFamily="18" charset="0"/>
                                <a:cs typeface="Times New Roman"/>
                              </a:rPr>
                            </m:ctrlPr>
                          </m:sSubPr>
                          <m:e>
                            <m:r>
                              <a:rPr lang="en-US" b="1" i="1">
                                <a:solidFill>
                                  <a:srgbClr val="000099"/>
                                </a:solidFill>
                                <a:latin typeface="Cambria Math" panose="02040503050406030204" pitchFamily="18" charset="0"/>
                                <a:cs typeface="Times New Roman"/>
                              </a:rPr>
                              <m:t>𝒔</m:t>
                            </m:r>
                          </m:e>
                          <m:sub>
                            <m:r>
                              <a:rPr lang="en-US" b="1" i="1">
                                <a:solidFill>
                                  <a:srgbClr val="000099"/>
                                </a:solidFill>
                                <a:latin typeface="Cambria Math" panose="02040503050406030204" pitchFamily="18" charset="0"/>
                                <a:cs typeface="Times New Roman"/>
                              </a:rPr>
                              <m:t>𝟎</m:t>
                            </m:r>
                          </m:sub>
                        </m:sSub>
                      </m:oMath>
                    </m:oMathPara>
                  </a14:m>
                  <a:endParaRPr lang="en-US" b="1" i="1">
                    <a:solidFill>
                      <a:srgbClr val="000099"/>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smtClean="0">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smtClean="0">
                                <a:solidFill>
                                  <a:srgbClr val="000099"/>
                                </a:solidFill>
                                <a:latin typeface="Cambria Math" panose="02040503050406030204" pitchFamily="18" charset="0"/>
                                <a:cs typeface="Times New Roman"/>
                              </a:rPr>
                            </m:ctrlPr>
                          </m:sSub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sub>
                            <m:r>
                              <a:rPr lang="en-US" b="1" i="1" smtClean="0">
                                <a:solidFill>
                                  <a:srgbClr val="000099"/>
                                </a:solidFill>
                                <a:latin typeface="Cambria Math" panose="02040503050406030204" pitchFamily="18" charset="0"/>
                                <a:cs typeface="Times New Roman"/>
                              </a:rPr>
                              <m:t>𝟎</m:t>
                            </m:r>
                          </m:sub>
                        </m:sSub>
                      </m:oMath>
                    </m:oMathPara>
                  </a14:m>
                  <a:endParaRPr lang="en-US" b="1" i="1">
                    <a:solidFill>
                      <a:srgbClr val="000099"/>
                    </a:solidFill>
                    <a:latin typeface="Cambria Math"/>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a:solidFill>
                                      <a:srgbClr val="000099"/>
                                    </a:solidFill>
                                    <a:latin typeface="Cambria Math"/>
                                    <a:ea typeface="Times New Roman"/>
                                    <a:cs typeface="Times New Roman"/>
                                  </a:rPr>
                                  <m:t>𝒗</m:t>
                                </m:r>
                              </m:e>
                            </m:d>
                          </m:e>
                          <m:sub>
                            <m:r>
                              <a:rPr lang="en-US" b="1" i="1">
                                <a:solidFill>
                                  <a:srgbClr val="000099"/>
                                </a:solidFill>
                                <a:latin typeface="Cambria Math"/>
                                <a:ea typeface="Times New Roman"/>
                                <a:cs typeface="Times New Roman"/>
                              </a:rPr>
                              <m:t>𝒎</m:t>
                            </m:r>
                            <m:r>
                              <a:rPr lang="en-US" b="1" i="1" smtClean="0">
                                <a:solidFill>
                                  <a:srgbClr val="000099"/>
                                </a:solidFill>
                                <a:latin typeface="Cambria Math" panose="02040503050406030204" pitchFamily="18" charset="0"/>
                                <a:ea typeface="Times New Roman"/>
                                <a:cs typeface="Times New Roman"/>
                              </a:rPr>
                              <m:t>𝒊𝒏</m:t>
                            </m:r>
                          </m:sub>
                        </m:sSub>
                        <m:r>
                          <a:rPr lang="en-US" b="1" i="1">
                            <a:solidFill>
                              <a:srgbClr val="000099"/>
                            </a:solidFill>
                            <a:latin typeface="Cambria Math"/>
                            <a:ea typeface="Times New Roman"/>
                            <a:cs typeface="Times New Roman"/>
                          </a:rPr>
                          <m:t>=</m:t>
                        </m:r>
                        <m:r>
                          <a:rPr lang="en-US" b="1" i="1" smtClean="0">
                            <a:solidFill>
                              <a:srgbClr val="000099"/>
                            </a:solidFill>
                            <a:latin typeface="Cambria Math" panose="02040503050406030204" pitchFamily="18" charset="0"/>
                            <a:ea typeface="Times New Roman"/>
                            <a:cs typeface="Times New Roman"/>
                          </a:rPr>
                          <m:t>𝟎</m:t>
                        </m:r>
                      </m:oMath>
                    </m:oMathPara>
                  </a14:m>
                  <a:endParaRPr lang="en-US" b="1">
                    <a:solidFill>
                      <a:srgbClr val="000099"/>
                    </a:solidFill>
                    <a:latin typeface="Times New Roman"/>
                    <a:ea typeface="Times New Roman"/>
                    <a:cs typeface="Times New Roman"/>
                  </a:endParaRPr>
                </a:p>
                <a:p>
                  <a:pPr marL="156845" marR="3810" algn="just">
                    <a:lnSpc>
                      <a:spcPct val="115000"/>
                    </a:lnSpc>
                    <a:spcBef>
                      <a:spcPts val="300"/>
                    </a:spcBef>
                    <a:tabLst>
                      <a:tab pos="342900" algn="l"/>
                    </a:tabLst>
                  </a:pPr>
                  <a:endParaRPr lang="en-US" b="1">
                    <a:solidFill>
                      <a:srgbClr val="000099"/>
                    </a:solidFill>
                    <a:latin typeface="Times New Roman"/>
                    <a:ea typeface="Times New Roman"/>
                    <a:cs typeface="Times New Roman"/>
                  </a:endParaRPr>
                </a:p>
                <a:p>
                  <a:pPr marL="156845" marR="3810" algn="just">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r>
                                  <a:rPr lang="en-US" b="1" i="1">
                                    <a:solidFill>
                                      <a:srgbClr val="000099"/>
                                    </a:solidFill>
                                    <a:latin typeface="Cambria Math"/>
                                    <a:ea typeface="Times New Roman"/>
                                    <a:cs typeface="Times New Roman"/>
                                  </a:rPr>
                                  <m:t>𝒂</m:t>
                                </m:r>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sSub>
                          <m:sSubPr>
                            <m:ctrlPr>
                              <a:rPr lang="en-US" b="1" i="1">
                                <a:solidFill>
                                  <a:srgbClr val="000099"/>
                                </a:solidFill>
                                <a:latin typeface="Cambria Math" panose="02040503050406030204" pitchFamily="18" charset="0"/>
                                <a:cs typeface="Times New Roman"/>
                              </a:rPr>
                            </m:ctrlPr>
                          </m:sSubPr>
                          <m:e>
                            <m:r>
                              <a:rPr lang="en-US" b="1" i="1">
                                <a:solidFill>
                                  <a:srgbClr val="000099"/>
                                </a:solidFill>
                                <a:latin typeface="Cambria Math" panose="02040503050406030204" pitchFamily="18" charset="0"/>
                                <a:cs typeface="Times New Roman"/>
                              </a:rPr>
                              <m:t>𝒔</m:t>
                            </m:r>
                          </m:e>
                          <m:sub>
                            <m:r>
                              <a:rPr lang="en-US" b="1" i="1">
                                <a:solidFill>
                                  <a:srgbClr val="000099"/>
                                </a:solidFill>
                                <a:latin typeface="Cambria Math" panose="02040503050406030204" pitchFamily="18" charset="0"/>
                                <a:cs typeface="Times New Roman"/>
                              </a:rPr>
                              <m:t>𝟎</m:t>
                            </m:r>
                          </m:sub>
                        </m:sSub>
                        <m:sSup>
                          <m:sSupPr>
                            <m:ctrlPr>
                              <a:rPr lang="en-US" b="1" i="1">
                                <a:solidFill>
                                  <a:srgbClr val="000099"/>
                                </a:solidFill>
                                <a:latin typeface="Cambria Math" panose="02040503050406030204" pitchFamily="18" charset="0"/>
                                <a:ea typeface="Times New Roman"/>
                                <a:cs typeface="Times New Roman"/>
                              </a:rPr>
                            </m:ctrlPr>
                          </m:sSupPr>
                          <m:e>
                            <m:r>
                              <a:rPr lang="en-US" b="1" i="1">
                                <a:solidFill>
                                  <a:srgbClr val="000099"/>
                                </a:solidFill>
                                <a:latin typeface="Cambria Math"/>
                                <a:ea typeface="Times New Roman"/>
                                <a:cs typeface="Times New Roman"/>
                              </a:rPr>
                              <m:t>𝝎</m:t>
                            </m:r>
                          </m:e>
                          <m:sup>
                            <m:r>
                              <a:rPr lang="en-US" b="1" i="1">
                                <a:solidFill>
                                  <a:srgbClr val="000099"/>
                                </a:solidFill>
                                <a:latin typeface="Cambria Math"/>
                                <a:ea typeface="Times New Roman"/>
                                <a:cs typeface="Times New Roman"/>
                              </a:rPr>
                              <m:t>𝟐</m:t>
                            </m:r>
                          </m:sup>
                        </m:sSup>
                        <m:r>
                          <a:rPr lang="en-US" b="1" i="1">
                            <a:solidFill>
                              <a:srgbClr val="000099"/>
                            </a:solidFill>
                            <a:latin typeface="Cambria Math"/>
                            <a:ea typeface="Times New Roman"/>
                            <a:cs typeface="Times New Roman"/>
                          </a:rPr>
                          <m:t>        </m:t>
                        </m:r>
                      </m:oMath>
                    </m:oMathPara>
                  </a14:m>
                  <a:endParaRPr lang="en-US" sz="2400" dirty="0">
                    <a:solidFill>
                      <a:srgbClr val="000099"/>
                    </a:solidFill>
                    <a:latin typeface="Calibri"/>
                    <a:ea typeface="Calibri"/>
                    <a:cs typeface="Times New Roman"/>
                  </a:endParaRPr>
                </a:p>
                <a:p>
                  <a:pPr marL="156845" marR="3810">
                    <a:lnSpc>
                      <a:spcPct val="115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b="1" i="1">
                                <a:solidFill>
                                  <a:srgbClr val="000099"/>
                                </a:solidFill>
                                <a:latin typeface="Cambria Math" panose="02040503050406030204" pitchFamily="18" charset="0"/>
                                <a:ea typeface="Times New Roman"/>
                                <a:cs typeface="Times New Roman"/>
                              </a:rPr>
                            </m:ctrlPr>
                          </m:sSubPr>
                          <m:e>
                            <m:d>
                              <m:dPr>
                                <m:begChr m:val="|"/>
                                <m:endChr m:val="|"/>
                                <m:ctrlPr>
                                  <a:rPr lang="en-US" b="1" i="1">
                                    <a:solidFill>
                                      <a:srgbClr val="000099"/>
                                    </a:solidFill>
                                    <a:latin typeface="Cambria Math" panose="02040503050406030204" pitchFamily="18" charset="0"/>
                                    <a:ea typeface="Times New Roman"/>
                                    <a:cs typeface="Times New Roman"/>
                                  </a:rPr>
                                </m:ctrlPr>
                              </m:dPr>
                              <m:e>
                                <m:sSub>
                                  <m:sSubPr>
                                    <m:ctrlPr>
                                      <a:rPr lang="en-US" b="1" i="1">
                                        <a:solidFill>
                                          <a:srgbClr val="000099"/>
                                        </a:solidFill>
                                        <a:latin typeface="Cambria Math" panose="02040503050406030204" pitchFamily="18" charset="0"/>
                                        <a:ea typeface="Times New Roman"/>
                                        <a:cs typeface="Times New Roman"/>
                                      </a:rPr>
                                    </m:ctrlPr>
                                  </m:sSubPr>
                                  <m:e>
                                    <m:r>
                                      <a:rPr lang="en-US" b="1" i="1">
                                        <a:solidFill>
                                          <a:srgbClr val="000099"/>
                                        </a:solidFill>
                                        <a:latin typeface="Cambria Math" panose="02040503050406030204" pitchFamily="18" charset="0"/>
                                        <a:ea typeface="Times New Roman"/>
                                        <a:cs typeface="Times New Roman"/>
                                      </a:rPr>
                                      <m:t>𝑷</m:t>
                                    </m:r>
                                  </m:e>
                                  <m:sub>
                                    <m:r>
                                      <a:rPr lang="en-US" b="1" i="1">
                                        <a:solidFill>
                                          <a:srgbClr val="000099"/>
                                        </a:solidFill>
                                        <a:latin typeface="Cambria Math" panose="02040503050406030204" pitchFamily="18" charset="0"/>
                                        <a:ea typeface="Times New Roman"/>
                                        <a:cs typeface="Times New Roman"/>
                                      </a:rPr>
                                      <m:t>𝒕</m:t>
                                    </m:r>
                                  </m:sub>
                                </m:sSub>
                              </m:e>
                            </m:d>
                          </m:e>
                          <m:sub>
                            <m:r>
                              <a:rPr lang="en-US" b="1" i="1">
                                <a:solidFill>
                                  <a:srgbClr val="000099"/>
                                </a:solidFill>
                                <a:latin typeface="Cambria Math"/>
                                <a:ea typeface="Times New Roman"/>
                                <a:cs typeface="Times New Roman"/>
                              </a:rPr>
                              <m:t>𝒎𝒂𝒙</m:t>
                            </m:r>
                          </m:sub>
                        </m:sSub>
                        <m:r>
                          <a:rPr lang="en-US" b="1" i="1">
                            <a:solidFill>
                              <a:srgbClr val="000099"/>
                            </a:solidFill>
                            <a:latin typeface="Cambria Math"/>
                            <a:ea typeface="Times New Roman"/>
                            <a:cs typeface="Times New Roman"/>
                          </a:rPr>
                          <m:t>=</m:t>
                        </m:r>
                        <m:r>
                          <a:rPr lang="en-US" b="1" i="1">
                            <a:solidFill>
                              <a:srgbClr val="000099"/>
                            </a:solidFill>
                            <a:latin typeface="Cambria Math"/>
                            <a:ea typeface="Times New Roman"/>
                            <a:cs typeface="Times New Roman"/>
                          </a:rPr>
                          <m:t>𝒎𝒈</m:t>
                        </m:r>
                        <m:sSub>
                          <m:sSubPr>
                            <m:ctrlPr>
                              <a:rPr lang="en-US" b="1" i="1">
                                <a:solidFill>
                                  <a:srgbClr val="000099"/>
                                </a:solidFill>
                                <a:latin typeface="Cambria Math" panose="02040503050406030204" pitchFamily="18" charset="0"/>
                                <a:cs typeface="Times New Roman"/>
                              </a:rPr>
                            </m:ctrlPr>
                          </m:sSubPr>
                          <m:e>
                            <m:r>
                              <a:rPr lang="en-US" b="1" i="1" smtClean="0">
                                <a:solidFill>
                                  <a:srgbClr val="000099"/>
                                </a:solidFill>
                                <a:latin typeface="Cambria Math" panose="02040503050406030204" pitchFamily="18" charset="0"/>
                                <a:ea typeface="Cambria Math" panose="02040503050406030204" pitchFamily="18" charset="0"/>
                                <a:cs typeface="Times New Roman"/>
                              </a:rPr>
                              <m:t>𝜶</m:t>
                            </m:r>
                          </m:e>
                          <m:sub>
                            <m:r>
                              <a:rPr lang="en-US" b="1" i="1">
                                <a:solidFill>
                                  <a:srgbClr val="000099"/>
                                </a:solidFill>
                                <a:latin typeface="Cambria Math" panose="02040503050406030204" pitchFamily="18" charset="0"/>
                                <a:cs typeface="Times New Roman"/>
                              </a:rPr>
                              <m:t>𝟎</m:t>
                            </m:r>
                          </m:sub>
                        </m:sSub>
                      </m:oMath>
                    </m:oMathPara>
                  </a14:m>
                  <a:endParaRPr lang="en-US" b="1">
                    <a:solidFill>
                      <a:srgbClr val="000099"/>
                    </a:solidFill>
                    <a:latin typeface="Calibri"/>
                    <a:ea typeface="Times New Roman"/>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600" i="1" smtClean="0">
                                <a:solidFill>
                                  <a:srgbClr val="000099"/>
                                </a:solidFill>
                                <a:latin typeface="Cambria Math" panose="02040503050406030204" pitchFamily="18" charset="0"/>
                                <a:cs typeface="Times New Roman"/>
                              </a:rPr>
                            </m:ctrlPr>
                          </m:sSubPr>
                          <m:e>
                            <m:r>
                              <a:rPr lang="en-US" sz="1600" b="0" i="1" smtClean="0">
                                <a:solidFill>
                                  <a:srgbClr val="000099"/>
                                </a:solidFill>
                                <a:latin typeface="Cambria Math" panose="02040503050406030204" pitchFamily="18" charset="0"/>
                                <a:cs typeface="Times New Roman"/>
                              </a:rPr>
                              <m:t>𝑊</m:t>
                            </m:r>
                          </m:e>
                          <m:sub>
                            <m:r>
                              <a:rPr lang="en-US" sz="1600" b="0" i="1" smtClean="0">
                                <a:solidFill>
                                  <a:srgbClr val="000099"/>
                                </a:solidFill>
                                <a:latin typeface="Cambria Math" panose="02040503050406030204" pitchFamily="18" charset="0"/>
                                <a:cs typeface="Times New Roman"/>
                              </a:rPr>
                              <m:t>đ </m:t>
                            </m:r>
                            <m:r>
                              <a:rPr lang="en-US" sz="1600" b="0" i="1" smtClean="0">
                                <a:solidFill>
                                  <a:srgbClr val="000099"/>
                                </a:solidFill>
                                <a:latin typeface="Cambria Math" panose="02040503050406030204" pitchFamily="18" charset="0"/>
                                <a:cs typeface="Times New Roman"/>
                              </a:rPr>
                              <m:t>𝑚𝑖𝑛</m:t>
                            </m:r>
                          </m:sub>
                        </m:sSub>
                        <m:r>
                          <a:rPr lang="en-US" sz="1600" b="0" i="1" smtClean="0">
                            <a:solidFill>
                              <a:srgbClr val="000099"/>
                            </a:solidFill>
                            <a:latin typeface="Cambria Math" panose="02040503050406030204" pitchFamily="18" charset="0"/>
                            <a:cs typeface="Times New Roman"/>
                          </a:rPr>
                          <m:t>=0</m:t>
                        </m:r>
                      </m:oMath>
                    </m:oMathPara>
                  </a14:m>
                  <a:endParaRPr lang="en-US" sz="1600" b="0">
                    <a:solidFill>
                      <a:srgbClr val="000099"/>
                    </a:solidFill>
                    <a:latin typeface="Calibri"/>
                    <a:cs typeface="Times New Roman"/>
                  </a:endParaRPr>
                </a:p>
                <a:p>
                  <a:pPr marL="156845" marR="3810">
                    <a:lnSpc>
                      <a:spcPct val="25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400" i="1" smtClean="0">
                                <a:solidFill>
                                  <a:srgbClr val="000099"/>
                                </a:solidFill>
                                <a:latin typeface="Cambria Math" panose="02040503050406030204" pitchFamily="18" charset="0"/>
                                <a:cs typeface="Times New Roman"/>
                              </a:rPr>
                            </m:ctrlPr>
                          </m:sSubPr>
                          <m:e>
                            <m:r>
                              <a:rPr lang="en-US" sz="1400" b="0" i="1" smtClean="0">
                                <a:solidFill>
                                  <a:srgbClr val="000099"/>
                                </a:solidFill>
                                <a:latin typeface="Cambria Math" panose="02040503050406030204" pitchFamily="18" charset="0"/>
                                <a:cs typeface="Times New Roman"/>
                              </a:rPr>
                              <m:t>𝑊</m:t>
                            </m:r>
                          </m:e>
                          <m:sub>
                            <m:r>
                              <a:rPr lang="en-US" sz="1400" b="0" i="1" smtClean="0">
                                <a:solidFill>
                                  <a:srgbClr val="000099"/>
                                </a:solidFill>
                                <a:latin typeface="Cambria Math" panose="02040503050406030204" pitchFamily="18" charset="0"/>
                                <a:cs typeface="Times New Roman"/>
                              </a:rPr>
                              <m:t>𝑡</m:t>
                            </m:r>
                            <m:r>
                              <a:rPr lang="en-US" sz="1400" b="0" i="1" smtClean="0">
                                <a:solidFill>
                                  <a:srgbClr val="000099"/>
                                </a:solidFill>
                                <a:latin typeface="Cambria Math" panose="02040503050406030204" pitchFamily="18" charset="0"/>
                                <a:cs typeface="Times New Roman"/>
                              </a:rPr>
                              <m:t> </m:t>
                            </m:r>
                            <m:r>
                              <a:rPr lang="en-US" sz="1400" b="0" i="1" smtClean="0">
                                <a:solidFill>
                                  <a:srgbClr val="000099"/>
                                </a:solidFill>
                                <a:latin typeface="Cambria Math" panose="02040503050406030204" pitchFamily="18" charset="0"/>
                                <a:cs typeface="Times New Roman"/>
                              </a:rPr>
                              <m:t>𝑚𝑎𝑥</m:t>
                            </m:r>
                          </m:sub>
                        </m:sSub>
                        <m:r>
                          <a:rPr lang="en-US" sz="1400" b="0" i="1" smtClean="0">
                            <a:solidFill>
                              <a:srgbClr val="000099"/>
                            </a:solidFill>
                            <a:latin typeface="Cambria Math" panose="02040503050406030204" pitchFamily="18" charset="0"/>
                            <a:cs typeface="Times New Roman"/>
                          </a:rPr>
                          <m:t>=</m:t>
                        </m:r>
                        <m:r>
                          <a:rPr lang="en-US" sz="1400" i="1">
                            <a:solidFill>
                              <a:srgbClr val="000099"/>
                            </a:solidFill>
                            <a:latin typeface="Cambria Math" panose="02040503050406030204" pitchFamily="18" charset="0"/>
                          </a:rPr>
                          <m:t>𝑚𝑔𝑙</m:t>
                        </m:r>
                        <m:d>
                          <m:dPr>
                            <m:ctrlPr>
                              <a:rPr lang="en-US" sz="1400" i="1">
                                <a:solidFill>
                                  <a:srgbClr val="000099"/>
                                </a:solidFill>
                                <a:latin typeface="Cambria Math" panose="02040503050406030204" pitchFamily="18" charset="0"/>
                              </a:rPr>
                            </m:ctrlPr>
                          </m:dPr>
                          <m:e>
                            <m:r>
                              <a:rPr lang="en-US" sz="1400" i="1">
                                <a:solidFill>
                                  <a:srgbClr val="000099"/>
                                </a:solidFill>
                                <a:latin typeface="Cambria Math" panose="02040503050406030204" pitchFamily="18" charset="0"/>
                              </a:rPr>
                              <m:t>1−</m:t>
                            </m:r>
                            <m:r>
                              <a:rPr lang="en-US" sz="1400" i="1">
                                <a:solidFill>
                                  <a:srgbClr val="000099"/>
                                </a:solidFill>
                                <a:latin typeface="Cambria Math" panose="02040503050406030204" pitchFamily="18" charset="0"/>
                              </a:rPr>
                              <m:t>𝑐𝑜𝑠</m:t>
                            </m:r>
                            <m:sSub>
                              <m:sSubPr>
                                <m:ctrlPr>
                                  <a:rPr lang="en-US" sz="1400" i="1">
                                    <a:solidFill>
                                      <a:srgbClr val="000099"/>
                                    </a:solidFill>
                                    <a:latin typeface="Cambria Math" panose="02040503050406030204" pitchFamily="18" charset="0"/>
                                    <a:ea typeface="Cambria Math" panose="02040503050406030204" pitchFamily="18" charset="0"/>
                                  </a:rPr>
                                </m:ctrlPr>
                              </m:sSubPr>
                              <m:e>
                                <m:r>
                                  <a:rPr lang="en-US" sz="1400" i="1">
                                    <a:solidFill>
                                      <a:srgbClr val="000099"/>
                                    </a:solidFill>
                                    <a:latin typeface="Cambria Math" panose="02040503050406030204" pitchFamily="18" charset="0"/>
                                    <a:ea typeface="Cambria Math" panose="02040503050406030204" pitchFamily="18" charset="0"/>
                                  </a:rPr>
                                  <m:t>𝛼</m:t>
                                </m:r>
                              </m:e>
                              <m:sub>
                                <m:r>
                                  <a:rPr lang="en-US" sz="1400" i="1">
                                    <a:solidFill>
                                      <a:srgbClr val="000099"/>
                                    </a:solidFill>
                                    <a:latin typeface="Cambria Math" panose="02040503050406030204" pitchFamily="18" charset="0"/>
                                    <a:ea typeface="Cambria Math" panose="02040503050406030204" pitchFamily="18" charset="0"/>
                                  </a:rPr>
                                  <m:t>0</m:t>
                                </m:r>
                              </m:sub>
                            </m:sSub>
                          </m:e>
                        </m:d>
                      </m:oMath>
                    </m:oMathPara>
                  </a14:m>
                  <a:endParaRPr lang="en-US" sz="1400" dirty="0">
                    <a:solidFill>
                      <a:srgbClr val="000099"/>
                    </a:solidFill>
                    <a:latin typeface="Calibri"/>
                    <a:ea typeface="Calibri"/>
                    <a:cs typeface="Times New Roman"/>
                  </a:endParaRPr>
                </a:p>
                <a:p>
                  <a:pPr marL="156845" marR="3810">
                    <a:lnSpc>
                      <a:spcPct val="200000"/>
                    </a:lnSpc>
                    <a:spcBef>
                      <a:spcPts val="300"/>
                    </a:spcBef>
                    <a:tabLst>
                      <a:tab pos="342900" algn="l"/>
                    </a:tabLst>
                  </a:pPr>
                  <a14:m>
                    <m:oMathPara xmlns:m="http://schemas.openxmlformats.org/officeDocument/2006/math">
                      <m:oMathParaPr>
                        <m:jc m:val="left"/>
                      </m:oMathParaPr>
                      <m:oMath xmlns:m="http://schemas.openxmlformats.org/officeDocument/2006/math">
                        <m:sSub>
                          <m:sSubPr>
                            <m:ctrlPr>
                              <a:rPr lang="en-US" sz="1400" b="0" i="1" smtClean="0">
                                <a:solidFill>
                                  <a:srgbClr val="000099"/>
                                </a:solidFill>
                                <a:latin typeface="Cambria Math" panose="02040503050406030204" pitchFamily="18" charset="0"/>
                              </a:rPr>
                            </m:ctrlPr>
                          </m:sSubPr>
                          <m:e>
                            <m:r>
                              <a:rPr lang="en-US" sz="1400" b="0" i="1" smtClean="0">
                                <a:solidFill>
                                  <a:srgbClr val="000099"/>
                                </a:solidFill>
                                <a:latin typeface="Cambria Math" panose="02040503050406030204" pitchFamily="18" charset="0"/>
                              </a:rPr>
                              <m:t>𝑇</m:t>
                            </m:r>
                          </m:e>
                          <m:sub>
                            <m:r>
                              <a:rPr lang="en-US" sz="1400" b="0" i="1" smtClean="0">
                                <a:solidFill>
                                  <a:srgbClr val="000099"/>
                                </a:solidFill>
                                <a:latin typeface="Cambria Math" panose="02040503050406030204" pitchFamily="18" charset="0"/>
                              </a:rPr>
                              <m:t>𝑚𝑖𝑛</m:t>
                            </m:r>
                          </m:sub>
                        </m:sSub>
                        <m:r>
                          <a:rPr lang="en-US" sz="1400" b="0" i="1" smtClean="0">
                            <a:solidFill>
                              <a:srgbClr val="000099"/>
                            </a:solidFill>
                            <a:latin typeface="Cambria Math" panose="02040503050406030204" pitchFamily="18" charset="0"/>
                          </a:rPr>
                          <m:t>=</m:t>
                        </m:r>
                        <m:r>
                          <a:rPr lang="en-US" sz="1400" b="0" i="1" smtClean="0">
                            <a:solidFill>
                              <a:srgbClr val="000099"/>
                            </a:solidFill>
                            <a:latin typeface="Cambria Math" panose="02040503050406030204" pitchFamily="18" charset="0"/>
                          </a:rPr>
                          <m:t>𝑚𝑔𝑐𝑜𝑠</m:t>
                        </m:r>
                        <m:sSub>
                          <m:sSubPr>
                            <m:ctrlPr>
                              <a:rPr lang="en-US" sz="1400" i="1">
                                <a:solidFill>
                                  <a:srgbClr val="000099"/>
                                </a:solidFill>
                                <a:latin typeface="Cambria Math" panose="02040503050406030204" pitchFamily="18" charset="0"/>
                                <a:ea typeface="Cambria Math" panose="02040503050406030204" pitchFamily="18" charset="0"/>
                              </a:rPr>
                            </m:ctrlPr>
                          </m:sSubPr>
                          <m:e>
                            <m:r>
                              <a:rPr lang="en-US" sz="1400" i="1">
                                <a:solidFill>
                                  <a:srgbClr val="000099"/>
                                </a:solidFill>
                                <a:latin typeface="Cambria Math" panose="02040503050406030204" pitchFamily="18" charset="0"/>
                                <a:ea typeface="Cambria Math" panose="02040503050406030204" pitchFamily="18" charset="0"/>
                              </a:rPr>
                              <m:t>𝛼</m:t>
                            </m:r>
                          </m:e>
                          <m:sub>
                            <m:r>
                              <a:rPr lang="en-US" sz="1400" i="1">
                                <a:solidFill>
                                  <a:srgbClr val="000099"/>
                                </a:solidFill>
                                <a:latin typeface="Cambria Math" panose="02040503050406030204" pitchFamily="18" charset="0"/>
                                <a:ea typeface="Cambria Math" panose="02040503050406030204" pitchFamily="18" charset="0"/>
                              </a:rPr>
                              <m:t>0</m:t>
                            </m:r>
                          </m:sub>
                        </m:sSub>
                      </m:oMath>
                    </m:oMathPara>
                  </a14:m>
                  <a:endParaRPr lang="en-US" sz="1400">
                    <a:solidFill>
                      <a:srgbClr val="000099"/>
                    </a:solidFill>
                  </a:endParaRPr>
                </a:p>
                <a:p>
                  <a:pPr marL="156845" marR="3810">
                    <a:lnSpc>
                      <a:spcPct val="200000"/>
                    </a:lnSpc>
                    <a:spcBef>
                      <a:spcPts val="300"/>
                    </a:spcBef>
                    <a:tabLst>
                      <a:tab pos="342900" algn="l"/>
                    </a:tabLst>
                  </a:pPr>
                  <a:endParaRPr lang="en-US" sz="1400" dirty="0">
                    <a:solidFill>
                      <a:srgbClr val="000099"/>
                    </a:solidFill>
                    <a:latin typeface="Calibri"/>
                    <a:ea typeface="Calibri"/>
                    <a:cs typeface="Times New Roman"/>
                  </a:endParaRPr>
                </a:p>
              </p:txBody>
            </p:sp>
          </mc:Choice>
          <mc:Fallback xmlns="">
            <p:sp>
              <p:nvSpPr>
                <p:cNvPr id="31" name="Rectangle 30">
                  <a:extLst>
                    <a:ext uri="{FF2B5EF4-FFF2-40B4-BE49-F238E27FC236}">
                      <a16:creationId xmlns:a16="http://schemas.microsoft.com/office/drawing/2014/main" id="{EED87B19-C2B5-43E4-BAF9-C907DF14C118}"/>
                    </a:ext>
                  </a:extLst>
                </p:cNvPr>
                <p:cNvSpPr>
                  <a:spLocks noRot="1" noChangeAspect="1" noMove="1" noResize="1" noEditPoints="1" noAdjustHandles="1" noChangeArrowheads="1" noChangeShapeType="1" noTextEdit="1"/>
                </p:cNvSpPr>
                <p:nvPr/>
              </p:nvSpPr>
              <p:spPr>
                <a:xfrm>
                  <a:off x="9383543" y="4243942"/>
                  <a:ext cx="2407234" cy="3920240"/>
                </a:xfrm>
                <a:prstGeom prst="rect">
                  <a:avLst/>
                </a:prstGeom>
                <a:blipFill>
                  <a:blip r:embed="rId13"/>
                  <a:stretch>
                    <a:fillRect/>
                  </a:stretch>
                </a:blipFill>
              </p:spPr>
              <p:txBody>
                <a:bodyPr/>
                <a:lstStyle/>
                <a:p>
                  <a:r>
                    <a:rPr lang="en-US">
                      <a:noFill/>
                    </a:rPr>
                    <a:t> </a:t>
                  </a:r>
                </a:p>
              </p:txBody>
            </p:sp>
          </mc:Fallback>
        </mc:AlternateContent>
      </p:grpSp>
      <p:sp>
        <p:nvSpPr>
          <p:cNvPr id="42" name="Title 2">
            <a:extLst>
              <a:ext uri="{FF2B5EF4-FFF2-40B4-BE49-F238E27FC236}">
                <a16:creationId xmlns:a16="http://schemas.microsoft.com/office/drawing/2014/main" id="{B5BCDE14-3B9D-4CBB-8A5B-F233AF8EDEF2}"/>
              </a:ext>
              <a:ext uri="{C183D7F6-B498-43B3-948B-1728B52AA6E4}">
                <adec:decorative xmlns:adec="http://schemas.microsoft.com/office/drawing/2017/decorative" val="0"/>
              </a:ext>
            </a:extLst>
          </p:cNvPr>
          <p:cNvSpPr txBox="1">
            <a:spLocks/>
          </p:cNvSpPr>
          <p:nvPr/>
        </p:nvSpPr>
        <p:spPr>
          <a:xfrm>
            <a:off x="1425305" y="39756"/>
            <a:ext cx="9534242"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chemeClr val="tx1"/>
                </a:solidFill>
                <a:effectLst/>
                <a:uLnTx/>
                <a:uFillTx/>
                <a:latin typeface="Calibri" panose="020F0502020204030204"/>
                <a:ea typeface="+mj-ea"/>
                <a:cs typeface="+mj-cs"/>
              </a:rPr>
              <a:t>1. SỰ TƯƠNG TỰ CỦA CON LẮC LÒ XO VÀ CON LẮC ĐƠN</a:t>
            </a:r>
            <a:endParaRPr kumimoji="0" lang="en-US" sz="3200" b="1" i="0" u="none" strike="noStrike" kern="1200" cap="none" spc="-50" normalizeH="0" baseline="0" noProof="0" dirty="0">
              <a:ln>
                <a:noFill/>
              </a:ln>
              <a:solidFill>
                <a:schemeClr val="tx1"/>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91422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D3C05E-7967-4DA0-841E-02837637F257}"/>
              </a:ext>
            </a:extLst>
          </p:cNvPr>
          <p:cNvPicPr>
            <a:picLocks noChangeAspect="1"/>
          </p:cNvPicPr>
          <p:nvPr/>
        </p:nvPicPr>
        <p:blipFill>
          <a:blip r:embed="rId2"/>
          <a:stretch>
            <a:fillRect/>
          </a:stretch>
        </p:blipFill>
        <p:spPr>
          <a:xfrm>
            <a:off x="424070" y="0"/>
            <a:ext cx="5407790" cy="6858000"/>
          </a:xfrm>
          <a:prstGeom prst="rect">
            <a:avLst/>
          </a:prstGeom>
        </p:spPr>
      </p:pic>
      <p:sp>
        <p:nvSpPr>
          <p:cNvPr id="3" name="Title 2">
            <a:extLst>
              <a:ext uri="{FF2B5EF4-FFF2-40B4-BE49-F238E27FC236}">
                <a16:creationId xmlns:a16="http://schemas.microsoft.com/office/drawing/2014/main" id="{B4CB678F-E6CB-45CF-A3AD-0B061299914D}"/>
              </a:ext>
              <a:ext uri="{C183D7F6-B498-43B3-948B-1728B52AA6E4}">
                <adec:decorative xmlns:adec="http://schemas.microsoft.com/office/drawing/2017/decorative" val="0"/>
              </a:ext>
            </a:extLst>
          </p:cNvPr>
          <p:cNvSpPr txBox="1">
            <a:spLocks/>
          </p:cNvSpPr>
          <p:nvPr/>
        </p:nvSpPr>
        <p:spPr>
          <a:xfrm>
            <a:off x="6758608" y="291548"/>
            <a:ext cx="3909392" cy="1828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a:ln>
                  <a:noFill/>
                </a:ln>
                <a:solidFill>
                  <a:srgbClr val="E55959"/>
                </a:solidFill>
                <a:effectLst/>
                <a:uLnTx/>
                <a:uFillTx/>
                <a:latin typeface="Calibri" panose="020F0502020204030204"/>
                <a:ea typeface="+mj-ea"/>
                <a:cs typeface="+mj-cs"/>
              </a:rPr>
              <a:t>1. SỰ TƯƠNG TỰ CỦA CON LẮC LÒ XO VÀ CON LẮC ĐƠN</a:t>
            </a:r>
            <a:endParaRPr kumimoji="0" lang="en-US" sz="3200" b="1" i="0" u="none" strike="noStrike" kern="1200" cap="none" spc="-50" normalizeH="0" baseline="0" noProof="0" dirty="0">
              <a:ln>
                <a:noFill/>
              </a:ln>
              <a:solidFill>
                <a:srgbClr val="E55959"/>
              </a:solidFill>
              <a:effectLst/>
              <a:uLnTx/>
              <a:uFillTx/>
              <a:latin typeface="Calibri" panose="020F0502020204030204"/>
              <a:ea typeface="+mj-ea"/>
              <a:cs typeface="+mj-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8F8EAD-C853-44C0-97B6-E1985A421352}"/>
                  </a:ext>
                </a:extLst>
              </p:cNvPr>
              <p:cNvSpPr txBox="1"/>
              <p:nvPr/>
            </p:nvSpPr>
            <p:spPr>
              <a:xfrm>
                <a:off x="5976731" y="2235307"/>
                <a:ext cx="6096000" cy="2387385"/>
              </a:xfrm>
              <a:prstGeom prst="rect">
                <a:avLst/>
              </a:prstGeom>
              <a:noFill/>
              <a:ln>
                <a:solidFill>
                  <a:schemeClr val="accent1"/>
                </a:solidFill>
              </a:ln>
            </p:spPr>
            <p:txBody>
              <a:bodyPr wrap="square">
                <a:spAutoFit/>
              </a:bodyPr>
              <a:lstStyle/>
              <a:p>
                <a:r>
                  <a:rPr lang="en-US" sz="2400" b="1">
                    <a:effectLst/>
                    <a:latin typeface="Times New Roman" panose="02020603050405020304" pitchFamily="18" charset="0"/>
                    <a:ea typeface="Times New Roman" panose="02020603050405020304" pitchFamily="18" charset="0"/>
                  </a:rPr>
                  <a:t>Khi góc α rất bé: sin α ≈ α ; (1 – cosα ) = α</a:t>
                </a:r>
                <a:r>
                  <a:rPr lang="en-US" sz="2400" b="1" baseline="30000">
                    <a:effectLst/>
                    <a:latin typeface="Times New Roman" panose="02020603050405020304" pitchFamily="18" charset="0"/>
                    <a:ea typeface="Times New Roman" panose="02020603050405020304" pitchFamily="18" charset="0"/>
                  </a:rPr>
                  <a:t>2</a:t>
                </a:r>
                <a:r>
                  <a:rPr lang="en-US" sz="2400" b="1">
                    <a:effectLst/>
                    <a:latin typeface="Times New Roman" panose="02020603050405020304" pitchFamily="18" charset="0"/>
                    <a:ea typeface="Times New Roman" panose="02020603050405020304" pitchFamily="18" charset="0"/>
                  </a:rPr>
                  <a:t>/2</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𝑣</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𝑔𝑙</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e>
                            </m:rad>
                          </m:e>
                        </m:mr>
                        <m:mr>
                          <m:e>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𝑚𝑔</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rPr>
                                  <m:t>0</m:t>
                                </m:r>
                              </m:sub>
                              <m:sup>
                                <m:r>
                                  <a:rPr lang="en-US" sz="2400" i="1">
                                    <a:latin typeface="Cambria Math" panose="02040503050406030204" pitchFamily="18" charset="0"/>
                                  </a:rPr>
                                  <m:t>2</m:t>
                                </m:r>
                              </m:sup>
                            </m:sSubSup>
                          </m:e>
                        </m:mr>
                        <m:mr>
                          <m:e>
                            <m:r>
                              <a:rPr lang="en-US" sz="2400" b="0" i="1" smtClean="0">
                                <a:latin typeface="Cambria Math" panose="02040503050406030204" pitchFamily="18" charset="0"/>
                              </a:rPr>
                              <m:t>𝑊</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𝑚𝑔𝑙</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rPr>
                                  <m:t>0</m:t>
                                </m:r>
                              </m:sub>
                              <m:sup>
                                <m:r>
                                  <a:rPr lang="en-US" sz="2400" i="1">
                                    <a:latin typeface="Cambria Math" panose="02040503050406030204" pitchFamily="18" charset="0"/>
                                  </a:rPr>
                                  <m:t>2</m:t>
                                </m:r>
                              </m:sup>
                            </m:sSubSup>
                          </m:e>
                        </m:mr>
                      </m:m>
                      <m:r>
                        <a:rPr lang="en-US" sz="2400" i="1" smtClean="0">
                          <a:latin typeface="Cambria Math" panose="02040503050406030204" pitchFamily="18" charset="0"/>
                        </a:rPr>
                        <m:t>=</m:t>
                      </m:r>
                      <m:r>
                        <a:rPr lang="el-GR" sz="2400" i="1" smtClean="0">
                          <a:latin typeface="Cambria Math" panose="02040503050406030204" pitchFamily="18" charset="0"/>
                        </a:rPr>
                        <m:t>𝜋</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𝑟</m:t>
                          </m:r>
                        </m:e>
                        <m:sup>
                          <m:r>
                            <a:rPr lang="en-US" sz="2400" i="1" smtClean="0">
                              <a:latin typeface="Cambria Math" panose="02040503050406030204" pitchFamily="18" charset="0"/>
                            </a:rPr>
                            <m:t>2</m:t>
                          </m:r>
                        </m:sup>
                      </m:sSup>
                    </m:oMath>
                  </m:oMathPara>
                </a14:m>
                <a:endParaRPr lang="en-US" sz="2400"/>
              </a:p>
            </p:txBody>
          </p:sp>
        </mc:Choice>
        <mc:Fallback xmlns="">
          <p:sp>
            <p:nvSpPr>
              <p:cNvPr id="4" name="TextBox 3">
                <a:extLst>
                  <a:ext uri="{FF2B5EF4-FFF2-40B4-BE49-F238E27FC236}">
                    <a16:creationId xmlns:a16="http://schemas.microsoft.com/office/drawing/2014/main" id="{088F8EAD-C853-44C0-97B6-E1985A421352}"/>
                  </a:ext>
                </a:extLst>
              </p:cNvPr>
              <p:cNvSpPr txBox="1">
                <a:spLocks noRot="1" noChangeAspect="1" noMove="1" noResize="1" noEditPoints="1" noAdjustHandles="1" noChangeArrowheads="1" noChangeShapeType="1" noTextEdit="1"/>
              </p:cNvSpPr>
              <p:nvPr/>
            </p:nvSpPr>
            <p:spPr>
              <a:xfrm>
                <a:off x="5976731" y="2235307"/>
                <a:ext cx="6096000" cy="2387385"/>
              </a:xfrm>
              <a:prstGeom prst="rect">
                <a:avLst/>
              </a:prstGeom>
              <a:blipFill>
                <a:blip r:embed="rId3"/>
                <a:stretch>
                  <a:fillRect l="-1397" t="-178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149300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1D3F2F10-2B19-4884-8B42-42748F09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32" y="611173"/>
            <a:ext cx="9687338" cy="608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834F3B24-E85E-49F9-A930-67D5352A5097}"/>
              </a:ext>
              <a:ext uri="{C183D7F6-B498-43B3-948B-1728B52AA6E4}">
                <adec:decorative xmlns:adec="http://schemas.microsoft.com/office/drawing/2017/decorative" val="0"/>
              </a:ext>
            </a:extLst>
          </p:cNvPr>
          <p:cNvSpPr txBox="1">
            <a:spLocks/>
          </p:cNvSpPr>
          <p:nvPr/>
        </p:nvSpPr>
        <p:spPr>
          <a:xfrm>
            <a:off x="2654636" y="0"/>
            <a:ext cx="6882728"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2. Dạng BT Con lắc đơn vướng đinh</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Tree>
    <p:extLst>
      <p:ext uri="{BB962C8B-B14F-4D97-AF65-F5344CB8AC3E}">
        <p14:creationId xmlns:p14="http://schemas.microsoft.com/office/powerpoint/2010/main" val="2373266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4F3B24-E85E-49F9-A930-67D5352A5097}"/>
              </a:ext>
              <a:ext uri="{C183D7F6-B498-43B3-948B-1728B52AA6E4}">
                <adec:decorative xmlns:adec="http://schemas.microsoft.com/office/drawing/2017/decorative" val="0"/>
              </a:ext>
            </a:extLst>
          </p:cNvPr>
          <p:cNvSpPr txBox="1">
            <a:spLocks/>
          </p:cNvSpPr>
          <p:nvPr/>
        </p:nvSpPr>
        <p:spPr>
          <a:xfrm>
            <a:off x="2654636" y="0"/>
            <a:ext cx="6882728"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3. Dạng BT Con lắc trùng phùng</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pic>
        <p:nvPicPr>
          <p:cNvPr id="3074" name="Picture 1">
            <a:extLst>
              <a:ext uri="{FF2B5EF4-FFF2-40B4-BE49-F238E27FC236}">
                <a16:creationId xmlns:a16="http://schemas.microsoft.com/office/drawing/2014/main" id="{FA68A9DB-3EB4-4B80-BAC0-6B8F769E7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45" y="751997"/>
            <a:ext cx="7434070" cy="171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a:extLst>
              <a:ext uri="{FF2B5EF4-FFF2-40B4-BE49-F238E27FC236}">
                <a16:creationId xmlns:a16="http://schemas.microsoft.com/office/drawing/2014/main" id="{501ADA29-C5D0-4B00-933C-27FD17A5B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45" y="2574379"/>
            <a:ext cx="7762599" cy="41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B8B371B-61B2-4339-AA3B-0BB95EA145D4}"/>
              </a:ext>
            </a:extLst>
          </p:cNvPr>
          <p:cNvPicPr>
            <a:picLocks noChangeAspect="1"/>
          </p:cNvPicPr>
          <p:nvPr/>
        </p:nvPicPr>
        <p:blipFill>
          <a:blip r:embed="rId4"/>
          <a:stretch>
            <a:fillRect/>
          </a:stretch>
        </p:blipFill>
        <p:spPr>
          <a:xfrm>
            <a:off x="8352889" y="1576129"/>
            <a:ext cx="3839111" cy="3705742"/>
          </a:xfrm>
          <a:prstGeom prst="rect">
            <a:avLst/>
          </a:prstGeom>
          <a:ln>
            <a:solidFill>
              <a:schemeClr val="accent1"/>
            </a:solidFill>
          </a:ln>
        </p:spPr>
      </p:pic>
    </p:spTree>
    <p:extLst>
      <p:ext uri="{BB962C8B-B14F-4D97-AF65-F5344CB8AC3E}">
        <p14:creationId xmlns:p14="http://schemas.microsoft.com/office/powerpoint/2010/main" val="3730106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487918-BECF-4CA2-8C9C-C793BBD908F2}"/>
              </a:ext>
            </a:extLst>
          </p:cNvPr>
          <p:cNvPicPr>
            <a:picLocks noChangeAspect="1"/>
          </p:cNvPicPr>
          <p:nvPr/>
        </p:nvPicPr>
        <p:blipFill>
          <a:blip r:embed="rId2"/>
          <a:stretch>
            <a:fillRect/>
          </a:stretch>
        </p:blipFill>
        <p:spPr>
          <a:xfrm>
            <a:off x="2116353" y="970924"/>
            <a:ext cx="7421011" cy="3956311"/>
          </a:xfrm>
          <a:prstGeom prst="rect">
            <a:avLst/>
          </a:prstGeom>
        </p:spPr>
      </p:pic>
      <p:sp>
        <p:nvSpPr>
          <p:cNvPr id="7" name="Title 2">
            <a:extLst>
              <a:ext uri="{FF2B5EF4-FFF2-40B4-BE49-F238E27FC236}">
                <a16:creationId xmlns:a16="http://schemas.microsoft.com/office/drawing/2014/main" id="{834F3B24-E85E-49F9-A930-67D5352A5097}"/>
              </a:ext>
              <a:ext uri="{C183D7F6-B498-43B3-948B-1728B52AA6E4}">
                <adec:decorative xmlns:adec="http://schemas.microsoft.com/office/drawing/2017/decorative" val="0"/>
              </a:ext>
            </a:extLst>
          </p:cNvPr>
          <p:cNvSpPr txBox="1">
            <a:spLocks/>
          </p:cNvSpPr>
          <p:nvPr/>
        </p:nvSpPr>
        <p:spPr>
          <a:xfrm>
            <a:off x="2654636" y="0"/>
            <a:ext cx="7231486"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4. Dạng BT Con lắc đơn và các lực lạ</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
        <p:nvSpPr>
          <p:cNvPr id="8" name="Title 2">
            <a:extLst>
              <a:ext uri="{FF2B5EF4-FFF2-40B4-BE49-F238E27FC236}">
                <a16:creationId xmlns:a16="http://schemas.microsoft.com/office/drawing/2014/main" id="{32896D18-8D2D-4D8D-83BF-F5DA5DB945D9}"/>
              </a:ext>
              <a:ext uri="{C183D7F6-B498-43B3-948B-1728B52AA6E4}">
                <adec:decorative xmlns:adec="http://schemas.microsoft.com/office/drawing/2017/decorative" val="0"/>
              </a:ext>
            </a:extLst>
          </p:cNvPr>
          <p:cNvSpPr txBox="1">
            <a:spLocks/>
          </p:cNvSpPr>
          <p:nvPr/>
        </p:nvSpPr>
        <p:spPr>
          <a:xfrm>
            <a:off x="1451810" y="619475"/>
            <a:ext cx="9288379"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1. Các loại lực lạ thường gặp</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sp>
        <p:nvSpPr>
          <p:cNvPr id="9" name="Title 2">
            <a:extLst>
              <a:ext uri="{FF2B5EF4-FFF2-40B4-BE49-F238E27FC236}">
                <a16:creationId xmlns:a16="http://schemas.microsoft.com/office/drawing/2014/main" id="{3210CE34-2E5D-43FE-857E-57B7A4A8A5C3}"/>
              </a:ext>
              <a:ext uri="{C183D7F6-B498-43B3-948B-1728B52AA6E4}">
                <adec:decorative xmlns:adec="http://schemas.microsoft.com/office/drawing/2017/decorative" val="0"/>
              </a:ext>
            </a:extLst>
          </p:cNvPr>
          <p:cNvSpPr txBox="1">
            <a:spLocks/>
          </p:cNvSpPr>
          <p:nvPr/>
        </p:nvSpPr>
        <p:spPr>
          <a:xfrm>
            <a:off x="1451809" y="4884189"/>
            <a:ext cx="9288379"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2. Sự thay đổi chu kì của con lắc theo ngoại lực</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pic>
        <p:nvPicPr>
          <p:cNvPr id="10" name="Picture 9">
            <a:extLst>
              <a:ext uri="{FF2B5EF4-FFF2-40B4-BE49-F238E27FC236}">
                <a16:creationId xmlns:a16="http://schemas.microsoft.com/office/drawing/2014/main" id="{D34B9B4C-6FD7-4D0E-AF63-9829F6E3719E}"/>
              </a:ext>
            </a:extLst>
          </p:cNvPr>
          <p:cNvPicPr>
            <a:picLocks noChangeAspect="1"/>
          </p:cNvPicPr>
          <p:nvPr/>
        </p:nvPicPr>
        <p:blipFill>
          <a:blip r:embed="rId3"/>
          <a:stretch>
            <a:fillRect/>
          </a:stretch>
        </p:blipFill>
        <p:spPr>
          <a:xfrm>
            <a:off x="2654636" y="5278684"/>
            <a:ext cx="7421011" cy="1362265"/>
          </a:xfrm>
          <a:prstGeom prst="rect">
            <a:avLst/>
          </a:prstGeom>
        </p:spPr>
      </p:pic>
    </p:spTree>
    <p:extLst>
      <p:ext uri="{BB962C8B-B14F-4D97-AF65-F5344CB8AC3E}">
        <p14:creationId xmlns:p14="http://schemas.microsoft.com/office/powerpoint/2010/main" val="204031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0BFDE18-9E7B-43BD-944C-714654E24691}"/>
              </a:ext>
            </a:extLst>
          </p:cNvPr>
          <p:cNvSpPr>
            <a:spLocks noGrp="1"/>
          </p:cNvSpPr>
          <p:nvPr>
            <p:ph type="pic" sz="quarter" idx="13"/>
          </p:nvPr>
        </p:nvSpPr>
        <p:spPr>
          <a:ln>
            <a:solidFill>
              <a:schemeClr val="accent1"/>
            </a:solidFill>
          </a:ln>
        </p:spPr>
      </p:sp>
      <p:grpSp>
        <p:nvGrpSpPr>
          <p:cNvPr id="42" name="Group 4">
            <a:extLst>
              <a:ext uri="{FF2B5EF4-FFF2-40B4-BE49-F238E27FC236}">
                <a16:creationId xmlns:a16="http://schemas.microsoft.com/office/drawing/2014/main" id="{A2C160DD-410A-48F7-A492-59858DA84E4E}"/>
              </a:ext>
            </a:extLst>
          </p:cNvPr>
          <p:cNvGrpSpPr>
            <a:grpSpLocks/>
          </p:cNvGrpSpPr>
          <p:nvPr/>
        </p:nvGrpSpPr>
        <p:grpSpPr bwMode="auto">
          <a:xfrm>
            <a:off x="3264878" y="-2373727"/>
            <a:ext cx="477838" cy="6337301"/>
            <a:chOff x="1793" y="212"/>
            <a:chExt cx="301" cy="3992"/>
          </a:xfrm>
        </p:grpSpPr>
        <p:grpSp>
          <p:nvGrpSpPr>
            <p:cNvPr id="44" name="Group 5">
              <a:extLst>
                <a:ext uri="{FF2B5EF4-FFF2-40B4-BE49-F238E27FC236}">
                  <a16:creationId xmlns:a16="http://schemas.microsoft.com/office/drawing/2014/main" id="{BC961245-5A2D-4C90-BD35-6C52821E23FB}"/>
                </a:ext>
              </a:extLst>
            </p:cNvPr>
            <p:cNvGrpSpPr>
              <a:grpSpLocks/>
            </p:cNvGrpSpPr>
            <p:nvPr/>
          </p:nvGrpSpPr>
          <p:grpSpPr bwMode="auto">
            <a:xfrm>
              <a:off x="1793" y="2208"/>
              <a:ext cx="299" cy="1996"/>
              <a:chOff x="1793" y="2208"/>
              <a:chExt cx="299" cy="1996"/>
            </a:xfrm>
          </p:grpSpPr>
          <p:sp>
            <p:nvSpPr>
              <p:cNvPr id="49" name="Line 6">
                <a:extLst>
                  <a:ext uri="{FF2B5EF4-FFF2-40B4-BE49-F238E27FC236}">
                    <a16:creationId xmlns:a16="http://schemas.microsoft.com/office/drawing/2014/main" id="{ADFC1A5C-4A79-4065-B242-7209447FFE35}"/>
                  </a:ext>
                </a:extLst>
              </p:cNvPr>
              <p:cNvSpPr>
                <a:spLocks noChangeShapeType="1"/>
              </p:cNvSpPr>
              <p:nvPr/>
            </p:nvSpPr>
            <p:spPr bwMode="auto">
              <a:xfrm rot="21600000">
                <a:off x="1943" y="2208"/>
                <a:ext cx="0" cy="1728"/>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Oval 7">
                <a:extLst>
                  <a:ext uri="{FF2B5EF4-FFF2-40B4-BE49-F238E27FC236}">
                    <a16:creationId xmlns:a16="http://schemas.microsoft.com/office/drawing/2014/main" id="{02BD9741-27BD-47DB-A870-DFFBDC5F2280}"/>
                  </a:ext>
                </a:extLst>
              </p:cNvPr>
              <p:cNvSpPr>
                <a:spLocks noChangeArrowheads="1"/>
              </p:cNvSpPr>
              <p:nvPr/>
            </p:nvSpPr>
            <p:spPr bwMode="auto">
              <a:xfrm rot="21600000">
                <a:off x="1793" y="3905"/>
                <a:ext cx="299" cy="299"/>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12700">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8">
              <a:extLst>
                <a:ext uri="{FF2B5EF4-FFF2-40B4-BE49-F238E27FC236}">
                  <a16:creationId xmlns:a16="http://schemas.microsoft.com/office/drawing/2014/main" id="{1781E5BE-20F8-4B1A-B9EE-19256D148A88}"/>
                </a:ext>
              </a:extLst>
            </p:cNvPr>
            <p:cNvGrpSpPr>
              <a:grpSpLocks/>
            </p:cNvGrpSpPr>
            <p:nvPr/>
          </p:nvGrpSpPr>
          <p:grpSpPr bwMode="auto">
            <a:xfrm rot="10800000">
              <a:off x="1795" y="212"/>
              <a:ext cx="299" cy="1996"/>
              <a:chOff x="1793" y="2208"/>
              <a:chExt cx="299" cy="1996"/>
            </a:xfrm>
          </p:grpSpPr>
          <p:sp>
            <p:nvSpPr>
              <p:cNvPr id="47" name="Line 9">
                <a:extLst>
                  <a:ext uri="{FF2B5EF4-FFF2-40B4-BE49-F238E27FC236}">
                    <a16:creationId xmlns:a16="http://schemas.microsoft.com/office/drawing/2014/main" id="{CAE7A862-27A9-4491-ACF4-230A6033926D}"/>
                  </a:ext>
                </a:extLst>
              </p:cNvPr>
              <p:cNvSpPr>
                <a:spLocks noChangeShapeType="1"/>
              </p:cNvSpPr>
              <p:nvPr/>
            </p:nvSpPr>
            <p:spPr bwMode="auto">
              <a:xfrm rot="21600000">
                <a:off x="1943" y="2208"/>
                <a:ext cx="0" cy="172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CC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Oval 10">
                <a:extLst>
                  <a:ext uri="{FF2B5EF4-FFF2-40B4-BE49-F238E27FC236}">
                    <a16:creationId xmlns:a16="http://schemas.microsoft.com/office/drawing/2014/main" id="{4E519076-CA7F-47D7-9E5C-FAC93E163A6D}"/>
                  </a:ext>
                </a:extLst>
              </p:cNvPr>
              <p:cNvSpPr>
                <a:spLocks noChangeArrowheads="1"/>
              </p:cNvSpPr>
              <p:nvPr/>
            </p:nvSpPr>
            <p:spPr bwMode="auto">
              <a:xfrm rot="21600000">
                <a:off x="1793" y="3905"/>
                <a:ext cx="299" cy="299"/>
              </a:xfrm>
              <a:prstGeom prst="ellipse">
                <a:avLst/>
              </a:prstGeom>
              <a:noFill/>
              <a:ln>
                <a:noFill/>
              </a:ln>
              <a:effectLst/>
              <a:extLst>
                <a:ext uri="{909E8E84-426E-40DD-AFC4-6F175D3DCCD1}">
                  <a14:hiddenFill xmlns:a14="http://schemas.microsoft.com/office/drawing/2010/main">
                    <a:gradFill rotWithShape="1">
                      <a:gsLst>
                        <a:gs pos="0">
                          <a:srgbClr val="FF0000"/>
                        </a:gs>
                        <a:gs pos="100000">
                          <a:srgbClr val="FF0000">
                            <a:gamma/>
                            <a:shade val="46275"/>
                            <a:invGamma/>
                          </a:srgbClr>
                        </a:gs>
                      </a:gsLst>
                      <a:path path="shape">
                        <a:fillToRect l="50000" t="50000" r="50000" b="50000"/>
                      </a:path>
                    </a:gradFill>
                  </a14:hiddenFill>
                </a:ext>
                <a:ext uri="{91240B29-F687-4F45-9708-019B960494DF}">
                  <a14:hiddenLine xmlns:a14="http://schemas.microsoft.com/office/drawing/2010/main" w="12700">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 name="AutoShape 11">
            <a:extLst>
              <a:ext uri="{FF2B5EF4-FFF2-40B4-BE49-F238E27FC236}">
                <a16:creationId xmlns:a16="http://schemas.microsoft.com/office/drawing/2014/main" id="{CBFAD2F5-5629-49A5-8D3F-DBF86121DE06}"/>
              </a:ext>
            </a:extLst>
          </p:cNvPr>
          <p:cNvSpPr>
            <a:spLocks noChangeArrowheads="1"/>
          </p:cNvSpPr>
          <p:nvPr/>
        </p:nvSpPr>
        <p:spPr bwMode="auto">
          <a:xfrm rot="10800000">
            <a:off x="61303" y="5541549"/>
            <a:ext cx="1592263" cy="163512"/>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2" name="Oval 12">
            <a:extLst>
              <a:ext uri="{FF2B5EF4-FFF2-40B4-BE49-F238E27FC236}">
                <a16:creationId xmlns:a16="http://schemas.microsoft.com/office/drawing/2014/main" id="{B607EC57-4981-4E6E-81DE-C9BBF4610008}"/>
              </a:ext>
            </a:extLst>
          </p:cNvPr>
          <p:cNvSpPr>
            <a:spLocks noChangeArrowheads="1"/>
          </p:cNvSpPr>
          <p:nvPr/>
        </p:nvSpPr>
        <p:spPr bwMode="auto">
          <a:xfrm>
            <a:off x="458178" y="5428836"/>
            <a:ext cx="2873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3">
            <a:extLst>
              <a:ext uri="{FF2B5EF4-FFF2-40B4-BE49-F238E27FC236}">
                <a16:creationId xmlns:a16="http://schemas.microsoft.com/office/drawing/2014/main" id="{4A7BA363-1893-4E84-99EA-263C98D8B6A2}"/>
              </a:ext>
            </a:extLst>
          </p:cNvPr>
          <p:cNvSpPr>
            <a:spLocks noChangeArrowheads="1"/>
          </p:cNvSpPr>
          <p:nvPr/>
        </p:nvSpPr>
        <p:spPr bwMode="auto">
          <a:xfrm>
            <a:off x="534378" y="817149"/>
            <a:ext cx="144463" cy="144462"/>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4" name="Oval 14">
            <a:extLst>
              <a:ext uri="{FF2B5EF4-FFF2-40B4-BE49-F238E27FC236}">
                <a16:creationId xmlns:a16="http://schemas.microsoft.com/office/drawing/2014/main" id="{B97A0935-D75B-4336-B672-D2CC1BB2B1F2}"/>
              </a:ext>
            </a:extLst>
          </p:cNvPr>
          <p:cNvSpPr>
            <a:spLocks noChangeArrowheads="1"/>
          </p:cNvSpPr>
          <p:nvPr/>
        </p:nvSpPr>
        <p:spPr bwMode="auto">
          <a:xfrm>
            <a:off x="504216" y="691736"/>
            <a:ext cx="206375"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5" name="Oval 15">
            <a:extLst>
              <a:ext uri="{FF2B5EF4-FFF2-40B4-BE49-F238E27FC236}">
                <a16:creationId xmlns:a16="http://schemas.microsoft.com/office/drawing/2014/main" id="{1A55D883-A961-4BE4-BC02-64B7D01D5A02}"/>
              </a:ext>
            </a:extLst>
          </p:cNvPr>
          <p:cNvSpPr>
            <a:spLocks noChangeArrowheads="1"/>
          </p:cNvSpPr>
          <p:nvPr/>
        </p:nvSpPr>
        <p:spPr bwMode="auto">
          <a:xfrm>
            <a:off x="678841" y="801274"/>
            <a:ext cx="73025" cy="42862"/>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6" name="Oval 16">
            <a:extLst>
              <a:ext uri="{FF2B5EF4-FFF2-40B4-BE49-F238E27FC236}">
                <a16:creationId xmlns:a16="http://schemas.microsoft.com/office/drawing/2014/main" id="{3A5FA68A-15EA-494A-9013-125AA96D705C}"/>
              </a:ext>
            </a:extLst>
          </p:cNvPr>
          <p:cNvSpPr>
            <a:spLocks noChangeArrowheads="1"/>
          </p:cNvSpPr>
          <p:nvPr/>
        </p:nvSpPr>
        <p:spPr bwMode="auto">
          <a:xfrm>
            <a:off x="534378" y="232949"/>
            <a:ext cx="144463" cy="144462"/>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7" name="Oval 17">
            <a:extLst>
              <a:ext uri="{FF2B5EF4-FFF2-40B4-BE49-F238E27FC236}">
                <a16:creationId xmlns:a16="http://schemas.microsoft.com/office/drawing/2014/main" id="{47089E80-8285-40D1-9200-009AF19C14F9}"/>
              </a:ext>
            </a:extLst>
          </p:cNvPr>
          <p:cNvSpPr>
            <a:spLocks noChangeArrowheads="1"/>
          </p:cNvSpPr>
          <p:nvPr/>
        </p:nvSpPr>
        <p:spPr bwMode="auto">
          <a:xfrm>
            <a:off x="693128" y="5454236"/>
            <a:ext cx="36513" cy="1746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8">
            <a:extLst>
              <a:ext uri="{FF2B5EF4-FFF2-40B4-BE49-F238E27FC236}">
                <a16:creationId xmlns:a16="http://schemas.microsoft.com/office/drawing/2014/main" id="{B71A1832-2835-4395-A88E-070A55EC473B}"/>
              </a:ext>
            </a:extLst>
          </p:cNvPr>
          <p:cNvSpPr>
            <a:spLocks noChangeArrowheads="1"/>
          </p:cNvSpPr>
          <p:nvPr/>
        </p:nvSpPr>
        <p:spPr bwMode="auto">
          <a:xfrm>
            <a:off x="480403" y="5454236"/>
            <a:ext cx="36513" cy="17463"/>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19">
            <a:extLst>
              <a:ext uri="{FF2B5EF4-FFF2-40B4-BE49-F238E27FC236}">
                <a16:creationId xmlns:a16="http://schemas.microsoft.com/office/drawing/2014/main" id="{1D4F9B54-1F8C-4496-A177-F7C3D0758990}"/>
              </a:ext>
            </a:extLst>
          </p:cNvPr>
          <p:cNvSpPr>
            <a:spLocks noChangeArrowheads="1"/>
          </p:cNvSpPr>
          <p:nvPr/>
        </p:nvSpPr>
        <p:spPr bwMode="auto">
          <a:xfrm flipV="1">
            <a:off x="3104541" y="817149"/>
            <a:ext cx="720725" cy="71437"/>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0" name="AutoShape 20">
            <a:extLst>
              <a:ext uri="{FF2B5EF4-FFF2-40B4-BE49-F238E27FC236}">
                <a16:creationId xmlns:a16="http://schemas.microsoft.com/office/drawing/2014/main" id="{CAC8A036-4A4F-43EA-ADB5-96FEE3CAC9AD}"/>
              </a:ext>
            </a:extLst>
          </p:cNvPr>
          <p:cNvSpPr>
            <a:spLocks noChangeArrowheads="1"/>
          </p:cNvSpPr>
          <p:nvPr/>
        </p:nvSpPr>
        <p:spPr bwMode="auto">
          <a:xfrm>
            <a:off x="3458553" y="775874"/>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21">
            <a:extLst>
              <a:ext uri="{FF2B5EF4-FFF2-40B4-BE49-F238E27FC236}">
                <a16:creationId xmlns:a16="http://schemas.microsoft.com/office/drawing/2014/main" id="{676F4DA3-96F4-41AB-AC0F-692EB69181B8}"/>
              </a:ext>
            </a:extLst>
          </p:cNvPr>
          <p:cNvSpPr>
            <a:spLocks noChangeArrowheads="1"/>
          </p:cNvSpPr>
          <p:nvPr/>
        </p:nvSpPr>
        <p:spPr bwMode="auto">
          <a:xfrm rot="5400000">
            <a:off x="395472" y="811593"/>
            <a:ext cx="128587" cy="44450"/>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22">
            <a:extLst>
              <a:ext uri="{FF2B5EF4-FFF2-40B4-BE49-F238E27FC236}">
                <a16:creationId xmlns:a16="http://schemas.microsoft.com/office/drawing/2014/main" id="{C01B3A60-A6B6-4AB4-A2C6-23907863C801}"/>
              </a:ext>
            </a:extLst>
          </p:cNvPr>
          <p:cNvSpPr>
            <a:spLocks noChangeArrowheads="1"/>
          </p:cNvSpPr>
          <p:nvPr/>
        </p:nvSpPr>
        <p:spPr bwMode="auto">
          <a:xfrm rot="16200000">
            <a:off x="451828" y="823499"/>
            <a:ext cx="79375" cy="19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AutoShape 24">
            <a:extLst>
              <a:ext uri="{FF2B5EF4-FFF2-40B4-BE49-F238E27FC236}">
                <a16:creationId xmlns:a16="http://schemas.microsoft.com/office/drawing/2014/main" id="{CC80B7F1-527C-4B29-B250-348AD7C777FB}"/>
              </a:ext>
            </a:extLst>
          </p:cNvPr>
          <p:cNvSpPr>
            <a:spLocks noChangeArrowheads="1"/>
          </p:cNvSpPr>
          <p:nvPr/>
        </p:nvSpPr>
        <p:spPr bwMode="auto">
          <a:xfrm>
            <a:off x="3458553" y="775874"/>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 name="Group 25">
            <a:extLst>
              <a:ext uri="{FF2B5EF4-FFF2-40B4-BE49-F238E27FC236}">
                <a16:creationId xmlns:a16="http://schemas.microsoft.com/office/drawing/2014/main" id="{7429260B-0983-49F7-9F19-534787912EBD}"/>
              </a:ext>
            </a:extLst>
          </p:cNvPr>
          <p:cNvGrpSpPr>
            <a:grpSpLocks/>
          </p:cNvGrpSpPr>
          <p:nvPr/>
        </p:nvGrpSpPr>
        <p:grpSpPr bwMode="auto">
          <a:xfrm>
            <a:off x="1958366" y="3560349"/>
            <a:ext cx="1028700" cy="892175"/>
            <a:chOff x="4056" y="2184"/>
            <a:chExt cx="648" cy="562"/>
          </a:xfrm>
        </p:grpSpPr>
        <p:sp>
          <p:nvSpPr>
            <p:cNvPr id="65" name="AutoShape 26">
              <a:extLst>
                <a:ext uri="{FF2B5EF4-FFF2-40B4-BE49-F238E27FC236}">
                  <a16:creationId xmlns:a16="http://schemas.microsoft.com/office/drawing/2014/main" id="{62BA94D4-0B8B-47E6-AE2A-F9B47D43B114}"/>
                </a:ext>
              </a:extLst>
            </p:cNvPr>
            <p:cNvSpPr>
              <a:spLocks noChangeArrowheads="1"/>
            </p:cNvSpPr>
            <p:nvPr/>
          </p:nvSpPr>
          <p:spPr bwMode="auto">
            <a:xfrm rot="5400000">
              <a:off x="3840" y="2400"/>
              <a:ext cx="528" cy="96"/>
            </a:xfrm>
            <a:prstGeom prst="rightArrow">
              <a:avLst>
                <a:gd name="adj1" fmla="val 50000"/>
                <a:gd name="adj2" fmla="val 137500"/>
              </a:avLst>
            </a:prstGeom>
            <a:solidFill>
              <a:srgbClr val="FF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Text Box 27">
              <a:extLst>
                <a:ext uri="{FF2B5EF4-FFF2-40B4-BE49-F238E27FC236}">
                  <a16:creationId xmlns:a16="http://schemas.microsoft.com/office/drawing/2014/main" id="{7AEC08B4-C289-4072-9F19-5D242BF1A231}"/>
                </a:ext>
              </a:extLst>
            </p:cNvPr>
            <p:cNvSpPr txBox="1">
              <a:spLocks noChangeArrowheads="1"/>
            </p:cNvSpPr>
            <p:nvPr/>
          </p:nvSpPr>
          <p:spPr bwMode="auto">
            <a:xfrm>
              <a:off x="4320" y="2304"/>
              <a:ext cx="38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latin typeface="Arial" panose="020B0604020202020204" pitchFamily="34" charset="0"/>
                </a:rPr>
                <a:t>P</a:t>
              </a:r>
            </a:p>
          </p:txBody>
        </p:sp>
        <p:sp>
          <p:nvSpPr>
            <p:cNvPr id="67" name="AutoShape 28">
              <a:extLst>
                <a:ext uri="{FF2B5EF4-FFF2-40B4-BE49-F238E27FC236}">
                  <a16:creationId xmlns:a16="http://schemas.microsoft.com/office/drawing/2014/main" id="{6C72C5CB-9914-4E4D-8AA0-EDBBF7D77B60}"/>
                </a:ext>
              </a:extLst>
            </p:cNvPr>
            <p:cNvSpPr>
              <a:spLocks noChangeArrowheads="1"/>
            </p:cNvSpPr>
            <p:nvPr/>
          </p:nvSpPr>
          <p:spPr bwMode="auto">
            <a:xfrm>
              <a:off x="4368" y="2304"/>
              <a:ext cx="240" cy="48"/>
            </a:xfrm>
            <a:prstGeom prst="rightArrow">
              <a:avLst>
                <a:gd name="adj1" fmla="val 50000"/>
                <a:gd name="adj2" fmla="val 125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29">
            <a:extLst>
              <a:ext uri="{FF2B5EF4-FFF2-40B4-BE49-F238E27FC236}">
                <a16:creationId xmlns:a16="http://schemas.microsoft.com/office/drawing/2014/main" id="{F1E1513A-FF17-4A2D-A5A8-E71E0D19C762}"/>
              </a:ext>
            </a:extLst>
          </p:cNvPr>
          <p:cNvGrpSpPr>
            <a:grpSpLocks/>
          </p:cNvGrpSpPr>
          <p:nvPr/>
        </p:nvGrpSpPr>
        <p:grpSpPr bwMode="auto">
          <a:xfrm rot="20873241">
            <a:off x="2071078" y="3222212"/>
            <a:ext cx="2066925" cy="820738"/>
            <a:chOff x="2954" y="1904"/>
            <a:chExt cx="1302" cy="517"/>
          </a:xfrm>
        </p:grpSpPr>
        <p:sp>
          <p:nvSpPr>
            <p:cNvPr id="69" name="Text Box 30">
              <a:extLst>
                <a:ext uri="{FF2B5EF4-FFF2-40B4-BE49-F238E27FC236}">
                  <a16:creationId xmlns:a16="http://schemas.microsoft.com/office/drawing/2014/main" id="{3D75028F-D5DB-42AE-875E-321C4E7FC94B}"/>
                </a:ext>
              </a:extLst>
            </p:cNvPr>
            <p:cNvSpPr txBox="1">
              <a:spLocks noChangeArrowheads="1"/>
            </p:cNvSpPr>
            <p:nvPr/>
          </p:nvSpPr>
          <p:spPr bwMode="auto">
            <a:xfrm rot="1200807">
              <a:off x="3307" y="20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70" name="Text Box 31">
              <a:extLst>
                <a:ext uri="{FF2B5EF4-FFF2-40B4-BE49-F238E27FC236}">
                  <a16:creationId xmlns:a16="http://schemas.microsoft.com/office/drawing/2014/main" id="{9B7AEF6A-0302-43AF-8C34-149E89D2DEC4}"/>
                </a:ext>
              </a:extLst>
            </p:cNvPr>
            <p:cNvSpPr txBox="1">
              <a:spLocks noChangeArrowheads="1"/>
            </p:cNvSpPr>
            <p:nvPr/>
          </p:nvSpPr>
          <p:spPr bwMode="auto">
            <a:xfrm rot="487216">
              <a:off x="3488" y="2133"/>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71" name="Text Box 32">
              <a:extLst>
                <a:ext uri="{FF2B5EF4-FFF2-40B4-BE49-F238E27FC236}">
                  <a16:creationId xmlns:a16="http://schemas.microsoft.com/office/drawing/2014/main" id="{4F19BE6E-41A6-42F5-910B-4CC138F20A7C}"/>
                </a:ext>
              </a:extLst>
            </p:cNvPr>
            <p:cNvSpPr txBox="1">
              <a:spLocks noChangeArrowheads="1"/>
            </p:cNvSpPr>
            <p:nvPr/>
          </p:nvSpPr>
          <p:spPr bwMode="auto">
            <a:xfrm rot="1578235">
              <a:off x="3125" y="2013"/>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72" name="Text Box 33">
              <a:extLst>
                <a:ext uri="{FF2B5EF4-FFF2-40B4-BE49-F238E27FC236}">
                  <a16:creationId xmlns:a16="http://schemas.microsoft.com/office/drawing/2014/main" id="{74E5F077-0365-4913-87A2-E836A326D782}"/>
                </a:ext>
              </a:extLst>
            </p:cNvPr>
            <p:cNvSpPr txBox="1">
              <a:spLocks noChangeArrowheads="1"/>
            </p:cNvSpPr>
            <p:nvPr/>
          </p:nvSpPr>
          <p:spPr bwMode="auto">
            <a:xfrm rot="2269494">
              <a:off x="2954" y="190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nvGrpSpPr>
          <p:cNvPr id="73" name="Group 34">
            <a:extLst>
              <a:ext uri="{FF2B5EF4-FFF2-40B4-BE49-F238E27FC236}">
                <a16:creationId xmlns:a16="http://schemas.microsoft.com/office/drawing/2014/main" id="{3C93F968-B18E-40E7-BB01-92AA327532F6}"/>
              </a:ext>
            </a:extLst>
          </p:cNvPr>
          <p:cNvGrpSpPr>
            <a:grpSpLocks/>
          </p:cNvGrpSpPr>
          <p:nvPr/>
        </p:nvGrpSpPr>
        <p:grpSpPr bwMode="auto">
          <a:xfrm>
            <a:off x="3064852" y="802861"/>
            <a:ext cx="762000" cy="1239842"/>
            <a:chOff x="3083" y="432"/>
            <a:chExt cx="480" cy="781"/>
          </a:xfrm>
        </p:grpSpPr>
        <p:sp>
          <p:nvSpPr>
            <p:cNvPr id="74" name="Text Box 35">
              <a:extLst>
                <a:ext uri="{FF2B5EF4-FFF2-40B4-BE49-F238E27FC236}">
                  <a16:creationId xmlns:a16="http://schemas.microsoft.com/office/drawing/2014/main" id="{F8227E28-DB8B-4E51-BFCD-254829D0144C}"/>
                </a:ext>
              </a:extLst>
            </p:cNvPr>
            <p:cNvSpPr txBox="1">
              <a:spLocks noChangeArrowheads="1"/>
            </p:cNvSpPr>
            <p:nvPr/>
          </p:nvSpPr>
          <p:spPr bwMode="auto">
            <a:xfrm rot="-3141074">
              <a:off x="3043" y="595"/>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000">
                  <a:latin typeface="Arial" panose="020B0604020202020204" pitchFamily="34" charset="0"/>
                  <a:cs typeface="Arial" panose="020B0604020202020204" pitchFamily="34" charset="0"/>
                </a:rPr>
                <a:t>﴾</a:t>
              </a:r>
            </a:p>
          </p:txBody>
        </p:sp>
        <p:sp>
          <p:nvSpPr>
            <p:cNvPr id="75" name="Text Box 36">
              <a:extLst>
                <a:ext uri="{FF2B5EF4-FFF2-40B4-BE49-F238E27FC236}">
                  <a16:creationId xmlns:a16="http://schemas.microsoft.com/office/drawing/2014/main" id="{D738AB67-2C7C-4D04-B208-63DF20D0770E}"/>
                </a:ext>
              </a:extLst>
            </p:cNvPr>
            <p:cNvSpPr txBox="1">
              <a:spLocks noChangeArrowheads="1"/>
            </p:cNvSpPr>
            <p:nvPr/>
          </p:nvSpPr>
          <p:spPr bwMode="auto">
            <a:xfrm>
              <a:off x="3083" y="848"/>
              <a:ext cx="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latin typeface="Arial" panose="020B0604020202020204" pitchFamily="34" charset="0"/>
                  <a:ea typeface="SimSun" panose="02010600030101010101" pitchFamily="2" charset="-122"/>
                  <a:sym typeface="Symbol" panose="05050102010706020507" pitchFamily="18" charset="2"/>
                </a:rPr>
                <a:t></a:t>
              </a:r>
              <a:endParaRPr lang="en-US" altLang="en-US" sz="3200">
                <a:latin typeface="Arial" panose="020B0604020202020204" pitchFamily="34" charset="0"/>
                <a:sym typeface="Symbol" panose="05050102010706020507" pitchFamily="18" charset="2"/>
              </a:endParaRPr>
            </a:p>
          </p:txBody>
        </p:sp>
      </p:grpSp>
      <p:grpSp>
        <p:nvGrpSpPr>
          <p:cNvPr id="76" name="Group 37">
            <a:extLst>
              <a:ext uri="{FF2B5EF4-FFF2-40B4-BE49-F238E27FC236}">
                <a16:creationId xmlns:a16="http://schemas.microsoft.com/office/drawing/2014/main" id="{B18BC670-DD09-447C-8376-07460A359771}"/>
              </a:ext>
            </a:extLst>
          </p:cNvPr>
          <p:cNvGrpSpPr>
            <a:grpSpLocks/>
          </p:cNvGrpSpPr>
          <p:nvPr/>
        </p:nvGrpSpPr>
        <p:grpSpPr bwMode="auto">
          <a:xfrm>
            <a:off x="1777391" y="2309399"/>
            <a:ext cx="609600" cy="869950"/>
            <a:chOff x="4368" y="1132"/>
            <a:chExt cx="384" cy="548"/>
          </a:xfrm>
        </p:grpSpPr>
        <p:sp>
          <p:nvSpPr>
            <p:cNvPr id="77" name="AutoShape 38">
              <a:extLst>
                <a:ext uri="{FF2B5EF4-FFF2-40B4-BE49-F238E27FC236}">
                  <a16:creationId xmlns:a16="http://schemas.microsoft.com/office/drawing/2014/main" id="{B3A68200-15C0-4803-A24D-B06D91451178}"/>
                </a:ext>
              </a:extLst>
            </p:cNvPr>
            <p:cNvSpPr>
              <a:spLocks noChangeArrowheads="1"/>
            </p:cNvSpPr>
            <p:nvPr/>
          </p:nvSpPr>
          <p:spPr bwMode="auto">
            <a:xfrm rot="-68231008">
              <a:off x="4464" y="1392"/>
              <a:ext cx="528" cy="48"/>
            </a:xfrm>
            <a:prstGeom prst="rightArrow">
              <a:avLst>
                <a:gd name="adj1" fmla="val 50000"/>
                <a:gd name="adj2" fmla="val 2750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tLang="en-US" sz="4000">
                <a:latin typeface="Arial" panose="020B0604020202020204" pitchFamily="34" charset="0"/>
              </a:endParaRPr>
            </a:p>
          </p:txBody>
        </p:sp>
        <p:sp>
          <p:nvSpPr>
            <p:cNvPr id="78" name="Text Box 39">
              <a:extLst>
                <a:ext uri="{FF2B5EF4-FFF2-40B4-BE49-F238E27FC236}">
                  <a16:creationId xmlns:a16="http://schemas.microsoft.com/office/drawing/2014/main" id="{4B372E6A-7EDE-4CA0-ACC1-C4666E3BA152}"/>
                </a:ext>
              </a:extLst>
            </p:cNvPr>
            <p:cNvSpPr txBox="1">
              <a:spLocks noChangeArrowheads="1"/>
            </p:cNvSpPr>
            <p:nvPr/>
          </p:nvSpPr>
          <p:spPr bwMode="auto">
            <a:xfrm>
              <a:off x="4368" y="1132"/>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latin typeface="Arial" panose="020B0604020202020204" pitchFamily="34" charset="0"/>
                </a:rPr>
                <a:t>T</a:t>
              </a:r>
            </a:p>
          </p:txBody>
        </p:sp>
        <p:sp>
          <p:nvSpPr>
            <p:cNvPr id="79" name="Line 40">
              <a:extLst>
                <a:ext uri="{FF2B5EF4-FFF2-40B4-BE49-F238E27FC236}">
                  <a16:creationId xmlns:a16="http://schemas.microsoft.com/office/drawing/2014/main" id="{543F27D2-1258-457B-B62D-D2B770600631}"/>
                </a:ext>
              </a:extLst>
            </p:cNvPr>
            <p:cNvSpPr>
              <a:spLocks noChangeShapeType="1"/>
            </p:cNvSpPr>
            <p:nvPr/>
          </p:nvSpPr>
          <p:spPr bwMode="auto">
            <a:xfrm>
              <a:off x="4416" y="113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0" name="Group 41">
            <a:extLst>
              <a:ext uri="{FF2B5EF4-FFF2-40B4-BE49-F238E27FC236}">
                <a16:creationId xmlns:a16="http://schemas.microsoft.com/office/drawing/2014/main" id="{2780E4B9-62B8-4CA5-AD92-6B35AF3CC2EA}"/>
              </a:ext>
            </a:extLst>
          </p:cNvPr>
          <p:cNvGrpSpPr>
            <a:grpSpLocks/>
          </p:cNvGrpSpPr>
          <p:nvPr/>
        </p:nvGrpSpPr>
        <p:grpSpPr bwMode="auto">
          <a:xfrm>
            <a:off x="2190141" y="2876136"/>
            <a:ext cx="685800" cy="579438"/>
            <a:chOff x="3168" y="883"/>
            <a:chExt cx="432" cy="365"/>
          </a:xfrm>
        </p:grpSpPr>
        <p:sp>
          <p:nvSpPr>
            <p:cNvPr id="81" name="AutoShape 42">
              <a:extLst>
                <a:ext uri="{FF2B5EF4-FFF2-40B4-BE49-F238E27FC236}">
                  <a16:creationId xmlns:a16="http://schemas.microsoft.com/office/drawing/2014/main" id="{C8E14ABD-53E4-46C1-8BF8-0D668649793F}"/>
                </a:ext>
              </a:extLst>
            </p:cNvPr>
            <p:cNvSpPr>
              <a:spLocks noChangeArrowheads="1"/>
            </p:cNvSpPr>
            <p:nvPr/>
          </p:nvSpPr>
          <p:spPr bwMode="auto">
            <a:xfrm rot="427501">
              <a:off x="3168" y="1200"/>
              <a:ext cx="336" cy="48"/>
            </a:xfrm>
            <a:prstGeom prst="rightArrow">
              <a:avLst>
                <a:gd name="adj1" fmla="val 50000"/>
                <a:gd name="adj2" fmla="val 175000"/>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Text Box 43">
              <a:extLst>
                <a:ext uri="{FF2B5EF4-FFF2-40B4-BE49-F238E27FC236}">
                  <a16:creationId xmlns:a16="http://schemas.microsoft.com/office/drawing/2014/main" id="{9D0EE418-8B43-43A4-90EF-1E2EAA71D5C0}"/>
                </a:ext>
              </a:extLst>
            </p:cNvPr>
            <p:cNvSpPr txBox="1">
              <a:spLocks noChangeArrowheads="1"/>
            </p:cNvSpPr>
            <p:nvPr/>
          </p:nvSpPr>
          <p:spPr bwMode="auto">
            <a:xfrm>
              <a:off x="3168" y="883"/>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rPr>
                <a:t>F</a:t>
              </a:r>
            </a:p>
          </p:txBody>
        </p:sp>
        <p:sp>
          <p:nvSpPr>
            <p:cNvPr id="83" name="Line 44">
              <a:extLst>
                <a:ext uri="{FF2B5EF4-FFF2-40B4-BE49-F238E27FC236}">
                  <a16:creationId xmlns:a16="http://schemas.microsoft.com/office/drawing/2014/main" id="{A8677FCC-CD47-45F4-B53F-9EE7D039B167}"/>
                </a:ext>
              </a:extLst>
            </p:cNvPr>
            <p:cNvSpPr>
              <a:spLocks noChangeShapeType="1"/>
            </p:cNvSpPr>
            <p:nvPr/>
          </p:nvSpPr>
          <p:spPr bwMode="auto">
            <a:xfrm>
              <a:off x="3264" y="883"/>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4" name="Group 45">
            <a:extLst>
              <a:ext uri="{FF2B5EF4-FFF2-40B4-BE49-F238E27FC236}">
                <a16:creationId xmlns:a16="http://schemas.microsoft.com/office/drawing/2014/main" id="{C8DAAA9E-BED9-4606-A9EC-ED3F529B2BB8}"/>
              </a:ext>
            </a:extLst>
          </p:cNvPr>
          <p:cNvGrpSpPr>
            <a:grpSpLocks/>
          </p:cNvGrpSpPr>
          <p:nvPr/>
        </p:nvGrpSpPr>
        <p:grpSpPr bwMode="auto">
          <a:xfrm>
            <a:off x="1958366" y="2299874"/>
            <a:ext cx="1098550" cy="2174875"/>
            <a:chOff x="3772" y="960"/>
            <a:chExt cx="692" cy="1370"/>
          </a:xfrm>
        </p:grpSpPr>
        <p:sp>
          <p:nvSpPr>
            <p:cNvPr id="85" name="Text Box 46">
              <a:extLst>
                <a:ext uri="{FF2B5EF4-FFF2-40B4-BE49-F238E27FC236}">
                  <a16:creationId xmlns:a16="http://schemas.microsoft.com/office/drawing/2014/main" id="{412C0349-293C-49D2-9B22-ABBF54C12E59}"/>
                </a:ext>
              </a:extLst>
            </p:cNvPr>
            <p:cNvSpPr txBox="1">
              <a:spLocks noChangeArrowheads="1"/>
            </p:cNvSpPr>
            <p:nvPr/>
          </p:nvSpPr>
          <p:spPr bwMode="auto">
            <a:xfrm rot="5400000">
              <a:off x="3859" y="1123"/>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chemeClr val="folHlink"/>
                  </a:solidFill>
                  <a:latin typeface="Arial" panose="020B0604020202020204" pitchFamily="34" charset="0"/>
                </a:rPr>
                <a:t>------</a:t>
              </a:r>
            </a:p>
          </p:txBody>
        </p:sp>
        <p:sp>
          <p:nvSpPr>
            <p:cNvPr id="86" name="Text Box 47">
              <a:extLst>
                <a:ext uri="{FF2B5EF4-FFF2-40B4-BE49-F238E27FC236}">
                  <a16:creationId xmlns:a16="http://schemas.microsoft.com/office/drawing/2014/main" id="{98DB9A66-CAA6-4D6A-9DF4-C8DB33AC8923}"/>
                </a:ext>
              </a:extLst>
            </p:cNvPr>
            <p:cNvSpPr txBox="1">
              <a:spLocks noChangeArrowheads="1"/>
            </p:cNvSpPr>
            <p:nvPr/>
          </p:nvSpPr>
          <p:spPr bwMode="auto">
            <a:xfrm rot="-3387730">
              <a:off x="3609" y="1725"/>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chemeClr val="folHlink"/>
                  </a:solidFill>
                  <a:latin typeface="Arial" panose="020B0604020202020204" pitchFamily="34" charset="0"/>
                </a:rPr>
                <a:t>------</a:t>
              </a:r>
            </a:p>
          </p:txBody>
        </p:sp>
      </p:grpSp>
      <p:grpSp>
        <p:nvGrpSpPr>
          <p:cNvPr id="87" name="Group 48">
            <a:extLst>
              <a:ext uri="{FF2B5EF4-FFF2-40B4-BE49-F238E27FC236}">
                <a16:creationId xmlns:a16="http://schemas.microsoft.com/office/drawing/2014/main" id="{730FF984-FCDD-4B2E-AE07-87CF2DB47B06}"/>
              </a:ext>
            </a:extLst>
          </p:cNvPr>
          <p:cNvGrpSpPr>
            <a:grpSpLocks/>
          </p:cNvGrpSpPr>
          <p:nvPr/>
        </p:nvGrpSpPr>
        <p:grpSpPr bwMode="auto">
          <a:xfrm>
            <a:off x="3261703" y="904461"/>
            <a:ext cx="457200" cy="3048000"/>
            <a:chOff x="3120" y="672"/>
            <a:chExt cx="288" cy="1920"/>
          </a:xfrm>
        </p:grpSpPr>
        <p:sp>
          <p:nvSpPr>
            <p:cNvPr id="88" name="Line 49">
              <a:extLst>
                <a:ext uri="{FF2B5EF4-FFF2-40B4-BE49-F238E27FC236}">
                  <a16:creationId xmlns:a16="http://schemas.microsoft.com/office/drawing/2014/main" id="{380FA850-4D6D-4CE1-89E2-A286E94DD73C}"/>
                </a:ext>
              </a:extLst>
            </p:cNvPr>
            <p:cNvSpPr>
              <a:spLocks noChangeShapeType="1"/>
            </p:cNvSpPr>
            <p:nvPr/>
          </p:nvSpPr>
          <p:spPr bwMode="auto">
            <a:xfrm>
              <a:off x="3264" y="672"/>
              <a:ext cx="0" cy="16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9" name="Oval 50">
              <a:extLst>
                <a:ext uri="{FF2B5EF4-FFF2-40B4-BE49-F238E27FC236}">
                  <a16:creationId xmlns:a16="http://schemas.microsoft.com/office/drawing/2014/main" id="{302E0AFB-CB6B-48E5-B659-989A20FAD96B}"/>
                </a:ext>
              </a:extLst>
            </p:cNvPr>
            <p:cNvSpPr>
              <a:spLocks noChangeArrowheads="1"/>
            </p:cNvSpPr>
            <p:nvPr/>
          </p:nvSpPr>
          <p:spPr bwMode="auto">
            <a:xfrm>
              <a:off x="3120" y="2304"/>
              <a:ext cx="288" cy="28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 name="Group 59">
            <a:extLst>
              <a:ext uri="{FF2B5EF4-FFF2-40B4-BE49-F238E27FC236}">
                <a16:creationId xmlns:a16="http://schemas.microsoft.com/office/drawing/2014/main" id="{451103A4-7D38-46B1-B115-8841C61D12A4}"/>
              </a:ext>
            </a:extLst>
          </p:cNvPr>
          <p:cNvGrpSpPr>
            <a:grpSpLocks/>
          </p:cNvGrpSpPr>
          <p:nvPr/>
        </p:nvGrpSpPr>
        <p:grpSpPr bwMode="auto">
          <a:xfrm>
            <a:off x="5553799" y="2996786"/>
            <a:ext cx="5181600" cy="2209800"/>
            <a:chOff x="2160" y="672"/>
            <a:chExt cx="3264" cy="1392"/>
          </a:xfrm>
        </p:grpSpPr>
        <p:sp>
          <p:nvSpPr>
            <p:cNvPr id="91" name="AutoShape 60">
              <a:extLst>
                <a:ext uri="{FF2B5EF4-FFF2-40B4-BE49-F238E27FC236}">
                  <a16:creationId xmlns:a16="http://schemas.microsoft.com/office/drawing/2014/main" id="{EE4D84D6-D29B-46C0-89A1-D62A7AB8810C}"/>
                </a:ext>
              </a:extLst>
            </p:cNvPr>
            <p:cNvSpPr>
              <a:spLocks noChangeArrowheads="1"/>
            </p:cNvSpPr>
            <p:nvPr/>
          </p:nvSpPr>
          <p:spPr bwMode="auto">
            <a:xfrm>
              <a:off x="2160" y="672"/>
              <a:ext cx="3264" cy="1392"/>
            </a:xfrm>
            <a:prstGeom prst="cloudCallout">
              <a:avLst>
                <a:gd name="adj1" fmla="val -45588"/>
                <a:gd name="adj2" fmla="val 61065"/>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Verdana" panose="020B0604030504040204" pitchFamily="34" charset="0"/>
              </a:endParaRPr>
            </a:p>
          </p:txBody>
        </p:sp>
        <p:sp>
          <p:nvSpPr>
            <p:cNvPr id="92" name="Text Box 61">
              <a:extLst>
                <a:ext uri="{FF2B5EF4-FFF2-40B4-BE49-F238E27FC236}">
                  <a16:creationId xmlns:a16="http://schemas.microsoft.com/office/drawing/2014/main" id="{2A3D3668-069D-4112-BBB1-B5D91ADCE79E}"/>
                </a:ext>
              </a:extLst>
            </p:cNvPr>
            <p:cNvSpPr txBox="1">
              <a:spLocks noChangeArrowheads="1"/>
            </p:cNvSpPr>
            <p:nvPr/>
          </p:nvSpPr>
          <p:spPr bwMode="auto">
            <a:xfrm>
              <a:off x="2613" y="939"/>
              <a:ext cx="2609" cy="8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3300"/>
                  </a:solidFill>
                </a:rPr>
                <a:t>Làm cách nào để chứng tỏ dao động trên là dao động điều hòa?</a:t>
              </a:r>
            </a:p>
          </p:txBody>
        </p:sp>
      </p:grpSp>
      <p:sp>
        <p:nvSpPr>
          <p:cNvPr id="93" name="Text Box 62">
            <a:extLst>
              <a:ext uri="{FF2B5EF4-FFF2-40B4-BE49-F238E27FC236}">
                <a16:creationId xmlns:a16="http://schemas.microsoft.com/office/drawing/2014/main" id="{48FB2B4D-1DAB-4E58-97A0-9A7B5F297289}"/>
              </a:ext>
            </a:extLst>
          </p:cNvPr>
          <p:cNvSpPr txBox="1">
            <a:spLocks noChangeArrowheads="1"/>
          </p:cNvSpPr>
          <p:nvPr/>
        </p:nvSpPr>
        <p:spPr bwMode="auto">
          <a:xfrm>
            <a:off x="5242903" y="5554099"/>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cs typeface="Arial" panose="020B0604020202020204" pitchFamily="34" charset="0"/>
              </a:rPr>
              <a:t>→ Khi lực kéo về tỉ lệ với li độ</a:t>
            </a:r>
          </a:p>
        </p:txBody>
      </p:sp>
      <p:sp>
        <p:nvSpPr>
          <p:cNvPr id="94" name="Text Box 63">
            <a:extLst>
              <a:ext uri="{FF2B5EF4-FFF2-40B4-BE49-F238E27FC236}">
                <a16:creationId xmlns:a16="http://schemas.microsoft.com/office/drawing/2014/main" id="{E64E9AAC-D480-47C9-A2AC-8C10FE4BB30B}"/>
              </a:ext>
            </a:extLst>
          </p:cNvPr>
          <p:cNvSpPr txBox="1">
            <a:spLocks noChangeArrowheads="1"/>
          </p:cNvSpPr>
          <p:nvPr/>
        </p:nvSpPr>
        <p:spPr bwMode="auto">
          <a:xfrm>
            <a:off x="5108233" y="2135833"/>
            <a:ext cx="6716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1CADE4"/>
                </a:solidFill>
                <a:latin typeface="Arial" panose="020B0604020202020204" pitchFamily="34" charset="0"/>
                <a:cs typeface="Arial" panose="020B0604020202020204" pitchFamily="34" charset="0"/>
              </a:rPr>
              <a:t>3. </a:t>
            </a:r>
            <a:r>
              <a:rPr lang="en-US" altLang="en-US" sz="2400">
                <a:latin typeface="Arial" panose="020B0604020202020204" pitchFamily="34" charset="0"/>
                <a:cs typeface="Arial" panose="020B0604020202020204" pitchFamily="34" charset="0"/>
              </a:rPr>
              <a:t>Khi kéo quả cầu ra khỏi vị trí cân bằng 1 góc, ta thấy con lắc dao động quanh vị trí cân bằng. </a:t>
            </a:r>
          </a:p>
        </p:txBody>
      </p:sp>
      <p:sp>
        <p:nvSpPr>
          <p:cNvPr id="95" name="Title 2">
            <a:extLst>
              <a:ext uri="{FF2B5EF4-FFF2-40B4-BE49-F238E27FC236}">
                <a16:creationId xmlns:a16="http://schemas.microsoft.com/office/drawing/2014/main" id="{EFEC09C0-09D5-4592-86D4-FD82C821D6A3}"/>
              </a:ext>
            </a:extLst>
          </p:cNvPr>
          <p:cNvSpPr txBox="1">
            <a:spLocks/>
          </p:cNvSpPr>
          <p:nvPr/>
        </p:nvSpPr>
        <p:spPr>
          <a:xfrm>
            <a:off x="5040058" y="1000918"/>
            <a:ext cx="6054846" cy="634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r>
              <a:rPr lang="en-US" sz="3200">
                <a:solidFill>
                  <a:srgbClr val="1CADE4"/>
                </a:solidFill>
                <a:latin typeface="#9Slide04 SFU Belle" panose="00000400000000000000" pitchFamily="2" charset="0"/>
              </a:rPr>
              <a:t>I. Thế nào là con lắc đơn? </a:t>
            </a:r>
          </a:p>
        </p:txBody>
      </p:sp>
      <p:sp>
        <p:nvSpPr>
          <p:cNvPr id="96" name="Title 2">
            <a:extLst>
              <a:ext uri="{FF2B5EF4-FFF2-40B4-BE49-F238E27FC236}">
                <a16:creationId xmlns:a16="http://schemas.microsoft.com/office/drawing/2014/main" id="{59367272-5918-49CB-9A9A-6704114571B3}"/>
              </a:ext>
              <a:ext uri="{C183D7F6-B498-43B3-948B-1728B52AA6E4}">
                <adec:decorative xmlns:adec="http://schemas.microsoft.com/office/drawing/2017/decorative" val="0"/>
              </a:ext>
            </a:extLst>
          </p:cNvPr>
          <p:cNvSpPr txBox="1">
            <a:spLocks/>
          </p:cNvSpPr>
          <p:nvPr/>
        </p:nvSpPr>
        <p:spPr>
          <a:xfrm>
            <a:off x="6553468"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Tree>
    <p:extLst>
      <p:ext uri="{BB962C8B-B14F-4D97-AF65-F5344CB8AC3E}">
        <p14:creationId xmlns:p14="http://schemas.microsoft.com/office/powerpoint/2010/main" val="36088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1000" fill="hold"/>
                                        <p:tgtEl>
                                          <p:spTgt spid="4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20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ox(in)">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diamond(in)">
                                      <p:cBhvr>
                                        <p:cTn id="21" dur="20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diamond(in)">
                                      <p:cBhvr>
                                        <p:cTn id="26" dur="2000"/>
                                        <p:tgtEl>
                                          <p:spTgt spid="7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checkerboard(across)">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diamond(in)">
                                      <p:cBhvr>
                                        <p:cTn id="36" dur="2000"/>
                                        <p:tgtEl>
                                          <p:spTgt spid="76"/>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diamond(in)">
                                      <p:cBhvr>
                                        <p:cTn id="41" dur="20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diamond(in)">
                                      <p:cBhvr>
                                        <p:cTn id="46" dur="20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000"/>
                                        <p:tgtEl>
                                          <p:spTgt spid="60"/>
                                        </p:tgtEl>
                                      </p:cBhvr>
                                    </p:animEffect>
                                    <p:set>
                                      <p:cBhvr>
                                        <p:cTn id="51" dur="1" fill="hold">
                                          <p:stCondLst>
                                            <p:cond delay="1999"/>
                                          </p:stCondLst>
                                        </p:cTn>
                                        <p:tgtEl>
                                          <p:spTgt spid="60"/>
                                        </p:tgtEl>
                                        <p:attrNameLst>
                                          <p:attrName>style.visibility</p:attrName>
                                        </p:attrNameLst>
                                      </p:cBhvr>
                                      <p:to>
                                        <p:strVal val="hidden"/>
                                      </p:to>
                                    </p:set>
                                  </p:childTnLst>
                                </p:cTn>
                              </p:par>
                              <p:par>
                                <p:cTn id="52" presetID="8" presetClass="exit" presetSubtype="16" fill="hold" nodeType="withEffect">
                                  <p:stCondLst>
                                    <p:cond delay="0"/>
                                  </p:stCondLst>
                                  <p:childTnLst>
                                    <p:animEffect transition="out" filter="diamond(in)">
                                      <p:cBhvr>
                                        <p:cTn id="53" dur="2000"/>
                                        <p:tgtEl>
                                          <p:spTgt spid="63"/>
                                        </p:tgtEl>
                                      </p:cBhvr>
                                    </p:animEffect>
                                    <p:set>
                                      <p:cBhvr>
                                        <p:cTn id="54" dur="1" fill="hold">
                                          <p:stCondLst>
                                            <p:cond delay="1999"/>
                                          </p:stCondLst>
                                        </p:cTn>
                                        <p:tgtEl>
                                          <p:spTgt spid="63"/>
                                        </p:tgtEl>
                                        <p:attrNameLst>
                                          <p:attrName>style.visibility</p:attrName>
                                        </p:attrNameLst>
                                      </p:cBhvr>
                                      <p:to>
                                        <p:strVal val="hidden"/>
                                      </p:to>
                                    </p:set>
                                  </p:childTnLst>
                                </p:cTn>
                              </p:par>
                              <p:par>
                                <p:cTn id="55" presetID="8" presetClass="exit" presetSubtype="16" fill="hold" nodeType="withEffect">
                                  <p:stCondLst>
                                    <p:cond delay="0"/>
                                  </p:stCondLst>
                                  <p:childTnLst>
                                    <p:animEffect transition="out" filter="diamond(in)">
                                      <p:cBhvr>
                                        <p:cTn id="56" dur="2000"/>
                                        <p:tgtEl>
                                          <p:spTgt spid="64"/>
                                        </p:tgtEl>
                                      </p:cBhvr>
                                    </p:animEffect>
                                    <p:set>
                                      <p:cBhvr>
                                        <p:cTn id="57" dur="1" fill="hold">
                                          <p:stCondLst>
                                            <p:cond delay="1999"/>
                                          </p:stCondLst>
                                        </p:cTn>
                                        <p:tgtEl>
                                          <p:spTgt spid="64"/>
                                        </p:tgtEl>
                                        <p:attrNameLst>
                                          <p:attrName>style.visibility</p:attrName>
                                        </p:attrNameLst>
                                      </p:cBhvr>
                                      <p:to>
                                        <p:strVal val="hidden"/>
                                      </p:to>
                                    </p:set>
                                  </p:childTnLst>
                                </p:cTn>
                              </p:par>
                              <p:par>
                                <p:cTn id="58" presetID="8" presetClass="exit" presetSubtype="16" fill="hold" nodeType="withEffect">
                                  <p:stCondLst>
                                    <p:cond delay="0"/>
                                  </p:stCondLst>
                                  <p:childTnLst>
                                    <p:animEffect transition="out" filter="diamond(in)">
                                      <p:cBhvr>
                                        <p:cTn id="59" dur="2000"/>
                                        <p:tgtEl>
                                          <p:spTgt spid="68"/>
                                        </p:tgtEl>
                                      </p:cBhvr>
                                    </p:animEffect>
                                    <p:set>
                                      <p:cBhvr>
                                        <p:cTn id="60" dur="1" fill="hold">
                                          <p:stCondLst>
                                            <p:cond delay="1999"/>
                                          </p:stCondLst>
                                        </p:cTn>
                                        <p:tgtEl>
                                          <p:spTgt spid="68"/>
                                        </p:tgtEl>
                                        <p:attrNameLst>
                                          <p:attrName>style.visibility</p:attrName>
                                        </p:attrNameLst>
                                      </p:cBhvr>
                                      <p:to>
                                        <p:strVal val="hidden"/>
                                      </p:to>
                                    </p:set>
                                  </p:childTnLst>
                                </p:cTn>
                              </p:par>
                              <p:par>
                                <p:cTn id="61" presetID="8" presetClass="exit" presetSubtype="16" fill="hold" nodeType="withEffect">
                                  <p:stCondLst>
                                    <p:cond delay="0"/>
                                  </p:stCondLst>
                                  <p:childTnLst>
                                    <p:animEffect transition="out" filter="diamond(in)">
                                      <p:cBhvr>
                                        <p:cTn id="62" dur="2000"/>
                                        <p:tgtEl>
                                          <p:spTgt spid="73"/>
                                        </p:tgtEl>
                                      </p:cBhvr>
                                    </p:animEffect>
                                    <p:set>
                                      <p:cBhvr>
                                        <p:cTn id="63" dur="1" fill="hold">
                                          <p:stCondLst>
                                            <p:cond delay="1999"/>
                                          </p:stCondLst>
                                        </p:cTn>
                                        <p:tgtEl>
                                          <p:spTgt spid="73"/>
                                        </p:tgtEl>
                                        <p:attrNameLst>
                                          <p:attrName>style.visibility</p:attrName>
                                        </p:attrNameLst>
                                      </p:cBhvr>
                                      <p:to>
                                        <p:strVal val="hidden"/>
                                      </p:to>
                                    </p:set>
                                  </p:childTnLst>
                                </p:cTn>
                              </p:par>
                              <p:par>
                                <p:cTn id="64" presetID="8" presetClass="exit" presetSubtype="16" fill="hold" nodeType="withEffect">
                                  <p:stCondLst>
                                    <p:cond delay="0"/>
                                  </p:stCondLst>
                                  <p:childTnLst>
                                    <p:animEffect transition="out" filter="diamond(in)">
                                      <p:cBhvr>
                                        <p:cTn id="65" dur="2000"/>
                                        <p:tgtEl>
                                          <p:spTgt spid="76"/>
                                        </p:tgtEl>
                                      </p:cBhvr>
                                    </p:animEffect>
                                    <p:set>
                                      <p:cBhvr>
                                        <p:cTn id="66" dur="1" fill="hold">
                                          <p:stCondLst>
                                            <p:cond delay="1999"/>
                                          </p:stCondLst>
                                        </p:cTn>
                                        <p:tgtEl>
                                          <p:spTgt spid="76"/>
                                        </p:tgtEl>
                                        <p:attrNameLst>
                                          <p:attrName>style.visibility</p:attrName>
                                        </p:attrNameLst>
                                      </p:cBhvr>
                                      <p:to>
                                        <p:strVal val="hidden"/>
                                      </p:to>
                                    </p:set>
                                  </p:childTnLst>
                                </p:cTn>
                              </p:par>
                              <p:par>
                                <p:cTn id="67" presetID="8" presetClass="exit" presetSubtype="16" fill="hold" nodeType="withEffect">
                                  <p:stCondLst>
                                    <p:cond delay="0"/>
                                  </p:stCondLst>
                                  <p:childTnLst>
                                    <p:animEffect transition="out" filter="diamond(in)">
                                      <p:cBhvr>
                                        <p:cTn id="68" dur="2000"/>
                                        <p:tgtEl>
                                          <p:spTgt spid="80"/>
                                        </p:tgtEl>
                                      </p:cBhvr>
                                    </p:animEffect>
                                    <p:set>
                                      <p:cBhvr>
                                        <p:cTn id="69" dur="1" fill="hold">
                                          <p:stCondLst>
                                            <p:cond delay="1999"/>
                                          </p:stCondLst>
                                        </p:cTn>
                                        <p:tgtEl>
                                          <p:spTgt spid="80"/>
                                        </p:tgtEl>
                                        <p:attrNameLst>
                                          <p:attrName>style.visibility</p:attrName>
                                        </p:attrNameLst>
                                      </p:cBhvr>
                                      <p:to>
                                        <p:strVal val="hidden"/>
                                      </p:to>
                                    </p:set>
                                  </p:childTnLst>
                                </p:cTn>
                              </p:par>
                              <p:par>
                                <p:cTn id="70" presetID="8" presetClass="exit" presetSubtype="16" fill="hold" nodeType="withEffect">
                                  <p:stCondLst>
                                    <p:cond delay="0"/>
                                  </p:stCondLst>
                                  <p:childTnLst>
                                    <p:animEffect transition="out" filter="diamond(in)">
                                      <p:cBhvr>
                                        <p:cTn id="71" dur="2000"/>
                                        <p:tgtEl>
                                          <p:spTgt spid="84"/>
                                        </p:tgtEl>
                                      </p:cBhvr>
                                    </p:animEffect>
                                    <p:set>
                                      <p:cBhvr>
                                        <p:cTn id="72" dur="1" fill="hold">
                                          <p:stCondLst>
                                            <p:cond delay="1999"/>
                                          </p:stCondLst>
                                        </p:cTn>
                                        <p:tgtEl>
                                          <p:spTgt spid="8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8" presetClass="emph" presetSubtype="0" repeatCount="indefinite" accel="50000" decel="50000" autoRev="1" fill="hold" nodeType="clickEffect">
                                  <p:stCondLst>
                                    <p:cond delay="0"/>
                                  </p:stCondLst>
                                  <p:childTnLst>
                                    <p:animRot by="-3600000">
                                      <p:cBhvr>
                                        <p:cTn id="76" dur="600" fill="hold"/>
                                        <p:tgtEl>
                                          <p:spTgt spid="42"/>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1000" fill="hold"/>
                                        <p:tgtEl>
                                          <p:spTgt spid="90"/>
                                        </p:tgtEl>
                                        <p:attrNameLst>
                                          <p:attrName>ppt_x</p:attrName>
                                        </p:attrNameLst>
                                      </p:cBhvr>
                                      <p:tavLst>
                                        <p:tav tm="0">
                                          <p:val>
                                            <p:strVal val="#ppt_x-.2"/>
                                          </p:val>
                                        </p:tav>
                                        <p:tav tm="100000">
                                          <p:val>
                                            <p:strVal val="#ppt_x"/>
                                          </p:val>
                                        </p:tav>
                                      </p:tavLst>
                                    </p:anim>
                                    <p:anim calcmode="lin" valueType="num">
                                      <p:cBhvr>
                                        <p:cTn id="82"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83" dur="1000"/>
                                        <p:tgtEl>
                                          <p:spTgt spid="9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06796-B7DA-47BC-8DB1-08B295109C9D}"/>
              </a:ext>
            </a:extLst>
          </p:cNvPr>
          <p:cNvPicPr>
            <a:picLocks noChangeAspect="1"/>
          </p:cNvPicPr>
          <p:nvPr/>
        </p:nvPicPr>
        <p:blipFill>
          <a:blip r:embed="rId2"/>
          <a:stretch>
            <a:fillRect/>
          </a:stretch>
        </p:blipFill>
        <p:spPr>
          <a:xfrm>
            <a:off x="1515443" y="751996"/>
            <a:ext cx="9292324" cy="6106003"/>
          </a:xfrm>
          <a:prstGeom prst="rect">
            <a:avLst/>
          </a:prstGeom>
        </p:spPr>
      </p:pic>
      <p:sp>
        <p:nvSpPr>
          <p:cNvPr id="8" name="Title 2">
            <a:extLst>
              <a:ext uri="{FF2B5EF4-FFF2-40B4-BE49-F238E27FC236}">
                <a16:creationId xmlns:a16="http://schemas.microsoft.com/office/drawing/2014/main" id="{FD55D092-3E48-4372-9A0C-AB7B3951A1E5}"/>
              </a:ext>
              <a:ext uri="{C183D7F6-B498-43B3-948B-1728B52AA6E4}">
                <adec:decorative xmlns:adec="http://schemas.microsoft.com/office/drawing/2017/decorative" val="0"/>
              </a:ext>
            </a:extLst>
          </p:cNvPr>
          <p:cNvSpPr txBox="1">
            <a:spLocks/>
          </p:cNvSpPr>
          <p:nvPr/>
        </p:nvSpPr>
        <p:spPr>
          <a:xfrm>
            <a:off x="1056590" y="1003788"/>
            <a:ext cx="655286"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a. </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sp>
        <p:nvSpPr>
          <p:cNvPr id="9" name="Title 2">
            <a:extLst>
              <a:ext uri="{FF2B5EF4-FFF2-40B4-BE49-F238E27FC236}">
                <a16:creationId xmlns:a16="http://schemas.microsoft.com/office/drawing/2014/main" id="{C77D284F-9CB3-44F0-9DCF-D2CABFF687FE}"/>
              </a:ext>
              <a:ext uri="{C183D7F6-B498-43B3-948B-1728B52AA6E4}">
                <adec:decorative xmlns:adec="http://schemas.microsoft.com/office/drawing/2017/decorative" val="0"/>
              </a:ext>
            </a:extLst>
          </p:cNvPr>
          <p:cNvSpPr txBox="1">
            <a:spLocks/>
          </p:cNvSpPr>
          <p:nvPr/>
        </p:nvSpPr>
        <p:spPr>
          <a:xfrm>
            <a:off x="2654636" y="0"/>
            <a:ext cx="7231486"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4. Dạng BT Con lắc đơn và các lực lạ</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Tree>
    <p:extLst>
      <p:ext uri="{BB962C8B-B14F-4D97-AF65-F5344CB8AC3E}">
        <p14:creationId xmlns:p14="http://schemas.microsoft.com/office/powerpoint/2010/main" val="482793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696035A-8081-4A99-BF78-BBAB07D27ECC}"/>
              </a:ext>
            </a:extLst>
          </p:cNvPr>
          <p:cNvPicPr>
            <a:picLocks noChangeAspect="1"/>
          </p:cNvPicPr>
          <p:nvPr/>
        </p:nvPicPr>
        <p:blipFill>
          <a:blip r:embed="rId2"/>
          <a:stretch>
            <a:fillRect/>
          </a:stretch>
        </p:blipFill>
        <p:spPr>
          <a:xfrm>
            <a:off x="1057644" y="636104"/>
            <a:ext cx="10361987" cy="6135757"/>
          </a:xfrm>
          <a:prstGeom prst="rect">
            <a:avLst/>
          </a:prstGeom>
        </p:spPr>
      </p:pic>
      <p:pic>
        <p:nvPicPr>
          <p:cNvPr id="20" name="Picture 19">
            <a:extLst>
              <a:ext uri="{FF2B5EF4-FFF2-40B4-BE49-F238E27FC236}">
                <a16:creationId xmlns:a16="http://schemas.microsoft.com/office/drawing/2014/main" id="{75E592E5-0D1F-4D92-ADF3-FA26FA47D5C3}"/>
              </a:ext>
            </a:extLst>
          </p:cNvPr>
          <p:cNvPicPr>
            <a:picLocks noChangeAspect="1"/>
          </p:cNvPicPr>
          <p:nvPr/>
        </p:nvPicPr>
        <p:blipFill>
          <a:blip r:embed="rId3"/>
          <a:stretch>
            <a:fillRect/>
          </a:stretch>
        </p:blipFill>
        <p:spPr>
          <a:xfrm>
            <a:off x="4791284" y="3429000"/>
            <a:ext cx="797585" cy="1076739"/>
          </a:xfrm>
          <a:prstGeom prst="rect">
            <a:avLst/>
          </a:prstGeom>
        </p:spPr>
      </p:pic>
      <p:pic>
        <p:nvPicPr>
          <p:cNvPr id="22" name="Picture 21">
            <a:extLst>
              <a:ext uri="{FF2B5EF4-FFF2-40B4-BE49-F238E27FC236}">
                <a16:creationId xmlns:a16="http://schemas.microsoft.com/office/drawing/2014/main" id="{74F99049-28BC-4F6B-B061-0962A5A5F5C8}"/>
              </a:ext>
            </a:extLst>
          </p:cNvPr>
          <p:cNvPicPr>
            <a:picLocks noChangeAspect="1"/>
          </p:cNvPicPr>
          <p:nvPr/>
        </p:nvPicPr>
        <p:blipFill>
          <a:blip r:embed="rId4"/>
          <a:stretch>
            <a:fillRect/>
          </a:stretch>
        </p:blipFill>
        <p:spPr>
          <a:xfrm>
            <a:off x="4791284" y="1685540"/>
            <a:ext cx="797585" cy="1104348"/>
          </a:xfrm>
          <a:prstGeom prst="rect">
            <a:avLst/>
          </a:prstGeom>
        </p:spPr>
      </p:pic>
      <p:sp>
        <p:nvSpPr>
          <p:cNvPr id="23" name="Title 2">
            <a:extLst>
              <a:ext uri="{FF2B5EF4-FFF2-40B4-BE49-F238E27FC236}">
                <a16:creationId xmlns:a16="http://schemas.microsoft.com/office/drawing/2014/main" id="{F58B64B1-0756-40AB-A67A-31E450EB7B80}"/>
              </a:ext>
              <a:ext uri="{C183D7F6-B498-43B3-948B-1728B52AA6E4}">
                <adec:decorative xmlns:adec="http://schemas.microsoft.com/office/drawing/2017/decorative" val="0"/>
              </a:ext>
            </a:extLst>
          </p:cNvPr>
          <p:cNvSpPr txBox="1">
            <a:spLocks/>
          </p:cNvSpPr>
          <p:nvPr/>
        </p:nvSpPr>
        <p:spPr>
          <a:xfrm>
            <a:off x="1028610" y="636104"/>
            <a:ext cx="655286"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b. </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sp>
        <p:nvSpPr>
          <p:cNvPr id="24" name="Title 2">
            <a:extLst>
              <a:ext uri="{FF2B5EF4-FFF2-40B4-BE49-F238E27FC236}">
                <a16:creationId xmlns:a16="http://schemas.microsoft.com/office/drawing/2014/main" id="{919694AF-8B5C-49EF-B9AF-5878F8308484}"/>
              </a:ext>
              <a:ext uri="{C183D7F6-B498-43B3-948B-1728B52AA6E4}">
                <adec:decorative xmlns:adec="http://schemas.microsoft.com/office/drawing/2017/decorative" val="0"/>
              </a:ext>
            </a:extLst>
          </p:cNvPr>
          <p:cNvSpPr txBox="1">
            <a:spLocks/>
          </p:cNvSpPr>
          <p:nvPr/>
        </p:nvSpPr>
        <p:spPr>
          <a:xfrm>
            <a:off x="2654636" y="0"/>
            <a:ext cx="7231486"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4. Dạng BT Con lắc đơn và các lực lạ</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Tree>
    <p:extLst>
      <p:ext uri="{BB962C8B-B14F-4D97-AF65-F5344CB8AC3E}">
        <p14:creationId xmlns:p14="http://schemas.microsoft.com/office/powerpoint/2010/main" val="2180938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619CC-5C14-4FF0-991C-E41530DA599C}"/>
              </a:ext>
            </a:extLst>
          </p:cNvPr>
          <p:cNvPicPr>
            <a:picLocks noChangeAspect="1"/>
          </p:cNvPicPr>
          <p:nvPr/>
        </p:nvPicPr>
        <p:blipFill>
          <a:blip r:embed="rId2"/>
          <a:stretch>
            <a:fillRect/>
          </a:stretch>
        </p:blipFill>
        <p:spPr>
          <a:xfrm>
            <a:off x="1073172" y="1035405"/>
            <a:ext cx="10045656" cy="2393595"/>
          </a:xfrm>
          <a:prstGeom prst="rect">
            <a:avLst/>
          </a:prstGeom>
        </p:spPr>
      </p:pic>
      <p:sp>
        <p:nvSpPr>
          <p:cNvPr id="8" name="Title 2">
            <a:extLst>
              <a:ext uri="{FF2B5EF4-FFF2-40B4-BE49-F238E27FC236}">
                <a16:creationId xmlns:a16="http://schemas.microsoft.com/office/drawing/2014/main" id="{B72B9E23-CF67-45AA-860E-E461D3661C9F}"/>
              </a:ext>
              <a:ext uri="{C183D7F6-B498-43B3-948B-1728B52AA6E4}">
                <adec:decorative xmlns:adec="http://schemas.microsoft.com/office/drawing/2017/decorative" val="0"/>
              </a:ext>
            </a:extLst>
          </p:cNvPr>
          <p:cNvSpPr txBox="1">
            <a:spLocks/>
          </p:cNvSpPr>
          <p:nvPr/>
        </p:nvSpPr>
        <p:spPr>
          <a:xfrm>
            <a:off x="639512" y="1035405"/>
            <a:ext cx="655286"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c. </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sp>
        <p:nvSpPr>
          <p:cNvPr id="9" name="Title 2">
            <a:extLst>
              <a:ext uri="{FF2B5EF4-FFF2-40B4-BE49-F238E27FC236}">
                <a16:creationId xmlns:a16="http://schemas.microsoft.com/office/drawing/2014/main" id="{115BDE75-7AB4-4A97-945E-01876BEB5317}"/>
              </a:ext>
              <a:ext uri="{C183D7F6-B498-43B3-948B-1728B52AA6E4}">
                <adec:decorative xmlns:adec="http://schemas.microsoft.com/office/drawing/2017/decorative" val="0"/>
              </a:ext>
            </a:extLst>
          </p:cNvPr>
          <p:cNvSpPr txBox="1">
            <a:spLocks/>
          </p:cNvSpPr>
          <p:nvPr/>
        </p:nvSpPr>
        <p:spPr>
          <a:xfrm>
            <a:off x="2654636" y="0"/>
            <a:ext cx="7231486"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50" normalizeH="0" baseline="0" noProof="0">
                <a:ln>
                  <a:noFill/>
                </a:ln>
                <a:solidFill>
                  <a:srgbClr val="E55959"/>
                </a:solidFill>
                <a:effectLst/>
                <a:uLnTx/>
                <a:uFillTx/>
                <a:latin typeface="#9Slide05 FS Blonde Script" panose="03000503000000000000" pitchFamily="65" charset="0"/>
              </a:rPr>
              <a:t>4. Dạng BT Con lắc đơn và các lực lạ</a:t>
            </a:r>
            <a:endParaRPr kumimoji="0" lang="en-US"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Tree>
    <p:extLst>
      <p:ext uri="{BB962C8B-B14F-4D97-AF65-F5344CB8AC3E}">
        <p14:creationId xmlns:p14="http://schemas.microsoft.com/office/powerpoint/2010/main" val="2288964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F5358BB-2AF8-403B-8EF8-3DACFDA33113}"/>
              </a:ext>
              <a:ext uri="{C183D7F6-B498-43B3-948B-1728B52AA6E4}">
                <adec:decorative xmlns:adec="http://schemas.microsoft.com/office/drawing/2017/decorative" val="0"/>
              </a:ext>
            </a:extLst>
          </p:cNvPr>
          <p:cNvSpPr txBox="1">
            <a:spLocks/>
          </p:cNvSpPr>
          <p:nvPr/>
        </p:nvSpPr>
        <p:spPr>
          <a:xfrm>
            <a:off x="1" y="0"/>
            <a:ext cx="12576312"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50" normalizeH="0" baseline="0" noProof="0">
                <a:ln>
                  <a:noFill/>
                </a:ln>
                <a:solidFill>
                  <a:srgbClr val="E55959"/>
                </a:solidFill>
                <a:effectLst/>
                <a:uLnTx/>
                <a:uFillTx/>
                <a:latin typeface="#9Slide05 FS Blonde Script" panose="03000503000000000000" pitchFamily="65" charset="0"/>
              </a:rPr>
              <a:t>5. Dạng BT Chu kì của con lắc đơn phụ thuộc vào nhiệt độ và độ cao</a:t>
            </a:r>
            <a:endParaRPr kumimoji="0" lang="en-US" sz="4000"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pic>
        <p:nvPicPr>
          <p:cNvPr id="4098" name="Picture 1">
            <a:extLst>
              <a:ext uri="{FF2B5EF4-FFF2-40B4-BE49-F238E27FC236}">
                <a16:creationId xmlns:a16="http://schemas.microsoft.com/office/drawing/2014/main" id="{81D9D55A-C671-456F-B8C1-6129E8B9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95" y="1498603"/>
            <a:ext cx="10863375" cy="494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a:extLst>
              <a:ext uri="{FF2B5EF4-FFF2-40B4-BE49-F238E27FC236}">
                <a16:creationId xmlns:a16="http://schemas.microsoft.com/office/drawing/2014/main" id="{02BDDFA9-8774-4BC5-85D3-9C0D60BB8F6D}"/>
              </a:ext>
              <a:ext uri="{C183D7F6-B498-43B3-948B-1728B52AA6E4}">
                <adec:decorative xmlns:adec="http://schemas.microsoft.com/office/drawing/2017/decorative" val="0"/>
              </a:ext>
            </a:extLst>
          </p:cNvPr>
          <p:cNvSpPr txBox="1">
            <a:spLocks/>
          </p:cNvSpPr>
          <p:nvPr/>
        </p:nvSpPr>
        <p:spPr>
          <a:xfrm>
            <a:off x="639512" y="1035405"/>
            <a:ext cx="3269879"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a:solidFill>
                  <a:srgbClr val="1CADE4"/>
                </a:solidFill>
                <a:latin typeface="Calibri" panose="020F0502020204030204"/>
              </a:rPr>
              <a:t>a</a:t>
            </a: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 Thay đổi nhiệt độ </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867543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2BDDFA9-8774-4BC5-85D3-9C0D60BB8F6D}"/>
              </a:ext>
              <a:ext uri="{C183D7F6-B498-43B3-948B-1728B52AA6E4}">
                <adec:decorative xmlns:adec="http://schemas.microsoft.com/office/drawing/2017/decorative" val="0"/>
              </a:ext>
            </a:extLst>
          </p:cNvPr>
          <p:cNvSpPr txBox="1">
            <a:spLocks/>
          </p:cNvSpPr>
          <p:nvPr/>
        </p:nvSpPr>
        <p:spPr>
          <a:xfrm>
            <a:off x="639512" y="1035405"/>
            <a:ext cx="3269879" cy="46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a:solidFill>
                  <a:srgbClr val="1CADE4"/>
                </a:solidFill>
                <a:latin typeface="Calibri" panose="020F0502020204030204"/>
              </a:rPr>
              <a:t>b</a:t>
            </a:r>
            <a:r>
              <a:rPr kumimoji="0" lang="en-US" sz="2800" b="1" i="0" u="none" strike="noStrike" kern="1200" cap="none" spc="-50" normalizeH="0" baseline="0" noProof="0">
                <a:ln>
                  <a:noFill/>
                </a:ln>
                <a:solidFill>
                  <a:srgbClr val="1CADE4"/>
                </a:solidFill>
                <a:effectLst/>
                <a:uLnTx/>
                <a:uFillTx/>
                <a:latin typeface="Calibri" panose="020F0502020204030204"/>
                <a:ea typeface="+mj-ea"/>
                <a:cs typeface="+mj-cs"/>
              </a:rPr>
              <a:t>. Thay đổi độ cao </a:t>
            </a:r>
            <a:endParaRPr kumimoji="0" lang="en-US" sz="2800" b="1" i="0" u="none" strike="noStrike" kern="1200" cap="none" spc="-50" normalizeH="0" baseline="0" noProof="0" dirty="0">
              <a:ln>
                <a:noFill/>
              </a:ln>
              <a:solidFill>
                <a:srgbClr val="1CADE4"/>
              </a:solidFill>
              <a:effectLst/>
              <a:uLnTx/>
              <a:uFillTx/>
              <a:latin typeface="Calibri" panose="020F0502020204030204"/>
              <a:ea typeface="+mj-ea"/>
              <a:cs typeface="+mj-cs"/>
            </a:endParaRPr>
          </a:p>
        </p:txBody>
      </p:sp>
      <p:pic>
        <p:nvPicPr>
          <p:cNvPr id="5122" name="Picture 1">
            <a:extLst>
              <a:ext uri="{FF2B5EF4-FFF2-40B4-BE49-F238E27FC236}">
                <a16:creationId xmlns:a16="http://schemas.microsoft.com/office/drawing/2014/main" id="{FCB68710-3C68-44BD-B4D0-0E3F2A60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33" y="1498603"/>
            <a:ext cx="9100836" cy="52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BC799382-D066-4FE0-952F-D85B5F7517DD}"/>
              </a:ext>
              <a:ext uri="{C183D7F6-B498-43B3-948B-1728B52AA6E4}">
                <adec:decorative xmlns:adec="http://schemas.microsoft.com/office/drawing/2017/decorative" val="0"/>
              </a:ext>
            </a:extLst>
          </p:cNvPr>
          <p:cNvSpPr txBox="1">
            <a:spLocks/>
          </p:cNvSpPr>
          <p:nvPr/>
        </p:nvSpPr>
        <p:spPr>
          <a:xfrm>
            <a:off x="1" y="0"/>
            <a:ext cx="12576312"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50" normalizeH="0" baseline="0" noProof="0">
                <a:ln>
                  <a:noFill/>
                </a:ln>
                <a:solidFill>
                  <a:srgbClr val="E55959"/>
                </a:solidFill>
                <a:effectLst/>
                <a:uLnTx/>
                <a:uFillTx/>
                <a:latin typeface="#9Slide05 FS Blonde Script" panose="03000503000000000000" pitchFamily="65" charset="0"/>
              </a:rPr>
              <a:t>5. Dạng BT Chu kì của con lắc đơn phụ thuộc vào nhiệt độ và độ cao</a:t>
            </a:r>
            <a:endParaRPr kumimoji="0" lang="en-US" sz="4000"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spTree>
    <p:extLst>
      <p:ext uri="{BB962C8B-B14F-4D97-AF65-F5344CB8AC3E}">
        <p14:creationId xmlns:p14="http://schemas.microsoft.com/office/powerpoint/2010/main" val="587644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F5358BB-2AF8-403B-8EF8-3DACFDA33113}"/>
              </a:ext>
              <a:ext uri="{C183D7F6-B498-43B3-948B-1728B52AA6E4}">
                <adec:decorative xmlns:adec="http://schemas.microsoft.com/office/drawing/2017/decorative" val="0"/>
              </a:ext>
            </a:extLst>
          </p:cNvPr>
          <p:cNvSpPr txBox="1">
            <a:spLocks/>
          </p:cNvSpPr>
          <p:nvPr/>
        </p:nvSpPr>
        <p:spPr>
          <a:xfrm>
            <a:off x="0" y="0"/>
            <a:ext cx="12311269" cy="751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50" normalizeH="0" baseline="0" noProof="0">
                <a:ln>
                  <a:noFill/>
                </a:ln>
                <a:solidFill>
                  <a:srgbClr val="E55959"/>
                </a:solidFill>
                <a:effectLst/>
                <a:uLnTx/>
                <a:uFillTx/>
                <a:latin typeface="#9Slide05 FS Blonde Script" panose="03000503000000000000" pitchFamily="65" charset="0"/>
              </a:rPr>
              <a:t>6. Dạng BT </a:t>
            </a:r>
            <a:r>
              <a:rPr lang="en-US" sz="4000">
                <a:solidFill>
                  <a:srgbClr val="E55959"/>
                </a:solidFill>
                <a:latin typeface="#9Slide05 FS Blonde Script" panose="03000503000000000000" pitchFamily="65" charset="0"/>
              </a:rPr>
              <a:t>Độ biến thiên của chu kì và độ nhanh chậm của con lắc đơn</a:t>
            </a:r>
            <a:endParaRPr kumimoji="0" lang="en-US" sz="4000" b="1" i="0" u="none" strike="noStrike" kern="1200" cap="none" spc="-50" normalizeH="0" baseline="0" noProof="0" dirty="0">
              <a:ln>
                <a:noFill/>
              </a:ln>
              <a:solidFill>
                <a:srgbClr val="E55959"/>
              </a:solidFill>
              <a:effectLst/>
              <a:uLnTx/>
              <a:uFillTx/>
              <a:latin typeface="#9Slide05 FS Blonde Script" panose="03000503000000000000" pitchFamily="65" charset="0"/>
            </a:endParaRPr>
          </a:p>
        </p:txBody>
      </p:sp>
      <p:pic>
        <p:nvPicPr>
          <p:cNvPr id="6146" name="Picture 1">
            <a:extLst>
              <a:ext uri="{FF2B5EF4-FFF2-40B4-BE49-F238E27FC236}">
                <a16:creationId xmlns:a16="http://schemas.microsoft.com/office/drawing/2014/main" id="{24E9E98C-2A61-4560-9BDD-260606938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07" y="1303477"/>
            <a:ext cx="11901785" cy="448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42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108822" y="3212351"/>
            <a:ext cx="10058400" cy="1501520"/>
          </a:xfrm>
        </p:spPr>
        <p:txBody>
          <a:bodyPr vert="horz" lIns="91440" tIns="45720" rIns="91440" bIns="45720" rtlCol="0" anchor="b">
            <a:normAutofit/>
          </a:bodyPr>
          <a:lstStyle/>
          <a:p>
            <a:r>
              <a:rPr lang="en-US" sz="8000">
                <a:solidFill>
                  <a:srgbClr val="FFFFFF"/>
                </a:solidFill>
                <a:latin typeface="#9Slide05 FS Blonde Script" panose="03000503000000000000" pitchFamily="65" charset="0"/>
              </a:rPr>
              <a:t>Cám ơn các bạn đã theo dõi.</a:t>
            </a:r>
            <a:endParaRPr lang="en-US" sz="8000" dirty="0">
              <a:solidFill>
                <a:srgbClr val="FFFFFF"/>
              </a:solidFill>
              <a:latin typeface="#9Slide05 FS Blonde Script" panose="03000503000000000000" pitchFamily="65" charset="0"/>
            </a:endParaRP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797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3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cxnSp>
        <p:nvCxnSpPr>
          <p:cNvPr id="30" name="Straight Connector 3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412C3799-F3FB-40DA-97B1-5CB54F5A2DB8}"/>
              </a:ext>
            </a:extLst>
          </p:cNvPr>
          <p:cNvSpPr>
            <a:spLocks noChangeArrowheads="1"/>
          </p:cNvSpPr>
          <p:nvPr/>
        </p:nvSpPr>
        <p:spPr bwMode="auto">
          <a:xfrm rot="10800000">
            <a:off x="6015851" y="5467765"/>
            <a:ext cx="1592263" cy="163513"/>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Oval 5">
            <a:extLst>
              <a:ext uri="{FF2B5EF4-FFF2-40B4-BE49-F238E27FC236}">
                <a16:creationId xmlns:a16="http://schemas.microsoft.com/office/drawing/2014/main" id="{C5D84F9B-5158-42A0-A518-E92B02B3C13E}"/>
              </a:ext>
            </a:extLst>
          </p:cNvPr>
          <p:cNvSpPr>
            <a:spLocks noChangeArrowheads="1"/>
          </p:cNvSpPr>
          <p:nvPr/>
        </p:nvSpPr>
        <p:spPr bwMode="auto">
          <a:xfrm>
            <a:off x="6412726" y="5355053"/>
            <a:ext cx="2873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6">
            <a:extLst>
              <a:ext uri="{FF2B5EF4-FFF2-40B4-BE49-F238E27FC236}">
                <a16:creationId xmlns:a16="http://schemas.microsoft.com/office/drawing/2014/main" id="{574B445A-70E8-44E0-A7BA-31901DD9C264}"/>
              </a:ext>
            </a:extLst>
          </p:cNvPr>
          <p:cNvSpPr>
            <a:spLocks noChangeArrowheads="1"/>
          </p:cNvSpPr>
          <p:nvPr/>
        </p:nvSpPr>
        <p:spPr bwMode="auto">
          <a:xfrm>
            <a:off x="6488926" y="7433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 name="Oval 7">
            <a:extLst>
              <a:ext uri="{FF2B5EF4-FFF2-40B4-BE49-F238E27FC236}">
                <a16:creationId xmlns:a16="http://schemas.microsoft.com/office/drawing/2014/main" id="{8EEE9261-967D-4089-B23E-2E89B80B0E1B}"/>
              </a:ext>
            </a:extLst>
          </p:cNvPr>
          <p:cNvSpPr>
            <a:spLocks noChangeArrowheads="1"/>
          </p:cNvSpPr>
          <p:nvPr/>
        </p:nvSpPr>
        <p:spPr bwMode="auto">
          <a:xfrm>
            <a:off x="6458764" y="617953"/>
            <a:ext cx="206375"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 name="Oval 8">
            <a:extLst>
              <a:ext uri="{FF2B5EF4-FFF2-40B4-BE49-F238E27FC236}">
                <a16:creationId xmlns:a16="http://schemas.microsoft.com/office/drawing/2014/main" id="{1451E314-81E8-4F7B-82F9-2EA855789695}"/>
              </a:ext>
            </a:extLst>
          </p:cNvPr>
          <p:cNvSpPr>
            <a:spLocks noChangeArrowheads="1"/>
          </p:cNvSpPr>
          <p:nvPr/>
        </p:nvSpPr>
        <p:spPr bwMode="auto">
          <a:xfrm>
            <a:off x="6633389" y="727490"/>
            <a:ext cx="73025" cy="42863"/>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6" name="Oval 9">
            <a:extLst>
              <a:ext uri="{FF2B5EF4-FFF2-40B4-BE49-F238E27FC236}">
                <a16:creationId xmlns:a16="http://schemas.microsoft.com/office/drawing/2014/main" id="{E1C30C2D-5895-4EC6-80FF-4AE2A34C5D6B}"/>
              </a:ext>
            </a:extLst>
          </p:cNvPr>
          <p:cNvSpPr>
            <a:spLocks noChangeArrowheads="1"/>
          </p:cNvSpPr>
          <p:nvPr/>
        </p:nvSpPr>
        <p:spPr bwMode="auto">
          <a:xfrm>
            <a:off x="6488926" y="1591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Oval 10">
            <a:extLst>
              <a:ext uri="{FF2B5EF4-FFF2-40B4-BE49-F238E27FC236}">
                <a16:creationId xmlns:a16="http://schemas.microsoft.com/office/drawing/2014/main" id="{E42ED7CD-B521-4661-970C-E8E2F11DDEB5}"/>
              </a:ext>
            </a:extLst>
          </p:cNvPr>
          <p:cNvSpPr>
            <a:spLocks noChangeArrowheads="1"/>
          </p:cNvSpPr>
          <p:nvPr/>
        </p:nvSpPr>
        <p:spPr bwMode="auto">
          <a:xfrm>
            <a:off x="6647676"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1">
            <a:extLst>
              <a:ext uri="{FF2B5EF4-FFF2-40B4-BE49-F238E27FC236}">
                <a16:creationId xmlns:a16="http://schemas.microsoft.com/office/drawing/2014/main" id="{B8C06144-98C5-42EF-8767-FB371A941D32}"/>
              </a:ext>
            </a:extLst>
          </p:cNvPr>
          <p:cNvSpPr>
            <a:spLocks noChangeArrowheads="1"/>
          </p:cNvSpPr>
          <p:nvPr/>
        </p:nvSpPr>
        <p:spPr bwMode="auto">
          <a:xfrm>
            <a:off x="6434951"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2">
            <a:extLst>
              <a:ext uri="{FF2B5EF4-FFF2-40B4-BE49-F238E27FC236}">
                <a16:creationId xmlns:a16="http://schemas.microsoft.com/office/drawing/2014/main" id="{653438EA-A743-4B83-9CBC-FFCA0A0E9685}"/>
              </a:ext>
            </a:extLst>
          </p:cNvPr>
          <p:cNvSpPr>
            <a:spLocks noChangeArrowheads="1"/>
          </p:cNvSpPr>
          <p:nvPr/>
        </p:nvSpPr>
        <p:spPr bwMode="auto">
          <a:xfrm flipV="1">
            <a:off x="9059089" y="768765"/>
            <a:ext cx="720725" cy="7143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AutoShape 13">
            <a:extLst>
              <a:ext uri="{FF2B5EF4-FFF2-40B4-BE49-F238E27FC236}">
                <a16:creationId xmlns:a16="http://schemas.microsoft.com/office/drawing/2014/main" id="{472D45FC-BD91-4747-B855-3D9B97A62457}"/>
              </a:ext>
            </a:extLst>
          </p:cNvPr>
          <p:cNvSpPr>
            <a:spLocks noChangeArrowheads="1"/>
          </p:cNvSpPr>
          <p:nvPr/>
        </p:nvSpPr>
        <p:spPr bwMode="auto">
          <a:xfrm>
            <a:off x="9413101" y="702090"/>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4">
            <a:extLst>
              <a:ext uri="{FF2B5EF4-FFF2-40B4-BE49-F238E27FC236}">
                <a16:creationId xmlns:a16="http://schemas.microsoft.com/office/drawing/2014/main" id="{49F465C4-02ED-48F7-A4F9-96ED2CB0974E}"/>
              </a:ext>
            </a:extLst>
          </p:cNvPr>
          <p:cNvSpPr>
            <a:spLocks noChangeArrowheads="1"/>
          </p:cNvSpPr>
          <p:nvPr/>
        </p:nvSpPr>
        <p:spPr bwMode="auto">
          <a:xfrm rot="5400000">
            <a:off x="6350020" y="737809"/>
            <a:ext cx="128588" cy="44450"/>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5">
            <a:extLst>
              <a:ext uri="{FF2B5EF4-FFF2-40B4-BE49-F238E27FC236}">
                <a16:creationId xmlns:a16="http://schemas.microsoft.com/office/drawing/2014/main" id="{0C94860F-1970-4A27-A11E-610AE54E07FB}"/>
              </a:ext>
            </a:extLst>
          </p:cNvPr>
          <p:cNvSpPr>
            <a:spLocks noChangeArrowheads="1"/>
          </p:cNvSpPr>
          <p:nvPr/>
        </p:nvSpPr>
        <p:spPr bwMode="auto">
          <a:xfrm rot="16200000">
            <a:off x="6406376" y="749716"/>
            <a:ext cx="79375" cy="19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9">
            <a:extLst>
              <a:ext uri="{FF2B5EF4-FFF2-40B4-BE49-F238E27FC236}">
                <a16:creationId xmlns:a16="http://schemas.microsoft.com/office/drawing/2014/main" id="{947AB98F-B4A2-4B99-8D97-829D75BEDE6B}"/>
              </a:ext>
            </a:extLst>
          </p:cNvPr>
          <p:cNvSpPr txBox="1">
            <a:spLocks noChangeArrowheads="1"/>
          </p:cNvSpPr>
          <p:nvPr/>
        </p:nvSpPr>
        <p:spPr bwMode="auto">
          <a:xfrm rot="16200000">
            <a:off x="7319189" y="2289798"/>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panose="020B0604020202020204" pitchFamily="34" charset="0"/>
              </a:rPr>
              <a:t>--------------------------------------------</a:t>
            </a:r>
          </a:p>
        </p:txBody>
      </p:sp>
      <p:grpSp>
        <p:nvGrpSpPr>
          <p:cNvPr id="24" name="Group 34">
            <a:extLst>
              <a:ext uri="{FF2B5EF4-FFF2-40B4-BE49-F238E27FC236}">
                <a16:creationId xmlns:a16="http://schemas.microsoft.com/office/drawing/2014/main" id="{4DE84217-687C-4F8F-917E-9EB142C0D2A1}"/>
              </a:ext>
            </a:extLst>
          </p:cNvPr>
          <p:cNvGrpSpPr>
            <a:grpSpLocks/>
          </p:cNvGrpSpPr>
          <p:nvPr/>
        </p:nvGrpSpPr>
        <p:grpSpPr bwMode="auto">
          <a:xfrm>
            <a:off x="7692251" y="844965"/>
            <a:ext cx="3689350" cy="3749675"/>
            <a:chOff x="1468" y="652"/>
            <a:chExt cx="2324" cy="2362"/>
          </a:xfrm>
        </p:grpSpPr>
        <p:sp>
          <p:nvSpPr>
            <p:cNvPr id="25" name="Line 16">
              <a:extLst>
                <a:ext uri="{FF2B5EF4-FFF2-40B4-BE49-F238E27FC236}">
                  <a16:creationId xmlns:a16="http://schemas.microsoft.com/office/drawing/2014/main" id="{A5332206-01AE-449D-AE9B-87B39FC3DCB9}"/>
                </a:ext>
              </a:extLst>
            </p:cNvPr>
            <p:cNvSpPr>
              <a:spLocks noChangeShapeType="1"/>
            </p:cNvSpPr>
            <p:nvPr/>
          </p:nvSpPr>
          <p:spPr bwMode="auto">
            <a:xfrm>
              <a:off x="2592" y="652"/>
              <a:ext cx="1008" cy="18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Oval 18">
              <a:extLst>
                <a:ext uri="{FF2B5EF4-FFF2-40B4-BE49-F238E27FC236}">
                  <a16:creationId xmlns:a16="http://schemas.microsoft.com/office/drawing/2014/main" id="{AEFA5307-1EF7-47F9-8309-D06EE404CC93}"/>
                </a:ext>
              </a:extLst>
            </p:cNvPr>
            <p:cNvSpPr>
              <a:spLocks noChangeArrowheads="1"/>
            </p:cNvSpPr>
            <p:nvPr/>
          </p:nvSpPr>
          <p:spPr bwMode="auto">
            <a:xfrm>
              <a:off x="3494" y="2486"/>
              <a:ext cx="288" cy="250"/>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21">
              <a:extLst>
                <a:ext uri="{FF2B5EF4-FFF2-40B4-BE49-F238E27FC236}">
                  <a16:creationId xmlns:a16="http://schemas.microsoft.com/office/drawing/2014/main" id="{71649182-AECC-4FC4-A119-281254C2DF10}"/>
                </a:ext>
              </a:extLst>
            </p:cNvPr>
            <p:cNvSpPr txBox="1">
              <a:spLocks noChangeArrowheads="1"/>
            </p:cNvSpPr>
            <p:nvPr/>
          </p:nvSpPr>
          <p:spPr bwMode="auto">
            <a:xfrm rot="-1648484">
              <a:off x="3024" y="249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2" name="Group 27">
              <a:extLst>
                <a:ext uri="{FF2B5EF4-FFF2-40B4-BE49-F238E27FC236}">
                  <a16:creationId xmlns:a16="http://schemas.microsoft.com/office/drawing/2014/main" id="{561A1717-ABD4-4773-B430-8AF200047147}"/>
                </a:ext>
              </a:extLst>
            </p:cNvPr>
            <p:cNvGrpSpPr>
              <a:grpSpLocks/>
            </p:cNvGrpSpPr>
            <p:nvPr/>
          </p:nvGrpSpPr>
          <p:grpSpPr bwMode="auto">
            <a:xfrm rot="1616906">
              <a:off x="1468" y="2592"/>
              <a:ext cx="1352" cy="422"/>
              <a:chOff x="2248" y="2572"/>
              <a:chExt cx="1352" cy="422"/>
            </a:xfrm>
          </p:grpSpPr>
          <p:sp>
            <p:nvSpPr>
              <p:cNvPr id="39" name="Text Box 20">
                <a:extLst>
                  <a:ext uri="{FF2B5EF4-FFF2-40B4-BE49-F238E27FC236}">
                    <a16:creationId xmlns:a16="http://schemas.microsoft.com/office/drawing/2014/main" id="{A0CD159C-823C-4189-8788-D99067F70024}"/>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40" name="Group 26">
                <a:extLst>
                  <a:ext uri="{FF2B5EF4-FFF2-40B4-BE49-F238E27FC236}">
                    <a16:creationId xmlns:a16="http://schemas.microsoft.com/office/drawing/2014/main" id="{2776CF89-2150-4F1F-9FFF-4ADAADEB6B0C}"/>
                  </a:ext>
                </a:extLst>
              </p:cNvPr>
              <p:cNvGrpSpPr>
                <a:grpSpLocks/>
              </p:cNvGrpSpPr>
              <p:nvPr/>
            </p:nvGrpSpPr>
            <p:grpSpPr bwMode="auto">
              <a:xfrm>
                <a:off x="2248" y="2640"/>
                <a:ext cx="1160" cy="354"/>
                <a:chOff x="2248" y="2640"/>
                <a:chExt cx="1160" cy="354"/>
              </a:xfrm>
            </p:grpSpPr>
            <p:sp>
              <p:nvSpPr>
                <p:cNvPr id="41" name="Text Box 22">
                  <a:extLst>
                    <a:ext uri="{FF2B5EF4-FFF2-40B4-BE49-F238E27FC236}">
                      <a16:creationId xmlns:a16="http://schemas.microsoft.com/office/drawing/2014/main" id="{B6E2D732-D6CF-4EFB-BA9D-592D9ED86BEB}"/>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2" name="Text Box 24">
                  <a:extLst>
                    <a:ext uri="{FF2B5EF4-FFF2-40B4-BE49-F238E27FC236}">
                      <a16:creationId xmlns:a16="http://schemas.microsoft.com/office/drawing/2014/main" id="{090595DB-4A09-4DD0-B44A-D847A732A3E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3" name="Text Box 25">
                  <a:extLst>
                    <a:ext uri="{FF2B5EF4-FFF2-40B4-BE49-F238E27FC236}">
                      <a16:creationId xmlns:a16="http://schemas.microsoft.com/office/drawing/2014/main" id="{4ABCFFB3-5FB5-4E0C-BA56-3AAA696D764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nvGrpSpPr>
            <p:cNvPr id="33" name="Group 28">
              <a:extLst>
                <a:ext uri="{FF2B5EF4-FFF2-40B4-BE49-F238E27FC236}">
                  <a16:creationId xmlns:a16="http://schemas.microsoft.com/office/drawing/2014/main" id="{B550BCDA-9CB2-4F1E-B349-D4FBBFFED199}"/>
                </a:ext>
              </a:extLst>
            </p:cNvPr>
            <p:cNvGrpSpPr>
              <a:grpSpLocks/>
            </p:cNvGrpSpPr>
            <p:nvPr/>
          </p:nvGrpSpPr>
          <p:grpSpPr bwMode="auto">
            <a:xfrm>
              <a:off x="2256" y="2592"/>
              <a:ext cx="1352" cy="422"/>
              <a:chOff x="2248" y="2572"/>
              <a:chExt cx="1352" cy="422"/>
            </a:xfrm>
          </p:grpSpPr>
          <p:sp>
            <p:nvSpPr>
              <p:cNvPr id="34" name="Text Box 29">
                <a:extLst>
                  <a:ext uri="{FF2B5EF4-FFF2-40B4-BE49-F238E27FC236}">
                    <a16:creationId xmlns:a16="http://schemas.microsoft.com/office/drawing/2014/main" id="{44DCFA92-918B-4FC9-AAEB-504E190546D5}"/>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5" name="Group 30">
                <a:extLst>
                  <a:ext uri="{FF2B5EF4-FFF2-40B4-BE49-F238E27FC236}">
                    <a16:creationId xmlns:a16="http://schemas.microsoft.com/office/drawing/2014/main" id="{F673FFC9-8EF7-4D7F-9D20-46A22EC7A273}"/>
                  </a:ext>
                </a:extLst>
              </p:cNvPr>
              <p:cNvGrpSpPr>
                <a:grpSpLocks/>
              </p:cNvGrpSpPr>
              <p:nvPr/>
            </p:nvGrpSpPr>
            <p:grpSpPr bwMode="auto">
              <a:xfrm>
                <a:off x="2248" y="2640"/>
                <a:ext cx="1160" cy="354"/>
                <a:chOff x="2248" y="2640"/>
                <a:chExt cx="1160" cy="354"/>
              </a:xfrm>
            </p:grpSpPr>
            <p:sp>
              <p:nvSpPr>
                <p:cNvPr id="36" name="Text Box 31">
                  <a:extLst>
                    <a:ext uri="{FF2B5EF4-FFF2-40B4-BE49-F238E27FC236}">
                      <a16:creationId xmlns:a16="http://schemas.microsoft.com/office/drawing/2014/main" id="{30585F79-B6A4-494E-ADD3-4D80744E0B51}"/>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7" name="Text Box 32">
                  <a:extLst>
                    <a:ext uri="{FF2B5EF4-FFF2-40B4-BE49-F238E27FC236}">
                      <a16:creationId xmlns:a16="http://schemas.microsoft.com/office/drawing/2014/main" id="{3ADBC068-7351-476B-9B6F-BF09CF37F19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8" name="Text Box 33">
                  <a:extLst>
                    <a:ext uri="{FF2B5EF4-FFF2-40B4-BE49-F238E27FC236}">
                      <a16:creationId xmlns:a16="http://schemas.microsoft.com/office/drawing/2014/main" id="{12976E22-82CF-43F5-B3D9-17213228177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sp>
        <p:nvSpPr>
          <p:cNvPr id="44" name="Text Box 36">
            <a:extLst>
              <a:ext uri="{FF2B5EF4-FFF2-40B4-BE49-F238E27FC236}">
                <a16:creationId xmlns:a16="http://schemas.microsoft.com/office/drawing/2014/main" id="{CC41A83A-A19B-4997-968D-F2D7CF35B3E7}"/>
              </a:ext>
            </a:extLst>
          </p:cNvPr>
          <p:cNvSpPr txBox="1">
            <a:spLocks noChangeArrowheads="1"/>
          </p:cNvSpPr>
          <p:nvPr/>
        </p:nvSpPr>
        <p:spPr bwMode="auto">
          <a:xfrm rot="14976353">
            <a:off x="8575620" y="630663"/>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latin typeface="Arial" panose="020B0604020202020204" pitchFamily="34" charset="0"/>
                <a:cs typeface="Arial" panose="020B0604020202020204" pitchFamily="34" charset="0"/>
              </a:rPr>
              <a:t>﴾</a:t>
            </a:r>
          </a:p>
        </p:txBody>
      </p:sp>
      <p:sp>
        <p:nvSpPr>
          <p:cNvPr id="45" name="Text Box 61">
            <a:extLst>
              <a:ext uri="{FF2B5EF4-FFF2-40B4-BE49-F238E27FC236}">
                <a16:creationId xmlns:a16="http://schemas.microsoft.com/office/drawing/2014/main" id="{8DFDD851-F53D-4CC1-943C-2D8D08ACE51A}"/>
              </a:ext>
            </a:extLst>
          </p:cNvPr>
          <p:cNvSpPr txBox="1">
            <a:spLocks noChangeArrowheads="1"/>
          </p:cNvSpPr>
          <p:nvPr/>
        </p:nvSpPr>
        <p:spPr bwMode="auto">
          <a:xfrm>
            <a:off x="10816451" y="403107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
        <p:nvSpPr>
          <p:cNvPr id="46" name="AutoShape 62">
            <a:extLst>
              <a:ext uri="{FF2B5EF4-FFF2-40B4-BE49-F238E27FC236}">
                <a16:creationId xmlns:a16="http://schemas.microsoft.com/office/drawing/2014/main" id="{51B60A1D-9C64-4F05-81F7-4DFD59344689}"/>
              </a:ext>
            </a:extLst>
          </p:cNvPr>
          <p:cNvSpPr>
            <a:spLocks noChangeArrowheads="1"/>
          </p:cNvSpPr>
          <p:nvPr/>
        </p:nvSpPr>
        <p:spPr bwMode="auto">
          <a:xfrm>
            <a:off x="11184751" y="4156490"/>
            <a:ext cx="76200" cy="1136650"/>
          </a:xfrm>
          <a:prstGeom prst="downArrow">
            <a:avLst>
              <a:gd name="adj1" fmla="val 50000"/>
              <a:gd name="adj2" fmla="val 372917"/>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64">
            <a:extLst>
              <a:ext uri="{FF2B5EF4-FFF2-40B4-BE49-F238E27FC236}">
                <a16:creationId xmlns:a16="http://schemas.microsoft.com/office/drawing/2014/main" id="{BA9FF4EE-92F9-40D1-B965-5EA25E00BD25}"/>
              </a:ext>
            </a:extLst>
          </p:cNvPr>
          <p:cNvSpPr txBox="1">
            <a:spLocks noChangeArrowheads="1"/>
          </p:cNvSpPr>
          <p:nvPr/>
        </p:nvSpPr>
        <p:spPr bwMode="auto">
          <a:xfrm>
            <a:off x="10968851" y="5156615"/>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1CADE4"/>
                </a:solidFill>
                <a:latin typeface="Arial" panose="020B0604020202020204" pitchFamily="34" charset="0"/>
              </a:rPr>
              <a:t>P</a:t>
            </a:r>
          </a:p>
        </p:txBody>
      </p:sp>
      <p:sp>
        <p:nvSpPr>
          <p:cNvPr id="48" name="Line 65">
            <a:extLst>
              <a:ext uri="{FF2B5EF4-FFF2-40B4-BE49-F238E27FC236}">
                <a16:creationId xmlns:a16="http://schemas.microsoft.com/office/drawing/2014/main" id="{1D1E426D-2859-4ABD-A866-D44CD446D336}"/>
              </a:ext>
            </a:extLst>
          </p:cNvPr>
          <p:cNvSpPr>
            <a:spLocks noChangeShapeType="1"/>
          </p:cNvSpPr>
          <p:nvPr/>
        </p:nvSpPr>
        <p:spPr bwMode="auto">
          <a:xfrm>
            <a:off x="11121251" y="5253453"/>
            <a:ext cx="304800"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9" name="Group 68">
            <a:extLst>
              <a:ext uri="{FF2B5EF4-FFF2-40B4-BE49-F238E27FC236}">
                <a16:creationId xmlns:a16="http://schemas.microsoft.com/office/drawing/2014/main" id="{6312054A-2CCB-4D19-AA57-DF5D8E34F063}"/>
              </a:ext>
            </a:extLst>
          </p:cNvPr>
          <p:cNvGrpSpPr>
            <a:grpSpLocks/>
          </p:cNvGrpSpPr>
          <p:nvPr/>
        </p:nvGrpSpPr>
        <p:grpSpPr bwMode="auto">
          <a:xfrm rot="16200000">
            <a:off x="10123507" y="1004510"/>
            <a:ext cx="533400" cy="2014537"/>
            <a:chOff x="432" y="2016"/>
            <a:chExt cx="336" cy="1269"/>
          </a:xfrm>
        </p:grpSpPr>
        <p:sp>
          <p:nvSpPr>
            <p:cNvPr id="50" name="AutoShape 51">
              <a:extLst>
                <a:ext uri="{FF2B5EF4-FFF2-40B4-BE49-F238E27FC236}">
                  <a16:creationId xmlns:a16="http://schemas.microsoft.com/office/drawing/2014/main" id="{7CD54912-8E55-406A-AA82-3BEBC8ABE87D}"/>
                </a:ext>
              </a:extLst>
            </p:cNvPr>
            <p:cNvSpPr>
              <a:spLocks noChangeArrowheads="1"/>
            </p:cNvSpPr>
            <p:nvPr/>
          </p:nvSpPr>
          <p:spPr bwMode="auto">
            <a:xfrm>
              <a:off x="576" y="2016"/>
              <a:ext cx="48" cy="960"/>
            </a:xfrm>
            <a:prstGeom prst="downArrow">
              <a:avLst>
                <a:gd name="adj1" fmla="val 50000"/>
                <a:gd name="adj2" fmla="val 500000"/>
              </a:avLst>
            </a:prstGeom>
            <a:solidFill>
              <a:schemeClr val="bg1"/>
            </a:solidFill>
            <a:ln w="9525" algn="ctr">
              <a:solidFill>
                <a:srgbClr val="1CAD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67">
              <a:extLst>
                <a:ext uri="{FF2B5EF4-FFF2-40B4-BE49-F238E27FC236}">
                  <a16:creationId xmlns:a16="http://schemas.microsoft.com/office/drawing/2014/main" id="{28109771-48B0-4C22-99B7-AC8AD9016CE4}"/>
                </a:ext>
              </a:extLst>
            </p:cNvPr>
            <p:cNvSpPr txBox="1">
              <a:spLocks noChangeArrowheads="1"/>
            </p:cNvSpPr>
            <p:nvPr/>
          </p:nvSpPr>
          <p:spPr bwMode="auto">
            <a:xfrm>
              <a:off x="432" y="2994"/>
              <a:ext cx="336" cy="29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sp>
        <p:nvSpPr>
          <p:cNvPr id="52" name="AutoShape 69">
            <a:extLst>
              <a:ext uri="{FF2B5EF4-FFF2-40B4-BE49-F238E27FC236}">
                <a16:creationId xmlns:a16="http://schemas.microsoft.com/office/drawing/2014/main" id="{C0D159F4-65D8-4840-BB98-545A4B746ECD}"/>
              </a:ext>
            </a:extLst>
          </p:cNvPr>
          <p:cNvSpPr>
            <a:spLocks noChangeArrowheads="1"/>
          </p:cNvSpPr>
          <p:nvPr/>
        </p:nvSpPr>
        <p:spPr bwMode="auto">
          <a:xfrm rot="19890690">
            <a:off x="10839766" y="2871180"/>
            <a:ext cx="117653" cy="985471"/>
          </a:xfrm>
          <a:prstGeom prst="upArrow">
            <a:avLst>
              <a:gd name="adj1" fmla="val 50000"/>
              <a:gd name="adj2" fmla="val 350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 name="Group 72">
            <a:extLst>
              <a:ext uri="{FF2B5EF4-FFF2-40B4-BE49-F238E27FC236}">
                <a16:creationId xmlns:a16="http://schemas.microsoft.com/office/drawing/2014/main" id="{E42DC773-ACA1-40CC-8FD1-36E3F40C38E4}"/>
              </a:ext>
            </a:extLst>
          </p:cNvPr>
          <p:cNvGrpSpPr>
            <a:grpSpLocks/>
          </p:cNvGrpSpPr>
          <p:nvPr/>
        </p:nvGrpSpPr>
        <p:grpSpPr bwMode="auto">
          <a:xfrm rot="1332067">
            <a:off x="11194276" y="2886490"/>
            <a:ext cx="533400" cy="701675"/>
            <a:chOff x="1104" y="2736"/>
            <a:chExt cx="336" cy="442"/>
          </a:xfrm>
        </p:grpSpPr>
        <p:sp>
          <p:nvSpPr>
            <p:cNvPr id="54" name="Text Box 70">
              <a:extLst>
                <a:ext uri="{FF2B5EF4-FFF2-40B4-BE49-F238E27FC236}">
                  <a16:creationId xmlns:a16="http://schemas.microsoft.com/office/drawing/2014/main" id="{1C618CA5-8714-49A9-8EFB-6222C3CF88BB}"/>
                </a:ext>
              </a:extLst>
            </p:cNvPr>
            <p:cNvSpPr txBox="1">
              <a:spLocks noChangeArrowheads="1"/>
            </p:cNvSpPr>
            <p:nvPr/>
          </p:nvSpPr>
          <p:spPr bwMode="auto">
            <a:xfrm>
              <a:off x="1104" y="2736"/>
              <a:ext cx="3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1CADE4"/>
                  </a:solidFill>
                  <a:latin typeface="Arial" panose="020B0604020202020204" pitchFamily="34" charset="0"/>
                </a:rPr>
                <a:t>T</a:t>
              </a:r>
            </a:p>
          </p:txBody>
        </p:sp>
        <p:sp>
          <p:nvSpPr>
            <p:cNvPr id="55" name="Line 71">
              <a:extLst>
                <a:ext uri="{FF2B5EF4-FFF2-40B4-BE49-F238E27FC236}">
                  <a16:creationId xmlns:a16="http://schemas.microsoft.com/office/drawing/2014/main" id="{0DF70FB9-AEBB-4971-8B72-50AB77E67278}"/>
                </a:ext>
              </a:extLst>
            </p:cNvPr>
            <p:cNvSpPr>
              <a:spLocks noChangeShapeType="1"/>
            </p:cNvSpPr>
            <p:nvPr/>
          </p:nvSpPr>
          <p:spPr bwMode="auto">
            <a:xfrm>
              <a:off x="1104" y="2784"/>
              <a:ext cx="288"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6" name="AutoShape 77">
            <a:extLst>
              <a:ext uri="{FF2B5EF4-FFF2-40B4-BE49-F238E27FC236}">
                <a16:creationId xmlns:a16="http://schemas.microsoft.com/office/drawing/2014/main" id="{D6FBFF2D-DC09-4D9D-8BD7-01BD5425E86B}"/>
              </a:ext>
            </a:extLst>
          </p:cNvPr>
          <p:cNvSpPr>
            <a:spLocks noChangeArrowheads="1"/>
          </p:cNvSpPr>
          <p:nvPr/>
        </p:nvSpPr>
        <p:spPr bwMode="auto">
          <a:xfrm rot="19705076" flipH="1">
            <a:off x="11517184" y="4018038"/>
            <a:ext cx="113281" cy="981530"/>
          </a:xfrm>
          <a:prstGeom prst="downArrow">
            <a:avLst>
              <a:gd name="adj1" fmla="val 50000"/>
              <a:gd name="adj2" fmla="val 375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82">
            <a:extLst>
              <a:ext uri="{FF2B5EF4-FFF2-40B4-BE49-F238E27FC236}">
                <a16:creationId xmlns:a16="http://schemas.microsoft.com/office/drawing/2014/main" id="{6F3A8E98-D05E-4820-B9A4-FB8CCC113EA9}"/>
              </a:ext>
            </a:extLst>
          </p:cNvPr>
          <p:cNvGrpSpPr>
            <a:grpSpLocks/>
          </p:cNvGrpSpPr>
          <p:nvPr/>
        </p:nvGrpSpPr>
        <p:grpSpPr bwMode="auto">
          <a:xfrm>
            <a:off x="11654651" y="3740565"/>
            <a:ext cx="685800" cy="1311275"/>
            <a:chOff x="1344" y="2333"/>
            <a:chExt cx="432" cy="826"/>
          </a:xfrm>
        </p:grpSpPr>
        <p:sp>
          <p:nvSpPr>
            <p:cNvPr id="58" name="Text Box 78">
              <a:extLst>
                <a:ext uri="{FF2B5EF4-FFF2-40B4-BE49-F238E27FC236}">
                  <a16:creationId xmlns:a16="http://schemas.microsoft.com/office/drawing/2014/main" id="{6E3C357F-96FD-4AFB-84D5-E5DFA6ED4FB6}"/>
                </a:ext>
              </a:extLst>
            </p:cNvPr>
            <p:cNvSpPr txBox="1">
              <a:spLocks noChangeArrowheads="1"/>
            </p:cNvSpPr>
            <p:nvPr/>
          </p:nvSpPr>
          <p:spPr bwMode="auto">
            <a:xfrm>
              <a:off x="1382" y="2333"/>
              <a:ext cx="11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FF0000"/>
                </a:solidFill>
                <a:latin typeface="Arial" panose="020B0604020202020204" pitchFamily="34" charset="0"/>
              </a:endParaRPr>
            </a:p>
          </p:txBody>
        </p:sp>
        <p:sp>
          <p:nvSpPr>
            <p:cNvPr id="59" name="Text Box 79">
              <a:extLst>
                <a:ext uri="{FF2B5EF4-FFF2-40B4-BE49-F238E27FC236}">
                  <a16:creationId xmlns:a16="http://schemas.microsoft.com/office/drawing/2014/main" id="{CA3426C4-155E-4ED7-B07A-87A752AA9C18}"/>
                </a:ext>
              </a:extLst>
            </p:cNvPr>
            <p:cNvSpPr txBox="1">
              <a:spLocks noChangeArrowheads="1"/>
            </p:cNvSpPr>
            <p:nvPr/>
          </p:nvSpPr>
          <p:spPr bwMode="auto">
            <a:xfrm>
              <a:off x="1344" y="2688"/>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latin typeface="Arial" panose="020B0604020202020204" pitchFamily="34" charset="0"/>
                </a:rPr>
                <a:t>P</a:t>
              </a:r>
            </a:p>
          </p:txBody>
        </p:sp>
        <p:sp>
          <p:nvSpPr>
            <p:cNvPr id="60" name="Line 80">
              <a:extLst>
                <a:ext uri="{FF2B5EF4-FFF2-40B4-BE49-F238E27FC236}">
                  <a16:creationId xmlns:a16="http://schemas.microsoft.com/office/drawing/2014/main" id="{B8257B15-B430-4221-9874-38BAECA9B2A9}"/>
                </a:ext>
              </a:extLst>
            </p:cNvPr>
            <p:cNvSpPr>
              <a:spLocks noChangeShapeType="1"/>
            </p:cNvSpPr>
            <p:nvPr/>
          </p:nvSpPr>
          <p:spPr bwMode="auto">
            <a:xfrm>
              <a:off x="1392" y="2708"/>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61" name="Text Box 81">
              <a:extLst>
                <a:ext uri="{FF2B5EF4-FFF2-40B4-BE49-F238E27FC236}">
                  <a16:creationId xmlns:a16="http://schemas.microsoft.com/office/drawing/2014/main" id="{5EBC0BEC-AF8A-4975-91F8-B37F9C8190F9}"/>
                </a:ext>
              </a:extLst>
            </p:cNvPr>
            <p:cNvSpPr txBox="1">
              <a:spLocks noChangeArrowheads="1"/>
            </p:cNvSpPr>
            <p:nvPr/>
          </p:nvSpPr>
          <p:spPr bwMode="auto">
            <a:xfrm>
              <a:off x="1392" y="283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Arial" panose="020B0604020202020204" pitchFamily="34" charset="0"/>
                </a:rPr>
                <a:t>n</a:t>
              </a:r>
            </a:p>
          </p:txBody>
        </p:sp>
      </p:grpSp>
      <p:grpSp>
        <p:nvGrpSpPr>
          <p:cNvPr id="62" name="Group 88">
            <a:extLst>
              <a:ext uri="{FF2B5EF4-FFF2-40B4-BE49-F238E27FC236}">
                <a16:creationId xmlns:a16="http://schemas.microsoft.com/office/drawing/2014/main" id="{4BFF387D-9B0C-4BA4-92E6-3FF078876D6F}"/>
              </a:ext>
            </a:extLst>
          </p:cNvPr>
          <p:cNvGrpSpPr>
            <a:grpSpLocks/>
          </p:cNvGrpSpPr>
          <p:nvPr/>
        </p:nvGrpSpPr>
        <p:grpSpPr bwMode="auto">
          <a:xfrm>
            <a:off x="10292576" y="4118390"/>
            <a:ext cx="914400" cy="1081088"/>
            <a:chOff x="4484" y="3419"/>
            <a:chExt cx="576" cy="681"/>
          </a:xfrm>
        </p:grpSpPr>
        <p:sp>
          <p:nvSpPr>
            <p:cNvPr id="63" name="AutoShape 83">
              <a:extLst>
                <a:ext uri="{FF2B5EF4-FFF2-40B4-BE49-F238E27FC236}">
                  <a16:creationId xmlns:a16="http://schemas.microsoft.com/office/drawing/2014/main" id="{ED59428C-1944-4E4B-B7D5-E7CA41F8A62E}"/>
                </a:ext>
              </a:extLst>
            </p:cNvPr>
            <p:cNvSpPr>
              <a:spLocks noChangeArrowheads="1"/>
            </p:cNvSpPr>
            <p:nvPr/>
          </p:nvSpPr>
          <p:spPr bwMode="auto">
            <a:xfrm rot="-1282237">
              <a:off x="4532" y="3419"/>
              <a:ext cx="384" cy="48"/>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Text Box 84">
              <a:extLst>
                <a:ext uri="{FF2B5EF4-FFF2-40B4-BE49-F238E27FC236}">
                  <a16:creationId xmlns:a16="http://schemas.microsoft.com/office/drawing/2014/main" id="{71B6C2A7-19F8-4BB8-A1D0-EADE0CA12FE1}"/>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latin typeface="Arial" panose="020B0604020202020204" pitchFamily="34" charset="0"/>
                </a:rPr>
                <a:t>P</a:t>
              </a:r>
            </a:p>
          </p:txBody>
        </p:sp>
        <p:sp>
          <p:nvSpPr>
            <p:cNvPr id="65" name="Line 86">
              <a:extLst>
                <a:ext uri="{FF2B5EF4-FFF2-40B4-BE49-F238E27FC236}">
                  <a16:creationId xmlns:a16="http://schemas.microsoft.com/office/drawing/2014/main" id="{52A2E003-B1C3-4FBF-A66C-6740FAEC1789}"/>
                </a:ext>
              </a:extLst>
            </p:cNvPr>
            <p:cNvSpPr>
              <a:spLocks noChangeShapeType="1"/>
            </p:cNvSpPr>
            <p:nvPr/>
          </p:nvSpPr>
          <p:spPr bwMode="auto">
            <a:xfrm>
              <a:off x="4676" y="361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 name="Text Box 87">
              <a:extLst>
                <a:ext uri="{FF2B5EF4-FFF2-40B4-BE49-F238E27FC236}">
                  <a16:creationId xmlns:a16="http://schemas.microsoft.com/office/drawing/2014/main" id="{1C116CAA-05EC-49D5-9C99-89837CEBE1AD}"/>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rPr>
                <a:t>t</a:t>
              </a:r>
            </a:p>
          </p:txBody>
        </p:sp>
      </p:grpSp>
      <p:grpSp>
        <p:nvGrpSpPr>
          <p:cNvPr id="67" name="Group 92">
            <a:extLst>
              <a:ext uri="{FF2B5EF4-FFF2-40B4-BE49-F238E27FC236}">
                <a16:creationId xmlns:a16="http://schemas.microsoft.com/office/drawing/2014/main" id="{095391CF-6DC8-4903-8B29-0CB7B4C9B7E2}"/>
              </a:ext>
            </a:extLst>
          </p:cNvPr>
          <p:cNvGrpSpPr>
            <a:grpSpLocks/>
          </p:cNvGrpSpPr>
          <p:nvPr/>
        </p:nvGrpSpPr>
        <p:grpSpPr bwMode="auto">
          <a:xfrm>
            <a:off x="10624368" y="4062768"/>
            <a:ext cx="1841501" cy="1371600"/>
            <a:chOff x="5847" y="2210"/>
            <a:chExt cx="1160" cy="864"/>
          </a:xfrm>
        </p:grpSpPr>
        <p:sp>
          <p:nvSpPr>
            <p:cNvPr id="68" name="Text Box 90">
              <a:extLst>
                <a:ext uri="{FF2B5EF4-FFF2-40B4-BE49-F238E27FC236}">
                  <a16:creationId xmlns:a16="http://schemas.microsoft.com/office/drawing/2014/main" id="{8BA4277B-590B-48FE-B406-9C571F38FD22}"/>
                </a:ext>
              </a:extLst>
            </p:cNvPr>
            <p:cNvSpPr txBox="1">
              <a:spLocks noChangeArrowheads="1"/>
            </p:cNvSpPr>
            <p:nvPr/>
          </p:nvSpPr>
          <p:spPr bwMode="auto">
            <a:xfrm rot="19851102">
              <a:off x="6143" y="2612"/>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sp>
          <p:nvSpPr>
            <p:cNvPr id="69" name="Text Box 91">
              <a:extLst>
                <a:ext uri="{FF2B5EF4-FFF2-40B4-BE49-F238E27FC236}">
                  <a16:creationId xmlns:a16="http://schemas.microsoft.com/office/drawing/2014/main" id="{53649F28-F592-484E-86EF-C2073AE6BE65}"/>
                </a:ext>
              </a:extLst>
            </p:cNvPr>
            <p:cNvSpPr txBox="1">
              <a:spLocks noChangeArrowheads="1"/>
            </p:cNvSpPr>
            <p:nvPr/>
          </p:nvSpPr>
          <p:spPr bwMode="auto">
            <a:xfrm rot="3438393">
              <a:off x="5559" y="249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grpSp>
      <p:sp>
        <p:nvSpPr>
          <p:cNvPr id="70" name="Text Box 93">
            <a:extLst>
              <a:ext uri="{FF2B5EF4-FFF2-40B4-BE49-F238E27FC236}">
                <a16:creationId xmlns:a16="http://schemas.microsoft.com/office/drawing/2014/main" id="{D32200CE-4848-4E9F-BA9A-478B1FB0CAB2}"/>
              </a:ext>
            </a:extLst>
          </p:cNvPr>
          <p:cNvSpPr txBox="1">
            <a:spLocks noChangeArrowheads="1"/>
          </p:cNvSpPr>
          <p:nvPr/>
        </p:nvSpPr>
        <p:spPr bwMode="auto">
          <a:xfrm>
            <a:off x="9080758" y="4393524"/>
            <a:ext cx="76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00"/>
                </a:solidFill>
                <a:latin typeface="Arial" panose="020B0604020202020204" pitchFamily="34" charset="0"/>
              </a:rPr>
              <a:t>o</a:t>
            </a:r>
          </a:p>
        </p:txBody>
      </p:sp>
      <p:sp>
        <p:nvSpPr>
          <p:cNvPr id="71" name="Text Box 94">
            <a:extLst>
              <a:ext uri="{FF2B5EF4-FFF2-40B4-BE49-F238E27FC236}">
                <a16:creationId xmlns:a16="http://schemas.microsoft.com/office/drawing/2014/main" id="{A25B175C-010A-4B56-BF72-B4BC9D3422C7}"/>
              </a:ext>
            </a:extLst>
          </p:cNvPr>
          <p:cNvSpPr txBox="1">
            <a:spLocks noChangeArrowheads="1"/>
          </p:cNvSpPr>
          <p:nvPr/>
        </p:nvSpPr>
        <p:spPr bwMode="auto">
          <a:xfrm rot="20476188">
            <a:off x="9518447" y="385699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1CADE4"/>
                </a:solidFill>
                <a:latin typeface="Arial" panose="020B0604020202020204" pitchFamily="34" charset="0"/>
              </a:rPr>
              <a:t>S = </a:t>
            </a:r>
            <a:r>
              <a:rPr lang="en-US" altLang="en-US" sz="2400" i="1">
                <a:solidFill>
                  <a:srgbClr val="1CADE4"/>
                </a:solidFill>
                <a:latin typeface="Times New Roman" panose="02020603050405020304" pitchFamily="18" charset="0"/>
                <a:cs typeface="Times New Roman" panose="02020603050405020304" pitchFamily="18" charset="0"/>
              </a:rPr>
              <a:t>l</a:t>
            </a:r>
            <a:r>
              <a:rPr lang="en-US" altLang="en-US" sz="2400">
                <a:solidFill>
                  <a:srgbClr val="1CADE4"/>
                </a:solidFill>
                <a:latin typeface="Arial" panose="020B0604020202020204" pitchFamily="34" charset="0"/>
              </a:rPr>
              <a:t>.</a:t>
            </a:r>
            <a:r>
              <a:rPr lang="en-US" altLang="zh-CN" sz="24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2400">
              <a:solidFill>
                <a:srgbClr val="1CADE4"/>
              </a:solidFill>
              <a:latin typeface="Arial" panose="020B0604020202020204" pitchFamily="34" charset="0"/>
              <a:sym typeface="Symbol" panose="05050102010706020507" pitchFamily="18" charset="2"/>
            </a:endParaRPr>
          </a:p>
        </p:txBody>
      </p:sp>
      <p:sp>
        <p:nvSpPr>
          <p:cNvPr id="72" name="Rectangle 95">
            <a:extLst>
              <a:ext uri="{FF2B5EF4-FFF2-40B4-BE49-F238E27FC236}">
                <a16:creationId xmlns:a16="http://schemas.microsoft.com/office/drawing/2014/main" id="{9733C948-F32A-4057-B6D8-AE516EA1F4F5}"/>
              </a:ext>
            </a:extLst>
          </p:cNvPr>
          <p:cNvSpPr>
            <a:spLocks noChangeArrowheads="1"/>
          </p:cNvSpPr>
          <p:nvPr/>
        </p:nvSpPr>
        <p:spPr bwMode="auto">
          <a:xfrm>
            <a:off x="9505176" y="1378365"/>
            <a:ext cx="47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3600">
              <a:solidFill>
                <a:srgbClr val="1CADE4"/>
              </a:solidFill>
              <a:latin typeface="Arial" panose="020B0604020202020204" pitchFamily="34" charset="0"/>
              <a:sym typeface="Symbol" panose="05050102010706020507" pitchFamily="18" charset="2"/>
            </a:endParaRPr>
          </a:p>
        </p:txBody>
      </p:sp>
      <p:sp>
        <p:nvSpPr>
          <p:cNvPr id="73" name="Text Box 97">
            <a:extLst>
              <a:ext uri="{FF2B5EF4-FFF2-40B4-BE49-F238E27FC236}">
                <a16:creationId xmlns:a16="http://schemas.microsoft.com/office/drawing/2014/main" id="{F242622A-CD1F-4191-AD7B-0CD2D98C0004}"/>
              </a:ext>
            </a:extLst>
          </p:cNvPr>
          <p:cNvSpPr txBox="1">
            <a:spLocks noChangeArrowheads="1"/>
          </p:cNvSpPr>
          <p:nvPr/>
        </p:nvSpPr>
        <p:spPr bwMode="auto">
          <a:xfrm>
            <a:off x="9248001" y="3848515"/>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66"/>
                </a:solidFill>
                <a:latin typeface="Arial" panose="020B0604020202020204" pitchFamily="34" charset="0"/>
              </a:rPr>
              <a:t>.</a:t>
            </a:r>
          </a:p>
        </p:txBody>
      </p:sp>
      <p:sp>
        <p:nvSpPr>
          <p:cNvPr id="74" name="Text Box 98">
            <a:extLst>
              <a:ext uri="{FF2B5EF4-FFF2-40B4-BE49-F238E27FC236}">
                <a16:creationId xmlns:a16="http://schemas.microsoft.com/office/drawing/2014/main" id="{6B940ACB-4A2E-44CA-B1C4-35C4B80A06BB}"/>
              </a:ext>
            </a:extLst>
          </p:cNvPr>
          <p:cNvSpPr txBox="1">
            <a:spLocks noChangeArrowheads="1"/>
          </p:cNvSpPr>
          <p:nvPr/>
        </p:nvSpPr>
        <p:spPr bwMode="auto">
          <a:xfrm>
            <a:off x="8387576" y="487412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Vị trí cân bằng</a:t>
            </a:r>
          </a:p>
        </p:txBody>
      </p:sp>
      <p:sp>
        <p:nvSpPr>
          <p:cNvPr id="75" name="Text Box 106">
            <a:extLst>
              <a:ext uri="{FF2B5EF4-FFF2-40B4-BE49-F238E27FC236}">
                <a16:creationId xmlns:a16="http://schemas.microsoft.com/office/drawing/2014/main" id="{37A0E9B4-DC28-4913-8B51-AB4D6BDD2D92}"/>
              </a:ext>
            </a:extLst>
          </p:cNvPr>
          <p:cNvSpPr txBox="1">
            <a:spLocks noChangeArrowheads="1"/>
          </p:cNvSpPr>
          <p:nvPr/>
        </p:nvSpPr>
        <p:spPr bwMode="auto">
          <a:xfrm>
            <a:off x="7108692" y="105133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góc</a:t>
            </a:r>
          </a:p>
        </p:txBody>
      </p:sp>
      <p:sp>
        <p:nvSpPr>
          <p:cNvPr id="76" name="Line 107">
            <a:extLst>
              <a:ext uri="{FF2B5EF4-FFF2-40B4-BE49-F238E27FC236}">
                <a16:creationId xmlns:a16="http://schemas.microsoft.com/office/drawing/2014/main" id="{43B042C9-4A9D-4FE3-93A0-65FF2A77261A}"/>
              </a:ext>
            </a:extLst>
          </p:cNvPr>
          <p:cNvSpPr>
            <a:spLocks noChangeShapeType="1"/>
          </p:cNvSpPr>
          <p:nvPr/>
        </p:nvSpPr>
        <p:spPr bwMode="auto">
          <a:xfrm>
            <a:off x="8203427" y="14582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 name="Text Box 110">
            <a:extLst>
              <a:ext uri="{FF2B5EF4-FFF2-40B4-BE49-F238E27FC236}">
                <a16:creationId xmlns:a16="http://schemas.microsoft.com/office/drawing/2014/main" id="{29D39E5F-908C-4F49-A132-7625EF86AC1B}"/>
              </a:ext>
            </a:extLst>
          </p:cNvPr>
          <p:cNvSpPr txBox="1">
            <a:spLocks noChangeArrowheads="1"/>
          </p:cNvSpPr>
          <p:nvPr/>
        </p:nvSpPr>
        <p:spPr bwMode="auto">
          <a:xfrm>
            <a:off x="9452789" y="3507615"/>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cong</a:t>
            </a:r>
          </a:p>
        </p:txBody>
      </p:sp>
      <p:grpSp>
        <p:nvGrpSpPr>
          <p:cNvPr id="78" name="Group 115">
            <a:extLst>
              <a:ext uri="{FF2B5EF4-FFF2-40B4-BE49-F238E27FC236}">
                <a16:creationId xmlns:a16="http://schemas.microsoft.com/office/drawing/2014/main" id="{60AB40DA-8531-4A2F-BD6B-6C483A50402E}"/>
              </a:ext>
            </a:extLst>
          </p:cNvPr>
          <p:cNvGrpSpPr>
            <a:grpSpLocks/>
          </p:cNvGrpSpPr>
          <p:nvPr/>
        </p:nvGrpSpPr>
        <p:grpSpPr bwMode="auto">
          <a:xfrm>
            <a:off x="10297173" y="4124603"/>
            <a:ext cx="914400" cy="1079501"/>
            <a:chOff x="4484" y="3420"/>
            <a:chExt cx="576" cy="680"/>
          </a:xfrm>
        </p:grpSpPr>
        <p:sp>
          <p:nvSpPr>
            <p:cNvPr id="79" name="AutoShape 116">
              <a:extLst>
                <a:ext uri="{FF2B5EF4-FFF2-40B4-BE49-F238E27FC236}">
                  <a16:creationId xmlns:a16="http://schemas.microsoft.com/office/drawing/2014/main" id="{FC47C657-7B9D-41A3-88A4-9B38EC0B6B15}"/>
                </a:ext>
              </a:extLst>
            </p:cNvPr>
            <p:cNvSpPr>
              <a:spLocks noChangeArrowheads="1"/>
            </p:cNvSpPr>
            <p:nvPr/>
          </p:nvSpPr>
          <p:spPr bwMode="auto">
            <a:xfrm rot="20317763">
              <a:off x="4564" y="3420"/>
              <a:ext cx="359" cy="29"/>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80" name="Text Box 117">
              <a:extLst>
                <a:ext uri="{FF2B5EF4-FFF2-40B4-BE49-F238E27FC236}">
                  <a16:creationId xmlns:a16="http://schemas.microsoft.com/office/drawing/2014/main" id="{A8E5BBB6-8410-49F0-88BB-A1C2F9677E08}"/>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0000"/>
                  </a:solidFill>
                  <a:latin typeface="Arial" panose="020B0604020202020204" pitchFamily="34" charset="0"/>
                </a:rPr>
                <a:t>P</a:t>
              </a:r>
            </a:p>
          </p:txBody>
        </p:sp>
        <p:sp>
          <p:nvSpPr>
            <p:cNvPr id="81" name="Line 118">
              <a:extLst>
                <a:ext uri="{FF2B5EF4-FFF2-40B4-BE49-F238E27FC236}">
                  <a16:creationId xmlns:a16="http://schemas.microsoft.com/office/drawing/2014/main" id="{BA1B2F74-BF32-4889-93B3-0472617AF8F1}"/>
                </a:ext>
              </a:extLst>
            </p:cNvPr>
            <p:cNvSpPr>
              <a:spLocks noChangeShapeType="1"/>
            </p:cNvSpPr>
            <p:nvPr/>
          </p:nvSpPr>
          <p:spPr bwMode="auto">
            <a:xfrm>
              <a:off x="4676" y="3611"/>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82" name="Text Box 119">
              <a:extLst>
                <a:ext uri="{FF2B5EF4-FFF2-40B4-BE49-F238E27FC236}">
                  <a16:creationId xmlns:a16="http://schemas.microsoft.com/office/drawing/2014/main" id="{AB81B5D1-14A1-4151-AF67-9936E3CE9FCC}"/>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0000"/>
                  </a:solidFill>
                  <a:latin typeface="Arial" panose="020B0604020202020204" pitchFamily="34" charset="0"/>
                </a:rPr>
                <a:t>t</a:t>
              </a:r>
            </a:p>
          </p:txBody>
        </p:sp>
      </p:grpSp>
      <p:sp>
        <p:nvSpPr>
          <p:cNvPr id="8" name="Rectangle 7">
            <a:extLst>
              <a:ext uri="{FF2B5EF4-FFF2-40B4-BE49-F238E27FC236}">
                <a16:creationId xmlns:a16="http://schemas.microsoft.com/office/drawing/2014/main" id="{4BAD87C5-31A6-45BC-96B9-1D3430B3E4F2}"/>
              </a:ext>
            </a:extLst>
          </p:cNvPr>
          <p:cNvSpPr/>
          <p:nvPr/>
        </p:nvSpPr>
        <p:spPr>
          <a:xfrm>
            <a:off x="330997" y="688592"/>
            <a:ext cx="5531409" cy="5497900"/>
          </a:xfrm>
          <a:prstGeom prst="rect">
            <a:avLst/>
          </a:prstGeom>
          <a:no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83">
            <a:extLst>
              <a:ext uri="{FF2B5EF4-FFF2-40B4-BE49-F238E27FC236}">
                <a16:creationId xmlns:a16="http://schemas.microsoft.com/office/drawing/2014/main" id="{DEE1EB8A-4A9A-42B5-AF9F-FFDEF7CC4B90}"/>
              </a:ext>
            </a:extLst>
          </p:cNvPr>
          <p:cNvSpPr txBox="1">
            <a:spLocks noChangeArrowheads="1"/>
          </p:cNvSpPr>
          <p:nvPr/>
        </p:nvSpPr>
        <p:spPr bwMode="auto">
          <a:xfrm>
            <a:off x="660759" y="5137442"/>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400" b="0">
                <a:solidFill>
                  <a:srgbClr val="333300"/>
                </a:solidFill>
                <a:latin typeface="Arial" panose="020B0604020202020204" pitchFamily="34" charset="0"/>
                <a:cs typeface="Arial" panose="020B0604020202020204" pitchFamily="34" charset="0"/>
              </a:rPr>
              <a:t>● Trọng lực:</a:t>
            </a:r>
            <a:r>
              <a:rPr lang="en-US" altLang="en-US" sz="2400" b="0">
                <a:solidFill>
                  <a:schemeClr val="tx1"/>
                </a:solidFill>
                <a:latin typeface="Arial" panose="020B0604020202020204" pitchFamily="34" charset="0"/>
                <a:cs typeface="Arial" panose="020B0604020202020204" pitchFamily="34" charset="0"/>
              </a:rPr>
              <a:t>    </a:t>
            </a:r>
          </a:p>
        </p:txBody>
      </p:sp>
      <p:sp>
        <p:nvSpPr>
          <p:cNvPr id="87" name="Text Box 86">
            <a:extLst>
              <a:ext uri="{FF2B5EF4-FFF2-40B4-BE49-F238E27FC236}">
                <a16:creationId xmlns:a16="http://schemas.microsoft.com/office/drawing/2014/main" id="{318DAE1C-393C-4DF5-B697-D64ACA9972E6}"/>
              </a:ext>
            </a:extLst>
          </p:cNvPr>
          <p:cNvSpPr txBox="1">
            <a:spLocks noChangeArrowheads="1"/>
          </p:cNvSpPr>
          <p:nvPr/>
        </p:nvSpPr>
        <p:spPr bwMode="auto">
          <a:xfrm>
            <a:off x="660759" y="5565440"/>
            <a:ext cx="4102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400" b="0">
                <a:solidFill>
                  <a:srgbClr val="333300"/>
                </a:solidFill>
                <a:latin typeface="Arial" panose="020B0604020202020204" pitchFamily="34" charset="0"/>
                <a:cs typeface="Arial" panose="020B0604020202020204" pitchFamily="34" charset="0"/>
              </a:rPr>
              <a:t>●</a:t>
            </a:r>
            <a:r>
              <a:rPr lang="en-US" altLang="en-US" sz="2400">
                <a:solidFill>
                  <a:srgbClr val="333300"/>
                </a:solidFill>
                <a:latin typeface="Arial" panose="020B0604020202020204" pitchFamily="34" charset="0"/>
                <a:cs typeface="Arial" panose="020B0604020202020204" pitchFamily="34" charset="0"/>
              </a:rPr>
              <a:t> </a:t>
            </a:r>
            <a:r>
              <a:rPr lang="en-US" altLang="en-US" sz="2400" b="0">
                <a:solidFill>
                  <a:srgbClr val="333300"/>
                </a:solidFill>
                <a:latin typeface="Arial" panose="020B0604020202020204" pitchFamily="34" charset="0"/>
                <a:cs typeface="Arial" panose="020B0604020202020204" pitchFamily="34" charset="0"/>
              </a:rPr>
              <a:t>Lực căng của dây: </a:t>
            </a:r>
          </a:p>
        </p:txBody>
      </p:sp>
      <p:graphicFrame>
        <p:nvGraphicFramePr>
          <p:cNvPr id="88" name="Object 94">
            <a:extLst>
              <a:ext uri="{FF2B5EF4-FFF2-40B4-BE49-F238E27FC236}">
                <a16:creationId xmlns:a16="http://schemas.microsoft.com/office/drawing/2014/main" id="{4E47EF52-B780-4A77-993F-8576C370D24A}"/>
              </a:ext>
            </a:extLst>
          </p:cNvPr>
          <p:cNvGraphicFramePr>
            <a:graphicFrameLocks noChangeAspect="1"/>
          </p:cNvGraphicFramePr>
          <p:nvPr>
            <p:extLst>
              <p:ext uri="{D42A27DB-BD31-4B8C-83A1-F6EECF244321}">
                <p14:modId xmlns:p14="http://schemas.microsoft.com/office/powerpoint/2010/main" val="638341066"/>
              </p:ext>
            </p:extLst>
          </p:nvPr>
        </p:nvGraphicFramePr>
        <p:xfrm>
          <a:off x="2431488" y="5162432"/>
          <a:ext cx="361950" cy="381000"/>
        </p:xfrm>
        <a:graphic>
          <a:graphicData uri="http://schemas.openxmlformats.org/presentationml/2006/ole">
            <mc:AlternateContent xmlns:mc="http://schemas.openxmlformats.org/markup-compatibility/2006">
              <mc:Choice xmlns:v="urn:schemas-microsoft-com:vml" Requires="v">
                <p:oleObj name="Equation" r:id="rId3" imgW="152280" imgH="203040" progId="Equation.3">
                  <p:embed/>
                </p:oleObj>
              </mc:Choice>
              <mc:Fallback>
                <p:oleObj name="Equation" r:id="rId3" imgW="152280" imgH="203040" progId="Equation.3">
                  <p:embed/>
                  <p:pic>
                    <p:nvPicPr>
                      <p:cNvPr id="88" name="Object 94">
                        <a:extLst>
                          <a:ext uri="{FF2B5EF4-FFF2-40B4-BE49-F238E27FC236}">
                            <a16:creationId xmlns:a16="http://schemas.microsoft.com/office/drawing/2014/main" id="{4E47EF52-B780-4A77-993F-8576C370D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488" y="5162432"/>
                        <a:ext cx="3619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 name="Object 95">
            <a:extLst>
              <a:ext uri="{FF2B5EF4-FFF2-40B4-BE49-F238E27FC236}">
                <a16:creationId xmlns:a16="http://schemas.microsoft.com/office/drawing/2014/main" id="{3EA331FE-6721-4109-BA2D-686EEC4F9F65}"/>
              </a:ext>
            </a:extLst>
          </p:cNvPr>
          <p:cNvGraphicFramePr>
            <a:graphicFrameLocks noChangeAspect="1"/>
          </p:cNvGraphicFramePr>
          <p:nvPr>
            <p:extLst>
              <p:ext uri="{D42A27DB-BD31-4B8C-83A1-F6EECF244321}">
                <p14:modId xmlns:p14="http://schemas.microsoft.com/office/powerpoint/2010/main" val="2458907709"/>
              </p:ext>
            </p:extLst>
          </p:nvPr>
        </p:nvGraphicFramePr>
        <p:xfrm>
          <a:off x="3665510" y="5493143"/>
          <a:ext cx="398463" cy="457200"/>
        </p:xfrm>
        <a:graphic>
          <a:graphicData uri="http://schemas.openxmlformats.org/presentationml/2006/ole">
            <mc:AlternateContent xmlns:mc="http://schemas.openxmlformats.org/markup-compatibility/2006">
              <mc:Choice xmlns:v="urn:schemas-microsoft-com:vml" Requires="v">
                <p:oleObj name="Equation" r:id="rId5" imgW="139680" imgH="203040" progId="Equation.3">
                  <p:embed/>
                </p:oleObj>
              </mc:Choice>
              <mc:Fallback>
                <p:oleObj name="Equation" r:id="rId5" imgW="139680" imgH="203040" progId="Equation.3">
                  <p:embed/>
                  <p:pic>
                    <p:nvPicPr>
                      <p:cNvPr id="89" name="Object 95">
                        <a:extLst>
                          <a:ext uri="{FF2B5EF4-FFF2-40B4-BE49-F238E27FC236}">
                            <a16:creationId xmlns:a16="http://schemas.microsoft.com/office/drawing/2014/main" id="{3EA331FE-6721-4109-BA2D-686EEC4F9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510" y="5493143"/>
                        <a:ext cx="3984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2CB5C8E0-0B9C-47B5-86FB-44C9699218D0}"/>
              </a:ext>
            </a:extLst>
          </p:cNvPr>
          <p:cNvSpPr/>
          <p:nvPr/>
        </p:nvSpPr>
        <p:spPr>
          <a:xfrm>
            <a:off x="590927" y="2749960"/>
            <a:ext cx="3286806"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B1E743C3-D1D0-4382-90BC-CF117CF90001}"/>
              </a:ext>
            </a:extLst>
          </p:cNvPr>
          <p:cNvCxnSpPr/>
          <p:nvPr/>
        </p:nvCxnSpPr>
        <p:spPr>
          <a:xfrm>
            <a:off x="590927" y="1749937"/>
            <a:ext cx="2834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itle 4">
            <a:extLst>
              <a:ext uri="{FF2B5EF4-FFF2-40B4-BE49-F238E27FC236}">
                <a16:creationId xmlns:a16="http://schemas.microsoft.com/office/drawing/2014/main" id="{FDEA1CAC-DB9A-4B05-A48A-7DB3382624DC}"/>
              </a:ext>
            </a:extLst>
          </p:cNvPr>
          <p:cNvSpPr txBox="1">
            <a:spLocks/>
          </p:cNvSpPr>
          <p:nvPr/>
        </p:nvSpPr>
        <p:spPr>
          <a:xfrm>
            <a:off x="346060" y="703742"/>
            <a:ext cx="5459384" cy="9936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pPr algn="ctr"/>
            <a:r>
              <a:rPr lang="en-US" sz="3200">
                <a:solidFill>
                  <a:srgbClr val="1CADE4"/>
                </a:solidFill>
                <a:latin typeface="#9Slide04 SFU Belle" panose="00000400000000000000" pitchFamily="2" charset="0"/>
              </a:rPr>
              <a:t>II. Khảo sát dao động của con lắc đơn về mặt động lực học</a:t>
            </a:r>
            <a:endParaRPr lang="en-US" sz="3200" dirty="0">
              <a:solidFill>
                <a:srgbClr val="1CADE4"/>
              </a:solidFill>
              <a:latin typeface="#9Slide04 SFU Belle" panose="00000400000000000000" pitchFamily="2" charset="0"/>
            </a:endParaRPr>
          </a:p>
        </p:txBody>
      </p:sp>
      <p:sp>
        <p:nvSpPr>
          <p:cNvPr id="91" name="Title 2">
            <a:extLst>
              <a:ext uri="{FF2B5EF4-FFF2-40B4-BE49-F238E27FC236}">
                <a16:creationId xmlns:a16="http://schemas.microsoft.com/office/drawing/2014/main" id="{117C0F23-7E56-4195-962F-7082C2CACDEC}"/>
              </a:ext>
              <a:ext uri="{C183D7F6-B498-43B3-948B-1728B52AA6E4}">
                <adec:decorative xmlns:adec="http://schemas.microsoft.com/office/drawing/2017/decorative" val="0"/>
              </a:ext>
            </a:extLst>
          </p:cNvPr>
          <p:cNvSpPr txBox="1">
            <a:spLocks/>
          </p:cNvSpPr>
          <p:nvPr/>
        </p:nvSpPr>
        <p:spPr>
          <a:xfrm>
            <a:off x="1177270" y="-47244"/>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
        <p:nvSpPr>
          <p:cNvPr id="6" name="Rectangle 5">
            <a:extLst>
              <a:ext uri="{FF2B5EF4-FFF2-40B4-BE49-F238E27FC236}">
                <a16:creationId xmlns:a16="http://schemas.microsoft.com/office/drawing/2014/main" id="{5BA7A5D3-0E73-49DE-BABE-3B74E0CAE2E4}"/>
              </a:ext>
            </a:extLst>
          </p:cNvPr>
          <p:cNvSpPr/>
          <p:nvPr/>
        </p:nvSpPr>
        <p:spPr>
          <a:xfrm>
            <a:off x="590927" y="2488235"/>
            <a:ext cx="2928303" cy="385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71">
            <a:extLst>
              <a:ext uri="{FF2B5EF4-FFF2-40B4-BE49-F238E27FC236}">
                <a16:creationId xmlns:a16="http://schemas.microsoft.com/office/drawing/2014/main" id="{57BB3A0F-11DA-4DD4-BB20-74452E392726}"/>
              </a:ext>
            </a:extLst>
          </p:cNvPr>
          <p:cNvSpPr txBox="1">
            <a:spLocks noChangeArrowheads="1"/>
          </p:cNvSpPr>
          <p:nvPr/>
        </p:nvSpPr>
        <p:spPr bwMode="auto">
          <a:xfrm>
            <a:off x="505840" y="1968960"/>
            <a:ext cx="50594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indent="228600" algn="l">
              <a:spcBef>
                <a:spcPct val="0"/>
              </a:spcBef>
              <a:defRPr sz="2000">
                <a:solidFill>
                  <a:schemeClr val="tx1"/>
                </a:solidFill>
                <a:latin typeface="Arial" panose="020B0604020202020204" pitchFamily="34" charset="0"/>
                <a:cs typeface="Arial" panose="020B0604020202020204" pitchFamily="34" charset="0"/>
              </a:defRPr>
            </a:lvl1pPr>
            <a:lvl2pPr marL="742950" indent="-285750" algn="l">
              <a:spcBef>
                <a:spcPct val="0"/>
              </a:spcBef>
              <a:defRPr sz="2000">
                <a:solidFill>
                  <a:schemeClr val="tx1"/>
                </a:solidFill>
                <a:latin typeface="Arial" panose="020B0604020202020204" pitchFamily="34" charset="0"/>
                <a:cs typeface="Arial" panose="020B0604020202020204" pitchFamily="34" charset="0"/>
              </a:defRPr>
            </a:lvl2pPr>
            <a:lvl3pPr marL="1143000" indent="-228600" algn="l">
              <a:spcBef>
                <a:spcPct val="0"/>
              </a:spcBef>
              <a:defRPr sz="2000">
                <a:solidFill>
                  <a:schemeClr val="tx1"/>
                </a:solidFill>
                <a:latin typeface="Arial" panose="020B0604020202020204" pitchFamily="34" charset="0"/>
                <a:cs typeface="Arial" panose="020B0604020202020204" pitchFamily="34" charset="0"/>
              </a:defRPr>
            </a:lvl3pPr>
            <a:lvl4pPr marL="1600200" indent="-228600" algn="l">
              <a:spcBef>
                <a:spcPct val="0"/>
              </a:spcBef>
              <a:defRPr sz="2000">
                <a:solidFill>
                  <a:schemeClr val="tx1"/>
                </a:solidFill>
                <a:latin typeface="Arial" panose="020B0604020202020204" pitchFamily="34" charset="0"/>
                <a:cs typeface="Arial" panose="020B0604020202020204" pitchFamily="34" charset="0"/>
              </a:defRPr>
            </a:lvl4pPr>
            <a:lvl5pPr marL="2057400" indent="-228600" algn="l">
              <a:spcBef>
                <a:spcPct val="0"/>
              </a:spcBef>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342900" indent="-342900">
              <a:buClr>
                <a:srgbClr val="6600FF"/>
              </a:buClr>
              <a:buFontTx/>
              <a:buChar char="-"/>
            </a:pPr>
            <a:r>
              <a:rPr lang="en-US" altLang="en-US" sz="2400">
                <a:solidFill>
                  <a:srgbClr val="6600FF"/>
                </a:solidFill>
              </a:rPr>
              <a:t>Chọn:</a:t>
            </a:r>
          </a:p>
          <a:p>
            <a:pPr eaLnBrk="1" hangingPunct="1">
              <a:buClr>
                <a:srgbClr val="6600FF"/>
              </a:buClr>
              <a:buFont typeface="Wingdings" panose="05000000000000000000" pitchFamily="2" charset="2"/>
              <a:buChar char="§"/>
            </a:pPr>
            <a:r>
              <a:rPr lang="en-US" altLang="en-US" sz="2400" b="0">
                <a:solidFill>
                  <a:srgbClr val="333300"/>
                </a:solidFill>
              </a:rPr>
              <a:t>Gốc tọa độ: O là vị trí cân bằng.</a:t>
            </a:r>
          </a:p>
          <a:p>
            <a:pPr eaLnBrk="1" hangingPunct="1">
              <a:buClr>
                <a:srgbClr val="6600FF"/>
              </a:buClr>
              <a:buFont typeface="Wingdings" panose="05000000000000000000" pitchFamily="2" charset="2"/>
              <a:buChar char="§"/>
            </a:pPr>
            <a:r>
              <a:rPr lang="en-US" altLang="en-US" sz="2400" b="0">
                <a:solidFill>
                  <a:srgbClr val="333300"/>
                </a:solidFill>
              </a:rPr>
              <a:t>Chiều dương: như hình vẽ.</a:t>
            </a:r>
          </a:p>
          <a:p>
            <a:pPr eaLnBrk="1" hangingPunct="1">
              <a:buClr>
                <a:srgbClr val="6600FF"/>
              </a:buClr>
              <a:buFont typeface="Wingdings" panose="05000000000000000000" pitchFamily="2" charset="2"/>
              <a:buChar char="§"/>
            </a:pPr>
            <a:r>
              <a:rPr lang="en-US" altLang="en-US" sz="2400" b="0">
                <a:solidFill>
                  <a:srgbClr val="333300"/>
                </a:solidFill>
              </a:rPr>
              <a:t>Gốc thời gian (t = 0): lúc vật bắt đầu dao động.</a:t>
            </a:r>
          </a:p>
          <a:p>
            <a:pPr marL="342900" indent="-342900">
              <a:buClr>
                <a:srgbClr val="6600FF"/>
              </a:buClr>
              <a:buFontTx/>
              <a:buChar char="-"/>
            </a:pPr>
            <a:r>
              <a:rPr lang="en-US" altLang="en-US" sz="2400">
                <a:solidFill>
                  <a:srgbClr val="333300"/>
                </a:solidFill>
              </a:rPr>
              <a:t>Tại thời điểm t ở vị trí M, xác định bởi li độ góc </a:t>
            </a:r>
            <a:r>
              <a:rPr lang="en-US" altLang="en-US" sz="2400">
                <a:solidFill>
                  <a:srgbClr val="333300"/>
                </a:solidFill>
                <a:sym typeface="Symbol" panose="05050102010706020507" pitchFamily="18" charset="2"/>
              </a:rPr>
              <a:t>.</a:t>
            </a:r>
          </a:p>
          <a:p>
            <a:pPr marL="342900" indent="-342900">
              <a:buClr>
                <a:srgbClr val="6600FF"/>
              </a:buClr>
              <a:buFontTx/>
              <a:buChar char="-"/>
            </a:pPr>
            <a:r>
              <a:rPr lang="en-US" altLang="en-US" sz="2400">
                <a:solidFill>
                  <a:srgbClr val="333300"/>
                </a:solidFill>
              </a:rPr>
              <a:t>Các lực tác dụng lên vật</a:t>
            </a:r>
            <a:endParaRPr lang="en-US" altLang="en-US" sz="2400" b="0">
              <a:solidFill>
                <a:srgbClr val="333300"/>
              </a:solidFill>
            </a:endParaRPr>
          </a:p>
        </p:txBody>
      </p:sp>
    </p:spTree>
    <p:extLst>
      <p:ext uri="{BB962C8B-B14F-4D97-AF65-F5344CB8AC3E}">
        <p14:creationId xmlns:p14="http://schemas.microsoft.com/office/powerpoint/2010/main" val="22257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ppt_x"/>
                                          </p:val>
                                        </p:tav>
                                        <p:tav tm="100000">
                                          <p:val>
                                            <p:strVal val="#ppt_x"/>
                                          </p:val>
                                        </p:tav>
                                      </p:tavLst>
                                    </p:anim>
                                    <p:anim calcmode="lin" valueType="num">
                                      <p:cBhvr additive="base">
                                        <p:cTn id="1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ppt_x"/>
                                          </p:val>
                                        </p:tav>
                                        <p:tav tm="100000">
                                          <p:val>
                                            <p:strVal val="#ppt_x"/>
                                          </p:val>
                                        </p:tav>
                                      </p:tavLst>
                                    </p:anim>
                                    <p:anim calcmode="lin" valueType="num">
                                      <p:cBhvr additive="base">
                                        <p:cTn id="23"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74"/>
                                        </p:tgtEl>
                                      </p:cBhvr>
                                    </p:animEffect>
                                    <p:set>
                                      <p:cBhvr>
                                        <p:cTn id="28" dur="1" fill="hold">
                                          <p:stCondLst>
                                            <p:cond delay="499"/>
                                          </p:stCondLst>
                                        </p:cTn>
                                        <p:tgtEl>
                                          <p:spTgt spid="7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amond(in)">
                                      <p:cBhvr>
                                        <p:cTn id="33" dur="2000"/>
                                        <p:tgtEl>
                                          <p:spTgt spid="72"/>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amond(in)">
                                      <p:cBhvr>
                                        <p:cTn id="36" dur="2000"/>
                                        <p:tgtEl>
                                          <p:spTgt spid="44"/>
                                        </p:tgtEl>
                                      </p:cBhvr>
                                    </p:animEffect>
                                  </p:childTnLst>
                                </p:cTn>
                              </p:par>
                              <p:par>
                                <p:cTn id="37" presetID="8" presetClass="entr" presetSubtype="16"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diamond(in)">
                                      <p:cBhvr>
                                        <p:cTn id="39" dur="2000"/>
                                        <p:tgtEl>
                                          <p:spTgt spid="76"/>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diamond(in)">
                                      <p:cBhvr>
                                        <p:cTn id="42" dur="20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000"/>
                                        <p:tgtEl>
                                          <p:spTgt spid="76"/>
                                        </p:tgtEl>
                                      </p:cBhvr>
                                    </p:animEffect>
                                    <p:set>
                                      <p:cBhvr>
                                        <p:cTn id="47" dur="1" fill="hold">
                                          <p:stCondLst>
                                            <p:cond delay="1999"/>
                                          </p:stCondLst>
                                        </p:cTn>
                                        <p:tgtEl>
                                          <p:spTgt spid="76"/>
                                        </p:tgtEl>
                                        <p:attrNameLst>
                                          <p:attrName>style.visibility</p:attrName>
                                        </p:attrNameLst>
                                      </p:cBhvr>
                                      <p:to>
                                        <p:strVal val="hidden"/>
                                      </p:to>
                                    </p:set>
                                  </p:childTnLst>
                                </p:cTn>
                              </p:par>
                              <p:par>
                                <p:cTn id="48" presetID="8" presetClass="exit" presetSubtype="16" fill="hold" grpId="1" nodeType="withEffect">
                                  <p:stCondLst>
                                    <p:cond delay="0"/>
                                  </p:stCondLst>
                                  <p:childTnLst>
                                    <p:animEffect transition="out" filter="diamond(in)">
                                      <p:cBhvr>
                                        <p:cTn id="49" dur="2000"/>
                                        <p:tgtEl>
                                          <p:spTgt spid="75"/>
                                        </p:tgtEl>
                                      </p:cBhvr>
                                    </p:animEffect>
                                    <p:set>
                                      <p:cBhvr>
                                        <p:cTn id="50" dur="1" fill="hold">
                                          <p:stCondLst>
                                            <p:cond delay="1999"/>
                                          </p:stCondLst>
                                        </p:cTn>
                                        <p:tgtEl>
                                          <p:spTgt spid="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checkerboard(across)">
                                      <p:cBhvr>
                                        <p:cTn id="55" dur="500"/>
                                        <p:tgtEl>
                                          <p:spTgt spid="7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checkerboard(across)">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nodeType="clickEffect">
                                  <p:stCondLst>
                                    <p:cond delay="0"/>
                                  </p:stCondLst>
                                  <p:childTnLst>
                                    <p:animEffect transition="out" filter="checkerboard(across)">
                                      <p:cBhvr>
                                        <p:cTn id="62" dur="500"/>
                                        <p:tgtEl>
                                          <p:spTgt spid="77"/>
                                        </p:tgtEl>
                                      </p:cBhvr>
                                    </p:animEffect>
                                    <p:set>
                                      <p:cBhvr>
                                        <p:cTn id="63" dur="1" fill="hold">
                                          <p:stCondLst>
                                            <p:cond delay="499"/>
                                          </p:stCondLst>
                                        </p:cTn>
                                        <p:tgtEl>
                                          <p:spTgt spid="7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checkerboard(across)">
                                      <p:cBhvr>
                                        <p:cTn id="68" dur="500"/>
                                        <p:tgtEl>
                                          <p:spTgt spid="47"/>
                                        </p:tgtEl>
                                      </p:cBhvr>
                                    </p:animEffect>
                                  </p:childTnLst>
                                </p:cTn>
                              </p:par>
                              <p:par>
                                <p:cTn id="69" presetID="5" presetClass="entr" presetSubtype="1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checkerboard(across)">
                                      <p:cBhvr>
                                        <p:cTn id="71" dur="500"/>
                                        <p:tgtEl>
                                          <p:spTgt spid="46"/>
                                        </p:tgtEl>
                                      </p:cBhvr>
                                    </p:animEffect>
                                  </p:childTnLst>
                                </p:cTn>
                              </p:par>
                              <p:par>
                                <p:cTn id="72" presetID="5" presetClass="entr" presetSubtype="1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checkerboard(across)">
                                      <p:cBhvr>
                                        <p:cTn id="74" dur="500"/>
                                        <p:tgtEl>
                                          <p:spTgt spid="52"/>
                                        </p:tgtEl>
                                      </p:cBhvr>
                                    </p:animEffect>
                                  </p:childTnLst>
                                </p:cTn>
                              </p:par>
                              <p:par>
                                <p:cTn id="75" presetID="5" presetClass="entr" presetSubtype="1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checkerboard(across)">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1000" fill="hold"/>
                                        <p:tgtEl>
                                          <p:spTgt spid="67"/>
                                        </p:tgtEl>
                                        <p:attrNameLst>
                                          <p:attrName>ppt_w</p:attrName>
                                        </p:attrNameLst>
                                      </p:cBhvr>
                                      <p:tavLst>
                                        <p:tav tm="0">
                                          <p:val>
                                            <p:strVal val="#ppt_w*0.70"/>
                                          </p:val>
                                        </p:tav>
                                        <p:tav tm="100000">
                                          <p:val>
                                            <p:strVal val="#ppt_w"/>
                                          </p:val>
                                        </p:tav>
                                      </p:tavLst>
                                    </p:anim>
                                    <p:anim calcmode="lin" valueType="num">
                                      <p:cBhvr>
                                        <p:cTn id="83" dur="1000" fill="hold"/>
                                        <p:tgtEl>
                                          <p:spTgt spid="67"/>
                                        </p:tgtEl>
                                        <p:attrNameLst>
                                          <p:attrName>ppt_h</p:attrName>
                                        </p:attrNameLst>
                                      </p:cBhvr>
                                      <p:tavLst>
                                        <p:tav tm="0">
                                          <p:val>
                                            <p:strVal val="#ppt_h"/>
                                          </p:val>
                                        </p:tav>
                                        <p:tav tm="100000">
                                          <p:val>
                                            <p:strVal val="#ppt_h"/>
                                          </p:val>
                                        </p:tav>
                                      </p:tavLst>
                                    </p:anim>
                                    <p:animEffect transition="in" filter="fade">
                                      <p:cBhvr>
                                        <p:cTn id="84" dur="1000"/>
                                        <p:tgtEl>
                                          <p:spTgt spid="6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2000"/>
                                        <p:tgtEl>
                                          <p:spTgt spid="62"/>
                                        </p:tgtEl>
                                      </p:cBhvr>
                                    </p:animEffect>
                                  </p:childTnLst>
                                </p:cTn>
                              </p:par>
                              <p:par>
                                <p:cTn id="90" presetID="10" presetClass="entr" presetSubtype="0"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2000"/>
                                        <p:tgtEl>
                                          <p:spTgt spid="56"/>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2000"/>
                                        <p:tgtEl>
                                          <p:spTgt spid="5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20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50" presetClass="entr" presetSubtype="0" decel="100000" fill="hold" nodeType="clickEffect">
                                  <p:stCondLst>
                                    <p:cond delay="0"/>
                                  </p:stCondLst>
                                  <p:childTnLst>
                                    <p:set>
                                      <p:cBhvr>
                                        <p:cTn id="104" dur="1" fill="hold">
                                          <p:stCondLst>
                                            <p:cond delay="0"/>
                                          </p:stCondLst>
                                        </p:cTn>
                                        <p:tgtEl>
                                          <p:spTgt spid="83">
                                            <p:txEl>
                                              <p:pRg st="0" end="0"/>
                                            </p:txEl>
                                          </p:spTgt>
                                        </p:tgtEl>
                                        <p:attrNameLst>
                                          <p:attrName>style.visibility</p:attrName>
                                        </p:attrNameLst>
                                      </p:cBhvr>
                                      <p:to>
                                        <p:strVal val="visible"/>
                                      </p:to>
                                    </p:set>
                                    <p:anim calcmode="lin" valueType="num">
                                      <p:cBhvr>
                                        <p:cTn id="105" dur="1000" fill="hold"/>
                                        <p:tgtEl>
                                          <p:spTgt spid="83">
                                            <p:txEl>
                                              <p:pRg st="0" end="0"/>
                                            </p:txEl>
                                          </p:spTgt>
                                        </p:tgtEl>
                                        <p:attrNameLst>
                                          <p:attrName>ppt_w</p:attrName>
                                        </p:attrNameLst>
                                      </p:cBhvr>
                                      <p:tavLst>
                                        <p:tav tm="0">
                                          <p:val>
                                            <p:strVal val="#ppt_w+.3"/>
                                          </p:val>
                                        </p:tav>
                                        <p:tav tm="100000">
                                          <p:val>
                                            <p:strVal val="#ppt_w"/>
                                          </p:val>
                                        </p:tav>
                                      </p:tavLst>
                                    </p:anim>
                                    <p:anim calcmode="lin" valueType="num">
                                      <p:cBhvr>
                                        <p:cTn id="106" dur="1000" fill="hold"/>
                                        <p:tgtEl>
                                          <p:spTgt spid="83">
                                            <p:txEl>
                                              <p:pRg st="0" end="0"/>
                                            </p:txEl>
                                          </p:spTgt>
                                        </p:tgtEl>
                                        <p:attrNameLst>
                                          <p:attrName>ppt_h</p:attrName>
                                        </p:attrNameLst>
                                      </p:cBhvr>
                                      <p:tavLst>
                                        <p:tav tm="0">
                                          <p:val>
                                            <p:strVal val="#ppt_h"/>
                                          </p:val>
                                        </p:tav>
                                        <p:tav tm="100000">
                                          <p:val>
                                            <p:strVal val="#ppt_h"/>
                                          </p:val>
                                        </p:tav>
                                      </p:tavLst>
                                    </p:anim>
                                    <p:animEffect transition="in" filter="fade">
                                      <p:cBhvr>
                                        <p:cTn id="107" dur="1000"/>
                                        <p:tgtEl>
                                          <p:spTgt spid="83">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0" presetClass="entr" presetSubtype="0" decel="100000" fill="hold" nodeType="clickEffect">
                                  <p:stCondLst>
                                    <p:cond delay="0"/>
                                  </p:stCondLst>
                                  <p:childTnLst>
                                    <p:set>
                                      <p:cBhvr>
                                        <p:cTn id="111" dur="1" fill="hold">
                                          <p:stCondLst>
                                            <p:cond delay="0"/>
                                          </p:stCondLst>
                                        </p:cTn>
                                        <p:tgtEl>
                                          <p:spTgt spid="83">
                                            <p:txEl>
                                              <p:pRg st="1" end="1"/>
                                            </p:txEl>
                                          </p:spTgt>
                                        </p:tgtEl>
                                        <p:attrNameLst>
                                          <p:attrName>style.visibility</p:attrName>
                                        </p:attrNameLst>
                                      </p:cBhvr>
                                      <p:to>
                                        <p:strVal val="visible"/>
                                      </p:to>
                                    </p:set>
                                    <p:anim calcmode="lin" valueType="num">
                                      <p:cBhvr>
                                        <p:cTn id="112" dur="1000" fill="hold"/>
                                        <p:tgtEl>
                                          <p:spTgt spid="83">
                                            <p:txEl>
                                              <p:pRg st="1" end="1"/>
                                            </p:txEl>
                                          </p:spTgt>
                                        </p:tgtEl>
                                        <p:attrNameLst>
                                          <p:attrName>ppt_w</p:attrName>
                                        </p:attrNameLst>
                                      </p:cBhvr>
                                      <p:tavLst>
                                        <p:tav tm="0">
                                          <p:val>
                                            <p:strVal val="#ppt_w+.3"/>
                                          </p:val>
                                        </p:tav>
                                        <p:tav tm="100000">
                                          <p:val>
                                            <p:strVal val="#ppt_w"/>
                                          </p:val>
                                        </p:tav>
                                      </p:tavLst>
                                    </p:anim>
                                    <p:anim calcmode="lin" valueType="num">
                                      <p:cBhvr>
                                        <p:cTn id="113" dur="1000" fill="hold"/>
                                        <p:tgtEl>
                                          <p:spTgt spid="83">
                                            <p:txEl>
                                              <p:pRg st="1" end="1"/>
                                            </p:txEl>
                                          </p:spTgt>
                                        </p:tgtEl>
                                        <p:attrNameLst>
                                          <p:attrName>ppt_h</p:attrName>
                                        </p:attrNameLst>
                                      </p:cBhvr>
                                      <p:tavLst>
                                        <p:tav tm="0">
                                          <p:val>
                                            <p:strVal val="#ppt_h"/>
                                          </p:val>
                                        </p:tav>
                                        <p:tav tm="100000">
                                          <p:val>
                                            <p:strVal val="#ppt_h"/>
                                          </p:val>
                                        </p:tav>
                                      </p:tavLst>
                                    </p:anim>
                                    <p:animEffect transition="in" filter="fade">
                                      <p:cBhvr>
                                        <p:cTn id="114" dur="1000"/>
                                        <p:tgtEl>
                                          <p:spTgt spid="83">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0" presetClass="entr" presetSubtype="0" decel="100000" fill="hold" nodeType="clickEffect">
                                  <p:stCondLst>
                                    <p:cond delay="0"/>
                                  </p:stCondLst>
                                  <p:childTnLst>
                                    <p:set>
                                      <p:cBhvr>
                                        <p:cTn id="118" dur="1" fill="hold">
                                          <p:stCondLst>
                                            <p:cond delay="0"/>
                                          </p:stCondLst>
                                        </p:cTn>
                                        <p:tgtEl>
                                          <p:spTgt spid="83">
                                            <p:txEl>
                                              <p:pRg st="2" end="2"/>
                                            </p:txEl>
                                          </p:spTgt>
                                        </p:tgtEl>
                                        <p:attrNameLst>
                                          <p:attrName>style.visibility</p:attrName>
                                        </p:attrNameLst>
                                      </p:cBhvr>
                                      <p:to>
                                        <p:strVal val="visible"/>
                                      </p:to>
                                    </p:set>
                                    <p:anim calcmode="lin" valueType="num">
                                      <p:cBhvr>
                                        <p:cTn id="119" dur="1000" fill="hold"/>
                                        <p:tgtEl>
                                          <p:spTgt spid="83">
                                            <p:txEl>
                                              <p:pRg st="2" end="2"/>
                                            </p:txEl>
                                          </p:spTgt>
                                        </p:tgtEl>
                                        <p:attrNameLst>
                                          <p:attrName>ppt_w</p:attrName>
                                        </p:attrNameLst>
                                      </p:cBhvr>
                                      <p:tavLst>
                                        <p:tav tm="0">
                                          <p:val>
                                            <p:strVal val="#ppt_w+.3"/>
                                          </p:val>
                                        </p:tav>
                                        <p:tav tm="100000">
                                          <p:val>
                                            <p:strVal val="#ppt_w"/>
                                          </p:val>
                                        </p:tav>
                                      </p:tavLst>
                                    </p:anim>
                                    <p:anim calcmode="lin" valueType="num">
                                      <p:cBhvr>
                                        <p:cTn id="120" dur="1000" fill="hold"/>
                                        <p:tgtEl>
                                          <p:spTgt spid="83">
                                            <p:txEl>
                                              <p:pRg st="2" end="2"/>
                                            </p:txEl>
                                          </p:spTgt>
                                        </p:tgtEl>
                                        <p:attrNameLst>
                                          <p:attrName>ppt_h</p:attrName>
                                        </p:attrNameLst>
                                      </p:cBhvr>
                                      <p:tavLst>
                                        <p:tav tm="0">
                                          <p:val>
                                            <p:strVal val="#ppt_h"/>
                                          </p:val>
                                        </p:tav>
                                        <p:tav tm="100000">
                                          <p:val>
                                            <p:strVal val="#ppt_h"/>
                                          </p:val>
                                        </p:tav>
                                      </p:tavLst>
                                    </p:anim>
                                    <p:animEffect transition="in" filter="fade">
                                      <p:cBhvr>
                                        <p:cTn id="121" dur="1000"/>
                                        <p:tgtEl>
                                          <p:spTgt spid="83">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5" presetClass="entr" presetSubtype="0" fill="hold" nodeType="clickEffect">
                                  <p:stCondLst>
                                    <p:cond delay="0"/>
                                  </p:stCondLst>
                                  <p:childTnLst>
                                    <p:set>
                                      <p:cBhvr>
                                        <p:cTn id="125" dur="1" fill="hold">
                                          <p:stCondLst>
                                            <p:cond delay="0"/>
                                          </p:stCondLst>
                                        </p:cTn>
                                        <p:tgtEl>
                                          <p:spTgt spid="83">
                                            <p:txEl>
                                              <p:pRg st="3" end="3"/>
                                            </p:txEl>
                                          </p:spTgt>
                                        </p:tgtEl>
                                        <p:attrNameLst>
                                          <p:attrName>style.visibility</p:attrName>
                                        </p:attrNameLst>
                                      </p:cBhvr>
                                      <p:to>
                                        <p:strVal val="visible"/>
                                      </p:to>
                                    </p:set>
                                    <p:anim calcmode="lin" valueType="num">
                                      <p:cBhvr>
                                        <p:cTn id="126" dur="1000" fill="hold"/>
                                        <p:tgtEl>
                                          <p:spTgt spid="83">
                                            <p:txEl>
                                              <p:pRg st="3" end="3"/>
                                            </p:txEl>
                                          </p:spTgt>
                                        </p:tgtEl>
                                        <p:attrNameLst>
                                          <p:attrName>ppt_w</p:attrName>
                                        </p:attrNameLst>
                                      </p:cBhvr>
                                      <p:tavLst>
                                        <p:tav tm="0">
                                          <p:val>
                                            <p:fltVal val="0"/>
                                          </p:val>
                                        </p:tav>
                                        <p:tav tm="100000">
                                          <p:val>
                                            <p:strVal val="#ppt_w"/>
                                          </p:val>
                                        </p:tav>
                                      </p:tavLst>
                                    </p:anim>
                                    <p:anim calcmode="lin" valueType="num">
                                      <p:cBhvr>
                                        <p:cTn id="127" dur="1000" fill="hold"/>
                                        <p:tgtEl>
                                          <p:spTgt spid="83">
                                            <p:txEl>
                                              <p:pRg st="3" end="3"/>
                                            </p:txEl>
                                          </p:spTgt>
                                        </p:tgtEl>
                                        <p:attrNameLst>
                                          <p:attrName>ppt_h</p:attrName>
                                        </p:attrNameLst>
                                      </p:cBhvr>
                                      <p:tavLst>
                                        <p:tav tm="0">
                                          <p:val>
                                            <p:fltVal val="0"/>
                                          </p:val>
                                        </p:tav>
                                        <p:tav tm="100000">
                                          <p:val>
                                            <p:strVal val="#ppt_h"/>
                                          </p:val>
                                        </p:tav>
                                      </p:tavLst>
                                    </p:anim>
                                    <p:anim calcmode="lin" valueType="num">
                                      <p:cBhvr>
                                        <p:cTn id="128" dur="1000" fill="hold"/>
                                        <p:tgtEl>
                                          <p:spTgt spid="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0" fill="hold">
                      <p:stCondLst>
                        <p:cond delay="indefinite"/>
                      </p:stCondLst>
                      <p:childTnLst>
                        <p:par>
                          <p:cTn id="131" fill="hold">
                            <p:stCondLst>
                              <p:cond delay="0"/>
                            </p:stCondLst>
                            <p:childTnLst>
                              <p:par>
                                <p:cTn id="132" presetID="15" presetClass="entr" presetSubtype="0" fill="hold" nodeType="clickEffect">
                                  <p:stCondLst>
                                    <p:cond delay="0"/>
                                  </p:stCondLst>
                                  <p:childTnLst>
                                    <p:set>
                                      <p:cBhvr>
                                        <p:cTn id="133" dur="1" fill="hold">
                                          <p:stCondLst>
                                            <p:cond delay="0"/>
                                          </p:stCondLst>
                                        </p:cTn>
                                        <p:tgtEl>
                                          <p:spTgt spid="83">
                                            <p:txEl>
                                              <p:pRg st="4" end="4"/>
                                            </p:txEl>
                                          </p:spTgt>
                                        </p:tgtEl>
                                        <p:attrNameLst>
                                          <p:attrName>style.visibility</p:attrName>
                                        </p:attrNameLst>
                                      </p:cBhvr>
                                      <p:to>
                                        <p:strVal val="visible"/>
                                      </p:to>
                                    </p:set>
                                    <p:anim calcmode="lin" valueType="num">
                                      <p:cBhvr>
                                        <p:cTn id="134" dur="1000" fill="hold"/>
                                        <p:tgtEl>
                                          <p:spTgt spid="83">
                                            <p:txEl>
                                              <p:pRg st="4" end="4"/>
                                            </p:txEl>
                                          </p:spTgt>
                                        </p:tgtEl>
                                        <p:attrNameLst>
                                          <p:attrName>ppt_w</p:attrName>
                                        </p:attrNameLst>
                                      </p:cBhvr>
                                      <p:tavLst>
                                        <p:tav tm="0">
                                          <p:val>
                                            <p:fltVal val="0"/>
                                          </p:val>
                                        </p:tav>
                                        <p:tav tm="100000">
                                          <p:val>
                                            <p:strVal val="#ppt_w"/>
                                          </p:val>
                                        </p:tav>
                                      </p:tavLst>
                                    </p:anim>
                                    <p:anim calcmode="lin" valueType="num">
                                      <p:cBhvr>
                                        <p:cTn id="135" dur="1000" fill="hold"/>
                                        <p:tgtEl>
                                          <p:spTgt spid="83">
                                            <p:txEl>
                                              <p:pRg st="4" end="4"/>
                                            </p:txEl>
                                          </p:spTgt>
                                        </p:tgtEl>
                                        <p:attrNameLst>
                                          <p:attrName>ppt_h</p:attrName>
                                        </p:attrNameLst>
                                      </p:cBhvr>
                                      <p:tavLst>
                                        <p:tav tm="0">
                                          <p:val>
                                            <p:fltVal val="0"/>
                                          </p:val>
                                        </p:tav>
                                        <p:tav tm="100000">
                                          <p:val>
                                            <p:strVal val="#ppt_h"/>
                                          </p:val>
                                        </p:tav>
                                      </p:tavLst>
                                    </p:anim>
                                    <p:anim calcmode="lin" valueType="num">
                                      <p:cBhvr>
                                        <p:cTn id="136" dur="1000" fill="hold"/>
                                        <p:tgtEl>
                                          <p:spTgt spid="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37" dur="1000" fill="hold"/>
                                        <p:tgtEl>
                                          <p:spTgt spid="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8" fill="hold">
                      <p:stCondLst>
                        <p:cond delay="indefinite"/>
                      </p:stCondLst>
                      <p:childTnLst>
                        <p:par>
                          <p:cTn id="139" fill="hold">
                            <p:stCondLst>
                              <p:cond delay="0"/>
                            </p:stCondLst>
                            <p:childTnLst>
                              <p:par>
                                <p:cTn id="140" presetID="15" presetClass="entr" presetSubtype="0" fill="hold" nodeType="clickEffect">
                                  <p:stCondLst>
                                    <p:cond delay="0"/>
                                  </p:stCondLst>
                                  <p:childTnLst>
                                    <p:set>
                                      <p:cBhvr>
                                        <p:cTn id="141" dur="1" fill="hold">
                                          <p:stCondLst>
                                            <p:cond delay="0"/>
                                          </p:stCondLst>
                                        </p:cTn>
                                        <p:tgtEl>
                                          <p:spTgt spid="83">
                                            <p:txEl>
                                              <p:pRg st="5" end="5"/>
                                            </p:txEl>
                                          </p:spTgt>
                                        </p:tgtEl>
                                        <p:attrNameLst>
                                          <p:attrName>style.visibility</p:attrName>
                                        </p:attrNameLst>
                                      </p:cBhvr>
                                      <p:to>
                                        <p:strVal val="visible"/>
                                      </p:to>
                                    </p:set>
                                    <p:anim calcmode="lin" valueType="num">
                                      <p:cBhvr>
                                        <p:cTn id="142" dur="1000" fill="hold"/>
                                        <p:tgtEl>
                                          <p:spTgt spid="83">
                                            <p:txEl>
                                              <p:pRg st="5" end="5"/>
                                            </p:txEl>
                                          </p:spTgt>
                                        </p:tgtEl>
                                        <p:attrNameLst>
                                          <p:attrName>ppt_w</p:attrName>
                                        </p:attrNameLst>
                                      </p:cBhvr>
                                      <p:tavLst>
                                        <p:tav tm="0">
                                          <p:val>
                                            <p:fltVal val="0"/>
                                          </p:val>
                                        </p:tav>
                                        <p:tav tm="100000">
                                          <p:val>
                                            <p:strVal val="#ppt_w"/>
                                          </p:val>
                                        </p:tav>
                                      </p:tavLst>
                                    </p:anim>
                                    <p:anim calcmode="lin" valueType="num">
                                      <p:cBhvr>
                                        <p:cTn id="143" dur="1000" fill="hold"/>
                                        <p:tgtEl>
                                          <p:spTgt spid="83">
                                            <p:txEl>
                                              <p:pRg st="5" end="5"/>
                                            </p:txEl>
                                          </p:spTgt>
                                        </p:tgtEl>
                                        <p:attrNameLst>
                                          <p:attrName>ppt_h</p:attrName>
                                        </p:attrNameLst>
                                      </p:cBhvr>
                                      <p:tavLst>
                                        <p:tav tm="0">
                                          <p:val>
                                            <p:fltVal val="0"/>
                                          </p:val>
                                        </p:tav>
                                        <p:tav tm="100000">
                                          <p:val>
                                            <p:strVal val="#ppt_h"/>
                                          </p:val>
                                        </p:tav>
                                      </p:tavLst>
                                    </p:anim>
                                    <p:anim calcmode="lin" valueType="num">
                                      <p:cBhvr>
                                        <p:cTn id="144" dur="1000" fill="hold"/>
                                        <p:tgtEl>
                                          <p:spTgt spid="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45" dur="1000" fill="hold"/>
                                        <p:tgtEl>
                                          <p:spTgt spid="83">
                                            <p:txEl>
                                              <p:pRg st="5" end="5"/>
                                            </p:txEl>
                                          </p:spTgt>
                                        </p:tgtEl>
                                        <p:attrNameLst>
                                          <p:attrName>ppt_y</p:attrName>
                                        </p:attrNameLst>
                                      </p:cBhvr>
                                      <p:tavLst>
                                        <p:tav tm="0" fmla="#ppt_y+(sin(-2*pi*(1-$))*-#ppt_x+cos(-2*pi*(1-$))*(1-#ppt_y))*(1-$)">
                                          <p:val>
                                            <p:fltVal val="0"/>
                                          </p:val>
                                        </p:tav>
                                        <p:tav tm="100000">
                                          <p:val>
                                            <p:fltVal val="1"/>
                                          </p:val>
                                        </p:tav>
                                      </p:tavLst>
                                    </p:anim>
                                  </p:childTnLst>
                                </p:cTn>
                              </p:par>
                              <p:par>
                                <p:cTn id="146" presetID="5" presetClass="entr" presetSubtype="10" fill="hold" grpId="0" nodeType="with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checkerboard(across)">
                                      <p:cBhvr>
                                        <p:cTn id="148" dur="500"/>
                                        <p:tgtEl>
                                          <p:spTgt spid="86"/>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animEffect transition="in" filter="checkerboard(across)">
                                      <p:cBhvr>
                                        <p:cTn id="151" dur="500"/>
                                        <p:tgtEl>
                                          <p:spTgt spid="87"/>
                                        </p:tgtEl>
                                      </p:cBhvr>
                                    </p:animEffect>
                                  </p:childTnLst>
                                </p:cTn>
                              </p:par>
                              <p:par>
                                <p:cTn id="152" presetID="5" presetClass="entr" presetSubtype="10" fill="hold" nodeType="withEffect">
                                  <p:stCondLst>
                                    <p:cond delay="0"/>
                                  </p:stCondLst>
                                  <p:childTnLst>
                                    <p:set>
                                      <p:cBhvr>
                                        <p:cTn id="153" dur="1" fill="hold">
                                          <p:stCondLst>
                                            <p:cond delay="0"/>
                                          </p:stCondLst>
                                        </p:cTn>
                                        <p:tgtEl>
                                          <p:spTgt spid="88"/>
                                        </p:tgtEl>
                                        <p:attrNameLst>
                                          <p:attrName>style.visibility</p:attrName>
                                        </p:attrNameLst>
                                      </p:cBhvr>
                                      <p:to>
                                        <p:strVal val="visible"/>
                                      </p:to>
                                    </p:set>
                                    <p:animEffect transition="in" filter="checkerboard(across)">
                                      <p:cBhvr>
                                        <p:cTn id="154" dur="500"/>
                                        <p:tgtEl>
                                          <p:spTgt spid="88"/>
                                        </p:tgtEl>
                                      </p:cBhvr>
                                    </p:animEffect>
                                  </p:childTnLst>
                                </p:cTn>
                              </p:par>
                              <p:par>
                                <p:cTn id="155" presetID="5" presetClass="entr" presetSubtype="10" fill="hold" nodeType="withEffect">
                                  <p:stCondLst>
                                    <p:cond delay="0"/>
                                  </p:stCondLst>
                                  <p:childTnLst>
                                    <p:set>
                                      <p:cBhvr>
                                        <p:cTn id="156" dur="1" fill="hold">
                                          <p:stCondLst>
                                            <p:cond delay="0"/>
                                          </p:stCondLst>
                                        </p:cTn>
                                        <p:tgtEl>
                                          <p:spTgt spid="89"/>
                                        </p:tgtEl>
                                        <p:attrNameLst>
                                          <p:attrName>style.visibility</p:attrName>
                                        </p:attrNameLst>
                                      </p:cBhvr>
                                      <p:to>
                                        <p:strVal val="visible"/>
                                      </p:to>
                                    </p:set>
                                    <p:animEffect transition="in" filter="checkerboard(across)">
                                      <p:cBhvr>
                                        <p:cTn id="15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70" grpId="0"/>
      <p:bldP spid="71" grpId="0"/>
      <p:bldP spid="72" grpId="0"/>
      <p:bldP spid="73" grpId="0"/>
      <p:bldP spid="74" grpId="0"/>
      <p:bldP spid="74" grpId="1"/>
      <p:bldP spid="75" grpId="0"/>
      <p:bldP spid="75" grpId="1"/>
      <p:bldP spid="77" grpId="0"/>
      <p:bldP spid="86" grpId="0"/>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3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8B72B13-069B-4F8A-9437-FA58C3F1D44B}"/>
              </a:ext>
            </a:extLst>
          </p:cNvPr>
          <p:cNvSpPr>
            <a:spLocks noGrp="1"/>
          </p:cNvSpPr>
          <p:nvPr>
            <p:ph type="title"/>
          </p:nvPr>
        </p:nvSpPr>
        <p:spPr>
          <a:xfrm>
            <a:off x="346060" y="246547"/>
            <a:ext cx="5459384" cy="993635"/>
          </a:xfrm>
        </p:spPr>
        <p:txBody>
          <a:bodyPr vert="horz" lIns="91440" tIns="45720" rIns="91440" bIns="45720" rtlCol="0" anchor="b">
            <a:noAutofit/>
          </a:bodyPr>
          <a:lstStyle/>
          <a:p>
            <a:pPr algn="ctr"/>
            <a:r>
              <a:rPr lang="en-US" sz="3200">
                <a:solidFill>
                  <a:srgbClr val="1CADE4"/>
                </a:solidFill>
                <a:latin typeface="#9Slide04 SFU Belle" panose="00000400000000000000" pitchFamily="2" charset="0"/>
              </a:rPr>
              <a:t>II. Khảo sát dao động của con lắc đơn về mặt động lực học</a:t>
            </a:r>
            <a:endParaRPr lang="en-US" sz="3200" dirty="0">
              <a:solidFill>
                <a:srgbClr val="1CADE4"/>
              </a:solidFill>
              <a:latin typeface="#9Slide04 SFU Belle" panose="00000400000000000000" pitchFamily="2" charset="0"/>
            </a:endParaRPr>
          </a:p>
        </p:txBody>
      </p:sp>
      <p:cxnSp>
        <p:nvCxnSpPr>
          <p:cNvPr id="30" name="Straight Connector 3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412C3799-F3FB-40DA-97B1-5CB54F5A2DB8}"/>
              </a:ext>
            </a:extLst>
          </p:cNvPr>
          <p:cNvSpPr>
            <a:spLocks noChangeArrowheads="1"/>
          </p:cNvSpPr>
          <p:nvPr/>
        </p:nvSpPr>
        <p:spPr bwMode="auto">
          <a:xfrm rot="10800000">
            <a:off x="6015851" y="5467765"/>
            <a:ext cx="1592263" cy="163513"/>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Oval 5">
            <a:extLst>
              <a:ext uri="{FF2B5EF4-FFF2-40B4-BE49-F238E27FC236}">
                <a16:creationId xmlns:a16="http://schemas.microsoft.com/office/drawing/2014/main" id="{C5D84F9B-5158-42A0-A518-E92B02B3C13E}"/>
              </a:ext>
            </a:extLst>
          </p:cNvPr>
          <p:cNvSpPr>
            <a:spLocks noChangeArrowheads="1"/>
          </p:cNvSpPr>
          <p:nvPr/>
        </p:nvSpPr>
        <p:spPr bwMode="auto">
          <a:xfrm>
            <a:off x="6412726" y="5355053"/>
            <a:ext cx="2873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6">
            <a:extLst>
              <a:ext uri="{FF2B5EF4-FFF2-40B4-BE49-F238E27FC236}">
                <a16:creationId xmlns:a16="http://schemas.microsoft.com/office/drawing/2014/main" id="{574B445A-70E8-44E0-A7BA-31901DD9C264}"/>
              </a:ext>
            </a:extLst>
          </p:cNvPr>
          <p:cNvSpPr>
            <a:spLocks noChangeArrowheads="1"/>
          </p:cNvSpPr>
          <p:nvPr/>
        </p:nvSpPr>
        <p:spPr bwMode="auto">
          <a:xfrm>
            <a:off x="6488926" y="7433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 name="Oval 7">
            <a:extLst>
              <a:ext uri="{FF2B5EF4-FFF2-40B4-BE49-F238E27FC236}">
                <a16:creationId xmlns:a16="http://schemas.microsoft.com/office/drawing/2014/main" id="{8EEE9261-967D-4089-B23E-2E89B80B0E1B}"/>
              </a:ext>
            </a:extLst>
          </p:cNvPr>
          <p:cNvSpPr>
            <a:spLocks noChangeArrowheads="1"/>
          </p:cNvSpPr>
          <p:nvPr/>
        </p:nvSpPr>
        <p:spPr bwMode="auto">
          <a:xfrm>
            <a:off x="6458764" y="617953"/>
            <a:ext cx="206375"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 name="Oval 8">
            <a:extLst>
              <a:ext uri="{FF2B5EF4-FFF2-40B4-BE49-F238E27FC236}">
                <a16:creationId xmlns:a16="http://schemas.microsoft.com/office/drawing/2014/main" id="{1451E314-81E8-4F7B-82F9-2EA855789695}"/>
              </a:ext>
            </a:extLst>
          </p:cNvPr>
          <p:cNvSpPr>
            <a:spLocks noChangeArrowheads="1"/>
          </p:cNvSpPr>
          <p:nvPr/>
        </p:nvSpPr>
        <p:spPr bwMode="auto">
          <a:xfrm>
            <a:off x="6633389" y="727490"/>
            <a:ext cx="73025" cy="42863"/>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6" name="Oval 9">
            <a:extLst>
              <a:ext uri="{FF2B5EF4-FFF2-40B4-BE49-F238E27FC236}">
                <a16:creationId xmlns:a16="http://schemas.microsoft.com/office/drawing/2014/main" id="{E1C30C2D-5895-4EC6-80FF-4AE2A34C5D6B}"/>
              </a:ext>
            </a:extLst>
          </p:cNvPr>
          <p:cNvSpPr>
            <a:spLocks noChangeArrowheads="1"/>
          </p:cNvSpPr>
          <p:nvPr/>
        </p:nvSpPr>
        <p:spPr bwMode="auto">
          <a:xfrm>
            <a:off x="6488926" y="1591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Oval 10">
            <a:extLst>
              <a:ext uri="{FF2B5EF4-FFF2-40B4-BE49-F238E27FC236}">
                <a16:creationId xmlns:a16="http://schemas.microsoft.com/office/drawing/2014/main" id="{E42ED7CD-B521-4661-970C-E8E2F11DDEB5}"/>
              </a:ext>
            </a:extLst>
          </p:cNvPr>
          <p:cNvSpPr>
            <a:spLocks noChangeArrowheads="1"/>
          </p:cNvSpPr>
          <p:nvPr/>
        </p:nvSpPr>
        <p:spPr bwMode="auto">
          <a:xfrm>
            <a:off x="6647676"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1">
            <a:extLst>
              <a:ext uri="{FF2B5EF4-FFF2-40B4-BE49-F238E27FC236}">
                <a16:creationId xmlns:a16="http://schemas.microsoft.com/office/drawing/2014/main" id="{B8C06144-98C5-42EF-8767-FB371A941D32}"/>
              </a:ext>
            </a:extLst>
          </p:cNvPr>
          <p:cNvSpPr>
            <a:spLocks noChangeArrowheads="1"/>
          </p:cNvSpPr>
          <p:nvPr/>
        </p:nvSpPr>
        <p:spPr bwMode="auto">
          <a:xfrm>
            <a:off x="6434951"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2">
            <a:extLst>
              <a:ext uri="{FF2B5EF4-FFF2-40B4-BE49-F238E27FC236}">
                <a16:creationId xmlns:a16="http://schemas.microsoft.com/office/drawing/2014/main" id="{653438EA-A743-4B83-9CBC-FFCA0A0E9685}"/>
              </a:ext>
            </a:extLst>
          </p:cNvPr>
          <p:cNvSpPr>
            <a:spLocks noChangeArrowheads="1"/>
          </p:cNvSpPr>
          <p:nvPr/>
        </p:nvSpPr>
        <p:spPr bwMode="auto">
          <a:xfrm flipV="1">
            <a:off x="9059089" y="768765"/>
            <a:ext cx="720725" cy="7143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AutoShape 13">
            <a:extLst>
              <a:ext uri="{FF2B5EF4-FFF2-40B4-BE49-F238E27FC236}">
                <a16:creationId xmlns:a16="http://schemas.microsoft.com/office/drawing/2014/main" id="{472D45FC-BD91-4747-B855-3D9B97A62457}"/>
              </a:ext>
            </a:extLst>
          </p:cNvPr>
          <p:cNvSpPr>
            <a:spLocks noChangeArrowheads="1"/>
          </p:cNvSpPr>
          <p:nvPr/>
        </p:nvSpPr>
        <p:spPr bwMode="auto">
          <a:xfrm>
            <a:off x="9413101" y="702090"/>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4">
            <a:extLst>
              <a:ext uri="{FF2B5EF4-FFF2-40B4-BE49-F238E27FC236}">
                <a16:creationId xmlns:a16="http://schemas.microsoft.com/office/drawing/2014/main" id="{49F465C4-02ED-48F7-A4F9-96ED2CB0974E}"/>
              </a:ext>
            </a:extLst>
          </p:cNvPr>
          <p:cNvSpPr>
            <a:spLocks noChangeArrowheads="1"/>
          </p:cNvSpPr>
          <p:nvPr/>
        </p:nvSpPr>
        <p:spPr bwMode="auto">
          <a:xfrm rot="5400000">
            <a:off x="6350020" y="737809"/>
            <a:ext cx="128588" cy="44450"/>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5">
            <a:extLst>
              <a:ext uri="{FF2B5EF4-FFF2-40B4-BE49-F238E27FC236}">
                <a16:creationId xmlns:a16="http://schemas.microsoft.com/office/drawing/2014/main" id="{0C94860F-1970-4A27-A11E-610AE54E07FB}"/>
              </a:ext>
            </a:extLst>
          </p:cNvPr>
          <p:cNvSpPr>
            <a:spLocks noChangeArrowheads="1"/>
          </p:cNvSpPr>
          <p:nvPr/>
        </p:nvSpPr>
        <p:spPr bwMode="auto">
          <a:xfrm rot="16200000">
            <a:off x="6406376" y="749716"/>
            <a:ext cx="79375" cy="19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9">
            <a:extLst>
              <a:ext uri="{FF2B5EF4-FFF2-40B4-BE49-F238E27FC236}">
                <a16:creationId xmlns:a16="http://schemas.microsoft.com/office/drawing/2014/main" id="{947AB98F-B4A2-4B99-8D97-829D75BEDE6B}"/>
              </a:ext>
            </a:extLst>
          </p:cNvPr>
          <p:cNvSpPr txBox="1">
            <a:spLocks noChangeArrowheads="1"/>
          </p:cNvSpPr>
          <p:nvPr/>
        </p:nvSpPr>
        <p:spPr bwMode="auto">
          <a:xfrm rot="16200000">
            <a:off x="7319189" y="2289798"/>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panose="020B0604020202020204" pitchFamily="34" charset="0"/>
              </a:rPr>
              <a:t>--------------------------------------------</a:t>
            </a:r>
          </a:p>
        </p:txBody>
      </p:sp>
      <p:grpSp>
        <p:nvGrpSpPr>
          <p:cNvPr id="24" name="Group 34">
            <a:extLst>
              <a:ext uri="{FF2B5EF4-FFF2-40B4-BE49-F238E27FC236}">
                <a16:creationId xmlns:a16="http://schemas.microsoft.com/office/drawing/2014/main" id="{4DE84217-687C-4F8F-917E-9EB142C0D2A1}"/>
              </a:ext>
            </a:extLst>
          </p:cNvPr>
          <p:cNvGrpSpPr>
            <a:grpSpLocks/>
          </p:cNvGrpSpPr>
          <p:nvPr/>
        </p:nvGrpSpPr>
        <p:grpSpPr bwMode="auto">
          <a:xfrm>
            <a:off x="7692251" y="844965"/>
            <a:ext cx="3689350" cy="3749675"/>
            <a:chOff x="1468" y="652"/>
            <a:chExt cx="2324" cy="2362"/>
          </a:xfrm>
        </p:grpSpPr>
        <p:sp>
          <p:nvSpPr>
            <p:cNvPr id="25" name="Line 16">
              <a:extLst>
                <a:ext uri="{FF2B5EF4-FFF2-40B4-BE49-F238E27FC236}">
                  <a16:creationId xmlns:a16="http://schemas.microsoft.com/office/drawing/2014/main" id="{A5332206-01AE-449D-AE9B-87B39FC3DCB9}"/>
                </a:ext>
              </a:extLst>
            </p:cNvPr>
            <p:cNvSpPr>
              <a:spLocks noChangeShapeType="1"/>
            </p:cNvSpPr>
            <p:nvPr/>
          </p:nvSpPr>
          <p:spPr bwMode="auto">
            <a:xfrm>
              <a:off x="2592" y="652"/>
              <a:ext cx="1008" cy="18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Oval 18">
              <a:extLst>
                <a:ext uri="{FF2B5EF4-FFF2-40B4-BE49-F238E27FC236}">
                  <a16:creationId xmlns:a16="http://schemas.microsoft.com/office/drawing/2014/main" id="{AEFA5307-1EF7-47F9-8309-D06EE404CC93}"/>
                </a:ext>
              </a:extLst>
            </p:cNvPr>
            <p:cNvSpPr>
              <a:spLocks noChangeArrowheads="1"/>
            </p:cNvSpPr>
            <p:nvPr/>
          </p:nvSpPr>
          <p:spPr bwMode="auto">
            <a:xfrm>
              <a:off x="3494" y="2486"/>
              <a:ext cx="288" cy="250"/>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21">
              <a:extLst>
                <a:ext uri="{FF2B5EF4-FFF2-40B4-BE49-F238E27FC236}">
                  <a16:creationId xmlns:a16="http://schemas.microsoft.com/office/drawing/2014/main" id="{71649182-AECC-4FC4-A119-281254C2DF10}"/>
                </a:ext>
              </a:extLst>
            </p:cNvPr>
            <p:cNvSpPr txBox="1">
              <a:spLocks noChangeArrowheads="1"/>
            </p:cNvSpPr>
            <p:nvPr/>
          </p:nvSpPr>
          <p:spPr bwMode="auto">
            <a:xfrm rot="-1648484">
              <a:off x="3024" y="249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2" name="Group 27">
              <a:extLst>
                <a:ext uri="{FF2B5EF4-FFF2-40B4-BE49-F238E27FC236}">
                  <a16:creationId xmlns:a16="http://schemas.microsoft.com/office/drawing/2014/main" id="{561A1717-ABD4-4773-B430-8AF200047147}"/>
                </a:ext>
              </a:extLst>
            </p:cNvPr>
            <p:cNvGrpSpPr>
              <a:grpSpLocks/>
            </p:cNvGrpSpPr>
            <p:nvPr/>
          </p:nvGrpSpPr>
          <p:grpSpPr bwMode="auto">
            <a:xfrm rot="1616906">
              <a:off x="1468" y="2592"/>
              <a:ext cx="1352" cy="422"/>
              <a:chOff x="2248" y="2572"/>
              <a:chExt cx="1352" cy="422"/>
            </a:xfrm>
          </p:grpSpPr>
          <p:sp>
            <p:nvSpPr>
              <p:cNvPr id="39" name="Text Box 20">
                <a:extLst>
                  <a:ext uri="{FF2B5EF4-FFF2-40B4-BE49-F238E27FC236}">
                    <a16:creationId xmlns:a16="http://schemas.microsoft.com/office/drawing/2014/main" id="{A0CD159C-823C-4189-8788-D99067F70024}"/>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40" name="Group 26">
                <a:extLst>
                  <a:ext uri="{FF2B5EF4-FFF2-40B4-BE49-F238E27FC236}">
                    <a16:creationId xmlns:a16="http://schemas.microsoft.com/office/drawing/2014/main" id="{2776CF89-2150-4F1F-9FFF-4ADAADEB6B0C}"/>
                  </a:ext>
                </a:extLst>
              </p:cNvPr>
              <p:cNvGrpSpPr>
                <a:grpSpLocks/>
              </p:cNvGrpSpPr>
              <p:nvPr/>
            </p:nvGrpSpPr>
            <p:grpSpPr bwMode="auto">
              <a:xfrm>
                <a:off x="2248" y="2640"/>
                <a:ext cx="1160" cy="354"/>
                <a:chOff x="2248" y="2640"/>
                <a:chExt cx="1160" cy="354"/>
              </a:xfrm>
            </p:grpSpPr>
            <p:sp>
              <p:nvSpPr>
                <p:cNvPr id="41" name="Text Box 22">
                  <a:extLst>
                    <a:ext uri="{FF2B5EF4-FFF2-40B4-BE49-F238E27FC236}">
                      <a16:creationId xmlns:a16="http://schemas.microsoft.com/office/drawing/2014/main" id="{B6E2D732-D6CF-4EFB-BA9D-592D9ED86BEB}"/>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2" name="Text Box 24">
                  <a:extLst>
                    <a:ext uri="{FF2B5EF4-FFF2-40B4-BE49-F238E27FC236}">
                      <a16:creationId xmlns:a16="http://schemas.microsoft.com/office/drawing/2014/main" id="{090595DB-4A09-4DD0-B44A-D847A732A3E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3" name="Text Box 25">
                  <a:extLst>
                    <a:ext uri="{FF2B5EF4-FFF2-40B4-BE49-F238E27FC236}">
                      <a16:creationId xmlns:a16="http://schemas.microsoft.com/office/drawing/2014/main" id="{4ABCFFB3-5FB5-4E0C-BA56-3AAA696D764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nvGrpSpPr>
            <p:cNvPr id="33" name="Group 28">
              <a:extLst>
                <a:ext uri="{FF2B5EF4-FFF2-40B4-BE49-F238E27FC236}">
                  <a16:creationId xmlns:a16="http://schemas.microsoft.com/office/drawing/2014/main" id="{B550BCDA-9CB2-4F1E-B349-D4FBBFFED199}"/>
                </a:ext>
              </a:extLst>
            </p:cNvPr>
            <p:cNvGrpSpPr>
              <a:grpSpLocks/>
            </p:cNvGrpSpPr>
            <p:nvPr/>
          </p:nvGrpSpPr>
          <p:grpSpPr bwMode="auto">
            <a:xfrm>
              <a:off x="2256" y="2592"/>
              <a:ext cx="1352" cy="422"/>
              <a:chOff x="2248" y="2572"/>
              <a:chExt cx="1352" cy="422"/>
            </a:xfrm>
          </p:grpSpPr>
          <p:sp>
            <p:nvSpPr>
              <p:cNvPr id="34" name="Text Box 29">
                <a:extLst>
                  <a:ext uri="{FF2B5EF4-FFF2-40B4-BE49-F238E27FC236}">
                    <a16:creationId xmlns:a16="http://schemas.microsoft.com/office/drawing/2014/main" id="{44DCFA92-918B-4FC9-AAEB-504E190546D5}"/>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5" name="Group 30">
                <a:extLst>
                  <a:ext uri="{FF2B5EF4-FFF2-40B4-BE49-F238E27FC236}">
                    <a16:creationId xmlns:a16="http://schemas.microsoft.com/office/drawing/2014/main" id="{F673FFC9-8EF7-4D7F-9D20-46A22EC7A273}"/>
                  </a:ext>
                </a:extLst>
              </p:cNvPr>
              <p:cNvGrpSpPr>
                <a:grpSpLocks/>
              </p:cNvGrpSpPr>
              <p:nvPr/>
            </p:nvGrpSpPr>
            <p:grpSpPr bwMode="auto">
              <a:xfrm>
                <a:off x="2248" y="2640"/>
                <a:ext cx="1160" cy="354"/>
                <a:chOff x="2248" y="2640"/>
                <a:chExt cx="1160" cy="354"/>
              </a:xfrm>
            </p:grpSpPr>
            <p:sp>
              <p:nvSpPr>
                <p:cNvPr id="36" name="Text Box 31">
                  <a:extLst>
                    <a:ext uri="{FF2B5EF4-FFF2-40B4-BE49-F238E27FC236}">
                      <a16:creationId xmlns:a16="http://schemas.microsoft.com/office/drawing/2014/main" id="{30585F79-B6A4-494E-ADD3-4D80744E0B51}"/>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7" name="Text Box 32">
                  <a:extLst>
                    <a:ext uri="{FF2B5EF4-FFF2-40B4-BE49-F238E27FC236}">
                      <a16:creationId xmlns:a16="http://schemas.microsoft.com/office/drawing/2014/main" id="{3ADBC068-7351-476B-9B6F-BF09CF37F19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8" name="Text Box 33">
                  <a:extLst>
                    <a:ext uri="{FF2B5EF4-FFF2-40B4-BE49-F238E27FC236}">
                      <a16:creationId xmlns:a16="http://schemas.microsoft.com/office/drawing/2014/main" id="{12976E22-82CF-43F5-B3D9-17213228177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sp>
        <p:nvSpPr>
          <p:cNvPr id="44" name="Text Box 36">
            <a:extLst>
              <a:ext uri="{FF2B5EF4-FFF2-40B4-BE49-F238E27FC236}">
                <a16:creationId xmlns:a16="http://schemas.microsoft.com/office/drawing/2014/main" id="{CC41A83A-A19B-4997-968D-F2D7CF35B3E7}"/>
              </a:ext>
            </a:extLst>
          </p:cNvPr>
          <p:cNvSpPr txBox="1">
            <a:spLocks noChangeArrowheads="1"/>
          </p:cNvSpPr>
          <p:nvPr/>
        </p:nvSpPr>
        <p:spPr bwMode="auto">
          <a:xfrm rot="14976353">
            <a:off x="8575620" y="630663"/>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latin typeface="Arial" panose="020B0604020202020204" pitchFamily="34" charset="0"/>
                <a:cs typeface="Arial" panose="020B0604020202020204" pitchFamily="34" charset="0"/>
              </a:rPr>
              <a:t>﴾</a:t>
            </a:r>
          </a:p>
        </p:txBody>
      </p:sp>
      <p:sp>
        <p:nvSpPr>
          <p:cNvPr id="45" name="Text Box 61">
            <a:extLst>
              <a:ext uri="{FF2B5EF4-FFF2-40B4-BE49-F238E27FC236}">
                <a16:creationId xmlns:a16="http://schemas.microsoft.com/office/drawing/2014/main" id="{8DFDD851-F53D-4CC1-943C-2D8D08ACE51A}"/>
              </a:ext>
            </a:extLst>
          </p:cNvPr>
          <p:cNvSpPr txBox="1">
            <a:spLocks noChangeArrowheads="1"/>
          </p:cNvSpPr>
          <p:nvPr/>
        </p:nvSpPr>
        <p:spPr bwMode="auto">
          <a:xfrm>
            <a:off x="10816451" y="403107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
        <p:nvSpPr>
          <p:cNvPr id="46" name="AutoShape 62">
            <a:extLst>
              <a:ext uri="{FF2B5EF4-FFF2-40B4-BE49-F238E27FC236}">
                <a16:creationId xmlns:a16="http://schemas.microsoft.com/office/drawing/2014/main" id="{51B60A1D-9C64-4F05-81F7-4DFD59344689}"/>
              </a:ext>
            </a:extLst>
          </p:cNvPr>
          <p:cNvSpPr>
            <a:spLocks noChangeArrowheads="1"/>
          </p:cNvSpPr>
          <p:nvPr/>
        </p:nvSpPr>
        <p:spPr bwMode="auto">
          <a:xfrm>
            <a:off x="11184751" y="4156490"/>
            <a:ext cx="76200" cy="1136650"/>
          </a:xfrm>
          <a:prstGeom prst="downArrow">
            <a:avLst>
              <a:gd name="adj1" fmla="val 50000"/>
              <a:gd name="adj2" fmla="val 372917"/>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64">
            <a:extLst>
              <a:ext uri="{FF2B5EF4-FFF2-40B4-BE49-F238E27FC236}">
                <a16:creationId xmlns:a16="http://schemas.microsoft.com/office/drawing/2014/main" id="{BA9FF4EE-92F9-40D1-B965-5EA25E00BD25}"/>
              </a:ext>
            </a:extLst>
          </p:cNvPr>
          <p:cNvSpPr txBox="1">
            <a:spLocks noChangeArrowheads="1"/>
          </p:cNvSpPr>
          <p:nvPr/>
        </p:nvSpPr>
        <p:spPr bwMode="auto">
          <a:xfrm>
            <a:off x="10968851" y="5156615"/>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1CADE4"/>
                </a:solidFill>
                <a:latin typeface="Arial" panose="020B0604020202020204" pitchFamily="34" charset="0"/>
              </a:rPr>
              <a:t>P</a:t>
            </a:r>
          </a:p>
        </p:txBody>
      </p:sp>
      <p:sp>
        <p:nvSpPr>
          <p:cNvPr id="48" name="Line 65">
            <a:extLst>
              <a:ext uri="{FF2B5EF4-FFF2-40B4-BE49-F238E27FC236}">
                <a16:creationId xmlns:a16="http://schemas.microsoft.com/office/drawing/2014/main" id="{1D1E426D-2859-4ABD-A866-D44CD446D336}"/>
              </a:ext>
            </a:extLst>
          </p:cNvPr>
          <p:cNvSpPr>
            <a:spLocks noChangeShapeType="1"/>
          </p:cNvSpPr>
          <p:nvPr/>
        </p:nvSpPr>
        <p:spPr bwMode="auto">
          <a:xfrm>
            <a:off x="11121251" y="5253453"/>
            <a:ext cx="304800"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9" name="Group 68">
            <a:extLst>
              <a:ext uri="{FF2B5EF4-FFF2-40B4-BE49-F238E27FC236}">
                <a16:creationId xmlns:a16="http://schemas.microsoft.com/office/drawing/2014/main" id="{6312054A-2CCB-4D19-AA57-DF5D8E34F063}"/>
              </a:ext>
            </a:extLst>
          </p:cNvPr>
          <p:cNvGrpSpPr>
            <a:grpSpLocks/>
          </p:cNvGrpSpPr>
          <p:nvPr/>
        </p:nvGrpSpPr>
        <p:grpSpPr bwMode="auto">
          <a:xfrm rot="16200000">
            <a:off x="10123507" y="1004510"/>
            <a:ext cx="533400" cy="2014537"/>
            <a:chOff x="432" y="2016"/>
            <a:chExt cx="336" cy="1269"/>
          </a:xfrm>
        </p:grpSpPr>
        <p:sp>
          <p:nvSpPr>
            <p:cNvPr id="50" name="AutoShape 51">
              <a:extLst>
                <a:ext uri="{FF2B5EF4-FFF2-40B4-BE49-F238E27FC236}">
                  <a16:creationId xmlns:a16="http://schemas.microsoft.com/office/drawing/2014/main" id="{7CD54912-8E55-406A-AA82-3BEBC8ABE87D}"/>
                </a:ext>
              </a:extLst>
            </p:cNvPr>
            <p:cNvSpPr>
              <a:spLocks noChangeArrowheads="1"/>
            </p:cNvSpPr>
            <p:nvPr/>
          </p:nvSpPr>
          <p:spPr bwMode="auto">
            <a:xfrm>
              <a:off x="576" y="2016"/>
              <a:ext cx="48" cy="960"/>
            </a:xfrm>
            <a:prstGeom prst="downArrow">
              <a:avLst>
                <a:gd name="adj1" fmla="val 50000"/>
                <a:gd name="adj2" fmla="val 500000"/>
              </a:avLst>
            </a:prstGeom>
            <a:solidFill>
              <a:schemeClr val="bg1"/>
            </a:solidFill>
            <a:ln w="9525" algn="ctr">
              <a:solidFill>
                <a:srgbClr val="1CAD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67">
              <a:extLst>
                <a:ext uri="{FF2B5EF4-FFF2-40B4-BE49-F238E27FC236}">
                  <a16:creationId xmlns:a16="http://schemas.microsoft.com/office/drawing/2014/main" id="{28109771-48B0-4C22-99B7-AC8AD9016CE4}"/>
                </a:ext>
              </a:extLst>
            </p:cNvPr>
            <p:cNvSpPr txBox="1">
              <a:spLocks noChangeArrowheads="1"/>
            </p:cNvSpPr>
            <p:nvPr/>
          </p:nvSpPr>
          <p:spPr bwMode="auto">
            <a:xfrm>
              <a:off x="432" y="2994"/>
              <a:ext cx="336" cy="29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sp>
        <p:nvSpPr>
          <p:cNvPr id="52" name="AutoShape 69">
            <a:extLst>
              <a:ext uri="{FF2B5EF4-FFF2-40B4-BE49-F238E27FC236}">
                <a16:creationId xmlns:a16="http://schemas.microsoft.com/office/drawing/2014/main" id="{C0D159F4-65D8-4840-BB98-545A4B746ECD}"/>
              </a:ext>
            </a:extLst>
          </p:cNvPr>
          <p:cNvSpPr>
            <a:spLocks noChangeArrowheads="1"/>
          </p:cNvSpPr>
          <p:nvPr/>
        </p:nvSpPr>
        <p:spPr bwMode="auto">
          <a:xfrm rot="19890690">
            <a:off x="10839766" y="2871180"/>
            <a:ext cx="117653" cy="985471"/>
          </a:xfrm>
          <a:prstGeom prst="upArrow">
            <a:avLst>
              <a:gd name="adj1" fmla="val 50000"/>
              <a:gd name="adj2" fmla="val 350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 name="Group 72">
            <a:extLst>
              <a:ext uri="{FF2B5EF4-FFF2-40B4-BE49-F238E27FC236}">
                <a16:creationId xmlns:a16="http://schemas.microsoft.com/office/drawing/2014/main" id="{E42DC773-ACA1-40CC-8FD1-36E3F40C38E4}"/>
              </a:ext>
            </a:extLst>
          </p:cNvPr>
          <p:cNvGrpSpPr>
            <a:grpSpLocks/>
          </p:cNvGrpSpPr>
          <p:nvPr/>
        </p:nvGrpSpPr>
        <p:grpSpPr bwMode="auto">
          <a:xfrm rot="1332067">
            <a:off x="11194276" y="2886490"/>
            <a:ext cx="533400" cy="701675"/>
            <a:chOff x="1104" y="2736"/>
            <a:chExt cx="336" cy="442"/>
          </a:xfrm>
        </p:grpSpPr>
        <p:sp>
          <p:nvSpPr>
            <p:cNvPr id="54" name="Text Box 70">
              <a:extLst>
                <a:ext uri="{FF2B5EF4-FFF2-40B4-BE49-F238E27FC236}">
                  <a16:creationId xmlns:a16="http://schemas.microsoft.com/office/drawing/2014/main" id="{1C618CA5-8714-49A9-8EFB-6222C3CF88BB}"/>
                </a:ext>
              </a:extLst>
            </p:cNvPr>
            <p:cNvSpPr txBox="1">
              <a:spLocks noChangeArrowheads="1"/>
            </p:cNvSpPr>
            <p:nvPr/>
          </p:nvSpPr>
          <p:spPr bwMode="auto">
            <a:xfrm>
              <a:off x="1104" y="2736"/>
              <a:ext cx="3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1CADE4"/>
                  </a:solidFill>
                  <a:latin typeface="Arial" panose="020B0604020202020204" pitchFamily="34" charset="0"/>
                </a:rPr>
                <a:t>T</a:t>
              </a:r>
            </a:p>
          </p:txBody>
        </p:sp>
        <p:sp>
          <p:nvSpPr>
            <p:cNvPr id="55" name="Line 71">
              <a:extLst>
                <a:ext uri="{FF2B5EF4-FFF2-40B4-BE49-F238E27FC236}">
                  <a16:creationId xmlns:a16="http://schemas.microsoft.com/office/drawing/2014/main" id="{0DF70FB9-AEBB-4971-8B72-50AB77E67278}"/>
                </a:ext>
              </a:extLst>
            </p:cNvPr>
            <p:cNvSpPr>
              <a:spLocks noChangeShapeType="1"/>
            </p:cNvSpPr>
            <p:nvPr/>
          </p:nvSpPr>
          <p:spPr bwMode="auto">
            <a:xfrm>
              <a:off x="1104" y="2784"/>
              <a:ext cx="288"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6" name="AutoShape 77">
            <a:extLst>
              <a:ext uri="{FF2B5EF4-FFF2-40B4-BE49-F238E27FC236}">
                <a16:creationId xmlns:a16="http://schemas.microsoft.com/office/drawing/2014/main" id="{D6FBFF2D-DC09-4D9D-8BD7-01BD5425E86B}"/>
              </a:ext>
            </a:extLst>
          </p:cNvPr>
          <p:cNvSpPr>
            <a:spLocks noChangeArrowheads="1"/>
          </p:cNvSpPr>
          <p:nvPr/>
        </p:nvSpPr>
        <p:spPr bwMode="auto">
          <a:xfrm rot="19705076" flipH="1">
            <a:off x="11517184" y="4018038"/>
            <a:ext cx="113281" cy="981530"/>
          </a:xfrm>
          <a:prstGeom prst="downArrow">
            <a:avLst>
              <a:gd name="adj1" fmla="val 50000"/>
              <a:gd name="adj2" fmla="val 375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82">
            <a:extLst>
              <a:ext uri="{FF2B5EF4-FFF2-40B4-BE49-F238E27FC236}">
                <a16:creationId xmlns:a16="http://schemas.microsoft.com/office/drawing/2014/main" id="{6F3A8E98-D05E-4820-B9A4-FB8CCC113EA9}"/>
              </a:ext>
            </a:extLst>
          </p:cNvPr>
          <p:cNvGrpSpPr>
            <a:grpSpLocks/>
          </p:cNvGrpSpPr>
          <p:nvPr/>
        </p:nvGrpSpPr>
        <p:grpSpPr bwMode="auto">
          <a:xfrm>
            <a:off x="11654651" y="3740565"/>
            <a:ext cx="685800" cy="1311275"/>
            <a:chOff x="1344" y="2333"/>
            <a:chExt cx="432" cy="826"/>
          </a:xfrm>
        </p:grpSpPr>
        <p:sp>
          <p:nvSpPr>
            <p:cNvPr id="58" name="Text Box 78">
              <a:extLst>
                <a:ext uri="{FF2B5EF4-FFF2-40B4-BE49-F238E27FC236}">
                  <a16:creationId xmlns:a16="http://schemas.microsoft.com/office/drawing/2014/main" id="{6E3C357F-96FD-4AFB-84D5-E5DFA6ED4FB6}"/>
                </a:ext>
              </a:extLst>
            </p:cNvPr>
            <p:cNvSpPr txBox="1">
              <a:spLocks noChangeArrowheads="1"/>
            </p:cNvSpPr>
            <p:nvPr/>
          </p:nvSpPr>
          <p:spPr bwMode="auto">
            <a:xfrm>
              <a:off x="1382" y="2333"/>
              <a:ext cx="11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FF0000"/>
                </a:solidFill>
                <a:latin typeface="Arial" panose="020B0604020202020204" pitchFamily="34" charset="0"/>
              </a:endParaRPr>
            </a:p>
          </p:txBody>
        </p:sp>
        <p:sp>
          <p:nvSpPr>
            <p:cNvPr id="59" name="Text Box 79">
              <a:extLst>
                <a:ext uri="{FF2B5EF4-FFF2-40B4-BE49-F238E27FC236}">
                  <a16:creationId xmlns:a16="http://schemas.microsoft.com/office/drawing/2014/main" id="{CA3426C4-155E-4ED7-B07A-87A752AA9C18}"/>
                </a:ext>
              </a:extLst>
            </p:cNvPr>
            <p:cNvSpPr txBox="1">
              <a:spLocks noChangeArrowheads="1"/>
            </p:cNvSpPr>
            <p:nvPr/>
          </p:nvSpPr>
          <p:spPr bwMode="auto">
            <a:xfrm>
              <a:off x="1344" y="2688"/>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latin typeface="Arial" panose="020B0604020202020204" pitchFamily="34" charset="0"/>
                </a:rPr>
                <a:t>P</a:t>
              </a:r>
            </a:p>
          </p:txBody>
        </p:sp>
        <p:sp>
          <p:nvSpPr>
            <p:cNvPr id="60" name="Line 80">
              <a:extLst>
                <a:ext uri="{FF2B5EF4-FFF2-40B4-BE49-F238E27FC236}">
                  <a16:creationId xmlns:a16="http://schemas.microsoft.com/office/drawing/2014/main" id="{B8257B15-B430-4221-9874-38BAECA9B2A9}"/>
                </a:ext>
              </a:extLst>
            </p:cNvPr>
            <p:cNvSpPr>
              <a:spLocks noChangeShapeType="1"/>
            </p:cNvSpPr>
            <p:nvPr/>
          </p:nvSpPr>
          <p:spPr bwMode="auto">
            <a:xfrm>
              <a:off x="1392" y="2708"/>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61" name="Text Box 81">
              <a:extLst>
                <a:ext uri="{FF2B5EF4-FFF2-40B4-BE49-F238E27FC236}">
                  <a16:creationId xmlns:a16="http://schemas.microsoft.com/office/drawing/2014/main" id="{5EBC0BEC-AF8A-4975-91F8-B37F9C8190F9}"/>
                </a:ext>
              </a:extLst>
            </p:cNvPr>
            <p:cNvSpPr txBox="1">
              <a:spLocks noChangeArrowheads="1"/>
            </p:cNvSpPr>
            <p:nvPr/>
          </p:nvSpPr>
          <p:spPr bwMode="auto">
            <a:xfrm>
              <a:off x="1392" y="283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Arial" panose="020B0604020202020204" pitchFamily="34" charset="0"/>
                </a:rPr>
                <a:t>n</a:t>
              </a:r>
            </a:p>
          </p:txBody>
        </p:sp>
      </p:grpSp>
      <p:grpSp>
        <p:nvGrpSpPr>
          <p:cNvPr id="62" name="Group 88">
            <a:extLst>
              <a:ext uri="{FF2B5EF4-FFF2-40B4-BE49-F238E27FC236}">
                <a16:creationId xmlns:a16="http://schemas.microsoft.com/office/drawing/2014/main" id="{4BFF387D-9B0C-4BA4-92E6-3FF078876D6F}"/>
              </a:ext>
            </a:extLst>
          </p:cNvPr>
          <p:cNvGrpSpPr>
            <a:grpSpLocks/>
          </p:cNvGrpSpPr>
          <p:nvPr/>
        </p:nvGrpSpPr>
        <p:grpSpPr bwMode="auto">
          <a:xfrm>
            <a:off x="10292576" y="4118390"/>
            <a:ext cx="914400" cy="1081088"/>
            <a:chOff x="4484" y="3419"/>
            <a:chExt cx="576" cy="681"/>
          </a:xfrm>
        </p:grpSpPr>
        <p:sp>
          <p:nvSpPr>
            <p:cNvPr id="63" name="AutoShape 83">
              <a:extLst>
                <a:ext uri="{FF2B5EF4-FFF2-40B4-BE49-F238E27FC236}">
                  <a16:creationId xmlns:a16="http://schemas.microsoft.com/office/drawing/2014/main" id="{ED59428C-1944-4E4B-B7D5-E7CA41F8A62E}"/>
                </a:ext>
              </a:extLst>
            </p:cNvPr>
            <p:cNvSpPr>
              <a:spLocks noChangeArrowheads="1"/>
            </p:cNvSpPr>
            <p:nvPr/>
          </p:nvSpPr>
          <p:spPr bwMode="auto">
            <a:xfrm rot="-1282237">
              <a:off x="4532" y="3419"/>
              <a:ext cx="384" cy="48"/>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Text Box 84">
              <a:extLst>
                <a:ext uri="{FF2B5EF4-FFF2-40B4-BE49-F238E27FC236}">
                  <a16:creationId xmlns:a16="http://schemas.microsoft.com/office/drawing/2014/main" id="{71B6C2A7-19F8-4BB8-A1D0-EADE0CA12FE1}"/>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latin typeface="Arial" panose="020B0604020202020204" pitchFamily="34" charset="0"/>
                </a:rPr>
                <a:t>P</a:t>
              </a:r>
            </a:p>
          </p:txBody>
        </p:sp>
        <p:sp>
          <p:nvSpPr>
            <p:cNvPr id="65" name="Line 86">
              <a:extLst>
                <a:ext uri="{FF2B5EF4-FFF2-40B4-BE49-F238E27FC236}">
                  <a16:creationId xmlns:a16="http://schemas.microsoft.com/office/drawing/2014/main" id="{52A2E003-B1C3-4FBF-A66C-6740FAEC1789}"/>
                </a:ext>
              </a:extLst>
            </p:cNvPr>
            <p:cNvSpPr>
              <a:spLocks noChangeShapeType="1"/>
            </p:cNvSpPr>
            <p:nvPr/>
          </p:nvSpPr>
          <p:spPr bwMode="auto">
            <a:xfrm>
              <a:off x="4676" y="361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 name="Text Box 87">
              <a:extLst>
                <a:ext uri="{FF2B5EF4-FFF2-40B4-BE49-F238E27FC236}">
                  <a16:creationId xmlns:a16="http://schemas.microsoft.com/office/drawing/2014/main" id="{1C116CAA-05EC-49D5-9C99-89837CEBE1AD}"/>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rPr>
                <a:t>t</a:t>
              </a:r>
            </a:p>
          </p:txBody>
        </p:sp>
      </p:grpSp>
      <p:grpSp>
        <p:nvGrpSpPr>
          <p:cNvPr id="67" name="Group 92">
            <a:extLst>
              <a:ext uri="{FF2B5EF4-FFF2-40B4-BE49-F238E27FC236}">
                <a16:creationId xmlns:a16="http://schemas.microsoft.com/office/drawing/2014/main" id="{095391CF-6DC8-4903-8B29-0CB7B4C9B7E2}"/>
              </a:ext>
            </a:extLst>
          </p:cNvPr>
          <p:cNvGrpSpPr>
            <a:grpSpLocks/>
          </p:cNvGrpSpPr>
          <p:nvPr/>
        </p:nvGrpSpPr>
        <p:grpSpPr bwMode="auto">
          <a:xfrm>
            <a:off x="10624368" y="4062768"/>
            <a:ext cx="1841501" cy="1371600"/>
            <a:chOff x="5847" y="2210"/>
            <a:chExt cx="1160" cy="864"/>
          </a:xfrm>
        </p:grpSpPr>
        <p:sp>
          <p:nvSpPr>
            <p:cNvPr id="68" name="Text Box 90">
              <a:extLst>
                <a:ext uri="{FF2B5EF4-FFF2-40B4-BE49-F238E27FC236}">
                  <a16:creationId xmlns:a16="http://schemas.microsoft.com/office/drawing/2014/main" id="{8BA4277B-590B-48FE-B406-9C571F38FD22}"/>
                </a:ext>
              </a:extLst>
            </p:cNvPr>
            <p:cNvSpPr txBox="1">
              <a:spLocks noChangeArrowheads="1"/>
            </p:cNvSpPr>
            <p:nvPr/>
          </p:nvSpPr>
          <p:spPr bwMode="auto">
            <a:xfrm rot="19851102">
              <a:off x="6143" y="2612"/>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sp>
          <p:nvSpPr>
            <p:cNvPr id="69" name="Text Box 91">
              <a:extLst>
                <a:ext uri="{FF2B5EF4-FFF2-40B4-BE49-F238E27FC236}">
                  <a16:creationId xmlns:a16="http://schemas.microsoft.com/office/drawing/2014/main" id="{53649F28-F592-484E-86EF-C2073AE6BE65}"/>
                </a:ext>
              </a:extLst>
            </p:cNvPr>
            <p:cNvSpPr txBox="1">
              <a:spLocks noChangeArrowheads="1"/>
            </p:cNvSpPr>
            <p:nvPr/>
          </p:nvSpPr>
          <p:spPr bwMode="auto">
            <a:xfrm rot="3438393">
              <a:off x="5559" y="249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grpSp>
      <p:sp>
        <p:nvSpPr>
          <p:cNvPr id="70" name="Text Box 93">
            <a:extLst>
              <a:ext uri="{FF2B5EF4-FFF2-40B4-BE49-F238E27FC236}">
                <a16:creationId xmlns:a16="http://schemas.microsoft.com/office/drawing/2014/main" id="{D32200CE-4848-4E9F-BA9A-478B1FB0CAB2}"/>
              </a:ext>
            </a:extLst>
          </p:cNvPr>
          <p:cNvSpPr txBox="1">
            <a:spLocks noChangeArrowheads="1"/>
          </p:cNvSpPr>
          <p:nvPr/>
        </p:nvSpPr>
        <p:spPr bwMode="auto">
          <a:xfrm>
            <a:off x="9080758" y="4393524"/>
            <a:ext cx="76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00"/>
                </a:solidFill>
                <a:latin typeface="Arial" panose="020B0604020202020204" pitchFamily="34" charset="0"/>
              </a:rPr>
              <a:t>o</a:t>
            </a:r>
          </a:p>
        </p:txBody>
      </p:sp>
      <p:sp>
        <p:nvSpPr>
          <p:cNvPr id="71" name="Text Box 94">
            <a:extLst>
              <a:ext uri="{FF2B5EF4-FFF2-40B4-BE49-F238E27FC236}">
                <a16:creationId xmlns:a16="http://schemas.microsoft.com/office/drawing/2014/main" id="{A25B175C-010A-4B56-BF72-B4BC9D3422C7}"/>
              </a:ext>
            </a:extLst>
          </p:cNvPr>
          <p:cNvSpPr txBox="1">
            <a:spLocks noChangeArrowheads="1"/>
          </p:cNvSpPr>
          <p:nvPr/>
        </p:nvSpPr>
        <p:spPr bwMode="auto">
          <a:xfrm rot="20476188">
            <a:off x="9518447" y="385699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1CADE4"/>
                </a:solidFill>
                <a:latin typeface="Arial" panose="020B0604020202020204" pitchFamily="34" charset="0"/>
              </a:rPr>
              <a:t>S = </a:t>
            </a:r>
            <a:r>
              <a:rPr lang="en-US" altLang="en-US" sz="2400" i="1">
                <a:solidFill>
                  <a:srgbClr val="1CADE4"/>
                </a:solidFill>
                <a:latin typeface="Times New Roman" panose="02020603050405020304" pitchFamily="18" charset="0"/>
                <a:cs typeface="Times New Roman" panose="02020603050405020304" pitchFamily="18" charset="0"/>
              </a:rPr>
              <a:t>l</a:t>
            </a:r>
            <a:r>
              <a:rPr lang="en-US" altLang="en-US" sz="2400">
                <a:solidFill>
                  <a:srgbClr val="1CADE4"/>
                </a:solidFill>
                <a:latin typeface="Arial" panose="020B0604020202020204" pitchFamily="34" charset="0"/>
              </a:rPr>
              <a:t>.</a:t>
            </a:r>
            <a:r>
              <a:rPr lang="en-US" altLang="zh-CN" sz="24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2400">
              <a:solidFill>
                <a:srgbClr val="1CADE4"/>
              </a:solidFill>
              <a:latin typeface="Arial" panose="020B0604020202020204" pitchFamily="34" charset="0"/>
              <a:sym typeface="Symbol" panose="05050102010706020507" pitchFamily="18" charset="2"/>
            </a:endParaRPr>
          </a:p>
        </p:txBody>
      </p:sp>
      <p:sp>
        <p:nvSpPr>
          <p:cNvPr id="72" name="Rectangle 95">
            <a:extLst>
              <a:ext uri="{FF2B5EF4-FFF2-40B4-BE49-F238E27FC236}">
                <a16:creationId xmlns:a16="http://schemas.microsoft.com/office/drawing/2014/main" id="{9733C948-F32A-4057-B6D8-AE516EA1F4F5}"/>
              </a:ext>
            </a:extLst>
          </p:cNvPr>
          <p:cNvSpPr>
            <a:spLocks noChangeArrowheads="1"/>
          </p:cNvSpPr>
          <p:nvPr/>
        </p:nvSpPr>
        <p:spPr bwMode="auto">
          <a:xfrm>
            <a:off x="9523259" y="1383619"/>
            <a:ext cx="47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3600">
              <a:solidFill>
                <a:srgbClr val="1CADE4"/>
              </a:solidFill>
              <a:latin typeface="Arial" panose="020B0604020202020204" pitchFamily="34" charset="0"/>
              <a:sym typeface="Symbol" panose="05050102010706020507" pitchFamily="18" charset="2"/>
            </a:endParaRPr>
          </a:p>
        </p:txBody>
      </p:sp>
      <p:sp>
        <p:nvSpPr>
          <p:cNvPr id="73" name="Text Box 97">
            <a:extLst>
              <a:ext uri="{FF2B5EF4-FFF2-40B4-BE49-F238E27FC236}">
                <a16:creationId xmlns:a16="http://schemas.microsoft.com/office/drawing/2014/main" id="{F242622A-CD1F-4191-AD7B-0CD2D98C0004}"/>
              </a:ext>
            </a:extLst>
          </p:cNvPr>
          <p:cNvSpPr txBox="1">
            <a:spLocks noChangeArrowheads="1"/>
          </p:cNvSpPr>
          <p:nvPr/>
        </p:nvSpPr>
        <p:spPr bwMode="auto">
          <a:xfrm>
            <a:off x="9248001" y="3848515"/>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66"/>
                </a:solidFill>
                <a:latin typeface="Arial" panose="020B0604020202020204" pitchFamily="34" charset="0"/>
              </a:rPr>
              <a:t>.</a:t>
            </a:r>
          </a:p>
        </p:txBody>
      </p:sp>
      <p:sp>
        <p:nvSpPr>
          <p:cNvPr id="74" name="Text Box 98">
            <a:extLst>
              <a:ext uri="{FF2B5EF4-FFF2-40B4-BE49-F238E27FC236}">
                <a16:creationId xmlns:a16="http://schemas.microsoft.com/office/drawing/2014/main" id="{6B940ACB-4A2E-44CA-B1C4-35C4B80A06BB}"/>
              </a:ext>
            </a:extLst>
          </p:cNvPr>
          <p:cNvSpPr txBox="1">
            <a:spLocks noChangeArrowheads="1"/>
          </p:cNvSpPr>
          <p:nvPr/>
        </p:nvSpPr>
        <p:spPr bwMode="auto">
          <a:xfrm>
            <a:off x="8387576" y="487412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Vị trí cân bằng</a:t>
            </a:r>
          </a:p>
        </p:txBody>
      </p:sp>
      <p:sp>
        <p:nvSpPr>
          <p:cNvPr id="75" name="Text Box 106">
            <a:extLst>
              <a:ext uri="{FF2B5EF4-FFF2-40B4-BE49-F238E27FC236}">
                <a16:creationId xmlns:a16="http://schemas.microsoft.com/office/drawing/2014/main" id="{37A0E9B4-DC28-4913-8B51-AB4D6BDD2D92}"/>
              </a:ext>
            </a:extLst>
          </p:cNvPr>
          <p:cNvSpPr txBox="1">
            <a:spLocks noChangeArrowheads="1"/>
          </p:cNvSpPr>
          <p:nvPr/>
        </p:nvSpPr>
        <p:spPr bwMode="auto">
          <a:xfrm>
            <a:off x="7108692" y="105133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góc</a:t>
            </a:r>
          </a:p>
        </p:txBody>
      </p:sp>
      <p:sp>
        <p:nvSpPr>
          <p:cNvPr id="76" name="Line 107">
            <a:extLst>
              <a:ext uri="{FF2B5EF4-FFF2-40B4-BE49-F238E27FC236}">
                <a16:creationId xmlns:a16="http://schemas.microsoft.com/office/drawing/2014/main" id="{43B042C9-4A9D-4FE3-93A0-65FF2A77261A}"/>
              </a:ext>
            </a:extLst>
          </p:cNvPr>
          <p:cNvSpPr>
            <a:spLocks noChangeShapeType="1"/>
          </p:cNvSpPr>
          <p:nvPr/>
        </p:nvSpPr>
        <p:spPr bwMode="auto">
          <a:xfrm>
            <a:off x="8203427" y="14582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 name="Text Box 110">
            <a:extLst>
              <a:ext uri="{FF2B5EF4-FFF2-40B4-BE49-F238E27FC236}">
                <a16:creationId xmlns:a16="http://schemas.microsoft.com/office/drawing/2014/main" id="{29D39E5F-908C-4F49-A132-7625EF86AC1B}"/>
              </a:ext>
            </a:extLst>
          </p:cNvPr>
          <p:cNvSpPr txBox="1">
            <a:spLocks noChangeArrowheads="1"/>
          </p:cNvSpPr>
          <p:nvPr/>
        </p:nvSpPr>
        <p:spPr bwMode="auto">
          <a:xfrm>
            <a:off x="9452789" y="3507615"/>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cong</a:t>
            </a:r>
          </a:p>
        </p:txBody>
      </p:sp>
      <p:grpSp>
        <p:nvGrpSpPr>
          <p:cNvPr id="78" name="Group 115">
            <a:extLst>
              <a:ext uri="{FF2B5EF4-FFF2-40B4-BE49-F238E27FC236}">
                <a16:creationId xmlns:a16="http://schemas.microsoft.com/office/drawing/2014/main" id="{60AB40DA-8531-4A2F-BD6B-6C483A50402E}"/>
              </a:ext>
            </a:extLst>
          </p:cNvPr>
          <p:cNvGrpSpPr>
            <a:grpSpLocks/>
          </p:cNvGrpSpPr>
          <p:nvPr/>
        </p:nvGrpSpPr>
        <p:grpSpPr bwMode="auto">
          <a:xfrm>
            <a:off x="10297173" y="4124603"/>
            <a:ext cx="914400" cy="1079501"/>
            <a:chOff x="4484" y="3420"/>
            <a:chExt cx="576" cy="680"/>
          </a:xfrm>
        </p:grpSpPr>
        <p:sp>
          <p:nvSpPr>
            <p:cNvPr id="79" name="AutoShape 116">
              <a:extLst>
                <a:ext uri="{FF2B5EF4-FFF2-40B4-BE49-F238E27FC236}">
                  <a16:creationId xmlns:a16="http://schemas.microsoft.com/office/drawing/2014/main" id="{FC47C657-7B9D-41A3-88A4-9B38EC0B6B15}"/>
                </a:ext>
              </a:extLst>
            </p:cNvPr>
            <p:cNvSpPr>
              <a:spLocks noChangeArrowheads="1"/>
            </p:cNvSpPr>
            <p:nvPr/>
          </p:nvSpPr>
          <p:spPr bwMode="auto">
            <a:xfrm rot="20317763">
              <a:off x="4564" y="3420"/>
              <a:ext cx="359" cy="29"/>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80" name="Text Box 117">
              <a:extLst>
                <a:ext uri="{FF2B5EF4-FFF2-40B4-BE49-F238E27FC236}">
                  <a16:creationId xmlns:a16="http://schemas.microsoft.com/office/drawing/2014/main" id="{A8E5BBB6-8410-49F0-88BB-A1C2F9677E08}"/>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0000"/>
                  </a:solidFill>
                  <a:latin typeface="Arial" panose="020B0604020202020204" pitchFamily="34" charset="0"/>
                </a:rPr>
                <a:t>P</a:t>
              </a:r>
            </a:p>
          </p:txBody>
        </p:sp>
        <p:sp>
          <p:nvSpPr>
            <p:cNvPr id="81" name="Line 118">
              <a:extLst>
                <a:ext uri="{FF2B5EF4-FFF2-40B4-BE49-F238E27FC236}">
                  <a16:creationId xmlns:a16="http://schemas.microsoft.com/office/drawing/2014/main" id="{BA1B2F74-BF32-4889-93B3-0472617AF8F1}"/>
                </a:ext>
              </a:extLst>
            </p:cNvPr>
            <p:cNvSpPr>
              <a:spLocks noChangeShapeType="1"/>
            </p:cNvSpPr>
            <p:nvPr/>
          </p:nvSpPr>
          <p:spPr bwMode="auto">
            <a:xfrm>
              <a:off x="4676" y="3611"/>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82" name="Text Box 119">
              <a:extLst>
                <a:ext uri="{FF2B5EF4-FFF2-40B4-BE49-F238E27FC236}">
                  <a16:creationId xmlns:a16="http://schemas.microsoft.com/office/drawing/2014/main" id="{AB81B5D1-14A1-4151-AF67-9936E3CE9FCC}"/>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0000"/>
                  </a:solidFill>
                  <a:latin typeface="Arial" panose="020B0604020202020204" pitchFamily="34" charset="0"/>
                </a:rPr>
                <a:t>t</a:t>
              </a:r>
            </a:p>
          </p:txBody>
        </p:sp>
      </p:grpSp>
      <p:sp>
        <p:nvSpPr>
          <p:cNvPr id="8" name="Rectangle 7">
            <a:extLst>
              <a:ext uri="{FF2B5EF4-FFF2-40B4-BE49-F238E27FC236}">
                <a16:creationId xmlns:a16="http://schemas.microsoft.com/office/drawing/2014/main" id="{4BAD87C5-31A6-45BC-96B9-1D3430B3E4F2}"/>
              </a:ext>
            </a:extLst>
          </p:cNvPr>
          <p:cNvSpPr/>
          <p:nvPr/>
        </p:nvSpPr>
        <p:spPr>
          <a:xfrm>
            <a:off x="315095" y="159166"/>
            <a:ext cx="5531409" cy="6237972"/>
          </a:xfrm>
          <a:prstGeom prst="rect">
            <a:avLst/>
          </a:prstGeom>
          <a:no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88">
            <a:extLst>
              <a:ext uri="{FF2B5EF4-FFF2-40B4-BE49-F238E27FC236}">
                <a16:creationId xmlns:a16="http://schemas.microsoft.com/office/drawing/2014/main" id="{DB9B6190-BFDE-4E2C-A743-0CBE39236E74}"/>
              </a:ext>
            </a:extLst>
          </p:cNvPr>
          <p:cNvSpPr txBox="1">
            <a:spLocks noChangeArrowheads="1"/>
          </p:cNvSpPr>
          <p:nvPr/>
        </p:nvSpPr>
        <p:spPr bwMode="auto">
          <a:xfrm>
            <a:off x="513942" y="1312672"/>
            <a:ext cx="4103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800" b="0">
                <a:solidFill>
                  <a:srgbClr val="333300"/>
                </a:solidFill>
                <a:latin typeface="VNI-Times" pitchFamily="2" charset="0"/>
              </a:rPr>
              <a:t>- Theo ñònh luaät II Niutôn</a:t>
            </a:r>
          </a:p>
        </p:txBody>
      </p:sp>
      <p:sp>
        <p:nvSpPr>
          <p:cNvPr id="90" name="Text Box 96">
            <a:extLst>
              <a:ext uri="{FF2B5EF4-FFF2-40B4-BE49-F238E27FC236}">
                <a16:creationId xmlns:a16="http://schemas.microsoft.com/office/drawing/2014/main" id="{D36B948E-66E2-4AEA-9C19-D3057F0BBFF0}"/>
              </a:ext>
            </a:extLst>
          </p:cNvPr>
          <p:cNvSpPr txBox="1">
            <a:spLocks noChangeArrowheads="1"/>
          </p:cNvSpPr>
          <p:nvPr/>
        </p:nvSpPr>
        <p:spPr bwMode="auto">
          <a:xfrm>
            <a:off x="3355104" y="1794911"/>
            <a:ext cx="838200" cy="36933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r>
              <a:rPr lang="en-US" altLang="en-US">
                <a:effectLst>
                  <a:outerShdw blurRad="38100" dist="38100" dir="2700000" algn="tl">
                    <a:srgbClr val="000000">
                      <a:alpha val="43137"/>
                    </a:srgbClr>
                  </a:outerShdw>
                </a:effectLst>
              </a:rPr>
              <a:t>(1)</a:t>
            </a:r>
          </a:p>
        </p:txBody>
      </p:sp>
      <p:graphicFrame>
        <p:nvGraphicFramePr>
          <p:cNvPr id="91" name="Object 154">
            <a:extLst>
              <a:ext uri="{FF2B5EF4-FFF2-40B4-BE49-F238E27FC236}">
                <a16:creationId xmlns:a16="http://schemas.microsoft.com/office/drawing/2014/main" id="{A5B7F5DC-D5F7-4F51-8DE6-DBBD05B4FFE7}"/>
              </a:ext>
            </a:extLst>
          </p:cNvPr>
          <p:cNvGraphicFramePr>
            <a:graphicFrameLocks noChangeAspect="1"/>
          </p:cNvGraphicFramePr>
          <p:nvPr>
            <p:extLst>
              <p:ext uri="{D42A27DB-BD31-4B8C-83A1-F6EECF244321}">
                <p14:modId xmlns:p14="http://schemas.microsoft.com/office/powerpoint/2010/main" val="604852896"/>
              </p:ext>
            </p:extLst>
          </p:nvPr>
        </p:nvGraphicFramePr>
        <p:xfrm>
          <a:off x="1366838" y="1724025"/>
          <a:ext cx="1676400" cy="500063"/>
        </p:xfrm>
        <a:graphic>
          <a:graphicData uri="http://schemas.openxmlformats.org/presentationml/2006/ole">
            <mc:AlternateContent xmlns:mc="http://schemas.openxmlformats.org/markup-compatibility/2006">
              <mc:Choice xmlns:v="urn:schemas-microsoft-com:vml" Requires="v">
                <p:oleObj name="Equation" r:id="rId3" imgW="723600" imgH="215640" progId="Equation.3">
                  <p:embed/>
                </p:oleObj>
              </mc:Choice>
              <mc:Fallback>
                <p:oleObj name="Equation" r:id="rId3" imgW="723600" imgH="215640" progId="Equation.3">
                  <p:embed/>
                  <p:pic>
                    <p:nvPicPr>
                      <p:cNvPr id="91" name="Object 154">
                        <a:extLst>
                          <a:ext uri="{FF2B5EF4-FFF2-40B4-BE49-F238E27FC236}">
                            <a16:creationId xmlns:a16="http://schemas.microsoft.com/office/drawing/2014/main" id="{A5B7F5DC-D5F7-4F51-8DE6-DBBD05B4F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838" y="1724025"/>
                        <a:ext cx="16764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92" name="Text Box 13">
                <a:extLst>
                  <a:ext uri="{FF2B5EF4-FFF2-40B4-BE49-F238E27FC236}">
                    <a16:creationId xmlns:a16="http://schemas.microsoft.com/office/drawing/2014/main" id="{308EDE79-C143-4527-B72C-DC326392B673}"/>
                  </a:ext>
                </a:extLst>
              </p:cNvPr>
              <p:cNvSpPr txBox="1">
                <a:spLocks noChangeArrowheads="1"/>
              </p:cNvSpPr>
              <p:nvPr/>
            </p:nvSpPr>
            <p:spPr bwMode="auto">
              <a:xfrm>
                <a:off x="540330" y="3169760"/>
                <a:ext cx="5029200" cy="1046377"/>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a:t>- Lực thành phần </a:t>
                </a:r>
                <a14:m>
                  <m:oMath xmlns:m="http://schemas.openxmlformats.org/officeDocument/2006/math">
                    <m:acc>
                      <m:accPr>
                        <m:chr m:val="⃗"/>
                        <m:ctrlPr>
                          <a:rPr lang="en-US" altLang="en-US" sz="2800" i="1" smtClean="0">
                            <a:latin typeface="Cambria Math" panose="02040503050406030204" pitchFamily="18" charset="0"/>
                          </a:rPr>
                        </m:ctrlPr>
                      </m:accPr>
                      <m:e>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𝑃</m:t>
                            </m:r>
                          </m:e>
                          <m:sub>
                            <m:r>
                              <a:rPr lang="en-US" altLang="en-US" sz="2800" b="0" i="1" smtClean="0">
                                <a:latin typeface="Cambria Math" panose="02040503050406030204" pitchFamily="18" charset="0"/>
                              </a:rPr>
                              <m:t>𝑡</m:t>
                            </m:r>
                          </m:sub>
                        </m:sSub>
                      </m:e>
                    </m:acc>
                  </m:oMath>
                </a14:m>
                <a:r>
                  <a:rPr lang="en-US" altLang="en-US" sz="2800"/>
                  <a:t> là lực kéo về có giá trị đại số</a:t>
                </a:r>
              </a:p>
            </p:txBody>
          </p:sp>
        </mc:Choice>
        <mc:Fallback xmlns="">
          <p:sp>
            <p:nvSpPr>
              <p:cNvPr id="92" name="Text Box 13">
                <a:extLst>
                  <a:ext uri="{FF2B5EF4-FFF2-40B4-BE49-F238E27FC236}">
                    <a16:creationId xmlns:a16="http://schemas.microsoft.com/office/drawing/2014/main" id="{308EDE79-C143-4527-B72C-DC326392B673}"/>
                  </a:ext>
                </a:extLst>
              </p:cNvPr>
              <p:cNvSpPr txBox="1">
                <a:spLocks noRot="1" noChangeAspect="1" noMove="1" noResize="1" noEditPoints="1" noAdjustHandles="1" noChangeArrowheads="1" noChangeShapeType="1" noTextEdit="1"/>
              </p:cNvSpPr>
              <p:nvPr/>
            </p:nvSpPr>
            <p:spPr bwMode="auto">
              <a:xfrm>
                <a:off x="540330" y="3169760"/>
                <a:ext cx="5029200" cy="1046377"/>
              </a:xfrm>
              <a:prstGeom prst="rect">
                <a:avLst/>
              </a:prstGeom>
              <a:blipFill>
                <a:blip r:embed="rId5"/>
                <a:stretch>
                  <a:fillRect l="-2545" t="-581" r="-1455"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4" name="TextBox 93">
            <a:extLst>
              <a:ext uri="{FF2B5EF4-FFF2-40B4-BE49-F238E27FC236}">
                <a16:creationId xmlns:a16="http://schemas.microsoft.com/office/drawing/2014/main" id="{CE25BFEC-5D18-4767-ACC4-ECB6416A6348}"/>
              </a:ext>
            </a:extLst>
          </p:cNvPr>
          <p:cNvSpPr txBox="1"/>
          <p:nvPr/>
        </p:nvSpPr>
        <p:spPr>
          <a:xfrm>
            <a:off x="1326104" y="4282638"/>
            <a:ext cx="2238732" cy="492443"/>
          </a:xfrm>
          <a:prstGeom prst="rect">
            <a:avLst/>
          </a:prstGeom>
          <a:noFill/>
          <a:ln>
            <a:solidFill>
              <a:srgbClr val="FF0000"/>
            </a:solidFill>
          </a:ln>
        </p:spPr>
        <p:txBody>
          <a:bodyPr wrap="square">
            <a:spAutoFit/>
          </a:bodyPr>
          <a:lstStyle/>
          <a:p>
            <a:r>
              <a:rPr lang="en-US" altLang="en-US" sz="2600">
                <a:solidFill>
                  <a:srgbClr val="FF0066"/>
                </a:solidFill>
              </a:rPr>
              <a:t>P</a:t>
            </a:r>
            <a:r>
              <a:rPr lang="en-US" altLang="en-US" sz="2600" baseline="-25000">
                <a:solidFill>
                  <a:srgbClr val="FF0066"/>
                </a:solidFill>
              </a:rPr>
              <a:t>t</a:t>
            </a:r>
            <a:r>
              <a:rPr lang="en-US" altLang="en-US" sz="2600">
                <a:solidFill>
                  <a:srgbClr val="FF0066"/>
                </a:solidFill>
              </a:rPr>
              <a:t>  = - mgsin</a:t>
            </a:r>
            <a:r>
              <a:rPr lang="en-US" altLang="zh-CN" sz="2600">
                <a:solidFill>
                  <a:srgbClr val="FF0066"/>
                </a:solidFill>
                <a:ea typeface="SimSun" panose="02010600030101010101" pitchFamily="2" charset="-122"/>
                <a:sym typeface="Symbol" panose="05050102010706020507" pitchFamily="18" charset="2"/>
              </a:rPr>
              <a:t></a:t>
            </a:r>
            <a:endParaRPr lang="en-US" altLang="en-US" sz="2600">
              <a:solidFill>
                <a:srgbClr val="FF0066"/>
              </a:solidFill>
              <a:sym typeface="Symbol" panose="05050102010706020507" pitchFamily="18" charset="2"/>
            </a:endParaRPr>
          </a:p>
        </p:txBody>
      </p:sp>
      <p:grpSp>
        <p:nvGrpSpPr>
          <p:cNvPr id="95" name="Group 23">
            <a:extLst>
              <a:ext uri="{FF2B5EF4-FFF2-40B4-BE49-F238E27FC236}">
                <a16:creationId xmlns:a16="http://schemas.microsoft.com/office/drawing/2014/main" id="{6A4D0C24-EF70-420D-8962-6C38D6FB25E3}"/>
              </a:ext>
            </a:extLst>
          </p:cNvPr>
          <p:cNvGrpSpPr>
            <a:grpSpLocks/>
          </p:cNvGrpSpPr>
          <p:nvPr/>
        </p:nvGrpSpPr>
        <p:grpSpPr bwMode="auto">
          <a:xfrm>
            <a:off x="4263016" y="1704294"/>
            <a:ext cx="5181600" cy="2209800"/>
            <a:chOff x="2160" y="672"/>
            <a:chExt cx="3264" cy="1392"/>
          </a:xfrm>
        </p:grpSpPr>
        <p:sp>
          <p:nvSpPr>
            <p:cNvPr id="96" name="AutoShape 24">
              <a:extLst>
                <a:ext uri="{FF2B5EF4-FFF2-40B4-BE49-F238E27FC236}">
                  <a16:creationId xmlns:a16="http://schemas.microsoft.com/office/drawing/2014/main" id="{656255B6-ABFC-40A0-B67B-FD7184E29D8D}"/>
                </a:ext>
              </a:extLst>
            </p:cNvPr>
            <p:cNvSpPr>
              <a:spLocks noChangeArrowheads="1"/>
            </p:cNvSpPr>
            <p:nvPr/>
          </p:nvSpPr>
          <p:spPr bwMode="auto">
            <a:xfrm>
              <a:off x="2160" y="672"/>
              <a:ext cx="3264" cy="1392"/>
            </a:xfrm>
            <a:prstGeom prst="cloudCallout">
              <a:avLst>
                <a:gd name="adj1" fmla="val -45588"/>
                <a:gd name="adj2" fmla="val 61065"/>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Verdana" panose="020B0604030504040204" pitchFamily="34" charset="0"/>
              </a:endParaRPr>
            </a:p>
          </p:txBody>
        </p:sp>
        <p:sp>
          <p:nvSpPr>
            <p:cNvPr id="97" name="Text Box 25">
              <a:extLst>
                <a:ext uri="{FF2B5EF4-FFF2-40B4-BE49-F238E27FC236}">
                  <a16:creationId xmlns:a16="http://schemas.microsoft.com/office/drawing/2014/main" id="{816222EB-D9A1-41AF-984F-11931AFEB86C}"/>
                </a:ext>
              </a:extLst>
            </p:cNvPr>
            <p:cNvSpPr txBox="1">
              <a:spLocks noChangeArrowheads="1"/>
            </p:cNvSpPr>
            <p:nvPr/>
          </p:nvSpPr>
          <p:spPr bwMode="auto">
            <a:xfrm>
              <a:off x="2544" y="768"/>
              <a:ext cx="2400" cy="113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3300"/>
                  </a:solidFill>
                </a:rPr>
                <a:t>Từ biểu thức trên cho thấy dao động của con lắc có phải là dao động điều hòa không ?</a:t>
              </a:r>
            </a:p>
          </p:txBody>
        </p:sp>
      </p:grpSp>
      <p:sp>
        <p:nvSpPr>
          <p:cNvPr id="3" name="TextBox 2">
            <a:extLst>
              <a:ext uri="{FF2B5EF4-FFF2-40B4-BE49-F238E27FC236}">
                <a16:creationId xmlns:a16="http://schemas.microsoft.com/office/drawing/2014/main" id="{1F8073F4-88CC-47D7-AE67-17A6D99D7DBF}"/>
              </a:ext>
            </a:extLst>
          </p:cNvPr>
          <p:cNvSpPr txBox="1"/>
          <p:nvPr/>
        </p:nvSpPr>
        <p:spPr>
          <a:xfrm>
            <a:off x="481120" y="4841582"/>
            <a:ext cx="5360328" cy="138499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 Dao động của con lắc đơn nói chung không phải là dao động điều hòa.  </a:t>
            </a:r>
          </a:p>
        </p:txBody>
      </p:sp>
      <p:cxnSp>
        <p:nvCxnSpPr>
          <p:cNvPr id="6" name="Straight Connector 5">
            <a:extLst>
              <a:ext uri="{FF2B5EF4-FFF2-40B4-BE49-F238E27FC236}">
                <a16:creationId xmlns:a16="http://schemas.microsoft.com/office/drawing/2014/main" id="{832649A3-2C58-4DB2-823A-E9385555BB04}"/>
              </a:ext>
            </a:extLst>
          </p:cNvPr>
          <p:cNvCxnSpPr/>
          <p:nvPr/>
        </p:nvCxnSpPr>
        <p:spPr>
          <a:xfrm>
            <a:off x="590927" y="1292742"/>
            <a:ext cx="2834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190D60-9AF3-4832-9A45-F61AD6943F95}"/>
              </a:ext>
            </a:extLst>
          </p:cNvPr>
          <p:cNvSpPr/>
          <p:nvPr/>
        </p:nvSpPr>
        <p:spPr>
          <a:xfrm>
            <a:off x="540330" y="2416396"/>
            <a:ext cx="3379960" cy="280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61">
            <a:extLst>
              <a:ext uri="{FF2B5EF4-FFF2-40B4-BE49-F238E27FC236}">
                <a16:creationId xmlns:a16="http://schemas.microsoft.com/office/drawing/2014/main" id="{655528B4-7FE8-477D-B79B-EAE4FC9C63AA}"/>
              </a:ext>
            </a:extLst>
          </p:cNvPr>
          <p:cNvSpPr txBox="1">
            <a:spLocks noChangeArrowheads="1"/>
          </p:cNvSpPr>
          <p:nvPr/>
        </p:nvSpPr>
        <p:spPr bwMode="auto">
          <a:xfrm>
            <a:off x="522037" y="2253604"/>
            <a:ext cx="518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800" b="0">
                <a:solidFill>
                  <a:srgbClr val="333300"/>
                </a:solidFill>
                <a:latin typeface="VNI-Times" pitchFamily="2" charset="0"/>
                <a:ea typeface="SimSun" panose="02010600030101010101" pitchFamily="2" charset="-122"/>
              </a:rPr>
              <a:t>- Chieáu phương trình (1) leân phương tieáp tuyeán </a:t>
            </a:r>
            <a:r>
              <a:rPr lang="en-US" altLang="zh-CN" sz="2500" b="0">
                <a:solidFill>
                  <a:srgbClr val="333300"/>
                </a:solidFill>
                <a:latin typeface=".VnArial" panose="020B7200000000000000" pitchFamily="34" charset="0"/>
                <a:ea typeface="SimSun" panose="02010600030101010101" pitchFamily="2" charset="-122"/>
              </a:rPr>
              <a:t>quỹ</a:t>
            </a:r>
            <a:r>
              <a:rPr lang="en-US" altLang="zh-CN" sz="2800" b="0">
                <a:solidFill>
                  <a:srgbClr val="333300"/>
                </a:solidFill>
                <a:latin typeface="VNI-Times" pitchFamily="2" charset="0"/>
                <a:ea typeface="SimSun" panose="02010600030101010101" pitchFamily="2" charset="-122"/>
              </a:rPr>
              <a:t> ñaïo :</a:t>
            </a:r>
            <a:endParaRPr lang="en-US" altLang="en-US" sz="2800" b="0">
              <a:solidFill>
                <a:srgbClr val="333300"/>
              </a:solidFill>
              <a:latin typeface="VNI-Times" pitchFamily="2" charset="0"/>
            </a:endParaRPr>
          </a:p>
        </p:txBody>
      </p:sp>
      <p:sp>
        <p:nvSpPr>
          <p:cNvPr id="99" name="TextBox 98">
            <a:extLst>
              <a:ext uri="{FF2B5EF4-FFF2-40B4-BE49-F238E27FC236}">
                <a16:creationId xmlns:a16="http://schemas.microsoft.com/office/drawing/2014/main" id="{D438DCD7-0205-4625-8600-AD022D2C96EF}"/>
              </a:ext>
            </a:extLst>
          </p:cNvPr>
          <p:cNvSpPr txBox="1"/>
          <p:nvPr/>
        </p:nvSpPr>
        <p:spPr>
          <a:xfrm>
            <a:off x="3807508" y="4313416"/>
            <a:ext cx="782481" cy="461665"/>
          </a:xfrm>
          <a:prstGeom prst="rect">
            <a:avLst/>
          </a:prstGeom>
          <a:noFill/>
        </p:spPr>
        <p:txBody>
          <a:bodyPr wrap="square">
            <a:spAutoFit/>
          </a:bodyPr>
          <a:lstStyle/>
          <a:p>
            <a:r>
              <a:rPr lang="en-US" altLang="zh-CN" sz="2400">
                <a:solidFill>
                  <a:srgbClr val="FF0066"/>
                </a:solidFill>
                <a:ea typeface="SimSun" panose="02010600030101010101" pitchFamily="2" charset="-122"/>
                <a:sym typeface="Symbol" panose="05050102010706020507" pitchFamily="18" charset="2"/>
              </a:rPr>
              <a:t>(3.1)</a:t>
            </a:r>
            <a:endParaRPr lang="en-US" sz="2400"/>
          </a:p>
        </p:txBody>
      </p:sp>
    </p:spTree>
    <p:extLst>
      <p:ext uri="{BB962C8B-B14F-4D97-AF65-F5344CB8AC3E}">
        <p14:creationId xmlns:p14="http://schemas.microsoft.com/office/powerpoint/2010/main" val="36460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800" decel="100000"/>
                                        <p:tgtEl>
                                          <p:spTgt spid="85"/>
                                        </p:tgtEl>
                                      </p:cBhvr>
                                    </p:animEffect>
                                    <p:anim calcmode="lin" valueType="num">
                                      <p:cBhvr>
                                        <p:cTn id="8" dur="800" decel="100000" fill="hold"/>
                                        <p:tgtEl>
                                          <p:spTgt spid="85"/>
                                        </p:tgtEl>
                                        <p:attrNameLst>
                                          <p:attrName>style.rotation</p:attrName>
                                        </p:attrNameLst>
                                      </p:cBhvr>
                                      <p:tavLst>
                                        <p:tav tm="0">
                                          <p:val>
                                            <p:fltVal val="-90"/>
                                          </p:val>
                                        </p:tav>
                                        <p:tav tm="100000">
                                          <p:val>
                                            <p:fltVal val="0"/>
                                          </p:val>
                                        </p:tav>
                                      </p:tavLst>
                                    </p:anim>
                                    <p:anim calcmode="lin" valueType="num">
                                      <p:cBhvr>
                                        <p:cTn id="9" dur="800" decel="100000" fill="hold"/>
                                        <p:tgtEl>
                                          <p:spTgt spid="85"/>
                                        </p:tgtEl>
                                        <p:attrNameLst>
                                          <p:attrName>ppt_x</p:attrName>
                                        </p:attrNameLst>
                                      </p:cBhvr>
                                      <p:tavLst>
                                        <p:tav tm="0">
                                          <p:val>
                                            <p:strVal val="#ppt_x+0.4"/>
                                          </p:val>
                                        </p:tav>
                                        <p:tav tm="100000">
                                          <p:val>
                                            <p:strVal val="#ppt_x-0.05"/>
                                          </p:val>
                                        </p:tav>
                                      </p:tavLst>
                                    </p:anim>
                                    <p:anim calcmode="lin" valueType="num">
                                      <p:cBhvr>
                                        <p:cTn id="10" dur="800" decel="100000" fill="hold"/>
                                        <p:tgtEl>
                                          <p:spTgt spid="8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checkerboard(across)">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1000" fill="hold"/>
                                        <p:tgtEl>
                                          <p:spTgt spid="90"/>
                                        </p:tgtEl>
                                        <p:attrNameLst>
                                          <p:attrName>ppt_w</p:attrName>
                                        </p:attrNameLst>
                                      </p:cBhvr>
                                      <p:tavLst>
                                        <p:tav tm="0">
                                          <p:val>
                                            <p:strVal val="#ppt_w+.3"/>
                                          </p:val>
                                        </p:tav>
                                        <p:tav tm="100000">
                                          <p:val>
                                            <p:strVal val="#ppt_w"/>
                                          </p:val>
                                        </p:tav>
                                      </p:tavLst>
                                    </p:anim>
                                    <p:anim calcmode="lin" valueType="num">
                                      <p:cBhvr>
                                        <p:cTn id="23" dur="1000" fill="hold"/>
                                        <p:tgtEl>
                                          <p:spTgt spid="90"/>
                                        </p:tgtEl>
                                        <p:attrNameLst>
                                          <p:attrName>ppt_h</p:attrName>
                                        </p:attrNameLst>
                                      </p:cBhvr>
                                      <p:tavLst>
                                        <p:tav tm="0">
                                          <p:val>
                                            <p:strVal val="#ppt_h"/>
                                          </p:val>
                                        </p:tav>
                                        <p:tav tm="100000">
                                          <p:val>
                                            <p:strVal val="#ppt_h"/>
                                          </p:val>
                                        </p:tav>
                                      </p:tavLst>
                                    </p:anim>
                                    <p:animEffect transition="in" filter="fade">
                                      <p:cBhvr>
                                        <p:cTn id="24" dur="10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p:cTn id="29" dur="500" fill="hold"/>
                                        <p:tgtEl>
                                          <p:spTgt spid="98"/>
                                        </p:tgtEl>
                                        <p:attrNameLst>
                                          <p:attrName>ppt_w</p:attrName>
                                        </p:attrNameLst>
                                      </p:cBhvr>
                                      <p:tavLst>
                                        <p:tav tm="0">
                                          <p:val>
                                            <p:fltVal val="0"/>
                                          </p:val>
                                        </p:tav>
                                        <p:tav tm="100000">
                                          <p:val>
                                            <p:strVal val="#ppt_w"/>
                                          </p:val>
                                        </p:tav>
                                      </p:tavLst>
                                    </p:anim>
                                    <p:anim calcmode="lin" valueType="num">
                                      <p:cBhvr>
                                        <p:cTn id="30" dur="500" fill="hold"/>
                                        <p:tgtEl>
                                          <p:spTgt spid="9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2">
                                            <p:txEl>
                                              <p:pRg st="0" end="0"/>
                                            </p:txEl>
                                          </p:spTgt>
                                        </p:tgtEl>
                                        <p:attrNameLst>
                                          <p:attrName>style.visibility</p:attrName>
                                        </p:attrNameLst>
                                      </p:cBhvr>
                                      <p:to>
                                        <p:strVal val="visible"/>
                                      </p:to>
                                    </p:set>
                                    <p:animEffect transition="in" filter="checkerboard(across)">
                                      <p:cBhvr>
                                        <p:cTn id="35" dur="500"/>
                                        <p:tgtEl>
                                          <p:spTgt spid="9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1000" fill="hold"/>
                                        <p:tgtEl>
                                          <p:spTgt spid="95"/>
                                        </p:tgtEl>
                                        <p:attrNameLst>
                                          <p:attrName>ppt_x</p:attrName>
                                        </p:attrNameLst>
                                      </p:cBhvr>
                                      <p:tavLst>
                                        <p:tav tm="0">
                                          <p:val>
                                            <p:strVal val="#ppt_x-.2"/>
                                          </p:val>
                                        </p:tav>
                                        <p:tav tm="100000">
                                          <p:val>
                                            <p:strVal val="#ppt_x"/>
                                          </p:val>
                                        </p:tav>
                                      </p:tavLst>
                                    </p:anim>
                                    <p:anim calcmode="lin" valueType="num">
                                      <p:cBhvr>
                                        <p:cTn id="45" dur="1000" fill="hold"/>
                                        <p:tgtEl>
                                          <p:spTgt spid="9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9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000"/>
                                        <p:tgtEl>
                                          <p:spTgt spid="95"/>
                                        </p:tgtEl>
                                      </p:cBhvr>
                                    </p:animEffect>
                                    <p:set>
                                      <p:cBhvr>
                                        <p:cTn id="51" dur="1" fill="hold">
                                          <p:stCondLst>
                                            <p:cond delay="1999"/>
                                          </p:stCondLst>
                                        </p:cTn>
                                        <p:tgtEl>
                                          <p:spTgt spid="9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0" grpId="0"/>
      <p:bldP spid="92" grpId="0" build="allAtOnce"/>
      <p:bldP spid="94" grpId="0" animBg="1"/>
      <p:bldP spid="3" grpId="0"/>
      <p:bldP spid="98"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3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8B72B13-069B-4F8A-9437-FA58C3F1D44B}"/>
              </a:ext>
            </a:extLst>
          </p:cNvPr>
          <p:cNvSpPr>
            <a:spLocks noGrp="1"/>
          </p:cNvSpPr>
          <p:nvPr>
            <p:ph type="title"/>
          </p:nvPr>
        </p:nvSpPr>
        <p:spPr>
          <a:xfrm>
            <a:off x="142887" y="463581"/>
            <a:ext cx="5459384" cy="993635"/>
          </a:xfrm>
        </p:spPr>
        <p:txBody>
          <a:bodyPr vert="horz" lIns="91440" tIns="45720" rIns="91440" bIns="45720" rtlCol="0" anchor="b">
            <a:noAutofit/>
          </a:bodyPr>
          <a:lstStyle/>
          <a:p>
            <a:pPr algn="ctr"/>
            <a:r>
              <a:rPr lang="en-US" sz="3000">
                <a:solidFill>
                  <a:srgbClr val="1CADE4"/>
                </a:solidFill>
                <a:latin typeface="#9Slide04 SFU Belle" panose="00000400000000000000" pitchFamily="2" charset="0"/>
              </a:rPr>
              <a:t>II. Khảo sát dao động của con lắc đơn về mặt động lực học</a:t>
            </a:r>
            <a:endParaRPr lang="en-US" sz="3000" dirty="0">
              <a:solidFill>
                <a:srgbClr val="1CADE4"/>
              </a:solidFill>
              <a:latin typeface="#9Slide04 SFU Belle" panose="00000400000000000000" pitchFamily="2" charset="0"/>
            </a:endParaRPr>
          </a:p>
        </p:txBody>
      </p:sp>
      <p:cxnSp>
        <p:nvCxnSpPr>
          <p:cNvPr id="30" name="Straight Connector 3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412C3799-F3FB-40DA-97B1-5CB54F5A2DB8}"/>
              </a:ext>
            </a:extLst>
          </p:cNvPr>
          <p:cNvSpPr>
            <a:spLocks noChangeArrowheads="1"/>
          </p:cNvSpPr>
          <p:nvPr/>
        </p:nvSpPr>
        <p:spPr bwMode="auto">
          <a:xfrm rot="10800000">
            <a:off x="6015851" y="5467765"/>
            <a:ext cx="1592263" cy="163513"/>
          </a:xfrm>
          <a:custGeom>
            <a:avLst/>
            <a:gdLst>
              <a:gd name="G0" fmla="+- 1181 0 0"/>
              <a:gd name="G1" fmla="+- 21600 0 1181"/>
              <a:gd name="G2" fmla="*/ 1181 1 2"/>
              <a:gd name="G3" fmla="+- 21600 0 G2"/>
              <a:gd name="G4" fmla="+/ 1181 21600 2"/>
              <a:gd name="G5" fmla="+/ G1 0 2"/>
              <a:gd name="G6" fmla="*/ 21600 21600 1181"/>
              <a:gd name="G7" fmla="*/ G6 1 2"/>
              <a:gd name="G8" fmla="+- 21600 0 G7"/>
              <a:gd name="G9" fmla="*/ 21600 1 2"/>
              <a:gd name="G10" fmla="+- 1181 0 G9"/>
              <a:gd name="G11" fmla="?: G10 G8 0"/>
              <a:gd name="G12" fmla="?: G10 G7 21600"/>
              <a:gd name="T0" fmla="*/ 21009 w 21600"/>
              <a:gd name="T1" fmla="*/ 10800 h 21600"/>
              <a:gd name="T2" fmla="*/ 10800 w 21600"/>
              <a:gd name="T3" fmla="*/ 21600 h 21600"/>
              <a:gd name="T4" fmla="*/ 591 w 21600"/>
              <a:gd name="T5" fmla="*/ 10800 h 21600"/>
              <a:gd name="T6" fmla="*/ 10800 w 21600"/>
              <a:gd name="T7" fmla="*/ 0 h 21600"/>
              <a:gd name="T8" fmla="*/ 2391 w 21600"/>
              <a:gd name="T9" fmla="*/ 2391 h 21600"/>
              <a:gd name="T10" fmla="*/ 19209 w 21600"/>
              <a:gd name="T11" fmla="*/ 19209 h 21600"/>
            </a:gdLst>
            <a:ahLst/>
            <a:cxnLst>
              <a:cxn ang="0">
                <a:pos x="T0" y="T1"/>
              </a:cxn>
              <a:cxn ang="0">
                <a:pos x="T2" y="T3"/>
              </a:cxn>
              <a:cxn ang="0">
                <a:pos x="T4" y="T5"/>
              </a:cxn>
              <a:cxn ang="0">
                <a:pos x="T6" y="T7"/>
              </a:cxn>
            </a:cxnLst>
            <a:rect l="T8" t="T9" r="T10" b="T11"/>
            <a:pathLst>
              <a:path w="21600" h="21600">
                <a:moveTo>
                  <a:pt x="0" y="0"/>
                </a:moveTo>
                <a:lnTo>
                  <a:pt x="1181" y="21600"/>
                </a:lnTo>
                <a:lnTo>
                  <a:pt x="20419" y="21600"/>
                </a:lnTo>
                <a:lnTo>
                  <a:pt x="21600" y="0"/>
                </a:lnTo>
                <a:close/>
              </a:path>
            </a:pathLst>
          </a:cu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Oval 5">
            <a:extLst>
              <a:ext uri="{FF2B5EF4-FFF2-40B4-BE49-F238E27FC236}">
                <a16:creationId xmlns:a16="http://schemas.microsoft.com/office/drawing/2014/main" id="{C5D84F9B-5158-42A0-A518-E92B02B3C13E}"/>
              </a:ext>
            </a:extLst>
          </p:cNvPr>
          <p:cNvSpPr>
            <a:spLocks noChangeArrowheads="1"/>
          </p:cNvSpPr>
          <p:nvPr/>
        </p:nvSpPr>
        <p:spPr bwMode="auto">
          <a:xfrm>
            <a:off x="6412726" y="5355053"/>
            <a:ext cx="2873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6">
            <a:extLst>
              <a:ext uri="{FF2B5EF4-FFF2-40B4-BE49-F238E27FC236}">
                <a16:creationId xmlns:a16="http://schemas.microsoft.com/office/drawing/2014/main" id="{574B445A-70E8-44E0-A7BA-31901DD9C264}"/>
              </a:ext>
            </a:extLst>
          </p:cNvPr>
          <p:cNvSpPr>
            <a:spLocks noChangeArrowheads="1"/>
          </p:cNvSpPr>
          <p:nvPr/>
        </p:nvSpPr>
        <p:spPr bwMode="auto">
          <a:xfrm>
            <a:off x="6488926" y="7433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5450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 name="Oval 7">
            <a:extLst>
              <a:ext uri="{FF2B5EF4-FFF2-40B4-BE49-F238E27FC236}">
                <a16:creationId xmlns:a16="http://schemas.microsoft.com/office/drawing/2014/main" id="{8EEE9261-967D-4089-B23E-2E89B80B0E1B}"/>
              </a:ext>
            </a:extLst>
          </p:cNvPr>
          <p:cNvSpPr>
            <a:spLocks noChangeArrowheads="1"/>
          </p:cNvSpPr>
          <p:nvPr/>
        </p:nvSpPr>
        <p:spPr bwMode="auto">
          <a:xfrm>
            <a:off x="6458764" y="617953"/>
            <a:ext cx="206375" cy="155575"/>
          </a:xfrm>
          <a:prstGeom prst="ellipse">
            <a:avLst/>
          </a:prstGeom>
          <a:solidFill>
            <a:schemeClr val="accent1"/>
          </a:solidFill>
          <a:ln w="9525">
            <a:round/>
            <a:headEnd/>
            <a:tailEnd/>
          </a:ln>
          <a:effectLst/>
          <a:scene3d>
            <a:camera prst="legacyObliqueTopRight">
              <a:rot lat="16199998" lon="0" rev="0"/>
            </a:camera>
            <a:lightRig rig="legacyFlat3" dir="b"/>
          </a:scene3d>
          <a:sp3d extrusionH="100000" prstMaterial="legacyMetal">
            <a:bevelT w="13500" h="13500" prst="angle"/>
            <a:bevelB w="13500" h="13500" prst="angle"/>
            <a:extrusionClr>
              <a:srgbClr val="66FF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 name="Oval 8">
            <a:extLst>
              <a:ext uri="{FF2B5EF4-FFF2-40B4-BE49-F238E27FC236}">
                <a16:creationId xmlns:a16="http://schemas.microsoft.com/office/drawing/2014/main" id="{1451E314-81E8-4F7B-82F9-2EA855789695}"/>
              </a:ext>
            </a:extLst>
          </p:cNvPr>
          <p:cNvSpPr>
            <a:spLocks noChangeArrowheads="1"/>
          </p:cNvSpPr>
          <p:nvPr/>
        </p:nvSpPr>
        <p:spPr bwMode="auto">
          <a:xfrm>
            <a:off x="6633389" y="727490"/>
            <a:ext cx="73025" cy="42863"/>
          </a:xfrm>
          <a:prstGeom prst="ellipse">
            <a:avLst/>
          </a:prstGeom>
          <a:solidFill>
            <a:schemeClr val="accent1"/>
          </a:solidFill>
          <a:ln w="9525">
            <a:round/>
            <a:headEnd/>
            <a:tailEnd/>
          </a:ln>
          <a:effectLst/>
          <a:scene3d>
            <a:camera prst="legacyObliqueFront">
              <a:rot lat="0" lon="5400000" rev="0"/>
            </a:camera>
            <a:lightRig rig="legacyFlat3" dir="b"/>
          </a:scene3d>
          <a:sp3d extrusionH="2513000" prstMaterial="legacyMatte">
            <a:bevelT w="13500" h="13500" prst="angle"/>
            <a:bevelB w="13500" h="13500" prst="angle"/>
            <a:extrusionClr>
              <a:srgbClr val="FF9900"/>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6" name="Oval 9">
            <a:extLst>
              <a:ext uri="{FF2B5EF4-FFF2-40B4-BE49-F238E27FC236}">
                <a16:creationId xmlns:a16="http://schemas.microsoft.com/office/drawing/2014/main" id="{E1C30C2D-5895-4EC6-80FF-4AE2A34C5D6B}"/>
              </a:ext>
            </a:extLst>
          </p:cNvPr>
          <p:cNvSpPr>
            <a:spLocks noChangeArrowheads="1"/>
          </p:cNvSpPr>
          <p:nvPr/>
        </p:nvSpPr>
        <p:spPr bwMode="auto">
          <a:xfrm>
            <a:off x="6488926" y="159165"/>
            <a:ext cx="144463" cy="144463"/>
          </a:xfrm>
          <a:prstGeom prst="ellipse">
            <a:avLst/>
          </a:prstGeom>
          <a:solidFill>
            <a:schemeClr val="accent1"/>
          </a:solidFill>
          <a:ln w="9525">
            <a:round/>
            <a:headEnd/>
            <a:tailEnd/>
          </a:ln>
          <a:effectLst/>
          <a:scene3d>
            <a:camera prst="legacyObliqueTopRight">
              <a:rot lat="16199998" lon="0" rev="0"/>
            </a:camera>
            <a:lightRig rig="legacyFlat3" dir="b"/>
          </a:scene3d>
          <a:sp3d extrusionH="430200" prstMaterial="legacyMetal">
            <a:bevelT w="13500" h="13500" prst="angle"/>
            <a:bevelB w="13500" h="13500" prst="angle"/>
            <a:extrusionClr>
              <a:srgbClr val="996633"/>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Oval 10">
            <a:extLst>
              <a:ext uri="{FF2B5EF4-FFF2-40B4-BE49-F238E27FC236}">
                <a16:creationId xmlns:a16="http://schemas.microsoft.com/office/drawing/2014/main" id="{E42ED7CD-B521-4661-970C-E8E2F11DDEB5}"/>
              </a:ext>
            </a:extLst>
          </p:cNvPr>
          <p:cNvSpPr>
            <a:spLocks noChangeArrowheads="1"/>
          </p:cNvSpPr>
          <p:nvPr/>
        </p:nvSpPr>
        <p:spPr bwMode="auto">
          <a:xfrm>
            <a:off x="6647676"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1">
            <a:extLst>
              <a:ext uri="{FF2B5EF4-FFF2-40B4-BE49-F238E27FC236}">
                <a16:creationId xmlns:a16="http://schemas.microsoft.com/office/drawing/2014/main" id="{B8C06144-98C5-42EF-8767-FB371A941D32}"/>
              </a:ext>
            </a:extLst>
          </p:cNvPr>
          <p:cNvSpPr>
            <a:spLocks noChangeArrowheads="1"/>
          </p:cNvSpPr>
          <p:nvPr/>
        </p:nvSpPr>
        <p:spPr bwMode="auto">
          <a:xfrm>
            <a:off x="6434951" y="5380453"/>
            <a:ext cx="36513" cy="174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2">
            <a:extLst>
              <a:ext uri="{FF2B5EF4-FFF2-40B4-BE49-F238E27FC236}">
                <a16:creationId xmlns:a16="http://schemas.microsoft.com/office/drawing/2014/main" id="{653438EA-A743-4B83-9CBC-FFCA0A0E9685}"/>
              </a:ext>
            </a:extLst>
          </p:cNvPr>
          <p:cNvSpPr>
            <a:spLocks noChangeArrowheads="1"/>
          </p:cNvSpPr>
          <p:nvPr/>
        </p:nvSpPr>
        <p:spPr bwMode="auto">
          <a:xfrm flipV="1">
            <a:off x="9059089" y="768765"/>
            <a:ext cx="720725" cy="71438"/>
          </a:xfrm>
          <a:prstGeom prst="rect">
            <a:avLst/>
          </a:prstGeom>
          <a:solidFill>
            <a:srgbClr val="FF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AutoShape 13">
            <a:extLst>
              <a:ext uri="{FF2B5EF4-FFF2-40B4-BE49-F238E27FC236}">
                <a16:creationId xmlns:a16="http://schemas.microsoft.com/office/drawing/2014/main" id="{472D45FC-BD91-4747-B855-3D9B97A62457}"/>
              </a:ext>
            </a:extLst>
          </p:cNvPr>
          <p:cNvSpPr>
            <a:spLocks noChangeArrowheads="1"/>
          </p:cNvSpPr>
          <p:nvPr/>
        </p:nvSpPr>
        <p:spPr bwMode="auto">
          <a:xfrm>
            <a:off x="9413101" y="702090"/>
            <a:ext cx="71438" cy="317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63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4">
            <a:extLst>
              <a:ext uri="{FF2B5EF4-FFF2-40B4-BE49-F238E27FC236}">
                <a16:creationId xmlns:a16="http://schemas.microsoft.com/office/drawing/2014/main" id="{49F465C4-02ED-48F7-A4F9-96ED2CB0974E}"/>
              </a:ext>
            </a:extLst>
          </p:cNvPr>
          <p:cNvSpPr>
            <a:spLocks noChangeArrowheads="1"/>
          </p:cNvSpPr>
          <p:nvPr/>
        </p:nvSpPr>
        <p:spPr bwMode="auto">
          <a:xfrm rot="5400000">
            <a:off x="6350020" y="737809"/>
            <a:ext cx="128588" cy="44450"/>
          </a:xfrm>
          <a:prstGeom prst="rect">
            <a:avLst/>
          </a:prstGeom>
          <a:pattFill prst="ltHorz">
            <a:fgClr>
              <a:srgbClr val="0000FF"/>
            </a:fgClr>
            <a:bgClr>
              <a:srgbClr val="00CC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5">
            <a:extLst>
              <a:ext uri="{FF2B5EF4-FFF2-40B4-BE49-F238E27FC236}">
                <a16:creationId xmlns:a16="http://schemas.microsoft.com/office/drawing/2014/main" id="{0C94860F-1970-4A27-A11E-610AE54E07FB}"/>
              </a:ext>
            </a:extLst>
          </p:cNvPr>
          <p:cNvSpPr>
            <a:spLocks noChangeArrowheads="1"/>
          </p:cNvSpPr>
          <p:nvPr/>
        </p:nvSpPr>
        <p:spPr bwMode="auto">
          <a:xfrm rot="16200000">
            <a:off x="6406376" y="749716"/>
            <a:ext cx="79375" cy="190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9">
            <a:extLst>
              <a:ext uri="{FF2B5EF4-FFF2-40B4-BE49-F238E27FC236}">
                <a16:creationId xmlns:a16="http://schemas.microsoft.com/office/drawing/2014/main" id="{947AB98F-B4A2-4B99-8D97-829D75BEDE6B}"/>
              </a:ext>
            </a:extLst>
          </p:cNvPr>
          <p:cNvSpPr txBox="1">
            <a:spLocks noChangeArrowheads="1"/>
          </p:cNvSpPr>
          <p:nvPr/>
        </p:nvSpPr>
        <p:spPr bwMode="auto">
          <a:xfrm rot="16200000">
            <a:off x="7319189" y="2289798"/>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panose="020B0604020202020204" pitchFamily="34" charset="0"/>
              </a:rPr>
              <a:t>--------------------------------------------</a:t>
            </a:r>
          </a:p>
        </p:txBody>
      </p:sp>
      <p:grpSp>
        <p:nvGrpSpPr>
          <p:cNvPr id="24" name="Group 34">
            <a:extLst>
              <a:ext uri="{FF2B5EF4-FFF2-40B4-BE49-F238E27FC236}">
                <a16:creationId xmlns:a16="http://schemas.microsoft.com/office/drawing/2014/main" id="{4DE84217-687C-4F8F-917E-9EB142C0D2A1}"/>
              </a:ext>
            </a:extLst>
          </p:cNvPr>
          <p:cNvGrpSpPr>
            <a:grpSpLocks/>
          </p:cNvGrpSpPr>
          <p:nvPr/>
        </p:nvGrpSpPr>
        <p:grpSpPr bwMode="auto">
          <a:xfrm>
            <a:off x="7692251" y="844965"/>
            <a:ext cx="3689350" cy="3749675"/>
            <a:chOff x="1468" y="652"/>
            <a:chExt cx="2324" cy="2362"/>
          </a:xfrm>
        </p:grpSpPr>
        <p:sp>
          <p:nvSpPr>
            <p:cNvPr id="25" name="Line 16">
              <a:extLst>
                <a:ext uri="{FF2B5EF4-FFF2-40B4-BE49-F238E27FC236}">
                  <a16:creationId xmlns:a16="http://schemas.microsoft.com/office/drawing/2014/main" id="{A5332206-01AE-449D-AE9B-87B39FC3DCB9}"/>
                </a:ext>
              </a:extLst>
            </p:cNvPr>
            <p:cNvSpPr>
              <a:spLocks noChangeShapeType="1"/>
            </p:cNvSpPr>
            <p:nvPr/>
          </p:nvSpPr>
          <p:spPr bwMode="auto">
            <a:xfrm>
              <a:off x="2592" y="652"/>
              <a:ext cx="1008" cy="18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Oval 18">
              <a:extLst>
                <a:ext uri="{FF2B5EF4-FFF2-40B4-BE49-F238E27FC236}">
                  <a16:creationId xmlns:a16="http://schemas.microsoft.com/office/drawing/2014/main" id="{AEFA5307-1EF7-47F9-8309-D06EE404CC93}"/>
                </a:ext>
              </a:extLst>
            </p:cNvPr>
            <p:cNvSpPr>
              <a:spLocks noChangeArrowheads="1"/>
            </p:cNvSpPr>
            <p:nvPr/>
          </p:nvSpPr>
          <p:spPr bwMode="auto">
            <a:xfrm>
              <a:off x="3494" y="2486"/>
              <a:ext cx="288" cy="250"/>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21">
              <a:extLst>
                <a:ext uri="{FF2B5EF4-FFF2-40B4-BE49-F238E27FC236}">
                  <a16:creationId xmlns:a16="http://schemas.microsoft.com/office/drawing/2014/main" id="{71649182-AECC-4FC4-A119-281254C2DF10}"/>
                </a:ext>
              </a:extLst>
            </p:cNvPr>
            <p:cNvSpPr txBox="1">
              <a:spLocks noChangeArrowheads="1"/>
            </p:cNvSpPr>
            <p:nvPr/>
          </p:nvSpPr>
          <p:spPr bwMode="auto">
            <a:xfrm rot="-1648484">
              <a:off x="3024" y="249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2" name="Group 27">
              <a:extLst>
                <a:ext uri="{FF2B5EF4-FFF2-40B4-BE49-F238E27FC236}">
                  <a16:creationId xmlns:a16="http://schemas.microsoft.com/office/drawing/2014/main" id="{561A1717-ABD4-4773-B430-8AF200047147}"/>
                </a:ext>
              </a:extLst>
            </p:cNvPr>
            <p:cNvGrpSpPr>
              <a:grpSpLocks/>
            </p:cNvGrpSpPr>
            <p:nvPr/>
          </p:nvGrpSpPr>
          <p:grpSpPr bwMode="auto">
            <a:xfrm rot="1616906">
              <a:off x="1468" y="2592"/>
              <a:ext cx="1352" cy="422"/>
              <a:chOff x="2248" y="2572"/>
              <a:chExt cx="1352" cy="422"/>
            </a:xfrm>
          </p:grpSpPr>
          <p:sp>
            <p:nvSpPr>
              <p:cNvPr id="39" name="Text Box 20">
                <a:extLst>
                  <a:ext uri="{FF2B5EF4-FFF2-40B4-BE49-F238E27FC236}">
                    <a16:creationId xmlns:a16="http://schemas.microsoft.com/office/drawing/2014/main" id="{A0CD159C-823C-4189-8788-D99067F70024}"/>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40" name="Group 26">
                <a:extLst>
                  <a:ext uri="{FF2B5EF4-FFF2-40B4-BE49-F238E27FC236}">
                    <a16:creationId xmlns:a16="http://schemas.microsoft.com/office/drawing/2014/main" id="{2776CF89-2150-4F1F-9FFF-4ADAADEB6B0C}"/>
                  </a:ext>
                </a:extLst>
              </p:cNvPr>
              <p:cNvGrpSpPr>
                <a:grpSpLocks/>
              </p:cNvGrpSpPr>
              <p:nvPr/>
            </p:nvGrpSpPr>
            <p:grpSpPr bwMode="auto">
              <a:xfrm>
                <a:off x="2248" y="2640"/>
                <a:ext cx="1160" cy="354"/>
                <a:chOff x="2248" y="2640"/>
                <a:chExt cx="1160" cy="354"/>
              </a:xfrm>
            </p:grpSpPr>
            <p:sp>
              <p:nvSpPr>
                <p:cNvPr id="41" name="Text Box 22">
                  <a:extLst>
                    <a:ext uri="{FF2B5EF4-FFF2-40B4-BE49-F238E27FC236}">
                      <a16:creationId xmlns:a16="http://schemas.microsoft.com/office/drawing/2014/main" id="{B6E2D732-D6CF-4EFB-BA9D-592D9ED86BEB}"/>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2" name="Text Box 24">
                  <a:extLst>
                    <a:ext uri="{FF2B5EF4-FFF2-40B4-BE49-F238E27FC236}">
                      <a16:creationId xmlns:a16="http://schemas.microsoft.com/office/drawing/2014/main" id="{090595DB-4A09-4DD0-B44A-D847A732A3E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43" name="Text Box 25">
                  <a:extLst>
                    <a:ext uri="{FF2B5EF4-FFF2-40B4-BE49-F238E27FC236}">
                      <a16:creationId xmlns:a16="http://schemas.microsoft.com/office/drawing/2014/main" id="{4ABCFFB3-5FB5-4E0C-BA56-3AAA696D764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nvGrpSpPr>
            <p:cNvPr id="33" name="Group 28">
              <a:extLst>
                <a:ext uri="{FF2B5EF4-FFF2-40B4-BE49-F238E27FC236}">
                  <a16:creationId xmlns:a16="http://schemas.microsoft.com/office/drawing/2014/main" id="{B550BCDA-9CB2-4F1E-B349-D4FBBFFED199}"/>
                </a:ext>
              </a:extLst>
            </p:cNvPr>
            <p:cNvGrpSpPr>
              <a:grpSpLocks/>
            </p:cNvGrpSpPr>
            <p:nvPr/>
          </p:nvGrpSpPr>
          <p:grpSpPr bwMode="auto">
            <a:xfrm>
              <a:off x="2256" y="2592"/>
              <a:ext cx="1352" cy="422"/>
              <a:chOff x="2248" y="2572"/>
              <a:chExt cx="1352" cy="422"/>
            </a:xfrm>
          </p:grpSpPr>
          <p:sp>
            <p:nvSpPr>
              <p:cNvPr id="34" name="Text Box 29">
                <a:extLst>
                  <a:ext uri="{FF2B5EF4-FFF2-40B4-BE49-F238E27FC236}">
                    <a16:creationId xmlns:a16="http://schemas.microsoft.com/office/drawing/2014/main" id="{44DCFA92-918B-4FC9-AAEB-504E190546D5}"/>
                  </a:ext>
                </a:extLst>
              </p:cNvPr>
              <p:cNvSpPr txBox="1">
                <a:spLocks noChangeArrowheads="1"/>
              </p:cNvSpPr>
              <p:nvPr/>
            </p:nvSpPr>
            <p:spPr bwMode="auto">
              <a:xfrm rot="-1194328">
                <a:off x="2832" y="257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nvGrpSpPr>
              <p:cNvPr id="35" name="Group 30">
                <a:extLst>
                  <a:ext uri="{FF2B5EF4-FFF2-40B4-BE49-F238E27FC236}">
                    <a16:creationId xmlns:a16="http://schemas.microsoft.com/office/drawing/2014/main" id="{F673FFC9-8EF7-4D7F-9D20-46A22EC7A273}"/>
                  </a:ext>
                </a:extLst>
              </p:cNvPr>
              <p:cNvGrpSpPr>
                <a:grpSpLocks/>
              </p:cNvGrpSpPr>
              <p:nvPr/>
            </p:nvGrpSpPr>
            <p:grpSpPr bwMode="auto">
              <a:xfrm>
                <a:off x="2248" y="2640"/>
                <a:ext cx="1160" cy="354"/>
                <a:chOff x="2248" y="2640"/>
                <a:chExt cx="1160" cy="354"/>
              </a:xfrm>
            </p:grpSpPr>
            <p:sp>
              <p:nvSpPr>
                <p:cNvPr id="36" name="Text Box 31">
                  <a:extLst>
                    <a:ext uri="{FF2B5EF4-FFF2-40B4-BE49-F238E27FC236}">
                      <a16:creationId xmlns:a16="http://schemas.microsoft.com/office/drawing/2014/main" id="{30585F79-B6A4-494E-ADD3-4D80744E0B51}"/>
                    </a:ext>
                  </a:extLst>
                </p:cNvPr>
                <p:cNvSpPr txBox="1">
                  <a:spLocks noChangeArrowheads="1"/>
                </p:cNvSpPr>
                <p:nvPr/>
              </p:nvSpPr>
              <p:spPr bwMode="auto">
                <a:xfrm>
                  <a:off x="2248" y="2706"/>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7" name="Text Box 32">
                  <a:extLst>
                    <a:ext uri="{FF2B5EF4-FFF2-40B4-BE49-F238E27FC236}">
                      <a16:creationId xmlns:a16="http://schemas.microsoft.com/office/drawing/2014/main" id="{3ADBC068-7351-476B-9B6F-BF09CF37F19E}"/>
                    </a:ext>
                  </a:extLst>
                </p:cNvPr>
                <p:cNvSpPr txBox="1">
                  <a:spLocks noChangeArrowheads="1"/>
                </p:cNvSpPr>
                <p:nvPr/>
              </p:nvSpPr>
              <p:spPr bwMode="auto">
                <a:xfrm rot="-434136">
                  <a:off x="2448" y="26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sp>
              <p:nvSpPr>
                <p:cNvPr id="38" name="Text Box 33">
                  <a:extLst>
                    <a:ext uri="{FF2B5EF4-FFF2-40B4-BE49-F238E27FC236}">
                      <a16:creationId xmlns:a16="http://schemas.microsoft.com/office/drawing/2014/main" id="{12976E22-82CF-43F5-B3D9-17213228177C}"/>
                    </a:ext>
                  </a:extLst>
                </p:cNvPr>
                <p:cNvSpPr txBox="1">
                  <a:spLocks noChangeArrowheads="1"/>
                </p:cNvSpPr>
                <p:nvPr/>
              </p:nvSpPr>
              <p:spPr bwMode="auto">
                <a:xfrm rot="-622550">
                  <a:off x="2640" y="26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grpSp>
      </p:grpSp>
      <p:sp>
        <p:nvSpPr>
          <p:cNvPr id="44" name="Text Box 36">
            <a:extLst>
              <a:ext uri="{FF2B5EF4-FFF2-40B4-BE49-F238E27FC236}">
                <a16:creationId xmlns:a16="http://schemas.microsoft.com/office/drawing/2014/main" id="{CC41A83A-A19B-4997-968D-F2D7CF35B3E7}"/>
              </a:ext>
            </a:extLst>
          </p:cNvPr>
          <p:cNvSpPr txBox="1">
            <a:spLocks noChangeArrowheads="1"/>
          </p:cNvSpPr>
          <p:nvPr/>
        </p:nvSpPr>
        <p:spPr bwMode="auto">
          <a:xfrm rot="14976353">
            <a:off x="8575620" y="630663"/>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latin typeface="Arial" panose="020B0604020202020204" pitchFamily="34" charset="0"/>
                <a:cs typeface="Arial" panose="020B0604020202020204" pitchFamily="34" charset="0"/>
              </a:rPr>
              <a:t>﴾</a:t>
            </a:r>
          </a:p>
        </p:txBody>
      </p:sp>
      <p:sp>
        <p:nvSpPr>
          <p:cNvPr id="45" name="Text Box 61">
            <a:extLst>
              <a:ext uri="{FF2B5EF4-FFF2-40B4-BE49-F238E27FC236}">
                <a16:creationId xmlns:a16="http://schemas.microsoft.com/office/drawing/2014/main" id="{8DFDD851-F53D-4CC1-943C-2D8D08ACE51A}"/>
              </a:ext>
            </a:extLst>
          </p:cNvPr>
          <p:cNvSpPr txBox="1">
            <a:spLocks noChangeArrowheads="1"/>
          </p:cNvSpPr>
          <p:nvPr/>
        </p:nvSpPr>
        <p:spPr bwMode="auto">
          <a:xfrm>
            <a:off x="10816451" y="403107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
        <p:nvSpPr>
          <p:cNvPr id="46" name="AutoShape 62">
            <a:extLst>
              <a:ext uri="{FF2B5EF4-FFF2-40B4-BE49-F238E27FC236}">
                <a16:creationId xmlns:a16="http://schemas.microsoft.com/office/drawing/2014/main" id="{51B60A1D-9C64-4F05-81F7-4DFD59344689}"/>
              </a:ext>
            </a:extLst>
          </p:cNvPr>
          <p:cNvSpPr>
            <a:spLocks noChangeArrowheads="1"/>
          </p:cNvSpPr>
          <p:nvPr/>
        </p:nvSpPr>
        <p:spPr bwMode="auto">
          <a:xfrm>
            <a:off x="11184751" y="4156490"/>
            <a:ext cx="76200" cy="1136650"/>
          </a:xfrm>
          <a:prstGeom prst="downArrow">
            <a:avLst>
              <a:gd name="adj1" fmla="val 50000"/>
              <a:gd name="adj2" fmla="val 372917"/>
            </a:avLst>
          </a:prstGeom>
          <a:solidFill>
            <a:schemeClr val="fo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64">
            <a:extLst>
              <a:ext uri="{FF2B5EF4-FFF2-40B4-BE49-F238E27FC236}">
                <a16:creationId xmlns:a16="http://schemas.microsoft.com/office/drawing/2014/main" id="{BA9FF4EE-92F9-40D1-B965-5EA25E00BD25}"/>
              </a:ext>
            </a:extLst>
          </p:cNvPr>
          <p:cNvSpPr txBox="1">
            <a:spLocks noChangeArrowheads="1"/>
          </p:cNvSpPr>
          <p:nvPr/>
        </p:nvSpPr>
        <p:spPr bwMode="auto">
          <a:xfrm>
            <a:off x="10968851" y="5156615"/>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1CADE4"/>
                </a:solidFill>
                <a:latin typeface="Arial" panose="020B0604020202020204" pitchFamily="34" charset="0"/>
              </a:rPr>
              <a:t>P</a:t>
            </a:r>
          </a:p>
        </p:txBody>
      </p:sp>
      <p:sp>
        <p:nvSpPr>
          <p:cNvPr id="48" name="Line 65">
            <a:extLst>
              <a:ext uri="{FF2B5EF4-FFF2-40B4-BE49-F238E27FC236}">
                <a16:creationId xmlns:a16="http://schemas.microsoft.com/office/drawing/2014/main" id="{1D1E426D-2859-4ABD-A866-D44CD446D336}"/>
              </a:ext>
            </a:extLst>
          </p:cNvPr>
          <p:cNvSpPr>
            <a:spLocks noChangeShapeType="1"/>
          </p:cNvSpPr>
          <p:nvPr/>
        </p:nvSpPr>
        <p:spPr bwMode="auto">
          <a:xfrm>
            <a:off x="11121251" y="5253453"/>
            <a:ext cx="304800"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9" name="Group 68">
            <a:extLst>
              <a:ext uri="{FF2B5EF4-FFF2-40B4-BE49-F238E27FC236}">
                <a16:creationId xmlns:a16="http://schemas.microsoft.com/office/drawing/2014/main" id="{6312054A-2CCB-4D19-AA57-DF5D8E34F063}"/>
              </a:ext>
            </a:extLst>
          </p:cNvPr>
          <p:cNvGrpSpPr>
            <a:grpSpLocks/>
          </p:cNvGrpSpPr>
          <p:nvPr/>
        </p:nvGrpSpPr>
        <p:grpSpPr bwMode="auto">
          <a:xfrm rot="16200000">
            <a:off x="10123507" y="1004510"/>
            <a:ext cx="533400" cy="2014537"/>
            <a:chOff x="432" y="2016"/>
            <a:chExt cx="336" cy="1269"/>
          </a:xfrm>
        </p:grpSpPr>
        <p:sp>
          <p:nvSpPr>
            <p:cNvPr id="50" name="AutoShape 51">
              <a:extLst>
                <a:ext uri="{FF2B5EF4-FFF2-40B4-BE49-F238E27FC236}">
                  <a16:creationId xmlns:a16="http://schemas.microsoft.com/office/drawing/2014/main" id="{7CD54912-8E55-406A-AA82-3BEBC8ABE87D}"/>
                </a:ext>
              </a:extLst>
            </p:cNvPr>
            <p:cNvSpPr>
              <a:spLocks noChangeArrowheads="1"/>
            </p:cNvSpPr>
            <p:nvPr/>
          </p:nvSpPr>
          <p:spPr bwMode="auto">
            <a:xfrm>
              <a:off x="576" y="2016"/>
              <a:ext cx="48" cy="960"/>
            </a:xfrm>
            <a:prstGeom prst="downArrow">
              <a:avLst>
                <a:gd name="adj1" fmla="val 50000"/>
                <a:gd name="adj2" fmla="val 500000"/>
              </a:avLst>
            </a:prstGeom>
            <a:solidFill>
              <a:schemeClr val="bg1"/>
            </a:solidFill>
            <a:ln w="9525" algn="ctr">
              <a:solidFill>
                <a:srgbClr val="1CAD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67">
              <a:extLst>
                <a:ext uri="{FF2B5EF4-FFF2-40B4-BE49-F238E27FC236}">
                  <a16:creationId xmlns:a16="http://schemas.microsoft.com/office/drawing/2014/main" id="{28109771-48B0-4C22-99B7-AC8AD9016CE4}"/>
                </a:ext>
              </a:extLst>
            </p:cNvPr>
            <p:cNvSpPr txBox="1">
              <a:spLocks noChangeArrowheads="1"/>
            </p:cNvSpPr>
            <p:nvPr/>
          </p:nvSpPr>
          <p:spPr bwMode="auto">
            <a:xfrm>
              <a:off x="432" y="2994"/>
              <a:ext cx="336" cy="291"/>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panose="020B0604020202020204" pitchFamily="34" charset="0"/>
                </a:rPr>
                <a:t>+</a:t>
              </a:r>
            </a:p>
          </p:txBody>
        </p:sp>
      </p:grpSp>
      <p:sp>
        <p:nvSpPr>
          <p:cNvPr id="52" name="AutoShape 69">
            <a:extLst>
              <a:ext uri="{FF2B5EF4-FFF2-40B4-BE49-F238E27FC236}">
                <a16:creationId xmlns:a16="http://schemas.microsoft.com/office/drawing/2014/main" id="{C0D159F4-65D8-4840-BB98-545A4B746ECD}"/>
              </a:ext>
            </a:extLst>
          </p:cNvPr>
          <p:cNvSpPr>
            <a:spLocks noChangeArrowheads="1"/>
          </p:cNvSpPr>
          <p:nvPr/>
        </p:nvSpPr>
        <p:spPr bwMode="auto">
          <a:xfrm rot="19890690">
            <a:off x="10839766" y="2871180"/>
            <a:ext cx="117653" cy="985471"/>
          </a:xfrm>
          <a:prstGeom prst="upArrow">
            <a:avLst>
              <a:gd name="adj1" fmla="val 50000"/>
              <a:gd name="adj2" fmla="val 350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 name="Group 72">
            <a:extLst>
              <a:ext uri="{FF2B5EF4-FFF2-40B4-BE49-F238E27FC236}">
                <a16:creationId xmlns:a16="http://schemas.microsoft.com/office/drawing/2014/main" id="{E42DC773-ACA1-40CC-8FD1-36E3F40C38E4}"/>
              </a:ext>
            </a:extLst>
          </p:cNvPr>
          <p:cNvGrpSpPr>
            <a:grpSpLocks/>
          </p:cNvGrpSpPr>
          <p:nvPr/>
        </p:nvGrpSpPr>
        <p:grpSpPr bwMode="auto">
          <a:xfrm rot="1332067">
            <a:off x="11194276" y="2886490"/>
            <a:ext cx="533400" cy="701675"/>
            <a:chOff x="1104" y="2736"/>
            <a:chExt cx="336" cy="442"/>
          </a:xfrm>
        </p:grpSpPr>
        <p:sp>
          <p:nvSpPr>
            <p:cNvPr id="54" name="Text Box 70">
              <a:extLst>
                <a:ext uri="{FF2B5EF4-FFF2-40B4-BE49-F238E27FC236}">
                  <a16:creationId xmlns:a16="http://schemas.microsoft.com/office/drawing/2014/main" id="{1C618CA5-8714-49A9-8EFB-6222C3CF88BB}"/>
                </a:ext>
              </a:extLst>
            </p:cNvPr>
            <p:cNvSpPr txBox="1">
              <a:spLocks noChangeArrowheads="1"/>
            </p:cNvSpPr>
            <p:nvPr/>
          </p:nvSpPr>
          <p:spPr bwMode="auto">
            <a:xfrm>
              <a:off x="1104" y="2736"/>
              <a:ext cx="3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1CADE4"/>
                  </a:solidFill>
                  <a:latin typeface="Arial" panose="020B0604020202020204" pitchFamily="34" charset="0"/>
                </a:rPr>
                <a:t>T</a:t>
              </a:r>
            </a:p>
          </p:txBody>
        </p:sp>
        <p:sp>
          <p:nvSpPr>
            <p:cNvPr id="55" name="Line 71">
              <a:extLst>
                <a:ext uri="{FF2B5EF4-FFF2-40B4-BE49-F238E27FC236}">
                  <a16:creationId xmlns:a16="http://schemas.microsoft.com/office/drawing/2014/main" id="{0DF70FB9-AEBB-4971-8B72-50AB77E67278}"/>
                </a:ext>
              </a:extLst>
            </p:cNvPr>
            <p:cNvSpPr>
              <a:spLocks noChangeShapeType="1"/>
            </p:cNvSpPr>
            <p:nvPr/>
          </p:nvSpPr>
          <p:spPr bwMode="auto">
            <a:xfrm>
              <a:off x="1104" y="2784"/>
              <a:ext cx="288" cy="0"/>
            </a:xfrm>
            <a:prstGeom prst="line">
              <a:avLst/>
            </a:prstGeom>
            <a:noFill/>
            <a:ln w="9525">
              <a:solidFill>
                <a:srgbClr val="1CADE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6" name="AutoShape 77">
            <a:extLst>
              <a:ext uri="{FF2B5EF4-FFF2-40B4-BE49-F238E27FC236}">
                <a16:creationId xmlns:a16="http://schemas.microsoft.com/office/drawing/2014/main" id="{D6FBFF2D-DC09-4D9D-8BD7-01BD5425E86B}"/>
              </a:ext>
            </a:extLst>
          </p:cNvPr>
          <p:cNvSpPr>
            <a:spLocks noChangeArrowheads="1"/>
          </p:cNvSpPr>
          <p:nvPr/>
        </p:nvSpPr>
        <p:spPr bwMode="auto">
          <a:xfrm rot="19705076" flipH="1">
            <a:off x="11517184" y="4018038"/>
            <a:ext cx="113281" cy="981530"/>
          </a:xfrm>
          <a:prstGeom prst="downArrow">
            <a:avLst>
              <a:gd name="adj1" fmla="val 50000"/>
              <a:gd name="adj2" fmla="val 375000"/>
            </a:avLst>
          </a:prstGeom>
          <a:solidFill>
            <a:srgbClr val="66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82">
            <a:extLst>
              <a:ext uri="{FF2B5EF4-FFF2-40B4-BE49-F238E27FC236}">
                <a16:creationId xmlns:a16="http://schemas.microsoft.com/office/drawing/2014/main" id="{6F3A8E98-D05E-4820-B9A4-FB8CCC113EA9}"/>
              </a:ext>
            </a:extLst>
          </p:cNvPr>
          <p:cNvGrpSpPr>
            <a:grpSpLocks/>
          </p:cNvGrpSpPr>
          <p:nvPr/>
        </p:nvGrpSpPr>
        <p:grpSpPr bwMode="auto">
          <a:xfrm>
            <a:off x="11654651" y="3740565"/>
            <a:ext cx="685800" cy="1311275"/>
            <a:chOff x="1344" y="2333"/>
            <a:chExt cx="432" cy="826"/>
          </a:xfrm>
        </p:grpSpPr>
        <p:sp>
          <p:nvSpPr>
            <p:cNvPr id="58" name="Text Box 78">
              <a:extLst>
                <a:ext uri="{FF2B5EF4-FFF2-40B4-BE49-F238E27FC236}">
                  <a16:creationId xmlns:a16="http://schemas.microsoft.com/office/drawing/2014/main" id="{6E3C357F-96FD-4AFB-84D5-E5DFA6ED4FB6}"/>
                </a:ext>
              </a:extLst>
            </p:cNvPr>
            <p:cNvSpPr txBox="1">
              <a:spLocks noChangeArrowheads="1"/>
            </p:cNvSpPr>
            <p:nvPr/>
          </p:nvSpPr>
          <p:spPr bwMode="auto">
            <a:xfrm>
              <a:off x="1382" y="2333"/>
              <a:ext cx="11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rgbClr val="FF0000"/>
                </a:solidFill>
                <a:latin typeface="Arial" panose="020B0604020202020204" pitchFamily="34" charset="0"/>
              </a:endParaRPr>
            </a:p>
          </p:txBody>
        </p:sp>
        <p:sp>
          <p:nvSpPr>
            <p:cNvPr id="59" name="Text Box 79">
              <a:extLst>
                <a:ext uri="{FF2B5EF4-FFF2-40B4-BE49-F238E27FC236}">
                  <a16:creationId xmlns:a16="http://schemas.microsoft.com/office/drawing/2014/main" id="{CA3426C4-155E-4ED7-B07A-87A752AA9C18}"/>
                </a:ext>
              </a:extLst>
            </p:cNvPr>
            <p:cNvSpPr txBox="1">
              <a:spLocks noChangeArrowheads="1"/>
            </p:cNvSpPr>
            <p:nvPr/>
          </p:nvSpPr>
          <p:spPr bwMode="auto">
            <a:xfrm>
              <a:off x="1344" y="2688"/>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latin typeface="Arial" panose="020B0604020202020204" pitchFamily="34" charset="0"/>
                </a:rPr>
                <a:t>P</a:t>
              </a:r>
            </a:p>
          </p:txBody>
        </p:sp>
        <p:sp>
          <p:nvSpPr>
            <p:cNvPr id="60" name="Line 80">
              <a:extLst>
                <a:ext uri="{FF2B5EF4-FFF2-40B4-BE49-F238E27FC236}">
                  <a16:creationId xmlns:a16="http://schemas.microsoft.com/office/drawing/2014/main" id="{B8257B15-B430-4221-9874-38BAECA9B2A9}"/>
                </a:ext>
              </a:extLst>
            </p:cNvPr>
            <p:cNvSpPr>
              <a:spLocks noChangeShapeType="1"/>
            </p:cNvSpPr>
            <p:nvPr/>
          </p:nvSpPr>
          <p:spPr bwMode="auto">
            <a:xfrm>
              <a:off x="1392" y="2708"/>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61" name="Text Box 81">
              <a:extLst>
                <a:ext uri="{FF2B5EF4-FFF2-40B4-BE49-F238E27FC236}">
                  <a16:creationId xmlns:a16="http://schemas.microsoft.com/office/drawing/2014/main" id="{5EBC0BEC-AF8A-4975-91F8-B37F9C8190F9}"/>
                </a:ext>
              </a:extLst>
            </p:cNvPr>
            <p:cNvSpPr txBox="1">
              <a:spLocks noChangeArrowheads="1"/>
            </p:cNvSpPr>
            <p:nvPr/>
          </p:nvSpPr>
          <p:spPr bwMode="auto">
            <a:xfrm>
              <a:off x="1392" y="283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00"/>
                  </a:solidFill>
                  <a:latin typeface="Arial" panose="020B0604020202020204" pitchFamily="34" charset="0"/>
                </a:rPr>
                <a:t>n</a:t>
              </a:r>
            </a:p>
          </p:txBody>
        </p:sp>
      </p:grpSp>
      <p:grpSp>
        <p:nvGrpSpPr>
          <p:cNvPr id="62" name="Group 88">
            <a:extLst>
              <a:ext uri="{FF2B5EF4-FFF2-40B4-BE49-F238E27FC236}">
                <a16:creationId xmlns:a16="http://schemas.microsoft.com/office/drawing/2014/main" id="{4BFF387D-9B0C-4BA4-92E6-3FF078876D6F}"/>
              </a:ext>
            </a:extLst>
          </p:cNvPr>
          <p:cNvGrpSpPr>
            <a:grpSpLocks/>
          </p:cNvGrpSpPr>
          <p:nvPr/>
        </p:nvGrpSpPr>
        <p:grpSpPr bwMode="auto">
          <a:xfrm>
            <a:off x="10292576" y="4118390"/>
            <a:ext cx="914400" cy="1081088"/>
            <a:chOff x="4484" y="3419"/>
            <a:chExt cx="576" cy="681"/>
          </a:xfrm>
        </p:grpSpPr>
        <p:sp>
          <p:nvSpPr>
            <p:cNvPr id="63" name="AutoShape 83">
              <a:extLst>
                <a:ext uri="{FF2B5EF4-FFF2-40B4-BE49-F238E27FC236}">
                  <a16:creationId xmlns:a16="http://schemas.microsoft.com/office/drawing/2014/main" id="{ED59428C-1944-4E4B-B7D5-E7CA41F8A62E}"/>
                </a:ext>
              </a:extLst>
            </p:cNvPr>
            <p:cNvSpPr>
              <a:spLocks noChangeArrowheads="1"/>
            </p:cNvSpPr>
            <p:nvPr/>
          </p:nvSpPr>
          <p:spPr bwMode="auto">
            <a:xfrm rot="-1282237">
              <a:off x="4532" y="3419"/>
              <a:ext cx="384" cy="48"/>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Text Box 84">
              <a:extLst>
                <a:ext uri="{FF2B5EF4-FFF2-40B4-BE49-F238E27FC236}">
                  <a16:creationId xmlns:a16="http://schemas.microsoft.com/office/drawing/2014/main" id="{71B6C2A7-19F8-4BB8-A1D0-EADE0CA12FE1}"/>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latin typeface="Arial" panose="020B0604020202020204" pitchFamily="34" charset="0"/>
                </a:rPr>
                <a:t>P</a:t>
              </a:r>
            </a:p>
          </p:txBody>
        </p:sp>
        <p:sp>
          <p:nvSpPr>
            <p:cNvPr id="65" name="Line 86">
              <a:extLst>
                <a:ext uri="{FF2B5EF4-FFF2-40B4-BE49-F238E27FC236}">
                  <a16:creationId xmlns:a16="http://schemas.microsoft.com/office/drawing/2014/main" id="{52A2E003-B1C3-4FBF-A66C-6740FAEC1789}"/>
                </a:ext>
              </a:extLst>
            </p:cNvPr>
            <p:cNvSpPr>
              <a:spLocks noChangeShapeType="1"/>
            </p:cNvSpPr>
            <p:nvPr/>
          </p:nvSpPr>
          <p:spPr bwMode="auto">
            <a:xfrm>
              <a:off x="4676" y="361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 name="Text Box 87">
              <a:extLst>
                <a:ext uri="{FF2B5EF4-FFF2-40B4-BE49-F238E27FC236}">
                  <a16:creationId xmlns:a16="http://schemas.microsoft.com/office/drawing/2014/main" id="{1C116CAA-05EC-49D5-9C99-89837CEBE1AD}"/>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Arial" panose="020B0604020202020204" pitchFamily="34" charset="0"/>
                </a:rPr>
                <a:t>t</a:t>
              </a:r>
            </a:p>
          </p:txBody>
        </p:sp>
      </p:grpSp>
      <p:grpSp>
        <p:nvGrpSpPr>
          <p:cNvPr id="67" name="Group 92">
            <a:extLst>
              <a:ext uri="{FF2B5EF4-FFF2-40B4-BE49-F238E27FC236}">
                <a16:creationId xmlns:a16="http://schemas.microsoft.com/office/drawing/2014/main" id="{095391CF-6DC8-4903-8B29-0CB7B4C9B7E2}"/>
              </a:ext>
            </a:extLst>
          </p:cNvPr>
          <p:cNvGrpSpPr>
            <a:grpSpLocks/>
          </p:cNvGrpSpPr>
          <p:nvPr/>
        </p:nvGrpSpPr>
        <p:grpSpPr bwMode="auto">
          <a:xfrm>
            <a:off x="10624368" y="4062768"/>
            <a:ext cx="1841501" cy="1371600"/>
            <a:chOff x="5847" y="2210"/>
            <a:chExt cx="1160" cy="864"/>
          </a:xfrm>
        </p:grpSpPr>
        <p:sp>
          <p:nvSpPr>
            <p:cNvPr id="68" name="Text Box 90">
              <a:extLst>
                <a:ext uri="{FF2B5EF4-FFF2-40B4-BE49-F238E27FC236}">
                  <a16:creationId xmlns:a16="http://schemas.microsoft.com/office/drawing/2014/main" id="{8BA4277B-590B-48FE-B406-9C571F38FD22}"/>
                </a:ext>
              </a:extLst>
            </p:cNvPr>
            <p:cNvSpPr txBox="1">
              <a:spLocks noChangeArrowheads="1"/>
            </p:cNvSpPr>
            <p:nvPr/>
          </p:nvSpPr>
          <p:spPr bwMode="auto">
            <a:xfrm rot="19851102">
              <a:off x="6143" y="2612"/>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sp>
          <p:nvSpPr>
            <p:cNvPr id="69" name="Text Box 91">
              <a:extLst>
                <a:ext uri="{FF2B5EF4-FFF2-40B4-BE49-F238E27FC236}">
                  <a16:creationId xmlns:a16="http://schemas.microsoft.com/office/drawing/2014/main" id="{53649F28-F592-484E-86EF-C2073AE6BE65}"/>
                </a:ext>
              </a:extLst>
            </p:cNvPr>
            <p:cNvSpPr txBox="1">
              <a:spLocks noChangeArrowheads="1"/>
            </p:cNvSpPr>
            <p:nvPr/>
          </p:nvSpPr>
          <p:spPr bwMode="auto">
            <a:xfrm rot="3438393">
              <a:off x="5559" y="249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00"/>
                  </a:solidFill>
                  <a:latin typeface="Arial" panose="020B0604020202020204" pitchFamily="34" charset="0"/>
                </a:rPr>
                <a:t>-----------</a:t>
              </a:r>
            </a:p>
          </p:txBody>
        </p:sp>
      </p:grpSp>
      <p:sp>
        <p:nvSpPr>
          <p:cNvPr id="70" name="Text Box 93">
            <a:extLst>
              <a:ext uri="{FF2B5EF4-FFF2-40B4-BE49-F238E27FC236}">
                <a16:creationId xmlns:a16="http://schemas.microsoft.com/office/drawing/2014/main" id="{D32200CE-4848-4E9F-BA9A-478B1FB0CAB2}"/>
              </a:ext>
            </a:extLst>
          </p:cNvPr>
          <p:cNvSpPr txBox="1">
            <a:spLocks noChangeArrowheads="1"/>
          </p:cNvSpPr>
          <p:nvPr/>
        </p:nvSpPr>
        <p:spPr bwMode="auto">
          <a:xfrm>
            <a:off x="9080758" y="4393524"/>
            <a:ext cx="76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00"/>
                </a:solidFill>
                <a:latin typeface="Arial" panose="020B0604020202020204" pitchFamily="34" charset="0"/>
              </a:rPr>
              <a:t>o</a:t>
            </a:r>
          </a:p>
        </p:txBody>
      </p:sp>
      <p:sp>
        <p:nvSpPr>
          <p:cNvPr id="71" name="Text Box 94">
            <a:extLst>
              <a:ext uri="{FF2B5EF4-FFF2-40B4-BE49-F238E27FC236}">
                <a16:creationId xmlns:a16="http://schemas.microsoft.com/office/drawing/2014/main" id="{A25B175C-010A-4B56-BF72-B4BC9D3422C7}"/>
              </a:ext>
            </a:extLst>
          </p:cNvPr>
          <p:cNvSpPr txBox="1">
            <a:spLocks noChangeArrowheads="1"/>
          </p:cNvSpPr>
          <p:nvPr/>
        </p:nvSpPr>
        <p:spPr bwMode="auto">
          <a:xfrm rot="20476188">
            <a:off x="9518447" y="385699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1CADE4"/>
                </a:solidFill>
                <a:latin typeface="Arial" panose="020B0604020202020204" pitchFamily="34" charset="0"/>
              </a:rPr>
              <a:t>S = </a:t>
            </a:r>
            <a:r>
              <a:rPr lang="en-US" altLang="en-US" sz="2400" i="1">
                <a:solidFill>
                  <a:srgbClr val="1CADE4"/>
                </a:solidFill>
                <a:latin typeface="Times New Roman" panose="02020603050405020304" pitchFamily="18" charset="0"/>
                <a:cs typeface="Times New Roman" panose="02020603050405020304" pitchFamily="18" charset="0"/>
              </a:rPr>
              <a:t>l</a:t>
            </a:r>
            <a:r>
              <a:rPr lang="en-US" altLang="en-US" sz="2400">
                <a:solidFill>
                  <a:srgbClr val="1CADE4"/>
                </a:solidFill>
                <a:latin typeface="Arial" panose="020B0604020202020204" pitchFamily="34" charset="0"/>
              </a:rPr>
              <a:t>.</a:t>
            </a:r>
            <a:r>
              <a:rPr lang="en-US" altLang="zh-CN" sz="24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2400">
              <a:solidFill>
                <a:srgbClr val="1CADE4"/>
              </a:solidFill>
              <a:latin typeface="Arial" panose="020B0604020202020204" pitchFamily="34" charset="0"/>
              <a:sym typeface="Symbol" panose="05050102010706020507" pitchFamily="18" charset="2"/>
            </a:endParaRPr>
          </a:p>
        </p:txBody>
      </p:sp>
      <p:sp>
        <p:nvSpPr>
          <p:cNvPr id="72" name="Rectangle 95">
            <a:extLst>
              <a:ext uri="{FF2B5EF4-FFF2-40B4-BE49-F238E27FC236}">
                <a16:creationId xmlns:a16="http://schemas.microsoft.com/office/drawing/2014/main" id="{9733C948-F32A-4057-B6D8-AE516EA1F4F5}"/>
              </a:ext>
            </a:extLst>
          </p:cNvPr>
          <p:cNvSpPr>
            <a:spLocks noChangeArrowheads="1"/>
          </p:cNvSpPr>
          <p:nvPr/>
        </p:nvSpPr>
        <p:spPr bwMode="auto">
          <a:xfrm>
            <a:off x="9505176" y="1378365"/>
            <a:ext cx="47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a:solidFill>
                  <a:srgbClr val="1CADE4"/>
                </a:solidFill>
                <a:latin typeface="Arial" panose="020B0604020202020204" pitchFamily="34" charset="0"/>
                <a:ea typeface="SimSun" panose="02010600030101010101" pitchFamily="2" charset="-122"/>
                <a:sym typeface="Symbol" panose="05050102010706020507" pitchFamily="18" charset="2"/>
              </a:rPr>
              <a:t></a:t>
            </a:r>
            <a:endParaRPr lang="en-US" altLang="en-US" sz="3600">
              <a:solidFill>
                <a:srgbClr val="1CADE4"/>
              </a:solidFill>
              <a:latin typeface="Arial" panose="020B0604020202020204" pitchFamily="34" charset="0"/>
              <a:sym typeface="Symbol" panose="05050102010706020507" pitchFamily="18" charset="2"/>
            </a:endParaRPr>
          </a:p>
        </p:txBody>
      </p:sp>
      <p:sp>
        <p:nvSpPr>
          <p:cNvPr id="73" name="Text Box 97">
            <a:extLst>
              <a:ext uri="{FF2B5EF4-FFF2-40B4-BE49-F238E27FC236}">
                <a16:creationId xmlns:a16="http://schemas.microsoft.com/office/drawing/2014/main" id="{F242622A-CD1F-4191-AD7B-0CD2D98C0004}"/>
              </a:ext>
            </a:extLst>
          </p:cNvPr>
          <p:cNvSpPr txBox="1">
            <a:spLocks noChangeArrowheads="1"/>
          </p:cNvSpPr>
          <p:nvPr/>
        </p:nvSpPr>
        <p:spPr bwMode="auto">
          <a:xfrm>
            <a:off x="9248001" y="3848515"/>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66"/>
                </a:solidFill>
                <a:latin typeface="Arial" panose="020B0604020202020204" pitchFamily="34" charset="0"/>
              </a:rPr>
              <a:t>.</a:t>
            </a:r>
          </a:p>
        </p:txBody>
      </p:sp>
      <p:sp>
        <p:nvSpPr>
          <p:cNvPr id="74" name="Text Box 98">
            <a:extLst>
              <a:ext uri="{FF2B5EF4-FFF2-40B4-BE49-F238E27FC236}">
                <a16:creationId xmlns:a16="http://schemas.microsoft.com/office/drawing/2014/main" id="{6B940ACB-4A2E-44CA-B1C4-35C4B80A06BB}"/>
              </a:ext>
            </a:extLst>
          </p:cNvPr>
          <p:cNvSpPr txBox="1">
            <a:spLocks noChangeArrowheads="1"/>
          </p:cNvSpPr>
          <p:nvPr/>
        </p:nvSpPr>
        <p:spPr bwMode="auto">
          <a:xfrm>
            <a:off x="8387576" y="487412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Vị trí cân bằng</a:t>
            </a:r>
          </a:p>
        </p:txBody>
      </p:sp>
      <p:sp>
        <p:nvSpPr>
          <p:cNvPr id="75" name="Text Box 106">
            <a:extLst>
              <a:ext uri="{FF2B5EF4-FFF2-40B4-BE49-F238E27FC236}">
                <a16:creationId xmlns:a16="http://schemas.microsoft.com/office/drawing/2014/main" id="{37A0E9B4-DC28-4913-8B51-AB4D6BDD2D92}"/>
              </a:ext>
            </a:extLst>
          </p:cNvPr>
          <p:cNvSpPr txBox="1">
            <a:spLocks noChangeArrowheads="1"/>
          </p:cNvSpPr>
          <p:nvPr/>
        </p:nvSpPr>
        <p:spPr bwMode="auto">
          <a:xfrm>
            <a:off x="7108692" y="105133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góc</a:t>
            </a:r>
          </a:p>
        </p:txBody>
      </p:sp>
      <p:sp>
        <p:nvSpPr>
          <p:cNvPr id="76" name="Line 107">
            <a:extLst>
              <a:ext uri="{FF2B5EF4-FFF2-40B4-BE49-F238E27FC236}">
                <a16:creationId xmlns:a16="http://schemas.microsoft.com/office/drawing/2014/main" id="{43B042C9-4A9D-4FE3-93A0-65FF2A77261A}"/>
              </a:ext>
            </a:extLst>
          </p:cNvPr>
          <p:cNvSpPr>
            <a:spLocks noChangeShapeType="1"/>
          </p:cNvSpPr>
          <p:nvPr/>
        </p:nvSpPr>
        <p:spPr bwMode="auto">
          <a:xfrm>
            <a:off x="8203427" y="14582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7" name="Text Box 110">
            <a:extLst>
              <a:ext uri="{FF2B5EF4-FFF2-40B4-BE49-F238E27FC236}">
                <a16:creationId xmlns:a16="http://schemas.microsoft.com/office/drawing/2014/main" id="{29D39E5F-908C-4F49-A132-7625EF86AC1B}"/>
              </a:ext>
            </a:extLst>
          </p:cNvPr>
          <p:cNvSpPr txBox="1">
            <a:spLocks noChangeArrowheads="1"/>
          </p:cNvSpPr>
          <p:nvPr/>
        </p:nvSpPr>
        <p:spPr bwMode="auto">
          <a:xfrm>
            <a:off x="9452789" y="3507615"/>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1CADE4"/>
                </a:solidFill>
                <a:latin typeface="Arial" panose="020B0604020202020204" pitchFamily="34" charset="0"/>
              </a:rPr>
              <a:t>Li độ cong</a:t>
            </a:r>
          </a:p>
        </p:txBody>
      </p:sp>
      <p:grpSp>
        <p:nvGrpSpPr>
          <p:cNvPr id="78" name="Group 115">
            <a:extLst>
              <a:ext uri="{FF2B5EF4-FFF2-40B4-BE49-F238E27FC236}">
                <a16:creationId xmlns:a16="http://schemas.microsoft.com/office/drawing/2014/main" id="{60AB40DA-8531-4A2F-BD6B-6C483A50402E}"/>
              </a:ext>
            </a:extLst>
          </p:cNvPr>
          <p:cNvGrpSpPr>
            <a:grpSpLocks/>
          </p:cNvGrpSpPr>
          <p:nvPr/>
        </p:nvGrpSpPr>
        <p:grpSpPr bwMode="auto">
          <a:xfrm>
            <a:off x="10297173" y="4124603"/>
            <a:ext cx="914400" cy="1079501"/>
            <a:chOff x="4484" y="3420"/>
            <a:chExt cx="576" cy="680"/>
          </a:xfrm>
        </p:grpSpPr>
        <p:sp>
          <p:nvSpPr>
            <p:cNvPr id="79" name="AutoShape 116">
              <a:extLst>
                <a:ext uri="{FF2B5EF4-FFF2-40B4-BE49-F238E27FC236}">
                  <a16:creationId xmlns:a16="http://schemas.microsoft.com/office/drawing/2014/main" id="{FC47C657-7B9D-41A3-88A4-9B38EC0B6B15}"/>
                </a:ext>
              </a:extLst>
            </p:cNvPr>
            <p:cNvSpPr>
              <a:spLocks noChangeArrowheads="1"/>
            </p:cNvSpPr>
            <p:nvPr/>
          </p:nvSpPr>
          <p:spPr bwMode="auto">
            <a:xfrm rot="20317763">
              <a:off x="4564" y="3420"/>
              <a:ext cx="359" cy="29"/>
            </a:xfrm>
            <a:prstGeom prst="leftArrow">
              <a:avLst>
                <a:gd name="adj1" fmla="val 50000"/>
                <a:gd name="adj2" fmla="val 200000"/>
              </a:avLst>
            </a:prstGeom>
            <a:solidFill>
              <a:srgbClr val="6600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80" name="Text Box 117">
              <a:extLst>
                <a:ext uri="{FF2B5EF4-FFF2-40B4-BE49-F238E27FC236}">
                  <a16:creationId xmlns:a16="http://schemas.microsoft.com/office/drawing/2014/main" id="{A8E5BBB6-8410-49F0-88BB-A1C2F9677E08}"/>
                </a:ext>
              </a:extLst>
            </p:cNvPr>
            <p:cNvSpPr txBox="1">
              <a:spLocks noChangeArrowheads="1"/>
            </p:cNvSpPr>
            <p:nvPr/>
          </p:nvSpPr>
          <p:spPr bwMode="auto">
            <a:xfrm>
              <a:off x="4484" y="3563"/>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FF0000"/>
                  </a:solidFill>
                  <a:latin typeface="Arial" panose="020B0604020202020204" pitchFamily="34" charset="0"/>
                </a:rPr>
                <a:t>P</a:t>
              </a:r>
            </a:p>
          </p:txBody>
        </p:sp>
        <p:sp>
          <p:nvSpPr>
            <p:cNvPr id="81" name="Line 118">
              <a:extLst>
                <a:ext uri="{FF2B5EF4-FFF2-40B4-BE49-F238E27FC236}">
                  <a16:creationId xmlns:a16="http://schemas.microsoft.com/office/drawing/2014/main" id="{BA1B2F74-BF32-4889-93B3-0472617AF8F1}"/>
                </a:ext>
              </a:extLst>
            </p:cNvPr>
            <p:cNvSpPr>
              <a:spLocks noChangeShapeType="1"/>
            </p:cNvSpPr>
            <p:nvPr/>
          </p:nvSpPr>
          <p:spPr bwMode="auto">
            <a:xfrm>
              <a:off x="4676" y="3611"/>
              <a:ext cx="1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FF0000"/>
                </a:solidFill>
              </a:endParaRPr>
            </a:p>
          </p:txBody>
        </p:sp>
        <p:sp>
          <p:nvSpPr>
            <p:cNvPr id="82" name="Text Box 119">
              <a:extLst>
                <a:ext uri="{FF2B5EF4-FFF2-40B4-BE49-F238E27FC236}">
                  <a16:creationId xmlns:a16="http://schemas.microsoft.com/office/drawing/2014/main" id="{AB81B5D1-14A1-4151-AF67-9936E3CE9FCC}"/>
                </a:ext>
              </a:extLst>
            </p:cNvPr>
            <p:cNvSpPr txBox="1">
              <a:spLocks noChangeArrowheads="1"/>
            </p:cNvSpPr>
            <p:nvPr/>
          </p:nvSpPr>
          <p:spPr bwMode="auto">
            <a:xfrm>
              <a:off x="4648" y="373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0000"/>
                  </a:solidFill>
                  <a:latin typeface="Arial" panose="020B0604020202020204" pitchFamily="34" charset="0"/>
                </a:rPr>
                <a:t>t</a:t>
              </a:r>
            </a:p>
          </p:txBody>
        </p:sp>
      </p:grpSp>
      <p:sp>
        <p:nvSpPr>
          <p:cNvPr id="8" name="Rectangle 7">
            <a:extLst>
              <a:ext uri="{FF2B5EF4-FFF2-40B4-BE49-F238E27FC236}">
                <a16:creationId xmlns:a16="http://schemas.microsoft.com/office/drawing/2014/main" id="{4BAD87C5-31A6-45BC-96B9-1D3430B3E4F2}"/>
              </a:ext>
            </a:extLst>
          </p:cNvPr>
          <p:cNvSpPr/>
          <p:nvPr/>
        </p:nvSpPr>
        <p:spPr>
          <a:xfrm>
            <a:off x="249325" y="548630"/>
            <a:ext cx="5779135" cy="5930368"/>
          </a:xfrm>
          <a:prstGeom prst="rect">
            <a:avLst/>
          </a:prstGeom>
          <a:no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32649A3-2C58-4DB2-823A-E9385555BB04}"/>
              </a:ext>
            </a:extLst>
          </p:cNvPr>
          <p:cNvCxnSpPr/>
          <p:nvPr/>
        </p:nvCxnSpPr>
        <p:spPr>
          <a:xfrm>
            <a:off x="730195" y="1457216"/>
            <a:ext cx="2834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38">
            <a:extLst>
              <a:ext uri="{FF2B5EF4-FFF2-40B4-BE49-F238E27FC236}">
                <a16:creationId xmlns:a16="http://schemas.microsoft.com/office/drawing/2014/main" id="{D0D58437-F3B7-499C-9E47-332B9A0EF3BD}"/>
              </a:ext>
            </a:extLst>
          </p:cNvPr>
          <p:cNvGrpSpPr>
            <a:grpSpLocks/>
          </p:cNvGrpSpPr>
          <p:nvPr/>
        </p:nvGrpSpPr>
        <p:grpSpPr bwMode="auto">
          <a:xfrm>
            <a:off x="3836689" y="121821"/>
            <a:ext cx="5181600" cy="2209800"/>
            <a:chOff x="2160" y="672"/>
            <a:chExt cx="3264" cy="1392"/>
          </a:xfrm>
        </p:grpSpPr>
        <p:sp>
          <p:nvSpPr>
            <p:cNvPr id="89" name="AutoShape 39">
              <a:extLst>
                <a:ext uri="{FF2B5EF4-FFF2-40B4-BE49-F238E27FC236}">
                  <a16:creationId xmlns:a16="http://schemas.microsoft.com/office/drawing/2014/main" id="{17893296-3037-4E03-8A43-1B65A7F7D90F}"/>
                </a:ext>
              </a:extLst>
            </p:cNvPr>
            <p:cNvSpPr>
              <a:spLocks noChangeArrowheads="1"/>
            </p:cNvSpPr>
            <p:nvPr/>
          </p:nvSpPr>
          <p:spPr bwMode="auto">
            <a:xfrm>
              <a:off x="2160" y="672"/>
              <a:ext cx="3264" cy="1392"/>
            </a:xfrm>
            <a:prstGeom prst="cloudCallout">
              <a:avLst>
                <a:gd name="adj1" fmla="val 41779"/>
                <a:gd name="adj2" fmla="val 70562"/>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Verdana" panose="020B0604030504040204" pitchFamily="34" charset="0"/>
              </a:endParaRPr>
            </a:p>
          </p:txBody>
        </p:sp>
        <p:sp>
          <p:nvSpPr>
            <p:cNvPr id="93" name="Text Box 40">
              <a:extLst>
                <a:ext uri="{FF2B5EF4-FFF2-40B4-BE49-F238E27FC236}">
                  <a16:creationId xmlns:a16="http://schemas.microsoft.com/office/drawing/2014/main" id="{D2AFF0CB-35F0-4E64-9C7D-F144D5D2B2A0}"/>
                </a:ext>
              </a:extLst>
            </p:cNvPr>
            <p:cNvSpPr txBox="1">
              <a:spLocks noChangeArrowheads="1"/>
            </p:cNvSpPr>
            <p:nvPr/>
          </p:nvSpPr>
          <p:spPr bwMode="auto">
            <a:xfrm>
              <a:off x="2665" y="977"/>
              <a:ext cx="2400" cy="8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3300"/>
                  </a:solidFill>
                </a:rPr>
                <a:t>Khi nào thì có thể dao động con lắc là dao động điều hòa?</a:t>
              </a:r>
            </a:p>
          </p:txBody>
        </p:sp>
      </p:grpSp>
      <p:sp>
        <p:nvSpPr>
          <p:cNvPr id="2" name="Rectangle 1">
            <a:extLst>
              <a:ext uri="{FF2B5EF4-FFF2-40B4-BE49-F238E27FC236}">
                <a16:creationId xmlns:a16="http://schemas.microsoft.com/office/drawing/2014/main" id="{E4A57522-1ABF-4DF0-8AE1-D59AF9410918}"/>
              </a:ext>
            </a:extLst>
          </p:cNvPr>
          <p:cNvSpPr/>
          <p:nvPr/>
        </p:nvSpPr>
        <p:spPr>
          <a:xfrm>
            <a:off x="562352" y="2839860"/>
            <a:ext cx="3002483" cy="46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Object 9">
                <a:extLst>
                  <a:ext uri="{FF2B5EF4-FFF2-40B4-BE49-F238E27FC236}">
                    <a16:creationId xmlns:a16="http://schemas.microsoft.com/office/drawing/2014/main" id="{88B9D6FA-A03E-4E84-9874-5FFA87FA9FCA}"/>
                  </a:ext>
                </a:extLst>
              </p:cNvPr>
              <p:cNvSpPr txBox="1"/>
              <p:nvPr/>
            </p:nvSpPr>
            <p:spPr bwMode="auto">
              <a:xfrm>
                <a:off x="379413" y="5553075"/>
                <a:ext cx="1160462" cy="862013"/>
              </a:xfrm>
              <a:prstGeom prst="rect">
                <a:avLst/>
              </a:prstGeom>
              <a:noFill/>
              <a:ln w="9525">
                <a:solidFill>
                  <a:srgbClr val="FF0000"/>
                </a:solid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m:rPr>
                          <m:sty m:val="p"/>
                        </m:rPr>
                        <a:rPr lang="en-US" sz="2000" i="1">
                          <a:solidFill>
                            <a:srgbClr val="000000"/>
                          </a:solidFill>
                          <a:latin typeface="Cambria Math" panose="02040503050406030204" pitchFamily="18" charset="0"/>
                        </a:rPr>
                        <m:t>ω</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𝑔</m:t>
                              </m:r>
                            </m:num>
                            <m:den>
                              <m:r>
                                <a:rPr lang="en-US" sz="2000" i="1">
                                  <a:solidFill>
                                    <a:srgbClr val="000000"/>
                                  </a:solidFill>
                                  <a:latin typeface="Cambria Math" panose="02040503050406030204" pitchFamily="18" charset="0"/>
                                </a:rPr>
                                <m:t>𝑙</m:t>
                              </m:r>
                            </m:den>
                          </m:f>
                        </m:e>
                      </m:rad>
                    </m:oMath>
                  </m:oMathPara>
                </a14:m>
                <a:endParaRPr lang="en-US" sz="2000"/>
              </a:p>
            </p:txBody>
          </p:sp>
        </mc:Choice>
        <mc:Fallback xmlns="">
          <p:sp>
            <p:nvSpPr>
              <p:cNvPr id="103" name="Object 9">
                <a:extLst>
                  <a:ext uri="{FF2B5EF4-FFF2-40B4-BE49-F238E27FC236}">
                    <a16:creationId xmlns:a16="http://schemas.microsoft.com/office/drawing/2014/main" id="{88B9D6FA-A03E-4E84-9874-5FFA87FA9FCA}"/>
                  </a:ext>
                </a:extLst>
              </p:cNvPr>
              <p:cNvSpPr txBox="1">
                <a:spLocks noRot="1" noChangeAspect="1" noMove="1" noResize="1" noEditPoints="1" noAdjustHandles="1" noChangeArrowheads="1" noChangeShapeType="1" noTextEdit="1"/>
              </p:cNvSpPr>
              <p:nvPr/>
            </p:nvSpPr>
            <p:spPr bwMode="auto">
              <a:xfrm>
                <a:off x="379413" y="5553075"/>
                <a:ext cx="1160462" cy="862013"/>
              </a:xfrm>
              <a:prstGeom prst="rect">
                <a:avLst/>
              </a:prstGeom>
              <a:blipFill>
                <a:blip r:embed="rId3"/>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Object 18">
                <a:extLst>
                  <a:ext uri="{FF2B5EF4-FFF2-40B4-BE49-F238E27FC236}">
                    <a16:creationId xmlns:a16="http://schemas.microsoft.com/office/drawing/2014/main" id="{06A9098D-EC2F-4E78-B38D-40116602EF94}"/>
                  </a:ext>
                </a:extLst>
              </p:cNvPr>
              <p:cNvSpPr txBox="1"/>
              <p:nvPr/>
            </p:nvSpPr>
            <p:spPr bwMode="auto">
              <a:xfrm>
                <a:off x="1801813" y="5540375"/>
                <a:ext cx="1684337" cy="882650"/>
              </a:xfrm>
              <a:prstGeom prst="rect">
                <a:avLst/>
              </a:prstGeom>
              <a:noFill/>
              <a:ln w="9525">
                <a:solidFill>
                  <a:srgbClr val="FF0000"/>
                </a:solidFill>
                <a:miter lim="800000"/>
                <a:headEnd/>
                <a:tailEnd/>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𝑇</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r>
                            <m:rPr>
                              <m:sty m:val="p"/>
                            </m:rPr>
                            <a:rPr lang="en-US" sz="2000" i="1">
                              <a:solidFill>
                                <a:srgbClr val="000000"/>
                              </a:solidFill>
                              <a:latin typeface="Cambria Math" panose="02040503050406030204" pitchFamily="18" charset="0"/>
                            </a:rPr>
                            <m:t>π</m:t>
                          </m:r>
                        </m:num>
                        <m:den>
                          <m:r>
                            <m:rPr>
                              <m:sty m:val="p"/>
                            </m:rPr>
                            <a:rPr lang="en-US" sz="2000" i="1">
                              <a:solidFill>
                                <a:srgbClr val="000000"/>
                              </a:solidFill>
                              <a:latin typeface="Cambria Math" panose="02040503050406030204" pitchFamily="18" charset="0"/>
                            </a:rPr>
                            <m:t>ω</m:t>
                          </m:r>
                        </m:den>
                      </m:f>
                      <m:r>
                        <a:rPr lang="en-US" sz="2000" i="1">
                          <a:solidFill>
                            <a:srgbClr val="000000"/>
                          </a:solidFill>
                          <a:latin typeface="Cambria Math" panose="02040503050406030204" pitchFamily="18" charset="0"/>
                        </a:rPr>
                        <m:t>=2</m:t>
                      </m:r>
                      <m:r>
                        <m:rPr>
                          <m:sty m:val="p"/>
                        </m:rPr>
                        <a:rPr lang="en-US" sz="2000" i="1">
                          <a:solidFill>
                            <a:srgbClr val="000000"/>
                          </a:solidFill>
                          <a:latin typeface="Cambria Math" panose="02040503050406030204" pitchFamily="18" charset="0"/>
                        </a:rPr>
                        <m:t>π</m:t>
                      </m:r>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𝑙</m:t>
                              </m:r>
                            </m:num>
                            <m:den>
                              <m:r>
                                <a:rPr lang="en-US" sz="2000" i="1">
                                  <a:solidFill>
                                    <a:srgbClr val="000000"/>
                                  </a:solidFill>
                                  <a:latin typeface="Cambria Math" panose="02040503050406030204" pitchFamily="18" charset="0"/>
                                </a:rPr>
                                <m:t>𝑔</m:t>
                              </m:r>
                            </m:den>
                          </m:f>
                        </m:e>
                      </m:rad>
                    </m:oMath>
                  </m:oMathPara>
                </a14:m>
                <a:endParaRPr lang="en-US" sz="2000"/>
              </a:p>
            </p:txBody>
          </p:sp>
        </mc:Choice>
        <mc:Fallback xmlns="">
          <p:sp>
            <p:nvSpPr>
              <p:cNvPr id="104" name="Object 18">
                <a:extLst>
                  <a:ext uri="{FF2B5EF4-FFF2-40B4-BE49-F238E27FC236}">
                    <a16:creationId xmlns:a16="http://schemas.microsoft.com/office/drawing/2014/main" id="{06A9098D-EC2F-4E78-B38D-40116602EF94}"/>
                  </a:ext>
                </a:extLst>
              </p:cNvPr>
              <p:cNvSpPr txBox="1">
                <a:spLocks noRot="1" noChangeAspect="1" noMove="1" noResize="1" noEditPoints="1" noAdjustHandles="1" noChangeArrowheads="1" noChangeShapeType="1" noTextEdit="1"/>
              </p:cNvSpPr>
              <p:nvPr/>
            </p:nvSpPr>
            <p:spPr bwMode="auto">
              <a:xfrm>
                <a:off x="1801813" y="5540375"/>
                <a:ext cx="1684337" cy="882650"/>
              </a:xfrm>
              <a:prstGeom prst="rect">
                <a:avLst/>
              </a:prstGeom>
              <a:blipFill>
                <a:blip r:embed="rId4"/>
                <a:stretch>
                  <a:fillRect/>
                </a:stretch>
              </a:blipFill>
              <a:ln w="952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Object 20">
                <a:extLst>
                  <a:ext uri="{FF2B5EF4-FFF2-40B4-BE49-F238E27FC236}">
                    <a16:creationId xmlns:a16="http://schemas.microsoft.com/office/drawing/2014/main" id="{48C0C992-A0D1-44CE-9B66-BB54F6F26DD5}"/>
                  </a:ext>
                </a:extLst>
              </p:cNvPr>
              <p:cNvSpPr txBox="1"/>
              <p:nvPr/>
            </p:nvSpPr>
            <p:spPr bwMode="auto">
              <a:xfrm>
                <a:off x="3752850" y="5537200"/>
                <a:ext cx="2084388" cy="903288"/>
              </a:xfrm>
              <a:prstGeom prst="rect">
                <a:avLst/>
              </a:prstGeom>
              <a:noFill/>
              <a:ln w="9525">
                <a:solidFill>
                  <a:srgbClr val="FF0000"/>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m:rPr>
                              <m:sty m:val="p"/>
                            </m:rPr>
                            <a:rPr lang="en-US" sz="2000" i="1">
                              <a:solidFill>
                                <a:srgbClr val="000000"/>
                              </a:solidFill>
                              <a:latin typeface="Cambria Math" panose="02040503050406030204" pitchFamily="18" charset="0"/>
                            </a:rPr>
                            <m:t>ω</m:t>
                          </m:r>
                        </m:num>
                        <m:den>
                          <m:r>
                            <a:rPr lang="en-US" sz="2000" i="1">
                              <a:solidFill>
                                <a:srgbClr val="000000"/>
                              </a:solidFill>
                              <a:latin typeface="Cambria Math" panose="02040503050406030204" pitchFamily="18" charset="0"/>
                            </a:rPr>
                            <m:t>2</m:t>
                          </m:r>
                          <m:r>
                            <m:rPr>
                              <m:sty m:val="p"/>
                            </m:rPr>
                            <a:rPr lang="en-US" sz="2000" i="1">
                              <a:solidFill>
                                <a:srgbClr val="000000"/>
                              </a:solidFill>
                              <a:latin typeface="Cambria Math" panose="02040503050406030204" pitchFamily="18" charset="0"/>
                            </a:rPr>
                            <m:t>π</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r>
                            <m:rPr>
                              <m:sty m:val="p"/>
                            </m:rPr>
                            <a:rPr lang="en-US" sz="2000" i="1">
                              <a:solidFill>
                                <a:srgbClr val="000000"/>
                              </a:solidFill>
                              <a:latin typeface="Cambria Math" panose="02040503050406030204" pitchFamily="18" charset="0"/>
                            </a:rPr>
                            <m:t>π</m:t>
                          </m:r>
                        </m:den>
                      </m:f>
                      <m:rad>
                        <m:radPr>
                          <m:degHide m:val="on"/>
                          <m:ctrlPr>
                            <a:rPr lang="en-US" sz="2000" i="1">
                              <a:solidFill>
                                <a:srgbClr val="000000"/>
                              </a:solidFill>
                              <a:latin typeface="Cambria Math" panose="02040503050406030204" pitchFamily="18" charset="0"/>
                            </a:rPr>
                          </m:ctrlPr>
                        </m:radPr>
                        <m:deg/>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𝑔</m:t>
                              </m:r>
                            </m:num>
                            <m:den>
                              <m:r>
                                <a:rPr lang="en-US" sz="2000" i="1">
                                  <a:solidFill>
                                    <a:srgbClr val="000000"/>
                                  </a:solidFill>
                                  <a:latin typeface="Cambria Math" panose="02040503050406030204" pitchFamily="18" charset="0"/>
                                </a:rPr>
                                <m:t>𝑙</m:t>
                              </m:r>
                            </m:den>
                          </m:f>
                        </m:e>
                      </m:rad>
                    </m:oMath>
                  </m:oMathPara>
                </a14:m>
                <a:endParaRPr lang="en-US" sz="2000"/>
              </a:p>
            </p:txBody>
          </p:sp>
        </mc:Choice>
        <mc:Fallback xmlns="">
          <p:sp>
            <p:nvSpPr>
              <p:cNvPr id="105" name="Object 20">
                <a:extLst>
                  <a:ext uri="{FF2B5EF4-FFF2-40B4-BE49-F238E27FC236}">
                    <a16:creationId xmlns:a16="http://schemas.microsoft.com/office/drawing/2014/main" id="{48C0C992-A0D1-44CE-9B66-BB54F6F26DD5}"/>
                  </a:ext>
                </a:extLst>
              </p:cNvPr>
              <p:cNvSpPr txBox="1">
                <a:spLocks noRot="1" noChangeAspect="1" noMove="1" noResize="1" noEditPoints="1" noAdjustHandles="1" noChangeArrowheads="1" noChangeShapeType="1" noTextEdit="1"/>
              </p:cNvSpPr>
              <p:nvPr/>
            </p:nvSpPr>
            <p:spPr bwMode="auto">
              <a:xfrm>
                <a:off x="3752850" y="5537200"/>
                <a:ext cx="2084388" cy="903288"/>
              </a:xfrm>
              <a:prstGeom prst="rect">
                <a:avLst/>
              </a:prstGeom>
              <a:blipFill>
                <a:blip r:embed="rId5"/>
                <a:stretch>
                  <a:fillRect/>
                </a:stretch>
              </a:blipFill>
              <a:ln w="9525">
                <a:solidFill>
                  <a:srgbClr val="FF0000"/>
                </a:solidFill>
                <a:miter lim="800000"/>
                <a:headEnd/>
                <a:tailEnd/>
              </a:ln>
            </p:spPr>
            <p:txBody>
              <a:bodyPr/>
              <a:lstStyle/>
              <a:p>
                <a:r>
                  <a:rPr lang="en-US">
                    <a:noFill/>
                  </a:rPr>
                  <a:t> </a:t>
                </a:r>
              </a:p>
            </p:txBody>
          </p:sp>
        </mc:Fallback>
      </mc:AlternateContent>
      <p:sp>
        <p:nvSpPr>
          <p:cNvPr id="85" name="Title 2">
            <a:extLst>
              <a:ext uri="{FF2B5EF4-FFF2-40B4-BE49-F238E27FC236}">
                <a16:creationId xmlns:a16="http://schemas.microsoft.com/office/drawing/2014/main" id="{02E8B5C9-881B-4355-9BA2-54E41E883FFC}"/>
              </a:ext>
              <a:ext uri="{C183D7F6-B498-43B3-948B-1728B52AA6E4}">
                <adec:decorative xmlns:adec="http://schemas.microsoft.com/office/drawing/2017/decorative" val="0"/>
              </a:ext>
            </a:extLst>
          </p:cNvPr>
          <p:cNvSpPr txBox="1">
            <a:spLocks/>
          </p:cNvSpPr>
          <p:nvPr/>
        </p:nvSpPr>
        <p:spPr>
          <a:xfrm>
            <a:off x="1177270" y="-47244"/>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
        <p:nvSpPr>
          <p:cNvPr id="3" name="Rectangle 2">
            <a:extLst>
              <a:ext uri="{FF2B5EF4-FFF2-40B4-BE49-F238E27FC236}">
                <a16:creationId xmlns:a16="http://schemas.microsoft.com/office/drawing/2014/main" id="{05F0B428-2D76-496B-B282-915BE2276D49}"/>
              </a:ext>
            </a:extLst>
          </p:cNvPr>
          <p:cNvSpPr/>
          <p:nvPr/>
        </p:nvSpPr>
        <p:spPr>
          <a:xfrm>
            <a:off x="543439" y="2148661"/>
            <a:ext cx="2929621" cy="63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Text Box 27">
                <a:extLst>
                  <a:ext uri="{FF2B5EF4-FFF2-40B4-BE49-F238E27FC236}">
                    <a16:creationId xmlns:a16="http://schemas.microsoft.com/office/drawing/2014/main" id="{C845ECBC-9D0A-43D9-8323-3E9D242D2C03}"/>
                  </a:ext>
                </a:extLst>
              </p:cNvPr>
              <p:cNvSpPr txBox="1">
                <a:spLocks noChangeArrowheads="1"/>
              </p:cNvSpPr>
              <p:nvPr/>
            </p:nvSpPr>
            <p:spPr bwMode="auto">
              <a:xfrm>
                <a:off x="355900" y="1536012"/>
                <a:ext cx="5754274" cy="4404026"/>
              </a:xfrm>
              <a:prstGeom prst="rect">
                <a:avLst/>
              </a:prstGeom>
              <a:noFill/>
              <a:ln w="12700" algn="ctr">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indent="-342900">
                  <a:buFontTx/>
                  <a:buChar char="-"/>
                </a:pPr>
                <a:r>
                  <a:rPr lang="en-US" altLang="en-US" sz="2400">
                    <a:latin typeface="Arial" panose="020B0604020202020204" pitchFamily="34" charset="0"/>
                    <a:cs typeface="Arial" panose="020B0604020202020204" pitchFamily="34" charset="0"/>
                  </a:rPr>
                  <a:t>Nếu li độ góc </a:t>
                </a:r>
                <a:r>
                  <a:rPr lang="en-US" altLang="zh-CN" sz="2400">
                    <a:latin typeface="Arial" panose="020B0604020202020204" pitchFamily="34" charset="0"/>
                    <a:ea typeface="SimSun" panose="02010600030101010101" pitchFamily="2" charset="-122"/>
                    <a:cs typeface="Arial" panose="020B0604020202020204" pitchFamily="34" charset="0"/>
                    <a:sym typeface="Symbol" panose="05050102010706020507" pitchFamily="18" charset="2"/>
                  </a:rPr>
                  <a:t> nhỏ thì </a:t>
                </a:r>
              </a:p>
              <a:p>
                <a:pPr/>
                <a14:m>
                  <m:oMathPara xmlns:m="http://schemas.openxmlformats.org/officeDocument/2006/math">
                    <m:oMathParaPr>
                      <m:jc m:val="center"/>
                    </m:oMathParaPr>
                    <m:oMath xmlns:m="http://schemas.openxmlformats.org/officeDocument/2006/math">
                      <m:func>
                        <m:funcPr>
                          <m:ctrlPr>
                            <a:rPr lang="en-US" sz="2400" i="1" smtClean="0">
                              <a:solidFill>
                                <a:srgbClr val="6600FF"/>
                              </a:solidFill>
                              <a:latin typeface="Cambria Math" panose="02040503050406030204" pitchFamily="18" charset="0"/>
                            </a:rPr>
                          </m:ctrlPr>
                        </m:funcPr>
                        <m:fName>
                          <m:r>
                            <m:rPr>
                              <m:sty m:val="p"/>
                            </m:rPr>
                            <a:rPr lang="en-US" sz="2400" i="0">
                              <a:solidFill>
                                <a:srgbClr val="6600FF"/>
                              </a:solidFill>
                              <a:latin typeface="Cambria Math" panose="02040503050406030204" pitchFamily="18" charset="0"/>
                            </a:rPr>
                            <m:t>sin</m:t>
                          </m:r>
                        </m:fName>
                        <m:e>
                          <m:r>
                            <a:rPr lang="en-US" sz="2400" i="1">
                              <a:solidFill>
                                <a:srgbClr val="6600FF"/>
                              </a:solidFill>
                              <a:latin typeface="Cambria Math" panose="02040503050406030204" pitchFamily="18" charset="0"/>
                            </a:rPr>
                            <m:t>𝛼</m:t>
                          </m:r>
                        </m:e>
                      </m:func>
                      <m:r>
                        <a:rPr lang="en-US" sz="2400" i="1">
                          <a:solidFill>
                            <a:srgbClr val="6600FF"/>
                          </a:solidFill>
                          <a:latin typeface="Cambria Math" panose="02040503050406030204" pitchFamily="18" charset="0"/>
                        </a:rPr>
                        <m:t>≈</m:t>
                      </m:r>
                      <m:r>
                        <a:rPr lang="en-US" sz="2400" i="1">
                          <a:solidFill>
                            <a:srgbClr val="6600FF"/>
                          </a:solidFill>
                          <a:latin typeface="Cambria Math" panose="02040503050406030204" pitchFamily="18" charset="0"/>
                        </a:rPr>
                        <m:t>𝛼</m:t>
                      </m:r>
                      <m:r>
                        <a:rPr lang="en-US" sz="2400" i="1">
                          <a:solidFill>
                            <a:srgbClr val="6600FF"/>
                          </a:solidFill>
                          <a:latin typeface="Cambria Math" panose="02040503050406030204" pitchFamily="18" charset="0"/>
                        </a:rPr>
                        <m:t>≈</m:t>
                      </m:r>
                      <m:f>
                        <m:fPr>
                          <m:ctrlPr>
                            <a:rPr lang="en-US" sz="2400" i="1">
                              <a:solidFill>
                                <a:srgbClr val="6600FF"/>
                              </a:solidFill>
                              <a:latin typeface="Cambria Math" panose="02040503050406030204" pitchFamily="18" charset="0"/>
                            </a:rPr>
                          </m:ctrlPr>
                        </m:fPr>
                        <m:num>
                          <m:r>
                            <a:rPr lang="en-US" sz="2400" i="1">
                              <a:solidFill>
                                <a:srgbClr val="6600FF"/>
                              </a:solidFill>
                              <a:latin typeface="Cambria Math" panose="02040503050406030204" pitchFamily="18" charset="0"/>
                            </a:rPr>
                            <m:t>𝑠</m:t>
                          </m:r>
                        </m:num>
                        <m:den>
                          <m:r>
                            <a:rPr lang="en-US" sz="2400" i="1">
                              <a:solidFill>
                                <a:srgbClr val="6600FF"/>
                              </a:solidFill>
                              <a:latin typeface="Cambria Math" panose="02040503050406030204" pitchFamily="18" charset="0"/>
                            </a:rPr>
                            <m:t>𝑙</m:t>
                          </m:r>
                        </m:den>
                      </m:f>
                    </m:oMath>
                  </m:oMathPara>
                </a14:m>
                <a:endParaRPr lang="en-US" altLang="en-US" sz="2400">
                  <a:latin typeface="Arial" panose="020B0604020202020204" pitchFamily="34" charset="0"/>
                  <a:cs typeface="Arial" panose="020B0604020202020204" pitchFamily="34" charset="0"/>
                  <a:sym typeface="Symbol" panose="05050102010706020507" pitchFamily="18" charset="2"/>
                </a:endParaRPr>
              </a:p>
              <a:p>
                <a:pPr marL="342900" indent="-342900">
                  <a:buFontTx/>
                  <a:buChar char="-"/>
                </a:pPr>
                <a:r>
                  <a:rPr lang="en-US" altLang="en-US" sz="2400">
                    <a:latin typeface="Arial" panose="020B0604020202020204" pitchFamily="34" charset="0"/>
                    <a:cs typeface="Arial" panose="020B0604020202020204" pitchFamily="34" charset="0"/>
                    <a:sym typeface="Symbol" panose="05050102010706020507" pitchFamily="18" charset="2"/>
                  </a:rPr>
                  <a:t>Lực kéo về có độ lớn tỉ lệ với li độ</a:t>
                </a:r>
              </a:p>
              <a:p>
                <a:pPr/>
                <a14:m>
                  <m:oMathPara xmlns:m="http://schemas.openxmlformats.org/officeDocument/2006/math">
                    <m:oMathParaPr>
                      <m:jc m:val="center"/>
                    </m:oMathParaPr>
                    <m:oMath xmlns:m="http://schemas.openxmlformats.org/officeDocument/2006/math">
                      <m:sSub>
                        <m:sSubPr>
                          <m:ctrlPr>
                            <a:rPr lang="en-US" altLang="en-US" sz="240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ctrlPr>
                        </m:sSubPr>
                        <m:e>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𝑃</m:t>
                          </m:r>
                        </m:e>
                        <m:sub>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𝑡</m:t>
                          </m:r>
                        </m:sub>
                      </m:sSub>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𝑚𝑔</m:t>
                      </m:r>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𝛼</m:t>
                      </m:r>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𝑚𝑔</m:t>
                      </m:r>
                      <m:f>
                        <m:fPr>
                          <m:ctrlP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ctrlPr>
                        </m:fPr>
                        <m:num>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𝑠</m:t>
                          </m:r>
                        </m:num>
                        <m:den>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𝑙</m:t>
                          </m:r>
                        </m:den>
                      </m:f>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 </m:t>
                      </m:r>
                      <m:d>
                        <m:dPr>
                          <m:ctrlP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ctrlPr>
                        </m:dPr>
                        <m:e>
                          <m:r>
                            <a:rPr lang="en-US" alt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3.2</m:t>
                          </m:r>
                        </m:e>
                      </m:d>
                    </m:oMath>
                  </m:oMathPara>
                </a14:m>
                <a:endParaRPr lang="en-US" altLang="en-US" sz="2400">
                  <a:latin typeface="Arial" panose="020B0604020202020204" pitchFamily="34" charset="0"/>
                  <a:cs typeface="Arial" panose="020B0604020202020204" pitchFamily="34" charset="0"/>
                  <a:sym typeface="Symbol" panose="05050102010706020507" pitchFamily="18" charset="2"/>
                </a:endParaRPr>
              </a:p>
              <a:p>
                <a:r>
                  <a:rPr lang="en-US" altLang="en-US" sz="2400" b="1">
                    <a:solidFill>
                      <a:srgbClr val="6600FF"/>
                    </a:solidFill>
                    <a:latin typeface="Arial" panose="020B0604020202020204" pitchFamily="34" charset="0"/>
                    <a:cs typeface="Arial" panose="020B0604020202020204" pitchFamily="34" charset="0"/>
                    <a:sym typeface="Symbol" panose="05050102010706020507" pitchFamily="18" charset="2"/>
                  </a:rPr>
                  <a:t>Vậy</a:t>
                </a:r>
                <a:r>
                  <a:rPr lang="en-US" altLang="en-US" sz="2400">
                    <a:latin typeface="Arial" panose="020B0604020202020204" pitchFamily="34" charset="0"/>
                    <a:cs typeface="Arial" panose="020B0604020202020204" pitchFamily="34" charset="0"/>
                    <a:sym typeface="Symbol" panose="05050102010706020507" pitchFamily="18" charset="2"/>
                  </a:rPr>
                  <a:t>, khi bỏ qua ma sát và khi dao động nhỏ sin </a:t>
                </a:r>
                <a:r>
                  <a:rPr lang="el-GR" altLang="en-US" sz="2400">
                    <a:latin typeface="Arial" panose="020B0604020202020204" pitchFamily="34" charset="0"/>
                    <a:cs typeface="Arial" panose="020B0604020202020204" pitchFamily="34" charset="0"/>
                    <a:sym typeface="Symbol" panose="05050102010706020507" pitchFamily="18" charset="2"/>
                  </a:rPr>
                  <a:t>α</a:t>
                </a:r>
                <a:r>
                  <a:rPr lang="en-US" altLang="en-US" sz="2400">
                    <a:latin typeface="Arial" panose="020B0604020202020204" pitchFamily="34" charset="0"/>
                    <a:cs typeface="Arial" panose="020B0604020202020204" pitchFamily="34" charset="0"/>
                    <a:sym typeface="Symbol" panose="05050102010706020507" pitchFamily="18" charset="2"/>
                  </a:rPr>
                  <a:t> ≈ </a:t>
                </a:r>
                <a:r>
                  <a:rPr lang="el-GR" altLang="en-US" sz="2400">
                    <a:latin typeface="Arial" panose="020B0604020202020204" pitchFamily="34" charset="0"/>
                    <a:cs typeface="Arial" panose="020B0604020202020204" pitchFamily="34" charset="0"/>
                    <a:sym typeface="Symbol" panose="05050102010706020507" pitchFamily="18" charset="2"/>
                  </a:rPr>
                  <a:t>α</a:t>
                </a:r>
                <a:r>
                  <a:rPr lang="en-US" altLang="en-US" sz="2400">
                    <a:latin typeface="Arial" panose="020B0604020202020204" pitchFamily="34" charset="0"/>
                    <a:cs typeface="Arial" panose="020B0604020202020204" pitchFamily="34" charset="0"/>
                    <a:sym typeface="Symbol" panose="05050102010706020507" pitchFamily="18" charset="2"/>
                  </a:rPr>
                  <a:t>, con lắc đơn dao động điều hòa theo phương trình: </a:t>
                </a:r>
              </a:p>
              <a:p>
                <a:pPr algn="ct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rPr>
                  <a:t>s = s</a:t>
                </a:r>
                <a:r>
                  <a:rPr lang="en-US" altLang="zh-CN" sz="2600" b="0" baseline="-25000">
                    <a:solidFill>
                      <a:srgbClr val="1CADE4"/>
                    </a:solidFill>
                    <a:latin typeface="Arial" panose="020B0604020202020204" pitchFamily="34" charset="0"/>
                    <a:ea typeface="SimSun" panose="02010600030101010101" pitchFamily="2" charset="-122"/>
                    <a:cs typeface="Arial" panose="020B0604020202020204" pitchFamily="34" charset="0"/>
                  </a:rPr>
                  <a:t>o</a:t>
                </a: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rPr>
                  <a:t>cos(</a:t>
                </a: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sym typeface="Symbol" panose="05050102010706020507" pitchFamily="18" charset="2"/>
                  </a:rPr>
                  <a:t></a:t>
                </a: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rPr>
                  <a:t>t+</a:t>
                </a: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sym typeface="Symbol" panose="05050102010706020507" pitchFamily="18" charset="2"/>
                  </a:rPr>
                  <a:t></a:t>
                </a:r>
                <a:r>
                  <a:rPr lang="en-US" altLang="zh-CN" sz="2600" b="0">
                    <a:solidFill>
                      <a:srgbClr val="1CADE4"/>
                    </a:solidFill>
                    <a:latin typeface="Arial" panose="020B0604020202020204" pitchFamily="34" charset="0"/>
                    <a:ea typeface="SimSun" panose="02010600030101010101" pitchFamily="2" charset="-122"/>
                    <a:cs typeface="Arial" panose="020B0604020202020204" pitchFamily="34" charset="0"/>
                  </a:rPr>
                  <a:t>)</a:t>
                </a:r>
              </a:p>
              <a:p>
                <a:r>
                  <a:rPr lang="en-US" altLang="zh-CN" sz="2600">
                    <a:latin typeface="Arial" panose="020B0604020202020204" pitchFamily="34" charset="0"/>
                    <a:ea typeface="SimSun" panose="02010600030101010101" pitchFamily="2" charset="-122"/>
                    <a:cs typeface="Arial" panose="020B0604020202020204" pitchFamily="34" charset="0"/>
                  </a:rPr>
                  <a:t>Với tần số góc, chu kì, tần số lần lượt là:</a:t>
                </a:r>
                <a:endParaRPr lang="en-US" altLang="zh-CN" sz="2600" b="0">
                  <a:latin typeface="Arial" panose="020B0604020202020204" pitchFamily="34" charset="0"/>
                  <a:ea typeface="SimSun" panose="02010600030101010101" pitchFamily="2" charset="-122"/>
                  <a:cs typeface="Arial" panose="020B0604020202020204" pitchFamily="34" charset="0"/>
                </a:endParaRPr>
              </a:p>
            </p:txBody>
          </p:sp>
        </mc:Choice>
        <mc:Fallback xmlns="">
          <p:sp>
            <p:nvSpPr>
              <p:cNvPr id="100" name="Text Box 27">
                <a:extLst>
                  <a:ext uri="{FF2B5EF4-FFF2-40B4-BE49-F238E27FC236}">
                    <a16:creationId xmlns:a16="http://schemas.microsoft.com/office/drawing/2014/main" id="{C845ECBC-9D0A-43D9-8323-3E9D242D2C03}"/>
                  </a:ext>
                </a:extLst>
              </p:cNvPr>
              <p:cNvSpPr txBox="1">
                <a:spLocks noRot="1" noChangeAspect="1" noMove="1" noResize="1" noEditPoints="1" noAdjustHandles="1" noChangeArrowheads="1" noChangeShapeType="1" noTextEdit="1"/>
              </p:cNvSpPr>
              <p:nvPr/>
            </p:nvSpPr>
            <p:spPr bwMode="auto">
              <a:xfrm>
                <a:off x="355900" y="1536012"/>
                <a:ext cx="5754274" cy="4404026"/>
              </a:xfrm>
              <a:prstGeom prst="rect">
                <a:avLst/>
              </a:prstGeom>
              <a:blipFill>
                <a:blip r:embed="rId6"/>
                <a:stretch>
                  <a:fillRect l="-1907" t="-1108" r="-2542" b="-2493"/>
                </a:stretch>
              </a:blip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38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ppt_x</p:attrName>
                                        </p:attrNameLst>
                                      </p:cBhvr>
                                      <p:tavLst>
                                        <p:tav tm="0">
                                          <p:val>
                                            <p:strVal val="#ppt_x-.2"/>
                                          </p:val>
                                        </p:tav>
                                        <p:tav tm="100000">
                                          <p:val>
                                            <p:strVal val="#ppt_x"/>
                                          </p:val>
                                        </p:tav>
                                      </p:tavLst>
                                    </p:anim>
                                    <p:anim calcmode="lin" valueType="num">
                                      <p:cBhvr>
                                        <p:cTn id="8" dur="1000" fill="hold"/>
                                        <p:tgtEl>
                                          <p:spTgt spid="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88"/>
                                        </p:tgtEl>
                                      </p:cBhvr>
                                    </p:animEffect>
                                    <p:set>
                                      <p:cBhvr>
                                        <p:cTn id="14" dur="1" fill="hold">
                                          <p:stCondLst>
                                            <p:cond delay="499"/>
                                          </p:stCondLst>
                                        </p:cTn>
                                        <p:tgtEl>
                                          <p:spTgt spid="8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
        <p:nvSpPr>
          <p:cNvPr id="13" name="Content Placeholder 2">
            <a:extLst>
              <a:ext uri="{FF2B5EF4-FFF2-40B4-BE49-F238E27FC236}">
                <a16:creationId xmlns:a16="http://schemas.microsoft.com/office/drawing/2014/main" id="{7E15EDBE-07EC-4E5D-B8FD-880E76B8A39A}"/>
              </a:ext>
            </a:extLst>
          </p:cNvPr>
          <p:cNvSpPr>
            <a:spLocks noGrp="1"/>
          </p:cNvSpPr>
          <p:nvPr>
            <p:ph idx="1"/>
          </p:nvPr>
        </p:nvSpPr>
        <p:spPr>
          <a:xfrm>
            <a:off x="641687" y="659945"/>
            <a:ext cx="11149257" cy="2291801"/>
          </a:xfrm>
        </p:spPr>
        <p:txBody>
          <a:bodyPr>
            <a:noAutofit/>
          </a:bodyPr>
          <a:lstStyle/>
          <a:p>
            <a:pPr marL="0" lvl="0" indent="0" algn="just">
              <a:spcBef>
                <a:spcPts val="0"/>
              </a:spcBef>
              <a:spcAft>
                <a:spcPts val="800"/>
              </a:spcAft>
              <a:buNone/>
              <a:tabLst>
                <a:tab pos="571500" algn="l"/>
                <a:tab pos="628650" algn="l"/>
              </a:tabLst>
            </a:pPr>
            <a:r>
              <a:rPr lang="en-US">
                <a:solidFill>
                  <a:srgbClr val="1CADE4"/>
                </a:solidFill>
                <a:effectLst/>
                <a:latin typeface="#9Slide03 Ample" panose="02000000000000000000" pitchFamily="2" charset="0"/>
                <a:ea typeface="Calibri" panose="020F0502020204030204" pitchFamily="34" charset="0"/>
              </a:rPr>
              <a:t>Câu 1: </a:t>
            </a:r>
            <a:r>
              <a:rPr lang="en-US">
                <a:solidFill>
                  <a:schemeClr val="tx1"/>
                </a:solidFill>
                <a:effectLst/>
                <a:latin typeface="#9Slide03 Ample" panose="02000000000000000000" pitchFamily="2" charset="0"/>
                <a:ea typeface="Calibri" panose="020F0502020204030204" pitchFamily="34" charset="0"/>
              </a:rPr>
              <a:t>Tại một nơi trên mặt đất có g = 9,8m/s</a:t>
            </a:r>
            <a:r>
              <a:rPr lang="en-US" baseline="30000">
                <a:solidFill>
                  <a:schemeClr val="tx1"/>
                </a:solidFill>
                <a:effectLst/>
                <a:latin typeface="#9Slide03 Ample" panose="02000000000000000000" pitchFamily="2" charset="0"/>
                <a:ea typeface="Calibri" panose="020F0502020204030204" pitchFamily="34" charset="0"/>
              </a:rPr>
              <a:t>2</a:t>
            </a:r>
            <a:r>
              <a:rPr lang="en-US">
                <a:solidFill>
                  <a:schemeClr val="tx1"/>
                </a:solidFill>
                <a:effectLst/>
                <a:latin typeface="#9Slide03 Ample" panose="02000000000000000000" pitchFamily="2" charset="0"/>
                <a:ea typeface="Calibri" panose="020F0502020204030204" pitchFamily="34" charset="0"/>
              </a:rPr>
              <a:t>, một con lắc đơn dao động điều hòa với chu kỳ 0,9s, chiều dài của con lắc là</a:t>
            </a:r>
          </a:p>
          <a:p>
            <a:pPr marL="0" indent="0" algn="just">
              <a:spcBef>
                <a:spcPts val="0"/>
              </a:spcBef>
              <a:buNone/>
              <a:tabLst>
                <a:tab pos="571500" algn="l"/>
                <a:tab pos="628650" algn="l"/>
              </a:tabLst>
            </a:pPr>
            <a:r>
              <a:rPr lang="en-US" b="1">
                <a:solidFill>
                  <a:schemeClr val="tx1"/>
                </a:solidFill>
                <a:effectLst/>
                <a:latin typeface="#9Slide03 Ample" panose="02000000000000000000" pitchFamily="2" charset="0"/>
                <a:ea typeface="Times New Roman" panose="02020603050405020304" pitchFamily="18" charset="0"/>
              </a:rPr>
              <a:t>A. </a:t>
            </a:r>
            <a:r>
              <a:rPr lang="en-US">
                <a:solidFill>
                  <a:schemeClr val="tx1"/>
                </a:solidFill>
                <a:effectLst/>
                <a:latin typeface="#9Slide03 Ample" panose="02000000000000000000" pitchFamily="2" charset="0"/>
                <a:ea typeface="Times New Roman" panose="02020603050405020304" pitchFamily="18" charset="0"/>
              </a:rPr>
              <a:t>480cm			</a:t>
            </a:r>
            <a:r>
              <a:rPr lang="en-US" b="1">
                <a:solidFill>
                  <a:schemeClr val="tx1"/>
                </a:solidFill>
                <a:effectLst/>
                <a:latin typeface="#9Slide03 Ample" panose="02000000000000000000" pitchFamily="2" charset="0"/>
                <a:ea typeface="Times New Roman" panose="02020603050405020304" pitchFamily="18" charset="0"/>
              </a:rPr>
              <a:t>B</a:t>
            </a:r>
            <a:r>
              <a:rPr lang="en-US">
                <a:solidFill>
                  <a:schemeClr val="tx1"/>
                </a:solidFill>
                <a:effectLst/>
                <a:latin typeface="#9Slide03 Ample" panose="02000000000000000000" pitchFamily="2" charset="0"/>
                <a:ea typeface="Times New Roman" panose="02020603050405020304" pitchFamily="18" charset="0"/>
              </a:rPr>
              <a:t>. 38cm			</a:t>
            </a:r>
          </a:p>
          <a:p>
            <a:pPr marL="0" indent="0" algn="just">
              <a:spcBef>
                <a:spcPts val="0"/>
              </a:spcBef>
              <a:buNone/>
              <a:tabLst>
                <a:tab pos="571500" algn="l"/>
                <a:tab pos="628650" algn="l"/>
              </a:tabLst>
            </a:pPr>
            <a:r>
              <a:rPr lang="en-US" b="1">
                <a:solidFill>
                  <a:schemeClr val="tx1"/>
                </a:solidFill>
                <a:effectLst/>
                <a:latin typeface="#9Slide03 Ample" panose="02000000000000000000" pitchFamily="2" charset="0"/>
                <a:ea typeface="Times New Roman" panose="02020603050405020304" pitchFamily="18" charset="0"/>
              </a:rPr>
              <a:t>C</a:t>
            </a:r>
            <a:r>
              <a:rPr lang="en-US">
                <a:solidFill>
                  <a:schemeClr val="tx1"/>
                </a:solidFill>
                <a:effectLst/>
                <a:latin typeface="#9Slide03 Ample" panose="02000000000000000000" pitchFamily="2" charset="0"/>
                <a:ea typeface="Times New Roman" panose="02020603050405020304" pitchFamily="18" charset="0"/>
              </a:rPr>
              <a:t>. 20cm			</a:t>
            </a:r>
            <a:r>
              <a:rPr lang="en-US" b="1">
                <a:solidFill>
                  <a:schemeClr val="tx1"/>
                </a:solidFill>
                <a:effectLst/>
                <a:latin typeface="#9Slide03 Ample" panose="02000000000000000000" pitchFamily="2" charset="0"/>
                <a:ea typeface="Times New Roman" panose="02020603050405020304" pitchFamily="18" charset="0"/>
              </a:rPr>
              <a:t>D</a:t>
            </a:r>
            <a:r>
              <a:rPr lang="en-US">
                <a:solidFill>
                  <a:schemeClr val="tx1"/>
                </a:solidFill>
                <a:effectLst/>
                <a:latin typeface="#9Slide03 Ample" panose="02000000000000000000" pitchFamily="2" charset="0"/>
                <a:ea typeface="Times New Roman" panose="02020603050405020304" pitchFamily="18" charset="0"/>
              </a:rPr>
              <a:t>. 16cm</a:t>
            </a:r>
          </a:p>
          <a:p>
            <a:pPr marL="0" indent="0">
              <a:spcBef>
                <a:spcPts val="0"/>
              </a:spcBef>
              <a:buNone/>
            </a:pPr>
            <a:endParaRPr lang="en-US">
              <a:solidFill>
                <a:schemeClr val="tx1"/>
              </a:solidFill>
              <a:latin typeface="#9Slide03 Ample" panose="02000000000000000000" pitchFamily="2" charset="0"/>
            </a:endParaRP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40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38C835AC-A75B-4FB5-9DA7-F800D72E24B7}"/>
              </a:ext>
              <a:ext uri="{C183D7F6-B498-43B3-948B-1728B52AA6E4}">
                <adec:decorative xmlns:adec="http://schemas.microsoft.com/office/drawing/2017/decorative" val="0"/>
              </a:ext>
            </a:extLst>
          </p:cNvPr>
          <p:cNvSpPr txBox="1">
            <a:spLocks/>
          </p:cNvSpPr>
          <p:nvPr/>
        </p:nvSpPr>
        <p:spPr>
          <a:xfrm>
            <a:off x="4278279" y="0"/>
            <a:ext cx="4182265" cy="80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3200">
                <a:solidFill>
                  <a:srgbClr val="E55959"/>
                </a:solidFill>
              </a:rPr>
              <a:t>BÀI 3: CON LẮC ĐƠN</a:t>
            </a:r>
            <a:endParaRPr lang="en-US" sz="3200" dirty="0">
              <a:solidFill>
                <a:srgbClr val="E55959"/>
              </a:solidFill>
            </a:endParaRPr>
          </a:p>
        </p:txBody>
      </p:sp>
      <p:sp>
        <p:nvSpPr>
          <p:cNvPr id="14" name="TextBox 13">
            <a:extLst>
              <a:ext uri="{FF2B5EF4-FFF2-40B4-BE49-F238E27FC236}">
                <a16:creationId xmlns:a16="http://schemas.microsoft.com/office/drawing/2014/main" id="{95EA614A-5A63-4CCB-A5E2-8BDB9142A348}"/>
              </a:ext>
            </a:extLst>
          </p:cNvPr>
          <p:cNvSpPr txBox="1"/>
          <p:nvPr/>
        </p:nvSpPr>
        <p:spPr>
          <a:xfrm>
            <a:off x="726141" y="656456"/>
            <a:ext cx="11193143" cy="1569660"/>
          </a:xfrm>
          <a:prstGeom prst="rect">
            <a:avLst/>
          </a:prstGeom>
          <a:noFill/>
        </p:spPr>
        <p:txBody>
          <a:bodyPr wrap="square">
            <a:spAutoFit/>
          </a:bodyPr>
          <a:lstStyle/>
          <a:p>
            <a:pPr lvl="0" fontAlgn="base">
              <a:spcAft>
                <a:spcPts val="0"/>
              </a:spcAft>
              <a:tabLst>
                <a:tab pos="45720" algn="l"/>
                <a:tab pos="228600" algn="l"/>
                <a:tab pos="571500" algn="l"/>
                <a:tab pos="685800" algn="l"/>
                <a:tab pos="1828800" algn="l"/>
                <a:tab pos="3429000" algn="l"/>
                <a:tab pos="5029200" algn="l"/>
              </a:tabLst>
            </a:pPr>
            <a:r>
              <a:rPr lang="en-US" sz="2400">
                <a:solidFill>
                  <a:srgbClr val="1CADE4"/>
                </a:solidFill>
                <a:effectLst/>
                <a:latin typeface="#9Slide03 Ample" panose="02000000000000000000" pitchFamily="2" charset="0"/>
                <a:ea typeface="Times New Roman" panose="02020603050405020304" pitchFamily="18" charset="0"/>
              </a:rPr>
              <a:t>Câu 2: </a:t>
            </a:r>
            <a:r>
              <a:rPr lang="en-US" sz="2400">
                <a:effectLst/>
                <a:latin typeface="#9Slide03 Ample" panose="02000000000000000000" pitchFamily="2" charset="0"/>
                <a:ea typeface="Times New Roman" panose="02020603050405020304" pitchFamily="18" charset="0"/>
              </a:rPr>
              <a:t>Con lắc đơn DĐĐH, khi tăng chiều dài của con lắc lên 4 lần thì tần số dao động của con lắc</a:t>
            </a:r>
          </a:p>
          <a:p>
            <a:pPr>
              <a:spcAft>
                <a:spcPts val="0"/>
              </a:spcAft>
              <a:tabLst>
                <a:tab pos="228600" algn="l"/>
                <a:tab pos="571500" algn="l"/>
                <a:tab pos="685800" algn="l"/>
                <a:tab pos="1828800" algn="l"/>
                <a:tab pos="3429000" algn="l"/>
                <a:tab pos="5029200" algn="l"/>
              </a:tabLst>
            </a:pPr>
            <a:r>
              <a:rPr lang="en-US" sz="2400">
                <a:effectLst/>
                <a:latin typeface="#9Slide03 Ample" panose="02000000000000000000" pitchFamily="2" charset="0"/>
                <a:ea typeface="Times New Roman" panose="02020603050405020304" pitchFamily="18" charset="0"/>
              </a:rPr>
              <a:t>	A. giảm 4 lần               	B. tăng 4 lần                        </a:t>
            </a:r>
          </a:p>
          <a:p>
            <a:pPr>
              <a:spcAft>
                <a:spcPts val="0"/>
              </a:spcAft>
              <a:tabLst>
                <a:tab pos="228600" algn="l"/>
                <a:tab pos="571500" algn="l"/>
                <a:tab pos="685800" algn="l"/>
                <a:tab pos="1828800" algn="l"/>
                <a:tab pos="3429000" algn="l"/>
                <a:tab pos="5029200" algn="l"/>
              </a:tabLst>
            </a:pPr>
            <a:r>
              <a:rPr lang="en-US" sz="2400">
                <a:effectLst/>
                <a:latin typeface="#9Slide03 Ample" panose="02000000000000000000" pitchFamily="2" charset="0"/>
                <a:ea typeface="Times New Roman" panose="02020603050405020304" pitchFamily="18" charset="0"/>
              </a:rPr>
              <a:t>	C. giảm 2 lần                     D. tăng 2 lần</a:t>
            </a:r>
          </a:p>
        </p:txBody>
      </p:sp>
      <p:cxnSp>
        <p:nvCxnSpPr>
          <p:cNvPr id="16" name="Straight Connector 15">
            <a:extLst>
              <a:ext uri="{FF2B5EF4-FFF2-40B4-BE49-F238E27FC236}">
                <a16:creationId xmlns:a16="http://schemas.microsoft.com/office/drawing/2014/main" id="{024234EC-928D-4F81-9154-7EC0312703FF}"/>
              </a:ext>
            </a:extLst>
          </p:cNvPr>
          <p:cNvCxnSpPr>
            <a:cxnSpLocks/>
          </p:cNvCxnSpPr>
          <p:nvPr/>
        </p:nvCxnSpPr>
        <p:spPr>
          <a:xfrm>
            <a:off x="11919284" y="-733927"/>
            <a:ext cx="0" cy="83258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C81573-7164-4D70-B89A-AD75FD1E6C8A}"/>
              </a:ext>
            </a:extLst>
          </p:cNvPr>
          <p:cNvCxnSpPr>
            <a:cxnSpLocks/>
          </p:cNvCxnSpPr>
          <p:nvPr/>
        </p:nvCxnSpPr>
        <p:spPr>
          <a:xfrm>
            <a:off x="12047621" y="-733927"/>
            <a:ext cx="0" cy="83258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1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1486961"/>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642</TotalTime>
  <Words>3592</Words>
  <PresentationFormat>Widescreen</PresentationFormat>
  <Paragraphs>430</Paragraphs>
  <Slides>46</Slides>
  <Notes>11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2" baseType="lpstr">
      <vt:lpstr>#9Slide03 Ample</vt:lpstr>
      <vt:lpstr>#9Slide04 SFU Belle</vt:lpstr>
      <vt:lpstr>#9Slide05 FS Blonde Script</vt:lpstr>
      <vt:lpstr>#9Slide06 Awesome Display</vt:lpstr>
      <vt:lpstr>.VnArial</vt:lpstr>
      <vt:lpstr>Arial</vt:lpstr>
      <vt:lpstr>Calibri</vt:lpstr>
      <vt:lpstr>Cambria Math</vt:lpstr>
      <vt:lpstr>Open Sans</vt:lpstr>
      <vt:lpstr>Times New Roman</vt:lpstr>
      <vt:lpstr>Verdana</vt:lpstr>
      <vt:lpstr>VNI-Helve</vt:lpstr>
      <vt:lpstr>VNI-Times</vt:lpstr>
      <vt:lpstr>Wingdings</vt:lpstr>
      <vt:lpstr>RetrospectVTI</vt:lpstr>
      <vt:lpstr>Equation</vt:lpstr>
      <vt:lpstr>BÀI 3: CON LẮC ĐƠN</vt:lpstr>
      <vt:lpstr>PowerPoint Presentation</vt:lpstr>
      <vt:lpstr>PowerPoint Presentation</vt:lpstr>
      <vt:lpstr>PowerPoint Presentation</vt:lpstr>
      <vt:lpstr>PowerPoint Presentation</vt:lpstr>
      <vt:lpstr>II. Khảo sát dao động của con lắc đơn về mặt động lực học</vt:lpstr>
      <vt:lpstr>II. Khảo sát dao động của con lắc đơn về mặt động lực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bạn đã theo dõi.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2021-08-04T04:40:18Z</dcterms:created>
  <dcterms:modified xsi:type="dcterms:W3CDTF">2021-09-08T11:21:21Z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