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395" r:id="rId3"/>
    <p:sldId id="2397" r:id="rId4"/>
    <p:sldId id="2398" r:id="rId5"/>
    <p:sldId id="2400" r:id="rId6"/>
    <p:sldId id="2424" r:id="rId7"/>
    <p:sldId id="2430" r:id="rId8"/>
    <p:sldId id="2418" r:id="rId9"/>
    <p:sldId id="2427" r:id="rId10"/>
    <p:sldId id="2388" r:id="rId11"/>
    <p:sldId id="2429" r:id="rId12"/>
    <p:sldId id="2389" r:id="rId13"/>
    <p:sldId id="2432" r:id="rId14"/>
    <p:sldId id="2416" r:id="rId15"/>
    <p:sldId id="2431" r:id="rId16"/>
    <p:sldId id="2428" r:id="rId17"/>
    <p:sldId id="2399" r:id="rId18"/>
    <p:sldId id="2415" r:id="rId19"/>
    <p:sldId id="2426" r:id="rId20"/>
    <p:sldId id="2434" r:id="rId21"/>
    <p:sldId id="2422" r:id="rId22"/>
    <p:sldId id="1720" r:id="rId23"/>
    <p:sldId id="2433" r:id="rId24"/>
    <p:sldId id="24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4A"/>
    <a:srgbClr val="005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840C8-AC8C-4A96-86EC-C5C44F2E2F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21BBA-638E-4B81-944B-B27256F58B1A}">
      <dgm:prSet phldrT="[Text]" custT="1"/>
      <dgm:spPr/>
      <dgm:t>
        <a:bodyPr/>
        <a:lstStyle/>
        <a:p>
          <a:r>
            <a:rPr lang="en-US" sz="3600" dirty="0" err="1" smtClean="0"/>
            <a:t>Sự</a:t>
          </a:r>
          <a:r>
            <a:rPr lang="en-US" sz="3600" dirty="0" smtClean="0"/>
            <a:t> </a:t>
          </a:r>
          <a:r>
            <a:rPr lang="en-US" sz="3600" dirty="0" err="1" smtClean="0"/>
            <a:t>thông</a:t>
          </a:r>
          <a:r>
            <a:rPr lang="en-US" sz="3600" dirty="0" smtClean="0"/>
            <a:t> </a:t>
          </a:r>
          <a:r>
            <a:rPr lang="en-US" sz="3600" dirty="0" err="1" smtClean="0"/>
            <a:t>khí</a:t>
          </a:r>
          <a:r>
            <a:rPr lang="en-US" sz="3600" dirty="0" smtClean="0"/>
            <a:t> ở </a:t>
          </a:r>
          <a:r>
            <a:rPr lang="en-US" sz="3600" dirty="0" err="1" smtClean="0"/>
            <a:t>phổi</a:t>
          </a:r>
          <a:endParaRPr lang="en-US" sz="3600" dirty="0"/>
        </a:p>
      </dgm:t>
    </dgm:pt>
    <dgm:pt modelId="{28D5F094-918A-4E74-9F14-35A2428FC879}" type="parTrans" cxnId="{6E6BEB20-E661-4D0C-84CE-ED3D4ED8005C}">
      <dgm:prSet/>
      <dgm:spPr/>
      <dgm:t>
        <a:bodyPr/>
        <a:lstStyle/>
        <a:p>
          <a:endParaRPr lang="en-US"/>
        </a:p>
      </dgm:t>
    </dgm:pt>
    <dgm:pt modelId="{26593298-38DD-4173-8EAB-0EEED39A82F9}" type="sibTrans" cxnId="{6E6BEB20-E661-4D0C-84CE-ED3D4ED8005C}">
      <dgm:prSet/>
      <dgm:spPr/>
      <dgm:t>
        <a:bodyPr/>
        <a:lstStyle/>
        <a:p>
          <a:endParaRPr lang="en-US"/>
        </a:p>
      </dgm:t>
    </dgm:pt>
    <dgm:pt modelId="{437E66C3-B989-4379-BAC5-F942A2AA3B97}">
      <dgm:prSet phldrT="[Text]" custT="1"/>
      <dgm:spPr/>
      <dgm:t>
        <a:bodyPr/>
        <a:lstStyle/>
        <a:p>
          <a:r>
            <a:rPr lang="en-US" sz="3600" dirty="0" err="1" smtClean="0"/>
            <a:t>Trao</a:t>
          </a:r>
          <a:r>
            <a:rPr lang="en-US" sz="3600" dirty="0" smtClean="0"/>
            <a:t> </a:t>
          </a:r>
          <a:r>
            <a:rPr lang="en-US" sz="3600" dirty="0" err="1" smtClean="0"/>
            <a:t>đổi</a:t>
          </a:r>
          <a:r>
            <a:rPr lang="en-US" sz="3600" dirty="0" smtClean="0"/>
            <a:t> </a:t>
          </a:r>
          <a:r>
            <a:rPr lang="en-US" sz="3600" dirty="0" err="1" smtClean="0"/>
            <a:t>khí</a:t>
          </a:r>
          <a:r>
            <a:rPr lang="en-US" sz="3600" dirty="0" smtClean="0"/>
            <a:t> ở </a:t>
          </a:r>
          <a:r>
            <a:rPr lang="en-US" sz="3600" dirty="0" err="1" smtClean="0"/>
            <a:t>phổi</a:t>
          </a:r>
          <a:r>
            <a:rPr lang="en-US" sz="3600" dirty="0" smtClean="0"/>
            <a:t> </a:t>
          </a:r>
          <a:r>
            <a:rPr lang="en-US" sz="3600" dirty="0" err="1" smtClean="0"/>
            <a:t>và</a:t>
          </a:r>
          <a:r>
            <a:rPr lang="en-US" sz="3600" dirty="0" smtClean="0"/>
            <a:t> </a:t>
          </a:r>
          <a:r>
            <a:rPr lang="en-US" sz="3600" dirty="0" err="1" smtClean="0"/>
            <a:t>tế</a:t>
          </a:r>
          <a:r>
            <a:rPr lang="en-US" sz="3600" dirty="0" smtClean="0"/>
            <a:t> </a:t>
          </a:r>
          <a:r>
            <a:rPr lang="en-US" sz="3600" dirty="0" err="1" smtClean="0"/>
            <a:t>bào</a:t>
          </a:r>
          <a:endParaRPr lang="en-US" sz="3600" dirty="0"/>
        </a:p>
      </dgm:t>
    </dgm:pt>
    <dgm:pt modelId="{E693D1D0-C298-4B55-9101-04589926A5CF}" type="sibTrans" cxnId="{B5412452-C97F-42E9-9956-83795860D2B2}">
      <dgm:prSet/>
      <dgm:spPr/>
      <dgm:t>
        <a:bodyPr/>
        <a:lstStyle/>
        <a:p>
          <a:endParaRPr lang="en-US"/>
        </a:p>
      </dgm:t>
    </dgm:pt>
    <dgm:pt modelId="{29B91404-32E1-4B4C-89D6-323F85430D7D}" type="parTrans" cxnId="{B5412452-C97F-42E9-9956-83795860D2B2}">
      <dgm:prSet/>
      <dgm:spPr/>
      <dgm:t>
        <a:bodyPr/>
        <a:lstStyle/>
        <a:p>
          <a:endParaRPr lang="en-US"/>
        </a:p>
      </dgm:t>
    </dgm:pt>
    <dgm:pt modelId="{5EBEC197-2896-4D0E-A567-EBB7B7FA4E81}" type="pres">
      <dgm:prSet presAssocID="{0B3840C8-AC8C-4A96-86EC-C5C44F2E2FBE}" presName="linear" presStyleCnt="0">
        <dgm:presLayoutVars>
          <dgm:animLvl val="lvl"/>
          <dgm:resizeHandles val="exact"/>
        </dgm:presLayoutVars>
      </dgm:prSet>
      <dgm:spPr/>
    </dgm:pt>
    <dgm:pt modelId="{F512CBF6-E2C8-495D-9612-630C93B61520}" type="pres">
      <dgm:prSet presAssocID="{5C321BBA-638E-4B81-944B-B27256F58B1A}" presName="parentText" presStyleLbl="node1" presStyleIdx="0" presStyleCnt="2" custLinFactNeighborX="-284" custLinFactNeighborY="55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7B948-50CE-4D39-8D95-04B2209C37BA}" type="pres">
      <dgm:prSet presAssocID="{26593298-38DD-4173-8EAB-0EEED39A82F9}" presName="spacer" presStyleCnt="0"/>
      <dgm:spPr/>
    </dgm:pt>
    <dgm:pt modelId="{0B82C1A2-61E1-4F1F-802A-5190136D839E}" type="pres">
      <dgm:prSet presAssocID="{437E66C3-B989-4379-BAC5-F942A2AA3B97}" presName="parentText" presStyleLbl="node1" presStyleIdx="1" presStyleCnt="2" custLinFactNeighborX="-284" custLinFactNeighborY="36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62BA6B-E2F6-4E9B-A0CD-89DF9B2A3C10}" type="presOf" srcId="{0B3840C8-AC8C-4A96-86EC-C5C44F2E2FBE}" destId="{5EBEC197-2896-4D0E-A567-EBB7B7FA4E81}" srcOrd="0" destOrd="0" presId="urn:microsoft.com/office/officeart/2005/8/layout/vList2"/>
    <dgm:cxn modelId="{6E6BEB20-E661-4D0C-84CE-ED3D4ED8005C}" srcId="{0B3840C8-AC8C-4A96-86EC-C5C44F2E2FBE}" destId="{5C321BBA-638E-4B81-944B-B27256F58B1A}" srcOrd="0" destOrd="0" parTransId="{28D5F094-918A-4E74-9F14-35A2428FC879}" sibTransId="{26593298-38DD-4173-8EAB-0EEED39A82F9}"/>
    <dgm:cxn modelId="{65ADDB11-C048-4CD3-AB62-453522BCFED1}" type="presOf" srcId="{5C321BBA-638E-4B81-944B-B27256F58B1A}" destId="{F512CBF6-E2C8-495D-9612-630C93B61520}" srcOrd="0" destOrd="0" presId="urn:microsoft.com/office/officeart/2005/8/layout/vList2"/>
    <dgm:cxn modelId="{B5412452-C97F-42E9-9956-83795860D2B2}" srcId="{0B3840C8-AC8C-4A96-86EC-C5C44F2E2FBE}" destId="{437E66C3-B989-4379-BAC5-F942A2AA3B97}" srcOrd="1" destOrd="0" parTransId="{29B91404-32E1-4B4C-89D6-323F85430D7D}" sibTransId="{E693D1D0-C298-4B55-9101-04589926A5CF}"/>
    <dgm:cxn modelId="{96BBC8F3-CE26-48F9-8DA2-163AB30A19F7}" type="presOf" srcId="{437E66C3-B989-4379-BAC5-F942A2AA3B97}" destId="{0B82C1A2-61E1-4F1F-802A-5190136D839E}" srcOrd="0" destOrd="0" presId="urn:microsoft.com/office/officeart/2005/8/layout/vList2"/>
    <dgm:cxn modelId="{EC5D398E-131F-4E86-8BA0-34A42E6F9A80}" type="presParOf" srcId="{5EBEC197-2896-4D0E-A567-EBB7B7FA4E81}" destId="{F512CBF6-E2C8-495D-9612-630C93B61520}" srcOrd="0" destOrd="0" presId="urn:microsoft.com/office/officeart/2005/8/layout/vList2"/>
    <dgm:cxn modelId="{54B3D32B-330F-4EF2-A671-1776E6864F55}" type="presParOf" srcId="{5EBEC197-2896-4D0E-A567-EBB7B7FA4E81}" destId="{EC97B948-50CE-4D39-8D95-04B2209C37BA}" srcOrd="1" destOrd="0" presId="urn:microsoft.com/office/officeart/2005/8/layout/vList2"/>
    <dgm:cxn modelId="{DCEC7D6A-A99D-4D4D-8F9D-8ADAA671ED6E}" type="presParOf" srcId="{5EBEC197-2896-4D0E-A567-EBB7B7FA4E81}" destId="{0B82C1A2-61E1-4F1F-802A-5190136D83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CBF6-E2C8-495D-9612-630C93B61520}">
      <dsp:nvSpPr>
        <dsp:cNvPr id="0" name=""/>
        <dsp:cNvSpPr/>
      </dsp:nvSpPr>
      <dsp:spPr>
        <a:xfrm>
          <a:off x="0" y="1503746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Sự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thông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khí</a:t>
          </a:r>
          <a:r>
            <a:rPr lang="en-US" sz="3600" kern="1200" dirty="0" smtClean="0"/>
            <a:t> ở </a:t>
          </a:r>
          <a:r>
            <a:rPr lang="en-US" sz="3600" kern="1200" dirty="0" err="1" smtClean="0"/>
            <a:t>phổi</a:t>
          </a:r>
          <a:endParaRPr lang="en-US" sz="3600" kern="1200" dirty="0"/>
        </a:p>
      </dsp:txBody>
      <dsp:txXfrm>
        <a:off x="59399" y="1563145"/>
        <a:ext cx="8009202" cy="1098002"/>
      </dsp:txXfrm>
    </dsp:sp>
    <dsp:sp modelId="{0B82C1A2-61E1-4F1F-802A-5190136D839E}">
      <dsp:nvSpPr>
        <dsp:cNvPr id="0" name=""/>
        <dsp:cNvSpPr/>
      </dsp:nvSpPr>
      <dsp:spPr>
        <a:xfrm>
          <a:off x="0" y="2870398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Trao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đổi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khí</a:t>
          </a:r>
          <a:r>
            <a:rPr lang="en-US" sz="3600" kern="1200" dirty="0" smtClean="0"/>
            <a:t> ở </a:t>
          </a:r>
          <a:r>
            <a:rPr lang="en-US" sz="3600" kern="1200" dirty="0" err="1" smtClean="0"/>
            <a:t>phổi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và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bào</a:t>
          </a:r>
          <a:endParaRPr lang="en-US" sz="3600" kern="1200" dirty="0"/>
        </a:p>
      </dsp:txBody>
      <dsp:txXfrm>
        <a:off x="59399" y="2929797"/>
        <a:ext cx="8009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23CA5-914C-4224-9E39-D2988A31C9C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9FF20-195E-4875-85A5-F72CA113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AC762-A731-4271-80CC-510F1F3DCB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74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C6673-84FA-14C8-A10F-A1893B483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7F0EC4-D0F8-1BA5-8490-8477475DE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AE244B-22A1-88D5-D448-1BF7C5D0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CF98EA-705A-1C78-1697-8A604240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097456-CBB3-9F58-342D-BFF14001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CCAAB-151F-84A5-E292-5D85ED68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5CAFB6-BA30-6D61-FCDB-C29E19435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5791F3-97F5-5019-FA2C-BDB6827A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66FE06-0242-F619-0898-FF70B7A2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9017F-8A40-4747-EF63-8508298F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7C4BFE-D5CE-25F1-63F5-5617CA8EC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F28C65-9D53-F7B6-DC78-49EBCAB64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3D9789-14F0-3A1F-20B3-583E36E2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BA61BA-9744-3B2B-3423-B747322E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1A232A-6EC9-966A-AEFA-4585106B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BDB21-A513-C001-C6DA-26C5B5F2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B48370-AF58-04B4-1DD0-BAB9DF0F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693509-6239-E526-24AF-AF895F38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94AD14-7DE3-EFFC-83F1-567AA67B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A3ECEA-AC2C-D989-86FC-BC036354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F31A7-FCC3-8514-2B4F-AD11A366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A5E993-FD22-73CA-617E-46321E32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1C86B4-5680-0DE7-2463-109AF8D0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8E0BBA-82F4-359C-916A-66C11C30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8E5F7-E908-31A5-3F68-521DF6DC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F81EB-AFA9-2076-5D0D-DA69A38C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2DC423-965C-6FDE-98F3-E23107A2F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B769AC-01D8-AED2-F3E1-E24A79A61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EEE640-9987-30BE-9034-5CE58139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910A8B-21A0-2DE3-DF79-B6366525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309874-984F-0449-30DD-22AD9CBF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0E197-4B38-60E9-4620-EB38E785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4948A2-0D0E-7DDC-5A53-ECC241A8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EE99A0-10C7-3DEC-BDAA-B2F671406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874FF6-CE70-B3A8-8EE9-FA83A26CC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C9123E-3ECA-EDCD-1EB7-6258D5BAD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70B823-3A14-860E-7B13-B869CD38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A23AF6-7D32-292C-E98B-6641E603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104C0E-12A5-3BCB-F22A-9FE4BC18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9BBDF-F785-3693-6245-EE67C22A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A46E4D-7534-0B6B-5E3F-E459386B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E66E6B-610B-0265-C885-908E124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B30155-C119-3B32-BB74-935EE60C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BFE4ED-DF56-7B0C-7682-2467CB18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77DDE6-AACE-3ACA-7892-A4C4E037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A06BFE-C875-32E4-C370-58BDBDC1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CB544-34DD-5D74-2BF8-401FF1CB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E17FC-CB64-E8B4-D6F8-F92F5D9E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7C30E1-7946-C28E-06F9-1E5C7142E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000380-2460-16E2-6088-BF1059DD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726DEB-C3B2-35AA-B908-89569235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03E8F-6428-0CFF-B75F-CBBD951B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6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63922-3390-D4D2-F1E1-E790B6F3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E5B94A-BFD7-6BBD-304F-1D7A7DE13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4B694B-599D-999A-D8F0-248DBBC17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37EF91-48A2-5002-939E-CA3CD8D1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EF679D-2DB9-83E8-4744-6C825B0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0ED361-94B0-7433-921C-01D7550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FC39B2-807A-0145-6F2A-4C27675C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AC3172-0C67-57F6-68D3-6AB4B2EB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8C1D4-0EC6-ADB1-E8A7-73D6FE11C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3E02-D71F-4CA2-A6F2-C19DD2F0AAD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5BEE8C-8364-C143-7254-A5E2A7D9E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750B1A-A783-492D-B1D9-55AF313DF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EE03-56EC-4FA5-AB74-60A41FE5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E6BBBB-5A9C-8F08-56C7-DF1F2E8A3750}"/>
              </a:ext>
            </a:extLst>
          </p:cNvPr>
          <p:cNvSpPr txBox="1"/>
          <p:nvPr/>
        </p:nvSpPr>
        <p:spPr>
          <a:xfrm>
            <a:off x="430346" y="1389204"/>
            <a:ext cx="509524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810133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C</a:t>
            </a:r>
            <a:r>
              <a:rPr lang="vi-VN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hạy 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Times New Roman"/>
              </a:rPr>
              <a:t>nâng cao đùi tại chỗ (nếu lớp chật thì chia thành 2 nhóm chạy) theo nhịp vỗ tay nâng dần cường độ từ chậm đến nhanh và rất nhanh trong vòng 4 phút/lượt.</a:t>
            </a:r>
            <a:endParaRPr lang="en-US" sz="2800" b="1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35" y="1016182"/>
            <a:ext cx="609600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0" y="4965673"/>
            <a:ext cx="991470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8101330" algn="l"/>
              </a:tabLst>
            </a:pPr>
            <a:r>
              <a:rPr lang="vi-VN" sz="2400" i="1" dirty="0">
                <a:solidFill>
                  <a:schemeClr val="bg1"/>
                </a:solidFill>
                <a:latin typeface="Times New Roman"/>
                <a:ea typeface="Times New Roman"/>
              </a:rPr>
              <a:t>Em cảm thấy nhịp thở thay đổi như thế nào sau khi thực hiện trải nghiệm?</a:t>
            </a:r>
            <a:endParaRPr lang="en-US" sz="2400" b="1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46" y="369851"/>
            <a:ext cx="36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  ĐỘNG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C8EC33-599E-0ECA-E59D-0C7BA799ACC2}"/>
              </a:ext>
            </a:extLst>
          </p:cNvPr>
          <p:cNvGrpSpPr/>
          <p:nvPr/>
        </p:nvGrpSpPr>
        <p:grpSpPr>
          <a:xfrm>
            <a:off x="502482" y="228600"/>
            <a:ext cx="11414727" cy="6290628"/>
            <a:chOff x="1528114" y="894014"/>
            <a:chExt cx="9215528" cy="50786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5" b="100000" l="224" r="44121">
                          <a14:foregroundMark x1="1344" y1="56430" x2="1120" y2="97731"/>
                          <a14:foregroundMark x1="37178" y1="26626" x2="37178" y2="26626"/>
                          <a14:foregroundMark x1="35722" y1="27383" x2="35722" y2="27383"/>
                          <a14:foregroundMark x1="36394" y1="27534" x2="36394" y2="27534"/>
                          <a14:backgroundMark x1="1120" y1="56884" x2="784" y2="987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6"/>
            <a:stretch/>
          </p:blipFill>
          <p:spPr>
            <a:xfrm>
              <a:off x="2473046" y="894014"/>
              <a:ext cx="2862997" cy="4315704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8100000">
              <a:off x="3667330" y="3518743"/>
              <a:ext cx="220087" cy="623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73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6300000">
              <a:off x="3826616" y="2981011"/>
              <a:ext cx="220087" cy="623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73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17100000">
              <a:off x="3813264" y="3257129"/>
              <a:ext cx="220087" cy="6234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14400000">
              <a:off x="4017633" y="3856538"/>
              <a:ext cx="220087" cy="62348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28114" y="3298553"/>
              <a:ext cx="1071880" cy="106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Phổi chia thành nhiều phế nang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28115" y="2250825"/>
              <a:ext cx="977352" cy="323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Khí quản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75748" y="5599950"/>
              <a:ext cx="7040506" cy="372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</a:rPr>
                <a:t>Hô hấp của người</a:t>
              </a:r>
              <a:r>
                <a:rPr lang="en-US" sz="2400" dirty="0">
                  <a:solidFill>
                    <a:schemeClr val="bg1"/>
                  </a:solidFill>
                  <a:latin typeface=".VnArial" panose="020B7200000000000000" pitchFamily="34" charset="0"/>
                </a:rPr>
                <a:t>: (a) </a:t>
              </a:r>
              <a:r>
                <a:rPr lang="vi-VN" sz="2400" dirty="0">
                  <a:solidFill>
                    <a:srgbClr val="FFFF00"/>
                  </a:solidFill>
                </a:rPr>
                <a:t>phế nang </a:t>
              </a:r>
              <a:r>
                <a:rPr lang="vi-VN" sz="2400" dirty="0">
                  <a:solidFill>
                    <a:schemeClr val="bg1"/>
                  </a:solidFill>
                </a:rPr>
                <a:t>và </a:t>
              </a:r>
              <a:r>
                <a:rPr lang="en-US" sz="2400" dirty="0">
                  <a:solidFill>
                    <a:schemeClr val="bg1"/>
                  </a:solidFill>
                  <a:latin typeface=".VnArial" panose="020B7200000000000000" pitchFamily="34" charset="0"/>
                </a:rPr>
                <a:t>(b) </a:t>
              </a:r>
              <a:r>
                <a:rPr lang="vi-VN" sz="2400" dirty="0">
                  <a:solidFill>
                    <a:schemeClr val="bg1"/>
                  </a:solidFill>
                </a:rPr>
                <a:t>trao đổi khí ở </a:t>
              </a:r>
              <a:r>
                <a:rPr lang="vi-VN" sz="2400" dirty="0">
                  <a:solidFill>
                    <a:srgbClr val="FFFF00"/>
                  </a:solidFill>
                </a:rPr>
                <a:t>phế nang</a:t>
              </a:r>
              <a:endParaRPr lang="en-US" sz="2400" dirty="0">
                <a:solidFill>
                  <a:srgbClr val="FFFF00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152948" y="3954973"/>
              <a:ext cx="228600" cy="1863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cxnSp>
          <p:nvCxnSpPr>
            <p:cNvPr id="59" name="Straight Connector 58"/>
            <p:cNvCxnSpPr>
              <a:stCxn id="58" idx="7"/>
            </p:cNvCxnSpPr>
            <p:nvPr/>
          </p:nvCxnSpPr>
          <p:spPr>
            <a:xfrm flipV="1">
              <a:off x="4348071" y="2943826"/>
              <a:ext cx="1909171" cy="1038438"/>
            </a:xfrm>
            <a:prstGeom prst="line">
              <a:avLst/>
            </a:prstGeom>
            <a:ln w="19050">
              <a:solidFill>
                <a:srgbClr val="FF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381549" y="4073347"/>
              <a:ext cx="1628043" cy="557828"/>
            </a:xfrm>
            <a:prstGeom prst="line">
              <a:avLst/>
            </a:prstGeom>
            <a:ln w="19050">
              <a:solidFill>
                <a:srgbClr val="FF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5504786" y="2869409"/>
              <a:ext cx="1828800" cy="1860870"/>
            </a:xfrm>
            <a:prstGeom prst="ellipse">
              <a:avLst/>
            </a:prstGeom>
            <a:noFill/>
            <a:ln w="28575">
              <a:solidFill>
                <a:srgbClr val="C73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929" b="75189" l="60246" r="96641">
                          <a14:foregroundMark x1="79395" y1="30711" x2="87458" y2="65053"/>
                          <a14:foregroundMark x1="65622" y1="38275" x2="75700" y2="69138"/>
                          <a14:foregroundMark x1="62710" y1="54917" x2="71221" y2="69440"/>
                          <a14:foregroundMark x1="80739" y1="30711" x2="92049" y2="43570"/>
                          <a14:foregroundMark x1="83875" y1="35250" x2="85106" y2="37973"/>
                          <a14:foregroundMark x1="68645" y1="34644" x2="72004" y2="33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0" t="25797" r="2527" b="24587"/>
            <a:stretch/>
          </p:blipFill>
          <p:spPr>
            <a:xfrm>
              <a:off x="5215267" y="2781083"/>
              <a:ext cx="2286000" cy="2037522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596531" y="2131778"/>
              <a:ext cx="1183125" cy="571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Tĩnh mạch </a:t>
              </a:r>
            </a:p>
            <a:p>
              <a:pPr algn="ctr"/>
              <a:r>
                <a:rPr lang="vi-VN" sz="2000" dirty="0">
                  <a:solidFill>
                    <a:schemeClr val="bg1"/>
                  </a:solidFill>
                </a:rPr>
                <a:t>phổi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23769" y="3084734"/>
              <a:ext cx="419272" cy="209893"/>
            </a:xfrm>
            <a:prstGeom prst="rect">
              <a:avLst/>
            </a:prstGeom>
            <a:solidFill>
              <a:srgbClr val="FFFC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796" y="2745345"/>
              <a:ext cx="2739022" cy="2226825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1528724" y="2676435"/>
              <a:ext cx="1035589" cy="323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Phế quản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51" idx="3"/>
            </p:cNvCxnSpPr>
            <p:nvPr/>
          </p:nvCxnSpPr>
          <p:spPr>
            <a:xfrm>
              <a:off x="2505467" y="2412337"/>
              <a:ext cx="1476434" cy="3330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357940" y="2943826"/>
              <a:ext cx="1373877" cy="7755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2323129" y="3871727"/>
              <a:ext cx="1120261" cy="103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805009" y="2606593"/>
              <a:ext cx="1264656" cy="571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Động mạch </a:t>
              </a:r>
            </a:p>
            <a:p>
              <a:pPr algn="ctr"/>
              <a:r>
                <a:rPr lang="vi-VN" sz="2000" dirty="0">
                  <a:solidFill>
                    <a:schemeClr val="bg1"/>
                  </a:solidFill>
                </a:rPr>
                <a:t>phổi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00066" y="2456431"/>
              <a:ext cx="1035589" cy="571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Phế quản</a:t>
              </a:r>
            </a:p>
            <a:p>
              <a:pPr algn="ctr"/>
              <a:r>
                <a:rPr lang="vi-VN" sz="2000" dirty="0">
                  <a:solidFill>
                    <a:schemeClr val="bg1"/>
                  </a:solidFill>
                </a:rPr>
                <a:t> tận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72012" y="4880041"/>
              <a:ext cx="1035589" cy="323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Phế nang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596531" y="2943826"/>
              <a:ext cx="237927" cy="1080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7" idx="2"/>
            </p:cNvCxnSpPr>
            <p:nvPr/>
          </p:nvCxnSpPr>
          <p:spPr>
            <a:xfrm flipH="1">
              <a:off x="6116331" y="2703281"/>
              <a:ext cx="71763" cy="14727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6574685" y="2897823"/>
              <a:ext cx="272163" cy="6520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6553776" y="4495804"/>
              <a:ext cx="3691" cy="409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ight Arrow 92"/>
            <p:cNvSpPr/>
            <p:nvPr/>
          </p:nvSpPr>
          <p:spPr>
            <a:xfrm>
              <a:off x="6733406" y="4352261"/>
              <a:ext cx="1343795" cy="1435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929827" y="2698068"/>
              <a:ext cx="710555" cy="81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Chiều máu chảy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955215" y="4730280"/>
              <a:ext cx="1114533" cy="323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Mao mạch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559224" y="2943827"/>
              <a:ext cx="1184418" cy="323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Biểu mô lót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8576680" y="4495803"/>
              <a:ext cx="141437" cy="3228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9810554" y="3189680"/>
              <a:ext cx="95447" cy="2129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ight Arrow 101"/>
            <p:cNvSpPr/>
            <p:nvPr/>
          </p:nvSpPr>
          <p:spPr>
            <a:xfrm rot="16200000">
              <a:off x="8839819" y="2797308"/>
              <a:ext cx="620246" cy="106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103" name="Right Arrow 102"/>
            <p:cNvSpPr/>
            <p:nvPr/>
          </p:nvSpPr>
          <p:spPr>
            <a:xfrm rot="5400000">
              <a:off x="8971906" y="2831906"/>
              <a:ext cx="620246" cy="10649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104" name="Right Arrow 103"/>
            <p:cNvSpPr/>
            <p:nvPr/>
          </p:nvSpPr>
          <p:spPr>
            <a:xfrm rot="18000000">
              <a:off x="8955448" y="3384042"/>
              <a:ext cx="229765" cy="464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>
            <a:xfrm rot="3600000">
              <a:off x="9231459" y="3415564"/>
              <a:ext cx="229765" cy="464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Arial" panose="020B7200000000000000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298450" y="1954481"/>
              <a:ext cx="1260774" cy="57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B0F0"/>
                  </a:solidFill>
                </a:rPr>
                <a:t>CO</a:t>
              </a:r>
              <a:r>
                <a:rPr lang="vi-VN" sz="2000" baseline="-25000" dirty="0">
                  <a:solidFill>
                    <a:srgbClr val="00B0F0"/>
                  </a:solidFill>
                </a:rPr>
                <a:t>2</a:t>
              </a:r>
              <a:r>
                <a:rPr lang="vi-VN" sz="2000" dirty="0">
                  <a:solidFill>
                    <a:schemeClr val="bg1"/>
                  </a:solidFill>
                </a:rPr>
                <a:t> khuếch</a:t>
              </a:r>
            </a:p>
            <a:p>
              <a:pPr algn="ctr"/>
              <a:r>
                <a:rPr lang="vi-VN" sz="2000" dirty="0">
                  <a:solidFill>
                    <a:schemeClr val="bg1"/>
                  </a:solidFill>
                </a:rPr>
                <a:t> tán ra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354881" y="2227505"/>
              <a:ext cx="1110651" cy="571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rgbClr val="FF0000"/>
                  </a:solidFill>
                </a:rPr>
                <a:t>O</a:t>
              </a:r>
              <a:r>
                <a:rPr lang="vi-VN" sz="2000" baseline="-25000" dirty="0">
                  <a:solidFill>
                    <a:srgbClr val="FF0000"/>
                  </a:solidFill>
                </a:rPr>
                <a:t>2</a:t>
              </a:r>
              <a:r>
                <a:rPr lang="vi-VN" sz="2000" dirty="0">
                  <a:solidFill>
                    <a:schemeClr val="bg1"/>
                  </a:solidFill>
                </a:rPr>
                <a:t> khuếch</a:t>
              </a:r>
            </a:p>
            <a:p>
              <a:pPr algn="ctr"/>
              <a:r>
                <a:rPr lang="vi-VN" sz="2000" dirty="0">
                  <a:solidFill>
                    <a:schemeClr val="bg1"/>
                  </a:solidFill>
                </a:rPr>
                <a:t> tán vào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635557" y="5192744"/>
              <a:ext cx="401450" cy="323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(a)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420264" y="5192744"/>
              <a:ext cx="401450" cy="323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</a:rPr>
                <a:t>(b)</a:t>
              </a:r>
              <a:endParaRPr lang="en-US" sz="2000" dirty="0">
                <a:solidFill>
                  <a:schemeClr val="bg1"/>
                </a:solidFill>
                <a:latin typeface=".VnArial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8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651164"/>
            <a:ext cx="750916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Times New Roman"/>
              </a:rPr>
              <a:t>Hoạt động hô hấp của người được chia thành những giai đoạn nào?</a:t>
            </a:r>
            <a:endParaRPr lang="en-US" sz="2800" b="1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12492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66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4F8E45A-A653-AB8F-0F61-4081DFDDCC28}"/>
              </a:ext>
            </a:extLst>
          </p:cNvPr>
          <p:cNvGrpSpPr/>
          <p:nvPr/>
        </p:nvGrpSpPr>
        <p:grpSpPr>
          <a:xfrm>
            <a:off x="4560962" y="434985"/>
            <a:ext cx="7110955" cy="6145756"/>
            <a:chOff x="3048000" y="1143000"/>
            <a:chExt cx="6016962" cy="5200255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0" y="1143000"/>
              <a:ext cx="5867400" cy="4659630"/>
              <a:chOff x="1524000" y="1143000"/>
              <a:chExt cx="5867400" cy="465963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524000" y="1143000"/>
                <a:ext cx="5867400" cy="4659630"/>
                <a:chOff x="1524000" y="1143000"/>
                <a:chExt cx="5867400" cy="4659630"/>
              </a:xfrm>
            </p:grpSpPr>
            <p:pic>
              <p:nvPicPr>
                <p:cNvPr id="1026" name="Picture 2" descr="Mechanism of breathing with anatomical process explanation outline diagram  – VectorMine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405"/>
                <a:stretch/>
              </p:blipFill>
              <p:spPr bwMode="auto">
                <a:xfrm>
                  <a:off x="1524000" y="1143000"/>
                  <a:ext cx="5867400" cy="46596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1524000" y="1371600"/>
                  <a:ext cx="1066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191000" y="1219200"/>
                  <a:ext cx="1066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696269" y="1230086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629400" y="2170924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642757" y="1856793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828800" y="2082283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581540" y="2774573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893977" y="2180255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236876" y="2796078"/>
                  <a:ext cx="1020923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581541" y="4177546"/>
                  <a:ext cx="55206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438400" y="4634746"/>
                  <a:ext cx="7620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638800" y="4406146"/>
                  <a:ext cx="609600" cy="457200"/>
                </a:xfrm>
                <a:prstGeom prst="rect">
                  <a:avLst/>
                </a:prstGeom>
                <a:solidFill>
                  <a:srgbClr val="E8F3F9"/>
                </a:solidFill>
                <a:ln>
                  <a:solidFill>
                    <a:srgbClr val="E9F2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189445" y="4044857"/>
                  <a:ext cx="1139112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029338" y="3466862"/>
                  <a:ext cx="381000" cy="457200"/>
                </a:xfrm>
                <a:prstGeom prst="rect">
                  <a:avLst/>
                </a:prstGeom>
                <a:solidFill>
                  <a:srgbClr val="FFB1AD"/>
                </a:solidFill>
                <a:ln>
                  <a:solidFill>
                    <a:srgbClr val="FFB1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994918" y="3466862"/>
                  <a:ext cx="253482" cy="190738"/>
                </a:xfrm>
                <a:prstGeom prst="rect">
                  <a:avLst/>
                </a:prstGeom>
                <a:solidFill>
                  <a:srgbClr val="FFB1AD"/>
                </a:solidFill>
                <a:ln>
                  <a:solidFill>
                    <a:srgbClr val="FFB1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590800" y="5334000"/>
                  <a:ext cx="1303177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92011" y="5334000"/>
                  <a:ext cx="1303177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276600" y="1458686"/>
                <a:ext cx="381000" cy="228600"/>
              </a:xfrm>
              <a:prstGeom prst="rect">
                <a:avLst/>
              </a:prstGeom>
              <a:solidFill>
                <a:srgbClr val="C6DDEF"/>
              </a:solidFill>
              <a:ln>
                <a:solidFill>
                  <a:srgbClr val="C6DD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57900" y="1429139"/>
                <a:ext cx="381000" cy="228600"/>
              </a:xfrm>
              <a:prstGeom prst="rect">
                <a:avLst/>
              </a:prstGeom>
              <a:solidFill>
                <a:srgbClr val="C6DDEF"/>
              </a:solidFill>
              <a:ln>
                <a:solidFill>
                  <a:srgbClr val="C6DD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427386" y="2133304"/>
              <a:ext cx="975514" cy="546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Cơ liên </a:t>
              </a:r>
            </a:p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sườn co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1624" y="4628963"/>
              <a:ext cx="838977" cy="78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Cơ hoành co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92517" y="2477687"/>
              <a:ext cx="11223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lồng ngưc và phổi dãn rộng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8218" y="1911424"/>
              <a:ext cx="1323198" cy="54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Không khí</a:t>
              </a:r>
            </a:p>
            <a:p>
              <a:pPr algn="ctr"/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vào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70746" y="4406176"/>
              <a:ext cx="838977" cy="78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Cơ hoành dãn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89448" y="2154437"/>
              <a:ext cx="975514" cy="546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Cơ liên </a:t>
              </a:r>
            </a:p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sườn dãn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43078" y="2849927"/>
              <a:ext cx="1122395" cy="78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lồng ngưc và phổi hẹp lại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95479" y="1758893"/>
              <a:ext cx="1122395" cy="546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Không khí ra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91416" y="5269468"/>
              <a:ext cx="373277" cy="31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96742" y="5242560"/>
              <a:ext cx="384128" cy="31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41442" y="5900530"/>
              <a:ext cx="5309116" cy="442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khí ở người: (a) Hít vào; (b) Thở ra</a:t>
              </a:r>
              <a:endPara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199" y="1078232"/>
            <a:ext cx="3546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472" y="683389"/>
            <a:ext cx="913014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/>
                <a:ea typeface="Times New Roman"/>
              </a:rPr>
              <a:t>2. </a:t>
            </a:r>
            <a:r>
              <a:rPr lang="vi-VN" sz="2800" b="1" dirty="0">
                <a:solidFill>
                  <a:prstClr val="white"/>
                </a:solidFill>
                <a:latin typeface="Times New Roman"/>
                <a:ea typeface="Times New Roman"/>
              </a:rPr>
              <a:t>Chức năng của hệ hô hấp</a:t>
            </a:r>
            <a:endParaRPr lang="en-US" sz="2800" b="1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a, </a:t>
            </a:r>
            <a:r>
              <a:rPr lang="vi-VN" sz="2800" dirty="0">
                <a:solidFill>
                  <a:prstClr val="white"/>
                </a:solidFill>
                <a:latin typeface="Times New Roman"/>
                <a:ea typeface="Times New Roman"/>
              </a:rPr>
              <a:t>Thông khí ở phổi</a:t>
            </a:r>
            <a:endParaRPr lang="en-US" sz="2800" b="1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- </a:t>
            </a:r>
            <a:r>
              <a:rPr lang="vi-VN" sz="2800" dirty="0">
                <a:solidFill>
                  <a:prstClr val="white"/>
                </a:solidFill>
                <a:latin typeface="Times New Roman"/>
                <a:ea typeface="Times New Roman"/>
              </a:rPr>
              <a:t>Thực hiện nhờ cử động hô hấp (hít vào, thở ra).</a:t>
            </a:r>
            <a:endParaRPr lang="en-US" sz="2800" b="1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- </a:t>
            </a:r>
            <a:r>
              <a:rPr lang="vi-VN" sz="2800" dirty="0">
                <a:solidFill>
                  <a:prstClr val="white"/>
                </a:solidFill>
                <a:latin typeface="Times New Roman"/>
                <a:ea typeface="Times New Roman"/>
              </a:rPr>
              <a:t>Các cơ quan hô hấp, cơ và xương ở lồng ngực phối hợp hoạt động giúp không khí ở phổi luôn được đổi mới.</a:t>
            </a:r>
            <a:endParaRPr lang="en-US" sz="2800" b="1" dirty="0">
              <a:solidFill>
                <a:prstClr val="white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5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3AC311-C9E5-1E23-CE1E-82347642F25D}"/>
              </a:ext>
            </a:extLst>
          </p:cNvPr>
          <p:cNvGrpSpPr/>
          <p:nvPr/>
        </p:nvGrpSpPr>
        <p:grpSpPr>
          <a:xfrm>
            <a:off x="3027062" y="404514"/>
            <a:ext cx="5606715" cy="4360778"/>
            <a:chOff x="2502569" y="896354"/>
            <a:chExt cx="5606715" cy="43607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64502C6-16B7-70CE-C443-EA8EBD70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2569" y="896354"/>
              <a:ext cx="5606715" cy="43607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1B1C861-D3EF-BCAE-10B0-3BEEFFDABB12}"/>
                </a:ext>
              </a:extLst>
            </p:cNvPr>
            <p:cNvSpPr txBox="1"/>
            <p:nvPr/>
          </p:nvSpPr>
          <p:spPr>
            <a:xfrm>
              <a:off x="2514600" y="938463"/>
              <a:ext cx="2213811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B77B7A-B12A-C6FC-6048-9AE2CF02D0C0}"/>
              </a:ext>
            </a:extLst>
          </p:cNvPr>
          <p:cNvSpPr txBox="1"/>
          <p:nvPr/>
        </p:nvSpPr>
        <p:spPr>
          <a:xfrm>
            <a:off x="1764109" y="5024643"/>
            <a:ext cx="8132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CO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 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849" y="5026902"/>
            <a:ext cx="373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bào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597" y="782130"/>
            <a:ext cx="3615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Ở </a:t>
            </a:r>
            <a:r>
              <a:rPr lang="en-US" sz="2800" dirty="0" err="1" smtClean="0">
                <a:solidFill>
                  <a:schemeClr val="bg1"/>
                </a:solidFill>
              </a:rPr>
              <a:t>phế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</a:t>
            </a:r>
            <a:r>
              <a:rPr lang="en-US" sz="4000" dirty="0" err="1" smtClean="0">
                <a:solidFill>
                  <a:schemeClr val="bg1"/>
                </a:solidFill>
              </a:rPr>
              <a:t>Phế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nang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52997" y="1740977"/>
            <a:ext cx="22305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43799" y="1505405"/>
            <a:ext cx="16209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Máu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4143" y="3883644"/>
            <a:ext cx="375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Tế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11434" y="4096204"/>
            <a:ext cx="22721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3689" y="3888386"/>
            <a:ext cx="180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Máu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0028" y="2798619"/>
            <a:ext cx="205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Ở </a:t>
            </a:r>
            <a:r>
              <a:rPr lang="en-US" sz="2800" dirty="0" err="1" smtClean="0">
                <a:solidFill>
                  <a:schemeClr val="bg1"/>
                </a:solidFill>
              </a:rPr>
              <a:t>tế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bào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52997" y="2233420"/>
            <a:ext cx="22305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11434" y="4488873"/>
            <a:ext cx="22721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85658" y="362989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/>
                <a:ea typeface="Times New Roman"/>
              </a:rPr>
              <a:t>2.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2778" y="4561128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</a:t>
            </a:r>
            <a:r>
              <a:rPr lang="en-US" sz="2800" baseline="-250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7946" y="2305624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/>
                <a:ea typeface="Times New Roman"/>
              </a:rPr>
              <a:t>2.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37164" y="1091395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</a:t>
            </a:r>
            <a:r>
              <a:rPr lang="en-US" baseline="-25000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4" y="244766"/>
            <a:ext cx="11560629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Times New Roman"/>
              </a:rPr>
              <a:t>Trao đổi khí ở phổi và tế bào</a:t>
            </a:r>
            <a:endParaRPr lang="en-US" sz="28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Times New Roman"/>
              </a:rPr>
              <a:t>Cơ chế: </a:t>
            </a:r>
            <a:r>
              <a:rPr lang="vi-VN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khuếch </a:t>
            </a:r>
            <a:r>
              <a:rPr lang="vi-VN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tán</a:t>
            </a:r>
            <a:endParaRPr lang="en-US" sz="2800" b="1" dirty="0">
              <a:solidFill>
                <a:srgbClr val="FFFF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+ 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Times New Roman"/>
              </a:rPr>
              <a:t>Ở phế nang phổi: oxygen khuếch tán từ không khí ở phế nang vào máu, carbon dioxide từ máu vào không khí phế nang.</a:t>
            </a:r>
            <a:endParaRPr lang="en-US" sz="28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+ 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Times New Roman"/>
              </a:rPr>
              <a:t>Ở tế bào: oxygen khuếch tán từ máu vào tế bào, carbon dioxide từ tế bào vào máu.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7" y="1200090"/>
            <a:ext cx="6554662" cy="4210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7122" y="5410200"/>
            <a:ext cx="6317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606AC2D-E1F0-4522-9026-54A809B4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021" y="-183483"/>
            <a:ext cx="5854684" cy="19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lnSpc>
                <a:spcPct val="120000"/>
              </a:lnSpc>
              <a:buClr>
                <a:srgbClr val="44546A"/>
              </a:buClr>
              <a:buSzPct val="70000"/>
              <a:defRPr/>
            </a:pPr>
            <a:r>
              <a:rPr lang="en-US" sz="4000" b="1" dirty="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EM CÓ BIẾT?</a:t>
            </a:r>
            <a:endParaRPr lang="en-US" sz="4000" dirty="0">
              <a:solidFill>
                <a:srgbClr val="FFFF00"/>
              </a:solidFill>
              <a:latin typeface="#9Slide02 Tieu de rat dai 01" panose="02000000000000000000" pitchFamily="2" charset="0"/>
              <a:ea typeface="#9Slide02 Tieu de rat dai 0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5088762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Con người có 300 triệu phế nang</a:t>
            </a:r>
          </a:p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Mỗi phế nang có nhiều mạch máu li ti bọc xung quanh</a:t>
            </a:r>
            <a:br>
              <a:rPr lang="vi-VN" sz="2800" dirty="0">
                <a:solidFill>
                  <a:schemeClr val="bg1"/>
                </a:solidFill>
                <a:latin typeface="+mj-lt"/>
              </a:rPr>
            </a:br>
            <a:r>
              <a:rPr lang="vi-VN" sz="2800" dirty="0">
                <a:solidFill>
                  <a:schemeClr val="bg1"/>
                </a:solidFill>
                <a:latin typeface="+mj-lt"/>
              </a:rPr>
              <a:t>Những bong bóng cực nhỏ này nếu trải đều ra sẽ có diện tích bề mặt là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70 m²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856" y="3805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4500-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5000ml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50-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300-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475g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100000" l="10000" r="90000">
                        <a14:backgroundMark x1="35625" y1="32500" x2="35625" y2="32500"/>
                        <a14:backgroundMark x1="35625" y1="43611" x2="35625" y2="43611"/>
                        <a14:backgroundMark x1="40781" y1="44167" x2="40781" y2="44167"/>
                        <a14:backgroundMark x1="42813" y1="42778" x2="42813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26571"/>
            <a:ext cx="721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398" y="1319614"/>
            <a:ext cx="8604069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Câu 1: </a:t>
            </a: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Bộ phận nào dưới đây không thuộc hệ hô hấp?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A. Thanh quản.                B. Thực quản.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C. Khí quản.                    D. Phế quản</a:t>
            </a:r>
            <a:r>
              <a:rPr lang="vi-VN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Câu 2: </a:t>
            </a: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Trong đường dẫn khí của người, khí quản là bộ phận nối liền với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A. họng và phế quản.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</a:t>
            </a:r>
            <a:r>
              <a:rPr lang="vi-VN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B</a:t>
            </a: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. phế quản và mũi.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C. họng và thanh quản.              D. thanh quản và phế quản</a:t>
            </a:r>
            <a:r>
              <a:rPr lang="vi-VN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Câu 3: </a:t>
            </a: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Bộ phận nào của đường hô hấp có vai trò chủ yếu là bảo vệ, diệt trừ các tác nhân gây hại?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28575" marR="28575" algn="just">
              <a:lnSpc>
                <a:spcPct val="115000"/>
              </a:lnSpc>
              <a:spcAft>
                <a:spcPts val="6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/>
                <a:ea typeface="Times New Roman"/>
              </a:rPr>
              <a:t>A. Phế quản.      B. Khí quản.        C. Thanh quản.      D. Họng</a:t>
            </a:r>
            <a:r>
              <a:rPr lang="vi-VN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35284" y="1959395"/>
            <a:ext cx="476796" cy="339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5408023" y="4271555"/>
            <a:ext cx="57041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242663" y="5615250"/>
            <a:ext cx="339634" cy="472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xmlns="" id="{927AEFB0-D9E8-48DF-A638-960F9CDEB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0"/>
            <a:ext cx="1066800" cy="1275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256" y="450180"/>
            <a:ext cx="2440092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3200" b="1" dirty="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en-US" sz="3200" b="1" dirty="0">
              <a:solidFill>
                <a:srgbClr val="FFFF00"/>
              </a:solidFill>
              <a:latin typeface="#9Slide02 Tieu de rat dai 01" panose="02000000000000000000" pitchFamily="2" charset="0"/>
              <a:ea typeface="#9Slide02 Tieu de rat dai 0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247CAF-B414-E043-921B-4D3DEEFC8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866" y="2132795"/>
            <a:ext cx="7527300" cy="14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Aft>
                <a:spcPts val="300"/>
              </a:spcAft>
              <a:buClr>
                <a:srgbClr val="44546A"/>
              </a:buClr>
              <a:buSzPct val="70000"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ea typeface="#9Slide02 Tieu de rat dai 01" panose="02000000000000000000" pitchFamily="2" charset="0"/>
                <a:cs typeface="Times New Roman" pitchFamily="18" charset="0"/>
              </a:rPr>
              <a:t>TIẾT 18.BÀI 34: HỆ HÔ HẤP Ở NGƯỜI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ea typeface="#9Slide02 Tieu de rat dai 01" panose="02000000000000000000" pitchFamily="2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5F462C7-C4D6-7445-8A98-8F4331F786B4}"/>
              </a:ext>
            </a:extLst>
          </p:cNvPr>
          <p:cNvCxnSpPr>
            <a:cxnSpLocks/>
          </p:cNvCxnSpPr>
          <p:nvPr/>
        </p:nvCxnSpPr>
        <p:spPr>
          <a:xfrm flipV="1">
            <a:off x="3455772" y="3151008"/>
            <a:ext cx="6526429" cy="256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0981BF-CA2C-AE54-CE4F-948CBE093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1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0" y="1807439"/>
            <a:ext cx="1736274" cy="17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8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3" y="775855"/>
            <a:ext cx="10543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pPr marL="342900" indent="-342900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..................(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74618" y="1911927"/>
            <a:ext cx="554182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30036" y="4128655"/>
            <a:ext cx="457200" cy="415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AB03BA-22E5-67B4-14B9-633A146FEF6C}"/>
              </a:ext>
            </a:extLst>
          </p:cNvPr>
          <p:cNvSpPr txBox="1"/>
          <p:nvPr/>
        </p:nvSpPr>
        <p:spPr>
          <a:xfrm>
            <a:off x="5237018" y="673929"/>
            <a:ext cx="6649178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than,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củi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F26B68-8864-5DE2-B5B7-8F729C80D54B}"/>
              </a:ext>
            </a:extLst>
          </p:cNvPr>
          <p:cNvSpPr txBox="1"/>
          <p:nvPr/>
        </p:nvSpPr>
        <p:spPr>
          <a:xfrm>
            <a:off x="974558" y="4917848"/>
            <a:ext cx="10395284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0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là CO</a:t>
            </a:r>
            <a:r>
              <a:rPr lang="en-US" sz="20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CO.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đốt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kín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0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cạn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0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chóng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ngạt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lịm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thậm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chí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vọng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kịp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D7AFD-A63A-1227-CCB2-3C329F55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54926"/>
            <a:ext cx="4219474" cy="221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7" y="1416171"/>
            <a:ext cx="4198149" cy="31532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2755" y="4404837"/>
            <a:ext cx="504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https://www.youtube.com/watch?v=jWGu3mJ5kxw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9305" y="350763"/>
            <a:ext cx="347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Vận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dụng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xmlns="" id="{927AEFB0-D9E8-48DF-A638-960F9CDEB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8" y="-60276"/>
            <a:ext cx="1066800" cy="12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53;p53">
            <a:extLst>
              <a:ext uri="{FF2B5EF4-FFF2-40B4-BE49-F238E27FC236}">
                <a16:creationId xmlns:a16="http://schemas.microsoft.com/office/drawing/2014/main" xmlns="" id="{B3ED6FA9-3E35-43C8-92C6-47D84C493E46}"/>
              </a:ext>
            </a:extLst>
          </p:cNvPr>
          <p:cNvGrpSpPr/>
          <p:nvPr/>
        </p:nvGrpSpPr>
        <p:grpSpPr>
          <a:xfrm>
            <a:off x="2289209" y="1839628"/>
            <a:ext cx="8130138" cy="2840656"/>
            <a:chOff x="1240725" y="836475"/>
            <a:chExt cx="7152570" cy="34705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6" name="Google Shape;954;p53">
              <a:extLst>
                <a:ext uri="{FF2B5EF4-FFF2-40B4-BE49-F238E27FC236}">
                  <a16:creationId xmlns:a16="http://schemas.microsoft.com/office/drawing/2014/main" xmlns="" id="{36ACCADD-4E20-4C85-A63F-F8EC9C71659F}"/>
                </a:ext>
              </a:extLst>
            </p:cNvPr>
            <p:cNvSpPr/>
            <p:nvPr/>
          </p:nvSpPr>
          <p:spPr>
            <a:xfrm>
              <a:off x="1240725" y="836475"/>
              <a:ext cx="7152570" cy="3470553"/>
            </a:xfrm>
            <a:custGeom>
              <a:avLst/>
              <a:gdLst/>
              <a:ahLst/>
              <a:cxnLst/>
              <a:rect l="l" t="t" r="r" b="b"/>
              <a:pathLst>
                <a:path w="52160" h="25108" extrusionOk="0">
                  <a:moveTo>
                    <a:pt x="49941" y="1"/>
                  </a:moveTo>
                  <a:lnTo>
                    <a:pt x="1" y="23466"/>
                  </a:lnTo>
                  <a:lnTo>
                    <a:pt x="52160" y="25108"/>
                  </a:lnTo>
                  <a:lnTo>
                    <a:pt x="499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17" name="Google Shape;955;p53">
              <a:extLst>
                <a:ext uri="{FF2B5EF4-FFF2-40B4-BE49-F238E27FC236}">
                  <a16:creationId xmlns:a16="http://schemas.microsoft.com/office/drawing/2014/main" xmlns="" id="{BEBB23CF-8376-41BE-B424-55297F8A3FF5}"/>
                </a:ext>
              </a:extLst>
            </p:cNvPr>
            <p:cNvSpPr/>
            <p:nvPr/>
          </p:nvSpPr>
          <p:spPr>
            <a:xfrm>
              <a:off x="1240725" y="866037"/>
              <a:ext cx="6927066" cy="3253406"/>
            </a:xfrm>
            <a:custGeom>
              <a:avLst/>
              <a:gdLst/>
              <a:ahLst/>
              <a:cxnLst/>
              <a:rect l="l" t="t" r="r" b="b"/>
              <a:pathLst>
                <a:path w="49941" h="23467" extrusionOk="0">
                  <a:moveTo>
                    <a:pt x="1" y="1"/>
                  </a:moveTo>
                  <a:lnTo>
                    <a:pt x="1" y="23466"/>
                  </a:lnTo>
                  <a:lnTo>
                    <a:pt x="49941" y="23466"/>
                  </a:lnTo>
                  <a:lnTo>
                    <a:pt x="499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</p:grpSp>
      <p:sp>
        <p:nvSpPr>
          <p:cNvPr id="5" name="Google Shape;956;p53">
            <a:extLst>
              <a:ext uri="{FF2B5EF4-FFF2-40B4-BE49-F238E27FC236}">
                <a16:creationId xmlns:a16="http://schemas.microsoft.com/office/drawing/2014/main" xmlns="" id="{C3F8AD1B-771D-4256-91E1-BA97047D9A8B}"/>
              </a:ext>
            </a:extLst>
          </p:cNvPr>
          <p:cNvSpPr txBox="1">
            <a:spLocks noGrp="1"/>
          </p:cNvSpPr>
          <p:nvPr/>
        </p:nvSpPr>
        <p:spPr>
          <a:xfrm>
            <a:off x="3445951" y="1719783"/>
            <a:ext cx="5430600" cy="13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0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Lobster"/>
              <a:buNone/>
              <a:defRPr sz="12000" b="0" i="0" u="none" strike="noStrike" cap="non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en" sz="4000" dirty="0" smtClean="0">
                <a:solidFill>
                  <a:srgbClr val="C00000"/>
                </a:solidFill>
              </a:rPr>
              <a:t>HƯỚNG DẪN VỀ NHÀ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6" name="Google Shape;957;p53">
            <a:extLst>
              <a:ext uri="{FF2B5EF4-FFF2-40B4-BE49-F238E27FC236}">
                <a16:creationId xmlns:a16="http://schemas.microsoft.com/office/drawing/2014/main" xmlns="" id="{002FB373-0C27-4D3B-B9EF-E0E51D14CD19}"/>
              </a:ext>
            </a:extLst>
          </p:cNvPr>
          <p:cNvSpPr txBox="1">
            <a:spLocks noGrp="1"/>
          </p:cNvSpPr>
          <p:nvPr/>
        </p:nvSpPr>
        <p:spPr>
          <a:xfrm>
            <a:off x="2661713" y="2634329"/>
            <a:ext cx="7241078" cy="15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●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○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■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●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○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■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●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○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pass"/>
              <a:buChar char="■"/>
              <a:defRPr sz="1600" b="0" i="0" u="none" strike="noStrike" cap="non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30480" marR="3048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Google Shape;958;p53">
            <a:extLst>
              <a:ext uri="{FF2B5EF4-FFF2-40B4-BE49-F238E27FC236}">
                <a16:creationId xmlns:a16="http://schemas.microsoft.com/office/drawing/2014/main" xmlns="" id="{F438DF72-B3D8-4A64-91EE-6AD369D960AE}"/>
              </a:ext>
            </a:extLst>
          </p:cNvPr>
          <p:cNvSpPr/>
          <p:nvPr/>
        </p:nvSpPr>
        <p:spPr>
          <a:xfrm rot="-2090743">
            <a:off x="2237312" y="1668982"/>
            <a:ext cx="998841" cy="504907"/>
          </a:xfrm>
          <a:custGeom>
            <a:avLst/>
            <a:gdLst/>
            <a:ahLst/>
            <a:cxnLst/>
            <a:rect l="l" t="t" r="r" b="b"/>
            <a:pathLst>
              <a:path w="6019" h="2585" extrusionOk="0">
                <a:moveTo>
                  <a:pt x="5654" y="1"/>
                </a:moveTo>
                <a:lnTo>
                  <a:pt x="31" y="335"/>
                </a:lnTo>
                <a:cubicBezTo>
                  <a:pt x="31" y="456"/>
                  <a:pt x="91" y="456"/>
                  <a:pt x="152" y="517"/>
                </a:cubicBezTo>
                <a:cubicBezTo>
                  <a:pt x="304" y="639"/>
                  <a:pt x="365" y="821"/>
                  <a:pt x="335" y="1004"/>
                </a:cubicBezTo>
                <a:cubicBezTo>
                  <a:pt x="274" y="1156"/>
                  <a:pt x="122" y="1156"/>
                  <a:pt x="61" y="1277"/>
                </a:cubicBezTo>
                <a:cubicBezTo>
                  <a:pt x="0" y="1399"/>
                  <a:pt x="91" y="1368"/>
                  <a:pt x="152" y="1399"/>
                </a:cubicBezTo>
                <a:cubicBezTo>
                  <a:pt x="213" y="1460"/>
                  <a:pt x="274" y="1520"/>
                  <a:pt x="335" y="1612"/>
                </a:cubicBezTo>
                <a:cubicBezTo>
                  <a:pt x="395" y="1672"/>
                  <a:pt x="395" y="1733"/>
                  <a:pt x="395" y="1824"/>
                </a:cubicBezTo>
                <a:cubicBezTo>
                  <a:pt x="395" y="1885"/>
                  <a:pt x="335" y="1915"/>
                  <a:pt x="304" y="1946"/>
                </a:cubicBezTo>
                <a:cubicBezTo>
                  <a:pt x="274" y="1976"/>
                  <a:pt x="304" y="2037"/>
                  <a:pt x="365" y="2098"/>
                </a:cubicBezTo>
                <a:cubicBezTo>
                  <a:pt x="487" y="2219"/>
                  <a:pt x="547" y="2402"/>
                  <a:pt x="487" y="2554"/>
                </a:cubicBezTo>
                <a:lnTo>
                  <a:pt x="487" y="2584"/>
                </a:lnTo>
                <a:lnTo>
                  <a:pt x="5867" y="2280"/>
                </a:lnTo>
                <a:cubicBezTo>
                  <a:pt x="5836" y="2189"/>
                  <a:pt x="5867" y="2067"/>
                  <a:pt x="5897" y="1976"/>
                </a:cubicBezTo>
                <a:cubicBezTo>
                  <a:pt x="5745" y="1946"/>
                  <a:pt x="5563" y="1885"/>
                  <a:pt x="5411" y="1794"/>
                </a:cubicBezTo>
                <a:cubicBezTo>
                  <a:pt x="5593" y="1794"/>
                  <a:pt x="5775" y="1764"/>
                  <a:pt x="5958" y="1733"/>
                </a:cubicBezTo>
                <a:cubicBezTo>
                  <a:pt x="5958" y="1612"/>
                  <a:pt x="5897" y="1490"/>
                  <a:pt x="5897" y="1368"/>
                </a:cubicBezTo>
                <a:cubicBezTo>
                  <a:pt x="5867" y="1277"/>
                  <a:pt x="5867" y="1186"/>
                  <a:pt x="5897" y="1095"/>
                </a:cubicBezTo>
                <a:cubicBezTo>
                  <a:pt x="5927" y="1034"/>
                  <a:pt x="5958" y="973"/>
                  <a:pt x="5988" y="882"/>
                </a:cubicBezTo>
                <a:cubicBezTo>
                  <a:pt x="5988" y="852"/>
                  <a:pt x="6019" y="882"/>
                  <a:pt x="5958" y="821"/>
                </a:cubicBezTo>
                <a:cubicBezTo>
                  <a:pt x="5897" y="791"/>
                  <a:pt x="5836" y="760"/>
                  <a:pt x="5806" y="700"/>
                </a:cubicBezTo>
                <a:cubicBezTo>
                  <a:pt x="5715" y="578"/>
                  <a:pt x="5684" y="426"/>
                  <a:pt x="5684" y="274"/>
                </a:cubicBezTo>
                <a:cubicBezTo>
                  <a:pt x="5684" y="153"/>
                  <a:pt x="5684" y="92"/>
                  <a:pt x="5654" y="1"/>
                </a:cubicBezTo>
                <a:close/>
              </a:path>
            </a:pathLst>
          </a:custGeom>
          <a:solidFill>
            <a:srgbClr val="EFEFEF">
              <a:alpha val="7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959;p53">
            <a:extLst>
              <a:ext uri="{FF2B5EF4-FFF2-40B4-BE49-F238E27FC236}">
                <a16:creationId xmlns:a16="http://schemas.microsoft.com/office/drawing/2014/main" xmlns="" id="{3BDFB4FC-2B08-48AA-82C9-DF22EE572F50}"/>
              </a:ext>
            </a:extLst>
          </p:cNvPr>
          <p:cNvGrpSpPr/>
          <p:nvPr/>
        </p:nvGrpSpPr>
        <p:grpSpPr>
          <a:xfrm>
            <a:off x="9100618" y="1742599"/>
            <a:ext cx="642230" cy="625190"/>
            <a:chOff x="7952446" y="3047773"/>
            <a:chExt cx="590558" cy="574889"/>
          </a:xfrm>
        </p:grpSpPr>
        <p:sp>
          <p:nvSpPr>
            <p:cNvPr id="9" name="Google Shape;960;p53">
              <a:extLst>
                <a:ext uri="{FF2B5EF4-FFF2-40B4-BE49-F238E27FC236}">
                  <a16:creationId xmlns:a16="http://schemas.microsoft.com/office/drawing/2014/main" xmlns="" id="{6A88B4BF-FB27-4F91-9774-A846EB3B72F0}"/>
                </a:ext>
              </a:extLst>
            </p:cNvPr>
            <p:cNvSpPr/>
            <p:nvPr/>
          </p:nvSpPr>
          <p:spPr>
            <a:xfrm rot="2423846">
              <a:off x="7952446" y="3284281"/>
              <a:ext cx="338381" cy="338381"/>
            </a:xfrm>
            <a:prstGeom prst="ellipse">
              <a:avLst/>
            </a:prstGeom>
            <a:solidFill>
              <a:srgbClr val="000000">
                <a:alpha val="1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grpSp>
          <p:nvGrpSpPr>
            <p:cNvPr id="10" name="Google Shape;961;p53">
              <a:extLst>
                <a:ext uri="{FF2B5EF4-FFF2-40B4-BE49-F238E27FC236}">
                  <a16:creationId xmlns:a16="http://schemas.microsoft.com/office/drawing/2014/main" xmlns="" id="{DEF33E62-6409-4A94-B9A5-1FDA961DD094}"/>
                </a:ext>
              </a:extLst>
            </p:cNvPr>
            <p:cNvGrpSpPr/>
            <p:nvPr/>
          </p:nvGrpSpPr>
          <p:grpSpPr>
            <a:xfrm rot="2424200">
              <a:off x="8014356" y="3047773"/>
              <a:ext cx="528648" cy="567026"/>
              <a:chOff x="8096701" y="986900"/>
              <a:chExt cx="336791" cy="361258"/>
            </a:xfrm>
          </p:grpSpPr>
          <p:sp>
            <p:nvSpPr>
              <p:cNvPr id="11" name="Google Shape;962;p53">
                <a:extLst>
                  <a:ext uri="{FF2B5EF4-FFF2-40B4-BE49-F238E27FC236}">
                    <a16:creationId xmlns:a16="http://schemas.microsoft.com/office/drawing/2014/main" xmlns="" id="{54539891-D58D-44C3-AF65-E98D3574A04F}"/>
                  </a:ext>
                </a:extLst>
              </p:cNvPr>
              <p:cNvSpPr/>
              <p:nvPr/>
            </p:nvSpPr>
            <p:spPr>
              <a:xfrm rot="1160833">
                <a:off x="8096701" y="1085601"/>
                <a:ext cx="306621" cy="26255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4320" extrusionOk="0">
                    <a:moveTo>
                      <a:pt x="2913" y="0"/>
                    </a:moveTo>
                    <a:cubicBezTo>
                      <a:pt x="2903" y="0"/>
                      <a:pt x="2893" y="0"/>
                      <a:pt x="2883" y="1"/>
                    </a:cubicBezTo>
                    <a:cubicBezTo>
                      <a:pt x="956" y="1"/>
                      <a:pt x="1" y="2313"/>
                      <a:pt x="1358" y="3687"/>
                    </a:cubicBezTo>
                    <a:cubicBezTo>
                      <a:pt x="1795" y="4123"/>
                      <a:pt x="2333" y="4319"/>
                      <a:pt x="2861" y="4319"/>
                    </a:cubicBezTo>
                    <a:cubicBezTo>
                      <a:pt x="3973" y="4319"/>
                      <a:pt x="5044" y="3452"/>
                      <a:pt x="5044" y="2145"/>
                    </a:cubicBezTo>
                    <a:cubicBezTo>
                      <a:pt x="5044" y="966"/>
                      <a:pt x="4089" y="0"/>
                      <a:pt x="291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12" name="Google Shape;963;p53">
                <a:extLst>
                  <a:ext uri="{FF2B5EF4-FFF2-40B4-BE49-F238E27FC236}">
                    <a16:creationId xmlns:a16="http://schemas.microsoft.com/office/drawing/2014/main" xmlns="" id="{C46B300E-B394-4CFE-A060-66092BC218E8}"/>
                  </a:ext>
                </a:extLst>
              </p:cNvPr>
              <p:cNvSpPr/>
              <p:nvPr/>
            </p:nvSpPr>
            <p:spPr>
              <a:xfrm rot="1160833">
                <a:off x="8102993" y="1067347"/>
                <a:ext cx="306621" cy="263226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4331" extrusionOk="0">
                    <a:moveTo>
                      <a:pt x="2883" y="0"/>
                    </a:moveTo>
                    <a:cubicBezTo>
                      <a:pt x="956" y="0"/>
                      <a:pt x="1" y="2329"/>
                      <a:pt x="1358" y="3686"/>
                    </a:cubicBezTo>
                    <a:cubicBezTo>
                      <a:pt x="1798" y="4131"/>
                      <a:pt x="2339" y="4330"/>
                      <a:pt x="2871" y="4330"/>
                    </a:cubicBezTo>
                    <a:cubicBezTo>
                      <a:pt x="3980" y="4330"/>
                      <a:pt x="5044" y="3464"/>
                      <a:pt x="5044" y="2162"/>
                    </a:cubicBezTo>
                    <a:cubicBezTo>
                      <a:pt x="5044" y="972"/>
                      <a:pt x="4072" y="0"/>
                      <a:pt x="28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13" name="Google Shape;964;p53">
                <a:extLst>
                  <a:ext uri="{FF2B5EF4-FFF2-40B4-BE49-F238E27FC236}">
                    <a16:creationId xmlns:a16="http://schemas.microsoft.com/office/drawing/2014/main" xmlns="" id="{A01BE323-7D4D-42F6-B35E-4325BF8C76EA}"/>
                  </a:ext>
                </a:extLst>
              </p:cNvPr>
              <p:cNvSpPr/>
              <p:nvPr/>
            </p:nvSpPr>
            <p:spPr>
              <a:xfrm rot="1160833">
                <a:off x="8202023" y="1005823"/>
                <a:ext cx="191509" cy="282128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4642" extrusionOk="0">
                    <a:moveTo>
                      <a:pt x="1525" y="1"/>
                    </a:moveTo>
                    <a:cubicBezTo>
                      <a:pt x="688" y="1"/>
                      <a:pt x="1" y="688"/>
                      <a:pt x="1" y="1525"/>
                    </a:cubicBezTo>
                    <a:lnTo>
                      <a:pt x="1" y="3117"/>
                    </a:lnTo>
                    <a:cubicBezTo>
                      <a:pt x="1" y="3955"/>
                      <a:pt x="688" y="4642"/>
                      <a:pt x="1525" y="4642"/>
                    </a:cubicBezTo>
                    <a:lnTo>
                      <a:pt x="1643" y="4642"/>
                    </a:lnTo>
                    <a:cubicBezTo>
                      <a:pt x="2480" y="4642"/>
                      <a:pt x="3151" y="3955"/>
                      <a:pt x="3151" y="3117"/>
                    </a:cubicBezTo>
                    <a:lnTo>
                      <a:pt x="3151" y="1525"/>
                    </a:lnTo>
                    <a:cubicBezTo>
                      <a:pt x="3151" y="688"/>
                      <a:pt x="2480" y="1"/>
                      <a:pt x="1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14" name="Google Shape;965;p53">
                <a:extLst>
                  <a:ext uri="{FF2B5EF4-FFF2-40B4-BE49-F238E27FC236}">
                    <a16:creationId xmlns:a16="http://schemas.microsoft.com/office/drawing/2014/main" xmlns="" id="{D28BF5CB-B569-4455-9073-B73B82687C2C}"/>
                  </a:ext>
                </a:extLst>
              </p:cNvPr>
              <p:cNvSpPr/>
              <p:nvPr/>
            </p:nvSpPr>
            <p:spPr>
              <a:xfrm rot="1160833">
                <a:off x="8143223" y="997277"/>
                <a:ext cx="285227" cy="244324"/>
              </a:xfrm>
              <a:custGeom>
                <a:avLst/>
                <a:gdLst/>
                <a:ahLst/>
                <a:cxnLst/>
                <a:rect l="l" t="t" r="r" b="b"/>
                <a:pathLst>
                  <a:path w="4693" h="4020" extrusionOk="0">
                    <a:moveTo>
                      <a:pt x="2682" y="0"/>
                    </a:moveTo>
                    <a:cubicBezTo>
                      <a:pt x="889" y="0"/>
                      <a:pt x="1" y="2162"/>
                      <a:pt x="1274" y="3435"/>
                    </a:cubicBezTo>
                    <a:cubicBezTo>
                      <a:pt x="1678" y="3839"/>
                      <a:pt x="2176" y="4020"/>
                      <a:pt x="2665" y="4020"/>
                    </a:cubicBezTo>
                    <a:cubicBezTo>
                      <a:pt x="3697" y="4020"/>
                      <a:pt x="4692" y="3216"/>
                      <a:pt x="4692" y="2011"/>
                    </a:cubicBezTo>
                    <a:cubicBezTo>
                      <a:pt x="4692" y="888"/>
                      <a:pt x="3788" y="0"/>
                      <a:pt x="26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/>
              </a:p>
            </p:txBody>
          </p:sp>
          <p:sp>
            <p:nvSpPr>
              <p:cNvPr id="15" name="Google Shape;966;p53">
                <a:extLst>
                  <a:ext uri="{FF2B5EF4-FFF2-40B4-BE49-F238E27FC236}">
                    <a16:creationId xmlns:a16="http://schemas.microsoft.com/office/drawing/2014/main" xmlns="" id="{33691FCB-8170-47B2-B0A3-98A6AC1CDC87}"/>
                  </a:ext>
                </a:extLst>
              </p:cNvPr>
              <p:cNvSpPr/>
              <p:nvPr/>
            </p:nvSpPr>
            <p:spPr>
              <a:xfrm rot="1160833">
                <a:off x="8190019" y="986900"/>
                <a:ext cx="243473" cy="243473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4006" extrusionOk="0">
                    <a:moveTo>
                      <a:pt x="1995" y="1"/>
                    </a:moveTo>
                    <a:cubicBezTo>
                      <a:pt x="889" y="1"/>
                      <a:pt x="1" y="889"/>
                      <a:pt x="1" y="2011"/>
                    </a:cubicBezTo>
                    <a:cubicBezTo>
                      <a:pt x="1" y="3117"/>
                      <a:pt x="889" y="4005"/>
                      <a:pt x="1995" y="4005"/>
                    </a:cubicBezTo>
                    <a:cubicBezTo>
                      <a:pt x="3101" y="4005"/>
                      <a:pt x="4005" y="3117"/>
                      <a:pt x="4005" y="2011"/>
                    </a:cubicBezTo>
                    <a:cubicBezTo>
                      <a:pt x="4005" y="889"/>
                      <a:pt x="3101" y="1"/>
                      <a:pt x="1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7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5347C8-5FEA-E29C-763E-0CF690D0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8" y="96253"/>
            <a:ext cx="6311973" cy="3248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F25A5-EEB9-1422-E054-2B6730FCC4F8}"/>
              </a:ext>
            </a:extLst>
          </p:cNvPr>
          <p:cNvSpPr txBox="1"/>
          <p:nvPr/>
        </p:nvSpPr>
        <p:spPr>
          <a:xfrm>
            <a:off x="7467600" y="703186"/>
            <a:ext cx="3228474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Điều gì xảy ra khi cầm nút thắt của quả bóng số 3 kéo xuống, sau đó thả ra.</a:t>
            </a:r>
            <a:endParaRPr lang="en-US" sz="280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218C19-4D70-ADEF-CD64-B8C053B3DB70}"/>
              </a:ext>
            </a:extLst>
          </p:cNvPr>
          <p:cNvSpPr txBox="1"/>
          <p:nvPr/>
        </p:nvSpPr>
        <p:spPr>
          <a:xfrm>
            <a:off x="782053" y="3754771"/>
            <a:ext cx="924025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cầm nút thắt của quả bóng số 3 kéo xuống, thể tích trong chai nhựa sẽ tăng lên khiến không khí từ ngoài tràn vào quả bóng số 1 và số 2 thông qua ống hút. Kết quả là quả bóng số 1 và số 2 sẽ phồng lên.</a:t>
            </a:r>
            <a:endParaRPr lang="en-US" sz="200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thả nút thắt của quả bóng số 3 ra, thể tích trong chai nhựa sẽ giảm khiến không khí từ quả bóng số 1 và số 2 được đẩy ra ngoài thông qua ống hút. Kết quả là quả bóng số 1 và số 2 sẽ xẹp dần.</a:t>
            </a:r>
            <a:endParaRPr lang="en-US" sz="200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0B0CC8-169A-4D82-486E-A434FC240375}"/>
              </a:ext>
            </a:extLst>
          </p:cNvPr>
          <p:cNvSpPr txBox="1"/>
          <p:nvPr/>
        </p:nvSpPr>
        <p:spPr>
          <a:xfrm>
            <a:off x="3049002" y="693639"/>
            <a:ext cx="7117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 ý: 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 hình phổi sử dụng vật liệu tái chế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2051" name="Picture 341" descr="KHTN 8 (Cánh Diều) Bài 32: Hệ hô hấp ở người | Khoa học tự nhiên 8 (ảnh 4)">
            <a:extLst>
              <a:ext uri="{FF2B5EF4-FFF2-40B4-BE49-F238E27FC236}">
                <a16:creationId xmlns:a16="http://schemas.microsoft.com/office/drawing/2014/main" xmlns="" id="{C953848D-5F63-DE56-8E5E-D548E450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02" y="1520741"/>
            <a:ext cx="3484395" cy="454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0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B0F783-038A-CB4B-85B0-1BD708D348C2}"/>
              </a:ext>
            </a:extLst>
          </p:cNvPr>
          <p:cNvSpPr txBox="1"/>
          <p:nvPr/>
        </p:nvSpPr>
        <p:spPr>
          <a:xfrm>
            <a:off x="3483429" y="2301823"/>
            <a:ext cx="5921828" cy="1040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TIẾT 1: </a:t>
            </a:r>
            <a:r>
              <a:rPr lang="en-US" sz="2800" b="1" dirty="0" smtClean="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CẤU </a:t>
            </a:r>
            <a:r>
              <a:rPr lang="en-US" sz="2800" b="1" dirty="0">
                <a:solidFill>
                  <a:srgbClr val="FFFF00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TẠO VÀ CHỨC NĂNG CỦA HỆ HÔ HẤP</a:t>
            </a:r>
            <a:endParaRPr lang="vi-VN" sz="2800" b="1" dirty="0">
              <a:solidFill>
                <a:srgbClr val="FFFF00"/>
              </a:solidFill>
              <a:latin typeface="#9Slide02 Tieu de rat dai 01" panose="02000000000000000000" pitchFamily="2" charset="0"/>
              <a:ea typeface="#9Slide02 Tieu de rat dai 01" panose="02000000000000000000" pitchFamily="2" charset="0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35EF7217-7E29-4143-9B14-2BF416A2D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1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1906022"/>
            <a:ext cx="1675378" cy="16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36214">
            <a:off x="1870174" y="1084938"/>
            <a:ext cx="8216053" cy="391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1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1555" r="19778"/>
          <a:stretch/>
        </p:blipFill>
        <p:spPr>
          <a:xfrm>
            <a:off x="4191000" y="1524448"/>
            <a:ext cx="1031696" cy="10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2;p7"/>
          <p:cNvSpPr txBox="1"/>
          <p:nvPr/>
        </p:nvSpPr>
        <p:spPr>
          <a:xfrm>
            <a:off x="2476500" y="2819400"/>
            <a:ext cx="7239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#9Slide02 Tieu de rat dai 01" panose="020B0604020202020204" charset="0"/>
                <a:cs typeface="Times New Roman" panose="02020603050405020304" pitchFamily="18" charset="0"/>
                <a:sym typeface="Arial"/>
              </a:rPr>
              <a:t>Hệ hô hấp gồm những cơ quan nào, đặc điểm, chức năng của mỗi cơ quan?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#9Slide02 Tieu de rat dai 01" panose="020B060402020202020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5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2D80FE-9B42-BD42-8EBB-C1C5F98D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" b="100000" l="10133" r="90867">
                        <a14:foregroundMark x1="73800" y1="92337" x2="73800" y2="92337"/>
                        <a14:foregroundMark x1="73800" y1="92337" x2="73800" y2="92337"/>
                        <a14:foregroundMark x1="74133" y1="86377" x2="74133" y2="86377"/>
                        <a14:foregroundMark x1="74133" y1="86377" x2="74133" y2="86377"/>
                        <a14:foregroundMark x1="74533" y1="89120" x2="74533" y2="89120"/>
                        <a14:foregroundMark x1="74533" y1="89120" x2="74533" y2="89120"/>
                        <a14:foregroundMark x1="74533" y1="89120" x2="74533" y2="89120"/>
                        <a14:foregroundMark x1="74267" y1="91580" x2="74267" y2="91580"/>
                        <a14:foregroundMark x1="74267" y1="91580" x2="74267" y2="91580"/>
                        <a14:foregroundMark x1="73533" y1="94702" x2="73533" y2="94702"/>
                        <a14:foregroundMark x1="73533" y1="94702" x2="73533" y2="94702"/>
                        <a14:foregroundMark x1="76000" y1="89309" x2="76000" y2="89309"/>
                        <a14:foregroundMark x1="76000" y1="89309" x2="76000" y2="89309"/>
                        <a14:foregroundMark x1="76267" y1="91580" x2="76267" y2="91580"/>
                        <a14:foregroundMark x1="76267" y1="91580" x2="76267" y2="91580"/>
                        <a14:foregroundMark x1="72867" y1="92526" x2="72867" y2="92526"/>
                        <a14:foregroundMark x1="72867" y1="92526" x2="72867" y2="92526"/>
                        <a14:foregroundMark x1="72600" y1="94134" x2="72600" y2="94134"/>
                        <a14:foregroundMark x1="72600" y1="94134" x2="72600" y2="94134"/>
                        <a14:foregroundMark x1="73000" y1="95648" x2="73000" y2="95648"/>
                        <a14:foregroundMark x1="73000" y1="95648" x2="73000" y2="95648"/>
                        <a14:foregroundMark x1="76800" y1="95459" x2="76800" y2="95459"/>
                        <a14:foregroundMark x1="76800" y1="95459" x2="76800" y2="95459"/>
                        <a14:foregroundMark x1="31733" y1="87701" x2="31733" y2="87701"/>
                        <a14:foregroundMark x1="31733" y1="87701" x2="31733" y2="87701"/>
                        <a14:foregroundMark x1="32733" y1="93567" x2="32733" y2="93567"/>
                        <a14:foregroundMark x1="32733" y1="93567" x2="32733" y2="93567"/>
                        <a14:foregroundMark x1="31733" y1="87701" x2="31733" y2="87701"/>
                        <a14:foregroundMark x1="31733" y1="87701" x2="31733" y2="87701"/>
                        <a14:foregroundMark x1="29867" y1="87701" x2="29867" y2="87701"/>
                        <a14:foregroundMark x1="29867" y1="87701" x2="29867" y2="87701"/>
                        <a14:foregroundMark x1="28733" y1="83633" x2="28733" y2="83633"/>
                        <a14:foregroundMark x1="28733" y1="83633" x2="28733" y2="83633"/>
                        <a14:foregroundMark x1="29000" y1="86566" x2="29000" y2="86566"/>
                        <a14:foregroundMark x1="29000" y1="86566" x2="29000" y2="86566"/>
                        <a14:foregroundMark x1="35267" y1="90255" x2="35267" y2="90255"/>
                        <a14:foregroundMark x1="34600" y1="90255" x2="34600" y2="90255"/>
                        <a14:foregroundMark x1="33133" y1="90823" x2="33133" y2="90823"/>
                        <a14:foregroundMark x1="33133" y1="90823" x2="33133" y2="90823"/>
                        <a14:foregroundMark x1="31333" y1="90823" x2="31333" y2="90823"/>
                        <a14:foregroundMark x1="31333" y1="90823" x2="31333" y2="90823"/>
                        <a14:foregroundMark x1="30133" y1="89120" x2="30133" y2="89120"/>
                        <a14:foregroundMark x1="30133" y1="89120" x2="30133" y2="89120"/>
                        <a14:foregroundMark x1="29600" y1="87890" x2="29600" y2="87890"/>
                        <a14:foregroundMark x1="49733" y1="95648" x2="49733" y2="95648"/>
                        <a14:foregroundMark x1="49733" y1="95648" x2="49733" y2="95648"/>
                        <a14:foregroundMark x1="52867" y1="96783" x2="52867" y2="96783"/>
                        <a14:foregroundMark x1="52867" y1="96783" x2="52867" y2="96783"/>
                        <a14:foregroundMark x1="52467" y1="73037" x2="52467" y2="73037"/>
                        <a14:foregroundMark x1="52467" y1="73037" x2="52467" y2="73037"/>
                        <a14:foregroundMark x1="36400" y1="96026" x2="36400" y2="96026"/>
                        <a14:foregroundMark x1="36400" y1="96026" x2="36400" y2="96026"/>
                        <a14:foregroundMark x1="36133" y1="93094" x2="36133" y2="93094"/>
                        <a14:foregroundMark x1="36133" y1="93094" x2="36133" y2="93094"/>
                        <a14:foregroundMark x1="33933" y1="93567" x2="33933" y2="93567"/>
                        <a14:foregroundMark x1="33933" y1="93567" x2="33933" y2="93567"/>
                        <a14:foregroundMark x1="34067" y1="94134" x2="34067" y2="94134"/>
                        <a14:foregroundMark x1="36533" y1="95270" x2="36533" y2="95270"/>
                        <a14:foregroundMark x1="36533" y1="95270" x2="36533" y2="95270"/>
                        <a14:foregroundMark x1="37200" y1="97540" x2="37200" y2="97540"/>
                        <a14:foregroundMark x1="37200" y1="97540" x2="37200" y2="97540"/>
                        <a14:foregroundMark x1="31867" y1="96783" x2="31867" y2="96783"/>
                        <a14:foregroundMark x1="31867" y1="96783" x2="31867" y2="96783"/>
                        <a14:foregroundMark x1="31200" y1="95837" x2="31200" y2="95837"/>
                        <a14:foregroundMark x1="31200" y1="95837" x2="31200" y2="95837"/>
                        <a14:foregroundMark x1="29600" y1="93377" x2="29600" y2="93377"/>
                        <a14:foregroundMark x1="29600" y1="93377" x2="29600" y2="93377"/>
                        <a14:foregroundMark x1="28067" y1="91202" x2="28067" y2="91202"/>
                        <a14:foregroundMark x1="28067" y1="91202" x2="28067" y2="91202"/>
                        <a14:foregroundMark x1="27933" y1="86187" x2="27933" y2="86187"/>
                        <a14:foregroundMark x1="27933" y1="86187" x2="27933" y2="86187"/>
                        <a14:foregroundMark x1="27533" y1="83822" x2="27533" y2="83822"/>
                        <a14:foregroundMark x1="27533" y1="83822" x2="27533" y2="83822"/>
                        <a14:foregroundMark x1="27667" y1="85430" x2="27667" y2="85430"/>
                        <a14:foregroundMark x1="28200" y1="95270" x2="28200" y2="95270"/>
                        <a14:foregroundMark x1="28200" y1="95270" x2="28200" y2="95270"/>
                        <a14:foregroundMark x1="27533" y1="97540" x2="27533" y2="97540"/>
                        <a14:foregroundMark x1="27533" y1="97540" x2="27533" y2="97540"/>
                        <a14:foregroundMark x1="27267" y1="89499" x2="27267" y2="89499"/>
                        <a14:foregroundMark x1="27267" y1="89499" x2="27267" y2="89499"/>
                        <a14:foregroundMark x1="77067" y1="89499" x2="77067" y2="89499"/>
                        <a14:foregroundMark x1="77067" y1="89499" x2="77067" y2="89499"/>
                        <a14:foregroundMark x1="77267" y1="87701" x2="77267" y2="87701"/>
                        <a14:foregroundMark x1="77267" y1="87701" x2="77267" y2="87701"/>
                        <a14:foregroundMark x1="77800" y1="82308" x2="77800" y2="82308"/>
                        <a14:foregroundMark x1="77800" y1="82308" x2="77800" y2="82308"/>
                        <a14:foregroundMark x1="77800" y1="81173" x2="77800" y2="81173"/>
                        <a14:foregroundMark x1="77800" y1="80795" x2="77800" y2="80795"/>
                        <a14:foregroundMark x1="77533" y1="93377" x2="77533" y2="93377"/>
                        <a14:foregroundMark x1="77533" y1="93377" x2="77533" y2="93377"/>
                        <a14:foregroundMark x1="78067" y1="97162" x2="78067" y2="97162"/>
                        <a14:foregroundMark x1="78067" y1="97162" x2="78067" y2="97162"/>
                        <a14:foregroundMark x1="78467" y1="94324" x2="78467" y2="94324"/>
                        <a14:foregroundMark x1="78467" y1="94324" x2="78467" y2="943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428" y="424069"/>
            <a:ext cx="7278026" cy="542676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E35AC38E-E731-5419-A2EE-AADEA2DB5258}"/>
              </a:ext>
            </a:extLst>
          </p:cNvPr>
          <p:cNvCxnSpPr/>
          <p:nvPr/>
        </p:nvCxnSpPr>
        <p:spPr>
          <a:xfrm>
            <a:off x="3697357" y="543339"/>
            <a:ext cx="1391478" cy="5035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4125DF-63E8-A131-D6B2-B6F473DA9467}"/>
              </a:ext>
            </a:extLst>
          </p:cNvPr>
          <p:cNvSpPr txBox="1"/>
          <p:nvPr/>
        </p:nvSpPr>
        <p:spPr>
          <a:xfrm>
            <a:off x="2252870" y="265043"/>
            <a:ext cx="139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Xoang mũi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8810FC-04F6-505D-4C27-FEEB3F5B1E98}"/>
              </a:ext>
            </a:extLst>
          </p:cNvPr>
          <p:cNvCxnSpPr/>
          <p:nvPr/>
        </p:nvCxnSpPr>
        <p:spPr>
          <a:xfrm>
            <a:off x="3644348" y="1256232"/>
            <a:ext cx="2269342" cy="546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2F6D1B-4277-AE1A-BE74-26D436FC11AB}"/>
              </a:ext>
            </a:extLst>
          </p:cNvPr>
          <p:cNvSpPr txBox="1"/>
          <p:nvPr/>
        </p:nvSpPr>
        <p:spPr>
          <a:xfrm>
            <a:off x="2871386" y="961201"/>
            <a:ext cx="87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571F5AF-0BAE-5CE4-10C1-70C494482318}"/>
              </a:ext>
            </a:extLst>
          </p:cNvPr>
          <p:cNvCxnSpPr>
            <a:cxnSpLocks/>
          </p:cNvCxnSpPr>
          <p:nvPr/>
        </p:nvCxnSpPr>
        <p:spPr>
          <a:xfrm>
            <a:off x="3905428" y="2012473"/>
            <a:ext cx="1948441" cy="47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0683BC-FBE0-1B5C-E0EE-E8FE450CF383}"/>
              </a:ext>
            </a:extLst>
          </p:cNvPr>
          <p:cNvSpPr txBox="1"/>
          <p:nvPr/>
        </p:nvSpPr>
        <p:spPr>
          <a:xfrm>
            <a:off x="2352203" y="1777679"/>
            <a:ext cx="154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quản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0C30107-774E-B2E2-0C23-F9CF0DBF600A}"/>
              </a:ext>
            </a:extLst>
          </p:cNvPr>
          <p:cNvCxnSpPr/>
          <p:nvPr/>
        </p:nvCxnSpPr>
        <p:spPr>
          <a:xfrm>
            <a:off x="3760150" y="2760292"/>
            <a:ext cx="2153540" cy="2279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42B77C-9AC7-C735-3361-01B0F5126E9E}"/>
              </a:ext>
            </a:extLst>
          </p:cNvPr>
          <p:cNvSpPr txBox="1"/>
          <p:nvPr/>
        </p:nvSpPr>
        <p:spPr>
          <a:xfrm>
            <a:off x="2490773" y="2498109"/>
            <a:ext cx="150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quản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0EBE79D-C56A-055D-DFC1-5A5862E733E2}"/>
              </a:ext>
            </a:extLst>
          </p:cNvPr>
          <p:cNvCxnSpPr/>
          <p:nvPr/>
        </p:nvCxnSpPr>
        <p:spPr>
          <a:xfrm>
            <a:off x="3469593" y="4440159"/>
            <a:ext cx="1696155" cy="1452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9B7FBE7-CB09-8B16-234D-EF3B30223426}"/>
              </a:ext>
            </a:extLst>
          </p:cNvPr>
          <p:cNvSpPr txBox="1"/>
          <p:nvPr/>
        </p:nvSpPr>
        <p:spPr>
          <a:xfrm>
            <a:off x="2765668" y="4194731"/>
            <a:ext cx="88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6FB8525-B9B8-D8FA-556F-0946D3FFDAA8}"/>
              </a:ext>
            </a:extLst>
          </p:cNvPr>
          <p:cNvCxnSpPr/>
          <p:nvPr/>
        </p:nvCxnSpPr>
        <p:spPr>
          <a:xfrm>
            <a:off x="3401226" y="3657600"/>
            <a:ext cx="29739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0DFF79-5959-2B91-0B7F-AD7AC113C731}"/>
              </a:ext>
            </a:extLst>
          </p:cNvPr>
          <p:cNvSpPr txBox="1"/>
          <p:nvPr/>
        </p:nvSpPr>
        <p:spPr>
          <a:xfrm>
            <a:off x="2184552" y="3388210"/>
            <a:ext cx="128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 quản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C29C8EA-5502-BDD4-A3B2-BB5B95F5EE52}"/>
              </a:ext>
            </a:extLst>
          </p:cNvPr>
          <p:cNvGrpSpPr/>
          <p:nvPr/>
        </p:nvGrpSpPr>
        <p:grpSpPr>
          <a:xfrm>
            <a:off x="6594064" y="1557925"/>
            <a:ext cx="4970605" cy="3742149"/>
            <a:chOff x="-1184163" y="1906057"/>
            <a:chExt cx="4667315" cy="374214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0701B96-4201-545B-54BC-52677AE9E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84163" y="3485584"/>
              <a:ext cx="2459607" cy="701292"/>
            </a:xfrm>
            <a:prstGeom prst="line">
              <a:avLst/>
            </a:prstGeom>
            <a:ln w="19050">
              <a:solidFill>
                <a:srgbClr val="FF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9535619-E75C-F2A9-D225-69F40156CE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184163" y="4186876"/>
              <a:ext cx="2733936" cy="355987"/>
            </a:xfrm>
            <a:prstGeom prst="line">
              <a:avLst/>
            </a:prstGeom>
            <a:ln w="19050">
              <a:solidFill>
                <a:srgbClr val="FF64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5C34B75-8C75-E700-F55F-D5E629E18CEE}"/>
                </a:ext>
              </a:extLst>
            </p:cNvPr>
            <p:cNvSpPr/>
            <p:nvPr/>
          </p:nvSpPr>
          <p:spPr>
            <a:xfrm>
              <a:off x="1228745" y="2845435"/>
              <a:ext cx="1828800" cy="1860870"/>
            </a:xfrm>
            <a:prstGeom prst="ellipse">
              <a:avLst/>
            </a:prstGeom>
            <a:noFill/>
            <a:ln w="28575">
              <a:solidFill>
                <a:srgbClr val="C73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D7DE2010-9122-BE08-6EC2-92DE8143E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929" b="75189" l="60246" r="96641">
                          <a14:foregroundMark x1="79395" y1="30711" x2="87458" y2="65053"/>
                          <a14:foregroundMark x1="65622" y1="38275" x2="75700" y2="69138"/>
                          <a14:foregroundMark x1="62710" y1="54917" x2="71221" y2="69440"/>
                          <a14:foregroundMark x1="80739" y1="30711" x2="92049" y2="43570"/>
                          <a14:foregroundMark x1="83875" y1="35250" x2="85106" y2="37973"/>
                          <a14:foregroundMark x1="68645" y1="34644" x2="72004" y2="33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0" t="25797" r="2527" b="24587"/>
            <a:stretch/>
          </p:blipFill>
          <p:spPr>
            <a:xfrm>
              <a:off x="939226" y="2757109"/>
              <a:ext cx="2286000" cy="2037522"/>
            </a:xfrm>
            <a:prstGeom prst="rect">
              <a:avLst/>
            </a:prstGeom>
          </p:spPr>
        </p:pic>
        <p:sp>
          <p:nvSpPr>
            <p:cNvPr id="30" name="Right Arrow 38">
              <a:extLst>
                <a:ext uri="{FF2B5EF4-FFF2-40B4-BE49-F238E27FC236}">
                  <a16:creationId xmlns:a16="http://schemas.microsoft.com/office/drawing/2014/main" xmlns="" id="{99A73575-D3D3-1771-482B-C5BBD554C5C9}"/>
                </a:ext>
              </a:extLst>
            </p:cNvPr>
            <p:cNvSpPr/>
            <p:nvPr/>
          </p:nvSpPr>
          <p:spPr>
            <a:xfrm>
              <a:off x="1674805" y="4973722"/>
              <a:ext cx="609600" cy="12470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  <p:sp>
          <p:nvSpPr>
            <p:cNvPr id="31" name="Right Arrow 39">
              <a:extLst>
                <a:ext uri="{FF2B5EF4-FFF2-40B4-BE49-F238E27FC236}">
                  <a16:creationId xmlns:a16="http://schemas.microsoft.com/office/drawing/2014/main" xmlns="" id="{B3700718-C9B8-C1A2-B4DD-3FF3A08AAFE6}"/>
                </a:ext>
              </a:extLst>
            </p:cNvPr>
            <p:cNvSpPr/>
            <p:nvPr/>
          </p:nvSpPr>
          <p:spPr>
            <a:xfrm rot="10800000">
              <a:off x="1674596" y="5185744"/>
              <a:ext cx="609600" cy="12470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73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  <p:sp>
          <p:nvSpPr>
            <p:cNvPr id="32" name="Right Arrow 40">
              <a:extLst>
                <a:ext uri="{FF2B5EF4-FFF2-40B4-BE49-F238E27FC236}">
                  <a16:creationId xmlns:a16="http://schemas.microsoft.com/office/drawing/2014/main" xmlns="" id="{4F8A8E2D-48A4-1D44-9173-DB6EC65499ED}"/>
                </a:ext>
              </a:extLst>
            </p:cNvPr>
            <p:cNvSpPr/>
            <p:nvPr/>
          </p:nvSpPr>
          <p:spPr>
            <a:xfrm rot="2700000">
              <a:off x="998508" y="2659018"/>
              <a:ext cx="609600" cy="12470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  <p:sp>
          <p:nvSpPr>
            <p:cNvPr id="33" name="Right Arrow 41">
              <a:extLst>
                <a:ext uri="{FF2B5EF4-FFF2-40B4-BE49-F238E27FC236}">
                  <a16:creationId xmlns:a16="http://schemas.microsoft.com/office/drawing/2014/main" xmlns="" id="{AAE49DEF-FE29-FE8F-52E8-62CF0F074048}"/>
                </a:ext>
              </a:extLst>
            </p:cNvPr>
            <p:cNvSpPr/>
            <p:nvPr/>
          </p:nvSpPr>
          <p:spPr>
            <a:xfrm rot="13500000">
              <a:off x="1219574" y="2470543"/>
              <a:ext cx="609600" cy="12470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73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latin typeface="#9Slide02 Tieu de rat dai 01" panose="020B0604020202020204" charset="0"/>
                  <a:ea typeface="#9Slide02 Tieu de rat dai 01" panose="020B0604020202020204" charset="0"/>
                </a:rPr>
                <a:t>  </a:t>
              </a:r>
              <a:endParaRPr lang="en-US" sz="2000" dirty="0"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7B6BF73-0C84-3DE7-87F0-E40289F3479D}"/>
                </a:ext>
              </a:extLst>
            </p:cNvPr>
            <p:cNvSpPr txBox="1"/>
            <p:nvPr/>
          </p:nvSpPr>
          <p:spPr>
            <a:xfrm>
              <a:off x="1175107" y="1906057"/>
              <a:ext cx="12164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Máu giàu </a:t>
              </a:r>
            </a:p>
            <a:p>
              <a:pPr algn="ctr"/>
              <a:r>
                <a:rPr lang="vi-VN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O</a:t>
              </a:r>
              <a:r>
                <a:rPr lang="vi-VN" sz="2000" b="1" baseline="-25000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+mj-lt"/>
                <a:ea typeface="#9Slide02 Tieu de rat dai 01" panose="020B060402020202020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B184663-5D89-ED55-7D6F-3DC7A6D6C2E9}"/>
                </a:ext>
              </a:extLst>
            </p:cNvPr>
            <p:cNvSpPr txBox="1"/>
            <p:nvPr/>
          </p:nvSpPr>
          <p:spPr>
            <a:xfrm>
              <a:off x="241726" y="2587783"/>
              <a:ext cx="12164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Máu giàu </a:t>
              </a:r>
            </a:p>
            <a:p>
              <a:pPr algn="ctr"/>
              <a:r>
                <a:rPr lang="vi-VN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CO</a:t>
              </a:r>
              <a:r>
                <a:rPr lang="vi-VN" sz="2000" b="1" baseline="-25000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+mj-lt"/>
                <a:ea typeface="#9Slide02 Tieu de rat dai 01" panose="020B060402020202020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6896838-5F6D-9A5E-00CB-CE92D17F1648}"/>
                </a:ext>
              </a:extLst>
            </p:cNvPr>
            <p:cNvSpPr txBox="1"/>
            <p:nvPr/>
          </p:nvSpPr>
          <p:spPr>
            <a:xfrm>
              <a:off x="414151" y="4926464"/>
              <a:ext cx="1276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Mạch máu</a:t>
              </a:r>
              <a:endParaRPr lang="en-US" sz="2000" b="1" dirty="0">
                <a:solidFill>
                  <a:schemeClr val="bg1"/>
                </a:solidFill>
                <a:latin typeface="+mj-lt"/>
                <a:ea typeface="#9Slide02 Tieu de rat dai 01" panose="020B060402020202020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C3C4E57-E4DB-6A9F-12E7-85C2427AD371}"/>
                </a:ext>
              </a:extLst>
            </p:cNvPr>
            <p:cNvSpPr txBox="1"/>
            <p:nvPr/>
          </p:nvSpPr>
          <p:spPr>
            <a:xfrm>
              <a:off x="2352451" y="4982011"/>
              <a:ext cx="1130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rPr>
                <a:t>Phế nang</a:t>
              </a:r>
              <a:endParaRPr lang="en-US" sz="2000" b="1" dirty="0">
                <a:solidFill>
                  <a:schemeClr val="bg1"/>
                </a:solidFill>
                <a:latin typeface="+mj-lt"/>
                <a:ea typeface="#9Slide02 Tieu de rat dai 01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2FAE0A7-A004-5DEF-E9E9-A099A040672A}"/>
                </a:ext>
              </a:extLst>
            </p:cNvPr>
            <p:cNvSpPr txBox="1"/>
            <p:nvPr/>
          </p:nvSpPr>
          <p:spPr>
            <a:xfrm>
              <a:off x="1794586" y="5248096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O</a:t>
              </a:r>
              <a:r>
                <a:rPr lang="vi-VN" sz="2000" baseline="-250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C7C172D-753C-CE05-289E-7ED4B8AA6A48}"/>
                </a:ext>
              </a:extLst>
            </p:cNvPr>
            <p:cNvSpPr txBox="1"/>
            <p:nvPr/>
          </p:nvSpPr>
          <p:spPr>
            <a:xfrm>
              <a:off x="1713607" y="4666742"/>
              <a:ext cx="57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CO</a:t>
              </a:r>
              <a:r>
                <a:rPr lang="vi-VN" sz="2000" baseline="-250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A85082C-8EFC-9505-03AA-3EF687131B72}"/>
                </a:ext>
              </a:extLst>
            </p:cNvPr>
            <p:cNvSpPr/>
            <p:nvPr/>
          </p:nvSpPr>
          <p:spPr>
            <a:xfrm>
              <a:off x="2247728" y="3060759"/>
              <a:ext cx="419272" cy="209893"/>
            </a:xfrm>
            <a:prstGeom prst="rect">
              <a:avLst/>
            </a:prstGeom>
            <a:solidFill>
              <a:srgbClr val="FFFC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2 Tieu de rat dai 01" panose="020B0604020202020204" charset="0"/>
                <a:ea typeface="#9Slide02 Tieu de rat dai 01" panose="020B0604020202020204" charset="0"/>
              </a:endParaRPr>
            </a:p>
          </p:txBody>
        </p:sp>
      </p:grpSp>
      <p:sp>
        <p:nvSpPr>
          <p:cNvPr id="48" name="Arrow: Down 47">
            <a:extLst>
              <a:ext uri="{FF2B5EF4-FFF2-40B4-BE49-F238E27FC236}">
                <a16:creationId xmlns:a16="http://schemas.microsoft.com/office/drawing/2014/main" xmlns="" id="{A93249C1-6AD5-A5D5-3015-FE2E08407AC3}"/>
              </a:ext>
            </a:extLst>
          </p:cNvPr>
          <p:cNvSpPr/>
          <p:nvPr/>
        </p:nvSpPr>
        <p:spPr>
          <a:xfrm>
            <a:off x="2713495" y="689425"/>
            <a:ext cx="200375" cy="296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xmlns="" id="{064A151D-E5E8-5C23-CA37-362DA23A8645}"/>
              </a:ext>
            </a:extLst>
          </p:cNvPr>
          <p:cNvSpPr/>
          <p:nvPr/>
        </p:nvSpPr>
        <p:spPr>
          <a:xfrm>
            <a:off x="2948609" y="1400362"/>
            <a:ext cx="200375" cy="296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xmlns="" id="{79E16AE8-2DA7-CB94-79F4-79057756E3E8}"/>
              </a:ext>
            </a:extLst>
          </p:cNvPr>
          <p:cNvSpPr/>
          <p:nvPr/>
        </p:nvSpPr>
        <p:spPr>
          <a:xfrm>
            <a:off x="2876193" y="2252535"/>
            <a:ext cx="200375" cy="296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xmlns="" id="{096A4478-23DE-14BC-AB6B-FCC95AD07E33}"/>
              </a:ext>
            </a:extLst>
          </p:cNvPr>
          <p:cNvSpPr/>
          <p:nvPr/>
        </p:nvSpPr>
        <p:spPr>
          <a:xfrm>
            <a:off x="2752814" y="3019539"/>
            <a:ext cx="200375" cy="296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xmlns="" id="{9BE76494-F6C2-BE1B-61A7-30A68D4130FE}"/>
              </a:ext>
            </a:extLst>
          </p:cNvPr>
          <p:cNvSpPr/>
          <p:nvPr/>
        </p:nvSpPr>
        <p:spPr>
          <a:xfrm>
            <a:off x="2726884" y="3788320"/>
            <a:ext cx="200375" cy="296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xmlns="" id="{B10AD406-5825-2BFF-5DFC-7E5BA816D959}"/>
              </a:ext>
            </a:extLst>
          </p:cNvPr>
          <p:cNvSpPr/>
          <p:nvPr/>
        </p:nvSpPr>
        <p:spPr>
          <a:xfrm rot="10800000">
            <a:off x="2998050" y="3788320"/>
            <a:ext cx="200375" cy="2698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xmlns="" id="{72CE487A-7EAB-A41B-16B6-1BF5EAE050A8}"/>
              </a:ext>
            </a:extLst>
          </p:cNvPr>
          <p:cNvSpPr/>
          <p:nvPr/>
        </p:nvSpPr>
        <p:spPr>
          <a:xfrm rot="10800000">
            <a:off x="3092328" y="2933695"/>
            <a:ext cx="200375" cy="2698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xmlns="" id="{1CFF2F74-52FD-CCD5-B0B6-7A3F77218C78}"/>
              </a:ext>
            </a:extLst>
          </p:cNvPr>
          <p:cNvSpPr/>
          <p:nvPr/>
        </p:nvSpPr>
        <p:spPr>
          <a:xfrm rot="10800000">
            <a:off x="3160115" y="2159956"/>
            <a:ext cx="200375" cy="2698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xmlns="" id="{8A8C753A-46C9-7DD0-0AD7-2E1AF22263E0}"/>
              </a:ext>
            </a:extLst>
          </p:cNvPr>
          <p:cNvSpPr/>
          <p:nvPr/>
        </p:nvSpPr>
        <p:spPr>
          <a:xfrm rot="10800000">
            <a:off x="3208181" y="1377189"/>
            <a:ext cx="200375" cy="2698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xmlns="" id="{6D4E9013-DC7E-1A6B-84B8-493EC67DC824}"/>
              </a:ext>
            </a:extLst>
          </p:cNvPr>
          <p:cNvSpPr/>
          <p:nvPr/>
        </p:nvSpPr>
        <p:spPr>
          <a:xfrm rot="10800000">
            <a:off x="3059927" y="593166"/>
            <a:ext cx="200375" cy="2698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/>
      <p:bldP spid="19" grpId="0"/>
      <p:bldP spid="22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A883F3-A080-B5BC-0F3C-16680694FD14}"/>
              </a:ext>
            </a:extLst>
          </p:cNvPr>
          <p:cNvGrpSpPr/>
          <p:nvPr/>
        </p:nvGrpSpPr>
        <p:grpSpPr>
          <a:xfrm>
            <a:off x="2072428" y="265043"/>
            <a:ext cx="9492241" cy="5585791"/>
            <a:chOff x="2072428" y="265043"/>
            <a:chExt cx="9492241" cy="558579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22D80FE-9B42-BD42-8EBB-C1C5F98D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" b="100000" l="10133" r="90867">
                          <a14:foregroundMark x1="73800" y1="92337" x2="73800" y2="92337"/>
                          <a14:foregroundMark x1="73800" y1="92337" x2="73800" y2="92337"/>
                          <a14:foregroundMark x1="74133" y1="86377" x2="74133" y2="86377"/>
                          <a14:foregroundMark x1="74133" y1="86377" x2="74133" y2="86377"/>
                          <a14:foregroundMark x1="74533" y1="89120" x2="74533" y2="89120"/>
                          <a14:foregroundMark x1="74533" y1="89120" x2="74533" y2="89120"/>
                          <a14:foregroundMark x1="74533" y1="89120" x2="74533" y2="89120"/>
                          <a14:foregroundMark x1="74267" y1="91580" x2="74267" y2="91580"/>
                          <a14:foregroundMark x1="74267" y1="91580" x2="74267" y2="91580"/>
                          <a14:foregroundMark x1="73533" y1="94702" x2="73533" y2="94702"/>
                          <a14:foregroundMark x1="73533" y1="94702" x2="73533" y2="94702"/>
                          <a14:foregroundMark x1="76000" y1="89309" x2="76000" y2="89309"/>
                          <a14:foregroundMark x1="76000" y1="89309" x2="76000" y2="89309"/>
                          <a14:foregroundMark x1="76267" y1="91580" x2="76267" y2="91580"/>
                          <a14:foregroundMark x1="76267" y1="91580" x2="76267" y2="91580"/>
                          <a14:foregroundMark x1="72867" y1="92526" x2="72867" y2="92526"/>
                          <a14:foregroundMark x1="72867" y1="92526" x2="72867" y2="92526"/>
                          <a14:foregroundMark x1="72600" y1="94134" x2="72600" y2="94134"/>
                          <a14:foregroundMark x1="72600" y1="94134" x2="72600" y2="94134"/>
                          <a14:foregroundMark x1="73000" y1="95648" x2="73000" y2="95648"/>
                          <a14:foregroundMark x1="73000" y1="95648" x2="73000" y2="95648"/>
                          <a14:foregroundMark x1="76800" y1="95459" x2="76800" y2="95459"/>
                          <a14:foregroundMark x1="76800" y1="95459" x2="76800" y2="95459"/>
                          <a14:foregroundMark x1="31733" y1="87701" x2="31733" y2="87701"/>
                          <a14:foregroundMark x1="31733" y1="87701" x2="31733" y2="87701"/>
                          <a14:foregroundMark x1="32733" y1="93567" x2="32733" y2="93567"/>
                          <a14:foregroundMark x1="32733" y1="93567" x2="32733" y2="93567"/>
                          <a14:foregroundMark x1="31733" y1="87701" x2="31733" y2="87701"/>
                          <a14:foregroundMark x1="31733" y1="87701" x2="31733" y2="87701"/>
                          <a14:foregroundMark x1="29867" y1="87701" x2="29867" y2="87701"/>
                          <a14:foregroundMark x1="29867" y1="87701" x2="29867" y2="87701"/>
                          <a14:foregroundMark x1="28733" y1="83633" x2="28733" y2="83633"/>
                          <a14:foregroundMark x1="28733" y1="83633" x2="28733" y2="83633"/>
                          <a14:foregroundMark x1="29000" y1="86566" x2="29000" y2="86566"/>
                          <a14:foregroundMark x1="29000" y1="86566" x2="29000" y2="86566"/>
                          <a14:foregroundMark x1="35267" y1="90255" x2="35267" y2="90255"/>
                          <a14:foregroundMark x1="34600" y1="90255" x2="34600" y2="90255"/>
                          <a14:foregroundMark x1="33133" y1="90823" x2="33133" y2="90823"/>
                          <a14:foregroundMark x1="33133" y1="90823" x2="33133" y2="90823"/>
                          <a14:foregroundMark x1="31333" y1="90823" x2="31333" y2="90823"/>
                          <a14:foregroundMark x1="31333" y1="90823" x2="31333" y2="90823"/>
                          <a14:foregroundMark x1="30133" y1="89120" x2="30133" y2="89120"/>
                          <a14:foregroundMark x1="30133" y1="89120" x2="30133" y2="89120"/>
                          <a14:foregroundMark x1="29600" y1="87890" x2="29600" y2="87890"/>
                          <a14:foregroundMark x1="49733" y1="95648" x2="49733" y2="95648"/>
                          <a14:foregroundMark x1="49733" y1="95648" x2="49733" y2="95648"/>
                          <a14:foregroundMark x1="52867" y1="96783" x2="52867" y2="96783"/>
                          <a14:foregroundMark x1="52867" y1="96783" x2="52867" y2="96783"/>
                          <a14:foregroundMark x1="52467" y1="73037" x2="52467" y2="73037"/>
                          <a14:foregroundMark x1="52467" y1="73037" x2="52467" y2="73037"/>
                          <a14:foregroundMark x1="36400" y1="96026" x2="36400" y2="96026"/>
                          <a14:foregroundMark x1="36400" y1="96026" x2="36400" y2="96026"/>
                          <a14:foregroundMark x1="36133" y1="93094" x2="36133" y2="93094"/>
                          <a14:foregroundMark x1="36133" y1="93094" x2="36133" y2="93094"/>
                          <a14:foregroundMark x1="33933" y1="93567" x2="33933" y2="93567"/>
                          <a14:foregroundMark x1="33933" y1="93567" x2="33933" y2="93567"/>
                          <a14:foregroundMark x1="34067" y1="94134" x2="34067" y2="94134"/>
                          <a14:foregroundMark x1="36533" y1="95270" x2="36533" y2="95270"/>
                          <a14:foregroundMark x1="36533" y1="95270" x2="36533" y2="95270"/>
                          <a14:foregroundMark x1="37200" y1="97540" x2="37200" y2="97540"/>
                          <a14:foregroundMark x1="37200" y1="97540" x2="37200" y2="97540"/>
                          <a14:foregroundMark x1="31867" y1="96783" x2="31867" y2="96783"/>
                          <a14:foregroundMark x1="31867" y1="96783" x2="31867" y2="96783"/>
                          <a14:foregroundMark x1="31200" y1="95837" x2="31200" y2="95837"/>
                          <a14:foregroundMark x1="31200" y1="95837" x2="31200" y2="95837"/>
                          <a14:foregroundMark x1="29600" y1="93377" x2="29600" y2="93377"/>
                          <a14:foregroundMark x1="29600" y1="93377" x2="29600" y2="93377"/>
                          <a14:foregroundMark x1="28067" y1="91202" x2="28067" y2="91202"/>
                          <a14:foregroundMark x1="28067" y1="91202" x2="28067" y2="91202"/>
                          <a14:foregroundMark x1="27933" y1="86187" x2="27933" y2="86187"/>
                          <a14:foregroundMark x1="27933" y1="86187" x2="27933" y2="86187"/>
                          <a14:foregroundMark x1="27533" y1="83822" x2="27533" y2="83822"/>
                          <a14:foregroundMark x1="27533" y1="83822" x2="27533" y2="83822"/>
                          <a14:foregroundMark x1="27667" y1="85430" x2="27667" y2="85430"/>
                          <a14:foregroundMark x1="28200" y1="95270" x2="28200" y2="95270"/>
                          <a14:foregroundMark x1="28200" y1="95270" x2="28200" y2="95270"/>
                          <a14:foregroundMark x1="27533" y1="97540" x2="27533" y2="97540"/>
                          <a14:foregroundMark x1="27533" y1="97540" x2="27533" y2="97540"/>
                          <a14:foregroundMark x1="27267" y1="89499" x2="27267" y2="89499"/>
                          <a14:foregroundMark x1="27267" y1="89499" x2="27267" y2="89499"/>
                          <a14:foregroundMark x1="77067" y1="89499" x2="77067" y2="89499"/>
                          <a14:foregroundMark x1="77067" y1="89499" x2="77067" y2="89499"/>
                          <a14:foregroundMark x1="77267" y1="87701" x2="77267" y2="87701"/>
                          <a14:foregroundMark x1="77267" y1="87701" x2="77267" y2="87701"/>
                          <a14:foregroundMark x1="77800" y1="82308" x2="77800" y2="82308"/>
                          <a14:foregroundMark x1="77800" y1="82308" x2="77800" y2="82308"/>
                          <a14:foregroundMark x1="77800" y1="81173" x2="77800" y2="81173"/>
                          <a14:foregroundMark x1="77800" y1="80795" x2="77800" y2="80795"/>
                          <a14:foregroundMark x1="77533" y1="93377" x2="77533" y2="93377"/>
                          <a14:foregroundMark x1="77533" y1="93377" x2="77533" y2="93377"/>
                          <a14:foregroundMark x1="78067" y1="97162" x2="78067" y2="97162"/>
                          <a14:foregroundMark x1="78067" y1="97162" x2="78067" y2="97162"/>
                          <a14:foregroundMark x1="78467" y1="94324" x2="78467" y2="94324"/>
                          <a14:foregroundMark x1="78467" y1="94324" x2="78467" y2="943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72428" y="424069"/>
              <a:ext cx="7278026" cy="5426765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E35AC38E-E731-5419-A2EE-AADEA2DB5258}"/>
                </a:ext>
              </a:extLst>
            </p:cNvPr>
            <p:cNvCxnSpPr/>
            <p:nvPr/>
          </p:nvCxnSpPr>
          <p:spPr>
            <a:xfrm>
              <a:off x="3697357" y="543339"/>
              <a:ext cx="1391478" cy="5035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A4125DF-63E8-A131-D6B2-B6F473DA9467}"/>
                </a:ext>
              </a:extLst>
            </p:cNvPr>
            <p:cNvSpPr txBox="1"/>
            <p:nvPr/>
          </p:nvSpPr>
          <p:spPr>
            <a:xfrm>
              <a:off x="2252870" y="265043"/>
              <a:ext cx="1391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Xoang mũi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198810FC-04F6-505D-4C27-FEEB3F5B1E98}"/>
                </a:ext>
              </a:extLst>
            </p:cNvPr>
            <p:cNvCxnSpPr/>
            <p:nvPr/>
          </p:nvCxnSpPr>
          <p:spPr>
            <a:xfrm>
              <a:off x="3644348" y="1256232"/>
              <a:ext cx="2269342" cy="5469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32F6D1B-4277-AE1A-BE74-26D436FC11AB}"/>
                </a:ext>
              </a:extLst>
            </p:cNvPr>
            <p:cNvSpPr txBox="1"/>
            <p:nvPr/>
          </p:nvSpPr>
          <p:spPr>
            <a:xfrm>
              <a:off x="2871386" y="961201"/>
              <a:ext cx="871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Hầu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C571F5AF-0BAE-5CE4-10C1-70C494482318}"/>
                </a:ext>
              </a:extLst>
            </p:cNvPr>
            <p:cNvCxnSpPr>
              <a:cxnSpLocks/>
            </p:cNvCxnSpPr>
            <p:nvPr/>
          </p:nvCxnSpPr>
          <p:spPr>
            <a:xfrm>
              <a:off x="3905428" y="2012473"/>
              <a:ext cx="1948441" cy="470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90683BC-FBE0-1B5C-E0EE-E8FE450CF383}"/>
                </a:ext>
              </a:extLst>
            </p:cNvPr>
            <p:cNvSpPr txBox="1"/>
            <p:nvPr/>
          </p:nvSpPr>
          <p:spPr>
            <a:xfrm>
              <a:off x="2352203" y="1777679"/>
              <a:ext cx="1543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quản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D0C30107-774E-B2E2-0C23-F9CF0DBF600A}"/>
                </a:ext>
              </a:extLst>
            </p:cNvPr>
            <p:cNvCxnSpPr/>
            <p:nvPr/>
          </p:nvCxnSpPr>
          <p:spPr>
            <a:xfrm>
              <a:off x="3760150" y="2760292"/>
              <a:ext cx="2153540" cy="2279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542B77C-9AC7-C735-3361-01B0F5126E9E}"/>
                </a:ext>
              </a:extLst>
            </p:cNvPr>
            <p:cNvSpPr txBox="1"/>
            <p:nvPr/>
          </p:nvSpPr>
          <p:spPr>
            <a:xfrm>
              <a:off x="2490773" y="2498109"/>
              <a:ext cx="1507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quản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B0EBE79D-C56A-055D-DFC1-5A5862E733E2}"/>
                </a:ext>
              </a:extLst>
            </p:cNvPr>
            <p:cNvCxnSpPr/>
            <p:nvPr/>
          </p:nvCxnSpPr>
          <p:spPr>
            <a:xfrm>
              <a:off x="3469593" y="4440159"/>
              <a:ext cx="1696155" cy="1452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9B7FBE7-CB09-8B16-234D-EF3B30223426}"/>
                </a:ext>
              </a:extLst>
            </p:cNvPr>
            <p:cNvSpPr txBox="1"/>
            <p:nvPr/>
          </p:nvSpPr>
          <p:spPr>
            <a:xfrm>
              <a:off x="2765668" y="4194731"/>
              <a:ext cx="886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66FB8525-B9B8-D8FA-556F-0946D3FFDAA8}"/>
                </a:ext>
              </a:extLst>
            </p:cNvPr>
            <p:cNvCxnSpPr/>
            <p:nvPr/>
          </p:nvCxnSpPr>
          <p:spPr>
            <a:xfrm>
              <a:off x="3401226" y="3657600"/>
              <a:ext cx="29739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00DFF79-5959-2B91-0B7F-AD7AC113C731}"/>
                </a:ext>
              </a:extLst>
            </p:cNvPr>
            <p:cNvSpPr txBox="1"/>
            <p:nvPr/>
          </p:nvSpPr>
          <p:spPr>
            <a:xfrm>
              <a:off x="2184552" y="3388210"/>
              <a:ext cx="1285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Phế quản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C29C8EA-5502-BDD4-A3B2-BB5B95F5EE52}"/>
                </a:ext>
              </a:extLst>
            </p:cNvPr>
            <p:cNvGrpSpPr/>
            <p:nvPr/>
          </p:nvGrpSpPr>
          <p:grpSpPr>
            <a:xfrm>
              <a:off x="6594064" y="1557925"/>
              <a:ext cx="4970605" cy="3742149"/>
              <a:chOff x="-1184163" y="1906057"/>
              <a:chExt cx="4667315" cy="3742149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30701B96-4201-545B-54BC-52677AE9EC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1184163" y="3485584"/>
                <a:ext cx="2459607" cy="701292"/>
              </a:xfrm>
              <a:prstGeom prst="line">
                <a:avLst/>
              </a:prstGeom>
              <a:ln w="19050">
                <a:solidFill>
                  <a:srgbClr val="FF64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B9535619-E75C-F2A9-D225-69F40156CE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184163" y="4186876"/>
                <a:ext cx="2733936" cy="355987"/>
              </a:xfrm>
              <a:prstGeom prst="line">
                <a:avLst/>
              </a:prstGeom>
              <a:ln w="19050">
                <a:solidFill>
                  <a:srgbClr val="FF64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45C34B75-8C75-E700-F55F-D5E629E18CEE}"/>
                  </a:ext>
                </a:extLst>
              </p:cNvPr>
              <p:cNvSpPr/>
              <p:nvPr/>
            </p:nvSpPr>
            <p:spPr>
              <a:xfrm>
                <a:off x="1228745" y="2845435"/>
                <a:ext cx="1828800" cy="1860870"/>
              </a:xfrm>
              <a:prstGeom prst="ellipse">
                <a:avLst/>
              </a:prstGeom>
              <a:noFill/>
              <a:ln w="28575">
                <a:solidFill>
                  <a:srgbClr val="C73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D7DE2010-9122-BE08-6EC2-92DE8143E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929" b="75189" l="60246" r="96641">
                            <a14:foregroundMark x1="79395" y1="30711" x2="87458" y2="65053"/>
                            <a14:foregroundMark x1="65622" y1="38275" x2="75700" y2="69138"/>
                            <a14:foregroundMark x1="62710" y1="54917" x2="71221" y2="69440"/>
                            <a14:foregroundMark x1="80739" y1="30711" x2="92049" y2="43570"/>
                            <a14:foregroundMark x1="83875" y1="35250" x2="85106" y2="37973"/>
                            <a14:foregroundMark x1="68645" y1="34644" x2="72004" y2="332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70" t="25797" r="2527" b="24587"/>
              <a:stretch/>
            </p:blipFill>
            <p:spPr>
              <a:xfrm>
                <a:off x="939226" y="2757109"/>
                <a:ext cx="2286000" cy="2037522"/>
              </a:xfrm>
              <a:prstGeom prst="rect">
                <a:avLst/>
              </a:prstGeom>
            </p:spPr>
          </p:pic>
          <p:sp>
            <p:nvSpPr>
              <p:cNvPr id="30" name="Right Arrow 38">
                <a:extLst>
                  <a:ext uri="{FF2B5EF4-FFF2-40B4-BE49-F238E27FC236}">
                    <a16:creationId xmlns:a16="http://schemas.microsoft.com/office/drawing/2014/main" xmlns="" id="{99A73575-D3D3-1771-482B-C5BBD554C5C9}"/>
                  </a:ext>
                </a:extLst>
              </p:cNvPr>
              <p:cNvSpPr/>
              <p:nvPr/>
            </p:nvSpPr>
            <p:spPr>
              <a:xfrm>
                <a:off x="1674805" y="4973722"/>
                <a:ext cx="609600" cy="124704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  <p:sp>
            <p:nvSpPr>
              <p:cNvPr id="31" name="Right Arrow 39">
                <a:extLst>
                  <a:ext uri="{FF2B5EF4-FFF2-40B4-BE49-F238E27FC236}">
                    <a16:creationId xmlns:a16="http://schemas.microsoft.com/office/drawing/2014/main" xmlns="" id="{B3700718-C9B8-C1A2-B4DD-3FF3A08AAFE6}"/>
                  </a:ext>
                </a:extLst>
              </p:cNvPr>
              <p:cNvSpPr/>
              <p:nvPr/>
            </p:nvSpPr>
            <p:spPr>
              <a:xfrm rot="10800000">
                <a:off x="1674596" y="5185744"/>
                <a:ext cx="609600" cy="124704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73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  <p:sp>
            <p:nvSpPr>
              <p:cNvPr id="32" name="Right Arrow 40">
                <a:extLst>
                  <a:ext uri="{FF2B5EF4-FFF2-40B4-BE49-F238E27FC236}">
                    <a16:creationId xmlns:a16="http://schemas.microsoft.com/office/drawing/2014/main" xmlns="" id="{4F8A8E2D-48A4-1D44-9173-DB6EC65499ED}"/>
                  </a:ext>
                </a:extLst>
              </p:cNvPr>
              <p:cNvSpPr/>
              <p:nvPr/>
            </p:nvSpPr>
            <p:spPr>
              <a:xfrm rot="2700000">
                <a:off x="998508" y="2659018"/>
                <a:ext cx="609600" cy="124704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  <p:sp>
            <p:nvSpPr>
              <p:cNvPr id="33" name="Right Arrow 41">
                <a:extLst>
                  <a:ext uri="{FF2B5EF4-FFF2-40B4-BE49-F238E27FC236}">
                    <a16:creationId xmlns:a16="http://schemas.microsoft.com/office/drawing/2014/main" xmlns="" id="{AAE49DEF-FE29-FE8F-52E8-62CF0F074048}"/>
                  </a:ext>
                </a:extLst>
              </p:cNvPr>
              <p:cNvSpPr/>
              <p:nvPr/>
            </p:nvSpPr>
            <p:spPr>
              <a:xfrm rot="13500000">
                <a:off x="1219574" y="2470543"/>
                <a:ext cx="609600" cy="124704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73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dirty="0">
                    <a:latin typeface="#9Slide02 Tieu de rat dai 01" panose="020B0604020202020204" charset="0"/>
                    <a:ea typeface="#9Slide02 Tieu de rat dai 01" panose="020B0604020202020204" charset="0"/>
                  </a:rPr>
                  <a:t>  </a:t>
                </a:r>
                <a:endParaRPr lang="en-US" sz="2000" dirty="0"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7B6BF73-0C84-3DE7-87F0-E40289F3479D}"/>
                  </a:ext>
                </a:extLst>
              </p:cNvPr>
              <p:cNvSpPr txBox="1"/>
              <p:nvPr/>
            </p:nvSpPr>
            <p:spPr>
              <a:xfrm>
                <a:off x="1175107" y="1906057"/>
                <a:ext cx="12164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Máu giàu </a:t>
                </a:r>
              </a:p>
              <a:p>
                <a:pPr algn="ctr"/>
                <a:r>
                  <a:rPr lang="vi-VN" sz="2000" b="1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O</a:t>
                </a:r>
                <a:r>
                  <a:rPr lang="vi-VN" sz="2000" b="1" baseline="-25000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2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5B184663-5D89-ED55-7D6F-3DC7A6D6C2E9}"/>
                  </a:ext>
                </a:extLst>
              </p:cNvPr>
              <p:cNvSpPr txBox="1"/>
              <p:nvPr/>
            </p:nvSpPr>
            <p:spPr>
              <a:xfrm>
                <a:off x="241726" y="2587783"/>
                <a:ext cx="12164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Máu giàu </a:t>
                </a:r>
              </a:p>
              <a:p>
                <a:pPr algn="ctr"/>
                <a:r>
                  <a:rPr lang="vi-VN" sz="2000" b="1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CO</a:t>
                </a:r>
                <a:r>
                  <a:rPr lang="vi-VN" sz="2000" b="1" baseline="-25000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2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6896838-5F6D-9A5E-00CB-CE92D17F1648}"/>
                  </a:ext>
                </a:extLst>
              </p:cNvPr>
              <p:cNvSpPr txBox="1"/>
              <p:nvPr/>
            </p:nvSpPr>
            <p:spPr>
              <a:xfrm>
                <a:off x="414151" y="4926464"/>
                <a:ext cx="1276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Mạch máu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C3C4E57-E4DB-6A9F-12E7-85C2427AD371}"/>
                  </a:ext>
                </a:extLst>
              </p:cNvPr>
              <p:cNvSpPr txBox="1"/>
              <p:nvPr/>
            </p:nvSpPr>
            <p:spPr>
              <a:xfrm>
                <a:off x="2352451" y="4982011"/>
                <a:ext cx="1130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+mj-lt"/>
                    <a:ea typeface="#9Slide02 Tieu de rat dai 01" panose="020B0604020202020204" charset="0"/>
                  </a:rPr>
                  <a:t>Phế nang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#9Slide02 Tieu de rat dai 01" panose="020B060402020202020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2FAE0A7-A004-5DEF-E9E9-A099A040672A}"/>
                  </a:ext>
                </a:extLst>
              </p:cNvPr>
              <p:cNvSpPr txBox="1"/>
              <p:nvPr/>
            </p:nvSpPr>
            <p:spPr>
              <a:xfrm>
                <a:off x="1794586" y="5248096"/>
                <a:ext cx="426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000" dirty="0">
                    <a:solidFill>
                      <a:schemeClr val="bg1"/>
                    </a:solidFill>
                    <a:latin typeface="#9Slide02 Tieu de rat dai 01" panose="020B0604020202020204" charset="0"/>
                    <a:ea typeface="#9Slide02 Tieu de rat dai 01" panose="020B0604020202020204" charset="0"/>
                  </a:rPr>
                  <a:t>O</a:t>
                </a:r>
                <a:r>
                  <a:rPr lang="vi-VN" sz="2000" baseline="-25000" dirty="0">
                    <a:solidFill>
                      <a:schemeClr val="bg1"/>
                    </a:solidFill>
                    <a:latin typeface="#9Slide02 Tieu de rat dai 01" panose="020B0604020202020204" charset="0"/>
                    <a:ea typeface="#9Slide02 Tieu de rat dai 01" panose="020B0604020202020204" charset="0"/>
                  </a:rPr>
                  <a:t>2</a:t>
                </a:r>
                <a:endParaRPr lang="en-US" sz="20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C7C172D-753C-CE05-289E-7ED4B8AA6A48}"/>
                  </a:ext>
                </a:extLst>
              </p:cNvPr>
              <p:cNvSpPr txBox="1"/>
              <p:nvPr/>
            </p:nvSpPr>
            <p:spPr>
              <a:xfrm>
                <a:off x="1713607" y="4666742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000" dirty="0">
                    <a:solidFill>
                      <a:schemeClr val="bg1"/>
                    </a:solidFill>
                    <a:latin typeface="#9Slide02 Tieu de rat dai 01" panose="020B0604020202020204" charset="0"/>
                    <a:ea typeface="#9Slide02 Tieu de rat dai 01" panose="020B0604020202020204" charset="0"/>
                  </a:rPr>
                  <a:t>CO</a:t>
                </a:r>
                <a:r>
                  <a:rPr lang="vi-VN" sz="2000" baseline="-25000" dirty="0">
                    <a:solidFill>
                      <a:schemeClr val="bg1"/>
                    </a:solidFill>
                    <a:latin typeface="#9Slide02 Tieu de rat dai 01" panose="020B0604020202020204" charset="0"/>
                    <a:ea typeface="#9Slide02 Tieu de rat dai 01" panose="020B0604020202020204" charset="0"/>
                  </a:rPr>
                  <a:t>2</a:t>
                </a:r>
                <a:endParaRPr lang="en-US" sz="2000" dirty="0">
                  <a:solidFill>
                    <a:schemeClr val="bg1"/>
                  </a:solidFill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A85082C-8EFC-9505-03AA-3EF687131B72}"/>
                  </a:ext>
                </a:extLst>
              </p:cNvPr>
              <p:cNvSpPr/>
              <p:nvPr/>
            </p:nvSpPr>
            <p:spPr>
              <a:xfrm>
                <a:off x="2247728" y="3060759"/>
                <a:ext cx="419272" cy="209893"/>
              </a:xfrm>
              <a:prstGeom prst="rect">
                <a:avLst/>
              </a:prstGeom>
              <a:solidFill>
                <a:srgbClr val="FFFC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#9Slide02 Tieu de rat dai 01" panose="020B0604020202020204" charset="0"/>
                  <a:ea typeface="#9Slide02 Tieu de rat dai 01" panose="020B0604020202020204" charset="0"/>
                </a:endParaRPr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xmlns="" id="{A93249C1-6AD5-A5D5-3015-FE2E08407AC3}"/>
                </a:ext>
              </a:extLst>
            </p:cNvPr>
            <p:cNvSpPr/>
            <p:nvPr/>
          </p:nvSpPr>
          <p:spPr>
            <a:xfrm>
              <a:off x="2713495" y="689425"/>
              <a:ext cx="200375" cy="2960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xmlns="" id="{064A151D-E5E8-5C23-CA37-362DA23A8645}"/>
                </a:ext>
              </a:extLst>
            </p:cNvPr>
            <p:cNvSpPr/>
            <p:nvPr/>
          </p:nvSpPr>
          <p:spPr>
            <a:xfrm>
              <a:off x="2948609" y="1400362"/>
              <a:ext cx="200375" cy="2960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Down 49">
              <a:extLst>
                <a:ext uri="{FF2B5EF4-FFF2-40B4-BE49-F238E27FC236}">
                  <a16:creationId xmlns:a16="http://schemas.microsoft.com/office/drawing/2014/main" xmlns="" id="{79E16AE8-2DA7-CB94-79F4-79057756E3E8}"/>
                </a:ext>
              </a:extLst>
            </p:cNvPr>
            <p:cNvSpPr/>
            <p:nvPr/>
          </p:nvSpPr>
          <p:spPr>
            <a:xfrm>
              <a:off x="2876193" y="2252535"/>
              <a:ext cx="200375" cy="2960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xmlns="" id="{096A4478-23DE-14BC-AB6B-FCC95AD07E33}"/>
                </a:ext>
              </a:extLst>
            </p:cNvPr>
            <p:cNvSpPr/>
            <p:nvPr/>
          </p:nvSpPr>
          <p:spPr>
            <a:xfrm>
              <a:off x="2752814" y="3019539"/>
              <a:ext cx="200375" cy="2960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row: Down 51">
              <a:extLst>
                <a:ext uri="{FF2B5EF4-FFF2-40B4-BE49-F238E27FC236}">
                  <a16:creationId xmlns:a16="http://schemas.microsoft.com/office/drawing/2014/main" xmlns="" id="{9BE76494-F6C2-BE1B-61A7-30A68D4130FE}"/>
                </a:ext>
              </a:extLst>
            </p:cNvPr>
            <p:cNvSpPr/>
            <p:nvPr/>
          </p:nvSpPr>
          <p:spPr>
            <a:xfrm>
              <a:off x="2726884" y="3788320"/>
              <a:ext cx="200375" cy="2960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xmlns="" id="{B10AD406-5825-2BFF-5DFC-7E5BA816D959}"/>
                </a:ext>
              </a:extLst>
            </p:cNvPr>
            <p:cNvSpPr/>
            <p:nvPr/>
          </p:nvSpPr>
          <p:spPr>
            <a:xfrm rot="10800000">
              <a:off x="2998050" y="3788320"/>
              <a:ext cx="200375" cy="26989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row: Down 53">
              <a:extLst>
                <a:ext uri="{FF2B5EF4-FFF2-40B4-BE49-F238E27FC236}">
                  <a16:creationId xmlns:a16="http://schemas.microsoft.com/office/drawing/2014/main" xmlns="" id="{72CE487A-7EAB-A41B-16B6-1BF5EAE050A8}"/>
                </a:ext>
              </a:extLst>
            </p:cNvPr>
            <p:cNvSpPr/>
            <p:nvPr/>
          </p:nvSpPr>
          <p:spPr>
            <a:xfrm rot="10800000">
              <a:off x="3092328" y="2933695"/>
              <a:ext cx="200375" cy="26989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xmlns="" id="{1CFF2F74-52FD-CCD5-B0B6-7A3F77218C78}"/>
                </a:ext>
              </a:extLst>
            </p:cNvPr>
            <p:cNvSpPr/>
            <p:nvPr/>
          </p:nvSpPr>
          <p:spPr>
            <a:xfrm rot="10800000">
              <a:off x="3160115" y="2159956"/>
              <a:ext cx="200375" cy="26989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xmlns="" id="{8A8C753A-46C9-7DD0-0AD7-2E1AF22263E0}"/>
                </a:ext>
              </a:extLst>
            </p:cNvPr>
            <p:cNvSpPr/>
            <p:nvPr/>
          </p:nvSpPr>
          <p:spPr>
            <a:xfrm rot="10800000">
              <a:off x="3208181" y="1377189"/>
              <a:ext cx="200375" cy="26989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xmlns="" id="{6D4E9013-DC7E-1A6B-84B8-493EC67DC824}"/>
                </a:ext>
              </a:extLst>
            </p:cNvPr>
            <p:cNvSpPr/>
            <p:nvPr/>
          </p:nvSpPr>
          <p:spPr>
            <a:xfrm rot="10800000">
              <a:off x="3059927" y="593166"/>
              <a:ext cx="200375" cy="26989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93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659DF71-F9B1-E44A-C534-DC2C658FC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46768"/>
              </p:ext>
            </p:extLst>
          </p:nvPr>
        </p:nvGraphicFramePr>
        <p:xfrm>
          <a:off x="1510145" y="1536947"/>
          <a:ext cx="9199419" cy="4985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441">
                  <a:extLst>
                    <a:ext uri="{9D8B030D-6E8A-4147-A177-3AD203B41FA5}">
                      <a16:colId xmlns:a16="http://schemas.microsoft.com/office/drawing/2014/main" xmlns="" val="2594703529"/>
                    </a:ext>
                  </a:extLst>
                </a:gridCol>
                <a:gridCol w="6822978">
                  <a:extLst>
                    <a:ext uri="{9D8B030D-6E8A-4147-A177-3AD203B41FA5}">
                      <a16:colId xmlns:a16="http://schemas.microsoft.com/office/drawing/2014/main" xmlns="" val="293967679"/>
                    </a:ext>
                  </a:extLst>
                </a:gridCol>
              </a:tblGrid>
              <a:tr h="845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410941"/>
                  </a:ext>
                </a:extLst>
              </a:tr>
              <a:tr h="65875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385074"/>
                  </a:ext>
                </a:extLst>
              </a:tr>
              <a:tr h="65875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Hầu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19612"/>
                  </a:ext>
                </a:extLst>
              </a:tr>
              <a:tr h="65875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Thanh quản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37584"/>
                  </a:ext>
                </a:extLst>
              </a:tr>
              <a:tr h="65875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Khí quản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748579"/>
                  </a:ext>
                </a:extLst>
              </a:tr>
              <a:tr h="84569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Phế quản, tiểu phế quản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534535"/>
                  </a:ext>
                </a:extLst>
              </a:tr>
              <a:tr h="65875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Phế nang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9522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900FC8-B61B-EBF8-B157-EDE7216DF2B7}"/>
              </a:ext>
            </a:extLst>
          </p:cNvPr>
          <p:cNvSpPr txBox="1"/>
          <p:nvPr/>
        </p:nvSpPr>
        <p:spPr>
          <a:xfrm>
            <a:off x="3934328" y="1336894"/>
            <a:ext cx="756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1817" y="207817"/>
            <a:ext cx="669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5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A659DF71-F9B1-E44A-C534-DC2C658FC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99412"/>
              </p:ext>
            </p:extLst>
          </p:nvPr>
        </p:nvGraphicFramePr>
        <p:xfrm>
          <a:off x="914398" y="406844"/>
          <a:ext cx="10623885" cy="5873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4417">
                  <a:extLst>
                    <a:ext uri="{9D8B030D-6E8A-4147-A177-3AD203B41FA5}">
                      <a16:colId xmlns:a16="http://schemas.microsoft.com/office/drawing/2014/main" xmlns="" val="2594703529"/>
                    </a:ext>
                  </a:extLst>
                </a:gridCol>
                <a:gridCol w="7879468">
                  <a:extLst>
                    <a:ext uri="{9D8B030D-6E8A-4147-A177-3AD203B41FA5}">
                      <a16:colId xmlns:a16="http://schemas.microsoft.com/office/drawing/2014/main" xmlns="" val="293967679"/>
                    </a:ext>
                  </a:extLst>
                </a:gridCol>
              </a:tblGrid>
              <a:tr h="911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tạo, Chức năng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410941"/>
                  </a:ext>
                </a:extLst>
              </a:tr>
              <a:tr h="82696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385074"/>
                  </a:ext>
                </a:extLst>
              </a:tr>
              <a:tr h="82696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Hầu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19612"/>
                  </a:ext>
                </a:extLst>
              </a:tr>
              <a:tr h="82696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Thanh quản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37584"/>
                  </a:ext>
                </a:extLst>
              </a:tr>
              <a:tr h="82696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Khí quản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748579"/>
                  </a:ext>
                </a:extLst>
              </a:tr>
              <a:tr h="82696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Phế quản, tiểu phế quản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534535"/>
                  </a:ext>
                </a:extLst>
              </a:tr>
              <a:tr h="82696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Phế nang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9522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900FC8-B61B-EBF8-B157-EDE7216DF2B7}"/>
              </a:ext>
            </a:extLst>
          </p:cNvPr>
          <p:cNvSpPr txBox="1"/>
          <p:nvPr/>
        </p:nvSpPr>
        <p:spPr>
          <a:xfrm>
            <a:off x="3934328" y="1336894"/>
            <a:ext cx="7567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2F7D8C-89FC-9A51-8670-57CCD120061E}"/>
              </a:ext>
            </a:extLst>
          </p:cNvPr>
          <p:cNvSpPr txBox="1"/>
          <p:nvPr/>
        </p:nvSpPr>
        <p:spPr>
          <a:xfrm>
            <a:off x="4138863" y="2201779"/>
            <a:ext cx="249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Dẫn khí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950E8C-4D7B-8D65-B495-F548B7A6F46B}"/>
              </a:ext>
            </a:extLst>
          </p:cNvPr>
          <p:cNvSpPr txBox="1"/>
          <p:nvPr/>
        </p:nvSpPr>
        <p:spPr>
          <a:xfrm>
            <a:off x="3934328" y="2977691"/>
            <a:ext cx="660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Dẫn khí, phát âm, có nắp đạy đường hô hấp khi nuốt thức 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5A37E9-BD6E-93AD-3A6A-140CB02C7829}"/>
              </a:ext>
            </a:extLst>
          </p:cNvPr>
          <p:cNvSpPr txBox="1"/>
          <p:nvPr/>
        </p:nvSpPr>
        <p:spPr>
          <a:xfrm>
            <a:off x="3878181" y="3963724"/>
            <a:ext cx="739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Có lớp niêm mạc tiết chất nhầy, nhiều lông rung chuyển liên tục:  dẫn khí, làm sạch không khí, điều hòa lượng khí vào phổi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648487-C115-DE40-C07A-7B73E5C4CD1B}"/>
              </a:ext>
            </a:extLst>
          </p:cNvPr>
          <p:cNvSpPr txBox="1"/>
          <p:nvPr/>
        </p:nvSpPr>
        <p:spPr>
          <a:xfrm>
            <a:off x="4138863" y="4812632"/>
            <a:ext cx="558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Dẫn khí, điều hòa lượng khí vào phổi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19819E-19AC-3752-2B4A-3D6A130719BA}"/>
              </a:ext>
            </a:extLst>
          </p:cNvPr>
          <p:cNvSpPr txBox="1"/>
          <p:nvPr/>
        </p:nvSpPr>
        <p:spPr>
          <a:xfrm>
            <a:off x="4138862" y="5628585"/>
            <a:ext cx="558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Là nơi diễn ra trao đổi khí</a:t>
            </a:r>
          </a:p>
        </p:txBody>
      </p:sp>
    </p:spTree>
    <p:extLst>
      <p:ext uri="{BB962C8B-B14F-4D97-AF65-F5344CB8AC3E}">
        <p14:creationId xmlns:p14="http://schemas.microsoft.com/office/powerpoint/2010/main" val="12386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0" y="796834"/>
            <a:ext cx="799446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Hệ hô hấp của người gồm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Đ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ường dẫn khí (mũi, họng, thanh quản, khí quản, phế quản): dẫn khí vào, ra phổi; cản bụi, làm ẩm, làm ấm không khí...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Hai lá phổi: trao đổi khí giữa cơ thể và môi trường.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1184</Words>
  <PresentationFormat>Custom</PresentationFormat>
  <Paragraphs>169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2023-07-09T00:42:29Z</dcterms:created>
  <dcterms:modified xsi:type="dcterms:W3CDTF">2023-08-18T17:36:36Z</dcterms:modified>
</cp:coreProperties>
</file>