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470" r:id="rId2"/>
    <p:sldId id="471" r:id="rId3"/>
    <p:sldId id="524" r:id="rId4"/>
    <p:sldId id="512" r:id="rId5"/>
    <p:sldId id="513" r:id="rId6"/>
    <p:sldId id="581" r:id="rId7"/>
    <p:sldId id="582" r:id="rId8"/>
    <p:sldId id="514" r:id="rId9"/>
    <p:sldId id="268" r:id="rId10"/>
    <p:sldId id="568" r:id="rId11"/>
    <p:sldId id="2007577547" r:id="rId12"/>
    <p:sldId id="571" r:id="rId13"/>
    <p:sldId id="2007577548" r:id="rId14"/>
    <p:sldId id="2007577549" r:id="rId15"/>
    <p:sldId id="2007577550" r:id="rId16"/>
    <p:sldId id="284" r:id="rId17"/>
    <p:sldId id="2007577551" r:id="rId18"/>
    <p:sldId id="2007577565" r:id="rId19"/>
    <p:sldId id="2007577566" r:id="rId20"/>
    <p:sldId id="5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Kiểu Trung bình 1 - Màu chủ đề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9" d="100"/>
          <a:sy n="79" d="100"/>
        </p:scale>
        <p:origin x="773"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E461C-C99A-4EF1-95D9-6E0469D77722}" type="datetimeFigureOut">
              <a:rPr lang="en-US" smtClean="0"/>
              <a:t>07/03/23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00302-9B6D-49B7-BFFC-DCE1AFC924EA}" type="slidenum">
              <a:rPr lang="en-US" smtClean="0"/>
              <a:t>‹#›</a:t>
            </a:fld>
            <a:endParaRPr lang="en-US"/>
          </a:p>
        </p:txBody>
      </p:sp>
    </p:spTree>
    <p:extLst>
      <p:ext uri="{BB962C8B-B14F-4D97-AF65-F5344CB8AC3E}">
        <p14:creationId xmlns:p14="http://schemas.microsoft.com/office/powerpoint/2010/main" val="421127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95030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3213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4B377-8C60-4990-B433-F8E7BBE6A80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31245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18127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07/03/23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40340575"/>
      </p:ext>
    </p:extLst>
  </p:cSld>
  <p:clrMapOvr>
    <a:masterClrMapping/>
  </p:clrMapOvr>
  <p:transition spd="slow" advClick="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07/03/23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2588055"/>
      </p:ext>
    </p:extLst>
  </p:cSld>
  <p:clrMapOvr>
    <a:masterClrMapping/>
  </p:clrMapOvr>
  <p:transition spd="slow" advClick="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07/03/23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48072990"/>
      </p:ext>
    </p:extLst>
  </p:cSld>
  <p:clrMapOvr>
    <a:masterClrMapping/>
  </p:clrMapOvr>
  <p:transition spd="slow" advClick="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07/03/23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9330744"/>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015906"/>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07/03/23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25514022"/>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07/03/23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7263032"/>
      </p:ext>
    </p:extLst>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07/03/23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90954432"/>
      </p:ext>
    </p:extLst>
  </p:cSld>
  <p:clrMapOvr>
    <a:masterClrMapping/>
  </p:clrMapOvr>
  <p:transition spd="slow" advClick="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07/03/23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09001496"/>
      </p:ext>
    </p:extLst>
  </p:cSld>
  <p:clrMapOvr>
    <a:masterClrMapping/>
  </p:clrMapOvr>
  <p:transition spd="slow" advClick="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07/03/23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42805562"/>
      </p:ext>
    </p:extLst>
  </p:cSld>
  <p:clrMapOvr>
    <a:masterClrMapping/>
  </p:clrMapOvr>
  <p:transition spd="slow" advClick="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07/03/23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0364191"/>
      </p:ext>
    </p:extLst>
  </p:cSld>
  <p:clrMapOvr>
    <a:masterClrMapping/>
  </p:clrMapOvr>
  <p:transition spd="slow" advClick="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367666"/>
      </p:ext>
    </p:extLst>
  </p:cSld>
  <p:clrMapOvr>
    <a:masterClrMapping/>
  </p:clrMapOvr>
  <p:transition spd="slow" advClick="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07/03/23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06854771"/>
      </p:ext>
    </p:extLst>
  </p:cSld>
  <p:clrMapOvr>
    <a:masterClrMapping/>
  </p:clrMapOvr>
  <p:transition spd="slow" advClick="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07/03/23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680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advClick="0">
    <p:push dir="u"/>
  </p:transition>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4.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BABA815-2EC0-4698-B31D-75D66391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47" y="-140132"/>
            <a:ext cx="12187592" cy="6855520"/>
          </a:xfrm>
          <a:prstGeom prst="rect">
            <a:avLst/>
          </a:prstGeom>
        </p:spPr>
      </p:pic>
      <p:grpSp>
        <p:nvGrpSpPr>
          <p:cNvPr id="15" name="组合 14">
            <a:extLst>
              <a:ext uri="{FF2B5EF4-FFF2-40B4-BE49-F238E27FC236}">
                <a16:creationId xmlns:a16="http://schemas.microsoft.com/office/drawing/2014/main" id="{9F928D08-CBC1-47DA-8C48-8196F1B2EEA6}"/>
              </a:ext>
            </a:extLst>
          </p:cNvPr>
          <p:cNvGrpSpPr/>
          <p:nvPr/>
        </p:nvGrpSpPr>
        <p:grpSpPr>
          <a:xfrm>
            <a:off x="3915620" y="3772295"/>
            <a:ext cx="4295235" cy="182228"/>
            <a:chOff x="1839287" y="5184146"/>
            <a:chExt cx="2767715" cy="95254"/>
          </a:xfrm>
        </p:grpSpPr>
        <p:grpSp>
          <p:nvGrpSpPr>
            <p:cNvPr id="16" name="组合 15">
              <a:extLst>
                <a:ext uri="{FF2B5EF4-FFF2-40B4-BE49-F238E27FC236}">
                  <a16:creationId xmlns:a16="http://schemas.microsoft.com/office/drawing/2014/main" id="{D577B934-137D-471F-92A8-745622A85719}"/>
                </a:ext>
              </a:extLst>
            </p:cNvPr>
            <p:cNvGrpSpPr/>
            <p:nvPr/>
          </p:nvGrpSpPr>
          <p:grpSpPr>
            <a:xfrm>
              <a:off x="2591031" y="5184150"/>
              <a:ext cx="2015971" cy="95250"/>
              <a:chOff x="2425983" y="5170170"/>
              <a:chExt cx="2015971" cy="156210"/>
            </a:xfrm>
          </p:grpSpPr>
          <p:grpSp>
            <p:nvGrpSpPr>
              <p:cNvPr id="28" name="组合 27">
                <a:extLst>
                  <a:ext uri="{FF2B5EF4-FFF2-40B4-BE49-F238E27FC236}">
                    <a16:creationId xmlns:a16="http://schemas.microsoft.com/office/drawing/2014/main" id="{3A04EEC0-C353-4807-9231-1E063470048C}"/>
                  </a:ext>
                </a:extLst>
              </p:cNvPr>
              <p:cNvGrpSpPr/>
              <p:nvPr/>
            </p:nvGrpSpPr>
            <p:grpSpPr>
              <a:xfrm>
                <a:off x="2425983" y="5179695"/>
                <a:ext cx="1009343" cy="146685"/>
                <a:chOff x="2425983" y="5179695"/>
                <a:chExt cx="1009343" cy="146685"/>
              </a:xfrm>
            </p:grpSpPr>
            <p:grpSp>
              <p:nvGrpSpPr>
                <p:cNvPr id="44" name="组合 43">
                  <a:extLst>
                    <a:ext uri="{FF2B5EF4-FFF2-40B4-BE49-F238E27FC236}">
                      <a16:creationId xmlns:a16="http://schemas.microsoft.com/office/drawing/2014/main" id="{E3168D90-88BF-4838-96ED-600CB882BAE9}"/>
                    </a:ext>
                  </a:extLst>
                </p:cNvPr>
                <p:cNvGrpSpPr/>
                <p:nvPr/>
              </p:nvGrpSpPr>
              <p:grpSpPr>
                <a:xfrm>
                  <a:off x="2425983" y="5186045"/>
                  <a:ext cx="504518" cy="140335"/>
                  <a:chOff x="2425983" y="5186045"/>
                  <a:chExt cx="504518" cy="140335"/>
                </a:xfrm>
              </p:grpSpPr>
              <p:grpSp>
                <p:nvGrpSpPr>
                  <p:cNvPr id="52" name="组合 51">
                    <a:extLst>
                      <a:ext uri="{FF2B5EF4-FFF2-40B4-BE49-F238E27FC236}">
                        <a16:creationId xmlns:a16="http://schemas.microsoft.com/office/drawing/2014/main"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a16="http://schemas.microsoft.com/office/drawing/2014/main"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a16="http://schemas.microsoft.com/office/drawing/2014/main"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a:extLst>
                    <a:ext uri="{FF2B5EF4-FFF2-40B4-BE49-F238E27FC236}">
                      <a16:creationId xmlns:a16="http://schemas.microsoft.com/office/drawing/2014/main" id="{5B35DF56-71FE-448A-838A-CFB36F4682E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a16="http://schemas.microsoft.com/office/drawing/2014/main"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a16="http://schemas.microsoft.com/office/drawing/2014/main"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a16="http://schemas.microsoft.com/office/drawing/2014/main"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a:extLst>
                  <a:ext uri="{FF2B5EF4-FFF2-40B4-BE49-F238E27FC236}">
                    <a16:creationId xmlns:a16="http://schemas.microsoft.com/office/drawing/2014/main" id="{43F09D8A-7AA2-4647-BFD1-CEFCDB814F50}"/>
                  </a:ext>
                </a:extLst>
              </p:cNvPr>
              <p:cNvGrpSpPr/>
              <p:nvPr/>
            </p:nvGrpSpPr>
            <p:grpSpPr>
              <a:xfrm>
                <a:off x="3432611" y="5170170"/>
                <a:ext cx="1009343" cy="146685"/>
                <a:chOff x="2425983" y="5179695"/>
                <a:chExt cx="1009343" cy="146685"/>
              </a:xfrm>
            </p:grpSpPr>
            <p:grpSp>
              <p:nvGrpSpPr>
                <p:cNvPr id="30" name="组合 29">
                  <a:extLst>
                    <a:ext uri="{FF2B5EF4-FFF2-40B4-BE49-F238E27FC236}">
                      <a16:creationId xmlns:a16="http://schemas.microsoft.com/office/drawing/2014/main" id="{AF08E449-FEC8-43DE-A7B3-E0E30FECBDB0}"/>
                    </a:ext>
                  </a:extLst>
                </p:cNvPr>
                <p:cNvGrpSpPr/>
                <p:nvPr/>
              </p:nvGrpSpPr>
              <p:grpSpPr>
                <a:xfrm>
                  <a:off x="2425983" y="5186045"/>
                  <a:ext cx="504518" cy="140335"/>
                  <a:chOff x="2425983" y="5186045"/>
                  <a:chExt cx="504518" cy="140335"/>
                </a:xfrm>
              </p:grpSpPr>
              <p:grpSp>
                <p:nvGrpSpPr>
                  <p:cNvPr id="38" name="组合 37">
                    <a:extLst>
                      <a:ext uri="{FF2B5EF4-FFF2-40B4-BE49-F238E27FC236}">
                        <a16:creationId xmlns:a16="http://schemas.microsoft.com/office/drawing/2014/main"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a16="http://schemas.microsoft.com/office/drawing/2014/main"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a16="http://schemas.microsoft.com/office/drawing/2014/main"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a16="http://schemas.microsoft.com/office/drawing/2014/main" id="{13883051-94D2-4FC8-8956-00028E125C04}"/>
                    </a:ext>
                  </a:extLst>
                </p:cNvPr>
                <p:cNvGrpSpPr/>
                <p:nvPr/>
              </p:nvGrpSpPr>
              <p:grpSpPr>
                <a:xfrm>
                  <a:off x="2930808" y="5179695"/>
                  <a:ext cx="504518" cy="140335"/>
                  <a:chOff x="2425983" y="5186045"/>
                  <a:chExt cx="504518" cy="140335"/>
                </a:xfrm>
              </p:grpSpPr>
              <p:grpSp>
                <p:nvGrpSpPr>
                  <p:cNvPr id="32" name="组合 31">
                    <a:extLst>
                      <a:ext uri="{FF2B5EF4-FFF2-40B4-BE49-F238E27FC236}">
                        <a16:creationId xmlns:a16="http://schemas.microsoft.com/office/drawing/2014/main"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a16="http://schemas.microsoft.com/office/drawing/2014/main"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a16="http://schemas.microsoft.com/office/drawing/2014/main"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a:extLst>
                <a:ext uri="{FF2B5EF4-FFF2-40B4-BE49-F238E27FC236}">
                  <a16:creationId xmlns:a16="http://schemas.microsoft.com/office/drawing/2014/main" id="{083B6EEB-1A8D-4DA8-A1F9-78A7B3C05126}"/>
                </a:ext>
              </a:extLst>
            </p:cNvPr>
            <p:cNvGrpSpPr/>
            <p:nvPr/>
          </p:nvGrpSpPr>
          <p:grpSpPr>
            <a:xfrm>
              <a:off x="1839287" y="5184146"/>
              <a:ext cx="758518" cy="87506"/>
              <a:chOff x="2676808" y="5179695"/>
              <a:chExt cx="758518" cy="143510"/>
            </a:xfrm>
          </p:grpSpPr>
          <p:grpSp>
            <p:nvGrpSpPr>
              <p:cNvPr id="18" name="组合 17">
                <a:extLst>
                  <a:ext uri="{FF2B5EF4-FFF2-40B4-BE49-F238E27FC236}">
                    <a16:creationId xmlns:a16="http://schemas.microsoft.com/office/drawing/2014/main"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a16="http://schemas.microsoft.com/office/drawing/2014/main"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id="{FA7EDAAB-1F76-4B0B-95B7-EDD3C99DCF62}"/>
                  </a:ext>
                </a:extLst>
              </p:cNvPr>
              <p:cNvGrpSpPr/>
              <p:nvPr/>
            </p:nvGrpSpPr>
            <p:grpSpPr>
              <a:xfrm>
                <a:off x="2930808" y="5179695"/>
                <a:ext cx="504518" cy="140335"/>
                <a:chOff x="2425983" y="5186045"/>
                <a:chExt cx="504518" cy="140335"/>
              </a:xfrm>
            </p:grpSpPr>
            <p:grpSp>
              <p:nvGrpSpPr>
                <p:cNvPr id="20" name="组合 19">
                  <a:extLst>
                    <a:ext uri="{FF2B5EF4-FFF2-40B4-BE49-F238E27FC236}">
                      <a16:creationId xmlns:a16="http://schemas.microsoft.com/office/drawing/2014/main"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a16="http://schemas.microsoft.com/office/drawing/2014/main"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a16="http://schemas.microsoft.com/office/drawing/2014/main"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
        <p:nvSpPr>
          <p:cNvPr id="2" name="TextBox 1">
            <a:extLst>
              <a:ext uri="{FF2B5EF4-FFF2-40B4-BE49-F238E27FC236}">
                <a16:creationId xmlns:a16="http://schemas.microsoft.com/office/drawing/2014/main" id="{DD8C6575-801C-4F6E-839C-957AA570E83A}"/>
              </a:ext>
            </a:extLst>
          </p:cNvPr>
          <p:cNvSpPr txBox="1"/>
          <p:nvPr/>
        </p:nvSpPr>
        <p:spPr>
          <a:xfrm>
            <a:off x="4112273" y="307528"/>
            <a:ext cx="3500017" cy="707886"/>
          </a:xfrm>
          <a:prstGeom prst="rect">
            <a:avLst/>
          </a:prstGeom>
          <a:noFill/>
        </p:spPr>
        <p:txBody>
          <a:bodyPr wrap="square" rtlCol="0">
            <a:spAutoFit/>
          </a:bodyPr>
          <a:lstStyle/>
          <a:p>
            <a:pPr defTabSz="914217"/>
            <a:r>
              <a:rPr lang="en-US" sz="4000" b="1">
                <a:solidFill>
                  <a:srgbClr val="FFBF53">
                    <a:lumMod val="50000"/>
                  </a:srgbClr>
                </a:solidFill>
                <a:latin typeface="Times New Roman" panose="02020603050405020304" pitchFamily="18" charset="0"/>
                <a:cs typeface="Times New Roman" panose="02020603050405020304" pitchFamily="18" charset="0"/>
              </a:rPr>
              <a:t>Tiết:…</a:t>
            </a:r>
            <a:endParaRPr lang="en-US" sz="4000" b="1" dirty="0">
              <a:solidFill>
                <a:srgbClr val="FFBF53">
                  <a:lumMod val="50000"/>
                </a:srgbClr>
              </a:solidFill>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id="{F877874D-0A72-48B5-A4C2-63E4B1A9DBF2}"/>
              </a:ext>
            </a:extLst>
          </p:cNvPr>
          <p:cNvSpPr txBox="1"/>
          <p:nvPr/>
        </p:nvSpPr>
        <p:spPr>
          <a:xfrm>
            <a:off x="1964987" y="1017266"/>
            <a:ext cx="7485537" cy="1200329"/>
          </a:xfrm>
          <a:prstGeom prst="rect">
            <a:avLst/>
          </a:prstGeom>
          <a:noFill/>
        </p:spPr>
        <p:txBody>
          <a:bodyPr wrap="square" rtlCol="0">
            <a:spAutoFit/>
          </a:bodyPr>
          <a:lstStyle/>
          <a:p>
            <a:pPr algn="ctr" defTabSz="914217"/>
            <a:r>
              <a:rPr lang="vi-VN" sz="3600" b="1">
                <a:solidFill>
                  <a:srgbClr val="002060"/>
                </a:solidFill>
                <a:latin typeface="Times New Roman" panose="02020603050405020304" pitchFamily="18" charset="0"/>
                <a:cs typeface="Times New Roman" panose="02020603050405020304" pitchFamily="18" charset="0"/>
              </a:rPr>
              <a:t>ĐỌC KẾT NỐI CHỦ ĐIỂM:</a:t>
            </a:r>
          </a:p>
          <a:p>
            <a:pPr algn="ctr" defTabSz="914217"/>
            <a:r>
              <a:rPr lang="vi-VN" sz="3600" b="1">
                <a:solidFill>
                  <a:srgbClr val="002060"/>
                </a:solidFill>
                <a:latin typeface="Times New Roman" panose="02020603050405020304" pitchFamily="18" charset="0"/>
                <a:cs typeface="Times New Roman" panose="02020603050405020304" pitchFamily="18" charset="0"/>
              </a:rPr>
              <a:t>ĐẢO SƠN CA</a:t>
            </a:r>
            <a:endParaRPr lang="vi-VN" sz="3600" b="1" dirty="0">
              <a:solidFill>
                <a:srgbClr val="002060"/>
              </a:solidFill>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D60CF098-C86C-42AD-A84E-E6D96EB44415}"/>
              </a:ext>
            </a:extLst>
          </p:cNvPr>
          <p:cNvSpPr txBox="1"/>
          <p:nvPr/>
        </p:nvSpPr>
        <p:spPr>
          <a:xfrm>
            <a:off x="4112273" y="3023915"/>
            <a:ext cx="4773787" cy="707886"/>
          </a:xfrm>
          <a:prstGeom prst="rect">
            <a:avLst/>
          </a:prstGeom>
          <a:noFill/>
        </p:spPr>
        <p:txBody>
          <a:bodyPr wrap="square" rtlCol="0">
            <a:spAutoFit/>
          </a:bodyPr>
          <a:lstStyle/>
          <a:p>
            <a:pPr defTabSz="914217"/>
            <a:r>
              <a:rPr lang="en-US" sz="4000" b="1" dirty="0" err="1">
                <a:solidFill>
                  <a:srgbClr val="FFBF53">
                    <a:lumMod val="50000"/>
                  </a:srgbClr>
                </a:solidFill>
                <a:latin typeface="Times New Roman" panose="02020603050405020304" pitchFamily="18" charset="0"/>
                <a:cs typeface="Times New Roman" panose="02020603050405020304" pitchFamily="18" charset="0"/>
              </a:rPr>
              <a:t>Giáo</a:t>
            </a:r>
            <a:r>
              <a:rPr lang="en-US" sz="4000" b="1" dirty="0">
                <a:solidFill>
                  <a:srgbClr val="FFBF53">
                    <a:lumMod val="50000"/>
                  </a:srgbClr>
                </a:solidFill>
                <a:latin typeface="Times New Roman" panose="02020603050405020304" pitchFamily="18" charset="0"/>
                <a:cs typeface="Times New Roman" panose="02020603050405020304" pitchFamily="18" charset="0"/>
              </a:rPr>
              <a:t> </a:t>
            </a:r>
            <a:r>
              <a:rPr lang="en-US" sz="4000" b="1" dirty="0" err="1">
                <a:solidFill>
                  <a:srgbClr val="FFBF53">
                    <a:lumMod val="50000"/>
                  </a:srgbClr>
                </a:solidFill>
                <a:latin typeface="Times New Roman" panose="02020603050405020304" pitchFamily="18" charset="0"/>
                <a:cs typeface="Times New Roman" panose="02020603050405020304" pitchFamily="18" charset="0"/>
              </a:rPr>
              <a:t>viên</a:t>
            </a:r>
            <a:r>
              <a:rPr lang="en-US" sz="4000" b="1" dirty="0">
                <a:solidFill>
                  <a:srgbClr val="FFBF53">
                    <a:lumMod val="50000"/>
                  </a:srgb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10</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id="{56100E42-1B9F-4C8D-B484-B237526F1280}"/>
              </a:ext>
            </a:extLst>
          </p:cNvPr>
          <p:cNvSpPr txBox="1"/>
          <p:nvPr/>
        </p:nvSpPr>
        <p:spPr>
          <a:xfrm>
            <a:off x="1332730" y="364589"/>
            <a:ext cx="9134232" cy="830868"/>
          </a:xfrm>
          <a:prstGeom prst="rect">
            <a:avLst/>
          </a:prstGeom>
          <a:noFill/>
        </p:spPr>
        <p:txBody>
          <a:bodyPr vert="horz" wrap="square" rtlCol="0">
            <a:spAutoFit/>
          </a:bodyPr>
          <a:lstStyle/>
          <a:p>
            <a:pPr defTabSz="914217"/>
            <a:r>
              <a:rPr lang="en-US" altLang="zh-CN" sz="47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Nhiệm vụ 2:</a:t>
            </a:r>
            <a:endParaRPr lang="en-US" altLang="zh-CN" sz="4799"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3" name="Đám mây 2">
            <a:extLst>
              <a:ext uri="{FF2B5EF4-FFF2-40B4-BE49-F238E27FC236}">
                <a16:creationId xmlns:a16="http://schemas.microsoft.com/office/drawing/2014/main" id="{76605F85-44E2-026F-3233-177032EAFE2E}"/>
              </a:ext>
            </a:extLst>
          </p:cNvPr>
          <p:cNvSpPr/>
          <p:nvPr/>
        </p:nvSpPr>
        <p:spPr>
          <a:xfrm>
            <a:off x="2712222" y="1164017"/>
            <a:ext cx="9134232" cy="5012764"/>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3200" b="1" i="1">
              <a:solidFill>
                <a:schemeClr val="tx1"/>
              </a:solidFill>
              <a:latin typeface="Times New Roman" panose="02020603050405020304" pitchFamily="18" charset="0"/>
              <a:cs typeface="Times New Roman" panose="02020603050405020304" pitchFamily="18" charset="0"/>
            </a:endParaRPr>
          </a:p>
          <a:p>
            <a:pPr algn="ctr"/>
            <a:r>
              <a:rPr lang="en-US" sz="3200" b="1" i="1">
                <a:solidFill>
                  <a:schemeClr val="tx1"/>
                </a:solidFill>
                <a:latin typeface="Times New Roman" panose="02020603050405020304" pitchFamily="18" charset="0"/>
                <a:cs typeface="Times New Roman" panose="02020603050405020304" pitchFamily="18" charset="0"/>
              </a:rPr>
              <a:t>Làm việc cặp đôi (3'): </a:t>
            </a:r>
            <a:r>
              <a:rPr lang="vi-VN" sz="3200" b="1" i="1">
                <a:solidFill>
                  <a:schemeClr val="tx1"/>
                </a:solidFill>
                <a:latin typeface="Times New Roman" panose="02020603050405020304" pitchFamily="18" charset="0"/>
                <a:cs typeface="Times New Roman" panose="02020603050405020304" pitchFamily="18" charset="0"/>
              </a:rPr>
              <a:t>Ch</a:t>
            </a:r>
            <a:r>
              <a:rPr lang="en-US" sz="3200" b="1" i="1">
                <a:solidFill>
                  <a:schemeClr val="tx1"/>
                </a:solidFill>
                <a:latin typeface="Times New Roman" panose="02020603050405020304" pitchFamily="18" charset="0"/>
                <a:cs typeface="Times New Roman" panose="02020603050405020304" pitchFamily="18" charset="0"/>
              </a:rPr>
              <a:t>ỉ </a:t>
            </a:r>
            <a:r>
              <a:rPr lang="vi-VN" sz="3200" b="1" i="1">
                <a:solidFill>
                  <a:schemeClr val="tx1"/>
                </a:solidFill>
                <a:latin typeface="Times New Roman" panose="02020603050405020304" pitchFamily="18" charset="0"/>
                <a:cs typeface="Times New Roman" panose="02020603050405020304" pitchFamily="18" charset="0"/>
              </a:rPr>
              <a:t>ra những hình ảnh, từ ngữ đặc sắc trong hai c</a:t>
            </a:r>
            <a:r>
              <a:rPr lang="en-US" sz="3200" b="1" i="1">
                <a:solidFill>
                  <a:schemeClr val="tx1"/>
                </a:solidFill>
                <a:latin typeface="Times New Roman" panose="02020603050405020304" pitchFamily="18" charset="0"/>
                <a:cs typeface="Times New Roman" panose="02020603050405020304" pitchFamily="18" charset="0"/>
              </a:rPr>
              <a:t>â</a:t>
            </a:r>
            <a:r>
              <a:rPr lang="vi-VN" sz="3200" b="1" i="1">
                <a:solidFill>
                  <a:schemeClr val="tx1"/>
                </a:solidFill>
                <a:latin typeface="Times New Roman" panose="02020603050405020304" pitchFamily="18" charset="0"/>
                <a:cs typeface="Times New Roman" panose="02020603050405020304" pitchFamily="18" charset="0"/>
              </a:rPr>
              <a:t>u th</a:t>
            </a:r>
            <a:r>
              <a:rPr lang="en-US" sz="3200" b="1" i="1">
                <a:solidFill>
                  <a:schemeClr val="tx1"/>
                </a:solidFill>
                <a:latin typeface="Times New Roman" panose="02020603050405020304" pitchFamily="18" charset="0"/>
                <a:cs typeface="Times New Roman" panose="02020603050405020304" pitchFamily="18" charset="0"/>
              </a:rPr>
              <a:t>ơ </a:t>
            </a:r>
            <a:r>
              <a:rPr lang="vi-VN" sz="3200" b="1">
                <a:solidFill>
                  <a:srgbClr val="C00000"/>
                </a:solidFill>
                <a:latin typeface="Times New Roman" panose="02020603050405020304" pitchFamily="18" charset="0"/>
                <a:cs typeface="Times New Roman" panose="02020603050405020304" pitchFamily="18" charset="0"/>
              </a:rPr>
              <a:t>Chim l</a:t>
            </a:r>
            <a:r>
              <a:rPr lang="en-US" sz="3200" b="1">
                <a:solidFill>
                  <a:srgbClr val="C00000"/>
                </a:solidFill>
                <a:latin typeface="Times New Roman" panose="02020603050405020304" pitchFamily="18" charset="0"/>
                <a:cs typeface="Times New Roman" panose="02020603050405020304" pitchFamily="18" charset="0"/>
              </a:rPr>
              <a:t>í</a:t>
            </a:r>
            <a:r>
              <a:rPr lang="vi-VN" sz="3200" b="1">
                <a:solidFill>
                  <a:srgbClr val="C00000"/>
                </a:solidFill>
                <a:latin typeface="Times New Roman" panose="02020603050405020304" pitchFamily="18" charset="0"/>
                <a:cs typeface="Times New Roman" panose="02020603050405020304" pitchFamily="18" charset="0"/>
              </a:rPr>
              <a:t>u lo rót mật trước hiên nhà và Mái chùa cong veo chiều cổ tích</a:t>
            </a:r>
            <a:r>
              <a:rPr lang="vi-VN" sz="3200" b="1" i="1">
                <a:solidFill>
                  <a:schemeClr val="tx1"/>
                </a:solidFill>
                <a:latin typeface="Times New Roman" panose="02020603050405020304" pitchFamily="18" charset="0"/>
                <a:cs typeface="Times New Roman" panose="02020603050405020304" pitchFamily="18" charset="0"/>
              </a:rPr>
              <a:t>. Những hình ảnh, từ ngữ này gợi ra ý nghĩa gì?</a:t>
            </a:r>
          </a:p>
          <a:p>
            <a:pPr algn="ctr"/>
            <a:endParaRPr lang="vi-VN"/>
          </a:p>
        </p:txBody>
      </p:sp>
    </p:spTree>
    <p:extLst>
      <p:ext uri="{BB962C8B-B14F-4D97-AF65-F5344CB8AC3E}">
        <p14:creationId xmlns:p14="http://schemas.microsoft.com/office/powerpoint/2010/main" val="10714681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581A1BEA-57CC-4420-8E99-583493A95638}"/>
              </a:ext>
            </a:extLst>
          </p:cNvPr>
          <p:cNvPicPr>
            <a:picLocks noChangeAspect="1"/>
          </p:cNvPicPr>
          <p:nvPr/>
        </p:nvPicPr>
        <p:blipFill>
          <a:blip r:embed="rId3"/>
          <a:stretch>
            <a:fillRect/>
          </a:stretch>
        </p:blipFill>
        <p:spPr>
          <a:xfrm>
            <a:off x="-16784" y="-17140"/>
            <a:ext cx="12364652" cy="6860627"/>
          </a:xfrm>
          <a:prstGeom prst="rect">
            <a:avLst/>
          </a:prstGeom>
        </p:spPr>
      </p:pic>
      <p:pic>
        <p:nvPicPr>
          <p:cNvPr id="29" name="图片 28">
            <a:extLst>
              <a:ext uri="{FF2B5EF4-FFF2-40B4-BE49-F238E27FC236}">
                <a16:creationId xmlns:a16="http://schemas.microsoft.com/office/drawing/2014/main" id="{03C984CC-CD83-4DE0-BAED-B87AF141F9CF}"/>
              </a:ext>
            </a:extLst>
          </p:cNvPr>
          <p:cNvPicPr>
            <a:picLocks noChangeAspect="1"/>
          </p:cNvPicPr>
          <p:nvPr/>
        </p:nvPicPr>
        <p:blipFill>
          <a:blip r:embed="rId4"/>
          <a:stretch>
            <a:fillRect/>
          </a:stretch>
        </p:blipFill>
        <p:spPr>
          <a:xfrm>
            <a:off x="7959659" y="668275"/>
            <a:ext cx="1007960" cy="577139"/>
          </a:xfrm>
          <a:prstGeom prst="rect">
            <a:avLst/>
          </a:prstGeom>
        </p:spPr>
      </p:pic>
      <p:pic>
        <p:nvPicPr>
          <p:cNvPr id="30" name="图片 29">
            <a:extLst>
              <a:ext uri="{FF2B5EF4-FFF2-40B4-BE49-F238E27FC236}">
                <a16:creationId xmlns:a16="http://schemas.microsoft.com/office/drawing/2014/main" id="{D30012B1-94AF-454A-8115-68F41F0FDD9B}"/>
              </a:ext>
            </a:extLst>
          </p:cNvPr>
          <p:cNvPicPr>
            <a:picLocks noChangeAspect="1"/>
          </p:cNvPicPr>
          <p:nvPr/>
        </p:nvPicPr>
        <p:blipFill>
          <a:blip r:embed="rId5"/>
          <a:stretch>
            <a:fillRect/>
          </a:stretch>
        </p:blipFill>
        <p:spPr>
          <a:xfrm>
            <a:off x="1980385" y="126470"/>
            <a:ext cx="8787511" cy="3035019"/>
          </a:xfrm>
          <a:prstGeom prst="rect">
            <a:avLst/>
          </a:prstGeom>
        </p:spPr>
      </p:pic>
      <p:pic>
        <p:nvPicPr>
          <p:cNvPr id="31" name="图片 30">
            <a:extLst>
              <a:ext uri="{FF2B5EF4-FFF2-40B4-BE49-F238E27FC236}">
                <a16:creationId xmlns:a16="http://schemas.microsoft.com/office/drawing/2014/main" id="{C9D2E105-2C99-4D6A-B10E-A9E652E8AF7C}"/>
              </a:ext>
            </a:extLst>
          </p:cNvPr>
          <p:cNvPicPr>
            <a:picLocks noChangeAspect="1"/>
          </p:cNvPicPr>
          <p:nvPr/>
        </p:nvPicPr>
        <p:blipFill>
          <a:blip r:embed="rId6"/>
          <a:stretch>
            <a:fillRect/>
          </a:stretch>
        </p:blipFill>
        <p:spPr>
          <a:xfrm>
            <a:off x="1578750" y="265988"/>
            <a:ext cx="1495681" cy="764099"/>
          </a:xfrm>
          <a:prstGeom prst="rect">
            <a:avLst/>
          </a:prstGeom>
        </p:spPr>
      </p:pic>
      <p:pic>
        <p:nvPicPr>
          <p:cNvPr id="32" name="图片 31">
            <a:extLst>
              <a:ext uri="{FF2B5EF4-FFF2-40B4-BE49-F238E27FC236}">
                <a16:creationId xmlns:a16="http://schemas.microsoft.com/office/drawing/2014/main" id="{D8F07B7C-E8AD-4D8E-A6B4-141342FC5A2A}"/>
              </a:ext>
            </a:extLst>
          </p:cNvPr>
          <p:cNvPicPr>
            <a:picLocks noChangeAspect="1"/>
          </p:cNvPicPr>
          <p:nvPr/>
        </p:nvPicPr>
        <p:blipFill>
          <a:blip r:embed="rId7"/>
          <a:stretch>
            <a:fillRect/>
          </a:stretch>
        </p:blipFill>
        <p:spPr>
          <a:xfrm>
            <a:off x="10548476" y="738268"/>
            <a:ext cx="1235563" cy="707197"/>
          </a:xfrm>
          <a:prstGeom prst="rect">
            <a:avLst/>
          </a:prstGeom>
        </p:spPr>
      </p:pic>
      <p:pic>
        <p:nvPicPr>
          <p:cNvPr id="33" name="图片 32">
            <a:extLst>
              <a:ext uri="{FF2B5EF4-FFF2-40B4-BE49-F238E27FC236}">
                <a16:creationId xmlns:a16="http://schemas.microsoft.com/office/drawing/2014/main" id="{CCB00270-2D26-4E97-BF89-10569CA62BE3}"/>
              </a:ext>
            </a:extLst>
          </p:cNvPr>
          <p:cNvPicPr>
            <a:picLocks noChangeAspect="1"/>
          </p:cNvPicPr>
          <p:nvPr/>
        </p:nvPicPr>
        <p:blipFill>
          <a:blip r:embed="rId8"/>
          <a:stretch>
            <a:fillRect/>
          </a:stretch>
        </p:blipFill>
        <p:spPr>
          <a:xfrm>
            <a:off x="2061551" y="4122431"/>
            <a:ext cx="886029" cy="430821"/>
          </a:xfrm>
          <a:prstGeom prst="rect">
            <a:avLst/>
          </a:prstGeom>
        </p:spPr>
      </p:pic>
      <p:pic>
        <p:nvPicPr>
          <p:cNvPr id="34" name="图片 33">
            <a:extLst>
              <a:ext uri="{FF2B5EF4-FFF2-40B4-BE49-F238E27FC236}">
                <a16:creationId xmlns:a16="http://schemas.microsoft.com/office/drawing/2014/main" id="{1F98002B-5038-4221-987E-9A5919118246}"/>
              </a:ext>
            </a:extLst>
          </p:cNvPr>
          <p:cNvPicPr>
            <a:picLocks noChangeAspect="1"/>
          </p:cNvPicPr>
          <p:nvPr/>
        </p:nvPicPr>
        <p:blipFill>
          <a:blip r:embed="rId9"/>
          <a:stretch>
            <a:fillRect/>
          </a:stretch>
        </p:blipFill>
        <p:spPr>
          <a:xfrm>
            <a:off x="154809" y="2380366"/>
            <a:ext cx="918544" cy="430821"/>
          </a:xfrm>
          <a:prstGeom prst="rect">
            <a:avLst/>
          </a:prstGeom>
        </p:spPr>
      </p:pic>
      <p:pic>
        <p:nvPicPr>
          <p:cNvPr id="37" name="图片 36">
            <a:extLst>
              <a:ext uri="{FF2B5EF4-FFF2-40B4-BE49-F238E27FC236}">
                <a16:creationId xmlns:a16="http://schemas.microsoft.com/office/drawing/2014/main" id="{B79387B3-2A2D-4F14-9418-EAD7E8A37070}"/>
              </a:ext>
            </a:extLst>
          </p:cNvPr>
          <p:cNvPicPr>
            <a:picLocks noChangeAspect="1"/>
          </p:cNvPicPr>
          <p:nvPr/>
        </p:nvPicPr>
        <p:blipFill>
          <a:blip r:embed="rId10"/>
          <a:stretch>
            <a:fillRect/>
          </a:stretch>
        </p:blipFill>
        <p:spPr>
          <a:xfrm>
            <a:off x="43442" y="4903529"/>
            <a:ext cx="1430652" cy="1113632"/>
          </a:xfrm>
          <a:prstGeom prst="rect">
            <a:avLst/>
          </a:prstGeom>
        </p:spPr>
      </p:pic>
      <p:pic>
        <p:nvPicPr>
          <p:cNvPr id="38" name="图片 37">
            <a:extLst>
              <a:ext uri="{FF2B5EF4-FFF2-40B4-BE49-F238E27FC236}">
                <a16:creationId xmlns:a16="http://schemas.microsoft.com/office/drawing/2014/main" id="{5CE8C703-3FF0-4F34-8835-F9E41BD98C6F}"/>
              </a:ext>
            </a:extLst>
          </p:cNvPr>
          <p:cNvPicPr>
            <a:picLocks noChangeAspect="1"/>
          </p:cNvPicPr>
          <p:nvPr/>
        </p:nvPicPr>
        <p:blipFill>
          <a:blip r:embed="rId11"/>
          <a:stretch>
            <a:fillRect/>
          </a:stretch>
        </p:blipFill>
        <p:spPr>
          <a:xfrm>
            <a:off x="3805106" y="5139373"/>
            <a:ext cx="2292295" cy="1097375"/>
          </a:xfrm>
          <a:prstGeom prst="rect">
            <a:avLst/>
          </a:prstGeom>
        </p:spPr>
      </p:pic>
      <p:pic>
        <p:nvPicPr>
          <p:cNvPr id="39" name="图片 38">
            <a:extLst>
              <a:ext uri="{FF2B5EF4-FFF2-40B4-BE49-F238E27FC236}">
                <a16:creationId xmlns:a16="http://schemas.microsoft.com/office/drawing/2014/main" id="{EE57F54F-1691-4F4C-A189-A2BAEF763B98}"/>
              </a:ext>
            </a:extLst>
          </p:cNvPr>
          <p:cNvPicPr>
            <a:picLocks noChangeAspect="1"/>
          </p:cNvPicPr>
          <p:nvPr/>
        </p:nvPicPr>
        <p:blipFill>
          <a:blip r:embed="rId12"/>
          <a:stretch>
            <a:fillRect/>
          </a:stretch>
        </p:blipFill>
        <p:spPr>
          <a:xfrm>
            <a:off x="11645226" y="5221917"/>
            <a:ext cx="520237" cy="902287"/>
          </a:xfrm>
          <a:prstGeom prst="rect">
            <a:avLst/>
          </a:prstGeom>
        </p:spPr>
      </p:pic>
      <p:pic>
        <p:nvPicPr>
          <p:cNvPr id="40" name="图片 39">
            <a:extLst>
              <a:ext uri="{FF2B5EF4-FFF2-40B4-BE49-F238E27FC236}">
                <a16:creationId xmlns:a16="http://schemas.microsoft.com/office/drawing/2014/main" id="{AFD2D279-B4F8-490F-B87E-869658AEBA52}"/>
              </a:ext>
            </a:extLst>
          </p:cNvPr>
          <p:cNvPicPr>
            <a:picLocks noChangeAspect="1"/>
          </p:cNvPicPr>
          <p:nvPr/>
        </p:nvPicPr>
        <p:blipFill>
          <a:blip r:embed="rId13"/>
          <a:stretch>
            <a:fillRect/>
          </a:stretch>
        </p:blipFill>
        <p:spPr>
          <a:xfrm>
            <a:off x="360" y="1721"/>
            <a:ext cx="951059" cy="512108"/>
          </a:xfrm>
          <a:prstGeom prst="rect">
            <a:avLst/>
          </a:prstGeom>
        </p:spPr>
      </p:pic>
      <p:pic>
        <p:nvPicPr>
          <p:cNvPr id="41" name="图片 40">
            <a:extLst>
              <a:ext uri="{FF2B5EF4-FFF2-40B4-BE49-F238E27FC236}">
                <a16:creationId xmlns:a16="http://schemas.microsoft.com/office/drawing/2014/main" id="{92165CC7-3934-4377-B417-F1523C480F19}"/>
              </a:ext>
            </a:extLst>
          </p:cNvPr>
          <p:cNvPicPr>
            <a:picLocks noChangeAspect="1"/>
          </p:cNvPicPr>
          <p:nvPr/>
        </p:nvPicPr>
        <p:blipFill>
          <a:blip r:embed="rId14"/>
          <a:stretch>
            <a:fillRect/>
          </a:stretch>
        </p:blipFill>
        <p:spPr>
          <a:xfrm>
            <a:off x="11647390" y="2131649"/>
            <a:ext cx="569009" cy="2292295"/>
          </a:xfrm>
          <a:prstGeom prst="rect">
            <a:avLst/>
          </a:prstGeom>
        </p:spPr>
      </p:pic>
      <p:pic>
        <p:nvPicPr>
          <p:cNvPr id="43" name="图片 42">
            <a:extLst>
              <a:ext uri="{FF2B5EF4-FFF2-40B4-BE49-F238E27FC236}">
                <a16:creationId xmlns:a16="http://schemas.microsoft.com/office/drawing/2014/main" id="{A7818364-3D4E-4B6C-8887-879657810D50}"/>
              </a:ext>
            </a:extLst>
          </p:cNvPr>
          <p:cNvPicPr>
            <a:picLocks noChangeAspect="1"/>
          </p:cNvPicPr>
          <p:nvPr/>
        </p:nvPicPr>
        <p:blipFill>
          <a:blip r:embed="rId15"/>
          <a:stretch>
            <a:fillRect/>
          </a:stretch>
        </p:blipFill>
        <p:spPr>
          <a:xfrm>
            <a:off x="9129088" y="1219626"/>
            <a:ext cx="739712" cy="382049"/>
          </a:xfrm>
          <a:prstGeom prst="rect">
            <a:avLst/>
          </a:prstGeom>
        </p:spPr>
      </p:pic>
      <p:pic>
        <p:nvPicPr>
          <p:cNvPr id="44" name="图片 43">
            <a:extLst>
              <a:ext uri="{FF2B5EF4-FFF2-40B4-BE49-F238E27FC236}">
                <a16:creationId xmlns:a16="http://schemas.microsoft.com/office/drawing/2014/main" id="{D2E79A8A-9D01-4EFB-8102-27E04F5FE29C}"/>
              </a:ext>
            </a:extLst>
          </p:cNvPr>
          <p:cNvPicPr>
            <a:picLocks noChangeAspect="1"/>
          </p:cNvPicPr>
          <p:nvPr/>
        </p:nvPicPr>
        <p:blipFill>
          <a:blip r:embed="rId16"/>
          <a:stretch>
            <a:fillRect/>
          </a:stretch>
        </p:blipFill>
        <p:spPr>
          <a:xfrm>
            <a:off x="10062292" y="2632838"/>
            <a:ext cx="1056732" cy="609653"/>
          </a:xfrm>
          <a:prstGeom prst="rect">
            <a:avLst/>
          </a:prstGeom>
        </p:spPr>
      </p:pic>
      <p:sp>
        <p:nvSpPr>
          <p:cNvPr id="50" name="文本框 49">
            <a:extLst>
              <a:ext uri="{FF2B5EF4-FFF2-40B4-BE49-F238E27FC236}">
                <a16:creationId xmlns:a16="http://schemas.microsoft.com/office/drawing/2014/main" id="{F69C627B-2360-4469-BA4F-2FC8AD78849B}"/>
              </a:ext>
            </a:extLst>
          </p:cNvPr>
          <p:cNvSpPr txBox="1"/>
          <p:nvPr/>
        </p:nvSpPr>
        <p:spPr>
          <a:xfrm>
            <a:off x="3149198" y="346898"/>
            <a:ext cx="7485563" cy="2554545"/>
          </a:xfrm>
          <a:prstGeom prst="rect">
            <a:avLst/>
          </a:prstGeom>
          <a:noFill/>
        </p:spPr>
        <p:txBody>
          <a:bodyPr wrap="square" rtlCol="0">
            <a:spAutoFit/>
          </a:bodyPr>
          <a:lstStyle/>
          <a:p>
            <a:r>
              <a:rPr lang="en-US" sz="3200" i="1"/>
              <a:t>Hình ảnh, từ ngữ đặc sắc: mái chùa cong veo, chiều cổ tích, líu lo (tượng thanh), rót (động từ chỉ hành động), mật ngọt (hình ảnh ẩn dụ, chuyển đổi giác quan từ thính giác sang vị giác).</a:t>
            </a:r>
            <a:endParaRPr lang="en-US" sz="8000" b="1" i="1">
              <a:latin typeface="Times New Roman" panose="02020603050405020304" pitchFamily="18" charset="0"/>
              <a:cs typeface="Times New Roman" panose="02020603050405020304" pitchFamily="18" charset="0"/>
            </a:endParaRPr>
          </a:p>
        </p:txBody>
      </p:sp>
      <p:pic>
        <p:nvPicPr>
          <p:cNvPr id="42" name="图片 41">
            <a:extLst>
              <a:ext uri="{FF2B5EF4-FFF2-40B4-BE49-F238E27FC236}">
                <a16:creationId xmlns:a16="http://schemas.microsoft.com/office/drawing/2014/main" id="{159B2285-9675-4521-B7F1-291D556CBE2E}"/>
              </a:ext>
            </a:extLst>
          </p:cNvPr>
          <p:cNvPicPr>
            <a:picLocks noChangeAspect="1"/>
          </p:cNvPicPr>
          <p:nvPr/>
        </p:nvPicPr>
        <p:blipFill>
          <a:blip r:embed="rId17"/>
          <a:stretch>
            <a:fillRect/>
          </a:stretch>
        </p:blipFill>
        <p:spPr>
          <a:xfrm>
            <a:off x="-16785" y="5947894"/>
            <a:ext cx="12225572" cy="910415"/>
          </a:xfrm>
          <a:prstGeom prst="rect">
            <a:avLst/>
          </a:prstGeom>
        </p:spPr>
      </p:pic>
      <p:pic>
        <p:nvPicPr>
          <p:cNvPr id="47" name="图片 46">
            <a:extLst>
              <a:ext uri="{FF2B5EF4-FFF2-40B4-BE49-F238E27FC236}">
                <a16:creationId xmlns:a16="http://schemas.microsoft.com/office/drawing/2014/main" id="{28AE9390-D668-4165-84EC-E69ADC0613E3}"/>
              </a:ext>
            </a:extLst>
          </p:cNvPr>
          <p:cNvPicPr>
            <a:picLocks noChangeAspect="1"/>
          </p:cNvPicPr>
          <p:nvPr/>
        </p:nvPicPr>
        <p:blipFill>
          <a:blip r:embed="rId18"/>
          <a:stretch>
            <a:fillRect/>
          </a:stretch>
        </p:blipFill>
        <p:spPr>
          <a:xfrm>
            <a:off x="228415" y="2328873"/>
            <a:ext cx="4070125" cy="4514615"/>
          </a:xfrm>
          <a:prstGeom prst="rect">
            <a:avLst/>
          </a:prstGeom>
        </p:spPr>
      </p:pic>
      <p:grpSp>
        <p:nvGrpSpPr>
          <p:cNvPr id="57" name="组合 56">
            <a:extLst>
              <a:ext uri="{FF2B5EF4-FFF2-40B4-BE49-F238E27FC236}">
                <a16:creationId xmlns:a16="http://schemas.microsoft.com/office/drawing/2014/main" id="{0A9AEAE1-05EE-42A7-A893-8050DE123F47}"/>
              </a:ext>
            </a:extLst>
          </p:cNvPr>
          <p:cNvGrpSpPr/>
          <p:nvPr/>
        </p:nvGrpSpPr>
        <p:grpSpPr>
          <a:xfrm>
            <a:off x="8285346" y="3459847"/>
            <a:ext cx="3901779" cy="3004983"/>
            <a:chOff x="5571854" y="2365410"/>
            <a:chExt cx="2926334" cy="2253737"/>
          </a:xfrm>
        </p:grpSpPr>
        <p:pic>
          <p:nvPicPr>
            <p:cNvPr id="45" name="图片 44">
              <a:extLst>
                <a:ext uri="{FF2B5EF4-FFF2-40B4-BE49-F238E27FC236}">
                  <a16:creationId xmlns:a16="http://schemas.microsoft.com/office/drawing/2014/main" id="{9987074D-FE1E-4248-9D08-EB3267CBCD17}"/>
                </a:ext>
              </a:extLst>
            </p:cNvPr>
            <p:cNvPicPr>
              <a:picLocks noChangeAspect="1"/>
            </p:cNvPicPr>
            <p:nvPr/>
          </p:nvPicPr>
          <p:blipFill>
            <a:blip r:embed="rId19"/>
            <a:stretch>
              <a:fillRect/>
            </a:stretch>
          </p:blipFill>
          <p:spPr>
            <a:xfrm>
              <a:off x="6796019" y="2365410"/>
              <a:ext cx="786452" cy="682811"/>
            </a:xfrm>
            <a:prstGeom prst="rect">
              <a:avLst/>
            </a:prstGeom>
          </p:spPr>
        </p:pic>
        <p:pic>
          <p:nvPicPr>
            <p:cNvPr id="35" name="图片 34">
              <a:extLst>
                <a:ext uri="{FF2B5EF4-FFF2-40B4-BE49-F238E27FC236}">
                  <a16:creationId xmlns:a16="http://schemas.microsoft.com/office/drawing/2014/main" id="{5829E9B3-F0B1-4C76-8F9E-65862ED7BA9A}"/>
                </a:ext>
              </a:extLst>
            </p:cNvPr>
            <p:cNvPicPr>
              <a:picLocks noChangeAspect="1"/>
            </p:cNvPicPr>
            <p:nvPr/>
          </p:nvPicPr>
          <p:blipFill>
            <a:blip r:embed="rId20"/>
            <a:stretch>
              <a:fillRect/>
            </a:stretch>
          </p:blipFill>
          <p:spPr>
            <a:xfrm>
              <a:off x="5571854" y="2906023"/>
              <a:ext cx="2926334" cy="1713124"/>
            </a:xfrm>
            <a:prstGeom prst="rect">
              <a:avLst/>
            </a:prstGeom>
          </p:spPr>
        </p:pic>
      </p:grpSp>
    </p:spTree>
    <p:extLst>
      <p:ext uri="{BB962C8B-B14F-4D97-AF65-F5344CB8AC3E}">
        <p14:creationId xmlns:p14="http://schemas.microsoft.com/office/powerpoint/2010/main" val="371286314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750"/>
                                        <p:tgtEl>
                                          <p:spTgt spid="38"/>
                                        </p:tgtEl>
                                      </p:cBhvr>
                                    </p:animEffect>
                                    <p:anim calcmode="lin" valueType="num">
                                      <p:cBhvr>
                                        <p:cTn id="18" dur="750" fill="hold"/>
                                        <p:tgtEl>
                                          <p:spTgt spid="38"/>
                                        </p:tgtEl>
                                        <p:attrNameLst>
                                          <p:attrName>ppt_x</p:attrName>
                                        </p:attrNameLst>
                                      </p:cBhvr>
                                      <p:tavLst>
                                        <p:tav tm="0">
                                          <p:val>
                                            <p:strVal val="#ppt_x"/>
                                          </p:val>
                                        </p:tav>
                                        <p:tav tm="100000">
                                          <p:val>
                                            <p:strVal val="#ppt_x"/>
                                          </p:val>
                                        </p:tav>
                                      </p:tavLst>
                                    </p:anim>
                                    <p:anim calcmode="lin" valueType="num">
                                      <p:cBhvr>
                                        <p:cTn id="19" dur="750" fill="hold"/>
                                        <p:tgtEl>
                                          <p:spTgt spid="3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750"/>
                                        <p:tgtEl>
                                          <p:spTgt spid="39"/>
                                        </p:tgtEl>
                                      </p:cBhvr>
                                    </p:animEffect>
                                    <p:anim calcmode="lin" valueType="num">
                                      <p:cBhvr>
                                        <p:cTn id="23" dur="750" fill="hold"/>
                                        <p:tgtEl>
                                          <p:spTgt spid="39"/>
                                        </p:tgtEl>
                                        <p:attrNameLst>
                                          <p:attrName>ppt_x</p:attrName>
                                        </p:attrNameLst>
                                      </p:cBhvr>
                                      <p:tavLst>
                                        <p:tav tm="0">
                                          <p:val>
                                            <p:strVal val="#ppt_x"/>
                                          </p:val>
                                        </p:tav>
                                        <p:tav tm="100000">
                                          <p:val>
                                            <p:strVal val="#ppt_x"/>
                                          </p:val>
                                        </p:tav>
                                      </p:tavLst>
                                    </p:anim>
                                    <p:anim calcmode="lin" valueType="num">
                                      <p:cBhvr>
                                        <p:cTn id="24" dur="750" fill="hold"/>
                                        <p:tgtEl>
                                          <p:spTgt spid="3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5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750"/>
                                        <p:tgtEl>
                                          <p:spTgt spid="37"/>
                                        </p:tgtEl>
                                      </p:cBhvr>
                                    </p:animEffect>
                                    <p:anim calcmode="lin" valueType="num">
                                      <p:cBhvr>
                                        <p:cTn id="28" dur="750" fill="hold"/>
                                        <p:tgtEl>
                                          <p:spTgt spid="37"/>
                                        </p:tgtEl>
                                        <p:attrNameLst>
                                          <p:attrName>ppt_x</p:attrName>
                                        </p:attrNameLst>
                                      </p:cBhvr>
                                      <p:tavLst>
                                        <p:tav tm="0">
                                          <p:val>
                                            <p:strVal val="#ppt_x"/>
                                          </p:val>
                                        </p:tav>
                                        <p:tav tm="100000">
                                          <p:val>
                                            <p:strVal val="#ppt_x"/>
                                          </p:val>
                                        </p:tav>
                                      </p:tavLst>
                                    </p:anim>
                                    <p:anim calcmode="lin" valueType="num">
                                      <p:cBhvr>
                                        <p:cTn id="29" dur="750" fill="hold"/>
                                        <p:tgtEl>
                                          <p:spTgt spid="37"/>
                                        </p:tgtEl>
                                        <p:attrNameLst>
                                          <p:attrName>ppt_y</p:attrName>
                                        </p:attrNameLst>
                                      </p:cBhvr>
                                      <p:tavLst>
                                        <p:tav tm="0">
                                          <p:val>
                                            <p:strVal val="#ppt_y+.1"/>
                                          </p:val>
                                        </p:tav>
                                        <p:tav tm="100000">
                                          <p:val>
                                            <p:strVal val="#ppt_y"/>
                                          </p:val>
                                        </p:tav>
                                      </p:tavLst>
                                    </p:anim>
                                  </p:childTnLst>
                                </p:cTn>
                              </p:par>
                              <p:par>
                                <p:cTn id="30" presetID="2" presetClass="entr" presetSubtype="8" fill="hold" nodeType="withEffect">
                                  <p:stCondLst>
                                    <p:cond delay="50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500" fill="hold"/>
                                        <p:tgtEl>
                                          <p:spTgt spid="34"/>
                                        </p:tgtEl>
                                        <p:attrNameLst>
                                          <p:attrName>ppt_x</p:attrName>
                                        </p:attrNameLst>
                                      </p:cBhvr>
                                      <p:tavLst>
                                        <p:tav tm="0">
                                          <p:val>
                                            <p:strVal val="0-#ppt_w/2"/>
                                          </p:val>
                                        </p:tav>
                                        <p:tav tm="100000">
                                          <p:val>
                                            <p:strVal val="#ppt_x"/>
                                          </p:val>
                                        </p:tav>
                                      </p:tavLst>
                                    </p:anim>
                                    <p:anim calcmode="lin" valueType="num">
                                      <p:cBhvr additive="base">
                                        <p:cTn id="33" dur="500" fill="hold"/>
                                        <p:tgtEl>
                                          <p:spTgt spid="34"/>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50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0-#ppt_w/2"/>
                                          </p:val>
                                        </p:tav>
                                        <p:tav tm="100000">
                                          <p:val>
                                            <p:strVal val="#ppt_x"/>
                                          </p:val>
                                        </p:tav>
                                      </p:tavLst>
                                    </p:anim>
                                    <p:anim calcmode="lin" valueType="num">
                                      <p:cBhvr additive="base">
                                        <p:cTn id="37" dur="500" fill="hold"/>
                                        <p:tgtEl>
                                          <p:spTgt spid="31"/>
                                        </p:tgtEl>
                                        <p:attrNameLst>
                                          <p:attrName>ppt_y</p:attrName>
                                        </p:attrNameLst>
                                      </p:cBhvr>
                                      <p:tavLst>
                                        <p:tav tm="0">
                                          <p:val>
                                            <p:strVal val="#ppt_y"/>
                                          </p:val>
                                        </p:tav>
                                        <p:tav tm="100000">
                                          <p:val>
                                            <p:strVal val="#ppt_y"/>
                                          </p:val>
                                        </p:tav>
                                      </p:tavLst>
                                    </p:anim>
                                  </p:childTnLst>
                                </p:cTn>
                              </p:par>
                              <p:par>
                                <p:cTn id="38" presetID="10" presetClass="entr" presetSubtype="0" fill="hold" nodeType="withEffect">
                                  <p:stCondLst>
                                    <p:cond delay="25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par>
                                <p:cTn id="41" presetID="2" presetClass="entr" presetSubtype="2" fill="hold" nodeType="withEffect">
                                  <p:stCondLst>
                                    <p:cond delay="50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500" fill="hold"/>
                                        <p:tgtEl>
                                          <p:spTgt spid="43"/>
                                        </p:tgtEl>
                                        <p:attrNameLst>
                                          <p:attrName>ppt_x</p:attrName>
                                        </p:attrNameLst>
                                      </p:cBhvr>
                                      <p:tavLst>
                                        <p:tav tm="0">
                                          <p:val>
                                            <p:strVal val="1+#ppt_w/2"/>
                                          </p:val>
                                        </p:tav>
                                        <p:tav tm="100000">
                                          <p:val>
                                            <p:strVal val="#ppt_x"/>
                                          </p:val>
                                        </p:tav>
                                      </p:tavLst>
                                    </p:anim>
                                    <p:anim calcmode="lin" valueType="num">
                                      <p:cBhvr additive="base">
                                        <p:cTn id="44" dur="500" fill="hold"/>
                                        <p:tgtEl>
                                          <p:spTgt spid="43"/>
                                        </p:tgtEl>
                                        <p:attrNameLst>
                                          <p:attrName>ppt_y</p:attrName>
                                        </p:attrNameLst>
                                      </p:cBhvr>
                                      <p:tavLst>
                                        <p:tav tm="0">
                                          <p:val>
                                            <p:strVal val="#ppt_y"/>
                                          </p:val>
                                        </p:tav>
                                        <p:tav tm="100000">
                                          <p:val>
                                            <p:strVal val="#ppt_y"/>
                                          </p:val>
                                        </p:tav>
                                      </p:tavLst>
                                    </p:anim>
                                  </p:childTnLst>
                                </p:cTn>
                              </p:par>
                              <p:par>
                                <p:cTn id="45" presetID="10" presetClass="entr" presetSubtype="0" fill="hold" nodeType="withEffect">
                                  <p:stCondLst>
                                    <p:cond delay="25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2" presetClass="entr" presetSubtype="2" fill="hold" nodeType="withEffect">
                                  <p:stCondLst>
                                    <p:cond delay="500"/>
                                  </p:stCondLst>
                                  <p:childTnLst>
                                    <p:set>
                                      <p:cBhvr>
                                        <p:cTn id="49" dur="1" fill="hold">
                                          <p:stCondLst>
                                            <p:cond delay="0"/>
                                          </p:stCondLst>
                                        </p:cTn>
                                        <p:tgtEl>
                                          <p:spTgt spid="44"/>
                                        </p:tgtEl>
                                        <p:attrNameLst>
                                          <p:attrName>style.visibility</p:attrName>
                                        </p:attrNameLst>
                                      </p:cBhvr>
                                      <p:to>
                                        <p:strVal val="visible"/>
                                      </p:to>
                                    </p:set>
                                    <p:anim calcmode="lin" valueType="num">
                                      <p:cBhvr additive="base">
                                        <p:cTn id="50" dur="500" fill="hold"/>
                                        <p:tgtEl>
                                          <p:spTgt spid="44"/>
                                        </p:tgtEl>
                                        <p:attrNameLst>
                                          <p:attrName>ppt_x</p:attrName>
                                        </p:attrNameLst>
                                      </p:cBhvr>
                                      <p:tavLst>
                                        <p:tav tm="0">
                                          <p:val>
                                            <p:strVal val="1+#ppt_w/2"/>
                                          </p:val>
                                        </p:tav>
                                        <p:tav tm="100000">
                                          <p:val>
                                            <p:strVal val="#ppt_x"/>
                                          </p:val>
                                        </p:tav>
                                      </p:tavLst>
                                    </p:anim>
                                    <p:anim calcmode="lin" valueType="num">
                                      <p:cBhvr additive="base">
                                        <p:cTn id="51" dur="500" fill="hold"/>
                                        <p:tgtEl>
                                          <p:spTgt spid="44"/>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25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500" fill="hold"/>
                                        <p:tgtEl>
                                          <p:spTgt spid="32"/>
                                        </p:tgtEl>
                                        <p:attrNameLst>
                                          <p:attrName>ppt_x</p:attrName>
                                        </p:attrNameLst>
                                      </p:cBhvr>
                                      <p:tavLst>
                                        <p:tav tm="0">
                                          <p:val>
                                            <p:strVal val="1+#ppt_w/2"/>
                                          </p:val>
                                        </p:tav>
                                        <p:tav tm="100000">
                                          <p:val>
                                            <p:strVal val="#ppt_x"/>
                                          </p:val>
                                        </p:tav>
                                      </p:tavLst>
                                    </p:anim>
                                    <p:anim calcmode="lin" valueType="num">
                                      <p:cBhvr additive="base">
                                        <p:cTn id="55" dur="500" fill="hold"/>
                                        <p:tgtEl>
                                          <p:spTgt spid="32"/>
                                        </p:tgtEl>
                                        <p:attrNameLst>
                                          <p:attrName>ppt_y</p:attrName>
                                        </p:attrNameLst>
                                      </p:cBhvr>
                                      <p:tavLst>
                                        <p:tav tm="0">
                                          <p:val>
                                            <p:strVal val="#ppt_y"/>
                                          </p:val>
                                        </p:tav>
                                        <p:tav tm="100000">
                                          <p:val>
                                            <p:strVal val="#ppt_y"/>
                                          </p:val>
                                        </p:tav>
                                      </p:tavLst>
                                    </p:anim>
                                  </p:childTnLst>
                                </p:cTn>
                              </p:par>
                              <p:par>
                                <p:cTn id="56" presetID="10" presetClass="entr" presetSubtype="0" fill="hold" nodeType="withEffect">
                                  <p:stCondLst>
                                    <p:cond delay="50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par>
                                <p:cTn id="59" presetID="2" presetClass="entr" presetSubtype="8" fill="hold" nodeType="withEffect">
                                  <p:stCondLst>
                                    <p:cond delay="25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0-#ppt_w/2"/>
                                          </p:val>
                                        </p:tav>
                                        <p:tav tm="100000">
                                          <p:val>
                                            <p:strVal val="#ppt_x"/>
                                          </p:val>
                                        </p:tav>
                                      </p:tavLst>
                                    </p:anim>
                                    <p:anim calcmode="lin" valueType="num">
                                      <p:cBhvr additive="base">
                                        <p:cTn id="62" dur="500" fill="hold"/>
                                        <p:tgtEl>
                                          <p:spTgt spid="33"/>
                                        </p:tgtEl>
                                        <p:attrNameLst>
                                          <p:attrName>ppt_y</p:attrName>
                                        </p:attrNameLst>
                                      </p:cBhvr>
                                      <p:tavLst>
                                        <p:tav tm="0">
                                          <p:val>
                                            <p:strVal val="#ppt_y"/>
                                          </p:val>
                                        </p:tav>
                                        <p:tav tm="100000">
                                          <p:val>
                                            <p:strVal val="#ppt_y"/>
                                          </p:val>
                                        </p:tav>
                                      </p:tavLst>
                                    </p:anim>
                                  </p:childTnLst>
                                </p:cTn>
                              </p:par>
                            </p:childTnLst>
                          </p:cTn>
                        </p:par>
                        <p:par>
                          <p:cTn id="63" fill="hold">
                            <p:stCondLst>
                              <p:cond delay="1000"/>
                            </p:stCondLst>
                            <p:childTnLst>
                              <p:par>
                                <p:cTn id="64" presetID="2" presetClass="entr" presetSubtype="2"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750" fill="hold"/>
                                        <p:tgtEl>
                                          <p:spTgt spid="57"/>
                                        </p:tgtEl>
                                        <p:attrNameLst>
                                          <p:attrName>ppt_x</p:attrName>
                                        </p:attrNameLst>
                                      </p:cBhvr>
                                      <p:tavLst>
                                        <p:tav tm="0">
                                          <p:val>
                                            <p:strVal val="1+#ppt_w/2"/>
                                          </p:val>
                                        </p:tav>
                                        <p:tav tm="100000">
                                          <p:val>
                                            <p:strVal val="#ppt_x"/>
                                          </p:val>
                                        </p:tav>
                                      </p:tavLst>
                                    </p:anim>
                                    <p:anim calcmode="lin" valueType="num">
                                      <p:cBhvr additive="base">
                                        <p:cTn id="67" dur="750" fill="hold"/>
                                        <p:tgtEl>
                                          <p:spTgt spid="57"/>
                                        </p:tgtEl>
                                        <p:attrNameLst>
                                          <p:attrName>ppt_y</p:attrName>
                                        </p:attrNameLst>
                                      </p:cBhvr>
                                      <p:tavLst>
                                        <p:tav tm="0">
                                          <p:val>
                                            <p:strVal val="#ppt_y"/>
                                          </p:val>
                                        </p:tav>
                                        <p:tav tm="100000">
                                          <p:val>
                                            <p:strVal val="#ppt_y"/>
                                          </p:val>
                                        </p:tav>
                                      </p:tavLst>
                                    </p:anim>
                                  </p:childTnLst>
                                </p:cTn>
                              </p:par>
                            </p:childTnLst>
                          </p:cTn>
                        </p:par>
                        <p:par>
                          <p:cTn id="68" fill="hold">
                            <p:stCondLst>
                              <p:cond delay="1750"/>
                            </p:stCondLst>
                            <p:childTnLst>
                              <p:par>
                                <p:cTn id="69" presetID="2" presetClass="entr" presetSubtype="8"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additive="base">
                                        <p:cTn id="71" dur="750" fill="hold"/>
                                        <p:tgtEl>
                                          <p:spTgt spid="47"/>
                                        </p:tgtEl>
                                        <p:attrNameLst>
                                          <p:attrName>ppt_x</p:attrName>
                                        </p:attrNameLst>
                                      </p:cBhvr>
                                      <p:tavLst>
                                        <p:tav tm="0">
                                          <p:val>
                                            <p:strVal val="0-#ppt_w/2"/>
                                          </p:val>
                                        </p:tav>
                                        <p:tav tm="100000">
                                          <p:val>
                                            <p:strVal val="#ppt_x"/>
                                          </p:val>
                                        </p:tav>
                                      </p:tavLst>
                                    </p:anim>
                                    <p:anim calcmode="lin" valueType="num">
                                      <p:cBhvr additive="base">
                                        <p:cTn id="72" dur="75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1" presetClass="entr" presetSubtype="0" fill="hold" grpId="0" nodeType="clickEffect">
                                  <p:stCondLst>
                                    <p:cond delay="0"/>
                                  </p:stCondLst>
                                  <p:iterate type="lt">
                                    <p:tmPct val="7143"/>
                                  </p:iterate>
                                  <p:childTnLst>
                                    <p:set>
                                      <p:cBhvr>
                                        <p:cTn id="76" dur="1" fill="hold">
                                          <p:stCondLst>
                                            <p:cond delay="0"/>
                                          </p:stCondLst>
                                        </p:cTn>
                                        <p:tgtEl>
                                          <p:spTgt spid="50"/>
                                        </p:tgtEl>
                                        <p:attrNameLst>
                                          <p:attrName>style.visibility</p:attrName>
                                        </p:attrNameLst>
                                      </p:cBhvr>
                                      <p:to>
                                        <p:strVal val="visible"/>
                                      </p:to>
                                    </p:set>
                                    <p:anim calcmode="lin" valueType="num">
                                      <p:cBhvr>
                                        <p:cTn id="77"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50"/>
                                        </p:tgtEl>
                                        <p:attrNameLst>
                                          <p:attrName>ppt_y</p:attrName>
                                        </p:attrNameLst>
                                      </p:cBhvr>
                                      <p:tavLst>
                                        <p:tav tm="0">
                                          <p:val>
                                            <p:strVal val="#ppt_y"/>
                                          </p:val>
                                        </p:tav>
                                        <p:tav tm="100000">
                                          <p:val>
                                            <p:strVal val="#ppt_y"/>
                                          </p:val>
                                        </p:tav>
                                      </p:tavLst>
                                    </p:anim>
                                    <p:anim calcmode="lin" valueType="num">
                                      <p:cBhvr>
                                        <p:cTn id="79"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12</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id="{56100E42-1B9F-4C8D-B484-B237526F1280}"/>
              </a:ext>
            </a:extLst>
          </p:cNvPr>
          <p:cNvSpPr txBox="1"/>
          <p:nvPr/>
        </p:nvSpPr>
        <p:spPr>
          <a:xfrm>
            <a:off x="1332730" y="364589"/>
            <a:ext cx="9688708" cy="830868"/>
          </a:xfrm>
          <a:prstGeom prst="rect">
            <a:avLst/>
          </a:prstGeom>
          <a:noFill/>
        </p:spPr>
        <p:txBody>
          <a:bodyPr vert="horz" wrap="square" rtlCol="0">
            <a:spAutoFit/>
          </a:bodyPr>
          <a:lstStyle/>
          <a:p>
            <a:pPr defTabSz="914217"/>
            <a:r>
              <a:rPr lang="en-US" altLang="zh-CN" sz="47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Nhiệm vụ 3: Hoàn thành PHT sau:</a:t>
            </a:r>
            <a:endParaRPr lang="en-US" altLang="zh-CN" sz="4799"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aphicFrame>
        <p:nvGraphicFramePr>
          <p:cNvPr id="3" name="Bảng 2">
            <a:extLst>
              <a:ext uri="{FF2B5EF4-FFF2-40B4-BE49-F238E27FC236}">
                <a16:creationId xmlns:a16="http://schemas.microsoft.com/office/drawing/2014/main" id="{265FFDF4-945A-536E-3D37-447886A89AEF}"/>
              </a:ext>
            </a:extLst>
          </p:cNvPr>
          <p:cNvGraphicFramePr>
            <a:graphicFrameLocks noGrp="1"/>
          </p:cNvGraphicFramePr>
          <p:nvPr>
            <p:extLst>
              <p:ext uri="{D42A27DB-BD31-4B8C-83A1-F6EECF244321}">
                <p14:modId xmlns:p14="http://schemas.microsoft.com/office/powerpoint/2010/main" val="3154072995"/>
              </p:ext>
            </p:extLst>
          </p:nvPr>
        </p:nvGraphicFramePr>
        <p:xfrm>
          <a:off x="1182640" y="1297635"/>
          <a:ext cx="10587828" cy="4126232"/>
        </p:xfrm>
        <a:graphic>
          <a:graphicData uri="http://schemas.openxmlformats.org/drawingml/2006/table">
            <a:tbl>
              <a:tblPr firstRow="1" firstCol="1" bandRow="1">
                <a:tableStyleId>{5940675A-B579-460E-94D1-54222C63F5DA}</a:tableStyleId>
              </a:tblPr>
              <a:tblGrid>
                <a:gridCol w="1259003">
                  <a:extLst>
                    <a:ext uri="{9D8B030D-6E8A-4147-A177-3AD203B41FA5}">
                      <a16:colId xmlns:a16="http://schemas.microsoft.com/office/drawing/2014/main" val="1535839279"/>
                    </a:ext>
                  </a:extLst>
                </a:gridCol>
                <a:gridCol w="5641063">
                  <a:extLst>
                    <a:ext uri="{9D8B030D-6E8A-4147-A177-3AD203B41FA5}">
                      <a16:colId xmlns:a16="http://schemas.microsoft.com/office/drawing/2014/main" val="804916873"/>
                    </a:ext>
                  </a:extLst>
                </a:gridCol>
                <a:gridCol w="3687762">
                  <a:extLst>
                    <a:ext uri="{9D8B030D-6E8A-4147-A177-3AD203B41FA5}">
                      <a16:colId xmlns:a16="http://schemas.microsoft.com/office/drawing/2014/main" val="1504061190"/>
                    </a:ext>
                  </a:extLst>
                </a:gridCol>
              </a:tblGrid>
              <a:tr h="0">
                <a:tc>
                  <a:txBody>
                    <a:bodyPr/>
                    <a:lstStyle/>
                    <a:p>
                      <a:pPr indent="127000" algn="ctr">
                        <a:lnSpc>
                          <a:spcPct val="150000"/>
                        </a:lnSpc>
                        <a:spcAft>
                          <a:spcPts val="200"/>
                        </a:spcAft>
                        <a:tabLst>
                          <a:tab pos="131445" algn="l"/>
                        </a:tabLst>
                      </a:pPr>
                      <a:r>
                        <a:rPr lang="en-US" sz="2400" b="1">
                          <a:effectLst/>
                          <a:latin typeface="Times New Roman" panose="02020603050405020304" pitchFamily="18" charset="0"/>
                          <a:cs typeface="Times New Roman" panose="02020603050405020304" pitchFamily="18" charset="0"/>
                        </a:rPr>
                        <a:t>STT</a:t>
                      </a:r>
                      <a:endParaRPr lang="vi-VN" sz="105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indent="127000" algn="ctr">
                        <a:lnSpc>
                          <a:spcPct val="150000"/>
                        </a:lnSpc>
                        <a:spcAft>
                          <a:spcPts val="200"/>
                        </a:spcAft>
                        <a:tabLst>
                          <a:tab pos="131445" algn="l"/>
                        </a:tabLst>
                      </a:pPr>
                      <a:r>
                        <a:rPr lang="vi-VN" sz="2400" b="1">
                          <a:effectLst/>
                          <a:latin typeface="Times New Roman" panose="02020603050405020304" pitchFamily="18" charset="0"/>
                          <a:cs typeface="Times New Roman" panose="02020603050405020304" pitchFamily="18" charset="0"/>
                        </a:rPr>
                        <a:t>Liệt k</a:t>
                      </a:r>
                      <a:r>
                        <a:rPr lang="en-US" sz="2400" b="1">
                          <a:effectLst/>
                          <a:latin typeface="Times New Roman" panose="02020603050405020304" pitchFamily="18" charset="0"/>
                          <a:cs typeface="Times New Roman" panose="02020603050405020304" pitchFamily="18" charset="0"/>
                        </a:rPr>
                        <a:t>ê</a:t>
                      </a:r>
                      <a:r>
                        <a:rPr lang="vi-VN" sz="2400" b="1">
                          <a:effectLst/>
                          <a:latin typeface="Times New Roman" panose="02020603050405020304" pitchFamily="18" charset="0"/>
                          <a:cs typeface="Times New Roman" panose="02020603050405020304" pitchFamily="18" charset="0"/>
                        </a:rPr>
                        <a:t> hình ảnh gợi t</a:t>
                      </a:r>
                      <a:r>
                        <a:rPr lang="en-US" sz="2400" b="1">
                          <a:effectLst/>
                          <a:latin typeface="Times New Roman" panose="02020603050405020304" pitchFamily="18" charset="0"/>
                          <a:cs typeface="Times New Roman" panose="02020603050405020304" pitchFamily="18" charset="0"/>
                        </a:rPr>
                        <a:t>ả</a:t>
                      </a:r>
                      <a:r>
                        <a:rPr lang="vi-VN" sz="2400" b="1">
                          <a:effectLst/>
                          <a:latin typeface="Times New Roman" panose="02020603050405020304" pitchFamily="18" charset="0"/>
                          <a:cs typeface="Times New Roman" panose="02020603050405020304" pitchFamily="18" charset="0"/>
                        </a:rPr>
                        <a:t> đ</a:t>
                      </a:r>
                      <a:r>
                        <a:rPr lang="en-US" sz="2400" b="1">
                          <a:effectLst/>
                          <a:latin typeface="Times New Roman" panose="02020603050405020304" pitchFamily="18" charset="0"/>
                          <a:cs typeface="Times New Roman" panose="02020603050405020304" pitchFamily="18" charset="0"/>
                        </a:rPr>
                        <a:t>ảo</a:t>
                      </a:r>
                      <a:r>
                        <a:rPr lang="vi-VN" sz="2400" b="1">
                          <a:effectLst/>
                          <a:latin typeface="Times New Roman" panose="02020603050405020304" pitchFamily="18" charset="0"/>
                          <a:cs typeface="Times New Roman" panose="02020603050405020304" pitchFamily="18" charset="0"/>
                        </a:rPr>
                        <a:t> Sơn Ca theo hai nhóm</a:t>
                      </a:r>
                      <a:endParaRPr lang="vi-VN" sz="105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vi-VN"/>
                    </a:p>
                  </a:txBody>
                  <a:tcPr/>
                </a:tc>
                <a:extLst>
                  <a:ext uri="{0D108BD9-81ED-4DB2-BD59-A6C34878D82A}">
                    <a16:rowId xmlns:a16="http://schemas.microsoft.com/office/drawing/2014/main" val="25701433"/>
                  </a:ext>
                </a:extLst>
              </a:tr>
              <a:tr h="0">
                <a:tc>
                  <a:txBody>
                    <a:bodyPr/>
                    <a:lstStyle/>
                    <a:p>
                      <a:pPr indent="127000" algn="ctr">
                        <a:lnSpc>
                          <a:spcPct val="150000"/>
                        </a:lnSpc>
                        <a:spcAft>
                          <a:spcPts val="200"/>
                        </a:spcAft>
                        <a:tabLst>
                          <a:tab pos="226695" algn="l"/>
                        </a:tabLst>
                      </a:pPr>
                      <a:r>
                        <a:rPr lang="en-US" sz="2400" b="1">
                          <a:effectLst/>
                          <a:latin typeface="Times New Roman" panose="02020603050405020304" pitchFamily="18" charset="0"/>
                          <a:cs typeface="Times New Roman" panose="02020603050405020304" pitchFamily="18" charset="0"/>
                        </a:rPr>
                        <a:t>1</a:t>
                      </a:r>
                      <a:endParaRPr lang="vi-VN" sz="105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27000" algn="just">
                        <a:lnSpc>
                          <a:spcPct val="150000"/>
                        </a:lnSpc>
                        <a:spcAft>
                          <a:spcPts val="200"/>
                        </a:spcAft>
                        <a:tabLst>
                          <a:tab pos="226695" algn="l"/>
                        </a:tabLst>
                      </a:pPr>
                      <a:r>
                        <a:rPr lang="vi-VN" sz="2400" b="1">
                          <a:effectLst/>
                          <a:latin typeface="Times New Roman" panose="02020603050405020304" pitchFamily="18" charset="0"/>
                          <a:cs typeface="Times New Roman" panose="02020603050405020304" pitchFamily="18" charset="0"/>
                        </a:rPr>
                        <a:t>Nh</a:t>
                      </a:r>
                      <a:r>
                        <a:rPr lang="en-US" sz="2400" b="1">
                          <a:effectLst/>
                          <a:latin typeface="Times New Roman" panose="02020603050405020304" pitchFamily="18" charset="0"/>
                          <a:cs typeface="Times New Roman" panose="02020603050405020304" pitchFamily="18" charset="0"/>
                        </a:rPr>
                        <a:t>ó</a:t>
                      </a:r>
                      <a:r>
                        <a:rPr lang="vi-VN" sz="2400" b="1">
                          <a:effectLst/>
                          <a:latin typeface="Times New Roman" panose="02020603050405020304" pitchFamily="18" charset="0"/>
                          <a:cs typeface="Times New Roman" panose="02020603050405020304" pitchFamily="18" charset="0"/>
                        </a:rPr>
                        <a:t>m hình ảnh miêu tả v</a:t>
                      </a:r>
                      <a:r>
                        <a:rPr lang="en-US" sz="2400" b="1">
                          <a:effectLst/>
                          <a:latin typeface="Times New Roman" panose="02020603050405020304" pitchFamily="18" charset="0"/>
                          <a:cs typeface="Times New Roman" panose="02020603050405020304" pitchFamily="18" charset="0"/>
                        </a:rPr>
                        <a:t>ẻ</a:t>
                      </a:r>
                      <a:r>
                        <a:rPr lang="vi-VN" sz="2400" b="1">
                          <a:effectLst/>
                          <a:latin typeface="Times New Roman" panose="02020603050405020304" pitchFamily="18" charset="0"/>
                          <a:cs typeface="Times New Roman" panose="02020603050405020304" pitchFamily="18" charset="0"/>
                        </a:rPr>
                        <a:t> đẹp t</a:t>
                      </a:r>
                      <a:r>
                        <a:rPr lang="en-US" sz="2400" b="1">
                          <a:effectLst/>
                          <a:latin typeface="Times New Roman" panose="02020603050405020304" pitchFamily="18" charset="0"/>
                          <a:cs typeface="Times New Roman" panose="02020603050405020304" pitchFamily="18" charset="0"/>
                        </a:rPr>
                        <a:t>hiê</a:t>
                      </a:r>
                      <a:r>
                        <a:rPr lang="vi-VN" sz="2400" b="1">
                          <a:effectLst/>
                          <a:latin typeface="Times New Roman" panose="02020603050405020304" pitchFamily="18" charset="0"/>
                          <a:cs typeface="Times New Roman" panose="02020603050405020304" pitchFamily="18" charset="0"/>
                        </a:rPr>
                        <a:t>n nhiên (cảnh vật, màu sắc, âm thanh, </a:t>
                      </a:r>
                      <a:r>
                        <a:rPr lang="en-US" sz="2400" b="1">
                          <a:effectLst/>
                          <a:latin typeface="Times New Roman" panose="02020603050405020304" pitchFamily="18" charset="0"/>
                          <a:cs typeface="Times New Roman" panose="02020603050405020304" pitchFamily="18" charset="0"/>
                        </a:rPr>
                        <a:t>mùi </a:t>
                      </a:r>
                      <a:r>
                        <a:rPr lang="vi-VN" sz="2400" b="1">
                          <a:effectLst/>
                          <a:latin typeface="Times New Roman" panose="02020603050405020304" pitchFamily="18" charset="0"/>
                          <a:cs typeface="Times New Roman" panose="02020603050405020304" pitchFamily="18" charset="0"/>
                        </a:rPr>
                        <a:t>vị,...)</a:t>
                      </a:r>
                      <a:endParaRPr lang="vi-VN" sz="105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2400">
                          <a:effectLst/>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1122822"/>
                  </a:ext>
                </a:extLst>
              </a:tr>
              <a:tr h="0">
                <a:tc>
                  <a:txBody>
                    <a:bodyPr/>
                    <a:lstStyle/>
                    <a:p>
                      <a:pPr indent="127000" algn="ctr">
                        <a:lnSpc>
                          <a:spcPct val="150000"/>
                        </a:lnSpc>
                        <a:spcAft>
                          <a:spcPts val="200"/>
                        </a:spcAft>
                        <a:tabLst>
                          <a:tab pos="229870" algn="l"/>
                        </a:tabLst>
                      </a:pPr>
                      <a:r>
                        <a:rPr lang="en-US" sz="2400" b="1">
                          <a:effectLst/>
                          <a:latin typeface="Times New Roman" panose="02020603050405020304" pitchFamily="18" charset="0"/>
                          <a:cs typeface="Times New Roman" panose="02020603050405020304" pitchFamily="18" charset="0"/>
                        </a:rPr>
                        <a:t>2</a:t>
                      </a:r>
                      <a:endParaRPr lang="vi-VN" sz="105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27000">
                        <a:lnSpc>
                          <a:spcPct val="150000"/>
                        </a:lnSpc>
                        <a:spcAft>
                          <a:spcPts val="200"/>
                        </a:spcAft>
                        <a:tabLst>
                          <a:tab pos="229870" algn="l"/>
                        </a:tabLst>
                      </a:pPr>
                      <a:r>
                        <a:rPr lang="vi-VN" sz="2400" b="1">
                          <a:effectLst/>
                          <a:latin typeface="Times New Roman" panose="02020603050405020304" pitchFamily="18" charset="0"/>
                          <a:cs typeface="Times New Roman" panose="02020603050405020304" pitchFamily="18" charset="0"/>
                        </a:rPr>
                        <a:t>Nhóm hình ảnh miêu tả cuộc sống sinh ho</a:t>
                      </a:r>
                      <a:r>
                        <a:rPr lang="en-US" sz="2400" b="1">
                          <a:effectLst/>
                          <a:latin typeface="Times New Roman" panose="02020603050405020304" pitchFamily="18" charset="0"/>
                          <a:cs typeface="Times New Roman" panose="02020603050405020304" pitchFamily="18" charset="0"/>
                        </a:rPr>
                        <a:t>ạt</a:t>
                      </a:r>
                      <a:r>
                        <a:rPr lang="vi-VN" sz="2400" b="1">
                          <a:effectLst/>
                          <a:latin typeface="Times New Roman" panose="02020603050405020304" pitchFamily="18" charset="0"/>
                          <a:cs typeface="Times New Roman" panose="02020603050405020304" pitchFamily="18" charset="0"/>
                        </a:rPr>
                        <a:t> của con người tr</a:t>
                      </a:r>
                      <a:r>
                        <a:rPr lang="en-US" sz="2400" b="1">
                          <a:effectLst/>
                          <a:latin typeface="Times New Roman" panose="02020603050405020304" pitchFamily="18" charset="0"/>
                          <a:cs typeface="Times New Roman" panose="02020603050405020304" pitchFamily="18" charset="0"/>
                        </a:rPr>
                        <a:t>ê</a:t>
                      </a:r>
                      <a:r>
                        <a:rPr lang="vi-VN" sz="2400" b="1">
                          <a:effectLst/>
                          <a:latin typeface="Times New Roman" panose="02020603050405020304" pitchFamily="18" charset="0"/>
                          <a:cs typeface="Times New Roman" panose="02020603050405020304" pitchFamily="18" charset="0"/>
                        </a:rPr>
                        <a:t>n đ</a:t>
                      </a:r>
                      <a:r>
                        <a:rPr lang="en-US" sz="2400" b="1">
                          <a:effectLst/>
                          <a:latin typeface="Times New Roman" panose="02020603050405020304" pitchFamily="18" charset="0"/>
                          <a:cs typeface="Times New Roman" panose="02020603050405020304" pitchFamily="18" charset="0"/>
                        </a:rPr>
                        <a:t>ả</a:t>
                      </a:r>
                      <a:r>
                        <a:rPr lang="vi-VN" sz="2400" b="1">
                          <a:effectLst/>
                          <a:latin typeface="Times New Roman" panose="02020603050405020304" pitchFamily="18" charset="0"/>
                          <a:cs typeface="Times New Roman" panose="02020603050405020304" pitchFamily="18" charset="0"/>
                        </a:rPr>
                        <a:t>o.</a:t>
                      </a:r>
                      <a:endParaRPr lang="vi-VN" sz="105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2400">
                          <a:effectLst/>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1718732"/>
                  </a:ext>
                </a:extLst>
              </a:tr>
              <a:tr h="0">
                <a:tc>
                  <a:txBody>
                    <a:bodyPr/>
                    <a:lstStyle/>
                    <a:p>
                      <a:pPr indent="127000" algn="ctr">
                        <a:lnSpc>
                          <a:spcPct val="150000"/>
                        </a:lnSpc>
                        <a:spcAft>
                          <a:spcPts val="200"/>
                        </a:spcAft>
                        <a:tabLst>
                          <a:tab pos="229870" algn="l"/>
                        </a:tabLst>
                      </a:pPr>
                      <a:r>
                        <a:rPr lang="en-US" sz="2400" b="1">
                          <a:effectLst/>
                          <a:latin typeface="Times New Roman" panose="02020603050405020304" pitchFamily="18" charset="0"/>
                          <a:cs typeface="Times New Roman" panose="02020603050405020304" pitchFamily="18" charset="0"/>
                        </a:rPr>
                        <a:t>3</a:t>
                      </a:r>
                      <a:endParaRPr lang="vi-VN" sz="105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27000">
                        <a:lnSpc>
                          <a:spcPct val="150000"/>
                        </a:lnSpc>
                        <a:spcAft>
                          <a:spcPts val="200"/>
                        </a:spcAft>
                        <a:tabLst>
                          <a:tab pos="229870" algn="l"/>
                        </a:tabLst>
                      </a:pPr>
                      <a:r>
                        <a:rPr lang="en-US" sz="2400" b="1">
                          <a:effectLst/>
                          <a:latin typeface="Times New Roman" panose="02020603050405020304" pitchFamily="18" charset="0"/>
                          <a:cs typeface="Times New Roman" panose="02020603050405020304" pitchFamily="18" charset="0"/>
                        </a:rPr>
                        <a:t>Tác giả thể hiện tình cảm, cảm xúc gì qua những hình ảnh trên</a:t>
                      </a:r>
                      <a:endParaRPr lang="vi-VN" sz="105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2400">
                          <a:effectLst/>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4809281"/>
                  </a:ext>
                </a:extLst>
              </a:tr>
            </a:tbl>
          </a:graphicData>
        </a:graphic>
      </p:graphicFrame>
    </p:spTree>
    <p:extLst>
      <p:ext uri="{BB962C8B-B14F-4D97-AF65-F5344CB8AC3E}">
        <p14:creationId xmlns:p14="http://schemas.microsoft.com/office/powerpoint/2010/main" val="8640288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41">
            <a:extLst>
              <a:ext uri="{FF2B5EF4-FFF2-40B4-BE49-F238E27FC236}">
                <a16:creationId xmlns:a16="http://schemas.microsoft.com/office/drawing/2014/main" id="{56100E42-1B9F-4C8D-B484-B237526F1280}"/>
              </a:ext>
            </a:extLst>
          </p:cNvPr>
          <p:cNvSpPr txBox="1"/>
          <p:nvPr/>
        </p:nvSpPr>
        <p:spPr>
          <a:xfrm>
            <a:off x="1361913" y="29058"/>
            <a:ext cx="9134232" cy="830868"/>
          </a:xfrm>
          <a:prstGeom prst="rect">
            <a:avLst/>
          </a:prstGeom>
          <a:noFill/>
        </p:spPr>
        <p:txBody>
          <a:bodyPr vert="horz" wrap="square" rtlCol="0">
            <a:spAutoFit/>
          </a:bodyPr>
          <a:lstStyle/>
          <a:p>
            <a:pPr defTabSz="914217"/>
            <a:r>
              <a:rPr lang="en-US" altLang="zh-CN" sz="47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Nhiệm vụ 3: Hoàn thành PHT sau:</a:t>
            </a:r>
            <a:endParaRPr lang="en-US" altLang="zh-CN" sz="4799"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4" name="Bảng 3">
            <a:extLst>
              <a:ext uri="{FF2B5EF4-FFF2-40B4-BE49-F238E27FC236}">
                <a16:creationId xmlns:a16="http://schemas.microsoft.com/office/drawing/2014/main" id="{CB29FE59-26B1-A3D6-2EEB-435B4B8F1BB2}"/>
              </a:ext>
            </a:extLst>
          </p:cNvPr>
          <p:cNvGraphicFramePr>
            <a:graphicFrameLocks noGrp="1"/>
          </p:cNvGraphicFramePr>
          <p:nvPr>
            <p:extLst>
              <p:ext uri="{D42A27DB-BD31-4B8C-83A1-F6EECF244321}">
                <p14:modId xmlns:p14="http://schemas.microsoft.com/office/powerpoint/2010/main" val="17280735"/>
              </p:ext>
            </p:extLst>
          </p:nvPr>
        </p:nvGraphicFramePr>
        <p:xfrm>
          <a:off x="342088" y="1325424"/>
          <a:ext cx="11507823" cy="4327144"/>
        </p:xfrm>
        <a:graphic>
          <a:graphicData uri="http://schemas.openxmlformats.org/drawingml/2006/table">
            <a:tbl>
              <a:tblPr firstRow="1" firstCol="1" bandRow="1">
                <a:tableStyleId>{5940675A-B579-460E-94D1-54222C63F5DA}</a:tableStyleId>
              </a:tblPr>
              <a:tblGrid>
                <a:gridCol w="1262976">
                  <a:extLst>
                    <a:ext uri="{9D8B030D-6E8A-4147-A177-3AD203B41FA5}">
                      <a16:colId xmlns:a16="http://schemas.microsoft.com/office/drawing/2014/main" val="2401782525"/>
                    </a:ext>
                  </a:extLst>
                </a:gridCol>
                <a:gridCol w="2645923">
                  <a:extLst>
                    <a:ext uri="{9D8B030D-6E8A-4147-A177-3AD203B41FA5}">
                      <a16:colId xmlns:a16="http://schemas.microsoft.com/office/drawing/2014/main" val="1911992849"/>
                    </a:ext>
                  </a:extLst>
                </a:gridCol>
                <a:gridCol w="7598924">
                  <a:extLst>
                    <a:ext uri="{9D8B030D-6E8A-4147-A177-3AD203B41FA5}">
                      <a16:colId xmlns:a16="http://schemas.microsoft.com/office/drawing/2014/main" val="3240978801"/>
                    </a:ext>
                  </a:extLst>
                </a:gridCol>
              </a:tblGrid>
              <a:tr h="363865">
                <a:tc>
                  <a:txBody>
                    <a:bodyPr/>
                    <a:lstStyle/>
                    <a:p>
                      <a:pPr indent="127000" algn="ctr">
                        <a:lnSpc>
                          <a:spcPct val="150000"/>
                        </a:lnSpc>
                        <a:spcAft>
                          <a:spcPts val="200"/>
                        </a:spcAft>
                        <a:tabLst>
                          <a:tab pos="131445" algn="l"/>
                        </a:tabLst>
                      </a:pPr>
                      <a:r>
                        <a:rPr lang="en-US" sz="2800" b="1">
                          <a:effectLst/>
                          <a:latin typeface="Times New Roman" panose="02020603050405020304" pitchFamily="18" charset="0"/>
                          <a:cs typeface="Times New Roman" panose="02020603050405020304" pitchFamily="18" charset="0"/>
                        </a:rPr>
                        <a:t>STT</a:t>
                      </a:r>
                      <a:endParaRPr lang="vi-VN" sz="280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84" marR="48384" marT="0" marB="0"/>
                </a:tc>
                <a:tc gridSpan="2">
                  <a:txBody>
                    <a:bodyPr/>
                    <a:lstStyle/>
                    <a:p>
                      <a:pPr marL="20955" indent="127000" algn="ctr">
                        <a:lnSpc>
                          <a:spcPct val="150000"/>
                        </a:lnSpc>
                        <a:spcAft>
                          <a:spcPts val="200"/>
                        </a:spcAft>
                      </a:pPr>
                      <a:r>
                        <a:rPr lang="vi-VN" sz="2800" b="1">
                          <a:effectLst/>
                          <a:latin typeface="Times New Roman" panose="02020603050405020304" pitchFamily="18" charset="0"/>
                          <a:cs typeface="Times New Roman" panose="02020603050405020304" pitchFamily="18" charset="0"/>
                        </a:rPr>
                        <a:t>Liệt k</a:t>
                      </a:r>
                      <a:r>
                        <a:rPr lang="en-US" sz="2800" b="1">
                          <a:effectLst/>
                          <a:latin typeface="Times New Roman" panose="02020603050405020304" pitchFamily="18" charset="0"/>
                          <a:cs typeface="Times New Roman" panose="02020603050405020304" pitchFamily="18" charset="0"/>
                        </a:rPr>
                        <a:t>ê</a:t>
                      </a:r>
                      <a:r>
                        <a:rPr lang="vi-VN" sz="2800" b="1">
                          <a:effectLst/>
                          <a:latin typeface="Times New Roman" panose="02020603050405020304" pitchFamily="18" charset="0"/>
                          <a:cs typeface="Times New Roman" panose="02020603050405020304" pitchFamily="18" charset="0"/>
                        </a:rPr>
                        <a:t> hình ảnh gợi t</a:t>
                      </a:r>
                      <a:r>
                        <a:rPr lang="en-US" sz="2800" b="1">
                          <a:effectLst/>
                          <a:latin typeface="Times New Roman" panose="02020603050405020304" pitchFamily="18" charset="0"/>
                          <a:cs typeface="Times New Roman" panose="02020603050405020304" pitchFamily="18" charset="0"/>
                        </a:rPr>
                        <a:t>ả</a:t>
                      </a:r>
                      <a:r>
                        <a:rPr lang="vi-VN" sz="2800" b="1">
                          <a:effectLst/>
                          <a:latin typeface="Times New Roman" panose="02020603050405020304" pitchFamily="18" charset="0"/>
                          <a:cs typeface="Times New Roman" panose="02020603050405020304" pitchFamily="18" charset="0"/>
                        </a:rPr>
                        <a:t> đ</a:t>
                      </a:r>
                      <a:r>
                        <a:rPr lang="en-US" sz="2800" b="1">
                          <a:effectLst/>
                          <a:latin typeface="Times New Roman" panose="02020603050405020304" pitchFamily="18" charset="0"/>
                          <a:cs typeface="Times New Roman" panose="02020603050405020304" pitchFamily="18" charset="0"/>
                        </a:rPr>
                        <a:t>ảo</a:t>
                      </a:r>
                      <a:r>
                        <a:rPr lang="vi-VN" sz="2800" b="1">
                          <a:effectLst/>
                          <a:latin typeface="Times New Roman" panose="02020603050405020304" pitchFamily="18" charset="0"/>
                          <a:cs typeface="Times New Roman" panose="02020603050405020304" pitchFamily="18" charset="0"/>
                        </a:rPr>
                        <a:t> Sơn Ca theo hai nhóm</a:t>
                      </a:r>
                      <a:endParaRPr lang="vi-VN" sz="280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84" marR="48384" marT="0" marB="0"/>
                </a:tc>
                <a:tc hMerge="1">
                  <a:txBody>
                    <a:bodyPr/>
                    <a:lstStyle/>
                    <a:p>
                      <a:endParaRPr lang="vi-VN"/>
                    </a:p>
                  </a:txBody>
                  <a:tcPr/>
                </a:tc>
                <a:extLst>
                  <a:ext uri="{0D108BD9-81ED-4DB2-BD59-A6C34878D82A}">
                    <a16:rowId xmlns:a16="http://schemas.microsoft.com/office/drawing/2014/main" val="317272533"/>
                  </a:ext>
                </a:extLst>
              </a:tr>
              <a:tr h="983416">
                <a:tc>
                  <a:txBody>
                    <a:bodyPr/>
                    <a:lstStyle/>
                    <a:p>
                      <a:pPr indent="127000" algn="ctr">
                        <a:lnSpc>
                          <a:spcPct val="150000"/>
                        </a:lnSpc>
                        <a:spcAft>
                          <a:spcPts val="200"/>
                        </a:spcAft>
                        <a:tabLst>
                          <a:tab pos="226695" algn="l"/>
                        </a:tabLst>
                      </a:pPr>
                      <a:r>
                        <a:rPr lang="en-US" sz="2800" b="1">
                          <a:effectLst/>
                          <a:latin typeface="Times New Roman" panose="02020603050405020304" pitchFamily="18" charset="0"/>
                          <a:cs typeface="Times New Roman" panose="02020603050405020304" pitchFamily="18" charset="0"/>
                        </a:rPr>
                        <a:t>1</a:t>
                      </a:r>
                      <a:endParaRPr lang="vi-VN" sz="280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84" marR="48384" marT="0" marB="0"/>
                </a:tc>
                <a:tc>
                  <a:txBody>
                    <a:bodyPr/>
                    <a:lstStyle/>
                    <a:p>
                      <a:pPr indent="127000" algn="just">
                        <a:lnSpc>
                          <a:spcPct val="150000"/>
                        </a:lnSpc>
                        <a:spcAft>
                          <a:spcPts val="200"/>
                        </a:spcAft>
                        <a:tabLst>
                          <a:tab pos="226695" algn="l"/>
                        </a:tabLst>
                      </a:pPr>
                      <a:r>
                        <a:rPr lang="vi-VN" sz="2800" b="1">
                          <a:effectLst/>
                          <a:latin typeface="Times New Roman" panose="02020603050405020304" pitchFamily="18" charset="0"/>
                          <a:cs typeface="Times New Roman" panose="02020603050405020304" pitchFamily="18" charset="0"/>
                        </a:rPr>
                        <a:t>Nh</a:t>
                      </a:r>
                      <a:r>
                        <a:rPr lang="en-US" sz="2800" b="1">
                          <a:effectLst/>
                          <a:latin typeface="Times New Roman" panose="02020603050405020304" pitchFamily="18" charset="0"/>
                          <a:cs typeface="Times New Roman" panose="02020603050405020304" pitchFamily="18" charset="0"/>
                        </a:rPr>
                        <a:t>ó</a:t>
                      </a:r>
                      <a:r>
                        <a:rPr lang="vi-VN" sz="2800" b="1">
                          <a:effectLst/>
                          <a:latin typeface="Times New Roman" panose="02020603050405020304" pitchFamily="18" charset="0"/>
                          <a:cs typeface="Times New Roman" panose="02020603050405020304" pitchFamily="18" charset="0"/>
                        </a:rPr>
                        <a:t>m hình ảnh miêu tả v</a:t>
                      </a:r>
                      <a:r>
                        <a:rPr lang="en-US" sz="2800" b="1">
                          <a:effectLst/>
                          <a:latin typeface="Times New Roman" panose="02020603050405020304" pitchFamily="18" charset="0"/>
                          <a:cs typeface="Times New Roman" panose="02020603050405020304" pitchFamily="18" charset="0"/>
                        </a:rPr>
                        <a:t>ẻ</a:t>
                      </a:r>
                      <a:r>
                        <a:rPr lang="vi-VN" sz="2800" b="1">
                          <a:effectLst/>
                          <a:latin typeface="Times New Roman" panose="02020603050405020304" pitchFamily="18" charset="0"/>
                          <a:cs typeface="Times New Roman" panose="02020603050405020304" pitchFamily="18" charset="0"/>
                        </a:rPr>
                        <a:t> đẹp t</a:t>
                      </a:r>
                      <a:r>
                        <a:rPr lang="en-US" sz="2800" b="1">
                          <a:effectLst/>
                          <a:latin typeface="Times New Roman" panose="02020603050405020304" pitchFamily="18" charset="0"/>
                          <a:cs typeface="Times New Roman" panose="02020603050405020304" pitchFamily="18" charset="0"/>
                        </a:rPr>
                        <a:t>hiê</a:t>
                      </a:r>
                      <a:r>
                        <a:rPr lang="vi-VN" sz="2800" b="1">
                          <a:effectLst/>
                          <a:latin typeface="Times New Roman" panose="02020603050405020304" pitchFamily="18" charset="0"/>
                          <a:cs typeface="Times New Roman" panose="02020603050405020304" pitchFamily="18" charset="0"/>
                        </a:rPr>
                        <a:t>n nhiên (cảnh vật, màu sắc, âm thanh, </a:t>
                      </a:r>
                      <a:r>
                        <a:rPr lang="en-US" sz="2800" b="1">
                          <a:effectLst/>
                          <a:latin typeface="Times New Roman" panose="02020603050405020304" pitchFamily="18" charset="0"/>
                          <a:cs typeface="Times New Roman" panose="02020603050405020304" pitchFamily="18" charset="0"/>
                        </a:rPr>
                        <a:t>mùi </a:t>
                      </a:r>
                      <a:r>
                        <a:rPr lang="vi-VN" sz="2800" b="1">
                          <a:effectLst/>
                          <a:latin typeface="Times New Roman" panose="02020603050405020304" pitchFamily="18" charset="0"/>
                          <a:cs typeface="Times New Roman" panose="02020603050405020304" pitchFamily="18" charset="0"/>
                        </a:rPr>
                        <a:t>vị,...)</a:t>
                      </a:r>
                      <a:endParaRPr lang="vi-VN" sz="280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84" marR="48384" marT="0" marB="0"/>
                </a:tc>
                <a:tc>
                  <a:txBody>
                    <a:bodyPr/>
                    <a:lstStyle/>
                    <a:p>
                      <a:pPr marL="0" indent="0" algn="just">
                        <a:lnSpc>
                          <a:spcPct val="107000"/>
                        </a:lnSpc>
                        <a:spcAft>
                          <a:spcPts val="800"/>
                        </a:spcAft>
                        <a:buFont typeface="Arial" panose="020B0604020202020204" pitchFamily="34" charset="0"/>
                        <a:buNone/>
                      </a:pPr>
                      <a:r>
                        <a:rPr lang="en-US" sz="2800">
                          <a:effectLst/>
                        </a:rPr>
                        <a:t>- Quả bàng vuông xanh non màu lá</a:t>
                      </a:r>
                    </a:p>
                    <a:p>
                      <a:pPr marL="0" indent="0" algn="just">
                        <a:lnSpc>
                          <a:spcPct val="107000"/>
                        </a:lnSpc>
                        <a:spcAft>
                          <a:spcPts val="800"/>
                        </a:spcAft>
                        <a:buFont typeface="Arial" panose="020B0604020202020204" pitchFamily="34" charset="0"/>
                        <a:buNone/>
                      </a:pPr>
                      <a:r>
                        <a:rPr lang="en-US" sz="2800">
                          <a:effectLst/>
                        </a:rPr>
                        <a:t>- Mơn mởn thơm mùi nắng Sơn Ca</a:t>
                      </a:r>
                    </a:p>
                    <a:p>
                      <a:pPr marL="0" indent="0" algn="just">
                        <a:lnSpc>
                          <a:spcPct val="107000"/>
                        </a:lnSpc>
                        <a:spcAft>
                          <a:spcPts val="800"/>
                        </a:spcAft>
                        <a:buFont typeface="Arial" panose="020B0604020202020204" pitchFamily="34" charset="0"/>
                        <a:buNone/>
                      </a:pPr>
                      <a:r>
                        <a:rPr lang="en-US" sz="2800">
                          <a:effectLst/>
                        </a:rPr>
                        <a:t>- Hoa giấy đỏ dưới trời nắng cháy</a:t>
                      </a:r>
                    </a:p>
                    <a:p>
                      <a:pPr marL="0" indent="0" algn="just">
                        <a:lnSpc>
                          <a:spcPct val="107000"/>
                        </a:lnSpc>
                        <a:spcAft>
                          <a:spcPts val="800"/>
                        </a:spcAft>
                        <a:buFont typeface="Arial" panose="020B0604020202020204" pitchFamily="34" charset="0"/>
                        <a:buNone/>
                      </a:pPr>
                      <a:r>
                        <a:rPr lang="en-US" sz="2800">
                          <a:effectLst/>
                        </a:rPr>
                        <a:t>- Chim líu lo rót mật trước hiên nhà</a:t>
                      </a:r>
                    </a:p>
                    <a:p>
                      <a:pPr marL="0" indent="0" algn="just">
                        <a:lnSpc>
                          <a:spcPct val="107000"/>
                        </a:lnSpc>
                        <a:spcAft>
                          <a:spcPts val="800"/>
                        </a:spcAft>
                        <a:buFont typeface="Arial" panose="020B0604020202020204" pitchFamily="34" charset="0"/>
                        <a:buNone/>
                      </a:pPr>
                      <a:r>
                        <a:rPr lang="en-US" sz="2800">
                          <a:effectLst/>
                        </a:rPr>
                        <a:t>- Cây vẫn mướt xanh vẫy gọi chim trời</a:t>
                      </a:r>
                    </a:p>
                    <a:p>
                      <a:pPr marL="0" indent="0" algn="just">
                        <a:lnSpc>
                          <a:spcPct val="107000"/>
                        </a:lnSpc>
                        <a:spcAft>
                          <a:spcPts val="800"/>
                        </a:spcAft>
                        <a:buFont typeface="Arial" panose="020B0604020202020204" pitchFamily="34" charset="0"/>
                        <a:buNone/>
                      </a:pPr>
                      <a:r>
                        <a:rPr lang="en-US" sz="2800">
                          <a:effectLst/>
                        </a:rPr>
                        <a:t> - Đảo Sơn Ca vẫn bốn mùa lảnh lót</a:t>
                      </a:r>
                      <a:endPar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384" marR="48384" marT="0" marB="0"/>
                </a:tc>
                <a:extLst>
                  <a:ext uri="{0D108BD9-81ED-4DB2-BD59-A6C34878D82A}">
                    <a16:rowId xmlns:a16="http://schemas.microsoft.com/office/drawing/2014/main" val="2932260401"/>
                  </a:ext>
                </a:extLst>
              </a:tr>
            </a:tbl>
          </a:graphicData>
        </a:graphic>
      </p:graphicFrame>
    </p:spTree>
    <p:extLst>
      <p:ext uri="{BB962C8B-B14F-4D97-AF65-F5344CB8AC3E}">
        <p14:creationId xmlns:p14="http://schemas.microsoft.com/office/powerpoint/2010/main" val="272158393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41">
            <a:extLst>
              <a:ext uri="{FF2B5EF4-FFF2-40B4-BE49-F238E27FC236}">
                <a16:creationId xmlns:a16="http://schemas.microsoft.com/office/drawing/2014/main" id="{56100E42-1B9F-4C8D-B484-B237526F1280}"/>
              </a:ext>
            </a:extLst>
          </p:cNvPr>
          <p:cNvSpPr txBox="1"/>
          <p:nvPr/>
        </p:nvSpPr>
        <p:spPr>
          <a:xfrm>
            <a:off x="1361913" y="29058"/>
            <a:ext cx="9134232" cy="830868"/>
          </a:xfrm>
          <a:prstGeom prst="rect">
            <a:avLst/>
          </a:prstGeom>
          <a:noFill/>
        </p:spPr>
        <p:txBody>
          <a:bodyPr vert="horz" wrap="square" rtlCol="0">
            <a:spAutoFit/>
          </a:bodyPr>
          <a:lstStyle/>
          <a:p>
            <a:pPr defTabSz="914217"/>
            <a:r>
              <a:rPr lang="en-US" altLang="zh-CN" sz="47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Nhiệm vụ 3: Hoàn thành PHT sau:</a:t>
            </a:r>
            <a:endParaRPr lang="en-US" altLang="zh-CN" sz="4799"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4" name="Bảng 3">
            <a:extLst>
              <a:ext uri="{FF2B5EF4-FFF2-40B4-BE49-F238E27FC236}">
                <a16:creationId xmlns:a16="http://schemas.microsoft.com/office/drawing/2014/main" id="{CB29FE59-26B1-A3D6-2EEB-435B4B8F1BB2}"/>
              </a:ext>
            </a:extLst>
          </p:cNvPr>
          <p:cNvGraphicFramePr>
            <a:graphicFrameLocks noGrp="1"/>
          </p:cNvGraphicFramePr>
          <p:nvPr>
            <p:extLst>
              <p:ext uri="{D42A27DB-BD31-4B8C-83A1-F6EECF244321}">
                <p14:modId xmlns:p14="http://schemas.microsoft.com/office/powerpoint/2010/main" val="1286395266"/>
              </p:ext>
            </p:extLst>
          </p:nvPr>
        </p:nvGraphicFramePr>
        <p:xfrm>
          <a:off x="342088" y="1529705"/>
          <a:ext cx="11507823" cy="3230055"/>
        </p:xfrm>
        <a:graphic>
          <a:graphicData uri="http://schemas.openxmlformats.org/drawingml/2006/table">
            <a:tbl>
              <a:tblPr firstRow="1" firstCol="1" bandRow="1">
                <a:tableStyleId>{5940675A-B579-460E-94D1-54222C63F5DA}</a:tableStyleId>
              </a:tblPr>
              <a:tblGrid>
                <a:gridCol w="1058695">
                  <a:extLst>
                    <a:ext uri="{9D8B030D-6E8A-4147-A177-3AD203B41FA5}">
                      <a16:colId xmlns:a16="http://schemas.microsoft.com/office/drawing/2014/main" val="2401782525"/>
                    </a:ext>
                  </a:extLst>
                </a:gridCol>
                <a:gridCol w="2850204">
                  <a:extLst>
                    <a:ext uri="{9D8B030D-6E8A-4147-A177-3AD203B41FA5}">
                      <a16:colId xmlns:a16="http://schemas.microsoft.com/office/drawing/2014/main" val="1911992849"/>
                    </a:ext>
                  </a:extLst>
                </a:gridCol>
                <a:gridCol w="7598924">
                  <a:extLst>
                    <a:ext uri="{9D8B030D-6E8A-4147-A177-3AD203B41FA5}">
                      <a16:colId xmlns:a16="http://schemas.microsoft.com/office/drawing/2014/main" val="3240978801"/>
                    </a:ext>
                  </a:extLst>
                </a:gridCol>
              </a:tblGrid>
              <a:tr h="363865">
                <a:tc>
                  <a:txBody>
                    <a:bodyPr/>
                    <a:lstStyle/>
                    <a:p>
                      <a:pPr indent="127000" algn="ctr">
                        <a:lnSpc>
                          <a:spcPct val="150000"/>
                        </a:lnSpc>
                        <a:spcAft>
                          <a:spcPts val="200"/>
                        </a:spcAft>
                        <a:tabLst>
                          <a:tab pos="131445" algn="l"/>
                        </a:tabLst>
                      </a:pPr>
                      <a:r>
                        <a:rPr lang="en-US" sz="2800" b="1">
                          <a:effectLst/>
                          <a:latin typeface="Times New Roman" panose="02020603050405020304" pitchFamily="18" charset="0"/>
                          <a:cs typeface="Times New Roman" panose="02020603050405020304" pitchFamily="18" charset="0"/>
                        </a:rPr>
                        <a:t>STT</a:t>
                      </a:r>
                      <a:endParaRPr lang="vi-VN" sz="280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84" marR="48384" marT="0" marB="0"/>
                </a:tc>
                <a:tc gridSpan="2">
                  <a:txBody>
                    <a:bodyPr/>
                    <a:lstStyle/>
                    <a:p>
                      <a:pPr marL="20955" indent="127000" algn="ctr">
                        <a:lnSpc>
                          <a:spcPct val="150000"/>
                        </a:lnSpc>
                        <a:spcAft>
                          <a:spcPts val="200"/>
                        </a:spcAft>
                      </a:pPr>
                      <a:r>
                        <a:rPr lang="vi-VN" sz="2800" b="1">
                          <a:effectLst/>
                          <a:latin typeface="Times New Roman" panose="02020603050405020304" pitchFamily="18" charset="0"/>
                          <a:cs typeface="Times New Roman" panose="02020603050405020304" pitchFamily="18" charset="0"/>
                        </a:rPr>
                        <a:t>Liệt k</a:t>
                      </a:r>
                      <a:r>
                        <a:rPr lang="en-US" sz="2800" b="1">
                          <a:effectLst/>
                          <a:latin typeface="Times New Roman" panose="02020603050405020304" pitchFamily="18" charset="0"/>
                          <a:cs typeface="Times New Roman" panose="02020603050405020304" pitchFamily="18" charset="0"/>
                        </a:rPr>
                        <a:t>ê</a:t>
                      </a:r>
                      <a:r>
                        <a:rPr lang="vi-VN" sz="2800" b="1">
                          <a:effectLst/>
                          <a:latin typeface="Times New Roman" panose="02020603050405020304" pitchFamily="18" charset="0"/>
                          <a:cs typeface="Times New Roman" panose="02020603050405020304" pitchFamily="18" charset="0"/>
                        </a:rPr>
                        <a:t> hình ảnh gợi t</a:t>
                      </a:r>
                      <a:r>
                        <a:rPr lang="en-US" sz="2800" b="1">
                          <a:effectLst/>
                          <a:latin typeface="Times New Roman" panose="02020603050405020304" pitchFamily="18" charset="0"/>
                          <a:cs typeface="Times New Roman" panose="02020603050405020304" pitchFamily="18" charset="0"/>
                        </a:rPr>
                        <a:t>ả</a:t>
                      </a:r>
                      <a:r>
                        <a:rPr lang="vi-VN" sz="2800" b="1">
                          <a:effectLst/>
                          <a:latin typeface="Times New Roman" panose="02020603050405020304" pitchFamily="18" charset="0"/>
                          <a:cs typeface="Times New Roman" panose="02020603050405020304" pitchFamily="18" charset="0"/>
                        </a:rPr>
                        <a:t> đ</a:t>
                      </a:r>
                      <a:r>
                        <a:rPr lang="en-US" sz="2800" b="1">
                          <a:effectLst/>
                          <a:latin typeface="Times New Roman" panose="02020603050405020304" pitchFamily="18" charset="0"/>
                          <a:cs typeface="Times New Roman" panose="02020603050405020304" pitchFamily="18" charset="0"/>
                        </a:rPr>
                        <a:t>ảo</a:t>
                      </a:r>
                      <a:r>
                        <a:rPr lang="vi-VN" sz="2800" b="1">
                          <a:effectLst/>
                          <a:latin typeface="Times New Roman" panose="02020603050405020304" pitchFamily="18" charset="0"/>
                          <a:cs typeface="Times New Roman" panose="02020603050405020304" pitchFamily="18" charset="0"/>
                        </a:rPr>
                        <a:t> Sơn Ca theo hai nhóm</a:t>
                      </a:r>
                      <a:endParaRPr lang="vi-VN" sz="280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84" marR="48384" marT="0" marB="0"/>
                </a:tc>
                <a:tc hMerge="1">
                  <a:txBody>
                    <a:bodyPr/>
                    <a:lstStyle/>
                    <a:p>
                      <a:endParaRPr lang="vi-VN"/>
                    </a:p>
                  </a:txBody>
                  <a:tcPr/>
                </a:tc>
                <a:extLst>
                  <a:ext uri="{0D108BD9-81ED-4DB2-BD59-A6C34878D82A}">
                    <a16:rowId xmlns:a16="http://schemas.microsoft.com/office/drawing/2014/main" val="317272533"/>
                  </a:ext>
                </a:extLst>
              </a:tr>
              <a:tr h="865762">
                <a:tc>
                  <a:txBody>
                    <a:bodyPr/>
                    <a:lstStyle/>
                    <a:p>
                      <a:pPr indent="127000" algn="ctr">
                        <a:lnSpc>
                          <a:spcPct val="150000"/>
                        </a:lnSpc>
                        <a:spcAft>
                          <a:spcPts val="200"/>
                        </a:spcAft>
                        <a:tabLst>
                          <a:tab pos="229870" algn="l"/>
                        </a:tabLst>
                      </a:pPr>
                      <a:r>
                        <a:rPr lang="en-US" sz="2800" b="1">
                          <a:effectLst/>
                          <a:latin typeface="Times New Roman" panose="02020603050405020304" pitchFamily="18" charset="0"/>
                          <a:cs typeface="Times New Roman" panose="02020603050405020304" pitchFamily="18" charset="0"/>
                        </a:rPr>
                        <a:t>2</a:t>
                      </a:r>
                      <a:endParaRPr lang="vi-VN" sz="280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84" marR="48384" marT="0" marB="0"/>
                </a:tc>
                <a:tc>
                  <a:txBody>
                    <a:bodyPr/>
                    <a:lstStyle/>
                    <a:p>
                      <a:pPr indent="127000">
                        <a:lnSpc>
                          <a:spcPct val="150000"/>
                        </a:lnSpc>
                        <a:spcAft>
                          <a:spcPts val="200"/>
                        </a:spcAft>
                        <a:tabLst>
                          <a:tab pos="229870" algn="l"/>
                        </a:tabLst>
                      </a:pPr>
                      <a:r>
                        <a:rPr lang="vi-VN" sz="2800" b="1">
                          <a:effectLst/>
                          <a:latin typeface="Times New Roman" panose="02020603050405020304" pitchFamily="18" charset="0"/>
                          <a:cs typeface="Times New Roman" panose="02020603050405020304" pitchFamily="18" charset="0"/>
                        </a:rPr>
                        <a:t>Nhóm hình ảnh miêu tả cuộc sống sinh ho</a:t>
                      </a:r>
                      <a:r>
                        <a:rPr lang="en-US" sz="2800" b="1">
                          <a:effectLst/>
                          <a:latin typeface="Times New Roman" panose="02020603050405020304" pitchFamily="18" charset="0"/>
                          <a:cs typeface="Times New Roman" panose="02020603050405020304" pitchFamily="18" charset="0"/>
                        </a:rPr>
                        <a:t>ạt</a:t>
                      </a:r>
                      <a:r>
                        <a:rPr lang="vi-VN" sz="2800" b="1">
                          <a:effectLst/>
                          <a:latin typeface="Times New Roman" panose="02020603050405020304" pitchFamily="18" charset="0"/>
                          <a:cs typeface="Times New Roman" panose="02020603050405020304" pitchFamily="18" charset="0"/>
                        </a:rPr>
                        <a:t> của con người tr</a:t>
                      </a:r>
                      <a:r>
                        <a:rPr lang="en-US" sz="2800" b="1">
                          <a:effectLst/>
                          <a:latin typeface="Times New Roman" panose="02020603050405020304" pitchFamily="18" charset="0"/>
                          <a:cs typeface="Times New Roman" panose="02020603050405020304" pitchFamily="18" charset="0"/>
                        </a:rPr>
                        <a:t>ê</a:t>
                      </a:r>
                      <a:r>
                        <a:rPr lang="vi-VN" sz="2800" b="1">
                          <a:effectLst/>
                          <a:latin typeface="Times New Roman" panose="02020603050405020304" pitchFamily="18" charset="0"/>
                          <a:cs typeface="Times New Roman" panose="02020603050405020304" pitchFamily="18" charset="0"/>
                        </a:rPr>
                        <a:t>n đ</a:t>
                      </a:r>
                      <a:r>
                        <a:rPr lang="en-US" sz="2800" b="1">
                          <a:effectLst/>
                          <a:latin typeface="Times New Roman" panose="02020603050405020304" pitchFamily="18" charset="0"/>
                          <a:cs typeface="Times New Roman" panose="02020603050405020304" pitchFamily="18" charset="0"/>
                        </a:rPr>
                        <a:t>ả</a:t>
                      </a:r>
                      <a:r>
                        <a:rPr lang="vi-VN" sz="2800" b="1">
                          <a:effectLst/>
                          <a:latin typeface="Times New Roman" panose="02020603050405020304" pitchFamily="18" charset="0"/>
                          <a:cs typeface="Times New Roman" panose="02020603050405020304" pitchFamily="18" charset="0"/>
                        </a:rPr>
                        <a:t>o.</a:t>
                      </a:r>
                      <a:endParaRPr lang="vi-VN" sz="280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84" marR="48384" marT="0" marB="0"/>
                </a:tc>
                <a:tc>
                  <a:txBody>
                    <a:bodyPr/>
                    <a:lstStyle/>
                    <a:p>
                      <a:pPr marL="0" indent="0" algn="just">
                        <a:lnSpc>
                          <a:spcPct val="107000"/>
                        </a:lnSpc>
                        <a:spcAft>
                          <a:spcPts val="800"/>
                        </a:spcAft>
                        <a:buFont typeface="Arial" panose="020B0604020202020204" pitchFamily="34" charset="0"/>
                        <a:buNone/>
                      </a:pPr>
                      <a:r>
                        <a:rPr lang="en-US" sz="2800">
                          <a:effectLst/>
                        </a:rPr>
                        <a:t>- Mái chùa cong veo chiều cổ tích</a:t>
                      </a:r>
                    </a:p>
                    <a:p>
                      <a:pPr marL="0" indent="0" algn="just">
                        <a:lnSpc>
                          <a:spcPct val="107000"/>
                        </a:lnSpc>
                        <a:spcAft>
                          <a:spcPts val="800"/>
                        </a:spcAft>
                        <a:buFont typeface="Arial" panose="020B0604020202020204" pitchFamily="34" charset="0"/>
                        <a:buNone/>
                      </a:pPr>
                      <a:r>
                        <a:rPr lang="en-US" sz="2800">
                          <a:effectLst/>
                        </a:rPr>
                        <a:t>- Tiếng cầu kinh bịn rịn níu hồn tôi</a:t>
                      </a:r>
                    </a:p>
                    <a:p>
                      <a:pPr marL="0" indent="0" algn="just">
                        <a:lnSpc>
                          <a:spcPct val="107000"/>
                        </a:lnSpc>
                        <a:spcAft>
                          <a:spcPts val="800"/>
                        </a:spcAft>
                        <a:buFont typeface="Arial" panose="020B0604020202020204" pitchFamily="34" charset="0"/>
                        <a:buNone/>
                      </a:pPr>
                      <a:r>
                        <a:rPr lang="en-US" sz="2800">
                          <a:effectLst/>
                        </a:rPr>
                        <a:t>- Khát từng giọt mưa mùa khô trên đảo</a:t>
                      </a:r>
                    </a:p>
                    <a:p>
                      <a:pPr marL="0" indent="0" algn="just">
                        <a:lnSpc>
                          <a:spcPct val="107000"/>
                        </a:lnSpc>
                        <a:spcAft>
                          <a:spcPts val="800"/>
                        </a:spcAft>
                        <a:buFont typeface="Arial" panose="020B0604020202020204" pitchFamily="34" charset="0"/>
                        <a:buNone/>
                      </a:pPr>
                      <a:r>
                        <a:rPr lang="en-US" sz="2800">
                          <a:effectLst/>
                        </a:rPr>
                        <a:t>- Anh lính trẻ đứng canh chim làm tổ</a:t>
                      </a:r>
                    </a:p>
                    <a:p>
                      <a:pPr marL="0" indent="0" algn="just">
                        <a:lnSpc>
                          <a:spcPct val="107000"/>
                        </a:lnSpc>
                        <a:spcAft>
                          <a:spcPts val="800"/>
                        </a:spcAft>
                        <a:buFont typeface="Arial" panose="020B0604020202020204" pitchFamily="34" charset="0"/>
                        <a:buNone/>
                      </a:pPr>
                      <a:r>
                        <a:rPr lang="en-US" sz="2800">
                          <a:effectLst/>
                        </a:rPr>
                        <a:t>- Chim và người xây cột mốc tiền tiêu</a:t>
                      </a:r>
                      <a:endPar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384" marR="48384" marT="0" marB="0"/>
                </a:tc>
                <a:extLst>
                  <a:ext uri="{0D108BD9-81ED-4DB2-BD59-A6C34878D82A}">
                    <a16:rowId xmlns:a16="http://schemas.microsoft.com/office/drawing/2014/main" val="13705904"/>
                  </a:ext>
                </a:extLst>
              </a:tr>
            </a:tbl>
          </a:graphicData>
        </a:graphic>
      </p:graphicFrame>
    </p:spTree>
    <p:extLst>
      <p:ext uri="{BB962C8B-B14F-4D97-AF65-F5344CB8AC3E}">
        <p14:creationId xmlns:p14="http://schemas.microsoft.com/office/powerpoint/2010/main" val="7274194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41">
            <a:extLst>
              <a:ext uri="{FF2B5EF4-FFF2-40B4-BE49-F238E27FC236}">
                <a16:creationId xmlns:a16="http://schemas.microsoft.com/office/drawing/2014/main" id="{56100E42-1B9F-4C8D-B484-B237526F1280}"/>
              </a:ext>
            </a:extLst>
          </p:cNvPr>
          <p:cNvSpPr txBox="1"/>
          <p:nvPr/>
        </p:nvSpPr>
        <p:spPr>
          <a:xfrm>
            <a:off x="1361913" y="29058"/>
            <a:ext cx="9134232" cy="830868"/>
          </a:xfrm>
          <a:prstGeom prst="rect">
            <a:avLst/>
          </a:prstGeom>
          <a:noFill/>
        </p:spPr>
        <p:txBody>
          <a:bodyPr vert="horz" wrap="square" rtlCol="0">
            <a:spAutoFit/>
          </a:bodyPr>
          <a:lstStyle/>
          <a:p>
            <a:pPr defTabSz="914217"/>
            <a:r>
              <a:rPr lang="en-US" altLang="zh-CN" sz="47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Nhiệm vụ 3: Hoàn thành PHT sau:</a:t>
            </a:r>
            <a:endParaRPr lang="en-US" altLang="zh-CN" sz="4799"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4" name="Bảng 3">
            <a:extLst>
              <a:ext uri="{FF2B5EF4-FFF2-40B4-BE49-F238E27FC236}">
                <a16:creationId xmlns:a16="http://schemas.microsoft.com/office/drawing/2014/main" id="{CB29FE59-26B1-A3D6-2EEB-435B4B8F1BB2}"/>
              </a:ext>
            </a:extLst>
          </p:cNvPr>
          <p:cNvGraphicFramePr>
            <a:graphicFrameLocks noGrp="1"/>
          </p:cNvGraphicFramePr>
          <p:nvPr>
            <p:extLst>
              <p:ext uri="{D42A27DB-BD31-4B8C-83A1-F6EECF244321}">
                <p14:modId xmlns:p14="http://schemas.microsoft.com/office/powerpoint/2010/main" val="4242401318"/>
              </p:ext>
            </p:extLst>
          </p:nvPr>
        </p:nvGraphicFramePr>
        <p:xfrm>
          <a:off x="342088" y="1364334"/>
          <a:ext cx="11507823" cy="4213860"/>
        </p:xfrm>
        <a:graphic>
          <a:graphicData uri="http://schemas.openxmlformats.org/drawingml/2006/table">
            <a:tbl>
              <a:tblPr firstRow="1" firstCol="1" bandRow="1">
                <a:tableStyleId>{5940675A-B579-460E-94D1-54222C63F5DA}</a:tableStyleId>
              </a:tblPr>
              <a:tblGrid>
                <a:gridCol w="1019784">
                  <a:extLst>
                    <a:ext uri="{9D8B030D-6E8A-4147-A177-3AD203B41FA5}">
                      <a16:colId xmlns:a16="http://schemas.microsoft.com/office/drawing/2014/main" val="2401782525"/>
                    </a:ext>
                  </a:extLst>
                </a:gridCol>
                <a:gridCol w="2889115">
                  <a:extLst>
                    <a:ext uri="{9D8B030D-6E8A-4147-A177-3AD203B41FA5}">
                      <a16:colId xmlns:a16="http://schemas.microsoft.com/office/drawing/2014/main" val="1911992849"/>
                    </a:ext>
                  </a:extLst>
                </a:gridCol>
                <a:gridCol w="7598924">
                  <a:extLst>
                    <a:ext uri="{9D8B030D-6E8A-4147-A177-3AD203B41FA5}">
                      <a16:colId xmlns:a16="http://schemas.microsoft.com/office/drawing/2014/main" val="3240978801"/>
                    </a:ext>
                  </a:extLst>
                </a:gridCol>
              </a:tblGrid>
              <a:tr h="363865">
                <a:tc>
                  <a:txBody>
                    <a:bodyPr/>
                    <a:lstStyle/>
                    <a:p>
                      <a:pPr indent="127000" algn="ctr">
                        <a:lnSpc>
                          <a:spcPct val="150000"/>
                        </a:lnSpc>
                        <a:spcAft>
                          <a:spcPts val="200"/>
                        </a:spcAft>
                        <a:tabLst>
                          <a:tab pos="131445" algn="l"/>
                        </a:tabLst>
                      </a:pPr>
                      <a:r>
                        <a:rPr lang="en-US" sz="3200" b="1">
                          <a:effectLst/>
                          <a:latin typeface="Times New Roman" panose="02020603050405020304" pitchFamily="18" charset="0"/>
                          <a:cs typeface="Times New Roman" panose="02020603050405020304" pitchFamily="18" charset="0"/>
                        </a:rPr>
                        <a:t>STT</a:t>
                      </a:r>
                      <a:endParaRPr lang="vi-VN" sz="320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84" marR="48384" marT="0" marB="0"/>
                </a:tc>
                <a:tc gridSpan="2">
                  <a:txBody>
                    <a:bodyPr/>
                    <a:lstStyle/>
                    <a:p>
                      <a:pPr marL="20955" indent="127000" algn="ctr">
                        <a:lnSpc>
                          <a:spcPct val="150000"/>
                        </a:lnSpc>
                        <a:spcAft>
                          <a:spcPts val="200"/>
                        </a:spcAft>
                      </a:pPr>
                      <a:r>
                        <a:rPr lang="vi-VN" sz="3200" b="1">
                          <a:effectLst/>
                          <a:latin typeface="Times New Roman" panose="02020603050405020304" pitchFamily="18" charset="0"/>
                          <a:cs typeface="Times New Roman" panose="02020603050405020304" pitchFamily="18" charset="0"/>
                        </a:rPr>
                        <a:t>Liệt k</a:t>
                      </a:r>
                      <a:r>
                        <a:rPr lang="en-US" sz="3200" b="1">
                          <a:effectLst/>
                          <a:latin typeface="Times New Roman" panose="02020603050405020304" pitchFamily="18" charset="0"/>
                          <a:cs typeface="Times New Roman" panose="02020603050405020304" pitchFamily="18" charset="0"/>
                        </a:rPr>
                        <a:t>ê</a:t>
                      </a:r>
                      <a:r>
                        <a:rPr lang="vi-VN" sz="3200" b="1">
                          <a:effectLst/>
                          <a:latin typeface="Times New Roman" panose="02020603050405020304" pitchFamily="18" charset="0"/>
                          <a:cs typeface="Times New Roman" panose="02020603050405020304" pitchFamily="18" charset="0"/>
                        </a:rPr>
                        <a:t> hình ảnh gợi t</a:t>
                      </a:r>
                      <a:r>
                        <a:rPr lang="en-US" sz="3200" b="1">
                          <a:effectLst/>
                          <a:latin typeface="Times New Roman" panose="02020603050405020304" pitchFamily="18" charset="0"/>
                          <a:cs typeface="Times New Roman" panose="02020603050405020304" pitchFamily="18" charset="0"/>
                        </a:rPr>
                        <a:t>ả</a:t>
                      </a:r>
                      <a:r>
                        <a:rPr lang="vi-VN" sz="3200" b="1">
                          <a:effectLst/>
                          <a:latin typeface="Times New Roman" panose="02020603050405020304" pitchFamily="18" charset="0"/>
                          <a:cs typeface="Times New Roman" panose="02020603050405020304" pitchFamily="18" charset="0"/>
                        </a:rPr>
                        <a:t> đ</a:t>
                      </a:r>
                      <a:r>
                        <a:rPr lang="en-US" sz="3200" b="1">
                          <a:effectLst/>
                          <a:latin typeface="Times New Roman" panose="02020603050405020304" pitchFamily="18" charset="0"/>
                          <a:cs typeface="Times New Roman" panose="02020603050405020304" pitchFamily="18" charset="0"/>
                        </a:rPr>
                        <a:t>ảo</a:t>
                      </a:r>
                      <a:r>
                        <a:rPr lang="vi-VN" sz="3200" b="1">
                          <a:effectLst/>
                          <a:latin typeface="Times New Roman" panose="02020603050405020304" pitchFamily="18" charset="0"/>
                          <a:cs typeface="Times New Roman" panose="02020603050405020304" pitchFamily="18" charset="0"/>
                        </a:rPr>
                        <a:t> Sơn Ca theo hai nhóm</a:t>
                      </a:r>
                      <a:endParaRPr lang="vi-VN" sz="320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84" marR="48384" marT="0" marB="0"/>
                </a:tc>
                <a:tc hMerge="1">
                  <a:txBody>
                    <a:bodyPr/>
                    <a:lstStyle/>
                    <a:p>
                      <a:endParaRPr lang="vi-VN"/>
                    </a:p>
                  </a:txBody>
                  <a:tcPr/>
                </a:tc>
                <a:extLst>
                  <a:ext uri="{0D108BD9-81ED-4DB2-BD59-A6C34878D82A}">
                    <a16:rowId xmlns:a16="http://schemas.microsoft.com/office/drawing/2014/main" val="317272533"/>
                  </a:ext>
                </a:extLst>
              </a:tr>
              <a:tr h="489094">
                <a:tc>
                  <a:txBody>
                    <a:bodyPr/>
                    <a:lstStyle/>
                    <a:p>
                      <a:pPr indent="127000" algn="ctr">
                        <a:lnSpc>
                          <a:spcPct val="150000"/>
                        </a:lnSpc>
                        <a:spcAft>
                          <a:spcPts val="200"/>
                        </a:spcAft>
                        <a:tabLst>
                          <a:tab pos="229870" algn="l"/>
                        </a:tabLst>
                      </a:pPr>
                      <a:r>
                        <a:rPr lang="en-US" sz="3200" b="1">
                          <a:effectLst/>
                          <a:latin typeface="Times New Roman" panose="02020603050405020304" pitchFamily="18" charset="0"/>
                          <a:cs typeface="Times New Roman" panose="02020603050405020304" pitchFamily="18" charset="0"/>
                        </a:rPr>
                        <a:t>3</a:t>
                      </a:r>
                      <a:endParaRPr lang="vi-VN" sz="320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84" marR="48384" marT="0" marB="0"/>
                </a:tc>
                <a:tc>
                  <a:txBody>
                    <a:bodyPr/>
                    <a:lstStyle/>
                    <a:p>
                      <a:pPr indent="127000">
                        <a:lnSpc>
                          <a:spcPct val="150000"/>
                        </a:lnSpc>
                        <a:spcAft>
                          <a:spcPts val="200"/>
                        </a:spcAft>
                        <a:tabLst>
                          <a:tab pos="229870" algn="l"/>
                        </a:tabLst>
                      </a:pPr>
                      <a:r>
                        <a:rPr lang="en-US" sz="3200" b="1">
                          <a:effectLst/>
                          <a:latin typeface="Times New Roman" panose="02020603050405020304" pitchFamily="18" charset="0"/>
                          <a:cs typeface="Times New Roman" panose="02020603050405020304" pitchFamily="18" charset="0"/>
                        </a:rPr>
                        <a:t>Tác giả thể hiện tình cảm, cảm xúc gì qua những hình ảnh trên</a:t>
                      </a:r>
                      <a:endParaRPr lang="vi-VN" sz="320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84" marR="48384" marT="0" marB="0"/>
                </a:tc>
                <a:tc>
                  <a:txBody>
                    <a:bodyPr/>
                    <a:lstStyle/>
                    <a:p>
                      <a:pPr marL="0" indent="0" algn="just">
                        <a:lnSpc>
                          <a:spcPct val="107000"/>
                        </a:lnSpc>
                        <a:spcAft>
                          <a:spcPts val="800"/>
                        </a:spcAft>
                        <a:buFont typeface="Arial" panose="020B0604020202020204" pitchFamily="34" charset="0"/>
                        <a:buNone/>
                      </a:pPr>
                      <a:endParaRPr lang="en-US" sz="3200">
                        <a:effectLst/>
                      </a:endParaRPr>
                    </a:p>
                    <a:p>
                      <a:pPr marL="0" indent="0" algn="just">
                        <a:lnSpc>
                          <a:spcPct val="107000"/>
                        </a:lnSpc>
                        <a:spcAft>
                          <a:spcPts val="800"/>
                        </a:spcAft>
                        <a:buFont typeface="Arial" panose="020B0604020202020204" pitchFamily="34" charset="0"/>
                        <a:buNone/>
                      </a:pPr>
                      <a:endParaRPr lang="en-US" sz="3200">
                        <a:effectLst/>
                      </a:endParaRPr>
                    </a:p>
                    <a:p>
                      <a:pPr marL="0" indent="0" algn="just">
                        <a:lnSpc>
                          <a:spcPct val="107000"/>
                        </a:lnSpc>
                        <a:spcAft>
                          <a:spcPts val="800"/>
                        </a:spcAft>
                        <a:buFont typeface="Arial" panose="020B0604020202020204" pitchFamily="34" charset="0"/>
                        <a:buNone/>
                      </a:pPr>
                      <a:r>
                        <a:rPr lang="en-US" sz="3200">
                          <a:effectLst/>
                        </a:rPr>
                        <a:t>Tình cảm, cảm xúc của tác giả: tình yêu thiên nhiên, con người, rộng hơn là tình yêu đất nước</a:t>
                      </a:r>
                      <a:endParaRPr lang="vi-VN" sz="3200">
                        <a:effectLst/>
                      </a:endParaRPr>
                    </a:p>
                    <a:p>
                      <a:pPr marL="0" indent="0" algn="just">
                        <a:lnSpc>
                          <a:spcPct val="107000"/>
                        </a:lnSpc>
                        <a:spcAft>
                          <a:spcPts val="800"/>
                        </a:spcAft>
                        <a:buFont typeface="Arial" panose="020B0604020202020204" pitchFamily="34" charset="0"/>
                        <a:buNone/>
                      </a:pPr>
                      <a:r>
                        <a:rPr lang="vi-VN" sz="3200">
                          <a:effectLst/>
                        </a:rPr>
                        <a:t> </a:t>
                      </a:r>
                      <a:endPar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384" marR="48384" marT="0" marB="0"/>
                </a:tc>
                <a:extLst>
                  <a:ext uri="{0D108BD9-81ED-4DB2-BD59-A6C34878D82A}">
                    <a16:rowId xmlns:a16="http://schemas.microsoft.com/office/drawing/2014/main" val="1318785459"/>
                  </a:ext>
                </a:extLst>
              </a:tr>
            </a:tbl>
          </a:graphicData>
        </a:graphic>
      </p:graphicFrame>
    </p:spTree>
    <p:extLst>
      <p:ext uri="{BB962C8B-B14F-4D97-AF65-F5344CB8AC3E}">
        <p14:creationId xmlns:p14="http://schemas.microsoft.com/office/powerpoint/2010/main" val="146153669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3C20B7-7339-EAF7-4913-E0B5B7E51331}"/>
              </a:ext>
            </a:extLst>
          </p:cNvPr>
          <p:cNvPicPr>
            <a:picLocks noChangeAspect="1"/>
          </p:cNvPicPr>
          <p:nvPr/>
        </p:nvPicPr>
        <p:blipFill>
          <a:blip r:embed="rId2"/>
          <a:stretch>
            <a:fillRect/>
          </a:stretch>
        </p:blipFill>
        <p:spPr>
          <a:xfrm>
            <a:off x="0" y="0"/>
            <a:ext cx="12192528" cy="6858000"/>
          </a:xfrm>
          <a:prstGeom prst="rect">
            <a:avLst/>
          </a:prstGeom>
        </p:spPr>
      </p:pic>
      <p:pic>
        <p:nvPicPr>
          <p:cNvPr id="5" name="Picture 4">
            <a:extLst>
              <a:ext uri="{FF2B5EF4-FFF2-40B4-BE49-F238E27FC236}">
                <a16:creationId xmlns:a16="http://schemas.microsoft.com/office/drawing/2014/main" id="{81CA53BA-53FB-1CDB-8C8A-DD9CFBCAE9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1111">
                        <a14:foregroundMark x1="51389" y1="21944" x2="51389" y2="21944"/>
                        <a14:foregroundMark x1="35556" y1="15556" x2="35556" y2="15556"/>
                        <a14:foregroundMark x1="20000" y1="21111" x2="20000" y2="21111"/>
                        <a14:foregroundMark x1="15000" y1="37500" x2="15000" y2="37500"/>
                        <a14:foregroundMark x1="21389" y1="51111" x2="21389" y2="51111"/>
                        <a14:foregroundMark x1="91111" y1="65278" x2="91111" y2="65278"/>
                        <a14:foregroundMark x1="28333" y1="69444" x2="28333" y2="69444"/>
                      </a14:backgroundRemoval>
                    </a14:imgEffect>
                  </a14:imgLayer>
                </a14:imgProps>
              </a:ext>
            </a:extLst>
          </a:blip>
          <a:stretch>
            <a:fillRect/>
          </a:stretch>
        </p:blipFill>
        <p:spPr>
          <a:xfrm>
            <a:off x="9667014" y="0"/>
            <a:ext cx="2524986" cy="1782933"/>
          </a:xfrm>
          <a:prstGeom prst="rect">
            <a:avLst/>
          </a:prstGeom>
        </p:spPr>
      </p:pic>
      <p:sp>
        <p:nvSpPr>
          <p:cNvPr id="7" name="TextBox 6">
            <a:extLst>
              <a:ext uri="{FF2B5EF4-FFF2-40B4-BE49-F238E27FC236}">
                <a16:creationId xmlns:a16="http://schemas.microsoft.com/office/drawing/2014/main" id="{0FA604F2-CFBD-98D7-1430-2976801570FA}"/>
              </a:ext>
            </a:extLst>
          </p:cNvPr>
          <p:cNvSpPr txBox="1"/>
          <p:nvPr/>
        </p:nvSpPr>
        <p:spPr>
          <a:xfrm>
            <a:off x="690664" y="2369421"/>
            <a:ext cx="11138169" cy="2585323"/>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pPr lvl="0" algn="just">
              <a:defRPr/>
            </a:pPr>
            <a:r>
              <a:rPr lang="en-US" sz="5400" i="1">
                <a:solidFill>
                  <a:srgbClr val="002060"/>
                </a:solidFill>
              </a:rPr>
              <a:t>Chủ đề của bài thơ: sự cảm phục sức sống mãnh liệt của thiên nhiên, con người trên đảo.</a:t>
            </a:r>
            <a:endParaRPr lang="en-US" sz="9600" b="1" i="1" dirty="0">
              <a:solidFill>
                <a:srgbClr val="002060"/>
              </a:solidFill>
              <a:latin typeface="Times New Roman" panose="02020603050405020304" pitchFamily="18" charset="0"/>
              <a:cs typeface="Times New Roman" panose="02020603050405020304" pitchFamily="18" charset="0"/>
            </a:endParaRPr>
          </a:p>
        </p:txBody>
      </p:sp>
      <p:sp>
        <p:nvSpPr>
          <p:cNvPr id="2" name="文本框 41">
            <a:extLst>
              <a:ext uri="{FF2B5EF4-FFF2-40B4-BE49-F238E27FC236}">
                <a16:creationId xmlns:a16="http://schemas.microsoft.com/office/drawing/2014/main" id="{0AB20B5F-53C4-EE83-8450-0042AD63AC80}"/>
              </a:ext>
            </a:extLst>
          </p:cNvPr>
          <p:cNvSpPr txBox="1"/>
          <p:nvPr/>
        </p:nvSpPr>
        <p:spPr>
          <a:xfrm>
            <a:off x="1332730" y="393773"/>
            <a:ext cx="9134232" cy="1323439"/>
          </a:xfrm>
          <a:prstGeom prst="rect">
            <a:avLst/>
          </a:prstGeom>
          <a:noFill/>
        </p:spPr>
        <p:txBody>
          <a:bodyPr vert="horz" wrap="square" rtlCol="0">
            <a:spAutoFit/>
          </a:bodyPr>
          <a:lstStyle/>
          <a:p>
            <a:pPr algn="ctr" defTabSz="914217"/>
            <a:r>
              <a:rPr lang="en-US" altLang="zh-CN" sz="4000" b="1" i="1">
                <a:ln w="12700">
                  <a:noFill/>
                </a:ln>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Nhiệm vụ 4: </a:t>
            </a:r>
            <a:r>
              <a:rPr lang="en-US" altLang="zh-CN" sz="4000" b="1" i="1">
                <a:solidFill>
                  <a:schemeClr val="accent6">
                    <a:lumMod val="75000"/>
                  </a:schemeClr>
                </a:solidFill>
                <a:latin typeface="Times New Roman" panose="02020603050405020304" pitchFamily="18" charset="0"/>
                <a:cs typeface="Times New Roman" panose="02020603050405020304" pitchFamily="18" charset="0"/>
              </a:rPr>
              <a:t>L</a:t>
            </a:r>
            <a:r>
              <a:rPr lang="en-US" sz="4000" b="1" i="1">
                <a:solidFill>
                  <a:schemeClr val="accent6">
                    <a:lumMod val="75000"/>
                  </a:schemeClr>
                </a:solidFill>
                <a:latin typeface="Times New Roman" panose="02020603050405020304" pitchFamily="18" charset="0"/>
                <a:cs typeface="Times New Roman" panose="02020603050405020304" pitchFamily="18" charset="0"/>
              </a:rPr>
              <a:t>àm việc cặp đôi (3’): </a:t>
            </a:r>
          </a:p>
          <a:p>
            <a:pPr algn="ctr" defTabSz="914217"/>
            <a:r>
              <a:rPr lang="en-US" sz="4000" b="1" i="1">
                <a:solidFill>
                  <a:schemeClr val="accent6">
                    <a:lumMod val="75000"/>
                  </a:schemeClr>
                </a:solidFill>
                <a:latin typeface="Times New Roman" panose="02020603050405020304" pitchFamily="18" charset="0"/>
                <a:cs typeface="Times New Roman" panose="02020603050405020304" pitchFamily="18" charset="0"/>
              </a:rPr>
              <a:t>Nêu chủ đề của bài thơ.</a:t>
            </a:r>
            <a:endParaRPr lang="en-US" altLang="zh-CN" sz="4000" b="1" i="1" dirty="0">
              <a:ln w="12700">
                <a:noFill/>
              </a:ln>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5892182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17</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5513755" y="3853774"/>
            <a:ext cx="4356573" cy="324283"/>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pic>
        <p:nvPicPr>
          <p:cNvPr id="5" name="图片 68">
            <a:extLst>
              <a:ext uri="{FF2B5EF4-FFF2-40B4-BE49-F238E27FC236}">
                <a16:creationId xmlns:a16="http://schemas.microsoft.com/office/drawing/2014/main"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13150" y="1170437"/>
            <a:ext cx="3167669" cy="5150808"/>
          </a:xfrm>
          <a:prstGeom prst="rect">
            <a:avLst/>
          </a:prstGeom>
        </p:spPr>
      </p:pic>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10172673" y="5045895"/>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id="{25EFD4B2-71A3-4CE8-8336-8C143AADE4EF}"/>
              </a:ext>
            </a:extLst>
          </p:cNvPr>
          <p:cNvSpPr txBox="1"/>
          <p:nvPr/>
        </p:nvSpPr>
        <p:spPr>
          <a:xfrm>
            <a:off x="3480819" y="844062"/>
            <a:ext cx="8620389" cy="1754070"/>
          </a:xfrm>
          <a:prstGeom prst="rect">
            <a:avLst/>
          </a:prstGeom>
          <a:noFill/>
        </p:spPr>
        <p:txBody>
          <a:bodyPr vert="horz" wrap="square" rtlCol="0">
            <a:spAutoFit/>
          </a:bodyPr>
          <a:lstStyle/>
          <a:p>
            <a:pPr defTabSz="914217"/>
            <a:endParaRPr lang="en-US" altLang="zh-CN"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217"/>
            <a:r>
              <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III. Luyện tập</a:t>
            </a:r>
            <a:endParaRPr lang="zh-CN" altLang="en-US"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9075705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C50767-F835-0D2E-EF74-BED1D94D3246}"/>
              </a:ext>
            </a:extLst>
          </p:cNvPr>
          <p:cNvPicPr>
            <a:picLocks noChangeAspect="1"/>
          </p:cNvPicPr>
          <p:nvPr/>
        </p:nvPicPr>
        <p:blipFill>
          <a:blip r:embed="rId2"/>
          <a:stretch>
            <a:fillRect/>
          </a:stretch>
        </p:blipFill>
        <p:spPr>
          <a:xfrm>
            <a:off x="0" y="1673"/>
            <a:ext cx="12192000" cy="6854653"/>
          </a:xfrm>
          <a:prstGeom prst="rect">
            <a:avLst/>
          </a:prstGeom>
        </p:spPr>
      </p:pic>
      <p:sp>
        <p:nvSpPr>
          <p:cNvPr id="9" name="TextBox 8">
            <a:extLst>
              <a:ext uri="{FF2B5EF4-FFF2-40B4-BE49-F238E27FC236}">
                <a16:creationId xmlns:a16="http://schemas.microsoft.com/office/drawing/2014/main" id="{356B6AEC-AEC6-BE65-C3C1-C5EDB02D94B3}"/>
              </a:ext>
            </a:extLst>
          </p:cNvPr>
          <p:cNvSpPr txBox="1">
            <a:spLocks noChangeArrowheads="1"/>
          </p:cNvSpPr>
          <p:nvPr/>
        </p:nvSpPr>
        <p:spPr bwMode="auto">
          <a:xfrm>
            <a:off x="2657373" y="366821"/>
            <a:ext cx="6877254" cy="234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ct val="107000"/>
              </a:lnSpc>
              <a:spcAft>
                <a:spcPts val="800"/>
              </a:spcAft>
            </a:pPr>
            <a:r>
              <a:rPr lang="en-US" sz="3600" b="1" i="1">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So sánh sự giống và khác nhau giữa hình thức và nội dung của bài thơ với hai văn bản </a:t>
            </a:r>
            <a:r>
              <a:rPr lang="en-US" sz="3600" b="1" i="1">
                <a:solidFill>
                  <a:srgbClr val="7030A0"/>
                </a:solidFill>
                <a:effectLst/>
                <a:latin typeface="TimesNewRomanPS-ItalicMT"/>
                <a:ea typeface="Calibri" panose="020F0502020204030204" pitchFamily="34" charset="0"/>
                <a:cs typeface="Times New Roman" panose="02020603050405020304" pitchFamily="18" charset="0"/>
              </a:rPr>
              <a:t>Bồng chanh đỏ, Bố của Xi-mông.</a:t>
            </a:r>
            <a:endParaRPr lang="vi-VN" sz="3600" b="1" i="1">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A picture containing green&#10;&#10;Description automatically generated">
            <a:extLst>
              <a:ext uri="{FF2B5EF4-FFF2-40B4-BE49-F238E27FC236}">
                <a16:creationId xmlns:a16="http://schemas.microsoft.com/office/drawing/2014/main" id="{96FA8298-4854-2CAB-6ADD-F66A35A16014}"/>
              </a:ext>
            </a:extLst>
          </p:cNvPr>
          <p:cNvPicPr>
            <a:picLocks noChangeAspect="1"/>
          </p:cNvPicPr>
          <p:nvPr/>
        </p:nvPicPr>
        <p:blipFill>
          <a:blip r:embed="rId3"/>
          <a:stretch>
            <a:fillRect/>
          </a:stretch>
        </p:blipFill>
        <p:spPr>
          <a:xfrm>
            <a:off x="190527" y="153827"/>
            <a:ext cx="1205753" cy="1131524"/>
          </a:xfrm>
          <a:prstGeom prst="rect">
            <a:avLst/>
          </a:prstGeom>
        </p:spPr>
      </p:pic>
      <p:sp>
        <p:nvSpPr>
          <p:cNvPr id="5" name="Google Shape;1486;p46">
            <a:extLst>
              <a:ext uri="{FF2B5EF4-FFF2-40B4-BE49-F238E27FC236}">
                <a16:creationId xmlns:a16="http://schemas.microsoft.com/office/drawing/2014/main" id="{CD029CC7-96BA-B46D-CB2D-15264EE4B463}"/>
              </a:ext>
            </a:extLst>
          </p:cNvPr>
          <p:cNvSpPr/>
          <p:nvPr/>
        </p:nvSpPr>
        <p:spPr>
          <a:xfrm flipH="1">
            <a:off x="1646687" y="2775538"/>
            <a:ext cx="9326112" cy="3615534"/>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solidFill>
          <a:ln w="12700" cmpd="sng">
            <a:solidFill>
              <a:srgbClr val="682F2D"/>
            </a:solidFill>
            <a:prstDash val="dash"/>
          </a:ln>
        </p:spPr>
        <p:txBody>
          <a:bodyPr spcFirstLastPara="1" wrap="square" lIns="91425" tIns="91425" rIns="91425" bIns="91425" anchor="ctr" anchorCtr="0">
            <a:noAutofit/>
          </a:bodyPr>
          <a:lstStyle/>
          <a:p>
            <a:pPr>
              <a:defRPr/>
            </a:pPr>
            <a:endParaRPr kern="0">
              <a:solidFill>
                <a:srgbClr val="000000"/>
              </a:solidFill>
              <a:latin typeface="Arial"/>
              <a:ea typeface="微软雅黑"/>
            </a:endParaRPr>
          </a:p>
        </p:txBody>
      </p:sp>
      <p:sp>
        <p:nvSpPr>
          <p:cNvPr id="6" name="TextBox 5">
            <a:extLst>
              <a:ext uri="{FF2B5EF4-FFF2-40B4-BE49-F238E27FC236}">
                <a16:creationId xmlns:a16="http://schemas.microsoft.com/office/drawing/2014/main" id="{A16E7210-59FC-44E0-DE8C-D0BCDEF20160}"/>
              </a:ext>
            </a:extLst>
          </p:cNvPr>
          <p:cNvSpPr txBox="1"/>
          <p:nvPr/>
        </p:nvSpPr>
        <p:spPr>
          <a:xfrm>
            <a:off x="2096812" y="3238973"/>
            <a:ext cx="7910032" cy="1384995"/>
          </a:xfrm>
          <a:prstGeom prst="rect">
            <a:avLst/>
          </a:prstGeom>
          <a:noFill/>
        </p:spPr>
        <p:txBody>
          <a:bodyPr wrap="square">
            <a:spAutoFit/>
          </a:bodyPr>
          <a:lstStyle/>
          <a:p>
            <a:r>
              <a:rPr lang="en-US" sz="2800" b="1"/>
              <a:t>* Hình thức: </a:t>
            </a:r>
            <a:endParaRPr lang="vi-VN" sz="2800" b="1"/>
          </a:p>
          <a:p>
            <a:r>
              <a:rPr lang="en-US" sz="2800" b="1"/>
              <a:t>- Bồng chanh đỏ, Bố của Xi-mông: truyện.</a:t>
            </a:r>
            <a:endParaRPr lang="vi-VN" sz="2800" b="1"/>
          </a:p>
          <a:p>
            <a:r>
              <a:rPr lang="en-US" sz="2800" b="1"/>
              <a:t>- Đảo Sơn Ca: thơ.</a:t>
            </a:r>
            <a:endParaRPr lang="vi-VN" sz="2800" b="1"/>
          </a:p>
        </p:txBody>
      </p:sp>
    </p:spTree>
    <p:extLst>
      <p:ext uri="{BB962C8B-B14F-4D97-AF65-F5344CB8AC3E}">
        <p14:creationId xmlns:p14="http://schemas.microsoft.com/office/powerpoint/2010/main" val="1560298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1"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C50767-F835-0D2E-EF74-BED1D94D3246}"/>
              </a:ext>
            </a:extLst>
          </p:cNvPr>
          <p:cNvPicPr>
            <a:picLocks noChangeAspect="1"/>
          </p:cNvPicPr>
          <p:nvPr/>
        </p:nvPicPr>
        <p:blipFill>
          <a:blip r:embed="rId2"/>
          <a:stretch>
            <a:fillRect/>
          </a:stretch>
        </p:blipFill>
        <p:spPr>
          <a:xfrm>
            <a:off x="0" y="1673"/>
            <a:ext cx="12192000" cy="6854653"/>
          </a:xfrm>
          <a:prstGeom prst="rect">
            <a:avLst/>
          </a:prstGeom>
        </p:spPr>
      </p:pic>
      <p:sp>
        <p:nvSpPr>
          <p:cNvPr id="9" name="TextBox 8">
            <a:extLst>
              <a:ext uri="{FF2B5EF4-FFF2-40B4-BE49-F238E27FC236}">
                <a16:creationId xmlns:a16="http://schemas.microsoft.com/office/drawing/2014/main" id="{356B6AEC-AEC6-BE65-C3C1-C5EDB02D94B3}"/>
              </a:ext>
            </a:extLst>
          </p:cNvPr>
          <p:cNvSpPr txBox="1">
            <a:spLocks noChangeArrowheads="1"/>
          </p:cNvSpPr>
          <p:nvPr/>
        </p:nvSpPr>
        <p:spPr bwMode="auto">
          <a:xfrm>
            <a:off x="2657373" y="366821"/>
            <a:ext cx="6877254" cy="234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ct val="107000"/>
              </a:lnSpc>
              <a:spcAft>
                <a:spcPts val="800"/>
              </a:spcAft>
            </a:pPr>
            <a:r>
              <a:rPr lang="en-US" sz="3600" b="1" i="1">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So sánh sự giống và khác nhau giữa hình thức và nội dung của bài thơ với hai văn bản </a:t>
            </a:r>
            <a:r>
              <a:rPr lang="en-US" sz="3600" b="1" i="1">
                <a:solidFill>
                  <a:srgbClr val="7030A0"/>
                </a:solidFill>
                <a:effectLst/>
                <a:latin typeface="TimesNewRomanPS-ItalicMT"/>
                <a:ea typeface="Calibri" panose="020F0502020204030204" pitchFamily="34" charset="0"/>
                <a:cs typeface="Times New Roman" panose="02020603050405020304" pitchFamily="18" charset="0"/>
              </a:rPr>
              <a:t>Bồng chanh đỏ, Bố của Xi-mông.</a:t>
            </a:r>
            <a:endParaRPr lang="vi-VN" sz="3600" b="1" i="1">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A picture containing green&#10;&#10;Description automatically generated">
            <a:extLst>
              <a:ext uri="{FF2B5EF4-FFF2-40B4-BE49-F238E27FC236}">
                <a16:creationId xmlns:a16="http://schemas.microsoft.com/office/drawing/2014/main" id="{96FA8298-4854-2CAB-6ADD-F66A35A16014}"/>
              </a:ext>
            </a:extLst>
          </p:cNvPr>
          <p:cNvPicPr>
            <a:picLocks noChangeAspect="1"/>
          </p:cNvPicPr>
          <p:nvPr/>
        </p:nvPicPr>
        <p:blipFill>
          <a:blip r:embed="rId3"/>
          <a:stretch>
            <a:fillRect/>
          </a:stretch>
        </p:blipFill>
        <p:spPr>
          <a:xfrm>
            <a:off x="190527" y="153827"/>
            <a:ext cx="1205753" cy="1131524"/>
          </a:xfrm>
          <a:prstGeom prst="rect">
            <a:avLst/>
          </a:prstGeom>
        </p:spPr>
      </p:pic>
      <p:sp>
        <p:nvSpPr>
          <p:cNvPr id="5" name="Google Shape;1486;p46">
            <a:extLst>
              <a:ext uri="{FF2B5EF4-FFF2-40B4-BE49-F238E27FC236}">
                <a16:creationId xmlns:a16="http://schemas.microsoft.com/office/drawing/2014/main" id="{CD029CC7-96BA-B46D-CB2D-15264EE4B463}"/>
              </a:ext>
            </a:extLst>
          </p:cNvPr>
          <p:cNvSpPr/>
          <p:nvPr/>
        </p:nvSpPr>
        <p:spPr>
          <a:xfrm flipH="1">
            <a:off x="1646687" y="2775538"/>
            <a:ext cx="9092648" cy="3644717"/>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solidFill>
          <a:ln w="12700" cmpd="sng">
            <a:solidFill>
              <a:srgbClr val="682F2D"/>
            </a:solidFill>
            <a:prstDash val="dash"/>
          </a:ln>
        </p:spPr>
        <p:txBody>
          <a:bodyPr spcFirstLastPara="1" wrap="square" lIns="91425" tIns="91425" rIns="91425" bIns="91425" anchor="ctr" anchorCtr="0">
            <a:noAutofit/>
          </a:bodyPr>
          <a:lstStyle/>
          <a:p>
            <a:pPr>
              <a:defRPr/>
            </a:pPr>
            <a:endParaRPr kern="0">
              <a:solidFill>
                <a:srgbClr val="000000"/>
              </a:solidFill>
              <a:latin typeface="Arial"/>
              <a:ea typeface="微软雅黑"/>
            </a:endParaRPr>
          </a:p>
        </p:txBody>
      </p:sp>
      <p:sp>
        <p:nvSpPr>
          <p:cNvPr id="6" name="TextBox 5">
            <a:extLst>
              <a:ext uri="{FF2B5EF4-FFF2-40B4-BE49-F238E27FC236}">
                <a16:creationId xmlns:a16="http://schemas.microsoft.com/office/drawing/2014/main" id="{A16E7210-59FC-44E0-DE8C-D0BCDEF20160}"/>
              </a:ext>
            </a:extLst>
          </p:cNvPr>
          <p:cNvSpPr txBox="1"/>
          <p:nvPr/>
        </p:nvSpPr>
        <p:spPr>
          <a:xfrm>
            <a:off x="2515101" y="3161147"/>
            <a:ext cx="7712017" cy="2554545"/>
          </a:xfrm>
          <a:prstGeom prst="rect">
            <a:avLst/>
          </a:prstGeom>
          <a:noFill/>
        </p:spPr>
        <p:txBody>
          <a:bodyPr wrap="square">
            <a:spAutoFit/>
          </a:bodyPr>
          <a:lstStyle/>
          <a:p>
            <a:r>
              <a:rPr lang="en-US" sz="3200" b="1" i="1"/>
              <a:t>* Nội dung:</a:t>
            </a:r>
            <a:endParaRPr lang="vi-VN" sz="3200" b="1" i="1"/>
          </a:p>
          <a:p>
            <a:r>
              <a:rPr lang="en-US" sz="3200" b="1" i="1"/>
              <a:t>- Giống: bộc lộ tư tưởng, tình cảm của tác giả về con người. </a:t>
            </a:r>
            <a:endParaRPr lang="vi-VN" sz="3200" b="1" i="1"/>
          </a:p>
          <a:p>
            <a:r>
              <a:rPr lang="en-US" sz="3200" b="1" i="1"/>
              <a:t>- Khác: thông qua nội dung cụ thể của từng TP. </a:t>
            </a:r>
            <a:endParaRPr lang="en-US" sz="32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7147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3239162" y="1213162"/>
            <a:ext cx="5713677" cy="2319916"/>
            <a:chOff x="3238500" y="1789966"/>
            <a:chExt cx="5715000" cy="2320453"/>
          </a:xfrm>
        </p:grpSpPr>
        <p:sp>
          <p:nvSpPr>
            <p:cNvPr id="13" name="文本框 283">
              <a:extLst>
                <a:ext uri="{FF2B5EF4-FFF2-40B4-BE49-F238E27FC236}">
                  <a16:creationId xmlns:a16="http://schemas.microsoft.com/office/drawing/2014/main" id="{192A6D67-F623-4427-AD7F-F91A32D1486D}"/>
                </a:ext>
              </a:extLst>
            </p:cNvPr>
            <p:cNvSpPr txBox="1"/>
            <p:nvPr/>
          </p:nvSpPr>
          <p:spPr>
            <a:xfrm>
              <a:off x="3255329" y="3002296"/>
              <a:ext cx="5241750" cy="1108123"/>
            </a:xfrm>
            <a:prstGeom prst="rect">
              <a:avLst/>
            </a:prstGeom>
            <a:noFill/>
          </p:spPr>
          <p:txBody>
            <a:bodyPr wrap="none" rtlCol="0">
              <a:spAutoFit/>
            </a:bodyPr>
            <a:lstStyle/>
            <a:p>
              <a:pPr algn="ctr" defTabSz="914217"/>
              <a:r>
                <a:rPr lang="en-US" altLang="zh-CN"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KHỞI ĐỘNG</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id="{9C6ACA75-01C4-483A-8EA7-A8C0D2092203}"/>
                </a:ext>
              </a:extLst>
            </p:cNvPr>
            <p:cNvSpPr txBox="1"/>
            <p:nvPr/>
          </p:nvSpPr>
          <p:spPr>
            <a:xfrm>
              <a:off x="6027427" y="1789966"/>
              <a:ext cx="184774" cy="1108123"/>
            </a:xfrm>
            <a:prstGeom prst="rect">
              <a:avLst/>
            </a:prstGeom>
            <a:noFill/>
          </p:spPr>
          <p:txBody>
            <a:bodyPr wrap="none" rtlCol="0">
              <a:spAutoFit/>
            </a:bodyPr>
            <a:lstStyle/>
            <a:p>
              <a:pPr algn="ctr" defTabSz="914217"/>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80480406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3304075" y="1473220"/>
            <a:ext cx="5966506" cy="2337529"/>
            <a:chOff x="3127218" y="1789966"/>
            <a:chExt cx="5967887" cy="2338070"/>
          </a:xfrm>
        </p:grpSpPr>
        <p:sp>
          <p:nvSpPr>
            <p:cNvPr id="13" name="文本框 283">
              <a:extLst>
                <a:ext uri="{FF2B5EF4-FFF2-40B4-BE49-F238E27FC236}">
                  <a16:creationId xmlns:a16="http://schemas.microsoft.com/office/drawing/2014/main" id="{192A6D67-F623-4427-AD7F-F91A32D1486D}"/>
                </a:ext>
              </a:extLst>
            </p:cNvPr>
            <p:cNvSpPr txBox="1"/>
            <p:nvPr/>
          </p:nvSpPr>
          <p:spPr>
            <a:xfrm>
              <a:off x="3127218" y="3019913"/>
              <a:ext cx="5967887" cy="1108123"/>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6599"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HẸN GẶP LẠI!</a:t>
              </a:r>
              <a:endParaRPr kumimoji="0" lang="zh-CN" altLang="en-US" sz="6599"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id="{9C6ACA75-01C4-483A-8EA7-A8C0D2092203}"/>
                </a:ext>
              </a:extLst>
            </p:cNvPr>
            <p:cNvSpPr txBox="1"/>
            <p:nvPr/>
          </p:nvSpPr>
          <p:spPr>
            <a:xfrm>
              <a:off x="6027435" y="1789966"/>
              <a:ext cx="184773" cy="1108123"/>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6599" b="1" i="0" u="none" strike="noStrike" kern="1200" cap="none" spc="60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4866381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34D0F5-FA5A-41F0-9878-836D4D323857}"/>
              </a:ext>
            </a:extLst>
          </p:cNvPr>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3</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33C1BA83-95E3-4F3F-B768-EA277A0CDC62}"/>
              </a:ext>
            </a:extLst>
          </p:cNvPr>
          <p:cNvSpPr txBox="1"/>
          <p:nvPr/>
        </p:nvSpPr>
        <p:spPr>
          <a:xfrm>
            <a:off x="1481741" y="1517470"/>
            <a:ext cx="9228517" cy="2308324"/>
          </a:xfrm>
          <a:prstGeom prst="rect">
            <a:avLst/>
          </a:prstGeom>
          <a:noFill/>
        </p:spPr>
        <p:txBody>
          <a:bodyPr wrap="square" rtlCol="0">
            <a:spAutoFit/>
          </a:bodyPr>
          <a:lstStyle/>
          <a:p>
            <a:pPr algn="ctr"/>
            <a:r>
              <a:rPr lang="en-US" sz="4800" i="1"/>
              <a:t>Em đã từng yêu quý và cảm phục sức sống của thiên nhiên hoặc một người nào đó hay chưa? </a:t>
            </a:r>
            <a:endParaRPr lang="vi-VN" sz="4800" i="1"/>
          </a:p>
        </p:txBody>
      </p:sp>
    </p:spTree>
    <p:extLst>
      <p:ext uri="{BB962C8B-B14F-4D97-AF65-F5344CB8AC3E}">
        <p14:creationId xmlns:p14="http://schemas.microsoft.com/office/powerpoint/2010/main" val="9630644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2864373" y="1213162"/>
            <a:ext cx="6510885" cy="2337529"/>
            <a:chOff x="2863624" y="1789966"/>
            <a:chExt cx="6512392" cy="2338070"/>
          </a:xfrm>
        </p:grpSpPr>
        <p:sp>
          <p:nvSpPr>
            <p:cNvPr id="13" name="文本框 283">
              <a:extLst>
                <a:ext uri="{FF2B5EF4-FFF2-40B4-BE49-F238E27FC236}">
                  <a16:creationId xmlns:a16="http://schemas.microsoft.com/office/drawing/2014/main" id="{192A6D67-F623-4427-AD7F-F91A32D1486D}"/>
                </a:ext>
              </a:extLst>
            </p:cNvPr>
            <p:cNvSpPr txBox="1"/>
            <p:nvPr/>
          </p:nvSpPr>
          <p:spPr>
            <a:xfrm>
              <a:off x="3585296" y="3019913"/>
              <a:ext cx="5051719" cy="1108123"/>
            </a:xfrm>
            <a:prstGeom prst="rect">
              <a:avLst/>
            </a:prstGeom>
            <a:noFill/>
          </p:spPr>
          <p:txBody>
            <a:bodyPr wrap="none" rtlCol="0">
              <a:spAutoFit/>
            </a:bodyPr>
            <a:lstStyle/>
            <a:p>
              <a:pPr algn="ctr" defTabSz="914217"/>
              <a:r>
                <a:rPr lang="en-US" altLang="zh-CN"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KIẾN THỨC</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id="{9C6ACA75-01C4-483A-8EA7-A8C0D2092203}"/>
                </a:ext>
              </a:extLst>
            </p:cNvPr>
            <p:cNvSpPr txBox="1"/>
            <p:nvPr/>
          </p:nvSpPr>
          <p:spPr>
            <a:xfrm>
              <a:off x="2863624" y="1789966"/>
              <a:ext cx="6512392" cy="1108123"/>
            </a:xfrm>
            <a:prstGeom prst="rect">
              <a:avLst/>
            </a:prstGeom>
            <a:noFill/>
          </p:spPr>
          <p:txBody>
            <a:bodyPr wrap="none" rtlCol="0">
              <a:spAutoFit/>
            </a:bodyPr>
            <a:lstStyle/>
            <a:p>
              <a:pPr algn="ctr" defTabSz="914217"/>
              <a:r>
                <a:rPr lang="en-US" altLang="zh-CN"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HÌNH THÀNH</a:t>
              </a:r>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1550238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5</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5513755" y="3853774"/>
            <a:ext cx="4356573" cy="324283"/>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pic>
        <p:nvPicPr>
          <p:cNvPr id="5" name="图片 68">
            <a:extLst>
              <a:ext uri="{FF2B5EF4-FFF2-40B4-BE49-F238E27FC236}">
                <a16:creationId xmlns:a16="http://schemas.microsoft.com/office/drawing/2014/main"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13150" y="1170437"/>
            <a:ext cx="3167669" cy="5150808"/>
          </a:xfrm>
          <a:prstGeom prst="rect">
            <a:avLst/>
          </a:prstGeom>
        </p:spPr>
      </p:pic>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10172673" y="5045895"/>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id="{25EFD4B2-71A3-4CE8-8336-8C143AADE4EF}"/>
              </a:ext>
            </a:extLst>
          </p:cNvPr>
          <p:cNvSpPr txBox="1"/>
          <p:nvPr/>
        </p:nvSpPr>
        <p:spPr>
          <a:xfrm>
            <a:off x="3883148" y="844062"/>
            <a:ext cx="7469558" cy="1754070"/>
          </a:xfrm>
          <a:prstGeom prst="rect">
            <a:avLst/>
          </a:prstGeom>
          <a:noFill/>
        </p:spPr>
        <p:txBody>
          <a:bodyPr vert="horz" wrap="square" rtlCol="0">
            <a:spAutoFit/>
          </a:bodyPr>
          <a:lstStyle/>
          <a:p>
            <a:pPr defTabSz="914217"/>
            <a:endParaRPr lang="en-US" altLang="zh-CN"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217"/>
            <a:r>
              <a:rPr lang="en-US" altLang="zh-CN"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Tìm hiểu chung</a:t>
            </a:r>
            <a:endParaRPr lang="zh-CN" altLang="en-US"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977889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6</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5513755" y="3853774"/>
            <a:ext cx="4356573" cy="324283"/>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pic>
        <p:nvPicPr>
          <p:cNvPr id="5" name="图片 68">
            <a:extLst>
              <a:ext uri="{FF2B5EF4-FFF2-40B4-BE49-F238E27FC236}">
                <a16:creationId xmlns:a16="http://schemas.microsoft.com/office/drawing/2014/main"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13150" y="1170437"/>
            <a:ext cx="3167669" cy="5150808"/>
          </a:xfrm>
          <a:prstGeom prst="rect">
            <a:avLst/>
          </a:prstGeom>
        </p:spPr>
      </p:pic>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10172673" y="5045895"/>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id="{25EFD4B2-71A3-4CE8-8336-8C143AADE4EF}"/>
              </a:ext>
            </a:extLst>
          </p:cNvPr>
          <p:cNvSpPr txBox="1"/>
          <p:nvPr/>
        </p:nvSpPr>
        <p:spPr>
          <a:xfrm>
            <a:off x="3783622" y="1658177"/>
            <a:ext cx="7469558" cy="595932"/>
          </a:xfrm>
          <a:prstGeom prst="rect">
            <a:avLst/>
          </a:prstGeom>
          <a:noFill/>
        </p:spPr>
        <p:txBody>
          <a:bodyPr vert="horz" wrap="square" rtlCol="0">
            <a:spAutoFit/>
          </a:bodyPr>
          <a:lstStyle/>
          <a:p>
            <a:pPr algn="just">
              <a:lnSpc>
                <a:spcPct val="107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 PTBĐ: BC+MT+TS.</a:t>
            </a:r>
            <a:endParaRPr lang="vi-VN" sz="3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文本框 41">
            <a:extLst>
              <a:ext uri="{FF2B5EF4-FFF2-40B4-BE49-F238E27FC236}">
                <a16:creationId xmlns:a16="http://schemas.microsoft.com/office/drawing/2014/main" id="{9443FBCF-36F0-48D8-BB18-F82A861455A3}"/>
              </a:ext>
            </a:extLst>
          </p:cNvPr>
          <p:cNvSpPr txBox="1"/>
          <p:nvPr/>
        </p:nvSpPr>
        <p:spPr>
          <a:xfrm>
            <a:off x="3850287" y="2443183"/>
            <a:ext cx="7469558" cy="595932"/>
          </a:xfrm>
          <a:prstGeom prst="rect">
            <a:avLst/>
          </a:prstGeom>
          <a:noFill/>
        </p:spPr>
        <p:txBody>
          <a:bodyPr vert="horz" wrap="square" rtlCol="0">
            <a:spAutoFit/>
          </a:bodyPr>
          <a:lstStyle/>
          <a:p>
            <a:pPr algn="just">
              <a:lnSpc>
                <a:spcPct val="107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 Thể thơ: 7 chữ.</a:t>
            </a:r>
            <a:endParaRPr lang="vi-VN" sz="3200" b="1">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7666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7</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5513755" y="3853774"/>
            <a:ext cx="4356573" cy="324283"/>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pic>
        <p:nvPicPr>
          <p:cNvPr id="5" name="图片 68">
            <a:extLst>
              <a:ext uri="{FF2B5EF4-FFF2-40B4-BE49-F238E27FC236}">
                <a16:creationId xmlns:a16="http://schemas.microsoft.com/office/drawing/2014/main"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13150" y="1170437"/>
            <a:ext cx="3167669" cy="5150808"/>
          </a:xfrm>
          <a:prstGeom prst="rect">
            <a:avLst/>
          </a:prstGeom>
        </p:spPr>
      </p:pic>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10172673" y="5045895"/>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id="{25EFD4B2-71A3-4CE8-8336-8C143AADE4EF}"/>
              </a:ext>
            </a:extLst>
          </p:cNvPr>
          <p:cNvSpPr txBox="1"/>
          <p:nvPr/>
        </p:nvSpPr>
        <p:spPr>
          <a:xfrm>
            <a:off x="3480819" y="844062"/>
            <a:ext cx="8620389" cy="1754070"/>
          </a:xfrm>
          <a:prstGeom prst="rect">
            <a:avLst/>
          </a:prstGeom>
          <a:noFill/>
        </p:spPr>
        <p:txBody>
          <a:bodyPr vert="horz" wrap="square" rtlCol="0">
            <a:spAutoFit/>
          </a:bodyPr>
          <a:lstStyle/>
          <a:p>
            <a:pPr defTabSz="914217"/>
            <a:endParaRPr lang="en-US" altLang="zh-CN"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217"/>
            <a:r>
              <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II. Tìm hiểu chi tiết văn bản</a:t>
            </a:r>
            <a:endParaRPr lang="zh-CN" altLang="en-US"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2224901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8</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1861457" y="1195411"/>
            <a:ext cx="2512855" cy="179063"/>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sp>
        <p:nvSpPr>
          <p:cNvPr id="16" name="文本框 41">
            <a:extLst>
              <a:ext uri="{FF2B5EF4-FFF2-40B4-BE49-F238E27FC236}">
                <a16:creationId xmlns:a16="http://schemas.microsoft.com/office/drawing/2014/main" id="{56100E42-1B9F-4C8D-B484-B237526F1280}"/>
              </a:ext>
            </a:extLst>
          </p:cNvPr>
          <p:cNvSpPr txBox="1"/>
          <p:nvPr/>
        </p:nvSpPr>
        <p:spPr>
          <a:xfrm>
            <a:off x="1238153" y="300002"/>
            <a:ext cx="7469558" cy="830805"/>
          </a:xfrm>
          <a:prstGeom prst="rect">
            <a:avLst/>
          </a:prstGeom>
          <a:noFill/>
        </p:spPr>
        <p:txBody>
          <a:bodyPr vert="horz" wrap="square" rtlCol="0">
            <a:spAutoFit/>
          </a:bodyPr>
          <a:lstStyle/>
          <a:p>
            <a:pPr algn="ctr" defTabSz="914217"/>
            <a:r>
              <a:rPr lang="en-US" altLang="zh-CN" sz="47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Nhiệm vụ 1:</a:t>
            </a:r>
            <a:endParaRPr lang="en-US" altLang="zh-CN" sz="4799"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pSp>
        <p:nvGrpSpPr>
          <p:cNvPr id="394" name="组合 452">
            <a:extLst>
              <a:ext uri="{FF2B5EF4-FFF2-40B4-BE49-F238E27FC236}">
                <a16:creationId xmlns:a16="http://schemas.microsoft.com/office/drawing/2014/main" id="{1CC5315A-8666-4C7A-9C69-0A07748C31D1}"/>
              </a:ext>
            </a:extLst>
          </p:cNvPr>
          <p:cNvGrpSpPr/>
          <p:nvPr/>
        </p:nvGrpSpPr>
        <p:grpSpPr>
          <a:xfrm>
            <a:off x="1328022" y="3071042"/>
            <a:ext cx="2171256" cy="2656151"/>
            <a:chOff x="4427538" y="954088"/>
            <a:chExt cx="3333750" cy="3729038"/>
          </a:xfrm>
        </p:grpSpPr>
        <p:sp>
          <p:nvSpPr>
            <p:cNvPr id="395" name="Freeform 5">
              <a:extLst>
                <a:ext uri="{FF2B5EF4-FFF2-40B4-BE49-F238E27FC236}">
                  <a16:creationId xmlns:a16="http://schemas.microsoft.com/office/drawing/2014/main" id="{E79A76EF-2CD8-4188-91BF-4FF2970D5C54}"/>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dirty="0">
                <a:solidFill>
                  <a:prstClr val="black"/>
                </a:solidFill>
                <a:latin typeface="Calibri"/>
                <a:ea typeface="宋体" panose="02010600030101010101" pitchFamily="2" charset="-122"/>
              </a:endParaRPr>
            </a:p>
          </p:txBody>
        </p:sp>
        <p:sp>
          <p:nvSpPr>
            <p:cNvPr id="396" name="Freeform 6">
              <a:extLst>
                <a:ext uri="{FF2B5EF4-FFF2-40B4-BE49-F238E27FC236}">
                  <a16:creationId xmlns:a16="http://schemas.microsoft.com/office/drawing/2014/main" id="{F0B1D970-C775-4683-80A1-E120537D6879}"/>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7" name="Freeform 7">
              <a:extLst>
                <a:ext uri="{FF2B5EF4-FFF2-40B4-BE49-F238E27FC236}">
                  <a16:creationId xmlns:a16="http://schemas.microsoft.com/office/drawing/2014/main" id="{89D0A322-08DC-4EA1-8B58-2B5D238C9232}"/>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8" name="Freeform 8">
              <a:extLst>
                <a:ext uri="{FF2B5EF4-FFF2-40B4-BE49-F238E27FC236}">
                  <a16:creationId xmlns:a16="http://schemas.microsoft.com/office/drawing/2014/main" id="{4F626CD4-A78C-4E5E-BE38-CC27BE1D7C9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9" name="Freeform 9">
              <a:extLst>
                <a:ext uri="{FF2B5EF4-FFF2-40B4-BE49-F238E27FC236}">
                  <a16:creationId xmlns:a16="http://schemas.microsoft.com/office/drawing/2014/main" id="{CA857226-FC1A-48A3-9161-051FCC1DCC14}"/>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0" name="Freeform 10">
              <a:extLst>
                <a:ext uri="{FF2B5EF4-FFF2-40B4-BE49-F238E27FC236}">
                  <a16:creationId xmlns:a16="http://schemas.microsoft.com/office/drawing/2014/main" id="{C8F89B50-1B88-45F2-B1AD-366CC34D1379}"/>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1" name="Freeform 11">
              <a:extLst>
                <a:ext uri="{FF2B5EF4-FFF2-40B4-BE49-F238E27FC236}">
                  <a16:creationId xmlns:a16="http://schemas.microsoft.com/office/drawing/2014/main" id="{A4B426C5-DE0B-43F9-AD47-C3F58716B471}"/>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2" name="Freeform 12">
              <a:extLst>
                <a:ext uri="{FF2B5EF4-FFF2-40B4-BE49-F238E27FC236}">
                  <a16:creationId xmlns:a16="http://schemas.microsoft.com/office/drawing/2014/main" id="{2257FCC4-602F-428F-989F-0A6FF3E19E43}"/>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3" name="Freeform 13">
              <a:extLst>
                <a:ext uri="{FF2B5EF4-FFF2-40B4-BE49-F238E27FC236}">
                  <a16:creationId xmlns:a16="http://schemas.microsoft.com/office/drawing/2014/main" id="{B6528C68-3C3E-49C0-915F-7BB689F25B82}"/>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4" name="Freeform 14">
              <a:extLst>
                <a:ext uri="{FF2B5EF4-FFF2-40B4-BE49-F238E27FC236}">
                  <a16:creationId xmlns:a16="http://schemas.microsoft.com/office/drawing/2014/main" id="{5B342AE4-E0E2-4B38-B583-61542F6AD0AE}"/>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5" name="Freeform 15">
              <a:extLst>
                <a:ext uri="{FF2B5EF4-FFF2-40B4-BE49-F238E27FC236}">
                  <a16:creationId xmlns:a16="http://schemas.microsoft.com/office/drawing/2014/main" id="{46035631-53A1-4AFE-B6A2-D015DFFCA33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6" name="Freeform 16">
              <a:extLst>
                <a:ext uri="{FF2B5EF4-FFF2-40B4-BE49-F238E27FC236}">
                  <a16:creationId xmlns:a16="http://schemas.microsoft.com/office/drawing/2014/main" id="{796F8C6B-2A9D-4033-90F2-EE1C5DDC45C4}"/>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7" name="Freeform 17">
              <a:extLst>
                <a:ext uri="{FF2B5EF4-FFF2-40B4-BE49-F238E27FC236}">
                  <a16:creationId xmlns:a16="http://schemas.microsoft.com/office/drawing/2014/main" id="{848209AA-1776-40D3-AD06-46CF81312757}"/>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8" name="Freeform 18">
              <a:extLst>
                <a:ext uri="{FF2B5EF4-FFF2-40B4-BE49-F238E27FC236}">
                  <a16:creationId xmlns:a16="http://schemas.microsoft.com/office/drawing/2014/main" id="{41656028-BDE1-442A-ABC9-66A0A874DE0B}"/>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9" name="Freeform 19">
              <a:extLst>
                <a:ext uri="{FF2B5EF4-FFF2-40B4-BE49-F238E27FC236}">
                  <a16:creationId xmlns:a16="http://schemas.microsoft.com/office/drawing/2014/main" id="{85DDCF2F-4AC0-4DFC-9A00-A957E55C9576}"/>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0" name="Freeform 20">
              <a:extLst>
                <a:ext uri="{FF2B5EF4-FFF2-40B4-BE49-F238E27FC236}">
                  <a16:creationId xmlns:a16="http://schemas.microsoft.com/office/drawing/2014/main" id="{4E75387D-DAE6-4088-BD57-1E7C6DCD3DA4}"/>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1" name="Freeform 21">
              <a:extLst>
                <a:ext uri="{FF2B5EF4-FFF2-40B4-BE49-F238E27FC236}">
                  <a16:creationId xmlns:a16="http://schemas.microsoft.com/office/drawing/2014/main" id="{ABD5A0EF-58D0-4EF6-83C5-6E2A041A5D50}"/>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2" name="Freeform 22">
              <a:extLst>
                <a:ext uri="{FF2B5EF4-FFF2-40B4-BE49-F238E27FC236}">
                  <a16:creationId xmlns:a16="http://schemas.microsoft.com/office/drawing/2014/main" id="{56AEE24B-3C4E-48C3-A9FB-5545117D7E72}"/>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3" name="Freeform 23">
              <a:extLst>
                <a:ext uri="{FF2B5EF4-FFF2-40B4-BE49-F238E27FC236}">
                  <a16:creationId xmlns:a16="http://schemas.microsoft.com/office/drawing/2014/main" id="{156E13D7-2C18-4CAB-B5BD-79C3A1DE1123}"/>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4" name="Freeform 24">
              <a:extLst>
                <a:ext uri="{FF2B5EF4-FFF2-40B4-BE49-F238E27FC236}">
                  <a16:creationId xmlns:a16="http://schemas.microsoft.com/office/drawing/2014/main" id="{0922EF87-4A02-4F61-99D1-553DC7CFCDEE}"/>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5" name="Freeform 25">
              <a:extLst>
                <a:ext uri="{FF2B5EF4-FFF2-40B4-BE49-F238E27FC236}">
                  <a16:creationId xmlns:a16="http://schemas.microsoft.com/office/drawing/2014/main" id="{81B4E36B-4A37-4673-A8ED-74B792229C27}"/>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6" name="Freeform 26">
              <a:extLst>
                <a:ext uri="{FF2B5EF4-FFF2-40B4-BE49-F238E27FC236}">
                  <a16:creationId xmlns:a16="http://schemas.microsoft.com/office/drawing/2014/main" id="{1E0FDCD0-DA79-4286-8F15-8FB7239C800E}"/>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7" name="Freeform 27">
              <a:extLst>
                <a:ext uri="{FF2B5EF4-FFF2-40B4-BE49-F238E27FC236}">
                  <a16:creationId xmlns:a16="http://schemas.microsoft.com/office/drawing/2014/main" id="{634C9249-EC66-4D9E-AEF9-390D002D6F0F}"/>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8" name="Freeform 28">
              <a:extLst>
                <a:ext uri="{FF2B5EF4-FFF2-40B4-BE49-F238E27FC236}">
                  <a16:creationId xmlns:a16="http://schemas.microsoft.com/office/drawing/2014/main" id="{DB90FEEB-06F7-408D-8FFA-AB82E1F6215F}"/>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9" name="Freeform 29">
              <a:extLst>
                <a:ext uri="{FF2B5EF4-FFF2-40B4-BE49-F238E27FC236}">
                  <a16:creationId xmlns:a16="http://schemas.microsoft.com/office/drawing/2014/main" id="{5CCED121-00DE-4A17-86BC-73F827002D8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0" name="Freeform 30">
              <a:extLst>
                <a:ext uri="{FF2B5EF4-FFF2-40B4-BE49-F238E27FC236}">
                  <a16:creationId xmlns:a16="http://schemas.microsoft.com/office/drawing/2014/main" id="{331E2E25-DD7C-4CAE-A8A0-8A93DA2F5299}"/>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1" name="Freeform 31">
              <a:extLst>
                <a:ext uri="{FF2B5EF4-FFF2-40B4-BE49-F238E27FC236}">
                  <a16:creationId xmlns:a16="http://schemas.microsoft.com/office/drawing/2014/main" id="{B800B7D6-F948-4CB0-B654-6FC7E2297909}"/>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2" name="Freeform 32">
              <a:extLst>
                <a:ext uri="{FF2B5EF4-FFF2-40B4-BE49-F238E27FC236}">
                  <a16:creationId xmlns:a16="http://schemas.microsoft.com/office/drawing/2014/main" id="{FD195AFE-D9E2-40C6-B010-1A1E4F5906A8}"/>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3" name="Freeform 33">
              <a:extLst>
                <a:ext uri="{FF2B5EF4-FFF2-40B4-BE49-F238E27FC236}">
                  <a16:creationId xmlns:a16="http://schemas.microsoft.com/office/drawing/2014/main" id="{059F4D8C-58EF-4041-B59D-AD5955F0F845}"/>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4" name="Freeform 34">
              <a:extLst>
                <a:ext uri="{FF2B5EF4-FFF2-40B4-BE49-F238E27FC236}">
                  <a16:creationId xmlns:a16="http://schemas.microsoft.com/office/drawing/2014/main" id="{D485D28D-3EF0-4877-91DA-C7355BB45C2E}"/>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5" name="Freeform 35">
              <a:extLst>
                <a:ext uri="{FF2B5EF4-FFF2-40B4-BE49-F238E27FC236}">
                  <a16:creationId xmlns:a16="http://schemas.microsoft.com/office/drawing/2014/main" id="{B457AB6C-E8B4-46AE-88B6-DEAFD4E8BC8E}"/>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6" name="Freeform 36">
              <a:extLst>
                <a:ext uri="{FF2B5EF4-FFF2-40B4-BE49-F238E27FC236}">
                  <a16:creationId xmlns:a16="http://schemas.microsoft.com/office/drawing/2014/main" id="{0D65005D-EE0E-4AAE-95D8-7406DA8DB5B4}"/>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7" name="Freeform 37">
              <a:extLst>
                <a:ext uri="{FF2B5EF4-FFF2-40B4-BE49-F238E27FC236}">
                  <a16:creationId xmlns:a16="http://schemas.microsoft.com/office/drawing/2014/main" id="{02422BDB-6B6F-47ED-B4A8-4C0421EFDFB4}"/>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8" name="Freeform 38">
              <a:extLst>
                <a:ext uri="{FF2B5EF4-FFF2-40B4-BE49-F238E27FC236}">
                  <a16:creationId xmlns:a16="http://schemas.microsoft.com/office/drawing/2014/main" id="{51567F7B-293F-4A8F-B979-68F20994C84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9" name="Freeform 39">
              <a:extLst>
                <a:ext uri="{FF2B5EF4-FFF2-40B4-BE49-F238E27FC236}">
                  <a16:creationId xmlns:a16="http://schemas.microsoft.com/office/drawing/2014/main" id="{AD2C84D3-A787-4EC0-B601-4C6633C2F600}"/>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0" name="Freeform 40">
              <a:extLst>
                <a:ext uri="{FF2B5EF4-FFF2-40B4-BE49-F238E27FC236}">
                  <a16:creationId xmlns:a16="http://schemas.microsoft.com/office/drawing/2014/main" id="{8F6F4A9F-FA55-44E7-ABF8-038BACE4E67D}"/>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1" name="Freeform 41">
              <a:extLst>
                <a:ext uri="{FF2B5EF4-FFF2-40B4-BE49-F238E27FC236}">
                  <a16:creationId xmlns:a16="http://schemas.microsoft.com/office/drawing/2014/main" id="{EB513C5F-FE2A-4ABB-B75D-1C68767347DA}"/>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2" name="Freeform 42">
              <a:extLst>
                <a:ext uri="{FF2B5EF4-FFF2-40B4-BE49-F238E27FC236}">
                  <a16:creationId xmlns:a16="http://schemas.microsoft.com/office/drawing/2014/main" id="{7917BDEE-763C-478E-B44C-3D5394FEFD16}"/>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3" name="Freeform 43">
              <a:extLst>
                <a:ext uri="{FF2B5EF4-FFF2-40B4-BE49-F238E27FC236}">
                  <a16:creationId xmlns:a16="http://schemas.microsoft.com/office/drawing/2014/main" id="{C830BC44-1EAE-407A-92DF-FB10D884DE6E}"/>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4" name="Freeform 44">
              <a:extLst>
                <a:ext uri="{FF2B5EF4-FFF2-40B4-BE49-F238E27FC236}">
                  <a16:creationId xmlns:a16="http://schemas.microsoft.com/office/drawing/2014/main" id="{D88B1D2F-F526-41C2-ACB6-D4B46074220A}"/>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5" name="Freeform 45">
              <a:extLst>
                <a:ext uri="{FF2B5EF4-FFF2-40B4-BE49-F238E27FC236}">
                  <a16:creationId xmlns:a16="http://schemas.microsoft.com/office/drawing/2014/main" id="{F9128FBA-668C-4634-AD5C-33E36CC407A8}"/>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6" name="Freeform 46">
              <a:extLst>
                <a:ext uri="{FF2B5EF4-FFF2-40B4-BE49-F238E27FC236}">
                  <a16:creationId xmlns:a16="http://schemas.microsoft.com/office/drawing/2014/main" id="{46500CDA-CF4A-4CF9-9C19-766DB260922B}"/>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grpSp>
      <p:sp>
        <p:nvSpPr>
          <p:cNvPr id="159" name="Freeform 123">
            <a:extLst>
              <a:ext uri="{FF2B5EF4-FFF2-40B4-BE49-F238E27FC236}">
                <a16:creationId xmlns:a16="http://schemas.microsoft.com/office/drawing/2014/main" id="{F1F03404-8599-1DB8-6BC2-4BCB88AEE1A6}"/>
              </a:ext>
            </a:extLst>
          </p:cNvPr>
          <p:cNvSpPr>
            <a:spLocks noEditPoints="1"/>
          </p:cNvSpPr>
          <p:nvPr/>
        </p:nvSpPr>
        <p:spPr bwMode="auto">
          <a:xfrm rot="3896716" flipH="1">
            <a:off x="5791489" y="4017100"/>
            <a:ext cx="470562" cy="1705338"/>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nvGrpSpPr>
          <p:cNvPr id="160" name="组合 2">
            <a:extLst>
              <a:ext uri="{FF2B5EF4-FFF2-40B4-BE49-F238E27FC236}">
                <a16:creationId xmlns:a16="http://schemas.microsoft.com/office/drawing/2014/main" id="{1B30E608-5FF3-0290-6B06-3DC15AACDED2}"/>
              </a:ext>
            </a:extLst>
          </p:cNvPr>
          <p:cNvGrpSpPr/>
          <p:nvPr/>
        </p:nvGrpSpPr>
        <p:grpSpPr>
          <a:xfrm>
            <a:off x="4583263" y="1658131"/>
            <a:ext cx="5915737" cy="3481066"/>
            <a:chOff x="1949253" y="1627716"/>
            <a:chExt cx="3271491" cy="2309600"/>
          </a:xfrm>
        </p:grpSpPr>
        <p:grpSp>
          <p:nvGrpSpPr>
            <p:cNvPr id="161" name="组合 135">
              <a:extLst>
                <a:ext uri="{FF2B5EF4-FFF2-40B4-BE49-F238E27FC236}">
                  <a16:creationId xmlns:a16="http://schemas.microsoft.com/office/drawing/2014/main" id="{C9FDA14A-A17E-C530-70E9-BEB7ECD47174}"/>
                </a:ext>
              </a:extLst>
            </p:cNvPr>
            <p:cNvGrpSpPr/>
            <p:nvPr/>
          </p:nvGrpSpPr>
          <p:grpSpPr>
            <a:xfrm>
              <a:off x="1949253" y="1627716"/>
              <a:ext cx="3271491" cy="2309600"/>
              <a:chOff x="3246438" y="1068388"/>
              <a:chExt cx="5711825" cy="4678363"/>
            </a:xfrm>
            <a:solidFill>
              <a:schemeClr val="tx1"/>
            </a:solidFill>
          </p:grpSpPr>
          <p:sp>
            <p:nvSpPr>
              <p:cNvPr id="163" name="Freeform 5">
                <a:extLst>
                  <a:ext uri="{FF2B5EF4-FFF2-40B4-BE49-F238E27FC236}">
                    <a16:creationId xmlns:a16="http://schemas.microsoft.com/office/drawing/2014/main" id="{2EBA5C52-9F29-B0BE-E16F-5B81ACC5A37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4" name="Freeform 6">
                <a:extLst>
                  <a:ext uri="{FF2B5EF4-FFF2-40B4-BE49-F238E27FC236}">
                    <a16:creationId xmlns:a16="http://schemas.microsoft.com/office/drawing/2014/main" id="{66297F1B-7400-64D2-BDD2-1C34AD0C6F86}"/>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5" name="Freeform 7">
                <a:extLst>
                  <a:ext uri="{FF2B5EF4-FFF2-40B4-BE49-F238E27FC236}">
                    <a16:creationId xmlns:a16="http://schemas.microsoft.com/office/drawing/2014/main" id="{83002D97-73F2-C44D-2EAD-54C306B47DC5}"/>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6" name="Freeform 8">
                <a:extLst>
                  <a:ext uri="{FF2B5EF4-FFF2-40B4-BE49-F238E27FC236}">
                    <a16:creationId xmlns:a16="http://schemas.microsoft.com/office/drawing/2014/main" id="{1C8A510F-4585-8872-4E37-8C02CAE9EB4C}"/>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7" name="Freeform 9">
                <a:extLst>
                  <a:ext uri="{FF2B5EF4-FFF2-40B4-BE49-F238E27FC236}">
                    <a16:creationId xmlns:a16="http://schemas.microsoft.com/office/drawing/2014/main" id="{AB06E25D-E452-E45D-5601-7A846FFF89E0}"/>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8" name="Freeform 10">
                <a:extLst>
                  <a:ext uri="{FF2B5EF4-FFF2-40B4-BE49-F238E27FC236}">
                    <a16:creationId xmlns:a16="http://schemas.microsoft.com/office/drawing/2014/main" id="{7CED7D96-FF34-5C9A-83BA-96FD23E23883}"/>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9" name="Freeform 11">
                <a:extLst>
                  <a:ext uri="{FF2B5EF4-FFF2-40B4-BE49-F238E27FC236}">
                    <a16:creationId xmlns:a16="http://schemas.microsoft.com/office/drawing/2014/main" id="{131166A8-3448-54AD-74EF-B88C22BA5C21}"/>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70" name="组合 143">
                <a:extLst>
                  <a:ext uri="{FF2B5EF4-FFF2-40B4-BE49-F238E27FC236}">
                    <a16:creationId xmlns:a16="http://schemas.microsoft.com/office/drawing/2014/main" id="{28DD9140-28E5-C148-30B7-259B1C56ADFF}"/>
                  </a:ext>
                </a:extLst>
              </p:cNvPr>
              <p:cNvGrpSpPr/>
              <p:nvPr/>
            </p:nvGrpSpPr>
            <p:grpSpPr>
              <a:xfrm>
                <a:off x="3517901" y="1225551"/>
                <a:ext cx="5260975" cy="4090987"/>
                <a:chOff x="3517901" y="1225551"/>
                <a:chExt cx="5260975" cy="4090987"/>
              </a:xfrm>
              <a:grpFill/>
            </p:grpSpPr>
            <p:sp>
              <p:nvSpPr>
                <p:cNvPr id="171" name="Freeform 12">
                  <a:extLst>
                    <a:ext uri="{FF2B5EF4-FFF2-40B4-BE49-F238E27FC236}">
                      <a16:creationId xmlns:a16="http://schemas.microsoft.com/office/drawing/2014/main" id="{63B528B3-6638-B314-00D9-000664BBEAF5}"/>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2" name="Freeform 13">
                  <a:extLst>
                    <a:ext uri="{FF2B5EF4-FFF2-40B4-BE49-F238E27FC236}">
                      <a16:creationId xmlns:a16="http://schemas.microsoft.com/office/drawing/2014/main" id="{D7C4F5CB-21F1-74E6-A77C-208AFC9F987E}"/>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3" name="Freeform 14">
                  <a:extLst>
                    <a:ext uri="{FF2B5EF4-FFF2-40B4-BE49-F238E27FC236}">
                      <a16:creationId xmlns:a16="http://schemas.microsoft.com/office/drawing/2014/main" id="{98764C24-3444-226B-2FB3-DE9EACDB60D0}"/>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4" name="Freeform 15">
                  <a:extLst>
                    <a:ext uri="{FF2B5EF4-FFF2-40B4-BE49-F238E27FC236}">
                      <a16:creationId xmlns:a16="http://schemas.microsoft.com/office/drawing/2014/main" id="{F1562707-58F6-A82F-6847-F923C332A04D}"/>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5" name="Freeform 16">
                  <a:extLst>
                    <a:ext uri="{FF2B5EF4-FFF2-40B4-BE49-F238E27FC236}">
                      <a16:creationId xmlns:a16="http://schemas.microsoft.com/office/drawing/2014/main" id="{508E5539-E20C-8039-8370-5B3CD34F5C4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6" name="Freeform 17">
                  <a:extLst>
                    <a:ext uri="{FF2B5EF4-FFF2-40B4-BE49-F238E27FC236}">
                      <a16:creationId xmlns:a16="http://schemas.microsoft.com/office/drawing/2014/main" id="{5AF3EE89-117E-57C9-D3A2-74C191179D3B}"/>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7" name="Freeform 18">
                  <a:extLst>
                    <a:ext uri="{FF2B5EF4-FFF2-40B4-BE49-F238E27FC236}">
                      <a16:creationId xmlns:a16="http://schemas.microsoft.com/office/drawing/2014/main" id="{B802578A-50AC-4E7F-556C-97B427E4EC28}"/>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8" name="Freeform 19">
                  <a:extLst>
                    <a:ext uri="{FF2B5EF4-FFF2-40B4-BE49-F238E27FC236}">
                      <a16:creationId xmlns:a16="http://schemas.microsoft.com/office/drawing/2014/main" id="{D2DB69B6-77EC-F2F1-3968-0F418EB3AC3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9" name="Freeform 20">
                  <a:extLst>
                    <a:ext uri="{FF2B5EF4-FFF2-40B4-BE49-F238E27FC236}">
                      <a16:creationId xmlns:a16="http://schemas.microsoft.com/office/drawing/2014/main" id="{ADEDDA6A-8D96-7F29-8F4E-78119868AF40}"/>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0" name="Freeform 21">
                  <a:extLst>
                    <a:ext uri="{FF2B5EF4-FFF2-40B4-BE49-F238E27FC236}">
                      <a16:creationId xmlns:a16="http://schemas.microsoft.com/office/drawing/2014/main" id="{3FE6A6CC-F57C-135F-A4C8-55643508D8C3}"/>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1" name="Freeform 22">
                  <a:extLst>
                    <a:ext uri="{FF2B5EF4-FFF2-40B4-BE49-F238E27FC236}">
                      <a16:creationId xmlns:a16="http://schemas.microsoft.com/office/drawing/2014/main" id="{47C35227-73D8-082F-344D-5BE3C76A7EF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2" name="Freeform 23">
                  <a:extLst>
                    <a:ext uri="{FF2B5EF4-FFF2-40B4-BE49-F238E27FC236}">
                      <a16:creationId xmlns:a16="http://schemas.microsoft.com/office/drawing/2014/main" id="{69FC4884-440A-BCB1-6837-9EC170A4A645}"/>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3" name="Freeform 24">
                  <a:extLst>
                    <a:ext uri="{FF2B5EF4-FFF2-40B4-BE49-F238E27FC236}">
                      <a16:creationId xmlns:a16="http://schemas.microsoft.com/office/drawing/2014/main" id="{C641941B-3462-33C6-2A77-914F584C4DE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4" name="Freeform 25">
                  <a:extLst>
                    <a:ext uri="{FF2B5EF4-FFF2-40B4-BE49-F238E27FC236}">
                      <a16:creationId xmlns:a16="http://schemas.microsoft.com/office/drawing/2014/main" id="{24991F5B-8426-7048-43FF-BA08670B4308}"/>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5" name="Freeform 26">
                  <a:extLst>
                    <a:ext uri="{FF2B5EF4-FFF2-40B4-BE49-F238E27FC236}">
                      <a16:creationId xmlns:a16="http://schemas.microsoft.com/office/drawing/2014/main" id="{09D81885-A12D-E593-5C25-3D0C13F613B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6" name="Freeform 27">
                  <a:extLst>
                    <a:ext uri="{FF2B5EF4-FFF2-40B4-BE49-F238E27FC236}">
                      <a16:creationId xmlns:a16="http://schemas.microsoft.com/office/drawing/2014/main" id="{13745A32-8A82-39E3-9FAB-F088CF42E9F9}"/>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7" name="Freeform 28">
                  <a:extLst>
                    <a:ext uri="{FF2B5EF4-FFF2-40B4-BE49-F238E27FC236}">
                      <a16:creationId xmlns:a16="http://schemas.microsoft.com/office/drawing/2014/main" id="{E09B0F3F-DFD2-5228-099A-63DE604E7DF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8" name="Freeform 29">
                  <a:extLst>
                    <a:ext uri="{FF2B5EF4-FFF2-40B4-BE49-F238E27FC236}">
                      <a16:creationId xmlns:a16="http://schemas.microsoft.com/office/drawing/2014/main" id="{698CC9C1-8ED9-6B0F-198E-A2D01F5ACE0A}"/>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9" name="Freeform 30">
                  <a:extLst>
                    <a:ext uri="{FF2B5EF4-FFF2-40B4-BE49-F238E27FC236}">
                      <a16:creationId xmlns:a16="http://schemas.microsoft.com/office/drawing/2014/main" id="{AFA1E6CF-DB47-8CCB-A8CC-0A24C8C87010}"/>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0" name="Freeform 31">
                  <a:extLst>
                    <a:ext uri="{FF2B5EF4-FFF2-40B4-BE49-F238E27FC236}">
                      <a16:creationId xmlns:a16="http://schemas.microsoft.com/office/drawing/2014/main" id="{85535F70-951B-D290-39D5-4F7503BA5953}"/>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1" name="Freeform 32">
                  <a:extLst>
                    <a:ext uri="{FF2B5EF4-FFF2-40B4-BE49-F238E27FC236}">
                      <a16:creationId xmlns:a16="http://schemas.microsoft.com/office/drawing/2014/main" id="{677D1DCC-683C-A0A2-FBC4-00B07DC2355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2" name="Freeform 33">
                  <a:extLst>
                    <a:ext uri="{FF2B5EF4-FFF2-40B4-BE49-F238E27FC236}">
                      <a16:creationId xmlns:a16="http://schemas.microsoft.com/office/drawing/2014/main" id="{5BD2D02F-6B5D-9CA6-40F3-412C869033D8}"/>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3" name="Freeform 34">
                  <a:extLst>
                    <a:ext uri="{FF2B5EF4-FFF2-40B4-BE49-F238E27FC236}">
                      <a16:creationId xmlns:a16="http://schemas.microsoft.com/office/drawing/2014/main" id="{EED15CBE-1467-D8FA-37AA-370FBA4FDB7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4" name="Freeform 35">
                  <a:extLst>
                    <a:ext uri="{FF2B5EF4-FFF2-40B4-BE49-F238E27FC236}">
                      <a16:creationId xmlns:a16="http://schemas.microsoft.com/office/drawing/2014/main" id="{351815F1-B852-FF67-8768-689184064718}"/>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5" name="Freeform 36">
                  <a:extLst>
                    <a:ext uri="{FF2B5EF4-FFF2-40B4-BE49-F238E27FC236}">
                      <a16:creationId xmlns:a16="http://schemas.microsoft.com/office/drawing/2014/main" id="{1690238A-BCF8-223D-2DE1-19A98FA46C16}"/>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6" name="Freeform 37">
                  <a:extLst>
                    <a:ext uri="{FF2B5EF4-FFF2-40B4-BE49-F238E27FC236}">
                      <a16:creationId xmlns:a16="http://schemas.microsoft.com/office/drawing/2014/main" id="{2E943BE0-82A0-EC56-E3A4-293F2886103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7" name="Freeform 38">
                  <a:extLst>
                    <a:ext uri="{FF2B5EF4-FFF2-40B4-BE49-F238E27FC236}">
                      <a16:creationId xmlns:a16="http://schemas.microsoft.com/office/drawing/2014/main" id="{FC933FDC-E9FC-81D2-7CAE-E97BB071FD07}"/>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8" name="Freeform 39">
                  <a:extLst>
                    <a:ext uri="{FF2B5EF4-FFF2-40B4-BE49-F238E27FC236}">
                      <a16:creationId xmlns:a16="http://schemas.microsoft.com/office/drawing/2014/main" id="{CD4D2CB5-2CE2-2103-66E2-D658D4A4BE94}"/>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9" name="Freeform 40">
                  <a:extLst>
                    <a:ext uri="{FF2B5EF4-FFF2-40B4-BE49-F238E27FC236}">
                      <a16:creationId xmlns:a16="http://schemas.microsoft.com/office/drawing/2014/main" id="{4DC35234-71B4-86A5-B5F9-E1F015BC877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0" name="Freeform 41">
                  <a:extLst>
                    <a:ext uri="{FF2B5EF4-FFF2-40B4-BE49-F238E27FC236}">
                      <a16:creationId xmlns:a16="http://schemas.microsoft.com/office/drawing/2014/main" id="{8175490D-1303-772B-5989-C87859304A59}"/>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1" name="Freeform 42">
                  <a:extLst>
                    <a:ext uri="{FF2B5EF4-FFF2-40B4-BE49-F238E27FC236}">
                      <a16:creationId xmlns:a16="http://schemas.microsoft.com/office/drawing/2014/main" id="{252393A5-9B88-D504-0486-306136413ABB}"/>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2" name="Freeform 43">
                  <a:extLst>
                    <a:ext uri="{FF2B5EF4-FFF2-40B4-BE49-F238E27FC236}">
                      <a16:creationId xmlns:a16="http://schemas.microsoft.com/office/drawing/2014/main" id="{9D73D07D-0B4F-1231-50D8-8B7034272319}"/>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3" name="Freeform 44">
                  <a:extLst>
                    <a:ext uri="{FF2B5EF4-FFF2-40B4-BE49-F238E27FC236}">
                      <a16:creationId xmlns:a16="http://schemas.microsoft.com/office/drawing/2014/main" id="{71BBC946-D906-6263-455B-E8F0E3145969}"/>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4" name="Freeform 45">
                  <a:extLst>
                    <a:ext uri="{FF2B5EF4-FFF2-40B4-BE49-F238E27FC236}">
                      <a16:creationId xmlns:a16="http://schemas.microsoft.com/office/drawing/2014/main" id="{1BD21D92-0478-EEF1-17EC-E271B84E8E7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5" name="Freeform 46">
                  <a:extLst>
                    <a:ext uri="{FF2B5EF4-FFF2-40B4-BE49-F238E27FC236}">
                      <a16:creationId xmlns:a16="http://schemas.microsoft.com/office/drawing/2014/main" id="{29537FB7-E141-B53D-7A30-0BB2547630D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6" name="Freeform 47">
                  <a:extLst>
                    <a:ext uri="{FF2B5EF4-FFF2-40B4-BE49-F238E27FC236}">
                      <a16:creationId xmlns:a16="http://schemas.microsoft.com/office/drawing/2014/main" id="{330F7611-0D34-F375-78C1-F22C801ABA47}"/>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7" name="Freeform 48">
                  <a:extLst>
                    <a:ext uri="{FF2B5EF4-FFF2-40B4-BE49-F238E27FC236}">
                      <a16:creationId xmlns:a16="http://schemas.microsoft.com/office/drawing/2014/main" id="{63530A9B-44A1-7B16-069D-DBC38970E0DE}"/>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8" name="Freeform 49">
                  <a:extLst>
                    <a:ext uri="{FF2B5EF4-FFF2-40B4-BE49-F238E27FC236}">
                      <a16:creationId xmlns:a16="http://schemas.microsoft.com/office/drawing/2014/main" id="{D42AF300-EA16-328F-D0BB-9102F9389426}"/>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9" name="Freeform 50">
                  <a:extLst>
                    <a:ext uri="{FF2B5EF4-FFF2-40B4-BE49-F238E27FC236}">
                      <a16:creationId xmlns:a16="http://schemas.microsoft.com/office/drawing/2014/main" id="{75626EA9-0036-3636-02B5-E6DE11F4F970}"/>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0" name="Freeform 51">
                  <a:extLst>
                    <a:ext uri="{FF2B5EF4-FFF2-40B4-BE49-F238E27FC236}">
                      <a16:creationId xmlns:a16="http://schemas.microsoft.com/office/drawing/2014/main" id="{CE85498C-18CD-335D-7472-7F1BF0199BEC}"/>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1" name="Freeform 52">
                  <a:extLst>
                    <a:ext uri="{FF2B5EF4-FFF2-40B4-BE49-F238E27FC236}">
                      <a16:creationId xmlns:a16="http://schemas.microsoft.com/office/drawing/2014/main" id="{F2332421-EBF8-E9A1-3323-97B8D5303737}"/>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2" name="Freeform 53">
                  <a:extLst>
                    <a:ext uri="{FF2B5EF4-FFF2-40B4-BE49-F238E27FC236}">
                      <a16:creationId xmlns:a16="http://schemas.microsoft.com/office/drawing/2014/main" id="{C3BBCCFD-2FC8-29D4-251C-33E677AFAC2C}"/>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3" name="Freeform 54">
                  <a:extLst>
                    <a:ext uri="{FF2B5EF4-FFF2-40B4-BE49-F238E27FC236}">
                      <a16:creationId xmlns:a16="http://schemas.microsoft.com/office/drawing/2014/main" id="{23C2CA00-8D2C-5BA3-9A9F-DB5CB5005317}"/>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4" name="Freeform 55">
                  <a:extLst>
                    <a:ext uri="{FF2B5EF4-FFF2-40B4-BE49-F238E27FC236}">
                      <a16:creationId xmlns:a16="http://schemas.microsoft.com/office/drawing/2014/main" id="{6F564E6A-30CA-7E36-BC72-93A1FBDBF4E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5" name="Freeform 56">
                  <a:extLst>
                    <a:ext uri="{FF2B5EF4-FFF2-40B4-BE49-F238E27FC236}">
                      <a16:creationId xmlns:a16="http://schemas.microsoft.com/office/drawing/2014/main" id="{F1BF561B-F149-11E4-A45E-8B232BB7EB5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6" name="Freeform 57">
                  <a:extLst>
                    <a:ext uri="{FF2B5EF4-FFF2-40B4-BE49-F238E27FC236}">
                      <a16:creationId xmlns:a16="http://schemas.microsoft.com/office/drawing/2014/main" id="{007A7ED5-D52B-2253-10CD-6033B9B2B714}"/>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7" name="Freeform 58">
                  <a:extLst>
                    <a:ext uri="{FF2B5EF4-FFF2-40B4-BE49-F238E27FC236}">
                      <a16:creationId xmlns:a16="http://schemas.microsoft.com/office/drawing/2014/main" id="{0D920BE2-C794-7A12-F63C-2B450163FF05}"/>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8" name="Freeform 59">
                  <a:extLst>
                    <a:ext uri="{FF2B5EF4-FFF2-40B4-BE49-F238E27FC236}">
                      <a16:creationId xmlns:a16="http://schemas.microsoft.com/office/drawing/2014/main" id="{B622D262-2DF6-0610-F65A-C95D5B7A5C74}"/>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9" name="Freeform 60">
                  <a:extLst>
                    <a:ext uri="{FF2B5EF4-FFF2-40B4-BE49-F238E27FC236}">
                      <a16:creationId xmlns:a16="http://schemas.microsoft.com/office/drawing/2014/main" id="{78A20FB1-C105-04E1-74F5-222367336081}"/>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0" name="Freeform 61">
                  <a:extLst>
                    <a:ext uri="{FF2B5EF4-FFF2-40B4-BE49-F238E27FC236}">
                      <a16:creationId xmlns:a16="http://schemas.microsoft.com/office/drawing/2014/main" id="{EB3BC113-63B7-1B10-615B-05D5E33FB750}"/>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1" name="Freeform 62">
                  <a:extLst>
                    <a:ext uri="{FF2B5EF4-FFF2-40B4-BE49-F238E27FC236}">
                      <a16:creationId xmlns:a16="http://schemas.microsoft.com/office/drawing/2014/main" id="{3A4B5AAC-A30D-935B-3AFF-32EFB1DFC51F}"/>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2" name="Freeform 63">
                  <a:extLst>
                    <a:ext uri="{FF2B5EF4-FFF2-40B4-BE49-F238E27FC236}">
                      <a16:creationId xmlns:a16="http://schemas.microsoft.com/office/drawing/2014/main" id="{7E39CB2D-DC8D-C5B2-E36A-09B1E2045F6D}"/>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3" name="Freeform 64">
                  <a:extLst>
                    <a:ext uri="{FF2B5EF4-FFF2-40B4-BE49-F238E27FC236}">
                      <a16:creationId xmlns:a16="http://schemas.microsoft.com/office/drawing/2014/main" id="{CB6B3550-3BE7-6368-B2B8-34959DBCFD70}"/>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4" name="Freeform 65">
                  <a:extLst>
                    <a:ext uri="{FF2B5EF4-FFF2-40B4-BE49-F238E27FC236}">
                      <a16:creationId xmlns:a16="http://schemas.microsoft.com/office/drawing/2014/main" id="{31F88ECF-A3C3-B73B-2FFF-F676E69498ED}"/>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5" name="Freeform 66">
                  <a:extLst>
                    <a:ext uri="{FF2B5EF4-FFF2-40B4-BE49-F238E27FC236}">
                      <a16:creationId xmlns:a16="http://schemas.microsoft.com/office/drawing/2014/main" id="{DE59CAA1-86C5-0480-6ACE-0D13ACD97FE1}"/>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6" name="Freeform 67">
                  <a:extLst>
                    <a:ext uri="{FF2B5EF4-FFF2-40B4-BE49-F238E27FC236}">
                      <a16:creationId xmlns:a16="http://schemas.microsoft.com/office/drawing/2014/main" id="{600B6B28-ADAA-1428-7960-D704917C7F0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7" name="Freeform 68">
                  <a:extLst>
                    <a:ext uri="{FF2B5EF4-FFF2-40B4-BE49-F238E27FC236}">
                      <a16:creationId xmlns:a16="http://schemas.microsoft.com/office/drawing/2014/main" id="{EEA6D1A4-C3BB-4AAC-E4A0-01DB52E0E0ED}"/>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8" name="Freeform 69">
                  <a:extLst>
                    <a:ext uri="{FF2B5EF4-FFF2-40B4-BE49-F238E27FC236}">
                      <a16:creationId xmlns:a16="http://schemas.microsoft.com/office/drawing/2014/main" id="{6DE2DC95-3A99-15D0-07A1-883C4F274916}"/>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9" name="Freeform 70">
                  <a:extLst>
                    <a:ext uri="{FF2B5EF4-FFF2-40B4-BE49-F238E27FC236}">
                      <a16:creationId xmlns:a16="http://schemas.microsoft.com/office/drawing/2014/main" id="{4635DD02-3456-A606-95A5-58CC8381DEC2}"/>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0" name="Freeform 71">
                  <a:extLst>
                    <a:ext uri="{FF2B5EF4-FFF2-40B4-BE49-F238E27FC236}">
                      <a16:creationId xmlns:a16="http://schemas.microsoft.com/office/drawing/2014/main" id="{A741C7BE-0C2F-2DC4-163B-C62C48653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1" name="Freeform 72">
                  <a:extLst>
                    <a:ext uri="{FF2B5EF4-FFF2-40B4-BE49-F238E27FC236}">
                      <a16:creationId xmlns:a16="http://schemas.microsoft.com/office/drawing/2014/main" id="{82422023-C4DC-42D3-7754-1C092B598B3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2" name="Freeform 73">
                  <a:extLst>
                    <a:ext uri="{FF2B5EF4-FFF2-40B4-BE49-F238E27FC236}">
                      <a16:creationId xmlns:a16="http://schemas.microsoft.com/office/drawing/2014/main" id="{C892D9E6-13D4-AB14-7D7B-A68F22701813}"/>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3" name="Freeform 74">
                  <a:extLst>
                    <a:ext uri="{FF2B5EF4-FFF2-40B4-BE49-F238E27FC236}">
                      <a16:creationId xmlns:a16="http://schemas.microsoft.com/office/drawing/2014/main" id="{343295E7-FDE8-57FC-7DB9-1090A8412BC0}"/>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4" name="Freeform 75">
                  <a:extLst>
                    <a:ext uri="{FF2B5EF4-FFF2-40B4-BE49-F238E27FC236}">
                      <a16:creationId xmlns:a16="http://schemas.microsoft.com/office/drawing/2014/main" id="{FE2A415D-B585-35D8-5157-2A444FC3A9F9}"/>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5" name="Freeform 76">
                  <a:extLst>
                    <a:ext uri="{FF2B5EF4-FFF2-40B4-BE49-F238E27FC236}">
                      <a16:creationId xmlns:a16="http://schemas.microsoft.com/office/drawing/2014/main" id="{A1A7EA28-8EB0-867A-3CB1-950A7B777D5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6" name="Freeform 77">
                  <a:extLst>
                    <a:ext uri="{FF2B5EF4-FFF2-40B4-BE49-F238E27FC236}">
                      <a16:creationId xmlns:a16="http://schemas.microsoft.com/office/drawing/2014/main" id="{91DFB981-6EDD-0E38-2600-4D641380AD36}"/>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7" name="Freeform 78">
                  <a:extLst>
                    <a:ext uri="{FF2B5EF4-FFF2-40B4-BE49-F238E27FC236}">
                      <a16:creationId xmlns:a16="http://schemas.microsoft.com/office/drawing/2014/main" id="{8A7502C1-0A89-C929-3B76-CDB326FBF4C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8" name="Freeform 79">
                  <a:extLst>
                    <a:ext uri="{FF2B5EF4-FFF2-40B4-BE49-F238E27FC236}">
                      <a16:creationId xmlns:a16="http://schemas.microsoft.com/office/drawing/2014/main" id="{391AF7B3-F099-916E-D665-FD024182A0F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9" name="Freeform 80">
                  <a:extLst>
                    <a:ext uri="{FF2B5EF4-FFF2-40B4-BE49-F238E27FC236}">
                      <a16:creationId xmlns:a16="http://schemas.microsoft.com/office/drawing/2014/main" id="{AF5ED2AE-FC9B-4FD8-C89B-356077D2C8F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0" name="Freeform 81">
                  <a:extLst>
                    <a:ext uri="{FF2B5EF4-FFF2-40B4-BE49-F238E27FC236}">
                      <a16:creationId xmlns:a16="http://schemas.microsoft.com/office/drawing/2014/main" id="{40113FFF-7BD5-8411-52D6-B5734D3F58E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1" name="Freeform 82">
                  <a:extLst>
                    <a:ext uri="{FF2B5EF4-FFF2-40B4-BE49-F238E27FC236}">
                      <a16:creationId xmlns:a16="http://schemas.microsoft.com/office/drawing/2014/main" id="{06BF9CF6-90B5-BDDC-8DC5-7F38E2EC2873}"/>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2" name="Freeform 83">
                  <a:extLst>
                    <a:ext uri="{FF2B5EF4-FFF2-40B4-BE49-F238E27FC236}">
                      <a16:creationId xmlns:a16="http://schemas.microsoft.com/office/drawing/2014/main" id="{E2EC7853-CA48-8613-1D65-D926D62C8F4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3" name="Freeform 84">
                  <a:extLst>
                    <a:ext uri="{FF2B5EF4-FFF2-40B4-BE49-F238E27FC236}">
                      <a16:creationId xmlns:a16="http://schemas.microsoft.com/office/drawing/2014/main" id="{96BFAEF9-AAC3-EC7C-1334-685648238532}"/>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4" name="Freeform 85">
                  <a:extLst>
                    <a:ext uri="{FF2B5EF4-FFF2-40B4-BE49-F238E27FC236}">
                      <a16:creationId xmlns:a16="http://schemas.microsoft.com/office/drawing/2014/main" id="{2CC8D144-20AE-0AAF-98C0-163EE1EC448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5" name="Freeform 86">
                  <a:extLst>
                    <a:ext uri="{FF2B5EF4-FFF2-40B4-BE49-F238E27FC236}">
                      <a16:creationId xmlns:a16="http://schemas.microsoft.com/office/drawing/2014/main" id="{6E742C2E-A77E-B38E-C953-B0FA452D685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6" name="Freeform 87">
                  <a:extLst>
                    <a:ext uri="{FF2B5EF4-FFF2-40B4-BE49-F238E27FC236}">
                      <a16:creationId xmlns:a16="http://schemas.microsoft.com/office/drawing/2014/main" id="{BCCDE0AA-CBF8-E80D-EC41-D3AE11060190}"/>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7" name="Freeform 88">
                  <a:extLst>
                    <a:ext uri="{FF2B5EF4-FFF2-40B4-BE49-F238E27FC236}">
                      <a16:creationId xmlns:a16="http://schemas.microsoft.com/office/drawing/2014/main" id="{1C4AB745-F36C-5260-9683-BEC80F4D62FD}"/>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8" name="Freeform 89">
                  <a:extLst>
                    <a:ext uri="{FF2B5EF4-FFF2-40B4-BE49-F238E27FC236}">
                      <a16:creationId xmlns:a16="http://schemas.microsoft.com/office/drawing/2014/main" id="{24C63DFC-5561-87C5-A328-BA6B7E863A3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9" name="Freeform 90">
                  <a:extLst>
                    <a:ext uri="{FF2B5EF4-FFF2-40B4-BE49-F238E27FC236}">
                      <a16:creationId xmlns:a16="http://schemas.microsoft.com/office/drawing/2014/main" id="{1D27E8E5-DAF4-544E-EF05-8C26E62CF005}"/>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50" name="Freeform 91">
                  <a:extLst>
                    <a:ext uri="{FF2B5EF4-FFF2-40B4-BE49-F238E27FC236}">
                      <a16:creationId xmlns:a16="http://schemas.microsoft.com/office/drawing/2014/main" id="{2B7B4251-332A-7FAB-4FFF-046B161883FE}"/>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51" name="Freeform 92">
                  <a:extLst>
                    <a:ext uri="{FF2B5EF4-FFF2-40B4-BE49-F238E27FC236}">
                      <a16:creationId xmlns:a16="http://schemas.microsoft.com/office/drawing/2014/main" id="{6C826F11-61F8-E028-25B8-451288D29928}"/>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62" name="文本框 49">
              <a:extLst>
                <a:ext uri="{FF2B5EF4-FFF2-40B4-BE49-F238E27FC236}">
                  <a16:creationId xmlns:a16="http://schemas.microsoft.com/office/drawing/2014/main" id="{C3AB208C-C231-93A2-7023-796B7AD6DFAB}"/>
                </a:ext>
              </a:extLst>
            </p:cNvPr>
            <p:cNvSpPr txBox="1">
              <a:spLocks noChangeArrowheads="1"/>
            </p:cNvSpPr>
            <p:nvPr/>
          </p:nvSpPr>
          <p:spPr bwMode="auto">
            <a:xfrm>
              <a:off x="2404106" y="1990265"/>
              <a:ext cx="2174499" cy="14441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just">
                <a:lnSpc>
                  <a:spcPct val="107000"/>
                </a:lnSpc>
                <a:spcAft>
                  <a:spcPts val="800"/>
                </a:spcAft>
                <a:buNone/>
              </a:pPr>
              <a:r>
                <a:rPr lang="en-US" sz="3200" b="1" i="1">
                  <a:effectLst/>
                  <a:ea typeface="Calibri" panose="020F0502020204030204" pitchFamily="34" charset="0"/>
                  <a:cs typeface="Times New Roman" panose="02020603050405020304" pitchFamily="18" charset="0"/>
                </a:rPr>
                <a:t>Làm việc cá nhân 2’, cặp đôi 1’:</a:t>
              </a:r>
              <a:r>
                <a:rPr lang="en-US" sz="3200" b="1" i="1">
                  <a:ea typeface="Calibri" panose="020F0502020204030204" pitchFamily="34" charset="0"/>
                  <a:cs typeface="Times New Roman" panose="02020603050405020304" pitchFamily="18" charset="0"/>
                </a:rPr>
                <a:t> </a:t>
              </a:r>
              <a:r>
                <a:rPr lang="vi-VN" sz="3200" b="1" i="1">
                  <a:solidFill>
                    <a:srgbClr val="454544"/>
                  </a:solidFill>
                  <a:effectLst/>
                  <a:ea typeface="Calibri" panose="020F0502020204030204" pitchFamily="34" charset="0"/>
                  <a:cs typeface="Times New Roman" panose="02020603050405020304" pitchFamily="18" charset="0"/>
                </a:rPr>
                <a:t>Chia s</a:t>
              </a:r>
              <a:r>
                <a:rPr lang="en-US" sz="3200" b="1" i="1">
                  <a:solidFill>
                    <a:srgbClr val="454544"/>
                  </a:solidFill>
                  <a:effectLst/>
                  <a:ea typeface="Calibri" panose="020F0502020204030204" pitchFamily="34" charset="0"/>
                  <a:cs typeface="Times New Roman" panose="02020603050405020304" pitchFamily="18" charset="0"/>
                </a:rPr>
                <a:t>ẻ</a:t>
              </a:r>
              <a:r>
                <a:rPr lang="vi-VN" sz="3200" b="1" i="1">
                  <a:solidFill>
                    <a:srgbClr val="454544"/>
                  </a:solidFill>
                  <a:effectLst/>
                  <a:ea typeface="Calibri" panose="020F0502020204030204" pitchFamily="34" charset="0"/>
                  <a:cs typeface="Times New Roman" panose="02020603050405020304" pitchFamily="18" charset="0"/>
                </a:rPr>
                <a:t> cảm xúc của em sau khi đọc bài thơ này</a:t>
              </a:r>
              <a:endParaRPr lang="en-US" sz="3200" b="1" i="1">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1766527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394"/>
                                        </p:tgtEl>
                                        <p:attrNameLst>
                                          <p:attrName>style.visibility</p:attrName>
                                        </p:attrNameLst>
                                      </p:cBhvr>
                                      <p:to>
                                        <p:strVal val="visible"/>
                                      </p:to>
                                    </p:set>
                                    <p:animEffect transition="in" filter="barn(inVertical)">
                                      <p:cBhvr>
                                        <p:cTn id="10" dur="500"/>
                                        <p:tgtEl>
                                          <p:spTgt spid="39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60"/>
                                        </p:tgtEl>
                                        <p:attrNameLst>
                                          <p:attrName>style.visibility</p:attrName>
                                        </p:attrNameLst>
                                      </p:cBhvr>
                                      <p:to>
                                        <p:strVal val="visible"/>
                                      </p:to>
                                    </p:set>
                                    <p:animEffect transition="in" filter="wheel(1)">
                                      <p:cBhvr>
                                        <p:cTn id="15" dur="2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1BFDB0-0C77-A8C8-94E3-46FB9329F4C7}"/>
              </a:ext>
            </a:extLst>
          </p:cNvPr>
          <p:cNvPicPr>
            <a:picLocks noChangeAspect="1"/>
          </p:cNvPicPr>
          <p:nvPr/>
        </p:nvPicPr>
        <p:blipFill>
          <a:blip r:embed="rId2"/>
          <a:stretch>
            <a:fillRect/>
          </a:stretch>
        </p:blipFill>
        <p:spPr>
          <a:xfrm>
            <a:off x="0" y="24384"/>
            <a:ext cx="12192000" cy="6809232"/>
          </a:xfrm>
          <a:prstGeom prst="rect">
            <a:avLst/>
          </a:prstGeom>
        </p:spPr>
      </p:pic>
      <p:pic>
        <p:nvPicPr>
          <p:cNvPr id="8" name="Picture 7">
            <a:extLst>
              <a:ext uri="{FF2B5EF4-FFF2-40B4-BE49-F238E27FC236}">
                <a16:creationId xmlns:a16="http://schemas.microsoft.com/office/drawing/2014/main" id="{E3DB58F6-5B9F-7340-1DAB-56B12A9185D6}"/>
              </a:ext>
            </a:extLst>
          </p:cNvPr>
          <p:cNvPicPr>
            <a:picLocks noChangeAspect="1"/>
          </p:cNvPicPr>
          <p:nvPr/>
        </p:nvPicPr>
        <p:blipFill>
          <a:blip r:embed="rId3"/>
          <a:stretch>
            <a:fillRect/>
          </a:stretch>
        </p:blipFill>
        <p:spPr>
          <a:xfrm>
            <a:off x="2431916" y="1122510"/>
            <a:ext cx="7277673" cy="4101151"/>
          </a:xfrm>
          <a:prstGeom prst="rect">
            <a:avLst/>
          </a:prstGeom>
        </p:spPr>
      </p:pic>
      <p:sp>
        <p:nvSpPr>
          <p:cNvPr id="9" name="TextBox 8">
            <a:extLst>
              <a:ext uri="{FF2B5EF4-FFF2-40B4-BE49-F238E27FC236}">
                <a16:creationId xmlns:a16="http://schemas.microsoft.com/office/drawing/2014/main" id="{CF5F00CD-5FDC-8538-CD38-36C2076A766B}"/>
              </a:ext>
            </a:extLst>
          </p:cNvPr>
          <p:cNvSpPr txBox="1"/>
          <p:nvPr/>
        </p:nvSpPr>
        <p:spPr>
          <a:xfrm>
            <a:off x="3417201" y="1948002"/>
            <a:ext cx="5318237" cy="2703689"/>
          </a:xfrm>
          <a:prstGeom prst="rect">
            <a:avLst/>
          </a:prstGeom>
          <a:noFill/>
        </p:spPr>
        <p:txBody>
          <a:bodyPr wrap="square">
            <a:spAutoFit/>
          </a:bodyPr>
          <a:lstStyle/>
          <a:p>
            <a:pPr algn="just">
              <a:lnSpc>
                <a:spcPct val="107000"/>
              </a:lnSpc>
              <a:spcAft>
                <a:spcPts val="800"/>
              </a:spcAft>
              <a:buNone/>
            </a:pPr>
            <a:r>
              <a:rPr lang="en-US" sz="3200" b="1" i="1">
                <a:solidFill>
                  <a:srgbClr val="242021"/>
                </a:solidFill>
                <a:ea typeface="Calibri" panose="020F0502020204030204" pitchFamily="34" charset="0"/>
              </a:rPr>
              <a:t>Khâm phục sức sống mãnh liệt của con người và vạn vật trên đảo Sơn Ca bất chấp môi trường sống khắc nghiệt, đầy thử thách.</a:t>
            </a:r>
            <a:endParaRPr lang="en-US" sz="4800" b="1" i="1">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8439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763</Words>
  <PresentationFormat>Màn hình rộng</PresentationFormat>
  <Paragraphs>90</Paragraphs>
  <Slides>20</Slides>
  <Notes>5</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20</vt:i4>
      </vt:variant>
    </vt:vector>
  </HeadingPairs>
  <TitlesOfParts>
    <vt:vector size="28" baseType="lpstr">
      <vt:lpstr>DengXian</vt:lpstr>
      <vt:lpstr>Arial</vt:lpstr>
      <vt:lpstr>Calibri</vt:lpstr>
      <vt:lpstr>ITC Avant Garde Std Bk</vt:lpstr>
      <vt:lpstr>Times New Roman</vt:lpstr>
      <vt:lpstr>TimesNewRomanPS-ItalicMT</vt:lpstr>
      <vt:lpstr>方正静蕾简体</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2021-11-30T15:42:07Z</dcterms:created>
  <dcterms:modified xsi:type="dcterms:W3CDTF">2023-07-03T12:17:29Z</dcterms:modified>
</cp:coreProperties>
</file>