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5" r:id="rId3"/>
  </p:sldMasterIdLst>
  <p:notesMasterIdLst>
    <p:notesMasterId r:id="rId36"/>
  </p:notesMasterIdLst>
  <p:sldIdLst>
    <p:sldId id="256" r:id="rId4"/>
    <p:sldId id="258" r:id="rId5"/>
    <p:sldId id="280" r:id="rId6"/>
    <p:sldId id="257" r:id="rId7"/>
    <p:sldId id="259" r:id="rId8"/>
    <p:sldId id="273" r:id="rId9"/>
    <p:sldId id="272" r:id="rId10"/>
    <p:sldId id="264" r:id="rId11"/>
    <p:sldId id="274" r:id="rId12"/>
    <p:sldId id="263" r:id="rId13"/>
    <p:sldId id="275" r:id="rId14"/>
    <p:sldId id="307" r:id="rId15"/>
    <p:sldId id="278" r:id="rId16"/>
    <p:sldId id="279" r:id="rId17"/>
    <p:sldId id="277" r:id="rId18"/>
    <p:sldId id="276" r:id="rId19"/>
    <p:sldId id="281" r:id="rId20"/>
    <p:sldId id="282" r:id="rId21"/>
    <p:sldId id="286" r:id="rId22"/>
    <p:sldId id="290" r:id="rId23"/>
    <p:sldId id="284" r:id="rId24"/>
    <p:sldId id="260" r:id="rId25"/>
    <p:sldId id="308" r:id="rId26"/>
    <p:sldId id="285" r:id="rId27"/>
    <p:sldId id="309" r:id="rId28"/>
    <p:sldId id="291" r:id="rId29"/>
    <p:sldId id="292" r:id="rId30"/>
    <p:sldId id="293" r:id="rId31"/>
    <p:sldId id="310" r:id="rId32"/>
    <p:sldId id="265" r:id="rId33"/>
    <p:sldId id="268" r:id="rId34"/>
    <p:sldId id="270" r:id="rId35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B8F"/>
    <a:srgbClr val="F8B7AE"/>
    <a:srgbClr val="FEE794"/>
    <a:srgbClr val="AEE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F13B8-55D1-4366-9886-7257F5BB99F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A7B73-C0AD-4581-91DC-16CBCEB16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8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A7B73-C0AD-4581-91DC-16CBCEB164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8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3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6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  <a:prstGeom prst="rect">
            <a:avLst/>
          </a:prstGeom>
        </p:spPr>
        <p:txBody>
          <a:bodyPr anchor="t"/>
          <a:lstStyle>
            <a:lvl1pPr algn="l">
              <a:defRPr sz="800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98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3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798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798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798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798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798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7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00227"/>
            <a:ext cx="8077200" cy="5091113"/>
          </a:xfrm>
          <a:prstGeom prst="rect">
            <a:avLst/>
          </a:prstGeom>
        </p:spPr>
        <p:txBody>
          <a:bodyPr/>
          <a:lstStyle>
            <a:lvl1pPr>
              <a:defRPr sz="5603"/>
            </a:lvl1pPr>
            <a:lvl2pPr>
              <a:defRPr sz="4800"/>
            </a:lvl2pPr>
            <a:lvl3pPr>
              <a:defRPr sz="3998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96400" y="1800227"/>
            <a:ext cx="8077200" cy="5091113"/>
          </a:xfrm>
          <a:prstGeom prst="rect">
            <a:avLst/>
          </a:prstGeom>
        </p:spPr>
        <p:txBody>
          <a:bodyPr/>
          <a:lstStyle>
            <a:lvl1pPr>
              <a:defRPr sz="5603"/>
            </a:lvl1pPr>
            <a:lvl2pPr>
              <a:defRPr sz="4800"/>
            </a:lvl2pPr>
            <a:lvl3pPr>
              <a:defRPr sz="3998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3998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3" b="1"/>
            </a:lvl4pPr>
            <a:lvl5pPr marL="3657600" indent="0">
              <a:buNone/>
              <a:defRPr sz="3203" b="1"/>
            </a:lvl5pPr>
            <a:lvl6pPr marL="4572000" indent="0">
              <a:buNone/>
              <a:defRPr sz="3203" b="1"/>
            </a:lvl6pPr>
            <a:lvl7pPr marL="5486400" indent="0">
              <a:buNone/>
              <a:defRPr sz="3203" b="1"/>
            </a:lvl7pPr>
            <a:lvl8pPr marL="6400800" indent="0">
              <a:buNone/>
              <a:defRPr sz="3203" b="1"/>
            </a:lvl8pPr>
            <a:lvl9pPr marL="7315200" indent="0">
              <a:buNone/>
              <a:defRPr sz="320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3998"/>
            </a:lvl2pPr>
            <a:lvl3pPr>
              <a:defRPr sz="3600"/>
            </a:lvl3pPr>
            <a:lvl4pPr>
              <a:defRPr sz="3203"/>
            </a:lvl4pPr>
            <a:lvl5pPr>
              <a:defRPr sz="3203"/>
            </a:lvl5pPr>
            <a:lvl6pPr>
              <a:defRPr sz="3203"/>
            </a:lvl6pPr>
            <a:lvl7pPr>
              <a:defRPr sz="3203"/>
            </a:lvl7pPr>
            <a:lvl8pPr>
              <a:defRPr sz="3203"/>
            </a:lvl8pPr>
            <a:lvl9pPr>
              <a:defRPr sz="32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90054" y="2302670"/>
            <a:ext cx="8083550" cy="9596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3998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3" b="1"/>
            </a:lvl4pPr>
            <a:lvl5pPr marL="3657600" indent="0">
              <a:buNone/>
              <a:defRPr sz="3203" b="1"/>
            </a:lvl5pPr>
            <a:lvl6pPr marL="4572000" indent="0">
              <a:buNone/>
              <a:defRPr sz="3203" b="1"/>
            </a:lvl6pPr>
            <a:lvl7pPr marL="5486400" indent="0">
              <a:buNone/>
              <a:defRPr sz="3203" b="1"/>
            </a:lvl7pPr>
            <a:lvl8pPr marL="6400800" indent="0">
              <a:buNone/>
              <a:defRPr sz="3203" b="1"/>
            </a:lvl8pPr>
            <a:lvl9pPr marL="7315200" indent="0">
              <a:buNone/>
              <a:defRPr sz="320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90054" y="3262313"/>
            <a:ext cx="8083550" cy="592693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3998"/>
            </a:lvl2pPr>
            <a:lvl3pPr>
              <a:defRPr sz="3600"/>
            </a:lvl3pPr>
            <a:lvl4pPr>
              <a:defRPr sz="3203"/>
            </a:lvl4pPr>
            <a:lvl5pPr>
              <a:defRPr sz="3203"/>
            </a:lvl5pPr>
            <a:lvl6pPr>
              <a:defRPr sz="3203"/>
            </a:lvl6pPr>
            <a:lvl7pPr>
              <a:defRPr sz="3203"/>
            </a:lvl7pPr>
            <a:lvl8pPr>
              <a:defRPr sz="3203"/>
            </a:lvl8pPr>
            <a:lvl9pPr>
              <a:defRPr sz="32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4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4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7"/>
          </a:xfrm>
          <a:prstGeom prst="rect">
            <a:avLst/>
          </a:prstGeom>
        </p:spPr>
        <p:txBody>
          <a:bodyPr anchor="b"/>
          <a:lstStyle>
            <a:lvl1pPr algn="l">
              <a:defRPr sz="399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50100" y="409579"/>
            <a:ext cx="10223501" cy="8779670"/>
          </a:xfrm>
          <a:prstGeom prst="rect">
            <a:avLst/>
          </a:prstGeom>
        </p:spPr>
        <p:txBody>
          <a:bodyPr/>
          <a:lstStyle>
            <a:lvl1pPr>
              <a:defRPr sz="6398"/>
            </a:lvl1pPr>
            <a:lvl2pPr>
              <a:defRPr sz="5603"/>
            </a:lvl2pPr>
            <a:lvl3pPr>
              <a:defRPr sz="4800"/>
            </a:lvl3pPr>
            <a:lvl4pPr>
              <a:defRPr sz="3998"/>
            </a:lvl4pPr>
            <a:lvl5pPr>
              <a:defRPr sz="3998"/>
            </a:lvl5pPr>
            <a:lvl6pPr>
              <a:defRPr sz="3998"/>
            </a:lvl6pPr>
            <a:lvl7pPr>
              <a:defRPr sz="3998"/>
            </a:lvl7pPr>
            <a:lvl8pPr>
              <a:defRPr sz="3998"/>
            </a:lvl8pPr>
            <a:lvl9pPr>
              <a:defRPr sz="399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3" y="2152654"/>
            <a:ext cx="6016626" cy="7036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98"/>
            </a:lvl1pPr>
            <a:lvl2pPr marL="914400" indent="0">
              <a:buNone/>
              <a:defRPr sz="2400"/>
            </a:lvl2pPr>
            <a:lvl3pPr marL="1828800" indent="0">
              <a:buNone/>
              <a:defRPr sz="2002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4576" y="7200901"/>
            <a:ext cx="10972800" cy="850109"/>
          </a:xfrm>
          <a:prstGeom prst="rect">
            <a:avLst/>
          </a:prstGeom>
        </p:spPr>
        <p:txBody>
          <a:bodyPr anchor="b"/>
          <a:lstStyle>
            <a:lvl1pPr algn="l">
              <a:defRPr sz="399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98"/>
            </a:lvl1pPr>
            <a:lvl2pPr marL="914400" indent="0">
              <a:buNone/>
              <a:defRPr sz="5603"/>
            </a:lvl2pPr>
            <a:lvl3pPr marL="1828800" indent="0">
              <a:buNone/>
              <a:defRPr sz="4800"/>
            </a:lvl3pPr>
            <a:lvl4pPr marL="2743200" indent="0">
              <a:buNone/>
              <a:defRPr sz="3998"/>
            </a:lvl4pPr>
            <a:lvl5pPr marL="3657600" indent="0">
              <a:buNone/>
              <a:defRPr sz="3998"/>
            </a:lvl5pPr>
            <a:lvl6pPr marL="4572000" indent="0">
              <a:buNone/>
              <a:defRPr sz="3998"/>
            </a:lvl6pPr>
            <a:lvl7pPr marL="5486400" indent="0">
              <a:buNone/>
              <a:defRPr sz="3998"/>
            </a:lvl7pPr>
            <a:lvl8pPr marL="6400800" indent="0">
              <a:buNone/>
              <a:defRPr sz="3998"/>
            </a:lvl8pPr>
            <a:lvl9pPr marL="7315200" indent="0">
              <a:buNone/>
              <a:defRPr sz="3998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84576" y="8051008"/>
            <a:ext cx="10972800" cy="1207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98"/>
            </a:lvl1pPr>
            <a:lvl2pPr marL="914400" indent="0">
              <a:buNone/>
              <a:defRPr sz="2400"/>
            </a:lvl2pPr>
            <a:lvl3pPr marL="1828800" indent="0">
              <a:buNone/>
              <a:defRPr sz="2002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258800" y="309563"/>
            <a:ext cx="4114800" cy="65817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309563"/>
            <a:ext cx="12039600" cy="6581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0"/>
            <a:ext cx="13741400" cy="2400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743200"/>
            <a:ext cx="1539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9372600"/>
            <a:ext cx="38100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/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12000" y="9372600"/>
            <a:ext cx="57912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/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6600" y="9372600"/>
            <a:ext cx="38100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/>
            <a:fld id="{422790A0-7EF7-43E8-AAA0-742DECB8D18F}" type="slidenum">
              <a:rPr 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86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>
              <a:defRPr/>
            </a:pPr>
            <a:fld id="{672A9A16-76EE-48EF-8E9C-AB4F8F45E740}" type="datetimeFigureOut">
              <a:rPr lang="en-US" sz="3600" smtClean="0">
                <a:solidFill>
                  <a:prstClr val="black"/>
                </a:solidFill>
              </a:rPr>
              <a:pPr defTabSz="1827848">
                <a:defRPr/>
              </a:pPr>
              <a:t>10/22/2021</a:t>
            </a:fld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>
              <a:defRPr/>
            </a:pP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>
              <a:defRPr/>
            </a:pPr>
            <a:fld id="{989FDC0A-962F-4822-8F41-598799E3EC25}" type="slidenum">
              <a:rPr lang="en-US" sz="3600" smtClean="0">
                <a:solidFill>
                  <a:prstClr val="black"/>
                </a:solidFill>
              </a:rPr>
              <a:pPr defTabSz="1827848">
                <a:defRPr/>
              </a:pPr>
              <a:t>‹#›</a:t>
            </a:fld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88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342902"/>
            <a:ext cx="16611600" cy="8846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90577" y="9732170"/>
            <a:ext cx="2879724" cy="511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>
              <a:defRPr/>
            </a:pP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6349" y="9732170"/>
            <a:ext cx="13046076" cy="511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>
              <a:defRPr/>
            </a:pP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919577" y="9732170"/>
            <a:ext cx="879474" cy="5405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>
              <a:defRPr/>
            </a:pPr>
            <a:fld id="{E5A84037-DD6D-468B-8574-1910F84AF4A3}" type="slidenum">
              <a:rPr lang="en-US" sz="3600" smtClean="0">
                <a:solidFill>
                  <a:prstClr val="black"/>
                </a:solidFill>
              </a:rPr>
              <a:pPr defTabSz="1827848">
                <a:defRPr/>
              </a:pPr>
              <a:t>‹#›</a:t>
            </a:fld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93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41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  <a:prstGeom prst="rect">
            <a:avLst/>
          </a:prstGeom>
        </p:spPr>
        <p:txBody>
          <a:bodyPr anchor="t"/>
          <a:lstStyle>
            <a:lvl1pPr algn="l">
              <a:defRPr sz="800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98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3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798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798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798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798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798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7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00227"/>
            <a:ext cx="8077200" cy="5091113"/>
          </a:xfrm>
          <a:prstGeom prst="rect">
            <a:avLst/>
          </a:prstGeom>
        </p:spPr>
        <p:txBody>
          <a:bodyPr/>
          <a:lstStyle>
            <a:lvl1pPr>
              <a:defRPr sz="5603"/>
            </a:lvl1pPr>
            <a:lvl2pPr>
              <a:defRPr sz="4800"/>
            </a:lvl2pPr>
            <a:lvl3pPr>
              <a:defRPr sz="3998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96400" y="1800227"/>
            <a:ext cx="8077200" cy="5091113"/>
          </a:xfrm>
          <a:prstGeom prst="rect">
            <a:avLst/>
          </a:prstGeom>
        </p:spPr>
        <p:txBody>
          <a:bodyPr/>
          <a:lstStyle>
            <a:lvl1pPr>
              <a:defRPr sz="5603"/>
            </a:lvl1pPr>
            <a:lvl2pPr>
              <a:defRPr sz="4800"/>
            </a:lvl2pPr>
            <a:lvl3pPr>
              <a:defRPr sz="3998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3998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3" b="1"/>
            </a:lvl4pPr>
            <a:lvl5pPr marL="3657600" indent="0">
              <a:buNone/>
              <a:defRPr sz="3203" b="1"/>
            </a:lvl5pPr>
            <a:lvl6pPr marL="4572000" indent="0">
              <a:buNone/>
              <a:defRPr sz="3203" b="1"/>
            </a:lvl6pPr>
            <a:lvl7pPr marL="5486400" indent="0">
              <a:buNone/>
              <a:defRPr sz="3203" b="1"/>
            </a:lvl7pPr>
            <a:lvl8pPr marL="6400800" indent="0">
              <a:buNone/>
              <a:defRPr sz="3203" b="1"/>
            </a:lvl8pPr>
            <a:lvl9pPr marL="7315200" indent="0">
              <a:buNone/>
              <a:defRPr sz="320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3998"/>
            </a:lvl2pPr>
            <a:lvl3pPr>
              <a:defRPr sz="3600"/>
            </a:lvl3pPr>
            <a:lvl4pPr>
              <a:defRPr sz="3203"/>
            </a:lvl4pPr>
            <a:lvl5pPr>
              <a:defRPr sz="3203"/>
            </a:lvl5pPr>
            <a:lvl6pPr>
              <a:defRPr sz="3203"/>
            </a:lvl6pPr>
            <a:lvl7pPr>
              <a:defRPr sz="3203"/>
            </a:lvl7pPr>
            <a:lvl8pPr>
              <a:defRPr sz="3203"/>
            </a:lvl8pPr>
            <a:lvl9pPr>
              <a:defRPr sz="32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90054" y="2302670"/>
            <a:ext cx="8083550" cy="9596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3998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3" b="1"/>
            </a:lvl4pPr>
            <a:lvl5pPr marL="3657600" indent="0">
              <a:buNone/>
              <a:defRPr sz="3203" b="1"/>
            </a:lvl5pPr>
            <a:lvl6pPr marL="4572000" indent="0">
              <a:buNone/>
              <a:defRPr sz="3203" b="1"/>
            </a:lvl6pPr>
            <a:lvl7pPr marL="5486400" indent="0">
              <a:buNone/>
              <a:defRPr sz="3203" b="1"/>
            </a:lvl7pPr>
            <a:lvl8pPr marL="6400800" indent="0">
              <a:buNone/>
              <a:defRPr sz="3203" b="1"/>
            </a:lvl8pPr>
            <a:lvl9pPr marL="7315200" indent="0">
              <a:buNone/>
              <a:defRPr sz="320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90054" y="3262313"/>
            <a:ext cx="8083550" cy="592693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3998"/>
            </a:lvl2pPr>
            <a:lvl3pPr>
              <a:defRPr sz="3600"/>
            </a:lvl3pPr>
            <a:lvl4pPr>
              <a:defRPr sz="3203"/>
            </a:lvl4pPr>
            <a:lvl5pPr>
              <a:defRPr sz="3203"/>
            </a:lvl5pPr>
            <a:lvl6pPr>
              <a:defRPr sz="3203"/>
            </a:lvl6pPr>
            <a:lvl7pPr>
              <a:defRPr sz="3203"/>
            </a:lvl7pPr>
            <a:lvl8pPr>
              <a:defRPr sz="3203"/>
            </a:lvl8pPr>
            <a:lvl9pPr>
              <a:defRPr sz="32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7"/>
          </a:xfrm>
          <a:prstGeom prst="rect">
            <a:avLst/>
          </a:prstGeom>
        </p:spPr>
        <p:txBody>
          <a:bodyPr anchor="b"/>
          <a:lstStyle>
            <a:lvl1pPr algn="l">
              <a:defRPr sz="399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50100" y="409579"/>
            <a:ext cx="10223501" cy="8779670"/>
          </a:xfrm>
          <a:prstGeom prst="rect">
            <a:avLst/>
          </a:prstGeom>
        </p:spPr>
        <p:txBody>
          <a:bodyPr/>
          <a:lstStyle>
            <a:lvl1pPr>
              <a:defRPr sz="6398"/>
            </a:lvl1pPr>
            <a:lvl2pPr>
              <a:defRPr sz="5603"/>
            </a:lvl2pPr>
            <a:lvl3pPr>
              <a:defRPr sz="4800"/>
            </a:lvl3pPr>
            <a:lvl4pPr>
              <a:defRPr sz="3998"/>
            </a:lvl4pPr>
            <a:lvl5pPr>
              <a:defRPr sz="3998"/>
            </a:lvl5pPr>
            <a:lvl6pPr>
              <a:defRPr sz="3998"/>
            </a:lvl6pPr>
            <a:lvl7pPr>
              <a:defRPr sz="3998"/>
            </a:lvl7pPr>
            <a:lvl8pPr>
              <a:defRPr sz="3998"/>
            </a:lvl8pPr>
            <a:lvl9pPr>
              <a:defRPr sz="399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3" y="2152654"/>
            <a:ext cx="6016626" cy="7036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98"/>
            </a:lvl1pPr>
            <a:lvl2pPr marL="914400" indent="0">
              <a:buNone/>
              <a:defRPr sz="2400"/>
            </a:lvl2pPr>
            <a:lvl3pPr marL="1828800" indent="0">
              <a:buNone/>
              <a:defRPr sz="2002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4576" y="7200901"/>
            <a:ext cx="10972800" cy="850109"/>
          </a:xfrm>
          <a:prstGeom prst="rect">
            <a:avLst/>
          </a:prstGeom>
        </p:spPr>
        <p:txBody>
          <a:bodyPr anchor="b"/>
          <a:lstStyle>
            <a:lvl1pPr algn="l">
              <a:defRPr sz="399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98"/>
            </a:lvl1pPr>
            <a:lvl2pPr marL="914400" indent="0">
              <a:buNone/>
              <a:defRPr sz="5603"/>
            </a:lvl2pPr>
            <a:lvl3pPr marL="1828800" indent="0">
              <a:buNone/>
              <a:defRPr sz="4800"/>
            </a:lvl3pPr>
            <a:lvl4pPr marL="2743200" indent="0">
              <a:buNone/>
              <a:defRPr sz="3998"/>
            </a:lvl4pPr>
            <a:lvl5pPr marL="3657600" indent="0">
              <a:buNone/>
              <a:defRPr sz="3998"/>
            </a:lvl5pPr>
            <a:lvl6pPr marL="4572000" indent="0">
              <a:buNone/>
              <a:defRPr sz="3998"/>
            </a:lvl6pPr>
            <a:lvl7pPr marL="5486400" indent="0">
              <a:buNone/>
              <a:defRPr sz="3998"/>
            </a:lvl7pPr>
            <a:lvl8pPr marL="6400800" indent="0">
              <a:buNone/>
              <a:defRPr sz="3998"/>
            </a:lvl8pPr>
            <a:lvl9pPr marL="7315200" indent="0">
              <a:buNone/>
              <a:defRPr sz="3998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84576" y="8051008"/>
            <a:ext cx="10972800" cy="1207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98"/>
            </a:lvl1pPr>
            <a:lvl2pPr marL="914400" indent="0">
              <a:buNone/>
              <a:defRPr sz="2400"/>
            </a:lvl2pPr>
            <a:lvl3pPr marL="1828800" indent="0">
              <a:buNone/>
              <a:defRPr sz="2002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258800" y="309563"/>
            <a:ext cx="4114800" cy="65817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309563"/>
            <a:ext cx="12039600" cy="6581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B44CCEC7-3A54-47D1-BB25-17A0FDA63797}" type="datetimeFigureOut">
              <a:rPr lang="zh-CN" altLang="en-US" sz="3600" smtClean="0">
                <a:solidFill>
                  <a:prstClr val="black"/>
                </a:solidFill>
              </a:rPr>
              <a:pPr defTabSz="1827848"/>
              <a:t>2021/10/22</a:t>
            </a:fld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 defTabSz="1827848"/>
            <a:endParaRPr lang="zh-CN" altLang="en-US" sz="36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 defTabSz="1827848"/>
            <a:fld id="{65495661-81B6-46E9-A91E-889569155CC2}" type="slidenum">
              <a:rPr lang="zh-CN" alt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zh-CN" alt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0"/>
            <a:ext cx="13741400" cy="2400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743200"/>
            <a:ext cx="1539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9372600"/>
            <a:ext cx="38100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/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12000" y="9372600"/>
            <a:ext cx="57912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/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6600" y="9372600"/>
            <a:ext cx="38100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/>
            <a:fld id="{422790A0-7EF7-43E8-AAA0-742DECB8D18F}" type="slidenum">
              <a:rPr lang="en-US" sz="3600" smtClean="0">
                <a:solidFill>
                  <a:prstClr val="black"/>
                </a:solidFill>
              </a:rPr>
              <a:pPr defTabSz="1827848"/>
              <a:t>‹#›</a:t>
            </a:fld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3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342902"/>
            <a:ext cx="16611600" cy="8846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90577" y="9732170"/>
            <a:ext cx="2879724" cy="511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>
              <a:defRPr/>
            </a:pP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6349" y="9732170"/>
            <a:ext cx="13046076" cy="511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>
              <a:defRPr/>
            </a:pP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919577" y="9732170"/>
            <a:ext cx="879474" cy="5405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827848">
              <a:defRPr/>
            </a:pPr>
            <a:fld id="{E5A84037-DD6D-468B-8574-1910F84AF4A3}" type="slidenum">
              <a:rPr lang="en-US" sz="3600" smtClean="0">
                <a:solidFill>
                  <a:prstClr val="black"/>
                </a:solidFill>
              </a:rPr>
              <a:pPr defTabSz="1827848">
                <a:defRPr/>
              </a:pPr>
              <a:t>‹#›</a:t>
            </a:fld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2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68"/>
            <a:ext cx="18277173" cy="102778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524145" y="248153"/>
            <a:ext cx="482352" cy="28296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7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524145" y="661107"/>
            <a:ext cx="482352" cy="28296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7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524145" y="1074062"/>
            <a:ext cx="482352" cy="28296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7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524145" y="1531262"/>
            <a:ext cx="482352" cy="28296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7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524145" y="1944216"/>
            <a:ext cx="482352" cy="28296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7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77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827848" rtl="0" eaLnBrk="1" latinLnBrk="0" hangingPunct="1"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6398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3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998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7848" rtl="0" eaLnBrk="1" latinLnBrk="0" hangingPunct="1">
        <a:spcBef>
          <a:spcPct val="20000"/>
        </a:spcBef>
        <a:buFont typeface="Arial" panose="020B0604020202020204" pitchFamily="34" charset="0"/>
        <a:buChar char="»"/>
        <a:defRPr sz="3998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68"/>
            <a:ext cx="18277173" cy="102778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524145" y="248153"/>
            <a:ext cx="482352" cy="28296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7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524145" y="661107"/>
            <a:ext cx="482352" cy="28296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7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524145" y="1074062"/>
            <a:ext cx="482352" cy="28296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7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524145" y="1531262"/>
            <a:ext cx="482352" cy="28296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7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524145" y="1944216"/>
            <a:ext cx="482352" cy="28296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7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74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827848" rtl="0" eaLnBrk="1" latinLnBrk="0" hangingPunct="1"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6398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3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998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7848" rtl="0" eaLnBrk="1" latinLnBrk="0" hangingPunct="1">
        <a:spcBef>
          <a:spcPct val="20000"/>
        </a:spcBef>
        <a:buFont typeface="Arial" panose="020B0604020202020204" pitchFamily="34" charset="0"/>
        <a:buChar char="»"/>
        <a:defRPr sz="3998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7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784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641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9.png"/><Relationship Id="rId10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2" Type="http://schemas.openxmlformats.org/officeDocument/2006/relationships/image" Target="../media/image60.png"/><Relationship Id="rId2" Type="http://schemas.openxmlformats.org/officeDocument/2006/relationships/image" Target="../media/image6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1.svg"/><Relationship Id="rId15" Type="http://schemas.openxmlformats.org/officeDocument/2006/relationships/image" Target="../media/image63.png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720.svg"/><Relationship Id="rId1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0.png"/><Relationship Id="rId7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60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svg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1.png"/><Relationship Id="rId7" Type="http://schemas.openxmlformats.org/officeDocument/2006/relationships/image" Target="../media/image5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760.svg"/><Relationship Id="rId10" Type="http://schemas.openxmlformats.org/officeDocument/2006/relationships/image" Target="../media/image96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0.png"/><Relationship Id="rId5" Type="http://schemas.openxmlformats.org/officeDocument/2006/relationships/image" Target="../media/image602.svg"/><Relationship Id="rId10" Type="http://schemas.openxmlformats.org/officeDocument/2006/relationships/image" Target="../media/image99.png"/><Relationship Id="rId9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490.sv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3.png"/><Relationship Id="rId9" Type="http://schemas.openxmlformats.org/officeDocument/2006/relationships/image" Target="../media/image68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0.png"/><Relationship Id="rId4" Type="http://schemas.openxmlformats.org/officeDocument/2006/relationships/image" Target="../media/image115.png"/><Relationship Id="rId9" Type="http://schemas.openxmlformats.org/officeDocument/2006/relationships/image" Target="../media/image119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21.svg"/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36.sv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24.sv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0.svg"/><Relationship Id="rId17" Type="http://schemas.openxmlformats.org/officeDocument/2006/relationships/image" Target="../media/image129.png"/><Relationship Id="rId2" Type="http://schemas.openxmlformats.org/officeDocument/2006/relationships/image" Target="../media/image125.png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27.png"/><Relationship Id="rId14" Type="http://schemas.openxmlformats.org/officeDocument/2006/relationships/image" Target="../media/image1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491.svg"/><Relationship Id="rId7" Type="http://schemas.openxmlformats.org/officeDocument/2006/relationships/image" Target="../media/image14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511.svg"/><Relationship Id="rId10" Type="http://schemas.openxmlformats.org/officeDocument/2006/relationships/image" Target="../media/image143.png"/><Relationship Id="rId4" Type="http://schemas.openxmlformats.org/officeDocument/2006/relationships/image" Target="../media/image93.png"/><Relationship Id="rId9" Type="http://schemas.openxmlformats.org/officeDocument/2006/relationships/image" Target="../media/image1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1.svg"/><Relationship Id="rId11" Type="http://schemas.openxmlformats.org/officeDocument/2006/relationships/image" Target="../media/image149.png"/><Relationship Id="rId5" Type="http://schemas.openxmlformats.org/officeDocument/2006/relationships/image" Target="../media/image112.png"/><Relationship Id="rId10" Type="http://schemas.openxmlformats.org/officeDocument/2006/relationships/image" Target="../media/image148.png"/><Relationship Id="rId4" Type="http://schemas.openxmlformats.org/officeDocument/2006/relationships/image" Target="../media/image642.svg"/><Relationship Id="rId9" Type="http://schemas.openxmlformats.org/officeDocument/2006/relationships/image" Target="../media/image147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20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1.svg"/><Relationship Id="rId15" Type="http://schemas.openxmlformats.org/officeDocument/2006/relationships/image" Target="../media/image155.png"/><Relationship Id="rId10" Type="http://schemas.openxmlformats.org/officeDocument/2006/relationships/image" Target="../media/image5.png"/><Relationship Id="rId9" Type="http://schemas.openxmlformats.org/officeDocument/2006/relationships/image" Target="../media/image320.svg"/><Relationship Id="rId14" Type="http://schemas.openxmlformats.org/officeDocument/2006/relationships/image" Target="../media/image1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9.png"/><Relationship Id="rId4" Type="http://schemas.openxmlformats.org/officeDocument/2006/relationships/image" Target="../media/image60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35.svg"/><Relationship Id="rId12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3.sv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60.png"/><Relationship Id="rId9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64.svg"/><Relationship Id="rId7" Type="http://schemas.openxmlformats.org/officeDocument/2006/relationships/image" Target="../media/image4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10" Type="http://schemas.openxmlformats.org/officeDocument/2006/relationships/image" Target="../media/image42.svg"/><Relationship Id="rId4" Type="http://schemas.openxmlformats.org/officeDocument/2006/relationships/image" Target="../media/image161.png"/><Relationship Id="rId9" Type="http://schemas.openxmlformats.org/officeDocument/2006/relationships/image" Target="../media/image1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74.svg"/><Relationship Id="rId7" Type="http://schemas.openxmlformats.org/officeDocument/2006/relationships/image" Target="../media/image55.sv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11" Type="http://schemas.openxmlformats.org/officeDocument/2006/relationships/image" Target="../media/image78.svg"/><Relationship Id="rId5" Type="http://schemas.openxmlformats.org/officeDocument/2006/relationships/image" Target="../media/image76.sv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svg"/><Relationship Id="rId7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440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image" Target="../media/image44.svg"/><Relationship Id="rId7" Type="http://schemas.openxmlformats.org/officeDocument/2006/relationships/image" Target="../media/image6.png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21.svg"/><Relationship Id="rId5" Type="http://schemas.openxmlformats.org/officeDocument/2006/relationships/image" Target="../media/image46.svg"/><Relationship Id="rId15" Type="http://schemas.openxmlformats.org/officeDocument/2006/relationships/image" Target="../media/image35.png"/><Relationship Id="rId4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sv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45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7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9" Type="http://schemas.openxmlformats.org/officeDocument/2006/relationships/image" Target="../media/image56.sv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71496" y="394493"/>
            <a:ext cx="1933293" cy="18594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5340" y="8678293"/>
            <a:ext cx="1177317" cy="7342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89" flipH="1">
            <a:off x="-612341" y="731876"/>
            <a:ext cx="2734597" cy="26301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9620" flipH="1">
            <a:off x="15230606" y="7930612"/>
            <a:ext cx="2998214" cy="222958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36963">
            <a:off x="98822" y="8190921"/>
            <a:ext cx="1999034" cy="19517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97694">
            <a:off x="15925673" y="213396"/>
            <a:ext cx="2250311" cy="2221670"/>
          </a:xfrm>
          <a:prstGeom prst="rect">
            <a:avLst/>
          </a:prstGeom>
        </p:spPr>
      </p:pic>
      <p:sp>
        <p:nvSpPr>
          <p:cNvPr id="18" name="TextBox 3"/>
          <p:cNvSpPr txBox="1"/>
          <p:nvPr/>
        </p:nvSpPr>
        <p:spPr>
          <a:xfrm>
            <a:off x="2017211" y="3469656"/>
            <a:ext cx="1529089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FDE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HÔM NAY!</a:t>
            </a:r>
            <a:endParaRPr lang="en-US" sz="9000" b="1">
              <a:solidFill>
                <a:srgbClr val="FDE7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6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0576" y="833391"/>
            <a:ext cx="16270390" cy="2728279"/>
            <a:chOff x="0" y="0"/>
            <a:chExt cx="6505598" cy="745890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6442098" cy="7395409"/>
            </a:xfrm>
            <a:custGeom>
              <a:avLst/>
              <a:gdLst/>
              <a:ahLst/>
              <a:cxnLst/>
              <a:rect l="l" t="t" r="r" b="b"/>
              <a:pathLst>
                <a:path w="6442098" h="7395409">
                  <a:moveTo>
                    <a:pt x="6349388" y="7395409"/>
                  </a:moveTo>
                  <a:lnTo>
                    <a:pt x="92710" y="7395409"/>
                  </a:lnTo>
                  <a:cubicBezTo>
                    <a:pt x="41910" y="7395409"/>
                    <a:pt x="0" y="7353499"/>
                    <a:pt x="0" y="73026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48118" y="0"/>
                  </a:lnTo>
                  <a:cubicBezTo>
                    <a:pt x="6398918" y="0"/>
                    <a:pt x="6440828" y="41910"/>
                    <a:pt x="6440828" y="92710"/>
                  </a:cubicBezTo>
                  <a:lnTo>
                    <a:pt x="6440828" y="7301430"/>
                  </a:lnTo>
                  <a:cubicBezTo>
                    <a:pt x="6442098" y="7353499"/>
                    <a:pt x="6400188" y="7395409"/>
                    <a:pt x="6349388" y="739540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6505598" cy="7458909"/>
            </a:xfrm>
            <a:custGeom>
              <a:avLst/>
              <a:gdLst/>
              <a:ahLst/>
              <a:cxnLst/>
              <a:rect l="l" t="t" r="r" b="b"/>
              <a:pathLst>
                <a:path w="6505598" h="7458909">
                  <a:moveTo>
                    <a:pt x="6381138" y="59690"/>
                  </a:moveTo>
                  <a:cubicBezTo>
                    <a:pt x="6416698" y="59690"/>
                    <a:pt x="6445908" y="88900"/>
                    <a:pt x="6445908" y="124460"/>
                  </a:cubicBezTo>
                  <a:lnTo>
                    <a:pt x="6445908" y="7334449"/>
                  </a:lnTo>
                  <a:cubicBezTo>
                    <a:pt x="6445908" y="7370009"/>
                    <a:pt x="6416698" y="7399219"/>
                    <a:pt x="6381138" y="7399219"/>
                  </a:cubicBezTo>
                  <a:lnTo>
                    <a:pt x="124460" y="7399219"/>
                  </a:lnTo>
                  <a:cubicBezTo>
                    <a:pt x="88900" y="7399219"/>
                    <a:pt x="59690" y="7370009"/>
                    <a:pt x="59690" y="733444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81138" y="59690"/>
                  </a:lnTo>
                  <a:moveTo>
                    <a:pt x="63811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34449"/>
                  </a:lnTo>
                  <a:cubicBezTo>
                    <a:pt x="0" y="7403030"/>
                    <a:pt x="55880" y="7458909"/>
                    <a:pt x="124460" y="7458909"/>
                  </a:cubicBezTo>
                  <a:lnTo>
                    <a:pt x="6381138" y="7458909"/>
                  </a:lnTo>
                  <a:cubicBezTo>
                    <a:pt x="6449718" y="7458909"/>
                    <a:pt x="6505598" y="7403030"/>
                    <a:pt x="6505598" y="7334449"/>
                  </a:cubicBezTo>
                  <a:lnTo>
                    <a:pt x="6505598" y="124460"/>
                  </a:lnTo>
                  <a:cubicBezTo>
                    <a:pt x="6505598" y="55880"/>
                    <a:pt x="6449718" y="0"/>
                    <a:pt x="6381138" y="0"/>
                  </a:cubicBezTo>
                  <a:close/>
                </a:path>
              </a:pathLst>
            </a:custGeom>
            <a:solidFill>
              <a:srgbClr val="31224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53871" y="997271"/>
            <a:ext cx="15163800" cy="2416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Muốn cộng hai phân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không cùng mẫu,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viết chúng dưới dạng hai phân số cùng mẫu rồi cộng các tử và giữa nguyên mẫu chung.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600576" y="4549914"/>
            <a:ext cx="17091663" cy="4878231"/>
            <a:chOff x="0" y="0"/>
            <a:chExt cx="6505598" cy="7458909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6442098" cy="7395409"/>
            </a:xfrm>
            <a:custGeom>
              <a:avLst/>
              <a:gdLst/>
              <a:ahLst/>
              <a:cxnLst/>
              <a:rect l="l" t="t" r="r" b="b"/>
              <a:pathLst>
                <a:path w="6442098" h="7395409">
                  <a:moveTo>
                    <a:pt x="6349388" y="7395409"/>
                  </a:moveTo>
                  <a:lnTo>
                    <a:pt x="92710" y="7395409"/>
                  </a:lnTo>
                  <a:cubicBezTo>
                    <a:pt x="41910" y="7395409"/>
                    <a:pt x="0" y="7353499"/>
                    <a:pt x="0" y="73026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48118" y="0"/>
                  </a:lnTo>
                  <a:cubicBezTo>
                    <a:pt x="6398918" y="0"/>
                    <a:pt x="6440828" y="41910"/>
                    <a:pt x="6440828" y="92710"/>
                  </a:cubicBezTo>
                  <a:lnTo>
                    <a:pt x="6440828" y="7301430"/>
                  </a:lnTo>
                  <a:cubicBezTo>
                    <a:pt x="6442098" y="7353499"/>
                    <a:pt x="6400188" y="7395409"/>
                    <a:pt x="6349388" y="7395409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3" name="Freeform 13"/>
            <p:cNvSpPr/>
            <p:nvPr/>
          </p:nvSpPr>
          <p:spPr>
            <a:xfrm>
              <a:off x="0" y="0"/>
              <a:ext cx="6505598" cy="7458909"/>
            </a:xfrm>
            <a:custGeom>
              <a:avLst/>
              <a:gdLst/>
              <a:ahLst/>
              <a:cxnLst/>
              <a:rect l="l" t="t" r="r" b="b"/>
              <a:pathLst>
                <a:path w="6505598" h="7458909">
                  <a:moveTo>
                    <a:pt x="6381138" y="59690"/>
                  </a:moveTo>
                  <a:cubicBezTo>
                    <a:pt x="6416698" y="59690"/>
                    <a:pt x="6445908" y="88900"/>
                    <a:pt x="6445908" y="124460"/>
                  </a:cubicBezTo>
                  <a:lnTo>
                    <a:pt x="6445908" y="7334449"/>
                  </a:lnTo>
                  <a:cubicBezTo>
                    <a:pt x="6445908" y="7370009"/>
                    <a:pt x="6416698" y="7399219"/>
                    <a:pt x="6381138" y="7399219"/>
                  </a:cubicBezTo>
                  <a:lnTo>
                    <a:pt x="124460" y="7399219"/>
                  </a:lnTo>
                  <a:cubicBezTo>
                    <a:pt x="88900" y="7399219"/>
                    <a:pt x="59690" y="7370009"/>
                    <a:pt x="59690" y="733444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81138" y="59690"/>
                  </a:lnTo>
                  <a:moveTo>
                    <a:pt x="63811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34449"/>
                  </a:lnTo>
                  <a:cubicBezTo>
                    <a:pt x="0" y="7403030"/>
                    <a:pt x="55880" y="7458909"/>
                    <a:pt x="124460" y="7458909"/>
                  </a:cubicBezTo>
                  <a:lnTo>
                    <a:pt x="6381138" y="7458909"/>
                  </a:lnTo>
                  <a:cubicBezTo>
                    <a:pt x="6449718" y="7458909"/>
                    <a:pt x="6505598" y="7403030"/>
                    <a:pt x="6505598" y="7334449"/>
                  </a:cubicBezTo>
                  <a:lnTo>
                    <a:pt x="6505598" y="124460"/>
                  </a:lnTo>
                  <a:cubicBezTo>
                    <a:pt x="6505598" y="55880"/>
                    <a:pt x="6449718" y="0"/>
                    <a:pt x="6381138" y="0"/>
                  </a:cubicBezTo>
                  <a:close/>
                </a:path>
              </a:pathLst>
            </a:custGeom>
            <a:solidFill>
              <a:srgbClr val="312249"/>
            </a:solidFill>
          </p:spPr>
        </p:sp>
      </p:grpSp>
      <p:sp>
        <p:nvSpPr>
          <p:cNvPr id="23" name="Rectangle 22"/>
          <p:cNvSpPr/>
          <p:nvPr/>
        </p:nvSpPr>
        <p:spPr>
          <a:xfrm>
            <a:off x="1010701" y="4692858"/>
            <a:ext cx="2557131" cy="846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vi-VN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vi-VN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endParaRPr lang="en-US" sz="45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56418">
            <a:off x="15963570" y="3615955"/>
            <a:ext cx="2000025" cy="19527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356724" y="5717087"/>
                <a:ext cx="1981200" cy="1501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GB" sz="3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3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24" y="5717087"/>
                <a:ext cx="1981200" cy="1501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193072" y="5740751"/>
                <a:ext cx="4364182" cy="1505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−5) . 3</m:t>
                          </m:r>
                        </m:num>
                        <m:den>
                          <m:r>
                            <a:rPr lang="en-GB" sz="3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 3</m:t>
                          </m:r>
                        </m:den>
                      </m:f>
                      <m:r>
                        <a:rPr lang="en-GB" sz="3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7 .  2</m:t>
                          </m:r>
                        </m:num>
                        <m:den>
                          <m:r>
                            <a:rPr lang="en-GB" sz="3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 2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072" y="5740751"/>
                <a:ext cx="4364182" cy="15057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4"/>
          <p:cNvSpPr txBox="1"/>
          <p:nvPr/>
        </p:nvSpPr>
        <p:spPr>
          <a:xfrm>
            <a:off x="12668964" y="6233852"/>
            <a:ext cx="4214205" cy="670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đồng mẫu số</a:t>
            </a:r>
            <a:endParaRPr lang="en-GB" sz="400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377005" y="6588696"/>
            <a:ext cx="990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263032" y="7254172"/>
                <a:ext cx="4364182" cy="1501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n-GB" sz="3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032" y="7254172"/>
                <a:ext cx="4364182" cy="15018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100818" y="7234696"/>
                <a:ext cx="6091181" cy="1531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−15</m:t>
                              </m:r>
                            </m:e>
                          </m:d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+14</m:t>
                          </m:r>
                        </m:num>
                        <m:den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n-GB" sz="3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818" y="7234696"/>
                <a:ext cx="6091181" cy="15311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4"/>
          <p:cNvSpPr txBox="1"/>
          <p:nvPr/>
        </p:nvSpPr>
        <p:spPr>
          <a:xfrm>
            <a:off x="12670870" y="7556382"/>
            <a:ext cx="421420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hai phân số cùng mẫu</a:t>
            </a:r>
            <a:endParaRPr lang="en-GB" sz="400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377005" y="8103586"/>
            <a:ext cx="990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87599" y="185092"/>
            <a:ext cx="1905000" cy="1859972"/>
          </a:xfrm>
          <a:prstGeom prst="rect">
            <a:avLst/>
          </a:prstGeom>
        </p:spPr>
      </p:pic>
      <p:sp>
        <p:nvSpPr>
          <p:cNvPr id="14" name="Pentagon 13"/>
          <p:cNvSpPr/>
          <p:nvPr/>
        </p:nvSpPr>
        <p:spPr>
          <a:xfrm>
            <a:off x="3739072" y="2622638"/>
            <a:ext cx="4191000" cy="13057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8571067" y="2438861"/>
                <a:ext cx="3988879" cy="13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48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GB" sz="480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4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45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067" y="2438861"/>
                <a:ext cx="3988879" cy="1364541"/>
              </a:xfrm>
              <a:prstGeom prst="rect">
                <a:avLst/>
              </a:prstGeom>
              <a:blipFill>
                <a:blip r:embed="rId12"/>
                <a:stretch>
                  <a:fillRect l="-6422"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3"/>
          <p:cNvSpPr txBox="1"/>
          <p:nvPr/>
        </p:nvSpPr>
        <p:spPr>
          <a:xfrm>
            <a:off x="3884675" y="2763806"/>
            <a:ext cx="41426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6248400" y="681412"/>
            <a:ext cx="685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895436" y="4821298"/>
            <a:ext cx="2212662" cy="1122796"/>
            <a:chOff x="7924800" y="4762500"/>
            <a:chExt cx="2212662" cy="1122796"/>
          </a:xfrm>
        </p:grpSpPr>
        <p:sp>
          <p:nvSpPr>
            <p:cNvPr id="20" name="Rectangle: Rounded Corners 72">
              <a:extLst>
                <a:ext uri="{FF2B5EF4-FFF2-40B4-BE49-F238E27FC236}">
                  <a16:creationId xmlns:a16="http://schemas.microsoft.com/office/drawing/2014/main" id="{913DB40F-7B4A-4F73-82C2-C82E3D155287}"/>
                </a:ext>
              </a:extLst>
            </p:cNvPr>
            <p:cNvSpPr/>
            <p:nvPr/>
          </p:nvSpPr>
          <p:spPr>
            <a:xfrm>
              <a:off x="7924800" y="4762500"/>
              <a:ext cx="2212662" cy="1122796"/>
            </a:xfrm>
            <a:prstGeom prst="roundRect">
              <a:avLst>
                <a:gd name="adj" fmla="val 26018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ED6EEB-25CA-4799-BFAE-3FF1CDEAE044}"/>
                </a:ext>
              </a:extLst>
            </p:cNvPr>
            <p:cNvSpPr txBox="1"/>
            <p:nvPr/>
          </p:nvSpPr>
          <p:spPr>
            <a:xfrm>
              <a:off x="8325120" y="4931483"/>
              <a:ext cx="141201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GB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505200" y="6465070"/>
                <a:ext cx="3988879" cy="1572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GB" sz="40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4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40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GB" sz="40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465070"/>
                <a:ext cx="3988879" cy="15720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592599" y="6581336"/>
                <a:ext cx="4364182" cy="1505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−5) .  5</m:t>
                          </m:r>
                        </m:num>
                        <m:den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8 .  5</m:t>
                          </m:r>
                        </m:den>
                      </m:f>
                      <m:r>
                        <a:rPr lang="en-GB" sz="3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7 .  2</m:t>
                          </m:r>
                        </m:num>
                        <m:den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20 . 2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599" y="6581336"/>
                <a:ext cx="4364182" cy="15057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662559" y="8094757"/>
                <a:ext cx="4364182" cy="1501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−25</m:t>
                          </m:r>
                        </m:num>
                        <m:den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den>
                      </m:f>
                      <m:r>
                        <a:rPr lang="en-GB" sz="3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59" y="8094757"/>
                <a:ext cx="4364182" cy="15018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9500345" y="8075281"/>
                <a:ext cx="6091181" cy="1531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3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−25</m:t>
                              </m:r>
                            </m:e>
                          </m:d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+14</m:t>
                          </m:r>
                        </m:num>
                        <m:den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den>
                      </m:f>
                      <m:r>
                        <a:rPr lang="en-GB" sz="3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GB" sz="3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80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345" y="8075281"/>
                <a:ext cx="6091181" cy="15311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79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7"/>
          <p:cNvGrpSpPr/>
          <p:nvPr/>
        </p:nvGrpSpPr>
        <p:grpSpPr>
          <a:xfrm>
            <a:off x="786501" y="927364"/>
            <a:ext cx="15607144" cy="3873733"/>
            <a:chOff x="-229182" y="2"/>
            <a:chExt cx="8712406" cy="1207206"/>
          </a:xfrm>
        </p:grpSpPr>
        <p:sp>
          <p:nvSpPr>
            <p:cNvPr id="60" name="Freeform 8"/>
            <p:cNvSpPr/>
            <p:nvPr/>
          </p:nvSpPr>
          <p:spPr>
            <a:xfrm>
              <a:off x="-229182" y="2"/>
              <a:ext cx="8712406" cy="1207206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996301" y="1999011"/>
                <a:ext cx="9282544" cy="1216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 các tổng: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     </m:t>
                    </m:r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45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GB" sz="45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301" y="1999011"/>
                <a:ext cx="9282544" cy="1216808"/>
              </a:xfrm>
              <a:prstGeom prst="rect">
                <a:avLst/>
              </a:prstGeom>
              <a:blipFill>
                <a:blip r:embed="rId2"/>
                <a:stretch>
                  <a:fillRect l="-2760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996302" y="3406042"/>
            <a:ext cx="12178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45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 nhận xét gì về các kết quả nhận được?</a:t>
            </a:r>
            <a:endParaRPr lang="en-US" sz="4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A0E7D4-0E7E-4DF0-858B-D3BF0672AF67}"/>
              </a:ext>
            </a:extLst>
          </p:cNvPr>
          <p:cNvSpPr txBox="1"/>
          <p:nvPr/>
        </p:nvSpPr>
        <p:spPr>
          <a:xfrm>
            <a:off x="2301785" y="6063683"/>
            <a:ext cx="25306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14"/>
              <p:cNvSpPr txBox="1"/>
              <p:nvPr/>
            </p:nvSpPr>
            <p:spPr>
              <a:xfrm>
                <a:off x="6744749" y="5727613"/>
                <a:ext cx="3260978" cy="14839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1+(−1)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u="none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749" y="5727613"/>
                <a:ext cx="3260978" cy="1483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14"/>
              <p:cNvSpPr txBox="1"/>
              <p:nvPr/>
            </p:nvSpPr>
            <p:spPr>
              <a:xfrm>
                <a:off x="9401835" y="5756635"/>
                <a:ext cx="1595915" cy="14646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u="none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835" y="5756635"/>
                <a:ext cx="1595915" cy="1464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534611" y="5711815"/>
                <a:ext cx="2634398" cy="155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611" y="5711815"/>
                <a:ext cx="2634398" cy="1554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9" y="1024024"/>
            <a:ext cx="1938276" cy="2051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50338" y="980570"/>
            <a:ext cx="3028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đối</a:t>
            </a:r>
            <a:endParaRPr lang="en-GB" sz="4500" b="1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95525">
            <a:off x="15312318" y="592645"/>
            <a:ext cx="2622509" cy="26225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14"/>
              <p:cNvSpPr txBox="1"/>
              <p:nvPr/>
            </p:nvSpPr>
            <p:spPr>
              <a:xfrm>
                <a:off x="10397939" y="6185128"/>
                <a:ext cx="1595915" cy="81560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4000" u="none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939" y="6185128"/>
                <a:ext cx="1595915" cy="8156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14"/>
              <p:cNvSpPr txBox="1"/>
              <p:nvPr/>
            </p:nvSpPr>
            <p:spPr>
              <a:xfrm>
                <a:off x="8919810" y="7172459"/>
                <a:ext cx="3260978" cy="14839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1+(−1)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u="none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810" y="7172459"/>
                <a:ext cx="3260978" cy="14839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14"/>
              <p:cNvSpPr txBox="1"/>
              <p:nvPr/>
            </p:nvSpPr>
            <p:spPr>
              <a:xfrm>
                <a:off x="11576896" y="7201481"/>
                <a:ext cx="1595915" cy="14646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u="none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896" y="7201481"/>
                <a:ext cx="1595915" cy="14646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443329" y="7124086"/>
                <a:ext cx="2634398" cy="155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329" y="7124086"/>
                <a:ext cx="2634398" cy="15543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14"/>
              <p:cNvSpPr txBox="1"/>
              <p:nvPr/>
            </p:nvSpPr>
            <p:spPr>
              <a:xfrm>
                <a:off x="12573000" y="7629974"/>
                <a:ext cx="1595915" cy="81560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4000" u="none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7629974"/>
                <a:ext cx="1595915" cy="8156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4450508" y="7114300"/>
                <a:ext cx="2634398" cy="155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508" y="7114300"/>
                <a:ext cx="2634398" cy="15543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1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7" grpId="0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7445191"/>
            <a:ext cx="2802013" cy="2207065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0939410" y="5254535"/>
            <a:ext cx="4191000" cy="1676400"/>
          </a:xfrm>
          <a:prstGeom prst="wedgeRoundRectCallout">
            <a:avLst>
              <a:gd name="adj1" fmla="val 44622"/>
              <a:gd name="adj2" fmla="val 761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19200" y="723900"/>
            <a:ext cx="16385470" cy="3567693"/>
            <a:chOff x="764980" y="647699"/>
            <a:chExt cx="16761019" cy="3567693"/>
          </a:xfrm>
        </p:grpSpPr>
        <p:grpSp>
          <p:nvGrpSpPr>
            <p:cNvPr id="22" name="Group 2"/>
            <p:cNvGrpSpPr/>
            <p:nvPr/>
          </p:nvGrpSpPr>
          <p:grpSpPr>
            <a:xfrm>
              <a:off x="764980" y="647699"/>
              <a:ext cx="16761019" cy="3567693"/>
              <a:chOff x="0" y="0"/>
              <a:chExt cx="6505598" cy="10582632"/>
            </a:xfrm>
          </p:grpSpPr>
          <p:sp>
            <p:nvSpPr>
              <p:cNvPr id="23" name="Freeform 3"/>
              <p:cNvSpPr/>
              <p:nvPr/>
            </p:nvSpPr>
            <p:spPr>
              <a:xfrm>
                <a:off x="31750" y="31751"/>
                <a:ext cx="6442098" cy="10550881"/>
              </a:xfrm>
              <a:custGeom>
                <a:avLst/>
                <a:gdLst/>
                <a:ahLst/>
                <a:cxnLst/>
                <a:rect l="l" t="t" r="r" b="b"/>
                <a:pathLst>
                  <a:path w="6442098" h="7395409">
                    <a:moveTo>
                      <a:pt x="6349388" y="7395409"/>
                    </a:moveTo>
                    <a:lnTo>
                      <a:pt x="92710" y="7395409"/>
                    </a:lnTo>
                    <a:cubicBezTo>
                      <a:pt x="41910" y="7395409"/>
                      <a:pt x="0" y="7353499"/>
                      <a:pt x="0" y="730269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348118" y="0"/>
                    </a:lnTo>
                    <a:cubicBezTo>
                      <a:pt x="6398918" y="0"/>
                      <a:pt x="6440828" y="41910"/>
                      <a:pt x="6440828" y="92710"/>
                    </a:cubicBezTo>
                    <a:lnTo>
                      <a:pt x="6440828" y="7301430"/>
                    </a:lnTo>
                    <a:cubicBezTo>
                      <a:pt x="6442098" y="7353499"/>
                      <a:pt x="6400188" y="7395409"/>
                      <a:pt x="6349388" y="7395409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</p:sp>
          <p:sp>
            <p:nvSpPr>
              <p:cNvPr id="24" name="Freeform 4"/>
              <p:cNvSpPr/>
              <p:nvPr/>
            </p:nvSpPr>
            <p:spPr>
              <a:xfrm>
                <a:off x="0" y="0"/>
                <a:ext cx="6505598" cy="10582632"/>
              </a:xfrm>
              <a:custGeom>
                <a:avLst/>
                <a:gdLst/>
                <a:ahLst/>
                <a:cxnLst/>
                <a:rect l="l" t="t" r="r" b="b"/>
                <a:pathLst>
                  <a:path w="6505598" h="7458909">
                    <a:moveTo>
                      <a:pt x="6381138" y="59690"/>
                    </a:moveTo>
                    <a:cubicBezTo>
                      <a:pt x="6416698" y="59690"/>
                      <a:pt x="6445908" y="88900"/>
                      <a:pt x="6445908" y="124460"/>
                    </a:cubicBezTo>
                    <a:lnTo>
                      <a:pt x="6445908" y="7334449"/>
                    </a:lnTo>
                    <a:cubicBezTo>
                      <a:pt x="6445908" y="7370009"/>
                      <a:pt x="6416698" y="7399219"/>
                      <a:pt x="6381138" y="7399219"/>
                    </a:cubicBezTo>
                    <a:lnTo>
                      <a:pt x="124460" y="7399219"/>
                    </a:lnTo>
                    <a:cubicBezTo>
                      <a:pt x="88900" y="7399219"/>
                      <a:pt x="59690" y="7370009"/>
                      <a:pt x="59690" y="733444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381138" y="59690"/>
                    </a:lnTo>
                    <a:moveTo>
                      <a:pt x="638113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334449"/>
                    </a:lnTo>
                    <a:cubicBezTo>
                      <a:pt x="0" y="7403030"/>
                      <a:pt x="55880" y="7458909"/>
                      <a:pt x="124460" y="7458909"/>
                    </a:cubicBezTo>
                    <a:lnTo>
                      <a:pt x="6381138" y="7458909"/>
                    </a:lnTo>
                    <a:cubicBezTo>
                      <a:pt x="6449718" y="7458909"/>
                      <a:pt x="6505598" y="7403030"/>
                      <a:pt x="6505598" y="7334449"/>
                    </a:cubicBezTo>
                    <a:lnTo>
                      <a:pt x="6505598" y="124460"/>
                    </a:lnTo>
                    <a:cubicBezTo>
                      <a:pt x="6505598" y="55880"/>
                      <a:pt x="6449718" y="0"/>
                      <a:pt x="6381138" y="0"/>
                    </a:cubicBezTo>
                    <a:close/>
                  </a:path>
                </a:pathLst>
              </a:custGeom>
              <a:solidFill>
                <a:srgbClr val="312249"/>
              </a:solidFill>
            </p:spPr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3"/>
                <p:cNvSpPr txBox="1"/>
                <p:nvPr/>
              </p:nvSpPr>
              <p:spPr>
                <a:xfrm>
                  <a:off x="1548368" y="917517"/>
                  <a:ext cx="15194244" cy="2017091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5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Hai số gọi là </a:t>
                  </a:r>
                  <a:r>
                    <a:rPr lang="en-US" sz="4500">
                      <a:latin typeface="Arial" panose="020B0604020202020204" pitchFamily="34" charset="0"/>
                      <a:cs typeface="Arial" panose="020B0604020202020204" pitchFamily="34" charset="0"/>
                    </a:rPr>
                    <a:t>đối nhau nếu tổng của chúng bằng </a:t>
                  </a:r>
                  <a:r>
                    <a:rPr lang="en-US" sz="450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r>
                    <a:rPr lang="en-US" sz="45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 Kí hiệu </a:t>
                  </a:r>
                  <a:r>
                    <a:rPr lang="en-US" sz="450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số đối</a:t>
                  </a:r>
                  <a:r>
                    <a:rPr lang="en-US" sz="45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</m:oMath>
                  </a14:m>
                  <a:r>
                    <a: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>
                      <a:latin typeface="Arial" panose="020B0604020202020204" pitchFamily="34" charset="0"/>
                      <a:cs typeface="Arial" panose="020B0604020202020204" pitchFamily="34" charset="0"/>
                    </a:rPr>
                    <a:t>là </a:t>
                  </a:r>
                  <a14:m>
                    <m:oMath xmlns:m="http://schemas.openxmlformats.org/officeDocument/2006/math">
                      <m:r>
                        <a:rPr lang="en-GB" sz="48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</m:oMath>
                  </a14:m>
                  <a:r>
                    <a:rPr lang="en-US" sz="45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45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368" y="917517"/>
                  <a:ext cx="15194244" cy="2017091"/>
                </a:xfrm>
                <a:prstGeom prst="rect">
                  <a:avLst/>
                </a:prstGeom>
                <a:blipFill>
                  <a:blip r:embed="rId3"/>
                  <a:stretch>
                    <a:fillRect l="-2340" t="-5740" r="-2340" b="-75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255419" y="2694639"/>
                <a:ext cx="3395610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4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4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  <m:r>
                        <a:rPr lang="en-GB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b</m:t>
                              </m:r>
                            </m:den>
                          </m:f>
                        </m:e>
                      </m:d>
                      <m:r>
                        <a:rPr lang="en-GB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40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419" y="2694639"/>
                <a:ext cx="3395610" cy="1146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1193829" y="5519437"/>
                <a:ext cx="3682162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4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4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  <m:r>
                        <a:rPr lang="en-GB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4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4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  <m:r>
                        <a:rPr lang="en-GB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4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4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n-US" sz="40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3829" y="5519437"/>
                <a:ext cx="3682162" cy="1146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48" y="7200900"/>
            <a:ext cx="2262951" cy="2468674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3733800" y="5254535"/>
            <a:ext cx="4876800" cy="1676400"/>
          </a:xfrm>
          <a:prstGeom prst="wedgeRoundRectCallout">
            <a:avLst>
              <a:gd name="adj1" fmla="val -40179"/>
              <a:gd name="adj2" fmla="val 848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761509" y="5254535"/>
            <a:ext cx="4469981" cy="1677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đối của 0 là số nào?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7" grpId="0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486400" y="897635"/>
                <a:ext cx="12110828" cy="1271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Tìm số đối của các số sau: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45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4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GB" sz="4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f>
                      <m:fPr>
                        <m:ctrlP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en-GB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897635"/>
                <a:ext cx="12110828" cy="1271182"/>
              </a:xfrm>
              <a:prstGeom prst="rect">
                <a:avLst/>
              </a:prstGeom>
              <a:blipFill>
                <a:blip r:embed="rId2"/>
                <a:stretch>
                  <a:fillRect l="-2114" b="-8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entagon 12"/>
          <p:cNvSpPr/>
          <p:nvPr/>
        </p:nvSpPr>
        <p:spPr>
          <a:xfrm>
            <a:off x="1052524" y="930393"/>
            <a:ext cx="4191000" cy="13057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3"/>
          <p:cNvSpPr txBox="1"/>
          <p:nvPr/>
        </p:nvSpPr>
        <p:spPr>
          <a:xfrm>
            <a:off x="1198127" y="1071561"/>
            <a:ext cx="41426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67812">
            <a:off x="16042246" y="568400"/>
            <a:ext cx="2025398" cy="19296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273557" y="7750043"/>
                <a:ext cx="11428128" cy="1138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45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phân </a:t>
                </a:r>
                <a:r>
                  <a:rPr lang="en-US" sz="45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557" y="7750043"/>
                <a:ext cx="11428128" cy="1138325"/>
              </a:xfrm>
              <a:prstGeom prst="rect">
                <a:avLst/>
              </a:prstGeom>
              <a:blipFill>
                <a:blip r:embed="rId6"/>
                <a:stretch>
                  <a:fillRect l="-2240" r="-1227" b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224645" y="6229317"/>
                <a:ext cx="11841703" cy="1148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45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phân </a:t>
                </a:r>
                <a:r>
                  <a:rPr lang="en-US" sz="45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645" y="6229317"/>
                <a:ext cx="11841703" cy="1148520"/>
              </a:xfrm>
              <a:prstGeom prst="rect">
                <a:avLst/>
              </a:prstGeom>
              <a:blipFill>
                <a:blip r:embed="rId7"/>
                <a:stretch>
                  <a:fillRect l="-2162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238500" y="4610100"/>
                <a:ext cx="9270487" cy="1139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45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phân </a:t>
                </a:r>
                <a:r>
                  <a:rPr lang="en-US" sz="45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4610100"/>
                <a:ext cx="9270487" cy="1139286"/>
              </a:xfrm>
              <a:prstGeom prst="rect">
                <a:avLst/>
              </a:prstGeom>
              <a:blipFill>
                <a:blip r:embed="rId8"/>
                <a:stretch>
                  <a:fillRect l="-2761" r="-1775" b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4586917-0BE1-4811-8C7D-D825B71D1A3C}"/>
              </a:ext>
            </a:extLst>
          </p:cNvPr>
          <p:cNvSpPr txBox="1"/>
          <p:nvPr/>
        </p:nvSpPr>
        <p:spPr>
          <a:xfrm>
            <a:off x="7467600" y="2967603"/>
            <a:ext cx="3015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3"/>
          <p:cNvGrpSpPr/>
          <p:nvPr/>
        </p:nvGrpSpPr>
        <p:grpSpPr>
          <a:xfrm>
            <a:off x="228600" y="303479"/>
            <a:ext cx="11364686" cy="1242715"/>
            <a:chOff x="0" y="0"/>
            <a:chExt cx="4576416" cy="2694062"/>
          </a:xfrm>
        </p:grpSpPr>
        <p:sp>
          <p:nvSpPr>
            <p:cNvPr id="55" name="Freeform 4"/>
            <p:cNvSpPr/>
            <p:nvPr/>
          </p:nvSpPr>
          <p:spPr>
            <a:xfrm>
              <a:off x="31750" y="31751"/>
              <a:ext cx="4512916" cy="2630563"/>
            </a:xfrm>
            <a:custGeom>
              <a:avLst/>
              <a:gdLst/>
              <a:ahLst/>
              <a:cxnLst/>
              <a:rect l="l" t="t" r="r" b="b"/>
              <a:pathLst>
                <a:path w="4512916" h="2630562">
                  <a:moveTo>
                    <a:pt x="4420206" y="2630562"/>
                  </a:moveTo>
                  <a:lnTo>
                    <a:pt x="92710" y="2630562"/>
                  </a:lnTo>
                  <a:cubicBezTo>
                    <a:pt x="41910" y="2630562"/>
                    <a:pt x="0" y="2588652"/>
                    <a:pt x="0" y="25378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418936" y="0"/>
                  </a:lnTo>
                  <a:cubicBezTo>
                    <a:pt x="4469736" y="0"/>
                    <a:pt x="4511646" y="41910"/>
                    <a:pt x="4511646" y="92710"/>
                  </a:cubicBezTo>
                  <a:lnTo>
                    <a:pt x="4511646" y="2536582"/>
                  </a:lnTo>
                  <a:cubicBezTo>
                    <a:pt x="4512916" y="2588652"/>
                    <a:pt x="4471006" y="2630562"/>
                    <a:pt x="4420206" y="2630562"/>
                  </a:cubicBezTo>
                  <a:close/>
                </a:path>
              </a:pathLst>
            </a:custGeom>
            <a:solidFill>
              <a:srgbClr val="FDE7EB"/>
            </a:solidFill>
          </p:spPr>
        </p:sp>
        <p:sp>
          <p:nvSpPr>
            <p:cNvPr id="56" name="Freeform 5"/>
            <p:cNvSpPr/>
            <p:nvPr/>
          </p:nvSpPr>
          <p:spPr>
            <a:xfrm>
              <a:off x="0" y="0"/>
              <a:ext cx="4576416" cy="2694062"/>
            </a:xfrm>
            <a:custGeom>
              <a:avLst/>
              <a:gdLst/>
              <a:ahLst/>
              <a:cxnLst/>
              <a:rect l="l" t="t" r="r" b="b"/>
              <a:pathLst>
                <a:path w="4576416" h="2694062">
                  <a:moveTo>
                    <a:pt x="4451956" y="59690"/>
                  </a:moveTo>
                  <a:cubicBezTo>
                    <a:pt x="4487516" y="59690"/>
                    <a:pt x="4516726" y="88900"/>
                    <a:pt x="4516726" y="124460"/>
                  </a:cubicBezTo>
                  <a:lnTo>
                    <a:pt x="4516726" y="2569602"/>
                  </a:lnTo>
                  <a:cubicBezTo>
                    <a:pt x="4516726" y="2605162"/>
                    <a:pt x="4487516" y="2634372"/>
                    <a:pt x="4451956" y="2634372"/>
                  </a:cubicBezTo>
                  <a:lnTo>
                    <a:pt x="124460" y="2634372"/>
                  </a:lnTo>
                  <a:cubicBezTo>
                    <a:pt x="88900" y="2634372"/>
                    <a:pt x="59690" y="2605162"/>
                    <a:pt x="59690" y="25696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451956" y="59690"/>
                  </a:lnTo>
                  <a:moveTo>
                    <a:pt x="445195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9602"/>
                  </a:lnTo>
                  <a:cubicBezTo>
                    <a:pt x="0" y="2638182"/>
                    <a:pt x="55880" y="2694062"/>
                    <a:pt x="124460" y="2694062"/>
                  </a:cubicBezTo>
                  <a:lnTo>
                    <a:pt x="4451956" y="2694062"/>
                  </a:lnTo>
                  <a:cubicBezTo>
                    <a:pt x="4520536" y="2694062"/>
                    <a:pt x="4576416" y="2638182"/>
                    <a:pt x="4576416" y="2569602"/>
                  </a:cubicBezTo>
                  <a:lnTo>
                    <a:pt x="4576416" y="124460"/>
                  </a:lnTo>
                  <a:cubicBezTo>
                    <a:pt x="4576416" y="55880"/>
                    <a:pt x="4520536" y="0"/>
                    <a:pt x="4451956" y="0"/>
                  </a:cubicBezTo>
                  <a:close/>
                </a:path>
              </a:pathLst>
            </a:custGeom>
            <a:solidFill>
              <a:srgbClr val="312249"/>
            </a:solidFill>
          </p:spPr>
        </p:sp>
      </p:grpSp>
      <p:sp>
        <p:nvSpPr>
          <p:cNvPr id="2" name="TextBox 2"/>
          <p:cNvSpPr txBox="1"/>
          <p:nvPr/>
        </p:nvSpPr>
        <p:spPr>
          <a:xfrm>
            <a:off x="457199" y="463171"/>
            <a:ext cx="1136477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12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000" b="1" smtClean="0">
                <a:solidFill>
                  <a:srgbClr val="312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của phép cộng phân số</a:t>
            </a:r>
            <a:endParaRPr lang="en-US" sz="5000" b="1">
              <a:solidFill>
                <a:srgbClr val="3122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9906000" y="2077422"/>
            <a:ext cx="7524655" cy="3676489"/>
          </a:xfrm>
          <a:prstGeom prst="cloudCallout">
            <a:avLst>
              <a:gd name="adj1" fmla="val 14956"/>
              <a:gd name="adj2" fmla="val 683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B47B94-E184-4E1F-A57A-CFEBFD15DA87}"/>
              </a:ext>
            </a:extLst>
          </p:cNvPr>
          <p:cNvSpPr txBox="1"/>
          <p:nvPr/>
        </p:nvSpPr>
        <p:spPr>
          <a:xfrm>
            <a:off x="10618844" y="2743441"/>
            <a:ext cx="6255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200" y="6602156"/>
            <a:ext cx="4165010" cy="34099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FA0E7D4-0E7E-4DF0-858B-D3BF0672AF67}"/>
              </a:ext>
            </a:extLst>
          </p:cNvPr>
          <p:cNvSpPr txBox="1"/>
          <p:nvPr/>
        </p:nvSpPr>
        <p:spPr>
          <a:xfrm>
            <a:off x="818777" y="2789289"/>
            <a:ext cx="90677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Giao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hoán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: a + b = b + 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CDF069-142E-44EE-8068-6853A5DB4E2A}"/>
              </a:ext>
            </a:extLst>
          </p:cNvPr>
          <p:cNvSpPr txBox="1"/>
          <p:nvPr/>
        </p:nvSpPr>
        <p:spPr>
          <a:xfrm>
            <a:off x="802091" y="4043002"/>
            <a:ext cx="853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: (a + b) + c = a + (b + 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37C27-A54D-4C03-A92A-C92DEFD3F15F}"/>
              </a:ext>
            </a:extLst>
          </p:cNvPr>
          <p:cNvSpPr txBox="1"/>
          <p:nvPr/>
        </p:nvSpPr>
        <p:spPr>
          <a:xfrm>
            <a:off x="802091" y="5262332"/>
            <a:ext cx="92714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0: a + 0 = 0 + a = 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361009-D63F-4D0D-A2C4-46AA2C244DBA}"/>
              </a:ext>
            </a:extLst>
          </p:cNvPr>
          <p:cNvSpPr txBox="1"/>
          <p:nvPr/>
        </p:nvSpPr>
        <p:spPr>
          <a:xfrm>
            <a:off x="818777" y="6444174"/>
            <a:ext cx="9271415" cy="1831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Cộng với số đối: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            a + (-a) = (-a) + a = 0</a:t>
            </a:r>
          </a:p>
        </p:txBody>
      </p:sp>
    </p:spTree>
    <p:extLst>
      <p:ext uri="{BB962C8B-B14F-4D97-AF65-F5344CB8AC3E}">
        <p14:creationId xmlns:p14="http://schemas.microsoft.com/office/powerpoint/2010/main" val="131203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57CBEB-2E2F-4C97-94C2-4E40FA8A5086}"/>
              </a:ext>
            </a:extLst>
          </p:cNvPr>
          <p:cNvSpPr txBox="1"/>
          <p:nvPr/>
        </p:nvSpPr>
        <p:spPr>
          <a:xfrm>
            <a:off x="2590800" y="363424"/>
            <a:ext cx="14690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8984730-0B7F-48AA-BB6D-2623D941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592" y="2703394"/>
            <a:ext cx="5733122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chất giao hoán:</a:t>
            </a:r>
            <a:endParaRPr lang="vi-VN" alt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52EC422D-6F91-461F-8C53-F85F4AFA0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592" y="4366494"/>
            <a:ext cx="4953000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chất kết hợp:</a:t>
            </a:r>
            <a:endParaRPr lang="vi-VN" alt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/>
              <p:nvPr/>
            </p:nvSpPr>
            <p:spPr>
              <a:xfrm>
                <a:off x="6508592" y="3809405"/>
                <a:ext cx="7263596" cy="155742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5500" b="1" smtClean="0">
                    <a:solidFill>
                      <a:schemeClr val="accent5">
                        <a:lumMod val="50000"/>
                      </a:schemeClr>
                    </a:solidFill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5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r>
                          <a:rPr lang="en-GB" sz="55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den>
                    </m:f>
                  </m:oMath>
                </a14:m>
                <a:r>
                  <a:rPr lang="en-US" sz="5500" b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5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</m:t>
                        </m:r>
                      </m:num>
                      <m:den>
                        <m:r>
                          <a:rPr lang="en-GB" sz="55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𝐝</m:t>
                        </m:r>
                      </m:den>
                    </m:f>
                  </m:oMath>
                </a14:m>
                <a:r>
                  <a:rPr lang="en-US" sz="5500" b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5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𝐩</m:t>
                        </m:r>
                      </m:num>
                      <m:den>
                        <m:r>
                          <a:rPr lang="en-GB" sz="55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𝐪</m:t>
                        </m:r>
                      </m:den>
                    </m:f>
                    <m:r>
                      <a:rPr lang="en-GB" sz="55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500" b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500" b="1" i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r>
                          <a:rPr lang="en-GB" sz="5500" b="1" i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den>
                    </m:f>
                  </m:oMath>
                </a14:m>
                <a:r>
                  <a:rPr lang="en-US" sz="55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5500" b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500" b="1" i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</m:t>
                        </m:r>
                      </m:num>
                      <m:den>
                        <m:r>
                          <a:rPr lang="en-GB" sz="5500" b="1" i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𝐝</m:t>
                        </m:r>
                      </m:den>
                    </m:f>
                  </m:oMath>
                </a14:m>
                <a:r>
                  <a:rPr lang="en-US" sz="55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500" b="1" i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𝐩</m:t>
                        </m:r>
                      </m:num>
                      <m:den>
                        <m:r>
                          <a:rPr lang="en-GB" sz="5500" b="1" i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𝐪</m:t>
                        </m:r>
                      </m:den>
                    </m:f>
                  </m:oMath>
                </a14:m>
                <a:r>
                  <a:rPr lang="en-US" sz="55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55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592" y="3809405"/>
                <a:ext cx="7263596" cy="1557428"/>
              </a:xfrm>
              <a:prstGeom prst="roundRect">
                <a:avLst/>
              </a:prstGeom>
              <a:blipFill>
                <a:blip r:embed="rId2"/>
                <a:stretch>
                  <a:fillRect l="-3526" r="-756" b="-1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/>
              <p:nvPr/>
            </p:nvSpPr>
            <p:spPr>
              <a:xfrm>
                <a:off x="7154734" y="2247915"/>
                <a:ext cx="4346513" cy="155742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5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r>
                          <a:rPr lang="en-GB" sz="55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den>
                    </m:f>
                  </m:oMath>
                </a14:m>
                <a:r>
                  <a:rPr lang="en-US" sz="5500" b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5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</m:t>
                        </m:r>
                      </m:num>
                      <m:den>
                        <m:r>
                          <a:rPr lang="en-GB" sz="5500" b="1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𝐝</m:t>
                        </m:r>
                      </m:den>
                    </m:f>
                    <m:r>
                      <a:rPr lang="en-GB" sz="5500" b="1" i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500" b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500" b="1" i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</m:t>
                        </m:r>
                      </m:num>
                      <m:den>
                        <m:r>
                          <a:rPr lang="en-GB" sz="5500" b="1" i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𝐝</m:t>
                        </m:r>
                      </m:den>
                    </m:f>
                  </m:oMath>
                </a14:m>
                <a:r>
                  <a:rPr lang="en-US" sz="5500" b="1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500" b="1" i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r>
                          <a:rPr lang="en-GB" sz="5500" b="1" i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den>
                    </m:f>
                  </m:oMath>
                </a14:m>
                <a:endParaRPr lang="en-US" sz="55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734" y="2247915"/>
                <a:ext cx="4346513" cy="1557428"/>
              </a:xfrm>
              <a:prstGeom prst="roundRect">
                <a:avLst/>
              </a:prstGeom>
              <a:blipFill>
                <a:blip r:embed="rId3"/>
                <a:stretch>
                  <a:fillRect b="-9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5003" y="7626330"/>
            <a:ext cx="2472488" cy="2348864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5290468" y="6026130"/>
            <a:ext cx="4751339" cy="2133600"/>
          </a:xfrm>
          <a:prstGeom prst="wedgeRoundRectCallout">
            <a:avLst>
              <a:gd name="adj1" fmla="val 44622"/>
              <a:gd name="adj2" fmla="val 7613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5492882" y="6156295"/>
                <a:ext cx="4347661" cy="1873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b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 với số 0: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45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45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+0</m:t>
                    </m:r>
                    <m:r>
                      <a:rPr lang="en-GB" sz="4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45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45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882" y="6156295"/>
                <a:ext cx="4347661" cy="1873270"/>
              </a:xfrm>
              <a:prstGeom prst="rect">
                <a:avLst/>
              </a:prstGeom>
              <a:blipFill>
                <a:blip r:embed="rId5"/>
                <a:stretch>
                  <a:fillRect l="-701" t="-6189" r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56418">
            <a:off x="164742" y="278150"/>
            <a:ext cx="1971473" cy="19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9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7599" y="381213"/>
            <a:ext cx="2557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vi-VN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vi-VN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4"/>
              <p:cNvSpPr txBox="1"/>
              <p:nvPr/>
            </p:nvSpPr>
            <p:spPr>
              <a:xfrm>
                <a:off x="762000" y="1495986"/>
                <a:ext cx="14859000" cy="13114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một cách 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 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lí: </a:t>
                </a:r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</m:t>
                    </m:r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</m:t>
                    </m:r>
                    <m:r>
                      <a:rPr lang="en-GB" sz="5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0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95986"/>
                <a:ext cx="14859000" cy="1311449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1974">
            <a:off x="15430278" y="201300"/>
            <a:ext cx="2348859" cy="2242093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9027">
            <a:off x="416864" y="8313072"/>
            <a:ext cx="1866654" cy="18428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586917-0BE1-4811-8C7D-D825B71D1A3C}"/>
              </a:ext>
            </a:extLst>
          </p:cNvPr>
          <p:cNvSpPr txBox="1"/>
          <p:nvPr/>
        </p:nvSpPr>
        <p:spPr>
          <a:xfrm>
            <a:off x="7831765" y="3429455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4"/>
              <p:cNvSpPr txBox="1"/>
              <p:nvPr/>
            </p:nvSpPr>
            <p:spPr>
              <a:xfrm>
                <a:off x="3048000" y="4930977"/>
                <a:ext cx="6117409" cy="13114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</m:t>
                    </m:r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</m:t>
                    </m:r>
                    <m:r>
                      <a:rPr lang="en-GB" sz="5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GB" sz="5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</m:t>
                    </m:r>
                    <m:r>
                      <a:rPr lang="en-GB" sz="5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0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930977"/>
                <a:ext cx="6117409" cy="1311449"/>
              </a:xfrm>
              <a:prstGeom prst="rect">
                <a:avLst/>
              </a:prstGeom>
              <a:blipFill>
                <a:blip r:embed="rId8"/>
                <a:stretch>
                  <a:fillRect l="-5677" b="-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4"/>
          <p:cNvSpPr txBox="1"/>
          <p:nvPr/>
        </p:nvSpPr>
        <p:spPr>
          <a:xfrm>
            <a:off x="12407443" y="5232656"/>
            <a:ext cx="5561973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giao hoán</a:t>
            </a:r>
            <a:endParaRPr lang="en-GB" sz="450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0972800" y="5616960"/>
            <a:ext cx="990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14"/>
              <p:cNvSpPr txBox="1"/>
              <p:nvPr/>
            </p:nvSpPr>
            <p:spPr>
              <a:xfrm>
                <a:off x="3900055" y="8158113"/>
                <a:ext cx="6117409" cy="12525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GB" sz="5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5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GB" sz="5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0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55" y="8158113"/>
                <a:ext cx="6117409" cy="1252587"/>
              </a:xfrm>
              <a:prstGeom prst="rect">
                <a:avLst/>
              </a:prstGeom>
              <a:blipFill>
                <a:blip r:embed="rId9"/>
                <a:stretch>
                  <a:fillRect l="-5683" b="-1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4"/>
          <p:cNvSpPr txBox="1"/>
          <p:nvPr/>
        </p:nvSpPr>
        <p:spPr>
          <a:xfrm>
            <a:off x="12459012" y="6891776"/>
            <a:ext cx="556197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kết hợp</a:t>
            </a:r>
            <a:endParaRPr lang="en-GB" sz="450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038224" y="7269059"/>
            <a:ext cx="990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14"/>
              <p:cNvSpPr txBox="1"/>
              <p:nvPr/>
            </p:nvSpPr>
            <p:spPr>
              <a:xfrm>
                <a:off x="3778247" y="6509343"/>
                <a:ext cx="7575553" cy="13818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5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GB" sz="5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5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GB" sz="5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50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47" y="6509343"/>
                <a:ext cx="7575553" cy="1381853"/>
              </a:xfrm>
              <a:prstGeom prst="rect">
                <a:avLst/>
              </a:prstGeom>
              <a:blipFill>
                <a:blip r:embed="rId10"/>
                <a:stretch>
                  <a:fillRect l="-4586" b="-9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4"/>
          <p:cNvSpPr txBox="1"/>
          <p:nvPr/>
        </p:nvSpPr>
        <p:spPr>
          <a:xfrm>
            <a:off x="12459012" y="8461735"/>
            <a:ext cx="5561973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với số 0</a:t>
            </a:r>
            <a:endParaRPr lang="en-GB" sz="450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1045151" y="8839018"/>
            <a:ext cx="990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2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1" grpId="0"/>
      <p:bldP spid="22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67812">
            <a:off x="357701" y="207487"/>
            <a:ext cx="2025398" cy="1929652"/>
          </a:xfrm>
          <a:prstGeom prst="rect">
            <a:avLst/>
          </a:prstGeom>
        </p:spPr>
      </p:pic>
      <p:sp>
        <p:nvSpPr>
          <p:cNvPr id="3" name="AutoShape 2" descr="Đỉnh núi Fansipan cao thêm 4,3 mé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2585225" y="571500"/>
            <a:ext cx="4191000" cy="13057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3"/>
          <p:cNvSpPr txBox="1"/>
          <p:nvPr/>
        </p:nvSpPr>
        <p:spPr>
          <a:xfrm>
            <a:off x="2730828" y="712668"/>
            <a:ext cx="41426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4"/>
              <p:cNvSpPr txBox="1"/>
              <p:nvPr/>
            </p:nvSpPr>
            <p:spPr>
              <a:xfrm>
                <a:off x="7543800" y="706902"/>
                <a:ext cx="7391400" cy="23094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một cách 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 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lí: </a:t>
                </a:r>
              </a:p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</m:t>
                    </m:r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5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</m:t>
                    </m:r>
                    <m:r>
                      <a:rPr lang="en-GB" sz="5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0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706902"/>
                <a:ext cx="7391400" cy="2309478"/>
              </a:xfrm>
              <a:prstGeom prst="rect">
                <a:avLst/>
              </a:prstGeom>
              <a:blipFill>
                <a:blip r:embed="rId6"/>
                <a:stretch>
                  <a:fillRect l="-4703" t="-5013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97200" y="7892731"/>
            <a:ext cx="2151757" cy="2053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586917-0BE1-4811-8C7D-D825B71D1A3C}"/>
              </a:ext>
            </a:extLst>
          </p:cNvPr>
          <p:cNvSpPr txBox="1"/>
          <p:nvPr/>
        </p:nvSpPr>
        <p:spPr>
          <a:xfrm>
            <a:off x="7543800" y="3390900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14"/>
              <p:cNvSpPr txBox="1"/>
              <p:nvPr/>
            </p:nvSpPr>
            <p:spPr>
              <a:xfrm>
                <a:off x="4038600" y="4914900"/>
                <a:ext cx="8305800" cy="131061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</m:t>
                    </m:r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</m:t>
                    </m:r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</m:t>
                    </m:r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000" u="none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914900"/>
                <a:ext cx="8305800" cy="1310615"/>
              </a:xfrm>
              <a:prstGeom prst="rect">
                <a:avLst/>
              </a:prstGeom>
              <a:blipFill>
                <a:blip r:embed="rId9"/>
                <a:stretch>
                  <a:fillRect l="-4185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14"/>
          <p:cNvSpPr txBox="1"/>
          <p:nvPr/>
        </p:nvSpPr>
        <p:spPr>
          <a:xfrm>
            <a:off x="7543800" y="8163417"/>
            <a:ext cx="3848922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 + (-3) = -2</a:t>
            </a:r>
            <a:endParaRPr lang="en-US" sz="5000" u="none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14"/>
              <p:cNvSpPr txBox="1"/>
              <p:nvPr/>
            </p:nvSpPr>
            <p:spPr>
              <a:xfrm>
                <a:off x="4540247" y="6225515"/>
                <a:ext cx="7575553" cy="13818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5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5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GB" sz="5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−29</m:t>
                            </m:r>
                          </m:num>
                          <m:den>
                            <m:r>
                              <a:rPr lang="en-GB" sz="5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5000" u="none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47" y="6225515"/>
                <a:ext cx="7575553" cy="1381853"/>
              </a:xfrm>
              <a:prstGeom prst="rect">
                <a:avLst/>
              </a:prstGeom>
              <a:blipFill>
                <a:blip r:embed="rId10"/>
                <a:stretch>
                  <a:fillRect l="-4586" b="-8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14"/>
              <p:cNvSpPr txBox="1"/>
              <p:nvPr/>
            </p:nvSpPr>
            <p:spPr>
              <a:xfrm>
                <a:off x="4571709" y="7892731"/>
                <a:ext cx="2973443" cy="12560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000" u="none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709" y="7892731"/>
                <a:ext cx="2973443" cy="1256049"/>
              </a:xfrm>
              <a:prstGeom prst="rect">
                <a:avLst/>
              </a:prstGeom>
              <a:blipFill>
                <a:blip r:embed="rId11"/>
                <a:stretch>
                  <a:fillRect l="-11680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4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  <p:bldP spid="27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3"/>
          <p:cNvGrpSpPr/>
          <p:nvPr/>
        </p:nvGrpSpPr>
        <p:grpSpPr>
          <a:xfrm>
            <a:off x="217714" y="332181"/>
            <a:ext cx="8171147" cy="1242715"/>
            <a:chOff x="0" y="0"/>
            <a:chExt cx="4576416" cy="2694062"/>
          </a:xfrm>
        </p:grpSpPr>
        <p:sp>
          <p:nvSpPr>
            <p:cNvPr id="55" name="Freeform 4"/>
            <p:cNvSpPr/>
            <p:nvPr/>
          </p:nvSpPr>
          <p:spPr>
            <a:xfrm>
              <a:off x="31750" y="31751"/>
              <a:ext cx="4512916" cy="2630563"/>
            </a:xfrm>
            <a:custGeom>
              <a:avLst/>
              <a:gdLst/>
              <a:ahLst/>
              <a:cxnLst/>
              <a:rect l="l" t="t" r="r" b="b"/>
              <a:pathLst>
                <a:path w="4512916" h="2630562">
                  <a:moveTo>
                    <a:pt x="4420206" y="2630562"/>
                  </a:moveTo>
                  <a:lnTo>
                    <a:pt x="92710" y="2630562"/>
                  </a:lnTo>
                  <a:cubicBezTo>
                    <a:pt x="41910" y="2630562"/>
                    <a:pt x="0" y="2588652"/>
                    <a:pt x="0" y="25378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418936" y="0"/>
                  </a:lnTo>
                  <a:cubicBezTo>
                    <a:pt x="4469736" y="0"/>
                    <a:pt x="4511646" y="41910"/>
                    <a:pt x="4511646" y="92710"/>
                  </a:cubicBezTo>
                  <a:lnTo>
                    <a:pt x="4511646" y="2536582"/>
                  </a:lnTo>
                  <a:cubicBezTo>
                    <a:pt x="4512916" y="2588652"/>
                    <a:pt x="4471006" y="2630562"/>
                    <a:pt x="4420206" y="2630562"/>
                  </a:cubicBezTo>
                  <a:close/>
                </a:path>
              </a:pathLst>
            </a:custGeom>
            <a:solidFill>
              <a:srgbClr val="FDE7EB"/>
            </a:solidFill>
          </p:spPr>
        </p:sp>
        <p:sp>
          <p:nvSpPr>
            <p:cNvPr id="56" name="Freeform 5"/>
            <p:cNvSpPr/>
            <p:nvPr/>
          </p:nvSpPr>
          <p:spPr>
            <a:xfrm>
              <a:off x="0" y="0"/>
              <a:ext cx="4576416" cy="2694062"/>
            </a:xfrm>
            <a:custGeom>
              <a:avLst/>
              <a:gdLst/>
              <a:ahLst/>
              <a:cxnLst/>
              <a:rect l="l" t="t" r="r" b="b"/>
              <a:pathLst>
                <a:path w="4576416" h="2694062">
                  <a:moveTo>
                    <a:pt x="4451956" y="59690"/>
                  </a:moveTo>
                  <a:cubicBezTo>
                    <a:pt x="4487516" y="59690"/>
                    <a:pt x="4516726" y="88900"/>
                    <a:pt x="4516726" y="124460"/>
                  </a:cubicBezTo>
                  <a:lnTo>
                    <a:pt x="4516726" y="2569602"/>
                  </a:lnTo>
                  <a:cubicBezTo>
                    <a:pt x="4516726" y="2605162"/>
                    <a:pt x="4487516" y="2634372"/>
                    <a:pt x="4451956" y="2634372"/>
                  </a:cubicBezTo>
                  <a:lnTo>
                    <a:pt x="124460" y="2634372"/>
                  </a:lnTo>
                  <a:cubicBezTo>
                    <a:pt x="88900" y="2634372"/>
                    <a:pt x="59690" y="2605162"/>
                    <a:pt x="59690" y="25696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451956" y="59690"/>
                  </a:lnTo>
                  <a:moveTo>
                    <a:pt x="445195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9602"/>
                  </a:lnTo>
                  <a:cubicBezTo>
                    <a:pt x="0" y="2638182"/>
                    <a:pt x="55880" y="2694062"/>
                    <a:pt x="124460" y="2694062"/>
                  </a:cubicBezTo>
                  <a:lnTo>
                    <a:pt x="4451956" y="2694062"/>
                  </a:lnTo>
                  <a:cubicBezTo>
                    <a:pt x="4520536" y="2694062"/>
                    <a:pt x="4576416" y="2638182"/>
                    <a:pt x="4576416" y="2569602"/>
                  </a:cubicBezTo>
                  <a:lnTo>
                    <a:pt x="4576416" y="124460"/>
                  </a:lnTo>
                  <a:cubicBezTo>
                    <a:pt x="4576416" y="55880"/>
                    <a:pt x="4520536" y="0"/>
                    <a:pt x="4451956" y="0"/>
                  </a:cubicBezTo>
                  <a:close/>
                </a:path>
              </a:pathLst>
            </a:custGeom>
            <a:solidFill>
              <a:srgbClr val="312249"/>
            </a:solidFill>
          </p:spPr>
        </p:sp>
      </p:grpSp>
      <p:sp>
        <p:nvSpPr>
          <p:cNvPr id="2" name="TextBox 2"/>
          <p:cNvSpPr txBox="1"/>
          <p:nvPr/>
        </p:nvSpPr>
        <p:spPr>
          <a:xfrm>
            <a:off x="446315" y="491873"/>
            <a:ext cx="758343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12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5000" b="1" smtClean="0">
                <a:solidFill>
                  <a:srgbClr val="312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trừ hai phân số</a:t>
            </a:r>
            <a:endParaRPr lang="en-US" sz="5000" b="1">
              <a:solidFill>
                <a:srgbClr val="3122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6171" flipH="1">
            <a:off x="15525421" y="133946"/>
            <a:ext cx="2244019" cy="166873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6315" y="2130052"/>
            <a:ext cx="16638061" cy="2974816"/>
            <a:chOff x="335028" y="2237028"/>
            <a:chExt cx="16638061" cy="2974816"/>
          </a:xfrm>
        </p:grpSpPr>
        <p:grpSp>
          <p:nvGrpSpPr>
            <p:cNvPr id="4" name="Group 3"/>
            <p:cNvGrpSpPr/>
            <p:nvPr/>
          </p:nvGrpSpPr>
          <p:grpSpPr>
            <a:xfrm>
              <a:off x="335028" y="2237028"/>
              <a:ext cx="16638061" cy="2974816"/>
              <a:chOff x="-156392" y="2237032"/>
              <a:chExt cx="16638061" cy="2974816"/>
            </a:xfrm>
          </p:grpSpPr>
          <p:grpSp>
            <p:nvGrpSpPr>
              <p:cNvPr id="58" name="Group 7"/>
              <p:cNvGrpSpPr/>
              <p:nvPr/>
            </p:nvGrpSpPr>
            <p:grpSpPr>
              <a:xfrm>
                <a:off x="-156392" y="2237032"/>
                <a:ext cx="16638061" cy="2974816"/>
                <a:chOff x="-469824" y="191515"/>
                <a:chExt cx="9377227" cy="1938286"/>
              </a:xfrm>
            </p:grpSpPr>
            <p:sp>
              <p:nvSpPr>
                <p:cNvPr id="60" name="Freeform 8"/>
                <p:cNvSpPr/>
                <p:nvPr/>
              </p:nvSpPr>
              <p:spPr>
                <a:xfrm>
                  <a:off x="-469824" y="191515"/>
                  <a:ext cx="9377227" cy="1938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585" h="2283865">
                      <a:moveTo>
                        <a:pt x="2269125" y="2283865"/>
                      </a:moveTo>
                      <a:lnTo>
                        <a:pt x="124460" y="2283865"/>
                      </a:lnTo>
                      <a:cubicBezTo>
                        <a:pt x="55880" y="2283865"/>
                        <a:pt x="0" y="2227985"/>
                        <a:pt x="0" y="2159405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2269125" y="0"/>
                      </a:lnTo>
                      <a:cubicBezTo>
                        <a:pt x="2337705" y="0"/>
                        <a:pt x="2393585" y="55880"/>
                        <a:pt x="2393585" y="124460"/>
                      </a:cubicBezTo>
                      <a:lnTo>
                        <a:pt x="2393585" y="2159405"/>
                      </a:lnTo>
                      <a:cubicBezTo>
                        <a:pt x="2393585" y="2227985"/>
                        <a:pt x="2337705" y="2283865"/>
                        <a:pt x="2269125" y="22838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1" name="Rectangle 60"/>
                  <p:cNvSpPr/>
                  <p:nvPr/>
                </p:nvSpPr>
                <p:spPr>
                  <a:xfrm>
                    <a:off x="2008570" y="2994370"/>
                    <a:ext cx="14221181" cy="21144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GB" sz="45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Em hãy nhắc lại quy </a:t>
                    </a:r>
                    <a:r>
                      <a:rPr lang="en-GB" sz="45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tắc </a:t>
                    </a:r>
                    <a:r>
                      <a:rPr lang="en-GB" sz="45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trừ </a:t>
                    </a:r>
                    <a:r>
                      <a:rPr lang="en-GB" sz="45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hai </a:t>
                    </a:r>
                    <a:r>
                      <a:rPr lang="en-GB" sz="45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phân </a:t>
                    </a:r>
                    <a:r>
                      <a:rPr lang="en-GB" sz="45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 (cả </a:t>
                    </a:r>
                    <a:r>
                      <a:rPr lang="en-GB" sz="45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tử và mẫu dương</a:t>
                    </a:r>
                    <a:r>
                      <a:rPr lang="en-GB" sz="45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 </a:t>
                    </a:r>
                    <a:r>
                      <a:rPr lang="en-GB" sz="45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đã học rồi </a:t>
                    </a:r>
                    <a:r>
                      <a:rPr lang="en-GB" sz="45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tính </a:t>
                    </a:r>
                    <a:r>
                      <a:rPr lang="en-GB" sz="45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các </a:t>
                    </a:r>
                    <a:r>
                      <a:rPr lang="en-GB" sz="45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hiệu sau: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GB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GB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GB" sz="45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và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sz="45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a14:m>
                    <a:r>
                      <a:rPr lang="en-US" sz="45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lang="en-US" sz="450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61" name="Rectangle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8570" y="2994370"/>
                    <a:ext cx="14221181" cy="211442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800" t="-3458" r="-1800" b="-34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466" y="2401916"/>
              <a:ext cx="1541490" cy="159858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14"/>
              <p:cNvSpPr txBox="1"/>
              <p:nvPr/>
            </p:nvSpPr>
            <p:spPr>
              <a:xfrm>
                <a:off x="1538996" y="5880307"/>
                <a:ext cx="3861706" cy="12698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40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7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96" y="5880307"/>
                <a:ext cx="3861706" cy="1269899"/>
              </a:xfrm>
              <a:prstGeom prst="rect">
                <a:avLst/>
              </a:prstGeom>
              <a:blipFill>
                <a:blip r:embed="rId6"/>
                <a:stretch>
                  <a:fillRect l="-899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14"/>
              <p:cNvSpPr txBox="1"/>
              <p:nvPr/>
            </p:nvSpPr>
            <p:spPr>
              <a:xfrm>
                <a:off x="5246131" y="5909265"/>
                <a:ext cx="3861706" cy="130510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7 − 5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131" y="5909265"/>
                <a:ext cx="3861706" cy="13051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14"/>
              <p:cNvSpPr txBox="1"/>
              <p:nvPr/>
            </p:nvSpPr>
            <p:spPr>
              <a:xfrm>
                <a:off x="7197143" y="5937584"/>
                <a:ext cx="1665214" cy="13103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0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43" y="5937584"/>
                <a:ext cx="1665214" cy="13103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14"/>
              <p:cNvSpPr txBox="1"/>
              <p:nvPr/>
            </p:nvSpPr>
            <p:spPr>
              <a:xfrm>
                <a:off x="3312730" y="7532739"/>
                <a:ext cx="2590800" cy="12683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730" y="7532739"/>
                <a:ext cx="2590800" cy="12683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14"/>
              <p:cNvSpPr txBox="1"/>
              <p:nvPr/>
            </p:nvSpPr>
            <p:spPr>
              <a:xfrm>
                <a:off x="13145774" y="7504028"/>
                <a:ext cx="1665214" cy="125393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4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5774" y="7504028"/>
                <a:ext cx="1665214" cy="1253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14"/>
              <p:cNvSpPr txBox="1"/>
              <p:nvPr/>
            </p:nvSpPr>
            <p:spPr>
              <a:xfrm>
                <a:off x="4846647" y="7481727"/>
                <a:ext cx="5297642" cy="12694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3 .  5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4 .  5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 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5 .  4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647" y="7481727"/>
                <a:ext cx="5297642" cy="12694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14"/>
              <p:cNvSpPr txBox="1"/>
              <p:nvPr/>
            </p:nvSpPr>
            <p:spPr>
              <a:xfrm>
                <a:off x="8213436" y="7481727"/>
                <a:ext cx="3861706" cy="12694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6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436" y="7481727"/>
                <a:ext cx="3861706" cy="12694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14"/>
              <p:cNvSpPr txBox="1"/>
              <p:nvPr/>
            </p:nvSpPr>
            <p:spPr>
              <a:xfrm>
                <a:off x="10949282" y="7531650"/>
                <a:ext cx="2995210" cy="12694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15 − 4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282" y="7531650"/>
                <a:ext cx="2995210" cy="12694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5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2" grpId="0"/>
      <p:bldP spid="75" grpId="0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0976">
            <a:off x="225758" y="583582"/>
            <a:ext cx="1900467" cy="1855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38400" y="550709"/>
                <a:ext cx="14696438" cy="4105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Tuấn ước tính cần 3 giờ ngày Chủ nhật để hoàn thành một bức tranh tặng mẹ nhân ngày Quốc tế phụ nữ 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  <a:r>
                  <a:rPr lang="en-GB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Buổi sáng bạn dành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 để vẽ, buổi chiều Tuấn tiếp tục dành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 để vẽ. Hỏi buổi tối Tuấn cần dành khoảng bao nhiêu giờ nữa để hoàn thành bức tranh?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50709"/>
                <a:ext cx="14696438" cy="4105804"/>
              </a:xfrm>
              <a:prstGeom prst="rect">
                <a:avLst/>
              </a:prstGeom>
              <a:blipFill>
                <a:blip r:embed="rId6"/>
                <a:stretch>
                  <a:fillRect l="-1452" t="-1335" r="-1452" b="-3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Vẽ tranh cùng con: Làm thế nào để vẽ một khu vườn hoa đang khoe sắc. –  VeTranhCungCon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43500"/>
            <a:ext cx="5867400" cy="495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6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3009900"/>
            <a:ext cx="15875407" cy="6324600"/>
            <a:chOff x="0" y="0"/>
            <a:chExt cx="6505598" cy="745890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6442098" cy="7395409"/>
            </a:xfrm>
            <a:custGeom>
              <a:avLst/>
              <a:gdLst/>
              <a:ahLst/>
              <a:cxnLst/>
              <a:rect l="l" t="t" r="r" b="b"/>
              <a:pathLst>
                <a:path w="6442098" h="7395409">
                  <a:moveTo>
                    <a:pt x="6349388" y="7395409"/>
                  </a:moveTo>
                  <a:lnTo>
                    <a:pt x="92710" y="7395409"/>
                  </a:lnTo>
                  <a:cubicBezTo>
                    <a:pt x="41910" y="7395409"/>
                    <a:pt x="0" y="7353499"/>
                    <a:pt x="0" y="73026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48118" y="0"/>
                  </a:lnTo>
                  <a:cubicBezTo>
                    <a:pt x="6398918" y="0"/>
                    <a:pt x="6440828" y="41910"/>
                    <a:pt x="6440828" y="92710"/>
                  </a:cubicBezTo>
                  <a:lnTo>
                    <a:pt x="6440828" y="7301430"/>
                  </a:lnTo>
                  <a:cubicBezTo>
                    <a:pt x="6442098" y="7353499"/>
                    <a:pt x="6400188" y="7395409"/>
                    <a:pt x="6349388" y="739540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6505598" cy="7458909"/>
            </a:xfrm>
            <a:custGeom>
              <a:avLst/>
              <a:gdLst/>
              <a:ahLst/>
              <a:cxnLst/>
              <a:rect l="l" t="t" r="r" b="b"/>
              <a:pathLst>
                <a:path w="6505598" h="7458909">
                  <a:moveTo>
                    <a:pt x="6381138" y="59690"/>
                  </a:moveTo>
                  <a:cubicBezTo>
                    <a:pt x="6416698" y="59690"/>
                    <a:pt x="6445908" y="88900"/>
                    <a:pt x="6445908" y="124460"/>
                  </a:cubicBezTo>
                  <a:lnTo>
                    <a:pt x="6445908" y="7334449"/>
                  </a:lnTo>
                  <a:cubicBezTo>
                    <a:pt x="6445908" y="7370009"/>
                    <a:pt x="6416698" y="7399219"/>
                    <a:pt x="6381138" y="7399219"/>
                  </a:cubicBezTo>
                  <a:lnTo>
                    <a:pt x="124460" y="7399219"/>
                  </a:lnTo>
                  <a:cubicBezTo>
                    <a:pt x="88900" y="7399219"/>
                    <a:pt x="59690" y="7370009"/>
                    <a:pt x="59690" y="733444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81138" y="59690"/>
                  </a:lnTo>
                  <a:moveTo>
                    <a:pt x="63811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34449"/>
                  </a:lnTo>
                  <a:cubicBezTo>
                    <a:pt x="0" y="7403030"/>
                    <a:pt x="55880" y="7458909"/>
                    <a:pt x="124460" y="7458909"/>
                  </a:cubicBezTo>
                  <a:lnTo>
                    <a:pt x="6381138" y="7458909"/>
                  </a:lnTo>
                  <a:cubicBezTo>
                    <a:pt x="6449718" y="7458909"/>
                    <a:pt x="6505598" y="7403030"/>
                    <a:pt x="6505598" y="7334449"/>
                  </a:cubicBezTo>
                  <a:lnTo>
                    <a:pt x="6505598" y="124460"/>
                  </a:lnTo>
                  <a:cubicBezTo>
                    <a:pt x="6505598" y="55880"/>
                    <a:pt x="6449718" y="0"/>
                    <a:pt x="6381138" y="0"/>
                  </a:cubicBezTo>
                  <a:close/>
                </a:path>
              </a:pathLst>
            </a:custGeom>
            <a:solidFill>
              <a:srgbClr val="312249"/>
            </a:solidFill>
          </p:spPr>
        </p:sp>
      </p:grpSp>
      <p:pic>
        <p:nvPicPr>
          <p:cNvPr id="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3542" y="271133"/>
            <a:ext cx="2353998" cy="22641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76687" y="746914"/>
            <a:ext cx="14151935" cy="1677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trên vẫn đúng với các phân số có tử và mẫu là các số nguyên.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87755" y="3450263"/>
            <a:ext cx="909785" cy="934871"/>
            <a:chOff x="1238344" y="4198136"/>
            <a:chExt cx="909785" cy="934871"/>
          </a:xfrm>
        </p:grpSpPr>
        <p:sp>
          <p:nvSpPr>
            <p:cNvPr id="18" name="Flowchart: Connector 17"/>
            <p:cNvSpPr/>
            <p:nvPr/>
          </p:nvSpPr>
          <p:spPr>
            <a:xfrm>
              <a:off x="1238344" y="4273519"/>
              <a:ext cx="909785" cy="840575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4"/>
            <p:cNvSpPr txBox="1"/>
            <p:nvPr/>
          </p:nvSpPr>
          <p:spPr>
            <a:xfrm>
              <a:off x="1369645" y="4198136"/>
              <a:ext cx="616555" cy="934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48101" y="7507481"/>
            <a:ext cx="909785" cy="915958"/>
            <a:chOff x="1238344" y="4198136"/>
            <a:chExt cx="909785" cy="915958"/>
          </a:xfrm>
        </p:grpSpPr>
        <p:sp>
          <p:nvSpPr>
            <p:cNvPr id="21" name="Flowchart: Connector 20"/>
            <p:cNvSpPr/>
            <p:nvPr/>
          </p:nvSpPr>
          <p:spPr>
            <a:xfrm>
              <a:off x="1238344" y="4273519"/>
              <a:ext cx="909785" cy="840575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4"/>
            <p:cNvSpPr txBox="1"/>
            <p:nvPr/>
          </p:nvSpPr>
          <p:spPr>
            <a:xfrm>
              <a:off x="1369645" y="4198136"/>
              <a:ext cx="616555" cy="8324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5F88710-04F3-43DC-98E6-E3E16C3B1771}"/>
              </a:ext>
            </a:extLst>
          </p:cNvPr>
          <p:cNvSpPr txBox="1">
            <a:spLocks/>
          </p:cNvSpPr>
          <p:nvPr/>
        </p:nvSpPr>
        <p:spPr>
          <a:xfrm>
            <a:off x="2755422" y="3332128"/>
            <a:ext cx="14042345" cy="15877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Muốn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trừ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hai phân số có cùng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mẫu,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lấy tử số của phân số thứ nhất trừ đi tử số của phân số thứ hai và giữ nguyên mẫu: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7239000" y="5931124"/>
                <a:ext cx="3793090" cy="1261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4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931124"/>
                <a:ext cx="3793090" cy="12610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5F88710-04F3-43DC-98E6-E3E16C3B1771}"/>
              </a:ext>
            </a:extLst>
          </p:cNvPr>
          <p:cNvSpPr txBox="1">
            <a:spLocks/>
          </p:cNvSpPr>
          <p:nvPr/>
        </p:nvSpPr>
        <p:spPr>
          <a:xfrm>
            <a:off x="2776687" y="7450451"/>
            <a:ext cx="14042345" cy="15877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Muốn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trừ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hai phân số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không cùng mẫu, ta quy đồng mẫu hai phân số, rồi trừ hai phân số đó.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60256">
            <a:off x="345526" y="395022"/>
            <a:ext cx="1986451" cy="1896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70305" y="352158"/>
            <a:ext cx="2557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vi-VN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vi-VN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endParaRPr lang="en-US" sz="5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4"/>
              <p:cNvSpPr txBox="1"/>
              <p:nvPr/>
            </p:nvSpPr>
            <p:spPr>
              <a:xfrm>
                <a:off x="6553200" y="204264"/>
                <a:ext cx="6628133" cy="13114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m:rPr>
                        <m:nor/>
                      </m:rPr>
                      <a:rPr lang="nl-NL" sz="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nor/>
                      </m:rPr>
                      <a:rPr lang="nl-NL" sz="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17 − 21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0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50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04264"/>
                <a:ext cx="6628133" cy="1311449"/>
              </a:xfrm>
              <a:prstGeom prst="rect">
                <a:avLst/>
              </a:prstGeom>
              <a:blipFill>
                <a:blip r:embed="rId4"/>
                <a:stretch>
                  <a:fillRect b="-1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4"/>
              <p:cNvSpPr txBox="1"/>
              <p:nvPr/>
            </p:nvSpPr>
            <p:spPr>
              <a:xfrm>
                <a:off x="3370305" y="1631283"/>
                <a:ext cx="11529365" cy="133510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nl-NL" sz="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nor/>
                      </m:rPr>
                      <a:rPr lang="nl-NL" sz="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nl-NL" sz="5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nor/>
                      </m:rPr>
                      <a:rPr lang="nl-NL" sz="500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5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8 −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(−3)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5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8 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+ 3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0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50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305" y="1631283"/>
                <a:ext cx="11529365" cy="1335109"/>
              </a:xfrm>
              <a:prstGeom prst="rect">
                <a:avLst/>
              </a:prstGeom>
              <a:blipFill>
                <a:blip r:embed="rId5"/>
                <a:stretch>
                  <a:fillRect l="-53" b="-1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0002">
            <a:off x="15191913" y="7200724"/>
            <a:ext cx="2960088" cy="2922414"/>
          </a:xfrm>
          <a:prstGeom prst="rect">
            <a:avLst/>
          </a:prstGeom>
        </p:spPr>
      </p:pic>
      <p:sp>
        <p:nvSpPr>
          <p:cNvPr id="18" name="Pentagon 17"/>
          <p:cNvSpPr/>
          <p:nvPr/>
        </p:nvSpPr>
        <p:spPr>
          <a:xfrm>
            <a:off x="1350483" y="3503845"/>
            <a:ext cx="4191000" cy="122341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3"/>
          <p:cNvSpPr txBox="1"/>
          <p:nvPr/>
        </p:nvSpPr>
        <p:spPr>
          <a:xfrm>
            <a:off x="1496086" y="3645013"/>
            <a:ext cx="41426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955145" y="3494972"/>
                <a:ext cx="9282544" cy="1223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Tính: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     </m:t>
                    </m:r>
                    <m:r>
                      <m:rPr>
                        <m:sty m:val="p"/>
                      </m:rPr>
                      <a:rPr lang="en-GB" sz="45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GB" sz="45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GB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GB" sz="45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GB" sz="45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145" y="3494972"/>
                <a:ext cx="9282544" cy="1223412"/>
              </a:xfrm>
              <a:prstGeom prst="rect">
                <a:avLst/>
              </a:prstGeom>
              <a:blipFill>
                <a:blip r:embed="rId8"/>
                <a:stretch>
                  <a:fillRect l="-2758" b="-10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4586917-0BE1-4811-8C7D-D825B71D1A3C}"/>
              </a:ext>
            </a:extLst>
          </p:cNvPr>
          <p:cNvSpPr txBox="1"/>
          <p:nvPr/>
        </p:nvSpPr>
        <p:spPr>
          <a:xfrm>
            <a:off x="7467600" y="5026103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700542" y="6358671"/>
                <a:ext cx="12929857" cy="1411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m:rPr>
                        <m:nor/>
                      </m:rPr>
                      <a:rPr lang="nl-NL" sz="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nor/>
                      </m:rPr>
                      <a:rPr lang="nl-NL" sz="500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GB" sz="5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9 </m:t>
                        </m:r>
                        <m:r>
                          <a:rPr lang="en-GB" sz="5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5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e>
                        </m:d>
                      </m:num>
                      <m:den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GB" sz="5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en-GB" sz="5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GB" sz="5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GB" sz="50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542" y="6358671"/>
                <a:ext cx="12929857" cy="1411861"/>
              </a:xfrm>
              <a:prstGeom prst="rect">
                <a:avLst/>
              </a:prstGeom>
              <a:blipFill>
                <a:blip r:embed="rId9"/>
                <a:stretch>
                  <a:fillRect l="-198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700543" y="8119536"/>
                <a:ext cx="13658600" cy="1291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b="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GB" sz="45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GB" sz="4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GB" sz="4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nl-NL" sz="48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nor/>
                      </m:rPr>
                      <a:rPr lang="nl-NL" sz="480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GB" sz="4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4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4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−21</m:t>
                            </m:r>
                          </m:e>
                        </m:d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GB" sz="4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GB" sz="48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543" y="8119536"/>
                <a:ext cx="13658600" cy="1291059"/>
              </a:xfrm>
              <a:prstGeom prst="rect">
                <a:avLst/>
              </a:prstGeom>
              <a:blipFill>
                <a:blip r:embed="rId10"/>
                <a:stretch>
                  <a:fillRect l="-1874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6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5"/>
              <p:cNvSpPr txBox="1"/>
              <p:nvPr/>
            </p:nvSpPr>
            <p:spPr>
              <a:xfrm>
                <a:off x="3473391" y="6515100"/>
                <a:ext cx="10896600" cy="11038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Chẳng hạn: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nl-NL" sz="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nor/>
                      </m:rPr>
                      <a:rPr lang="nl-NL" sz="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5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nl-NL" sz="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sz="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nl-NL" sz="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GB" sz="50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391" y="6515100"/>
                <a:ext cx="10896600" cy="1103828"/>
              </a:xfrm>
              <a:prstGeom prst="rect">
                <a:avLst/>
              </a:prstGeom>
              <a:blipFill>
                <a:blip r:embed="rId2"/>
                <a:stretch>
                  <a:fillRect l="-3190"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5834" y="7962900"/>
            <a:ext cx="2055475" cy="200689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29400" y="831384"/>
            <a:ext cx="3183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50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995525">
            <a:off x="16008955" y="324706"/>
            <a:ext cx="1931428" cy="193142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00200" y="2662585"/>
            <a:ext cx="14642983" cy="2278176"/>
            <a:chOff x="901817" y="1493725"/>
            <a:chExt cx="14642983" cy="2278176"/>
          </a:xfrm>
        </p:grpSpPr>
        <p:grpSp>
          <p:nvGrpSpPr>
            <p:cNvPr id="19" name="Group 11"/>
            <p:cNvGrpSpPr/>
            <p:nvPr/>
          </p:nvGrpSpPr>
          <p:grpSpPr>
            <a:xfrm>
              <a:off x="901817" y="1493725"/>
              <a:ext cx="14642983" cy="2278176"/>
              <a:chOff x="0" y="0"/>
              <a:chExt cx="6505598" cy="7458909"/>
            </a:xfrm>
          </p:grpSpPr>
          <p:sp>
            <p:nvSpPr>
              <p:cNvPr id="20" name="Freeform 12"/>
              <p:cNvSpPr/>
              <p:nvPr/>
            </p:nvSpPr>
            <p:spPr>
              <a:xfrm>
                <a:off x="31750" y="31750"/>
                <a:ext cx="6442098" cy="7395409"/>
              </a:xfrm>
              <a:custGeom>
                <a:avLst/>
                <a:gdLst/>
                <a:ahLst/>
                <a:cxnLst/>
                <a:rect l="l" t="t" r="r" b="b"/>
                <a:pathLst>
                  <a:path w="6442098" h="7395409">
                    <a:moveTo>
                      <a:pt x="6349388" y="7395409"/>
                    </a:moveTo>
                    <a:lnTo>
                      <a:pt x="92710" y="7395409"/>
                    </a:lnTo>
                    <a:cubicBezTo>
                      <a:pt x="41910" y="7395409"/>
                      <a:pt x="0" y="7353499"/>
                      <a:pt x="0" y="730269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348118" y="0"/>
                    </a:lnTo>
                    <a:cubicBezTo>
                      <a:pt x="6398918" y="0"/>
                      <a:pt x="6440828" y="41910"/>
                      <a:pt x="6440828" y="92710"/>
                    </a:cubicBezTo>
                    <a:lnTo>
                      <a:pt x="6440828" y="7301430"/>
                    </a:lnTo>
                    <a:cubicBezTo>
                      <a:pt x="6442098" y="7353499"/>
                      <a:pt x="6400188" y="7395409"/>
                      <a:pt x="6349388" y="7395409"/>
                    </a:cubicBezTo>
                    <a:close/>
                  </a:path>
                </a:pathLst>
              </a:cu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sp>
            <p:nvSpPr>
              <p:cNvPr id="21" name="Freeform 13"/>
              <p:cNvSpPr/>
              <p:nvPr/>
            </p:nvSpPr>
            <p:spPr>
              <a:xfrm>
                <a:off x="0" y="0"/>
                <a:ext cx="6505598" cy="7458909"/>
              </a:xfrm>
              <a:custGeom>
                <a:avLst/>
                <a:gdLst/>
                <a:ahLst/>
                <a:cxnLst/>
                <a:rect l="l" t="t" r="r" b="b"/>
                <a:pathLst>
                  <a:path w="6505598" h="7458909">
                    <a:moveTo>
                      <a:pt x="6381138" y="59690"/>
                    </a:moveTo>
                    <a:cubicBezTo>
                      <a:pt x="6416698" y="59690"/>
                      <a:pt x="6445908" y="88900"/>
                      <a:pt x="6445908" y="124460"/>
                    </a:cubicBezTo>
                    <a:lnTo>
                      <a:pt x="6445908" y="7334449"/>
                    </a:lnTo>
                    <a:cubicBezTo>
                      <a:pt x="6445908" y="7370009"/>
                      <a:pt x="6416698" y="7399219"/>
                      <a:pt x="6381138" y="7399219"/>
                    </a:cubicBezTo>
                    <a:lnTo>
                      <a:pt x="124460" y="7399219"/>
                    </a:lnTo>
                    <a:cubicBezTo>
                      <a:pt x="88900" y="7399219"/>
                      <a:pt x="59690" y="7370009"/>
                      <a:pt x="59690" y="733444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381138" y="59690"/>
                    </a:lnTo>
                    <a:moveTo>
                      <a:pt x="638113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334449"/>
                    </a:lnTo>
                    <a:cubicBezTo>
                      <a:pt x="0" y="7403030"/>
                      <a:pt x="55880" y="7458909"/>
                      <a:pt x="124460" y="7458909"/>
                    </a:cubicBezTo>
                    <a:lnTo>
                      <a:pt x="6381138" y="7458909"/>
                    </a:lnTo>
                    <a:cubicBezTo>
                      <a:pt x="6449718" y="7458909"/>
                      <a:pt x="6505598" y="7403030"/>
                      <a:pt x="6505598" y="7334449"/>
                    </a:cubicBezTo>
                    <a:lnTo>
                      <a:pt x="6505598" y="124460"/>
                    </a:lnTo>
                    <a:cubicBezTo>
                      <a:pt x="6505598" y="55880"/>
                      <a:pt x="6449718" y="0"/>
                      <a:pt x="6381138" y="0"/>
                    </a:cubicBezTo>
                    <a:close/>
                  </a:path>
                </a:pathLst>
              </a:custGeom>
              <a:solidFill>
                <a:srgbClr val="312249"/>
              </a:solidFill>
            </p:spPr>
          </p:sp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1257300" y="1720727"/>
              <a:ext cx="13932016" cy="167224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4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 trừ một phân số cho một phân số, ta </a:t>
              </a:r>
              <a:r>
                <a:rPr lang="en-US" sz="45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thể cộng số bị trừ với số đối của số trừ.</a:t>
              </a:r>
              <a:endPara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0976">
            <a:off x="598547" y="1551611"/>
            <a:ext cx="1900467" cy="18555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676511" y="1528485"/>
                <a:ext cx="14696438" cy="4105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Tuấn ước tính cần 3 giờ ngày Chủ nhật để hoàn thành một bức tranh tặng mẹ nhân ngày Quốc tế phụ nữ 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  <a:r>
                  <a:rPr lang="en-GB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Buổi sáng bạn dành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 để vẽ, buổi chiều Tuấn tiếp tục dành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 để vẽ. Hỏi buổi tối Tuấn cần dành khoảng bao nhiêu giờ nữa để hoàn thành bức tranh?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511" y="1528485"/>
                <a:ext cx="14696438" cy="4105804"/>
              </a:xfrm>
              <a:prstGeom prst="rect">
                <a:avLst/>
              </a:prstGeom>
              <a:blipFill>
                <a:blip r:embed="rId6"/>
                <a:stretch>
                  <a:fillRect l="-1452" t="-1337" r="-1493" b="-3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467599" y="381213"/>
            <a:ext cx="2557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vi-VN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vi-VN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6511" y="7083135"/>
            <a:ext cx="14859000" cy="76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tối, </a:t>
            </a:r>
            <a:r>
              <a:rPr lang="nl-NL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 cần </a:t>
            </a:r>
            <a:r>
              <a:rPr lang="nl-NL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giờ để </a:t>
            </a:r>
            <a:r>
              <a:rPr lang="nl-NL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bức </a:t>
            </a:r>
            <a:r>
              <a:rPr lang="nl-NL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tặng mẹ là</a:t>
            </a:r>
            <a:r>
              <a:rPr lang="nl-NL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14"/>
              <p:cNvSpPr txBox="1"/>
              <p:nvPr/>
            </p:nvSpPr>
            <p:spPr>
              <a:xfrm>
                <a:off x="4614530" y="8210955"/>
                <a:ext cx="10820400" cy="121353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3−</m:t>
                    </m:r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4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4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9 − 2 − 5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8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4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5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5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giờ)</a:t>
                </a:r>
              </a:p>
            </p:txBody>
          </p:sp>
        </mc:Choice>
        <mc:Fallback>
          <p:sp>
            <p:nvSpPr>
              <p:cNvPr id="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530" y="8210955"/>
                <a:ext cx="10820400" cy="1213537"/>
              </a:xfrm>
              <a:prstGeom prst="rect">
                <a:avLst/>
              </a:prstGeom>
              <a:blipFill>
                <a:blip r:embed="rId7"/>
                <a:stretch>
                  <a:fillRect b="-10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4586917-0BE1-4811-8C7D-D825B71D1A3C}"/>
              </a:ext>
            </a:extLst>
          </p:cNvPr>
          <p:cNvSpPr txBox="1"/>
          <p:nvPr/>
        </p:nvSpPr>
        <p:spPr>
          <a:xfrm>
            <a:off x="8746164" y="5927825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C8AD7A2-6D7B-41E0-A7AF-949CB12FC8D5}"/>
              </a:ext>
            </a:extLst>
          </p:cNvPr>
          <p:cNvSpPr txBox="1"/>
          <p:nvPr/>
        </p:nvSpPr>
        <p:spPr>
          <a:xfrm>
            <a:off x="3723166" y="372962"/>
            <a:ext cx="9128914" cy="93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</a:t>
            </a:r>
            <a:r>
              <a:rPr lang="en-US" sz="50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50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phút)</a:t>
            </a:r>
            <a:endParaRPr lang="en-GB" sz="5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79668">
            <a:off x="12548635" y="135595"/>
            <a:ext cx="1757462" cy="1674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5281" y="2042848"/>
            <a:ext cx="1176338" cy="960952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2509281" y="2106118"/>
            <a:ext cx="48006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GB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thách nhỏ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992" y="3836716"/>
            <a:ext cx="81762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Thay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dấu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“?" bằng các phân số thích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hợp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hoàn thiện sơ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đồ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bên, biết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số trong mỗi ô ở hàng trên bằng tổng của hai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kề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nó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hai ô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ở hàng dưới.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625115" y="3003800"/>
            <a:ext cx="9629215" cy="6687005"/>
            <a:chOff x="8630211" y="2311391"/>
            <a:chExt cx="9629215" cy="6687005"/>
          </a:xfrm>
        </p:grpSpPr>
        <p:grpSp>
          <p:nvGrpSpPr>
            <p:cNvPr id="18" name="Group 17"/>
            <p:cNvGrpSpPr/>
            <p:nvPr/>
          </p:nvGrpSpPr>
          <p:grpSpPr>
            <a:xfrm>
              <a:off x="13345452" y="4647949"/>
              <a:ext cx="3390455" cy="1828800"/>
              <a:chOff x="4550516" y="7957898"/>
              <a:chExt cx="3390455" cy="1828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309115" y="7957898"/>
                <a:ext cx="1908401" cy="18288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Box 7"/>
                  <p:cNvSpPr txBox="1"/>
                  <p:nvPr/>
                </p:nvSpPr>
                <p:spPr>
                  <a:xfrm>
                    <a:off x="4550516" y="8094271"/>
                    <a:ext cx="3390455" cy="147970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</m:oMath>
                      </m:oMathPara>
                    </a14:m>
                    <a:endParaRPr lang="en-US" sz="4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41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0516" y="8094271"/>
                    <a:ext cx="3390455" cy="14797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11615588" y="2311391"/>
              <a:ext cx="3390455" cy="1828800"/>
              <a:chOff x="4536662" y="7849313"/>
              <a:chExt cx="3390455" cy="18288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277688" y="7849313"/>
                <a:ext cx="1908401" cy="1828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7"/>
              <p:cNvSpPr txBox="1"/>
              <p:nvPr/>
            </p:nvSpPr>
            <p:spPr>
              <a:xfrm>
                <a:off x="4536662" y="8281504"/>
                <a:ext cx="3390455" cy="8384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500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5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954999" y="4587146"/>
              <a:ext cx="3390455" cy="1828800"/>
              <a:chOff x="4536662" y="7849313"/>
              <a:chExt cx="3390455" cy="1828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277688" y="7849313"/>
                <a:ext cx="1908401" cy="1828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7"/>
              <p:cNvSpPr txBox="1"/>
              <p:nvPr/>
            </p:nvSpPr>
            <p:spPr>
              <a:xfrm>
                <a:off x="4536662" y="8281504"/>
                <a:ext cx="3390455" cy="8384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500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5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8630211" y="7045415"/>
              <a:ext cx="3390455" cy="1828800"/>
              <a:chOff x="4550516" y="7957898"/>
              <a:chExt cx="3390455" cy="18288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309115" y="7957898"/>
                <a:ext cx="1908401" cy="18288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TextBox 7"/>
                  <p:cNvSpPr txBox="1"/>
                  <p:nvPr/>
                </p:nvSpPr>
                <p:spPr>
                  <a:xfrm>
                    <a:off x="4550516" y="8094271"/>
                    <a:ext cx="3390455" cy="147970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</m:oMath>
                      </m:oMathPara>
                    </a14:m>
                    <a:endParaRPr lang="en-US" sz="4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35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0516" y="8094271"/>
                    <a:ext cx="3390455" cy="147970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11856178" y="7103208"/>
              <a:ext cx="3390455" cy="1828800"/>
              <a:chOff x="4550516" y="7957898"/>
              <a:chExt cx="3390455" cy="18288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309115" y="7957898"/>
                <a:ext cx="1908401" cy="18288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7"/>
                  <p:cNvSpPr txBox="1"/>
                  <p:nvPr/>
                </p:nvSpPr>
                <p:spPr>
                  <a:xfrm>
                    <a:off x="4550516" y="8094271"/>
                    <a:ext cx="3390455" cy="1464696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−6</m:t>
                              </m:r>
                            </m:num>
                            <m:den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</m:oMath>
                      </m:oMathPara>
                    </a14:m>
                    <a:endParaRPr lang="en-US" sz="4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33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0516" y="8094271"/>
                    <a:ext cx="3390455" cy="146469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/>
            <p:cNvGrpSpPr/>
            <p:nvPr/>
          </p:nvGrpSpPr>
          <p:grpSpPr>
            <a:xfrm>
              <a:off x="14868971" y="7169596"/>
              <a:ext cx="3390455" cy="1828800"/>
              <a:chOff x="4536662" y="7849313"/>
              <a:chExt cx="3390455" cy="18288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277688" y="7849313"/>
                <a:ext cx="1908401" cy="1828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7"/>
              <p:cNvSpPr txBox="1"/>
              <p:nvPr/>
            </p:nvSpPr>
            <p:spPr>
              <a:xfrm>
                <a:off x="4536662" y="8281504"/>
                <a:ext cx="3390455" cy="8384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500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5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4" name="Straight Connector 23"/>
            <p:cNvCxnSpPr>
              <a:stCxn id="38" idx="3"/>
            </p:cNvCxnSpPr>
            <p:nvPr/>
          </p:nvCxnSpPr>
          <p:spPr>
            <a:xfrm flipH="1">
              <a:off x="12044572" y="3872369"/>
              <a:ext cx="591521" cy="8645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0552194" y="6216582"/>
              <a:ext cx="573102" cy="825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8" idx="5"/>
            </p:cNvCxnSpPr>
            <p:nvPr/>
          </p:nvCxnSpPr>
          <p:spPr>
            <a:xfrm>
              <a:off x="13985536" y="3872369"/>
              <a:ext cx="681662" cy="8621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5634791" y="6330235"/>
              <a:ext cx="672009" cy="8515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6" idx="5"/>
            </p:cNvCxnSpPr>
            <p:nvPr/>
          </p:nvCxnSpPr>
          <p:spPr>
            <a:xfrm>
              <a:off x="12324947" y="6148124"/>
              <a:ext cx="666747" cy="10708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4094096" y="6410101"/>
              <a:ext cx="573102" cy="825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45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6705600" y="876300"/>
            <a:ext cx="2057401" cy="819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GB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067800" y="2324100"/>
            <a:ext cx="9505389" cy="6687005"/>
            <a:chOff x="8630211" y="2311391"/>
            <a:chExt cx="9629215" cy="6687005"/>
          </a:xfrm>
        </p:grpSpPr>
        <p:grpSp>
          <p:nvGrpSpPr>
            <p:cNvPr id="10" name="Group 9"/>
            <p:cNvGrpSpPr/>
            <p:nvPr/>
          </p:nvGrpSpPr>
          <p:grpSpPr>
            <a:xfrm>
              <a:off x="13345452" y="4647949"/>
              <a:ext cx="3390455" cy="1828800"/>
              <a:chOff x="4550516" y="7957898"/>
              <a:chExt cx="3390455" cy="18288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309115" y="7957898"/>
                <a:ext cx="1908401" cy="18288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Box 7"/>
                  <p:cNvSpPr txBox="1"/>
                  <p:nvPr/>
                </p:nvSpPr>
                <p:spPr>
                  <a:xfrm>
                    <a:off x="4550516" y="8094271"/>
                    <a:ext cx="3390455" cy="147970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</m:oMath>
                      </m:oMathPara>
                    </a14:m>
                    <a:endParaRPr lang="en-US" sz="4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4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0516" y="8094271"/>
                    <a:ext cx="3390455" cy="147970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11615588" y="2311391"/>
              <a:ext cx="3390455" cy="1828800"/>
              <a:chOff x="4536662" y="7849313"/>
              <a:chExt cx="3390455" cy="18288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277688" y="7849313"/>
                <a:ext cx="1908401" cy="1828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7"/>
              <p:cNvSpPr txBox="1"/>
              <p:nvPr/>
            </p:nvSpPr>
            <p:spPr>
              <a:xfrm>
                <a:off x="4536662" y="8281504"/>
                <a:ext cx="3390455" cy="8384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500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5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954999" y="4587146"/>
              <a:ext cx="3390455" cy="1828800"/>
              <a:chOff x="4536662" y="7849313"/>
              <a:chExt cx="3390455" cy="18288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277688" y="7849313"/>
                <a:ext cx="1908401" cy="1828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7"/>
              <p:cNvSpPr txBox="1"/>
              <p:nvPr/>
            </p:nvSpPr>
            <p:spPr>
              <a:xfrm>
                <a:off x="4536662" y="8281504"/>
                <a:ext cx="3390455" cy="8384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500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5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8630211" y="7045415"/>
              <a:ext cx="3390455" cy="1828800"/>
              <a:chOff x="4550516" y="7957898"/>
              <a:chExt cx="3390455" cy="18288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309115" y="7957898"/>
                <a:ext cx="1908401" cy="18288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TextBox 7"/>
                  <p:cNvSpPr txBox="1"/>
                  <p:nvPr/>
                </p:nvSpPr>
                <p:spPr>
                  <a:xfrm>
                    <a:off x="4550516" y="8094271"/>
                    <a:ext cx="3390455" cy="147970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</m:oMath>
                      </m:oMathPara>
                    </a14:m>
                    <a:endParaRPr lang="en-US" sz="4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23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0516" y="8094271"/>
                    <a:ext cx="3390455" cy="14797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11856178" y="7103208"/>
              <a:ext cx="3390455" cy="1828800"/>
              <a:chOff x="4550516" y="7957898"/>
              <a:chExt cx="3390455" cy="18288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309115" y="7957898"/>
                <a:ext cx="1908401" cy="18288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7"/>
                  <p:cNvSpPr txBox="1"/>
                  <p:nvPr/>
                </p:nvSpPr>
                <p:spPr>
                  <a:xfrm>
                    <a:off x="4550516" y="8094271"/>
                    <a:ext cx="3390455" cy="1464696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−6</m:t>
                              </m:r>
                            </m:num>
                            <m:den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</m:oMath>
                      </m:oMathPara>
                    </a14:m>
                    <a:endParaRPr lang="en-US" sz="4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26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0516" y="8094271"/>
                    <a:ext cx="3390455" cy="146469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/>
            <p:cNvGrpSpPr/>
            <p:nvPr/>
          </p:nvGrpSpPr>
          <p:grpSpPr>
            <a:xfrm>
              <a:off x="14868971" y="7169596"/>
              <a:ext cx="3390455" cy="1828800"/>
              <a:chOff x="4536662" y="7849313"/>
              <a:chExt cx="3390455" cy="1828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277688" y="7849313"/>
                <a:ext cx="1908401" cy="1828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7"/>
              <p:cNvSpPr txBox="1"/>
              <p:nvPr/>
            </p:nvSpPr>
            <p:spPr>
              <a:xfrm>
                <a:off x="4536662" y="8281504"/>
                <a:ext cx="3390455" cy="8384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500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5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" name="Straight Connector 3"/>
            <p:cNvCxnSpPr>
              <a:stCxn id="16" idx="3"/>
            </p:cNvCxnSpPr>
            <p:nvPr/>
          </p:nvCxnSpPr>
          <p:spPr>
            <a:xfrm flipH="1">
              <a:off x="12044572" y="3872369"/>
              <a:ext cx="591521" cy="8645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0552194" y="6216582"/>
              <a:ext cx="573102" cy="825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6" idx="5"/>
            </p:cNvCxnSpPr>
            <p:nvPr/>
          </p:nvCxnSpPr>
          <p:spPr>
            <a:xfrm>
              <a:off x="13985536" y="3872369"/>
              <a:ext cx="681662" cy="8621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634791" y="6330235"/>
              <a:ext cx="672009" cy="8515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9" idx="5"/>
            </p:cNvCxnSpPr>
            <p:nvPr/>
          </p:nvCxnSpPr>
          <p:spPr>
            <a:xfrm>
              <a:off x="12324947" y="6148124"/>
              <a:ext cx="666747" cy="10708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4094096" y="6410101"/>
              <a:ext cx="573102" cy="825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1030540" y="2683715"/>
                <a:ext cx="9678229" cy="1469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GB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8 </m:t>
                        </m:r>
                        <m:r>
                          <a:rPr lang="en-GB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d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GB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GB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GB" sz="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5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40" y="2683715"/>
                <a:ext cx="9678229" cy="14691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16529814" y="7375868"/>
                <a:ext cx="939395" cy="14260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GB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GB" sz="50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5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814" y="7375868"/>
                <a:ext cx="939395" cy="14260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1125284" y="4505923"/>
                <a:ext cx="6554393" cy="1469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GB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 + </m:t>
                        </m:r>
                        <m:d>
                          <m:dPr>
                            <m:ctrlP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d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GB" sz="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5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84" y="4505923"/>
                <a:ext cx="6554393" cy="14691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11530799" y="4736200"/>
                <a:ext cx="939395" cy="13835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GB" sz="50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5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799" y="4736200"/>
                <a:ext cx="939395" cy="13835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1211963" y="6500229"/>
                <a:ext cx="6554393" cy="1427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GB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GB" sz="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5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963" y="6500229"/>
                <a:ext cx="6554393" cy="14274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13283967" y="2520954"/>
                <a:ext cx="939395" cy="1370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GB" sz="50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5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967" y="2520954"/>
                <a:ext cx="939395" cy="13705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8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/>
      <p:bldP spid="48" grpId="0" animBg="1"/>
      <p:bldP spid="49" grpId="0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172200" y="315227"/>
            <a:ext cx="5373254" cy="16437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6171">
            <a:off x="105447" y="8197115"/>
            <a:ext cx="2715795" cy="2019564"/>
          </a:xfrm>
          <a:prstGeom prst="rect">
            <a:avLst/>
          </a:prstGeom>
        </p:spPr>
      </p:pic>
      <p:pic>
        <p:nvPicPr>
          <p:cNvPr id="4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9027">
            <a:off x="15472811" y="-26075"/>
            <a:ext cx="2655750" cy="2621950"/>
          </a:xfrm>
          <a:prstGeom prst="rect">
            <a:avLst/>
          </a:prstGeom>
        </p:spPr>
      </p:pic>
      <p:sp>
        <p:nvSpPr>
          <p:cNvPr id="44" name="TextBox 3"/>
          <p:cNvSpPr txBox="1"/>
          <p:nvPr/>
        </p:nvSpPr>
        <p:spPr>
          <a:xfrm>
            <a:off x="6622383" y="548921"/>
            <a:ext cx="4953000" cy="1108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890009" y="2757658"/>
                <a:ext cx="12192000" cy="3395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b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vi-VN" sz="4500" b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6.21</a:t>
                </a:r>
                <a:r>
                  <a:rPr lang="en-GB" sz="4500" b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(SGK – tr.18):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nl-NL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5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nl-NL" sz="5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nl-NL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5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5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009" y="2757658"/>
                <a:ext cx="12192000" cy="3395801"/>
              </a:xfrm>
              <a:prstGeom prst="rect">
                <a:avLst/>
              </a:prstGeom>
              <a:blipFill>
                <a:blip r:embed="rId6"/>
                <a:stretch>
                  <a:fillRect l="-2100" t="-1975" b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14"/>
              <p:cNvSpPr txBox="1"/>
              <p:nvPr/>
            </p:nvSpPr>
            <p:spPr>
              <a:xfrm>
                <a:off x="4800600" y="6371276"/>
                <a:ext cx="3260978" cy="14839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1+9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6371276"/>
                <a:ext cx="3260978" cy="1483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14"/>
              <p:cNvSpPr txBox="1"/>
              <p:nvPr/>
            </p:nvSpPr>
            <p:spPr>
              <a:xfrm>
                <a:off x="7136454" y="6371276"/>
                <a:ext cx="1595915" cy="14646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454" y="6371276"/>
                <a:ext cx="1595915" cy="14646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14"/>
              <p:cNvSpPr txBox="1"/>
              <p:nvPr/>
            </p:nvSpPr>
            <p:spPr>
              <a:xfrm>
                <a:off x="11575383" y="6113936"/>
                <a:ext cx="5297642" cy="12694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383" y="6113936"/>
                <a:ext cx="5297642" cy="12694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14"/>
              <p:cNvSpPr txBox="1"/>
              <p:nvPr/>
            </p:nvSpPr>
            <p:spPr>
              <a:xfrm>
                <a:off x="11662940" y="7623058"/>
                <a:ext cx="2995210" cy="13195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−9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940" y="7623058"/>
                <a:ext cx="2995210" cy="13195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14"/>
              <p:cNvSpPr txBox="1"/>
              <p:nvPr/>
            </p:nvSpPr>
            <p:spPr>
              <a:xfrm>
                <a:off x="14586584" y="7658099"/>
                <a:ext cx="2995210" cy="12494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584" y="7658099"/>
                <a:ext cx="2995210" cy="12494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6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56418">
            <a:off x="15359583" y="-19350"/>
            <a:ext cx="2379309" cy="232307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0" y="7277100"/>
            <a:ext cx="2815478" cy="27079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051146" y="1333500"/>
                <a:ext cx="12192000" cy="3395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b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vi-VN" sz="4500" b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6.2</a:t>
                </a:r>
                <a:r>
                  <a:rPr lang="en-GB" sz="4500" b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(SGK – tr.18):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nl-NL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5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5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5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nl-NL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5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5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5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146" y="1333500"/>
                <a:ext cx="12192000" cy="3395801"/>
              </a:xfrm>
              <a:prstGeom prst="rect">
                <a:avLst/>
              </a:prstGeom>
              <a:blipFill>
                <a:blip r:embed="rId7"/>
                <a:stretch>
                  <a:fillRect l="-2100" t="-1975" b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4"/>
              <p:cNvSpPr txBox="1"/>
              <p:nvPr/>
            </p:nvSpPr>
            <p:spPr>
              <a:xfrm>
                <a:off x="4032346" y="4861420"/>
                <a:ext cx="3861706" cy="130510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(−5) −(−7)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346" y="4861420"/>
                <a:ext cx="3861706" cy="13051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4"/>
              <p:cNvSpPr txBox="1"/>
              <p:nvPr/>
            </p:nvSpPr>
            <p:spPr>
              <a:xfrm>
                <a:off x="4032346" y="6166521"/>
                <a:ext cx="2743200" cy="13757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346" y="6166521"/>
                <a:ext cx="2743200" cy="13757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4"/>
              <p:cNvSpPr txBox="1"/>
              <p:nvPr/>
            </p:nvSpPr>
            <p:spPr>
              <a:xfrm>
                <a:off x="6740749" y="6231923"/>
                <a:ext cx="1777094" cy="13103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749" y="6231923"/>
                <a:ext cx="1777094" cy="13103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4"/>
              <p:cNvSpPr txBox="1"/>
              <p:nvPr/>
            </p:nvSpPr>
            <p:spPr>
              <a:xfrm>
                <a:off x="13944600" y="6304979"/>
                <a:ext cx="1665214" cy="13100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6304979"/>
                <a:ext cx="1665214" cy="13100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14"/>
              <p:cNvSpPr txBox="1"/>
              <p:nvPr/>
            </p:nvSpPr>
            <p:spPr>
              <a:xfrm>
                <a:off x="11271346" y="4857010"/>
                <a:ext cx="3861706" cy="12694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1346" y="4857010"/>
                <a:ext cx="3861706" cy="12694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14"/>
              <p:cNvSpPr txBox="1"/>
              <p:nvPr/>
            </p:nvSpPr>
            <p:spPr>
              <a:xfrm>
                <a:off x="11445201" y="6345568"/>
                <a:ext cx="2995210" cy="12694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15 −16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201" y="6345568"/>
                <a:ext cx="2995210" cy="12694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0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20747" y="269484"/>
            <a:ext cx="2074434" cy="1980142"/>
          </a:xfrm>
          <a:prstGeom prst="rect">
            <a:avLst/>
          </a:prstGeom>
        </p:spPr>
      </p:pic>
      <p:pic>
        <p:nvPicPr>
          <p:cNvPr id="19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9620" flipH="1">
            <a:off x="654637" y="7586651"/>
            <a:ext cx="2998214" cy="22295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4"/>
              <p:cNvSpPr txBox="1"/>
              <p:nvPr/>
            </p:nvSpPr>
            <p:spPr>
              <a:xfrm>
                <a:off x="1981200" y="573814"/>
                <a:ext cx="12496800" cy="32134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b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vi-VN" sz="4500" b="1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b="1" smtClean="0">
                    <a:ea typeface="Calibri" panose="020F0502020204030204" pitchFamily="34" charset="0"/>
                    <a:cs typeface="Arial" panose="020B0604020202020204" pitchFamily="34" charset="0"/>
                  </a:rPr>
                  <a:t>6.2</a:t>
                </a:r>
                <a:r>
                  <a:rPr lang="en-GB" sz="4500" b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GB" sz="4500" b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b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(SGK – tr.18):</a:t>
                </a:r>
              </a:p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một cách 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 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lí: </a:t>
                </a:r>
              </a:p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A </a:t>
                </a: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4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4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e>
                    </m:d>
                    <m:r>
                      <a:rPr lang="en-GB" sz="4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GB" sz="4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</m:t>
                    </m:r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5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</m:t>
                    </m:r>
                    <m:d>
                      <m:dPr>
                        <m:ctrlP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4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e>
                    </m:d>
                  </m:oMath>
                </a14:m>
                <a:endParaRPr lang="en-US" sz="45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73814"/>
                <a:ext cx="12496800" cy="3213444"/>
              </a:xfrm>
              <a:prstGeom prst="rect">
                <a:avLst/>
              </a:prstGeom>
              <a:blipFill>
                <a:blip r:embed="rId12"/>
                <a:stretch>
                  <a:fillRect l="-2780" t="-3605" b="-4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4"/>
              <p:cNvSpPr txBox="1"/>
              <p:nvPr/>
            </p:nvSpPr>
            <p:spPr>
              <a:xfrm>
                <a:off x="5505308" y="3787258"/>
                <a:ext cx="8245328" cy="12436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4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e>
                    </m:d>
                    <m:r>
                      <a:rPr lang="en-GB" sz="45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4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e>
                    </m:d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</m:t>
                    </m:r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5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308" y="3787258"/>
                <a:ext cx="8245328" cy="12436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4"/>
              <p:cNvSpPr txBox="1"/>
              <p:nvPr/>
            </p:nvSpPr>
            <p:spPr>
              <a:xfrm>
                <a:off x="5505308" y="5219700"/>
                <a:ext cx="9810892" cy="12436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4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45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4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sz="4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11</m:t>
                                </m:r>
                              </m:den>
                            </m:f>
                          </m:e>
                        </m:d>
                        <m:r>
                          <a:rPr lang="en-GB" sz="45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GB" sz="4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4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4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GB" sz="4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11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GB" sz="4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GB" sz="4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−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5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308" y="5219700"/>
                <a:ext cx="9810892" cy="12436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505308" y="6652142"/>
                <a:ext cx="6610492" cy="120661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GB" sz="4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4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GB" sz="4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GB" sz="4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4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−8</m:t>
                                </m:r>
                              </m:e>
                            </m:d>
                          </m:num>
                          <m:den>
                            <m:r>
                              <a:rPr lang="en-GB" sz="4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e>
                    </m:d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GB" sz="4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11 − 3</m:t>
                            </m:r>
                          </m:num>
                          <m:den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GB" sz="4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45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308" y="6652142"/>
                <a:ext cx="6610492" cy="120661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505308" y="8100863"/>
                <a:ext cx="2952892" cy="11315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5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308" y="8100863"/>
                <a:ext cx="2952892" cy="11315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924800" y="8322567"/>
                <a:ext cx="2952892" cy="90794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5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=(−1)+1</m:t>
                      </m:r>
                    </m:oMath>
                  </m:oMathPara>
                </a14:m>
                <a:endParaRPr lang="en-US" sz="45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8322567"/>
                <a:ext cx="2952892" cy="9079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0936858" y="8279934"/>
                <a:ext cx="2952892" cy="90794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5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45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858" y="8279934"/>
                <a:ext cx="2952892" cy="9079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0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010400" y="315225"/>
            <a:ext cx="5373254" cy="16437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3"/>
          <p:cNvSpPr txBox="1"/>
          <p:nvPr/>
        </p:nvSpPr>
        <p:spPr>
          <a:xfrm>
            <a:off x="7662018" y="583036"/>
            <a:ext cx="4953000" cy="1108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67812">
            <a:off x="927826" y="132504"/>
            <a:ext cx="2519398" cy="24002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89718" y="2781905"/>
                <a:ext cx="17141082" cy="6962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b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</a:t>
                </a:r>
                <a:r>
                  <a:rPr lang="vi-VN" sz="4000" b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6.25</a:t>
                </a:r>
                <a:r>
                  <a:rPr lang="en-GB" sz="4000" b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GB" sz="4000" b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SGK – </a:t>
                </a:r>
                <a:r>
                  <a:rPr lang="en-GB" sz="4000" b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tr.18</a:t>
                </a:r>
                <a:r>
                  <a:rPr lang="en-GB" sz="4000" b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): 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Mai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 nhẩm tính về thời gian biểu của mình trong một ngày thì thấy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 thời gian là dành cho việc học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ở 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trường;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a:rPr lang="en-US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 gian là dành cho các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hoạt </a:t>
                </a:r>
                <a:r>
                  <a:rPr lang="en-GB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ộng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ngoại khóa;</a:t>
                </a:r>
                <a14:m>
                  <m:oMath xmlns:m="http://schemas.openxmlformats.org/officeDocument/2006/math">
                    <m:r>
                      <a:rPr lang="vi-VN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thời gian dành cho hoạt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động 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ăn, ngủ.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 lại là thời gian dành cho các công việc cá nhân khác. Hỏi: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Mai đã dành bao nhiêu phần thời gian trong ngày cho việc học ở trường và hoạt động ngoại khóa ?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Mai đã dành bao nhiêu phần thời gian trong ngày cho các công việc cá nhân khác?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18" y="2781905"/>
                <a:ext cx="17141082" cy="6962483"/>
              </a:xfrm>
              <a:prstGeom prst="rect">
                <a:avLst/>
              </a:prstGeom>
              <a:blipFill>
                <a:blip r:embed="rId5"/>
                <a:stretch>
                  <a:fillRect l="-1245" t="-788" r="-1280" b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7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58233" y="3296131"/>
            <a:ext cx="1531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5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l-NL" sz="4500" smtClean="0">
                <a:latin typeface="Arial" panose="020B0604020202020204" pitchFamily="34" charset="0"/>
                <a:cs typeface="Arial" panose="020B0604020202020204" pitchFamily="34" charset="0"/>
              </a:rPr>
              <a:t>hời gian buổi tối Tuấn cần để hoàn thành bức tranh là: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67812">
            <a:off x="-13257" y="129877"/>
            <a:ext cx="2608560" cy="24852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0646" y="355004"/>
            <a:ext cx="141819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500" smtClean="0">
                <a:latin typeface="Arial" panose="020B0604020202020204" pitchFamily="34" charset="0"/>
                <a:cs typeface="Arial" panose="020B0604020202020204" pitchFamily="34" charset="0"/>
              </a:rPr>
              <a:t>Tổng thời gian buổi sáng và buổi chiều Tuấn dành để vẽ tranh là: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4"/>
              <p:cNvSpPr txBox="1"/>
              <p:nvPr/>
            </p:nvSpPr>
            <p:spPr>
              <a:xfrm>
                <a:off x="8285480" y="1873120"/>
                <a:ext cx="3861706" cy="119109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(giờ)</a:t>
                </a:r>
              </a:p>
            </p:txBody>
          </p:sp>
        </mc:Choice>
        <mc:Fallback xmlns="">
          <p:sp>
            <p:nvSpPr>
              <p:cNvPr id="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480" y="1873120"/>
                <a:ext cx="3861706" cy="1191095"/>
              </a:xfrm>
              <a:prstGeom prst="rect">
                <a:avLst/>
              </a:prstGeom>
              <a:blipFill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4"/>
              <p:cNvSpPr txBox="1"/>
              <p:nvPr/>
            </p:nvSpPr>
            <p:spPr>
              <a:xfrm>
                <a:off x="7294880" y="4273876"/>
                <a:ext cx="6629400" cy="12436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3−</m:t>
                    </m:r>
                    <m:d>
                      <m:dPr>
                        <m:ctrlP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5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45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45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5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45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45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5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(giờ)</a:t>
                </a:r>
              </a:p>
            </p:txBody>
          </p:sp>
        </mc:Choice>
        <mc:Fallback xmlns="">
          <p:sp>
            <p:nvSpPr>
              <p:cNvPr id="9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80" y="4273876"/>
                <a:ext cx="6629400" cy="1243674"/>
              </a:xfrm>
              <a:prstGeom prst="rect">
                <a:avLst/>
              </a:prstGeom>
              <a:blipFill>
                <a:blip r:embed="rId13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Callout 9"/>
          <p:cNvSpPr/>
          <p:nvPr/>
        </p:nvSpPr>
        <p:spPr>
          <a:xfrm>
            <a:off x="3276600" y="5843646"/>
            <a:ext cx="8534400" cy="3627451"/>
          </a:xfrm>
          <a:prstGeom prst="cloudCallout">
            <a:avLst>
              <a:gd name="adj1" fmla="val 51633"/>
              <a:gd name="adj2" fmla="val 3673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5"/>
          <p:cNvSpPr txBox="1"/>
          <p:nvPr/>
        </p:nvSpPr>
        <p:spPr>
          <a:xfrm>
            <a:off x="4305300" y="6410876"/>
            <a:ext cx="6477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pc="-86" smtClean="0">
                <a:latin typeface="Arial" panose="020B0604020202020204" pitchFamily="34" charset="0"/>
                <a:cs typeface="Arial" panose="020B0604020202020204" pitchFamily="34" charset="0"/>
              </a:rPr>
              <a:t>Muốn cộng và trừ các phân số ta cần thực hiện như thế nào?</a:t>
            </a:r>
            <a:endParaRPr lang="en-US" sz="4500" spc="-8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496800" y="5867891"/>
            <a:ext cx="33535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8" grpId="0"/>
      <p:bldP spid="9" grpId="0"/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382000" y="646457"/>
            <a:ext cx="2057400" cy="1108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3"/>
          <p:cNvGrpSpPr/>
          <p:nvPr/>
        </p:nvGrpSpPr>
        <p:grpSpPr>
          <a:xfrm>
            <a:off x="990600" y="2400300"/>
            <a:ext cx="16002000" cy="6400800"/>
            <a:chOff x="0" y="0"/>
            <a:chExt cx="4576416" cy="2694062"/>
          </a:xfrm>
        </p:grpSpPr>
        <p:sp>
          <p:nvSpPr>
            <p:cNvPr id="42" name="Freeform 4"/>
            <p:cNvSpPr/>
            <p:nvPr/>
          </p:nvSpPr>
          <p:spPr>
            <a:xfrm>
              <a:off x="31750" y="31750"/>
              <a:ext cx="4512916" cy="2630562"/>
            </a:xfrm>
            <a:custGeom>
              <a:avLst/>
              <a:gdLst/>
              <a:ahLst/>
              <a:cxnLst/>
              <a:rect l="l" t="t" r="r" b="b"/>
              <a:pathLst>
                <a:path w="4512916" h="2630562">
                  <a:moveTo>
                    <a:pt x="4420206" y="2630562"/>
                  </a:moveTo>
                  <a:lnTo>
                    <a:pt x="92710" y="2630562"/>
                  </a:lnTo>
                  <a:cubicBezTo>
                    <a:pt x="41910" y="2630562"/>
                    <a:pt x="0" y="2588652"/>
                    <a:pt x="0" y="25378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418936" y="0"/>
                  </a:lnTo>
                  <a:cubicBezTo>
                    <a:pt x="4469736" y="0"/>
                    <a:pt x="4511646" y="41910"/>
                    <a:pt x="4511646" y="92710"/>
                  </a:cubicBezTo>
                  <a:lnTo>
                    <a:pt x="4511646" y="2536582"/>
                  </a:lnTo>
                  <a:cubicBezTo>
                    <a:pt x="4512916" y="2588652"/>
                    <a:pt x="4471006" y="2630562"/>
                    <a:pt x="4420206" y="2630562"/>
                  </a:cubicBezTo>
                  <a:close/>
                </a:path>
              </a:pathLst>
            </a:custGeom>
            <a:solidFill>
              <a:srgbClr val="FDE7EB"/>
            </a:solidFill>
          </p:spPr>
        </p:sp>
        <p:sp>
          <p:nvSpPr>
            <p:cNvPr id="43" name="Freeform 5"/>
            <p:cNvSpPr/>
            <p:nvPr/>
          </p:nvSpPr>
          <p:spPr>
            <a:xfrm>
              <a:off x="0" y="0"/>
              <a:ext cx="4576416" cy="2694062"/>
            </a:xfrm>
            <a:custGeom>
              <a:avLst/>
              <a:gdLst/>
              <a:ahLst/>
              <a:cxnLst/>
              <a:rect l="l" t="t" r="r" b="b"/>
              <a:pathLst>
                <a:path w="4576416" h="2694062">
                  <a:moveTo>
                    <a:pt x="4451956" y="59690"/>
                  </a:moveTo>
                  <a:cubicBezTo>
                    <a:pt x="4487516" y="59690"/>
                    <a:pt x="4516726" y="88900"/>
                    <a:pt x="4516726" y="124460"/>
                  </a:cubicBezTo>
                  <a:lnTo>
                    <a:pt x="4516726" y="2569602"/>
                  </a:lnTo>
                  <a:cubicBezTo>
                    <a:pt x="4516726" y="2605162"/>
                    <a:pt x="4487516" y="2634372"/>
                    <a:pt x="4451956" y="2634372"/>
                  </a:cubicBezTo>
                  <a:lnTo>
                    <a:pt x="124460" y="2634372"/>
                  </a:lnTo>
                  <a:cubicBezTo>
                    <a:pt x="88900" y="2634372"/>
                    <a:pt x="59690" y="2605162"/>
                    <a:pt x="59690" y="25696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451956" y="59690"/>
                  </a:lnTo>
                  <a:moveTo>
                    <a:pt x="445195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9602"/>
                  </a:lnTo>
                  <a:cubicBezTo>
                    <a:pt x="0" y="2638182"/>
                    <a:pt x="55880" y="2694062"/>
                    <a:pt x="124460" y="2694062"/>
                  </a:cubicBezTo>
                  <a:lnTo>
                    <a:pt x="4451956" y="2694062"/>
                  </a:lnTo>
                  <a:cubicBezTo>
                    <a:pt x="4520536" y="2694062"/>
                    <a:pt x="4576416" y="2638182"/>
                    <a:pt x="4576416" y="2569602"/>
                  </a:cubicBezTo>
                  <a:lnTo>
                    <a:pt x="4576416" y="124460"/>
                  </a:lnTo>
                  <a:cubicBezTo>
                    <a:pt x="4576416" y="55880"/>
                    <a:pt x="4520536" y="0"/>
                    <a:pt x="4451956" y="0"/>
                  </a:cubicBezTo>
                  <a:close/>
                </a:path>
              </a:pathLst>
            </a:custGeom>
            <a:solidFill>
              <a:srgbClr val="312249"/>
            </a:solidFill>
          </p:spPr>
        </p:sp>
      </p:grpSp>
      <p:pic>
        <p:nvPicPr>
          <p:cNvPr id="4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01789">
            <a:off x="15242080" y="6776283"/>
            <a:ext cx="2734597" cy="26301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676400" y="2659050"/>
                <a:ext cx="14249400" cy="5598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Mai đã dành số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 gian trong ngày cho việc học ở trường và hoạt động ngoại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khóa 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là: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nl-NL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nl-NL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nl-NL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nl-NL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(thời gian trong ngày)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Mai đã dành số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 gian trong ngày cho các công việc cá nhân khác là: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nl-NL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nl-NL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nl-NL" sz="4000" i="1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nl-NL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nl-NL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(thời gian trong ngày)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659050"/>
                <a:ext cx="14249400" cy="5598136"/>
              </a:xfrm>
              <a:prstGeom prst="rect">
                <a:avLst/>
              </a:prstGeom>
              <a:blipFill>
                <a:blip r:embed="rId10"/>
                <a:stretch>
                  <a:fillRect l="-1497" t="-979" r="-1454" b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44835" y="737635"/>
            <a:ext cx="9410700" cy="1137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70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  <a:endParaRPr lang="en-US" sz="7000" b="1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56418">
            <a:off x="3023624" y="204669"/>
            <a:ext cx="2379309" cy="232307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461705" y="3525630"/>
            <a:ext cx="5029200" cy="5245650"/>
            <a:chOff x="12490062" y="3614341"/>
            <a:chExt cx="5029200" cy="5245650"/>
          </a:xfrm>
        </p:grpSpPr>
        <p:grpSp>
          <p:nvGrpSpPr>
            <p:cNvPr id="13" name="Group 13"/>
            <p:cNvGrpSpPr/>
            <p:nvPr/>
          </p:nvGrpSpPr>
          <p:grpSpPr>
            <a:xfrm>
              <a:off x="12490062" y="4468726"/>
              <a:ext cx="5029200" cy="4391265"/>
              <a:chOff x="0" y="0"/>
              <a:chExt cx="3298043" cy="387946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1750" y="31750"/>
                <a:ext cx="3234542" cy="3815963"/>
              </a:xfrm>
              <a:custGeom>
                <a:avLst/>
                <a:gdLst/>
                <a:ahLst/>
                <a:cxnLst/>
                <a:rect l="l" t="t" r="r" b="b"/>
                <a:pathLst>
                  <a:path w="3234542" h="3815963">
                    <a:moveTo>
                      <a:pt x="3141832" y="3815963"/>
                    </a:moveTo>
                    <a:lnTo>
                      <a:pt x="92710" y="3815963"/>
                    </a:lnTo>
                    <a:cubicBezTo>
                      <a:pt x="41910" y="3815963"/>
                      <a:pt x="0" y="3774053"/>
                      <a:pt x="0" y="372325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140563" y="0"/>
                    </a:lnTo>
                    <a:cubicBezTo>
                      <a:pt x="3191363" y="0"/>
                      <a:pt x="3233272" y="41910"/>
                      <a:pt x="3233272" y="92710"/>
                    </a:cubicBezTo>
                    <a:lnTo>
                      <a:pt x="3233272" y="3721983"/>
                    </a:lnTo>
                    <a:cubicBezTo>
                      <a:pt x="3234542" y="3774053"/>
                      <a:pt x="3192632" y="3815963"/>
                      <a:pt x="3141832" y="3815963"/>
                    </a:cubicBezTo>
                    <a:close/>
                  </a:path>
                </a:pathLst>
              </a:custGeom>
              <a:solidFill>
                <a:srgbClr val="F59B8F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3298042" cy="3879463"/>
              </a:xfrm>
              <a:custGeom>
                <a:avLst/>
                <a:gdLst/>
                <a:ahLst/>
                <a:cxnLst/>
                <a:rect l="l" t="t" r="r" b="b"/>
                <a:pathLst>
                  <a:path w="3298042" h="3879463">
                    <a:moveTo>
                      <a:pt x="3173582" y="59690"/>
                    </a:moveTo>
                    <a:cubicBezTo>
                      <a:pt x="3209142" y="59690"/>
                      <a:pt x="3238353" y="88900"/>
                      <a:pt x="3238353" y="124460"/>
                    </a:cubicBezTo>
                    <a:lnTo>
                      <a:pt x="3238353" y="3755003"/>
                    </a:lnTo>
                    <a:cubicBezTo>
                      <a:pt x="3238353" y="3790563"/>
                      <a:pt x="3209142" y="3819773"/>
                      <a:pt x="3173582" y="3819773"/>
                    </a:cubicBezTo>
                    <a:lnTo>
                      <a:pt x="124460" y="3819773"/>
                    </a:lnTo>
                    <a:cubicBezTo>
                      <a:pt x="88900" y="3819773"/>
                      <a:pt x="59690" y="3790563"/>
                      <a:pt x="59690" y="375500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173583" y="59690"/>
                    </a:lnTo>
                    <a:moveTo>
                      <a:pt x="317358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755003"/>
                    </a:lnTo>
                    <a:cubicBezTo>
                      <a:pt x="0" y="3823583"/>
                      <a:pt x="55880" y="3879463"/>
                      <a:pt x="124460" y="3879463"/>
                    </a:cubicBezTo>
                    <a:lnTo>
                      <a:pt x="3173583" y="3879463"/>
                    </a:lnTo>
                    <a:cubicBezTo>
                      <a:pt x="3242163" y="3879463"/>
                      <a:pt x="3298042" y="3823583"/>
                      <a:pt x="3298042" y="3755003"/>
                    </a:cubicBezTo>
                    <a:lnTo>
                      <a:pt x="3298042" y="124460"/>
                    </a:lnTo>
                    <a:cubicBezTo>
                      <a:pt x="3298042" y="55880"/>
                      <a:pt x="3242163" y="0"/>
                      <a:pt x="3173583" y="0"/>
                    </a:cubicBezTo>
                    <a:close/>
                  </a:path>
                </a:pathLst>
              </a:custGeom>
              <a:solidFill>
                <a:srgbClr val="312249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12698412" y="5015312"/>
              <a:ext cx="4612498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Chuẩn bị bài mới </a:t>
              </a:r>
              <a:r>
                <a:rPr lang="en-US" sz="450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“</a:t>
              </a:r>
              <a:r>
                <a:rPr lang="en-US" sz="4500" b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 nhân và phép chia phân số</a:t>
              </a:r>
              <a:r>
                <a:rPr lang="en-US" sz="450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”.</a:t>
              </a:r>
              <a:endParaRPr lang="en-US" sz="450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318547" y="3614341"/>
              <a:ext cx="1372228" cy="1339793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88653" y="3681482"/>
            <a:ext cx="5226659" cy="5243683"/>
            <a:chOff x="488653" y="3681482"/>
            <a:chExt cx="5226659" cy="5243683"/>
          </a:xfrm>
        </p:grpSpPr>
        <p:grpSp>
          <p:nvGrpSpPr>
            <p:cNvPr id="4" name="Group 4"/>
            <p:cNvGrpSpPr/>
            <p:nvPr/>
          </p:nvGrpSpPr>
          <p:grpSpPr>
            <a:xfrm>
              <a:off x="488653" y="4533900"/>
              <a:ext cx="5226659" cy="4391265"/>
              <a:chOff x="0" y="0"/>
              <a:chExt cx="3298043" cy="3879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3234542" cy="3815963"/>
              </a:xfrm>
              <a:custGeom>
                <a:avLst/>
                <a:gdLst/>
                <a:ahLst/>
                <a:cxnLst/>
                <a:rect l="l" t="t" r="r" b="b"/>
                <a:pathLst>
                  <a:path w="3234542" h="3815963">
                    <a:moveTo>
                      <a:pt x="3141832" y="3815963"/>
                    </a:moveTo>
                    <a:lnTo>
                      <a:pt x="92710" y="3815963"/>
                    </a:lnTo>
                    <a:cubicBezTo>
                      <a:pt x="41910" y="3815963"/>
                      <a:pt x="0" y="3774053"/>
                      <a:pt x="0" y="372325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140563" y="0"/>
                    </a:lnTo>
                    <a:cubicBezTo>
                      <a:pt x="3191363" y="0"/>
                      <a:pt x="3233272" y="41910"/>
                      <a:pt x="3233272" y="92710"/>
                    </a:cubicBezTo>
                    <a:lnTo>
                      <a:pt x="3233272" y="3721983"/>
                    </a:lnTo>
                    <a:cubicBezTo>
                      <a:pt x="3234542" y="3774053"/>
                      <a:pt x="3192632" y="3815963"/>
                      <a:pt x="3141832" y="3815963"/>
                    </a:cubicBezTo>
                    <a:close/>
                  </a:path>
                </a:pathLst>
              </a:custGeom>
              <a:solidFill>
                <a:srgbClr val="AEE8BC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3298042" cy="3879463"/>
              </a:xfrm>
              <a:custGeom>
                <a:avLst/>
                <a:gdLst/>
                <a:ahLst/>
                <a:cxnLst/>
                <a:rect l="l" t="t" r="r" b="b"/>
                <a:pathLst>
                  <a:path w="3298042" h="3879463">
                    <a:moveTo>
                      <a:pt x="3173582" y="59690"/>
                    </a:moveTo>
                    <a:cubicBezTo>
                      <a:pt x="3209142" y="59690"/>
                      <a:pt x="3238353" y="88900"/>
                      <a:pt x="3238353" y="124460"/>
                    </a:cubicBezTo>
                    <a:lnTo>
                      <a:pt x="3238353" y="3755003"/>
                    </a:lnTo>
                    <a:cubicBezTo>
                      <a:pt x="3238353" y="3790563"/>
                      <a:pt x="3209142" y="3819773"/>
                      <a:pt x="3173582" y="3819773"/>
                    </a:cubicBezTo>
                    <a:lnTo>
                      <a:pt x="124460" y="3819773"/>
                    </a:lnTo>
                    <a:cubicBezTo>
                      <a:pt x="88900" y="3819773"/>
                      <a:pt x="59690" y="3790563"/>
                      <a:pt x="59690" y="375500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173583" y="59690"/>
                    </a:lnTo>
                    <a:moveTo>
                      <a:pt x="317358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755003"/>
                    </a:lnTo>
                    <a:cubicBezTo>
                      <a:pt x="0" y="3823583"/>
                      <a:pt x="55880" y="3879463"/>
                      <a:pt x="124460" y="3879463"/>
                    </a:cubicBezTo>
                    <a:lnTo>
                      <a:pt x="3173583" y="3879463"/>
                    </a:lnTo>
                    <a:cubicBezTo>
                      <a:pt x="3242163" y="3879463"/>
                      <a:pt x="3298042" y="3823583"/>
                      <a:pt x="3298042" y="3755003"/>
                    </a:cubicBezTo>
                    <a:lnTo>
                      <a:pt x="3298042" y="124460"/>
                    </a:lnTo>
                    <a:cubicBezTo>
                      <a:pt x="3298042" y="55880"/>
                      <a:pt x="3242163" y="0"/>
                      <a:pt x="3173583" y="0"/>
                    </a:cubicBezTo>
                    <a:close/>
                  </a:path>
                </a:pathLst>
              </a:custGeom>
              <a:solidFill>
                <a:srgbClr val="312249"/>
              </a:solidFill>
            </p:spPr>
          </p:sp>
        </p:grpSp>
        <p:sp>
          <p:nvSpPr>
            <p:cNvPr id="24" name="Rectangle 23"/>
            <p:cNvSpPr/>
            <p:nvPr/>
          </p:nvSpPr>
          <p:spPr>
            <a:xfrm>
              <a:off x="792730" y="5080486"/>
              <a:ext cx="4618502" cy="3208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 thuộc quy tắc cộng và trừ phân số.</a:t>
              </a:r>
              <a:endParaRPr lang="en-US" sz="450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415867" y="3681482"/>
              <a:ext cx="1372228" cy="133979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587469" y="3527597"/>
            <a:ext cx="5002079" cy="5279621"/>
            <a:chOff x="6587469" y="3527597"/>
            <a:chExt cx="5002079" cy="5279621"/>
          </a:xfrm>
        </p:grpSpPr>
        <p:grpSp>
          <p:nvGrpSpPr>
            <p:cNvPr id="7" name="Group 7"/>
            <p:cNvGrpSpPr/>
            <p:nvPr/>
          </p:nvGrpSpPr>
          <p:grpSpPr>
            <a:xfrm>
              <a:off x="6587469" y="4415953"/>
              <a:ext cx="5002079" cy="4391265"/>
              <a:chOff x="0" y="0"/>
              <a:chExt cx="3298043" cy="387946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3234542" cy="3815963"/>
              </a:xfrm>
              <a:custGeom>
                <a:avLst/>
                <a:gdLst/>
                <a:ahLst/>
                <a:cxnLst/>
                <a:rect l="l" t="t" r="r" b="b"/>
                <a:pathLst>
                  <a:path w="3234542" h="3815963">
                    <a:moveTo>
                      <a:pt x="3141832" y="3815963"/>
                    </a:moveTo>
                    <a:lnTo>
                      <a:pt x="92710" y="3815963"/>
                    </a:lnTo>
                    <a:cubicBezTo>
                      <a:pt x="41910" y="3815963"/>
                      <a:pt x="0" y="3774053"/>
                      <a:pt x="0" y="372325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140563" y="0"/>
                    </a:lnTo>
                    <a:cubicBezTo>
                      <a:pt x="3191363" y="0"/>
                      <a:pt x="3233272" y="41910"/>
                      <a:pt x="3233272" y="92710"/>
                    </a:cubicBezTo>
                    <a:lnTo>
                      <a:pt x="3233272" y="3721983"/>
                    </a:lnTo>
                    <a:cubicBezTo>
                      <a:pt x="3234542" y="3774053"/>
                      <a:pt x="3192632" y="3815963"/>
                      <a:pt x="3141832" y="3815963"/>
                    </a:cubicBezTo>
                    <a:close/>
                  </a:path>
                </a:pathLst>
              </a:custGeom>
              <a:solidFill>
                <a:srgbClr val="FEE794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3298042" cy="3879463"/>
              </a:xfrm>
              <a:custGeom>
                <a:avLst/>
                <a:gdLst/>
                <a:ahLst/>
                <a:cxnLst/>
                <a:rect l="l" t="t" r="r" b="b"/>
                <a:pathLst>
                  <a:path w="3298042" h="3879463">
                    <a:moveTo>
                      <a:pt x="3173582" y="59690"/>
                    </a:moveTo>
                    <a:cubicBezTo>
                      <a:pt x="3209142" y="59690"/>
                      <a:pt x="3238353" y="88900"/>
                      <a:pt x="3238353" y="124460"/>
                    </a:cubicBezTo>
                    <a:lnTo>
                      <a:pt x="3238353" y="3755003"/>
                    </a:lnTo>
                    <a:cubicBezTo>
                      <a:pt x="3238353" y="3790563"/>
                      <a:pt x="3209142" y="3819773"/>
                      <a:pt x="3173582" y="3819773"/>
                    </a:cubicBezTo>
                    <a:lnTo>
                      <a:pt x="124460" y="3819773"/>
                    </a:lnTo>
                    <a:cubicBezTo>
                      <a:pt x="88900" y="3819773"/>
                      <a:pt x="59690" y="3790563"/>
                      <a:pt x="59690" y="375500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173583" y="59690"/>
                    </a:lnTo>
                    <a:moveTo>
                      <a:pt x="317358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755003"/>
                    </a:lnTo>
                    <a:cubicBezTo>
                      <a:pt x="0" y="3823583"/>
                      <a:pt x="55880" y="3879463"/>
                      <a:pt x="124460" y="3879463"/>
                    </a:cubicBezTo>
                    <a:lnTo>
                      <a:pt x="3173583" y="3879463"/>
                    </a:lnTo>
                    <a:cubicBezTo>
                      <a:pt x="3242163" y="3879463"/>
                      <a:pt x="3298042" y="3823583"/>
                      <a:pt x="3298042" y="3755003"/>
                    </a:cubicBezTo>
                    <a:lnTo>
                      <a:pt x="3298042" y="124460"/>
                    </a:lnTo>
                    <a:cubicBezTo>
                      <a:pt x="3298042" y="55880"/>
                      <a:pt x="3242163" y="0"/>
                      <a:pt x="3173583" y="0"/>
                    </a:cubicBezTo>
                    <a:close/>
                  </a:path>
                </a:pathLst>
              </a:custGeom>
              <a:solidFill>
                <a:srgbClr val="312249"/>
              </a:solidFill>
            </p:spPr>
          </p:sp>
        </p:grpSp>
        <p:sp>
          <p:nvSpPr>
            <p:cNvPr id="25" name="Rectangle 24"/>
            <p:cNvSpPr/>
            <p:nvPr/>
          </p:nvSpPr>
          <p:spPr>
            <a:xfrm>
              <a:off x="7053327" y="4965247"/>
              <a:ext cx="407036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BR" sz="450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Hoàn </a:t>
              </a:r>
              <a:r>
                <a:rPr lang="pt-BR" sz="450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thành các bài </a:t>
              </a:r>
              <a:r>
                <a:rPr lang="pt-BR" sz="450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r>
                <a:rPr lang="pt-BR" sz="450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pt-BR" sz="450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còn lại trong SGK và SBT.</a:t>
              </a:r>
              <a:endParaRPr lang="en-US" sz="450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332463" y="3527597"/>
              <a:ext cx="1372228" cy="13397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6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14600" y="3013909"/>
            <a:ext cx="13841201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FDE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  <a:endParaRPr lang="en-US" sz="9000" b="1">
              <a:solidFill>
                <a:srgbClr val="FDE7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55288">
            <a:off x="15543724" y="376976"/>
            <a:ext cx="2331363" cy="22381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1974">
            <a:off x="190278" y="289442"/>
            <a:ext cx="2348859" cy="22420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34275">
            <a:off x="238027" y="7194229"/>
            <a:ext cx="2955952" cy="26442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25436">
            <a:off x="15398153" y="6978788"/>
            <a:ext cx="2622509" cy="2622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6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124187" flipH="1">
            <a:off x="-202955" y="459160"/>
            <a:ext cx="2983165" cy="27877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0622">
            <a:off x="15245464" y="-179952"/>
            <a:ext cx="3057162" cy="30182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24800" y="8305917"/>
            <a:ext cx="2151757" cy="205395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396885" y="2552700"/>
            <a:ext cx="153924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8000" b="1" smtClean="0">
                <a:solidFill>
                  <a:srgbClr val="FDE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25</a:t>
            </a:r>
          </a:p>
          <a:p>
            <a:pPr algn="ctr">
              <a:lnSpc>
                <a:spcPts val="12000"/>
              </a:lnSpc>
            </a:pPr>
            <a:r>
              <a:rPr lang="en-GB" sz="8000" b="1" smtClean="0">
                <a:solidFill>
                  <a:srgbClr val="FDE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 VÀ PHÉP TRỪ PHÂN SỐ</a:t>
            </a:r>
            <a:endParaRPr lang="en-US" sz="8000" b="1">
              <a:solidFill>
                <a:srgbClr val="FDE7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1617467" y="1801408"/>
            <a:ext cx="4468260" cy="211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b="1" smtClean="0">
                <a:solidFill>
                  <a:srgbClr val="FDE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>
              <a:solidFill>
                <a:srgbClr val="FDE7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733940"/>
            <a:ext cx="261966" cy="24910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38963" y="2733940"/>
            <a:ext cx="261966" cy="24910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8003764" y="1716893"/>
            <a:ext cx="9623515" cy="1851731"/>
            <a:chOff x="8023762" y="413555"/>
            <a:chExt cx="9623515" cy="1851731"/>
          </a:xfrm>
        </p:grpSpPr>
        <p:grpSp>
          <p:nvGrpSpPr>
            <p:cNvPr id="2" name="Group 2"/>
            <p:cNvGrpSpPr/>
            <p:nvPr/>
          </p:nvGrpSpPr>
          <p:grpSpPr>
            <a:xfrm>
              <a:off x="8403632" y="647700"/>
              <a:ext cx="9243645" cy="1617586"/>
              <a:chOff x="0" y="0"/>
              <a:chExt cx="8166299" cy="216956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31750" y="31750"/>
                <a:ext cx="8102799" cy="2106065"/>
              </a:xfrm>
              <a:custGeom>
                <a:avLst/>
                <a:gdLst/>
                <a:ahLst/>
                <a:cxnLst/>
                <a:rect l="l" t="t" r="r" b="b"/>
                <a:pathLst>
                  <a:path w="8102799" h="2106065">
                    <a:moveTo>
                      <a:pt x="8010089" y="2106065"/>
                    </a:moveTo>
                    <a:lnTo>
                      <a:pt x="92710" y="2106065"/>
                    </a:lnTo>
                    <a:cubicBezTo>
                      <a:pt x="41910" y="2106065"/>
                      <a:pt x="0" y="2064155"/>
                      <a:pt x="0" y="20133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008819" y="0"/>
                    </a:lnTo>
                    <a:cubicBezTo>
                      <a:pt x="8059619" y="0"/>
                      <a:pt x="8101529" y="41910"/>
                      <a:pt x="8101529" y="92710"/>
                    </a:cubicBezTo>
                    <a:lnTo>
                      <a:pt x="8101529" y="2012085"/>
                    </a:lnTo>
                    <a:cubicBezTo>
                      <a:pt x="8102799" y="2064155"/>
                      <a:pt x="8060889" y="2106065"/>
                      <a:pt x="8010089" y="2106065"/>
                    </a:cubicBezTo>
                    <a:close/>
                  </a:path>
                </a:pathLst>
              </a:custGeom>
              <a:solidFill>
                <a:srgbClr val="F06755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0" y="0"/>
                <a:ext cx="8166299" cy="2169565"/>
              </a:xfrm>
              <a:custGeom>
                <a:avLst/>
                <a:gdLst/>
                <a:ahLst/>
                <a:cxnLst/>
                <a:rect l="l" t="t" r="r" b="b"/>
                <a:pathLst>
                  <a:path w="8166299" h="2169565">
                    <a:moveTo>
                      <a:pt x="8041839" y="59690"/>
                    </a:moveTo>
                    <a:cubicBezTo>
                      <a:pt x="8077399" y="59690"/>
                      <a:pt x="8106609" y="88900"/>
                      <a:pt x="8106609" y="124460"/>
                    </a:cubicBezTo>
                    <a:lnTo>
                      <a:pt x="8106609" y="2045105"/>
                    </a:lnTo>
                    <a:cubicBezTo>
                      <a:pt x="8106609" y="2080665"/>
                      <a:pt x="8077399" y="2109875"/>
                      <a:pt x="8041839" y="2109875"/>
                    </a:cubicBezTo>
                    <a:lnTo>
                      <a:pt x="124460" y="2109875"/>
                    </a:lnTo>
                    <a:cubicBezTo>
                      <a:pt x="88900" y="2109875"/>
                      <a:pt x="59690" y="2080665"/>
                      <a:pt x="59690" y="20451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041839" y="59690"/>
                    </a:lnTo>
                    <a:moveTo>
                      <a:pt x="804183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045105"/>
                    </a:lnTo>
                    <a:cubicBezTo>
                      <a:pt x="0" y="2113685"/>
                      <a:pt x="55880" y="2169565"/>
                      <a:pt x="124460" y="2169565"/>
                    </a:cubicBezTo>
                    <a:lnTo>
                      <a:pt x="8041839" y="2169565"/>
                    </a:lnTo>
                    <a:cubicBezTo>
                      <a:pt x="8110419" y="2169565"/>
                      <a:pt x="8166299" y="2113685"/>
                      <a:pt x="8166299" y="2045105"/>
                    </a:cubicBezTo>
                    <a:lnTo>
                      <a:pt x="8166299" y="124460"/>
                    </a:lnTo>
                    <a:cubicBezTo>
                      <a:pt x="8166299" y="55880"/>
                      <a:pt x="8110419" y="0"/>
                      <a:pt x="8041839" y="0"/>
                    </a:cubicBezTo>
                    <a:close/>
                  </a:path>
                </a:pathLst>
              </a:custGeom>
              <a:solidFill>
                <a:srgbClr val="FDE7EB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8930314" y="1053319"/>
              <a:ext cx="7963321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smtClean="0">
                  <a:solidFill>
                    <a:srgbClr val="3122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cộng hai phân số</a:t>
              </a:r>
              <a:endParaRPr lang="en-US" sz="4500">
                <a:solidFill>
                  <a:srgbClr val="3122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023762" y="413555"/>
              <a:ext cx="778997" cy="747837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931887" y="6584914"/>
            <a:ext cx="9633144" cy="1847538"/>
            <a:chOff x="7951885" y="5281576"/>
            <a:chExt cx="9633144" cy="1847538"/>
          </a:xfrm>
        </p:grpSpPr>
        <p:grpSp>
          <p:nvGrpSpPr>
            <p:cNvPr id="5" name="Group 5"/>
            <p:cNvGrpSpPr/>
            <p:nvPr/>
          </p:nvGrpSpPr>
          <p:grpSpPr>
            <a:xfrm>
              <a:off x="8341384" y="5511528"/>
              <a:ext cx="9243645" cy="1617586"/>
              <a:chOff x="0" y="0"/>
              <a:chExt cx="8166299" cy="216956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1750" y="31750"/>
                <a:ext cx="8102799" cy="2106065"/>
              </a:xfrm>
              <a:custGeom>
                <a:avLst/>
                <a:gdLst/>
                <a:ahLst/>
                <a:cxnLst/>
                <a:rect l="l" t="t" r="r" b="b"/>
                <a:pathLst>
                  <a:path w="8102799" h="2106065">
                    <a:moveTo>
                      <a:pt x="8010089" y="2106065"/>
                    </a:moveTo>
                    <a:lnTo>
                      <a:pt x="92710" y="2106065"/>
                    </a:lnTo>
                    <a:cubicBezTo>
                      <a:pt x="41910" y="2106065"/>
                      <a:pt x="0" y="2064155"/>
                      <a:pt x="0" y="20133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008819" y="0"/>
                    </a:lnTo>
                    <a:cubicBezTo>
                      <a:pt x="8059619" y="0"/>
                      <a:pt x="8101529" y="41910"/>
                      <a:pt x="8101529" y="92710"/>
                    </a:cubicBezTo>
                    <a:lnTo>
                      <a:pt x="8101529" y="2012085"/>
                    </a:lnTo>
                    <a:cubicBezTo>
                      <a:pt x="8102799" y="2064155"/>
                      <a:pt x="8060889" y="2106065"/>
                      <a:pt x="8010089" y="2106065"/>
                    </a:cubicBezTo>
                    <a:close/>
                  </a:path>
                </a:pathLst>
              </a:custGeom>
              <a:solidFill>
                <a:srgbClr val="FDD131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8166299" cy="2169565"/>
              </a:xfrm>
              <a:custGeom>
                <a:avLst/>
                <a:gdLst/>
                <a:ahLst/>
                <a:cxnLst/>
                <a:rect l="l" t="t" r="r" b="b"/>
                <a:pathLst>
                  <a:path w="8166299" h="2169565">
                    <a:moveTo>
                      <a:pt x="8041839" y="59690"/>
                    </a:moveTo>
                    <a:cubicBezTo>
                      <a:pt x="8077399" y="59690"/>
                      <a:pt x="8106609" y="88900"/>
                      <a:pt x="8106609" y="124460"/>
                    </a:cubicBezTo>
                    <a:lnTo>
                      <a:pt x="8106609" y="2045105"/>
                    </a:lnTo>
                    <a:cubicBezTo>
                      <a:pt x="8106609" y="2080665"/>
                      <a:pt x="8077399" y="2109875"/>
                      <a:pt x="8041839" y="2109875"/>
                    </a:cubicBezTo>
                    <a:lnTo>
                      <a:pt x="124460" y="2109875"/>
                    </a:lnTo>
                    <a:cubicBezTo>
                      <a:pt x="88900" y="2109875"/>
                      <a:pt x="59690" y="2080665"/>
                      <a:pt x="59690" y="20451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041839" y="59690"/>
                    </a:lnTo>
                    <a:moveTo>
                      <a:pt x="804183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045105"/>
                    </a:lnTo>
                    <a:cubicBezTo>
                      <a:pt x="0" y="2113685"/>
                      <a:pt x="55880" y="2169565"/>
                      <a:pt x="124460" y="2169565"/>
                    </a:cubicBezTo>
                    <a:lnTo>
                      <a:pt x="8041839" y="2169565"/>
                    </a:lnTo>
                    <a:cubicBezTo>
                      <a:pt x="8110419" y="2169565"/>
                      <a:pt x="8166299" y="2113685"/>
                      <a:pt x="8166299" y="2045105"/>
                    </a:cubicBezTo>
                    <a:lnTo>
                      <a:pt x="8166299" y="124460"/>
                    </a:lnTo>
                    <a:cubicBezTo>
                      <a:pt x="8166299" y="55880"/>
                      <a:pt x="8110419" y="0"/>
                      <a:pt x="8041839" y="0"/>
                    </a:cubicBezTo>
                    <a:close/>
                  </a:path>
                </a:pathLst>
              </a:custGeom>
              <a:solidFill>
                <a:srgbClr val="FDE7EB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8961109" y="5943038"/>
              <a:ext cx="8572528" cy="754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smtClean="0">
                  <a:solidFill>
                    <a:srgbClr val="3122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trừ hai phân số</a:t>
              </a:r>
              <a:endParaRPr lang="en-US" sz="4500">
                <a:solidFill>
                  <a:srgbClr val="3122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951885" y="5281576"/>
              <a:ext cx="778997" cy="747837"/>
            </a:xfrm>
            <a:prstGeom prst="rect">
              <a:avLst/>
            </a:prstGeom>
          </p:spPr>
        </p:pic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37317">
            <a:off x="1867224" y="5641219"/>
            <a:ext cx="2156365" cy="335977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63222" y="4870161"/>
            <a:ext cx="2074434" cy="198014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6380">
            <a:off x="3772374" y="6889456"/>
            <a:ext cx="2949235" cy="169983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931887" y="4208534"/>
            <a:ext cx="9623515" cy="1851731"/>
            <a:chOff x="7951886" y="7678709"/>
            <a:chExt cx="9623515" cy="1851731"/>
          </a:xfrm>
        </p:grpSpPr>
        <p:grpSp>
          <p:nvGrpSpPr>
            <p:cNvPr id="29" name="Group 2"/>
            <p:cNvGrpSpPr/>
            <p:nvPr/>
          </p:nvGrpSpPr>
          <p:grpSpPr>
            <a:xfrm>
              <a:off x="8331756" y="7912854"/>
              <a:ext cx="9243645" cy="1617586"/>
              <a:chOff x="0" y="0"/>
              <a:chExt cx="8166299" cy="2169565"/>
            </a:xfrm>
          </p:grpSpPr>
          <p:sp>
            <p:nvSpPr>
              <p:cNvPr id="30" name="Freeform 3"/>
              <p:cNvSpPr/>
              <p:nvPr/>
            </p:nvSpPr>
            <p:spPr>
              <a:xfrm>
                <a:off x="31750" y="31750"/>
                <a:ext cx="8102799" cy="2106065"/>
              </a:xfrm>
              <a:custGeom>
                <a:avLst/>
                <a:gdLst/>
                <a:ahLst/>
                <a:cxnLst/>
                <a:rect l="l" t="t" r="r" b="b"/>
                <a:pathLst>
                  <a:path w="8102799" h="2106065">
                    <a:moveTo>
                      <a:pt x="8010089" y="2106065"/>
                    </a:moveTo>
                    <a:lnTo>
                      <a:pt x="92710" y="2106065"/>
                    </a:lnTo>
                    <a:cubicBezTo>
                      <a:pt x="41910" y="2106065"/>
                      <a:pt x="0" y="2064155"/>
                      <a:pt x="0" y="20133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008819" y="0"/>
                    </a:lnTo>
                    <a:cubicBezTo>
                      <a:pt x="8059619" y="0"/>
                      <a:pt x="8101529" y="41910"/>
                      <a:pt x="8101529" y="92710"/>
                    </a:cubicBezTo>
                    <a:lnTo>
                      <a:pt x="8101529" y="2012085"/>
                    </a:lnTo>
                    <a:cubicBezTo>
                      <a:pt x="8102799" y="2064155"/>
                      <a:pt x="8060889" y="2106065"/>
                      <a:pt x="8010089" y="2106065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31" name="Freeform 4"/>
              <p:cNvSpPr/>
              <p:nvPr/>
            </p:nvSpPr>
            <p:spPr>
              <a:xfrm>
                <a:off x="0" y="0"/>
                <a:ext cx="8166299" cy="2169565"/>
              </a:xfrm>
              <a:custGeom>
                <a:avLst/>
                <a:gdLst/>
                <a:ahLst/>
                <a:cxnLst/>
                <a:rect l="l" t="t" r="r" b="b"/>
                <a:pathLst>
                  <a:path w="8166299" h="2169565">
                    <a:moveTo>
                      <a:pt x="8041839" y="59690"/>
                    </a:moveTo>
                    <a:cubicBezTo>
                      <a:pt x="8077399" y="59690"/>
                      <a:pt x="8106609" y="88900"/>
                      <a:pt x="8106609" y="124460"/>
                    </a:cubicBezTo>
                    <a:lnTo>
                      <a:pt x="8106609" y="2045105"/>
                    </a:lnTo>
                    <a:cubicBezTo>
                      <a:pt x="8106609" y="2080665"/>
                      <a:pt x="8077399" y="2109875"/>
                      <a:pt x="8041839" y="2109875"/>
                    </a:cubicBezTo>
                    <a:lnTo>
                      <a:pt x="124460" y="2109875"/>
                    </a:lnTo>
                    <a:cubicBezTo>
                      <a:pt x="88900" y="2109875"/>
                      <a:pt x="59690" y="2080665"/>
                      <a:pt x="59690" y="20451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041839" y="59690"/>
                    </a:lnTo>
                    <a:moveTo>
                      <a:pt x="804183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045105"/>
                    </a:lnTo>
                    <a:cubicBezTo>
                      <a:pt x="0" y="2113685"/>
                      <a:pt x="55880" y="2169565"/>
                      <a:pt x="124460" y="2169565"/>
                    </a:cubicBezTo>
                    <a:lnTo>
                      <a:pt x="8041839" y="2169565"/>
                    </a:lnTo>
                    <a:cubicBezTo>
                      <a:pt x="8110419" y="2169565"/>
                      <a:pt x="8166299" y="2113685"/>
                      <a:pt x="8166299" y="2045105"/>
                    </a:cubicBezTo>
                    <a:lnTo>
                      <a:pt x="8166299" y="124460"/>
                    </a:lnTo>
                    <a:cubicBezTo>
                      <a:pt x="8166299" y="55880"/>
                      <a:pt x="8110419" y="0"/>
                      <a:pt x="8041839" y="0"/>
                    </a:cubicBezTo>
                    <a:close/>
                  </a:path>
                </a:pathLst>
              </a:custGeom>
              <a:solidFill>
                <a:srgbClr val="FDE7EB"/>
              </a:solidFill>
            </p:spPr>
          </p:sp>
        </p:grpSp>
        <p:sp>
          <p:nvSpPr>
            <p:cNvPr id="32" name="TextBox 12"/>
            <p:cNvSpPr txBox="1"/>
            <p:nvPr/>
          </p:nvSpPr>
          <p:spPr>
            <a:xfrm>
              <a:off x="8903734" y="8306148"/>
              <a:ext cx="8559068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smtClean="0">
                  <a:solidFill>
                    <a:srgbClr val="3122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chất của phép cộng phân số</a:t>
              </a:r>
              <a:endParaRPr lang="en-US" sz="4500">
                <a:solidFill>
                  <a:srgbClr val="3122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951886" y="7678709"/>
              <a:ext cx="778997" cy="7478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3"/>
          <p:cNvGrpSpPr/>
          <p:nvPr/>
        </p:nvGrpSpPr>
        <p:grpSpPr>
          <a:xfrm>
            <a:off x="362835" y="195204"/>
            <a:ext cx="8552565" cy="1242715"/>
            <a:chOff x="0" y="0"/>
            <a:chExt cx="4576416" cy="2694062"/>
          </a:xfrm>
        </p:grpSpPr>
        <p:sp>
          <p:nvSpPr>
            <p:cNvPr id="55" name="Freeform 4"/>
            <p:cNvSpPr/>
            <p:nvPr/>
          </p:nvSpPr>
          <p:spPr>
            <a:xfrm>
              <a:off x="31750" y="31750"/>
              <a:ext cx="4512916" cy="2630562"/>
            </a:xfrm>
            <a:custGeom>
              <a:avLst/>
              <a:gdLst/>
              <a:ahLst/>
              <a:cxnLst/>
              <a:rect l="l" t="t" r="r" b="b"/>
              <a:pathLst>
                <a:path w="4512916" h="2630562">
                  <a:moveTo>
                    <a:pt x="4420206" y="2630562"/>
                  </a:moveTo>
                  <a:lnTo>
                    <a:pt x="92710" y="2630562"/>
                  </a:lnTo>
                  <a:cubicBezTo>
                    <a:pt x="41910" y="2630562"/>
                    <a:pt x="0" y="2588652"/>
                    <a:pt x="0" y="25378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418936" y="0"/>
                  </a:lnTo>
                  <a:cubicBezTo>
                    <a:pt x="4469736" y="0"/>
                    <a:pt x="4511646" y="41910"/>
                    <a:pt x="4511646" y="92710"/>
                  </a:cubicBezTo>
                  <a:lnTo>
                    <a:pt x="4511646" y="2536582"/>
                  </a:lnTo>
                  <a:cubicBezTo>
                    <a:pt x="4512916" y="2588652"/>
                    <a:pt x="4471006" y="2630562"/>
                    <a:pt x="4420206" y="2630562"/>
                  </a:cubicBezTo>
                  <a:close/>
                </a:path>
              </a:pathLst>
            </a:custGeom>
            <a:solidFill>
              <a:srgbClr val="FDE7EB"/>
            </a:solidFill>
          </p:spPr>
        </p:sp>
        <p:sp>
          <p:nvSpPr>
            <p:cNvPr id="56" name="Freeform 5"/>
            <p:cNvSpPr/>
            <p:nvPr/>
          </p:nvSpPr>
          <p:spPr>
            <a:xfrm>
              <a:off x="0" y="0"/>
              <a:ext cx="4576416" cy="2694062"/>
            </a:xfrm>
            <a:custGeom>
              <a:avLst/>
              <a:gdLst/>
              <a:ahLst/>
              <a:cxnLst/>
              <a:rect l="l" t="t" r="r" b="b"/>
              <a:pathLst>
                <a:path w="4576416" h="2694062">
                  <a:moveTo>
                    <a:pt x="4451956" y="59690"/>
                  </a:moveTo>
                  <a:cubicBezTo>
                    <a:pt x="4487516" y="59690"/>
                    <a:pt x="4516726" y="88900"/>
                    <a:pt x="4516726" y="124460"/>
                  </a:cubicBezTo>
                  <a:lnTo>
                    <a:pt x="4516726" y="2569602"/>
                  </a:lnTo>
                  <a:cubicBezTo>
                    <a:pt x="4516726" y="2605162"/>
                    <a:pt x="4487516" y="2634372"/>
                    <a:pt x="4451956" y="2634372"/>
                  </a:cubicBezTo>
                  <a:lnTo>
                    <a:pt x="124460" y="2634372"/>
                  </a:lnTo>
                  <a:cubicBezTo>
                    <a:pt x="88900" y="2634372"/>
                    <a:pt x="59690" y="2605162"/>
                    <a:pt x="59690" y="25696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451956" y="59690"/>
                  </a:lnTo>
                  <a:moveTo>
                    <a:pt x="445195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9602"/>
                  </a:lnTo>
                  <a:cubicBezTo>
                    <a:pt x="0" y="2638182"/>
                    <a:pt x="55880" y="2694062"/>
                    <a:pt x="124460" y="2694062"/>
                  </a:cubicBezTo>
                  <a:lnTo>
                    <a:pt x="4451956" y="2694062"/>
                  </a:lnTo>
                  <a:cubicBezTo>
                    <a:pt x="4520536" y="2694062"/>
                    <a:pt x="4576416" y="2638182"/>
                    <a:pt x="4576416" y="2569602"/>
                  </a:cubicBezTo>
                  <a:lnTo>
                    <a:pt x="4576416" y="124460"/>
                  </a:lnTo>
                  <a:cubicBezTo>
                    <a:pt x="4576416" y="55880"/>
                    <a:pt x="4520536" y="0"/>
                    <a:pt x="4451956" y="0"/>
                  </a:cubicBezTo>
                  <a:close/>
                </a:path>
              </a:pathLst>
            </a:custGeom>
            <a:solidFill>
              <a:srgbClr val="312249"/>
            </a:solidFill>
          </p:spPr>
        </p:sp>
      </p:grpSp>
      <p:sp>
        <p:nvSpPr>
          <p:cNvPr id="2" name="TextBox 2"/>
          <p:cNvSpPr txBox="1"/>
          <p:nvPr/>
        </p:nvSpPr>
        <p:spPr>
          <a:xfrm>
            <a:off x="591435" y="354896"/>
            <a:ext cx="794296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12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000" b="1" smtClean="0">
                <a:solidFill>
                  <a:srgbClr val="312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 hai phân số</a:t>
            </a:r>
            <a:endParaRPr lang="en-US" sz="5000" b="1">
              <a:solidFill>
                <a:srgbClr val="3122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7"/>
          <p:cNvGrpSpPr/>
          <p:nvPr/>
        </p:nvGrpSpPr>
        <p:grpSpPr>
          <a:xfrm>
            <a:off x="591434" y="1948056"/>
            <a:ext cx="16553565" cy="3741151"/>
            <a:chOff x="-229182" y="0"/>
            <a:chExt cx="8479726" cy="2532111"/>
          </a:xfrm>
        </p:grpSpPr>
        <p:sp>
          <p:nvSpPr>
            <p:cNvPr id="60" name="Freeform 8"/>
            <p:cNvSpPr/>
            <p:nvPr/>
          </p:nvSpPr>
          <p:spPr>
            <a:xfrm>
              <a:off x="-229182" y="0"/>
              <a:ext cx="8479726" cy="2532111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/>
              <p:cNvSpPr/>
              <p:nvPr/>
            </p:nvSpPr>
            <p:spPr>
              <a:xfrm>
                <a:off x="2813699" y="3222152"/>
                <a:ext cx="14020800" cy="1832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hãy nhắc lại quy tắc cộng hai phân số cùng mẫu (có tử và mẫu dương) rồi tính các tổng: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GB" sz="40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99" y="3222152"/>
                <a:ext cx="14020800" cy="1832105"/>
              </a:xfrm>
              <a:prstGeom prst="rect">
                <a:avLst/>
              </a:prstGeom>
              <a:blipFill>
                <a:blip r:embed="rId2"/>
                <a:stretch>
                  <a:fillRect l="-1565" t="-3000" r="-1522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4" y="2278978"/>
            <a:ext cx="1906685" cy="17301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28800" y="2005845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hai </a:t>
            </a:r>
            <a:r>
              <a:rPr lang="en-GB" sz="45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số cùng mẫu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4"/>
              <p:cNvSpPr txBox="1"/>
              <p:nvPr/>
            </p:nvSpPr>
            <p:spPr>
              <a:xfrm>
                <a:off x="8091055" y="6217618"/>
                <a:ext cx="4648200" cy="12516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 + 3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  </a:t>
                </a:r>
              </a:p>
            </p:txBody>
          </p:sp>
        </mc:Choice>
        <mc:Fallback>
          <p:sp>
            <p:nvSpPr>
              <p:cNvPr id="17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55" y="6217618"/>
                <a:ext cx="4648200" cy="1251625"/>
              </a:xfrm>
              <a:prstGeom prst="rect">
                <a:avLst/>
              </a:prstGeom>
              <a:blipFill>
                <a:blip r:embed="rId4"/>
                <a:stretch>
                  <a:fillRect r="-1442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4"/>
              <p:cNvSpPr txBox="1"/>
              <p:nvPr/>
            </p:nvSpPr>
            <p:spPr>
              <a:xfrm>
                <a:off x="4291694" y="6199344"/>
                <a:ext cx="3861706" cy="12698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40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694" y="6199344"/>
                <a:ext cx="3861706" cy="1269899"/>
              </a:xfrm>
              <a:prstGeom prst="rect">
                <a:avLst/>
              </a:prstGeom>
              <a:blipFill>
                <a:blip r:embed="rId5"/>
                <a:stretch>
                  <a:fillRect l="-8991" b="-10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4"/>
              <p:cNvSpPr txBox="1"/>
              <p:nvPr/>
            </p:nvSpPr>
            <p:spPr>
              <a:xfrm>
                <a:off x="5968094" y="8025123"/>
                <a:ext cx="2819400" cy="125681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094" y="8025123"/>
                <a:ext cx="2819400" cy="12568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4"/>
              <p:cNvSpPr txBox="1"/>
              <p:nvPr/>
            </p:nvSpPr>
            <p:spPr>
              <a:xfrm>
                <a:off x="8091055" y="7979380"/>
                <a:ext cx="4977494" cy="12683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</p:txBody>
          </p:sp>
        </mc:Choice>
        <mc:Fallback>
          <p:sp>
            <p:nvSpPr>
              <p:cNvPr id="20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55" y="7979380"/>
                <a:ext cx="4977494" cy="12683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71784" y="7834135"/>
            <a:ext cx="1673215" cy="20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A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50228" y="187956"/>
            <a:ext cx="2437592" cy="14049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80129" y="684085"/>
            <a:ext cx="416213" cy="3957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41707" y="692536"/>
            <a:ext cx="416213" cy="3957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4452" y="2143800"/>
            <a:ext cx="1826673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trên vẫn đúng với các phân số có tử và mẫu là các số nguyên.</a:t>
            </a:r>
          </a:p>
        </p:txBody>
      </p:sp>
      <p:grpSp>
        <p:nvGrpSpPr>
          <p:cNvPr id="9" name="Group 2"/>
          <p:cNvGrpSpPr/>
          <p:nvPr/>
        </p:nvGrpSpPr>
        <p:grpSpPr>
          <a:xfrm>
            <a:off x="1118185" y="3314700"/>
            <a:ext cx="16270390" cy="3334034"/>
            <a:chOff x="0" y="0"/>
            <a:chExt cx="6505598" cy="7458909"/>
          </a:xfrm>
        </p:grpSpPr>
        <p:sp>
          <p:nvSpPr>
            <p:cNvPr id="10" name="Freeform 3"/>
            <p:cNvSpPr/>
            <p:nvPr/>
          </p:nvSpPr>
          <p:spPr>
            <a:xfrm>
              <a:off x="31750" y="31750"/>
              <a:ext cx="6442098" cy="7395409"/>
            </a:xfrm>
            <a:custGeom>
              <a:avLst/>
              <a:gdLst/>
              <a:ahLst/>
              <a:cxnLst/>
              <a:rect l="l" t="t" r="r" b="b"/>
              <a:pathLst>
                <a:path w="6442098" h="7395409">
                  <a:moveTo>
                    <a:pt x="6349388" y="7395409"/>
                  </a:moveTo>
                  <a:lnTo>
                    <a:pt x="92710" y="7395409"/>
                  </a:lnTo>
                  <a:cubicBezTo>
                    <a:pt x="41910" y="7395409"/>
                    <a:pt x="0" y="7353499"/>
                    <a:pt x="0" y="73026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48118" y="0"/>
                  </a:lnTo>
                  <a:cubicBezTo>
                    <a:pt x="6398918" y="0"/>
                    <a:pt x="6440828" y="41910"/>
                    <a:pt x="6440828" y="92710"/>
                  </a:cubicBezTo>
                  <a:lnTo>
                    <a:pt x="6440828" y="7301430"/>
                  </a:lnTo>
                  <a:cubicBezTo>
                    <a:pt x="6442098" y="7353499"/>
                    <a:pt x="6400188" y="7395409"/>
                    <a:pt x="6349388" y="739540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</p:sp>
        <p:sp>
          <p:nvSpPr>
            <p:cNvPr id="14" name="Freeform 4"/>
            <p:cNvSpPr/>
            <p:nvPr/>
          </p:nvSpPr>
          <p:spPr>
            <a:xfrm>
              <a:off x="0" y="0"/>
              <a:ext cx="6505598" cy="7458909"/>
            </a:xfrm>
            <a:custGeom>
              <a:avLst/>
              <a:gdLst/>
              <a:ahLst/>
              <a:cxnLst/>
              <a:rect l="l" t="t" r="r" b="b"/>
              <a:pathLst>
                <a:path w="6505598" h="7458909">
                  <a:moveTo>
                    <a:pt x="6381138" y="59690"/>
                  </a:moveTo>
                  <a:cubicBezTo>
                    <a:pt x="6416698" y="59690"/>
                    <a:pt x="6445908" y="88900"/>
                    <a:pt x="6445908" y="124460"/>
                  </a:cubicBezTo>
                  <a:lnTo>
                    <a:pt x="6445908" y="7334449"/>
                  </a:lnTo>
                  <a:cubicBezTo>
                    <a:pt x="6445908" y="7370009"/>
                    <a:pt x="6416698" y="7399219"/>
                    <a:pt x="6381138" y="7399219"/>
                  </a:cubicBezTo>
                  <a:lnTo>
                    <a:pt x="124460" y="7399219"/>
                  </a:lnTo>
                  <a:cubicBezTo>
                    <a:pt x="88900" y="7399219"/>
                    <a:pt x="59690" y="7370009"/>
                    <a:pt x="59690" y="733444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81138" y="59690"/>
                  </a:lnTo>
                  <a:moveTo>
                    <a:pt x="63811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34449"/>
                  </a:lnTo>
                  <a:cubicBezTo>
                    <a:pt x="0" y="7403030"/>
                    <a:pt x="55880" y="7458909"/>
                    <a:pt x="124460" y="7458909"/>
                  </a:cubicBezTo>
                  <a:lnTo>
                    <a:pt x="6381138" y="7458909"/>
                  </a:lnTo>
                  <a:cubicBezTo>
                    <a:pt x="6449718" y="7458909"/>
                    <a:pt x="6505598" y="7403030"/>
                    <a:pt x="6505598" y="7334449"/>
                  </a:cubicBezTo>
                  <a:lnTo>
                    <a:pt x="6505598" y="124460"/>
                  </a:lnTo>
                  <a:cubicBezTo>
                    <a:pt x="6505598" y="55880"/>
                    <a:pt x="6449718" y="0"/>
                    <a:pt x="6381138" y="0"/>
                  </a:cubicBezTo>
                  <a:close/>
                </a:path>
              </a:pathLst>
            </a:custGeom>
            <a:solidFill>
              <a:srgbClr val="312249"/>
            </a:solidFill>
          </p:spPr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5F88710-04F3-43DC-98E6-E3E16C3B1771}"/>
              </a:ext>
            </a:extLst>
          </p:cNvPr>
          <p:cNvSpPr txBox="1">
            <a:spLocks/>
          </p:cNvSpPr>
          <p:nvPr/>
        </p:nvSpPr>
        <p:spPr>
          <a:xfrm>
            <a:off x="1575385" y="3393970"/>
            <a:ext cx="15544800" cy="15877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Muốn cộng hai phân số có cùng mẫu số, ta cộng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các tử và giữ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nguyên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mẫu: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604585" y="4981717"/>
                <a:ext cx="4697120" cy="1553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GB" sz="5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GB" sz="5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GB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50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585" y="4981717"/>
                <a:ext cx="4697120" cy="15531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5"/>
          <p:cNvSpPr/>
          <p:nvPr/>
        </p:nvSpPr>
        <p:spPr>
          <a:xfrm>
            <a:off x="1197590" y="6979077"/>
            <a:ext cx="13051809" cy="3164313"/>
          </a:xfrm>
          <a:custGeom>
            <a:avLst/>
            <a:gdLst/>
            <a:ahLst/>
            <a:cxnLst/>
            <a:rect l="l" t="t" r="r" b="b"/>
            <a:pathLst>
              <a:path w="2393585" h="2798786">
                <a:moveTo>
                  <a:pt x="2269125" y="2798786"/>
                </a:moveTo>
                <a:lnTo>
                  <a:pt x="124460" y="2798786"/>
                </a:lnTo>
                <a:cubicBezTo>
                  <a:pt x="55880" y="2798786"/>
                  <a:pt x="0" y="2742906"/>
                  <a:pt x="0" y="267432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269125" y="0"/>
                </a:lnTo>
                <a:cubicBezTo>
                  <a:pt x="2337705" y="0"/>
                  <a:pt x="2393585" y="55880"/>
                  <a:pt x="2393585" y="124460"/>
                </a:cubicBezTo>
                <a:lnTo>
                  <a:pt x="2393585" y="2674326"/>
                </a:lnTo>
                <a:cubicBezTo>
                  <a:pt x="2393585" y="2742906"/>
                  <a:pt x="2337705" y="2798786"/>
                  <a:pt x="2269125" y="279878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1" name="TextBox 2"/>
          <p:cNvSpPr txBox="1"/>
          <p:nvPr/>
        </p:nvSpPr>
        <p:spPr>
          <a:xfrm>
            <a:off x="1575385" y="7200900"/>
            <a:ext cx="2442522" cy="804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</a:t>
            </a:r>
            <a:r>
              <a:rPr lang="en-US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endParaRPr lang="en-US" sz="45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02575" y="7873324"/>
            <a:ext cx="2286000" cy="2231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14"/>
              <p:cNvSpPr txBox="1"/>
              <p:nvPr/>
            </p:nvSpPr>
            <p:spPr>
              <a:xfrm>
                <a:off x="3320921" y="8285535"/>
                <a:ext cx="3793509" cy="11837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5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  </a:t>
                </a:r>
                <a:endParaRPr lang="en-US" sz="45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921" y="8285535"/>
                <a:ext cx="3793509" cy="1183786"/>
              </a:xfrm>
              <a:prstGeom prst="rect">
                <a:avLst/>
              </a:prstGeom>
              <a:blipFill>
                <a:blip r:embed="rId12"/>
                <a:stretch>
                  <a:fillRect r="-5466" b="-1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14"/>
              <p:cNvSpPr txBox="1"/>
              <p:nvPr/>
            </p:nvSpPr>
            <p:spPr>
              <a:xfrm>
                <a:off x="1607067" y="8328367"/>
                <a:ext cx="3861706" cy="11272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067" y="8328367"/>
                <a:ext cx="3861706" cy="1127232"/>
              </a:xfrm>
              <a:prstGeom prst="rect">
                <a:avLst/>
              </a:prstGeom>
              <a:blipFill>
                <a:blip r:embed="rId13"/>
                <a:stretch>
                  <a:fillRect l="-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14"/>
              <p:cNvSpPr txBox="1"/>
              <p:nvPr/>
            </p:nvSpPr>
            <p:spPr>
              <a:xfrm>
                <a:off x="9347785" y="8264208"/>
                <a:ext cx="4901614" cy="11837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GB" sz="4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d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(−8)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5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endParaRPr lang="en-US" sz="45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785" y="8264208"/>
                <a:ext cx="4901614" cy="11837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14"/>
              <p:cNvSpPr txBox="1"/>
              <p:nvPr/>
            </p:nvSpPr>
            <p:spPr>
              <a:xfrm>
                <a:off x="7416932" y="8264208"/>
                <a:ext cx="3861706" cy="11272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932" y="8264208"/>
                <a:ext cx="3861706" cy="1127232"/>
              </a:xfrm>
              <a:prstGeom prst="rect">
                <a:avLst/>
              </a:prstGeom>
              <a:blipFill>
                <a:blip r:embed="rId15"/>
                <a:stretch>
                  <a:fillRect l="-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06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1" grpId="0"/>
      <p:bldP spid="25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2304326" y="2485386"/>
            <a:ext cx="4191000" cy="13057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02322" y="355145"/>
            <a:ext cx="1614014" cy="15758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136321" y="2301609"/>
                <a:ext cx="7474034" cy="1358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4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480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48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       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4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GB" sz="480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8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321" y="2301609"/>
                <a:ext cx="7474034" cy="1358449"/>
              </a:xfrm>
              <a:prstGeom prst="rect">
                <a:avLst/>
              </a:prstGeom>
              <a:blipFill>
                <a:blip r:embed="rId4"/>
                <a:stretch>
                  <a:fillRect l="-3426" b="-4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3"/>
          <p:cNvSpPr txBox="1"/>
          <p:nvPr/>
        </p:nvSpPr>
        <p:spPr>
          <a:xfrm>
            <a:off x="2449929" y="2626554"/>
            <a:ext cx="41426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6248400" y="681412"/>
            <a:ext cx="685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49631" y="4655820"/>
            <a:ext cx="2212662" cy="1122796"/>
            <a:chOff x="7924800" y="4762500"/>
            <a:chExt cx="2212662" cy="1122796"/>
          </a:xfrm>
        </p:grpSpPr>
        <p:sp>
          <p:nvSpPr>
            <p:cNvPr id="19" name="Rectangle: Rounded Corners 72">
              <a:extLst>
                <a:ext uri="{FF2B5EF4-FFF2-40B4-BE49-F238E27FC236}">
                  <a16:creationId xmlns:a16="http://schemas.microsoft.com/office/drawing/2014/main" id="{913DB40F-7B4A-4F73-82C2-C82E3D155287}"/>
                </a:ext>
              </a:extLst>
            </p:cNvPr>
            <p:cNvSpPr/>
            <p:nvPr/>
          </p:nvSpPr>
          <p:spPr>
            <a:xfrm>
              <a:off x="7924800" y="4762500"/>
              <a:ext cx="2212662" cy="1122796"/>
            </a:xfrm>
            <a:prstGeom prst="roundRect">
              <a:avLst>
                <a:gd name="adj" fmla="val 26018"/>
              </a:avLst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ED6EEB-25CA-4799-BFAE-3FF1CDEAE044}"/>
                </a:ext>
              </a:extLst>
            </p:cNvPr>
            <p:cNvSpPr txBox="1"/>
            <p:nvPr/>
          </p:nvSpPr>
          <p:spPr>
            <a:xfrm>
              <a:off x="8325120" y="4931483"/>
              <a:ext cx="141201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GB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879155" y="6376814"/>
                <a:ext cx="2634398" cy="156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GB" sz="40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GB" sz="40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155" y="6376814"/>
                <a:ext cx="2634398" cy="15672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14"/>
              <p:cNvSpPr txBox="1"/>
              <p:nvPr/>
            </p:nvSpPr>
            <p:spPr>
              <a:xfrm>
                <a:off x="7301315" y="6464595"/>
                <a:ext cx="3260978" cy="147950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(−7) +5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315" y="6464595"/>
                <a:ext cx="3260978" cy="14795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14"/>
              <p:cNvSpPr txBox="1"/>
              <p:nvPr/>
            </p:nvSpPr>
            <p:spPr>
              <a:xfrm>
                <a:off x="10075381" y="6487397"/>
                <a:ext cx="1595915" cy="145995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81" y="6487397"/>
                <a:ext cx="1595915" cy="14599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14"/>
              <p:cNvSpPr txBox="1"/>
              <p:nvPr/>
            </p:nvSpPr>
            <p:spPr>
              <a:xfrm>
                <a:off x="11528206" y="6487397"/>
                <a:ext cx="1595915" cy="145995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8206" y="6487397"/>
                <a:ext cx="1595915" cy="14599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879155" y="8080828"/>
                <a:ext cx="2634398" cy="156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GB" sz="40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4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GB" sz="40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155" y="8080828"/>
                <a:ext cx="2634398" cy="15672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14"/>
              <p:cNvSpPr txBox="1"/>
              <p:nvPr/>
            </p:nvSpPr>
            <p:spPr>
              <a:xfrm>
                <a:off x="7301315" y="8168609"/>
                <a:ext cx="3260978" cy="147950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(−8) +19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315" y="8168609"/>
                <a:ext cx="3260978" cy="14795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14"/>
              <p:cNvSpPr txBox="1"/>
              <p:nvPr/>
            </p:nvSpPr>
            <p:spPr>
              <a:xfrm>
                <a:off x="10363200" y="8171854"/>
                <a:ext cx="1595915" cy="145995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4000" u="none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8171854"/>
                <a:ext cx="1595915" cy="14599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14"/>
          <p:cNvSpPr txBox="1"/>
          <p:nvPr/>
        </p:nvSpPr>
        <p:spPr>
          <a:xfrm>
            <a:off x="11734800" y="8579703"/>
            <a:ext cx="159591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u="none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  <a:endParaRPr lang="en-US" sz="4500" u="none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7"/>
          <p:cNvGrpSpPr/>
          <p:nvPr/>
        </p:nvGrpSpPr>
        <p:grpSpPr>
          <a:xfrm>
            <a:off x="547256" y="2989182"/>
            <a:ext cx="17318182" cy="4129837"/>
            <a:chOff x="-229182" y="2"/>
            <a:chExt cx="8712406" cy="1207206"/>
          </a:xfrm>
        </p:grpSpPr>
        <p:sp>
          <p:nvSpPr>
            <p:cNvPr id="60" name="Freeform 8"/>
            <p:cNvSpPr/>
            <p:nvPr/>
          </p:nvSpPr>
          <p:spPr>
            <a:xfrm>
              <a:off x="-229182" y="2"/>
              <a:ext cx="8712406" cy="1207206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3" name="TextBox 2"/>
          <p:cNvSpPr txBox="1"/>
          <p:nvPr/>
        </p:nvSpPr>
        <p:spPr>
          <a:xfrm>
            <a:off x="6172200" y="1700905"/>
            <a:ext cx="73914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nhóm đôi (3 phút)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67319" y="1440524"/>
            <a:ext cx="1406910" cy="12468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81546" y="440279"/>
            <a:ext cx="10460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hai </a:t>
            </a:r>
            <a:r>
              <a:rPr lang="en-GB" sz="45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số </a:t>
            </a:r>
            <a:r>
              <a:rPr lang="en-GB" sz="45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cùng </a:t>
            </a:r>
            <a:r>
              <a:rPr lang="en-GB" sz="45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576946" y="2914792"/>
                <a:ext cx="15246928" cy="1280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Để thực hiện phép cộng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em hãy làm theo các bước sau:</a:t>
                </a:r>
                <a:endParaRPr lang="en-GB" sz="40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46" y="2914792"/>
                <a:ext cx="15246928" cy="1280415"/>
              </a:xfrm>
              <a:prstGeom prst="rect">
                <a:avLst/>
              </a:prstGeom>
              <a:blipFill>
                <a:blip r:embed="rId10"/>
                <a:stretch>
                  <a:fillRect l="-1439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309" y="285633"/>
            <a:ext cx="1011382" cy="123262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01695" y="3195338"/>
            <a:ext cx="1681290" cy="9551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70020" y="4170816"/>
                <a:ext cx="14436437" cy="2834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5288" indent="-395288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 đồng mẫu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45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GB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40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Sử dụng quy tắc cộng hai phân số cùng mẫu để tính tổng hai phân số sau khi đã quy đồng.</a:t>
                </a:r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020" y="4170816"/>
                <a:ext cx="14436437" cy="2834687"/>
              </a:xfrm>
              <a:prstGeom prst="rect">
                <a:avLst/>
              </a:prstGeom>
              <a:blipFill>
                <a:blip r:embed="rId12"/>
                <a:stretch>
                  <a:fillRect l="-1351" r="-1478" b="-6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FA0E7D4-0E7E-4DF0-858B-D3BF0672AF67}"/>
              </a:ext>
            </a:extLst>
          </p:cNvPr>
          <p:cNvSpPr txBox="1"/>
          <p:nvPr/>
        </p:nvSpPr>
        <p:spPr>
          <a:xfrm>
            <a:off x="2230585" y="7597447"/>
            <a:ext cx="25306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14"/>
              <p:cNvSpPr txBox="1"/>
              <p:nvPr/>
            </p:nvSpPr>
            <p:spPr>
              <a:xfrm>
                <a:off x="4862947" y="7299670"/>
                <a:ext cx="4191000" cy="12694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5 .  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 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      </a:t>
                </a:r>
              </a:p>
            </p:txBody>
          </p:sp>
        </mc:Choice>
        <mc:Fallback>
          <p:sp>
            <p:nvSpPr>
              <p:cNvPr id="2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947" y="7299670"/>
                <a:ext cx="4191000" cy="1269450"/>
              </a:xfrm>
              <a:prstGeom prst="rect">
                <a:avLst/>
              </a:prstGeom>
              <a:blipFill>
                <a:blip r:embed="rId13"/>
                <a:stretch>
                  <a:fillRect l="-146" b="-6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14"/>
              <p:cNvSpPr txBox="1"/>
              <p:nvPr/>
            </p:nvSpPr>
            <p:spPr>
              <a:xfrm>
                <a:off x="8458200" y="7277100"/>
                <a:ext cx="5791200" cy="135312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1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(−3)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4 .  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u="none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</p:txBody>
          </p:sp>
        </mc:Choice>
        <mc:Fallback>
          <p:sp>
            <p:nvSpPr>
              <p:cNvPr id="2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7277100"/>
                <a:ext cx="5791200" cy="13531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511637" y="8578655"/>
                <a:ext cx="4289147" cy="1557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den>
                      </m:f>
                      <m:r>
                        <a:rPr lang="en-GB" sz="4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−21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37" y="8578655"/>
                <a:ext cx="4289147" cy="15570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14"/>
              <p:cNvSpPr txBox="1"/>
              <p:nvPr/>
            </p:nvSpPr>
            <p:spPr>
              <a:xfrm>
                <a:off x="9497737" y="8662565"/>
                <a:ext cx="3260978" cy="14839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+(−21)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4000" u="none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737" y="8662565"/>
                <a:ext cx="3260978" cy="14839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14"/>
              <p:cNvSpPr txBox="1"/>
              <p:nvPr/>
            </p:nvSpPr>
            <p:spPr>
              <a:xfrm>
                <a:off x="12765642" y="8670988"/>
                <a:ext cx="1595915" cy="14646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4000" u="none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642" y="8670988"/>
                <a:ext cx="1595915" cy="14646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310194" y="8572500"/>
                <a:ext cx="2634398" cy="1569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4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94" y="8572500"/>
                <a:ext cx="2634398" cy="15693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6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7" grpId="0"/>
      <p:bldP spid="19" grpId="0" animBg="1"/>
      <p:bldP spid="21" grpId="0"/>
      <p:bldP spid="24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1003</Words>
  <Application>Microsoft Office PowerPoint</Application>
  <PresentationFormat>Custom</PresentationFormat>
  <Paragraphs>218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方正静蕾简体</vt:lpstr>
      <vt:lpstr>Cambria Math</vt:lpstr>
      <vt:lpstr>Arial</vt:lpstr>
      <vt:lpstr>Times New Roman</vt:lpstr>
      <vt:lpstr>Office Theme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Playful Mathematics Class Education Presentation</dc:title>
  <cp:lastModifiedBy>Admin</cp:lastModifiedBy>
  <cp:revision>68</cp:revision>
  <dcterms:created xsi:type="dcterms:W3CDTF">2006-08-16T00:00:00Z</dcterms:created>
  <dcterms:modified xsi:type="dcterms:W3CDTF">2021-10-22T10:51:44Z</dcterms:modified>
  <dc:identifier>DAEqV37c6xw</dc:identifier>
</cp:coreProperties>
</file>