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62" r:id="rId12"/>
    <p:sldId id="263" r:id="rId13"/>
    <p:sldId id="264" r:id="rId14"/>
    <p:sldId id="265" r:id="rId15"/>
    <p:sldId id="266" r:id="rId16"/>
    <p:sldId id="278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embeddedFontLs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RQvymfARLzJ4FiOa8kPrla67D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321644-3954-4AD9-8E00-BB4BD0E97624}">
  <a:tblStyle styleId="{B2321644-3954-4AD9-8E00-BB4BD0E976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38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733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07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933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WTO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1340106" y="3633960"/>
            <a:ext cx="923626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en-US" sz="5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World Trade Organization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4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1137570" y="14967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3715676" y="253208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/>
          <p:nvPr/>
        </p:nvSpPr>
        <p:spPr>
          <a:xfrm>
            <a:off x="6512315" y="1211213"/>
            <a:ext cx="4903830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lang="en-US"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28"/>
          <p:cNvCxnSpPr/>
          <p:nvPr/>
        </p:nvCxnSpPr>
        <p:spPr>
          <a:xfrm>
            <a:off x="3033847" y="191950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p28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Work in pairs. Which of the following do you think UNICEF does to support Viet Nam’s education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/>
          <p:nvPr/>
        </p:nvSpPr>
        <p:spPr>
          <a:xfrm>
            <a:off x="1205533" y="2709185"/>
            <a:ext cx="10044280" cy="235811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1450740" y="1066545"/>
            <a:ext cx="101697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pairs. Which of the following do you think UNICEF does to support Viet Nam’s education?</a:t>
            </a:r>
            <a:endParaRPr sz="28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1450740" y="2769316"/>
            <a:ext cx="977646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Providing opportunities for all children to attend school and learn</a:t>
            </a:r>
            <a:endParaRPr dirty="0"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Finding jobs for out-of-school children </a:t>
            </a:r>
            <a:endParaRPr sz="2200" b="0" i="0" u="none" strike="noStrike" cap="none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Giving disadvantaged teenagers a chance to continue their education </a:t>
            </a:r>
            <a:endParaRPr sz="2200" b="0" i="0" u="none" strike="noStrike" cap="none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AutoNum type="alphaLcPeriod"/>
            </a:pPr>
            <a:r>
              <a:rPr lang="en-US" sz="22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Helping teenagers learn necessary skills for the job market</a:t>
            </a:r>
            <a:endParaRPr sz="2200" b="1" i="0" u="none" strike="noStrike" cap="none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38040" y="2930484"/>
            <a:ext cx="335927" cy="3461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50740" y="3946484"/>
            <a:ext cx="335927" cy="3461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63440" y="4429084"/>
            <a:ext cx="335927" cy="3461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1452186" y="3968544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" name="Google Shape;198;p30"/>
          <p:cNvCxnSpPr/>
          <p:nvPr/>
        </p:nvCxnSpPr>
        <p:spPr>
          <a:xfrm rot="5400000">
            <a:off x="2907695" y="3169461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9" name="Google Shape;199;p30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1137570" y="14967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3715676" y="253208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lang="en-US"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6486016" y="3302002"/>
            <a:ext cx="4903830" cy="1359978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Read the text and circle the correct meanings of the highlighted words.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 Read the text again and answer the following questions.</a:t>
            </a:r>
            <a:endParaRPr/>
          </a:p>
        </p:txBody>
      </p:sp>
      <p:cxnSp>
        <p:nvCxnSpPr>
          <p:cNvPr id="205" name="Google Shape;205;p30"/>
          <p:cNvCxnSpPr/>
          <p:nvPr/>
        </p:nvCxnSpPr>
        <p:spPr>
          <a:xfrm>
            <a:off x="3033847" y="191950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6" name="Google Shape;206;p30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07" name="Google Shape;207;p30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Work in pairs. Which of the following do you think UNICEF does to support Viet Nam’s education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1336440" y="1128121"/>
            <a:ext cx="101697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and circle the correct meanings of the highlighted words.</a:t>
            </a:r>
            <a:endParaRPr sz="2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954230" y="1747165"/>
            <a:ext cx="1062547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Since UNICEF set up an office in 1975 in Viet Nam, it has run projects in various fields to provide the highest possible support for children in our country. The </a:t>
            </a:r>
            <a:r>
              <a:rPr lang="en-US" sz="1500" b="0" i="0" u="none" strike="noStrike" cap="none" dirty="0" err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particularly aims to </a:t>
            </a:r>
            <a:r>
              <a:rPr lang="en-US" sz="1500" b="1" i="0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opportunities for all children in Viet Nam to attend school, learn and succeed. The following </a:t>
            </a:r>
            <a:r>
              <a:rPr lang="en-US" sz="1500" b="0" i="0" u="none" strike="noStrike" cap="none" dirty="0" err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help achieve the UNICEF’s education aims for Viet Nam. </a:t>
            </a:r>
            <a:endParaRPr sz="1500" b="0" i="0" u="none" strike="noStrike" cap="none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Education for Disadvantaged Young People </a:t>
            </a:r>
            <a:endParaRPr sz="1800" b="1" i="0" u="none" strike="noStrike" cap="none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UNICEF helps disadvantaged teenagers continue their education by offering them job training and career advice. They are also taught 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essential</a:t>
            </a: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skills for the job market. </a:t>
            </a:r>
            <a:endParaRPr sz="1500" b="0" i="0" u="none" strike="noStrike" cap="none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Providing Education Opportunities for Children with Disabilities </a:t>
            </a:r>
            <a:endParaRPr sz="1800" b="1" i="0" u="none" strike="noStrike" cap="none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1500" b="0" i="0" u="none" strike="noStrike" cap="none" dirty="0" err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gives children with disabilities a chance to get access to and benefit from a quality education. It also helps promote equal participation in society and a culture in which people 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each other. </a:t>
            </a:r>
            <a:endParaRPr sz="1500" b="0" i="0" u="none" strike="noStrike" cap="none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Improving Learning Achievements </a:t>
            </a:r>
            <a:endParaRPr sz="1800" b="1" i="0" u="none" strike="noStrike" cap="none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This is another 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practical</a:t>
            </a: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cap="none" dirty="0" err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supported by UNICEF. The aim is to better prepare children for the challenges in the future. UNICEF helps Viet Nam in joining regional educational </a:t>
            </a:r>
            <a:r>
              <a:rPr lang="en-US" sz="1500" b="0" i="0" u="none" strike="noStrike" cap="none" dirty="0" err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500" b="0" i="0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to improve children’s learning achievements. When they leave school, they should have the necessary skills and knowledge to work in a fast-changing world.</a:t>
            </a:r>
            <a:endParaRPr sz="1500" b="1" i="0" u="none" strike="noStrike" cap="none" dirty="0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863820" y="4276129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5484" y="3170858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1319313" y="973058"/>
            <a:ext cx="101697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and circle the correct meanings of the highlighted words.</a:t>
            </a:r>
            <a:endParaRPr sz="32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3" name="Google Shape;233;p32"/>
          <p:cNvGraphicFramePr/>
          <p:nvPr>
            <p:extLst>
              <p:ext uri="{D42A27DB-BD31-4B8C-83A1-F6EECF244321}">
                <p14:modId xmlns:p14="http://schemas.microsoft.com/office/powerpoint/2010/main" val="1021001210"/>
              </p:ext>
            </p:extLst>
          </p:nvPr>
        </p:nvGraphicFramePr>
        <p:xfrm>
          <a:off x="565484" y="2293345"/>
          <a:ext cx="11244306" cy="2447257"/>
        </p:xfrm>
        <a:graphic>
          <a:graphicData uri="http://schemas.openxmlformats.org/drawingml/2006/table">
            <a:tbl>
              <a:tblPr firstRow="1" bandRow="1">
                <a:noFill/>
                <a:tableStyleId>{B2321644-3954-4AD9-8E00-BB4BD0E97624}</a:tableStyleId>
              </a:tblPr>
              <a:tblGrid>
                <a:gridCol w="433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1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create</a:t>
                      </a:r>
                      <a:endParaRPr lang="en-US"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3399889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make something happen</a:t>
                      </a: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increase something</a:t>
                      </a: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refuse something</a:t>
                      </a: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essential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usual</a:t>
                      </a: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necessary</a:t>
                      </a: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successful</a:t>
                      </a: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408756" y="4248972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23875" y="3102690"/>
            <a:ext cx="335927" cy="3461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1323876" y="986245"/>
            <a:ext cx="101697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and circle the correct meanings of the highlighted words.</a:t>
            </a:r>
            <a:endParaRPr sz="32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3" name="Google Shape;233;p32"/>
          <p:cNvGraphicFramePr/>
          <p:nvPr>
            <p:extLst>
              <p:ext uri="{D42A27DB-BD31-4B8C-83A1-F6EECF244321}">
                <p14:modId xmlns:p14="http://schemas.microsoft.com/office/powerpoint/2010/main" val="192037645"/>
              </p:ext>
            </p:extLst>
          </p:nvPr>
        </p:nvGraphicFramePr>
        <p:xfrm>
          <a:off x="1323876" y="2268944"/>
          <a:ext cx="4186587" cy="3430544"/>
        </p:xfrm>
        <a:graphic>
          <a:graphicData uri="http://schemas.openxmlformats.org/drawingml/2006/table">
            <a:tbl>
              <a:tblPr firstRow="1" bandRow="1">
                <a:noFill/>
                <a:tableStyleId>{B2321644-3954-4AD9-8E00-BB4BD0E97624}</a:tableStyleId>
              </a:tblPr>
              <a:tblGrid>
                <a:gridCol w="418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48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respect</a:t>
                      </a:r>
                      <a:endParaRPr sz="20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have a good opinion of somebody </a:t>
                      </a:r>
                      <a:endParaRPr lang="en-US" sz="20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look down on somebody </a:t>
                      </a:r>
                      <a:endParaRPr lang="en-US" sz="2000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rgbClr val="833C0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get on well with somebody </a:t>
                      </a: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rgbClr val="833C0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19FFCF2-3E4A-47A1-8C03-8F26513AA761}"/>
              </a:ext>
            </a:extLst>
          </p:cNvPr>
          <p:cNvSpPr txBox="1"/>
          <p:nvPr/>
        </p:nvSpPr>
        <p:spPr>
          <a:xfrm>
            <a:off x="6408756" y="2262911"/>
            <a:ext cx="4672328" cy="2332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4. practical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a. connected with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organisations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b. connected with ideas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c. connected with real situations</a:t>
            </a:r>
          </a:p>
        </p:txBody>
      </p:sp>
    </p:spTree>
    <p:extLst>
      <p:ext uri="{BB962C8B-B14F-4D97-AF65-F5344CB8AC3E}">
        <p14:creationId xmlns:p14="http://schemas.microsoft.com/office/powerpoint/2010/main" val="14404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 txBox="1"/>
          <p:nvPr/>
        </p:nvSpPr>
        <p:spPr>
          <a:xfrm>
            <a:off x="1336440" y="1128121"/>
            <a:ext cx="10169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Read the text again and answer the following questions.</a:t>
            </a:r>
            <a:endParaRPr sz="28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WHILE-READING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733099" y="1956123"/>
            <a:ext cx="1088195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b="1" i="0" u="none" strike="noStrike" cap="none" dirty="0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What does UNICEF particularly aim to do for children in Viet Nam? </a:t>
            </a:r>
          </a:p>
          <a:p>
            <a:pPr>
              <a:lnSpc>
                <a:spcPct val="150000"/>
              </a:lnSpc>
              <a:buSzPts val="1800"/>
            </a:pP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create opportunities for them to attend school, learn and succeed. </a:t>
            </a:r>
            <a:endParaRPr lang="en-US" sz="2400" dirty="0">
              <a:solidFill>
                <a:srgbClr val="833C0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b="1" i="0" u="none" strike="noStrike" cap="none" dirty="0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Which </a:t>
            </a:r>
            <a:r>
              <a:rPr lang="en-US" sz="2400" b="1" i="0" u="none" strike="noStrike" cap="none" dirty="0" err="1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programme</a:t>
            </a:r>
            <a:r>
              <a:rPr lang="en-US" sz="2400" b="1" i="0" u="none" strike="noStrike" cap="none" dirty="0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helps disadvantaged teenagers continue their education?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for Disadvantaged Young People.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b="1" i="0" u="none" strike="noStrike" cap="none" dirty="0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Which </a:t>
            </a:r>
            <a:r>
              <a:rPr lang="en-US" sz="2400" b="1" i="0" u="none" strike="noStrike" cap="none" dirty="0" err="1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programme</a:t>
            </a:r>
            <a:r>
              <a:rPr lang="en-US" sz="2400" b="1" i="0" u="none" strike="noStrike" cap="none" dirty="0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supports disabled teenagers? </a:t>
            </a:r>
            <a:endParaRPr lang="en-US" sz="2400" b="1" dirty="0">
              <a:solidFill>
                <a:srgbClr val="833C0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Education Opportunities for Children with Disabilities. </a:t>
            </a:r>
            <a:endParaRPr lang="en-US" sz="2400" dirty="0">
              <a:solidFill>
                <a:srgbClr val="833C0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b="1" i="0" u="none" strike="noStrike" cap="none" dirty="0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What is the aim of the Improving Learning Achievements </a:t>
            </a:r>
            <a:r>
              <a:rPr lang="en-US" sz="2400" b="1" i="0" u="none" strike="noStrike" cap="none" dirty="0" err="1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programme</a:t>
            </a:r>
            <a:r>
              <a:rPr lang="en-US" sz="2400" b="1" i="0" u="none" strike="noStrike" cap="none" dirty="0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better prepare children for the challenges in the future</a:t>
            </a:r>
            <a:r>
              <a:rPr lang="en-US" sz="2400" dirty="0">
                <a:solidFill>
                  <a:srgbClr val="833C0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/>
          <p:nvPr/>
        </p:nvSpPr>
        <p:spPr>
          <a:xfrm>
            <a:off x="1452186" y="3968544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34"/>
          <p:cNvCxnSpPr/>
          <p:nvPr/>
        </p:nvCxnSpPr>
        <p:spPr>
          <a:xfrm rot="5400000">
            <a:off x="2907695" y="3169461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2" name="Google Shape;252;p3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1137570" y="14967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4"/>
          <p:cNvSpPr/>
          <p:nvPr/>
        </p:nvSpPr>
        <p:spPr>
          <a:xfrm>
            <a:off x="3715676" y="253208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lang="en-US"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6486016" y="3302002"/>
            <a:ext cx="4903830" cy="1359978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Read the text and circle the correct meanings of the highlighted words.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 Read the text again and answer the following questions.</a:t>
            </a:r>
            <a:endParaRPr/>
          </a:p>
        </p:txBody>
      </p:sp>
      <p:cxnSp>
        <p:nvCxnSpPr>
          <p:cNvPr id="258" name="Google Shape;258;p34"/>
          <p:cNvCxnSpPr/>
          <p:nvPr/>
        </p:nvCxnSpPr>
        <p:spPr>
          <a:xfrm>
            <a:off x="3033847" y="191950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9" name="Google Shape;259;p34"/>
          <p:cNvSpPr/>
          <p:nvPr/>
        </p:nvSpPr>
        <p:spPr>
          <a:xfrm>
            <a:off x="3906363" y="4908549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POST-READING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61" name="Google Shape;261;p3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34"/>
          <p:cNvCxnSpPr/>
          <p:nvPr/>
        </p:nvCxnSpPr>
        <p:spPr>
          <a:xfrm>
            <a:off x="3370550" y="4286280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4" name="Google Shape;264;p3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Work in pairs. Which of the following do you think UNICEF does to support Viet Nam’s education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4"/>
          <p:cNvSpPr/>
          <p:nvPr/>
        </p:nvSpPr>
        <p:spPr>
          <a:xfrm>
            <a:off x="6486017" y="4825922"/>
            <a:ext cx="4903829" cy="7487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4: Work in groups. Discuss the following questions.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/>
          <p:nvPr/>
        </p:nvSpPr>
        <p:spPr>
          <a:xfrm>
            <a:off x="1336440" y="1128121"/>
            <a:ext cx="101697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Discuss the following questions.</a:t>
            </a:r>
            <a:endParaRPr sz="32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POST-READING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1336440" y="2804934"/>
            <a:ext cx="952206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Which of the UNICEF’s education </a:t>
            </a:r>
            <a:r>
              <a:rPr lang="en-US" sz="2800" b="1" i="1" u="none" strike="noStrike" cap="none" dirty="0" err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2800" b="1" i="1" u="none" strike="noStrike" cap="none" dirty="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mentioned in the text do you think can be the most useful for your local community? Why?</a:t>
            </a:r>
            <a:endParaRPr sz="18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2067098" y="3695897"/>
            <a:ext cx="79405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UNICEF’s support for Viet Nam’s education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r="37479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27615" y="401671"/>
            <a:ext cx="14788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228937" y="430504"/>
            <a:ext cx="868119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VIET NAM AND INTERNATIONAL ORGANIZATIONS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860670" y="27865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180643" y="2777142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36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/>
          <p:nvPr/>
        </p:nvSpPr>
        <p:spPr>
          <a:xfrm>
            <a:off x="1452186" y="3968544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36"/>
          <p:cNvCxnSpPr/>
          <p:nvPr/>
        </p:nvCxnSpPr>
        <p:spPr>
          <a:xfrm rot="5400000">
            <a:off x="2907695" y="3169461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4" name="Google Shape;284;p36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1137570" y="14967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6"/>
          <p:cNvSpPr/>
          <p:nvPr/>
        </p:nvSpPr>
        <p:spPr>
          <a:xfrm>
            <a:off x="3715676" y="253208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6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lang="en-US"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6"/>
          <p:cNvSpPr/>
          <p:nvPr/>
        </p:nvSpPr>
        <p:spPr>
          <a:xfrm>
            <a:off x="6486016" y="3302002"/>
            <a:ext cx="4903830" cy="1359978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Read the text and circle the correct meanings of the highlighted words.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 Read the text again and answer the following questions.</a:t>
            </a:r>
            <a:endParaRPr/>
          </a:p>
        </p:txBody>
      </p:sp>
      <p:cxnSp>
        <p:nvCxnSpPr>
          <p:cNvPr id="290" name="Google Shape;290;p36"/>
          <p:cNvCxnSpPr/>
          <p:nvPr/>
        </p:nvCxnSpPr>
        <p:spPr>
          <a:xfrm>
            <a:off x="3033847" y="191950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1" name="Google Shape;291;p36"/>
          <p:cNvSpPr/>
          <p:nvPr/>
        </p:nvSpPr>
        <p:spPr>
          <a:xfrm>
            <a:off x="3906363" y="4908549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POST-READING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6"/>
          <p:cNvSpPr/>
          <p:nvPr/>
        </p:nvSpPr>
        <p:spPr>
          <a:xfrm>
            <a:off x="6512316" y="574859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6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94" name="Google Shape;294;p36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6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36"/>
          <p:cNvCxnSpPr/>
          <p:nvPr/>
        </p:nvCxnSpPr>
        <p:spPr>
          <a:xfrm>
            <a:off x="3370550" y="4286280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7" name="Google Shape;297;p36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Work in pairs. Which of the following do you think UNICEF does to support Viet Nam’s education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6"/>
          <p:cNvSpPr/>
          <p:nvPr/>
        </p:nvSpPr>
        <p:spPr>
          <a:xfrm>
            <a:off x="6486017" y="4825922"/>
            <a:ext cx="4903829" cy="7487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4: Work in groups. Discuss the following questions.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36"/>
          <p:cNvCxnSpPr/>
          <p:nvPr/>
        </p:nvCxnSpPr>
        <p:spPr>
          <a:xfrm rot="5400000">
            <a:off x="3081097" y="5446491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0" name="Google Shape;300;p36"/>
          <p:cNvSpPr/>
          <p:nvPr/>
        </p:nvSpPr>
        <p:spPr>
          <a:xfrm>
            <a:off x="1281206" y="573151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7"/>
          <p:cNvSpPr txBox="1"/>
          <p:nvPr/>
        </p:nvSpPr>
        <p:spPr>
          <a:xfrm>
            <a:off x="1319313" y="1054688"/>
            <a:ext cx="101697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36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37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733099" y="1039279"/>
            <a:ext cx="44982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14892-2892-4367-93A9-7D913B5E7EF1}"/>
              </a:ext>
            </a:extLst>
          </p:cNvPr>
          <p:cNvSpPr txBox="1"/>
          <p:nvPr/>
        </p:nvSpPr>
        <p:spPr>
          <a:xfrm>
            <a:off x="1720516" y="2362678"/>
            <a:ext cx="8277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R</a:t>
            </a: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ead for specific information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about UNICEF’s support for Viet Nam’s education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Guess the meanings of words from context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 txBox="1"/>
          <p:nvPr/>
        </p:nvSpPr>
        <p:spPr>
          <a:xfrm>
            <a:off x="1336440" y="1039279"/>
            <a:ext cx="101697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36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291820" y="167809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733099" y="1099240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38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8"/>
          <p:cNvSpPr txBox="1"/>
          <p:nvPr/>
        </p:nvSpPr>
        <p:spPr>
          <a:xfrm>
            <a:off x="733099" y="1039279"/>
            <a:ext cx="44982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86796-57F0-4BF2-927E-5301844B546B}"/>
              </a:ext>
            </a:extLst>
          </p:cNvPr>
          <p:cNvSpPr txBox="1"/>
          <p:nvPr/>
        </p:nvSpPr>
        <p:spPr>
          <a:xfrm>
            <a:off x="1336440" y="2362678"/>
            <a:ext cx="6093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Workbook exercises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Project preparation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8" name="Google Shape;3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1920833" y="4511843"/>
            <a:ext cx="4128625" cy="185925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600"/>
            </a:pPr>
            <a:r>
              <a:rPr lang="en-US" sz="20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 qualities</a:t>
            </a:r>
            <a:endParaRPr lang="en-US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Understand more about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UNICEF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UNICEF’s support for Viet Nam’s education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Develop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respectful and appreciative attitude</a:t>
            </a:r>
            <a:endParaRPr sz="16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5" name="Google Shape;115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3"/>
          <p:cNvSpPr/>
          <p:nvPr/>
        </p:nvSpPr>
        <p:spPr>
          <a:xfrm>
            <a:off x="1905570" y="1848286"/>
            <a:ext cx="3941147" cy="202784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R</a:t>
            </a: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ead for specific information in a text about UNICEF’s support for Viet Nam’s education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Apply reading strategies to guess the meanings of words from context</a:t>
            </a:r>
          </a:p>
        </p:txBody>
      </p:sp>
      <p:cxnSp>
        <p:nvCxnSpPr>
          <p:cNvPr id="119" name="Google Shape;119;p3"/>
          <p:cNvCxnSpPr/>
          <p:nvPr/>
        </p:nvCxnSpPr>
        <p:spPr>
          <a:xfrm>
            <a:off x="5846717" y="226014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0" name="Google Shape;120;p3"/>
          <p:cNvCxnSpPr/>
          <p:nvPr/>
        </p:nvCxnSpPr>
        <p:spPr>
          <a:xfrm rot="5400000">
            <a:off x="5875188" y="4023393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3" name="Google Shape;123;p3"/>
          <p:cNvSpPr/>
          <p:nvPr/>
        </p:nvSpPr>
        <p:spPr>
          <a:xfrm>
            <a:off x="6691217" y="2607592"/>
            <a:ext cx="4429105" cy="213907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Core competence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Develop communication skills and creativity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Be collaborative and supportive in pair work and team work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Develop presentation skill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1452186" y="3968544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/>
          <p:nvPr/>
        </p:nvCxnSpPr>
        <p:spPr>
          <a:xfrm rot="5400000">
            <a:off x="2907695" y="3169461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137570" y="14967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715676" y="253208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486016" y="3302002"/>
            <a:ext cx="4903830" cy="1359978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Read the text and circle the correct meanings of the highlighted words.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 Read the text again and answer the following questions.</a:t>
            </a:r>
            <a:endParaRPr/>
          </a:p>
        </p:txBody>
      </p:sp>
      <p:cxnSp>
        <p:nvCxnSpPr>
          <p:cNvPr id="137" name="Google Shape;137;p4"/>
          <p:cNvCxnSpPr/>
          <p:nvPr/>
        </p:nvCxnSpPr>
        <p:spPr>
          <a:xfrm>
            <a:off x="3033847" y="1919503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3906363" y="4908549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POST-READING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512316" y="574859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4"/>
          <p:cNvCxnSpPr/>
          <p:nvPr/>
        </p:nvCxnSpPr>
        <p:spPr>
          <a:xfrm>
            <a:off x="3370550" y="4286280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4" name="Google Shape;144;p4"/>
          <p:cNvSpPr/>
          <p:nvPr/>
        </p:nvSpPr>
        <p:spPr>
          <a:xfrm>
            <a:off x="6486016" y="2081792"/>
            <a:ext cx="4903830" cy="10756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Work in pairs. Which of the following do you think UNICEF does to support Viet Nam’s education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6486017" y="4825922"/>
            <a:ext cx="4903829" cy="7487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4: Work in groups. Discuss the following questions.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/>
          <p:nvPr/>
        </p:nvCxnSpPr>
        <p:spPr>
          <a:xfrm rot="5400000">
            <a:off x="3081097" y="5446491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7" name="Google Shape;147;p4"/>
          <p:cNvSpPr/>
          <p:nvPr/>
        </p:nvSpPr>
        <p:spPr>
          <a:xfrm>
            <a:off x="1281206" y="573151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1137570" y="149677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3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6" name="Google Shape;156;p27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6512315" y="378918"/>
            <a:ext cx="16401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5;p4">
            <a:extLst>
              <a:ext uri="{FF2B5EF4-FFF2-40B4-BE49-F238E27FC236}">
                <a16:creationId xmlns:a16="http://schemas.microsoft.com/office/drawing/2014/main" id="{966B3F78-91E3-4753-8605-2A06A0B37845}"/>
              </a:ext>
            </a:extLst>
          </p:cNvPr>
          <p:cNvSpPr/>
          <p:nvPr/>
        </p:nvSpPr>
        <p:spPr>
          <a:xfrm>
            <a:off x="6486017" y="1201753"/>
            <a:ext cx="4903830" cy="73512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350150" y="1024842"/>
            <a:ext cx="76974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Abbreviation game</a:t>
            </a:r>
            <a:endParaRPr sz="36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360947" y="2434001"/>
            <a:ext cx="6280485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i="0" u="none" strike="noStrike" cap="none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Play in two teams.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Guess the </a:t>
            </a:r>
            <a:r>
              <a:rPr lang="en-US" sz="32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full name </a:t>
            </a:r>
            <a:r>
              <a:rPr lang="en-US" sz="32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of these </a:t>
            </a:r>
            <a:r>
              <a:rPr lang="en-US" sz="3200" dirty="0" err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32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Faster correct answer </a:t>
            </a:r>
            <a:r>
              <a:rPr lang="en-US" sz="3200" i="0" u="none" strike="noStrike" cap="none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3200" b="1" i="0" u="none" strike="noStrike" cap="none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1 point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lang="en-US" sz="32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what the </a:t>
            </a:r>
            <a:r>
              <a:rPr lang="en-US" sz="3200" b="1" dirty="0" err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sz="32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32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1 bonus point each</a:t>
            </a:r>
            <a:endParaRPr lang="en-US" sz="3200" b="1" i="0" u="none" strike="noStrike" cap="none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The team with more points = </a:t>
            </a:r>
            <a:r>
              <a:rPr lang="en-US" sz="32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Winner!</a:t>
            </a:r>
            <a:endParaRPr sz="3200" b="1" i="0" u="none" strike="noStrike" cap="none" dirty="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red alphabet decors">
            <a:extLst>
              <a:ext uri="{FF2B5EF4-FFF2-40B4-BE49-F238E27FC236}">
                <a16:creationId xmlns:a16="http://schemas.microsoft.com/office/drawing/2014/main" id="{ED91F4C5-1175-4494-A47F-69B6C7BCF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/>
          <a:stretch/>
        </p:blipFill>
        <p:spPr bwMode="auto">
          <a:xfrm>
            <a:off x="6918158" y="1886738"/>
            <a:ext cx="5179594" cy="444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2109518" y="3633960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United Nations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UNDP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2109518" y="3633960"/>
            <a:ext cx="769743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en-US" sz="5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United Nations Development </a:t>
            </a:r>
            <a:r>
              <a:rPr lang="en-US" sz="54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2109518" y="2035494"/>
            <a:ext cx="769743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UNICEF</a:t>
            </a:r>
            <a:endParaRPr sz="5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5">
            <a:extLst>
              <a:ext uri="{FF2B5EF4-FFF2-40B4-BE49-F238E27FC236}">
                <a16:creationId xmlns:a16="http://schemas.microsoft.com/office/drawing/2014/main" id="{4FAEA405-601E-40BA-8377-70BF3ABAED56}"/>
              </a:ext>
            </a:extLst>
          </p:cNvPr>
          <p:cNvSpPr txBox="1"/>
          <p:nvPr/>
        </p:nvSpPr>
        <p:spPr>
          <a:xfrm>
            <a:off x="1340106" y="3633960"/>
            <a:ext cx="923626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en-US" sz="5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United Nations Children’s Fund</a:t>
            </a:r>
            <a:endParaRPr sz="5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5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1039</Words>
  <PresentationFormat>Widescreen</PresentationFormat>
  <Paragraphs>191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Bookman Old Style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2022-04-11T15:53:51Z</dcterms:modified>
</cp:coreProperties>
</file>