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04" r:id="rId3"/>
    <p:sldId id="302" r:id="rId4"/>
    <p:sldId id="292" r:id="rId5"/>
    <p:sldId id="301" r:id="rId6"/>
    <p:sldId id="305" r:id="rId7"/>
    <p:sldId id="347" r:id="rId8"/>
    <p:sldId id="357" r:id="rId9"/>
    <p:sldId id="307" r:id="rId10"/>
    <p:sldId id="358" r:id="rId11"/>
    <p:sldId id="359" r:id="rId12"/>
    <p:sldId id="362" r:id="rId13"/>
    <p:sldId id="363" r:id="rId14"/>
    <p:sldId id="360" r:id="rId15"/>
    <p:sldId id="361" r:id="rId16"/>
    <p:sldId id="364" r:id="rId17"/>
    <p:sldId id="334" r:id="rId18"/>
    <p:sldId id="366" r:id="rId19"/>
    <p:sldId id="367" r:id="rId20"/>
    <p:sldId id="369" r:id="rId21"/>
    <p:sldId id="370" r:id="rId22"/>
    <p:sldId id="365" r:id="rId23"/>
    <p:sldId id="371" r:id="rId24"/>
    <p:sldId id="315" r:id="rId25"/>
    <p:sldId id="332" r:id="rId26"/>
    <p:sldId id="368" r:id="rId27"/>
    <p:sldId id="372" r:id="rId28"/>
    <p:sldId id="331" r:id="rId29"/>
    <p:sldId id="295" r:id="rId30"/>
    <p:sldId id="329" r:id="rId31"/>
    <p:sldId id="3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4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duhome.com.vn/DHALesson?idGrade=10&amp;idSubject=1&amp;idSeries=118&amp;idTheme=1067&amp;IdLevel=3&amp;idThemeServer=83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1.2: Grammar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D9826E-5387-5498-C6CD-1719F2BF1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567" y="365907"/>
            <a:ext cx="8290866" cy="284359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EE8F86-4027-AE72-C5B2-69E7FC787B68}"/>
              </a:ext>
            </a:extLst>
          </p:cNvPr>
          <p:cNvSpPr txBox="1"/>
          <p:nvPr/>
        </p:nvSpPr>
        <p:spPr>
          <a:xfrm>
            <a:off x="3394658" y="3661362"/>
            <a:ext cx="6534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I have a </a:t>
            </a:r>
            <a:r>
              <a:rPr lang="en-US" sz="3600" b="1" i="1" dirty="0">
                <a:solidFill>
                  <a:srgbClr val="FF0000"/>
                </a:solidFill>
              </a:rPr>
              <a:t>small light blue </a:t>
            </a:r>
            <a:r>
              <a:rPr lang="en-US" sz="3600" i="1" dirty="0">
                <a:solidFill>
                  <a:srgbClr val="FF0000"/>
                </a:solidFill>
              </a:rPr>
              <a:t>suitcase.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FA7659-285A-8AAB-711E-E7297E48C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35" y="3205537"/>
            <a:ext cx="207538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6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E5B1F-6D8F-0529-3E57-DC8FE530B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371" y="407938"/>
            <a:ext cx="7625258" cy="3676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C688AE-9C65-CD5A-6D39-BAF75AD5F317}"/>
              </a:ext>
            </a:extLst>
          </p:cNvPr>
          <p:cNvSpPr txBox="1"/>
          <p:nvPr/>
        </p:nvSpPr>
        <p:spPr>
          <a:xfrm>
            <a:off x="454625" y="4084633"/>
            <a:ext cx="111859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Chúng</a:t>
            </a:r>
            <a:r>
              <a:rPr lang="en-US" sz="3600" i="1" dirty="0">
                <a:solidFill>
                  <a:srgbClr val="FF0000"/>
                </a:solidFill>
              </a:rPr>
              <a:t> ta </a:t>
            </a:r>
            <a:r>
              <a:rPr lang="en-US" sz="3600" i="1" dirty="0" err="1">
                <a:solidFill>
                  <a:srgbClr val="FF0000"/>
                </a:solidFill>
              </a:rPr>
              <a:t>dùng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đại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từ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sở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hữu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để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nói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về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những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gì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chúng</a:t>
            </a:r>
            <a:r>
              <a:rPr lang="en-US" sz="3600" i="1" dirty="0">
                <a:solidFill>
                  <a:srgbClr val="FF0000"/>
                </a:solidFill>
              </a:rPr>
              <a:t> ta </a:t>
            </a:r>
            <a:r>
              <a:rPr lang="en-US" sz="3600" i="1" dirty="0" err="1">
                <a:solidFill>
                  <a:srgbClr val="FF0000"/>
                </a:solidFill>
              </a:rPr>
              <a:t>sở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hữu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hoặc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những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gì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thuộc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về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chúng</a:t>
            </a:r>
            <a:r>
              <a:rPr lang="en-US" sz="3600" i="1" dirty="0">
                <a:solidFill>
                  <a:srgbClr val="FF0000"/>
                </a:solidFill>
              </a:rPr>
              <a:t> ta.</a:t>
            </a:r>
          </a:p>
          <a:p>
            <a:r>
              <a:rPr lang="en-US" sz="3600" i="1" dirty="0" err="1">
                <a:solidFill>
                  <a:srgbClr val="FF0000"/>
                </a:solidFill>
              </a:rPr>
              <a:t>Chúng</a:t>
            </a:r>
            <a:r>
              <a:rPr lang="en-US" sz="3600" i="1" dirty="0">
                <a:solidFill>
                  <a:srgbClr val="FF0000"/>
                </a:solidFill>
              </a:rPr>
              <a:t> ta </a:t>
            </a:r>
            <a:r>
              <a:rPr lang="en-US" sz="3600" i="1" dirty="0" err="1">
                <a:solidFill>
                  <a:srgbClr val="FF0000"/>
                </a:solidFill>
              </a:rPr>
              <a:t>có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thể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dùng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các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đại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từ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sở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hữu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thay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cho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một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tình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từ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sở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hữu</a:t>
            </a:r>
            <a:r>
              <a:rPr lang="en-US" sz="3600" i="1" dirty="0">
                <a:solidFill>
                  <a:srgbClr val="FF0000"/>
                </a:solidFill>
              </a:rPr>
              <a:t> + </a:t>
            </a:r>
            <a:r>
              <a:rPr lang="en-US" sz="3600" i="1" dirty="0" err="1">
                <a:solidFill>
                  <a:srgbClr val="FF0000"/>
                </a:solidFill>
              </a:rPr>
              <a:t>danh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từ</a:t>
            </a:r>
            <a:r>
              <a:rPr lang="en-US" sz="3600" i="1" dirty="0">
                <a:solidFill>
                  <a:srgbClr val="FF0000"/>
                </a:solidFill>
              </a:rPr>
              <a:t> (</a:t>
            </a:r>
            <a:r>
              <a:rPr lang="en-US" sz="3600" i="1" dirty="0" err="1">
                <a:solidFill>
                  <a:srgbClr val="FF0000"/>
                </a:solidFill>
              </a:rPr>
              <a:t>khi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đã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rõ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chúng</a:t>
            </a:r>
            <a:r>
              <a:rPr lang="en-US" sz="3600" i="1" dirty="0">
                <a:solidFill>
                  <a:srgbClr val="FF0000"/>
                </a:solidFill>
              </a:rPr>
              <a:t> ta </a:t>
            </a:r>
            <a:r>
              <a:rPr lang="en-US" sz="3600" i="1" dirty="0" err="1">
                <a:solidFill>
                  <a:srgbClr val="FF0000"/>
                </a:solidFill>
              </a:rPr>
              <a:t>đang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nói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về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cái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gì</a:t>
            </a:r>
            <a:r>
              <a:rPr lang="en-US" sz="3600" i="1" dirty="0">
                <a:solidFill>
                  <a:srgbClr val="FF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0263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672D68-18C6-07BF-0D21-28BE819798F3}"/>
              </a:ext>
            </a:extLst>
          </p:cNvPr>
          <p:cNvSpPr txBox="1"/>
          <p:nvPr/>
        </p:nvSpPr>
        <p:spPr>
          <a:xfrm>
            <a:off x="1076216" y="1202949"/>
            <a:ext cx="9773292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4000" i="0" dirty="0">
                <a:solidFill>
                  <a:srgbClr val="231F20"/>
                </a:solidFill>
                <a:effectLst/>
              </a:rPr>
              <a:t>Is that blue backpack </a:t>
            </a:r>
            <a:r>
              <a:rPr lang="en-US" sz="4000" b="1" i="0" dirty="0">
                <a:solidFill>
                  <a:srgbClr val="231F20"/>
                </a:solidFill>
                <a:effectLst/>
              </a:rPr>
              <a:t>yours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?</a:t>
            </a:r>
            <a:br>
              <a:rPr lang="en-US" sz="4000" i="0" dirty="0">
                <a:solidFill>
                  <a:srgbClr val="231F20"/>
                </a:solidFill>
                <a:effectLst/>
              </a:rPr>
            </a:br>
            <a:r>
              <a:rPr lang="en-US" sz="4000" b="1" i="0" dirty="0">
                <a:solidFill>
                  <a:srgbClr val="231F20"/>
                </a:solidFill>
                <a:effectLst/>
              </a:rPr>
              <a:t>My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backpack is </a:t>
            </a:r>
            <a:r>
              <a:rPr lang="en-US" sz="4000" i="0" dirty="0">
                <a:solidFill>
                  <a:srgbClr val="00AEEF"/>
                </a:solidFill>
                <a:effectLst/>
              </a:rPr>
              <a:t>red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. </a:t>
            </a:r>
            <a:r>
              <a:rPr lang="en-US" sz="4000" i="0" dirty="0">
                <a:solidFill>
                  <a:srgbClr val="231F20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</a:t>
            </a:r>
            <a:r>
              <a:rPr lang="en-US" sz="4000" b="1" i="0" dirty="0">
                <a:solidFill>
                  <a:srgbClr val="231F20"/>
                </a:solidFill>
                <a:effectLst/>
              </a:rPr>
              <a:t>Mine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is </a:t>
            </a:r>
            <a:r>
              <a:rPr lang="en-US" sz="4000" i="0" dirty="0">
                <a:solidFill>
                  <a:srgbClr val="00AEEF"/>
                </a:solidFill>
                <a:effectLst/>
              </a:rPr>
              <a:t>red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.</a:t>
            </a:r>
            <a:endParaRPr lang="en-US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ABC2F6-7E19-B8BD-58F6-F4B7F31718CC}"/>
              </a:ext>
            </a:extLst>
          </p:cNvPr>
          <p:cNvSpPr/>
          <p:nvPr/>
        </p:nvSpPr>
        <p:spPr>
          <a:xfrm>
            <a:off x="102742" y="372133"/>
            <a:ext cx="2630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Examples: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0798B9-8ECB-BD88-A2EE-A540B99A3628}"/>
              </a:ext>
            </a:extLst>
          </p:cNvPr>
          <p:cNvSpPr txBox="1"/>
          <p:nvPr/>
        </p:nvSpPr>
        <p:spPr>
          <a:xfrm>
            <a:off x="1076217" y="2613177"/>
            <a:ext cx="9773292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4000" i="0" dirty="0">
                <a:solidFill>
                  <a:srgbClr val="231F20"/>
                </a:solidFill>
                <a:effectLst/>
              </a:rPr>
              <a:t>Whose passports are these?</a:t>
            </a:r>
            <a:br>
              <a:rPr lang="en-US" sz="4000" i="0" dirty="0">
                <a:solidFill>
                  <a:srgbClr val="231F20"/>
                </a:solidFill>
                <a:effectLst/>
              </a:rPr>
            </a:br>
            <a:r>
              <a:rPr lang="en-US" sz="4000" i="0" dirty="0">
                <a:solidFill>
                  <a:srgbClr val="231F20"/>
                </a:solidFill>
                <a:effectLst/>
              </a:rPr>
              <a:t>They're </a:t>
            </a:r>
            <a:r>
              <a:rPr lang="en-US" sz="4000" b="1" i="0" dirty="0">
                <a:solidFill>
                  <a:srgbClr val="231F20"/>
                </a:solidFill>
                <a:effectLst/>
              </a:rPr>
              <a:t>our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passports. </a:t>
            </a:r>
            <a:r>
              <a:rPr lang="en-US" sz="4000" i="0" dirty="0">
                <a:solidFill>
                  <a:srgbClr val="231F20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They're </a:t>
            </a:r>
            <a:r>
              <a:rPr lang="en-US" sz="4000" b="1" i="0" dirty="0">
                <a:solidFill>
                  <a:srgbClr val="231F20"/>
                </a:solidFill>
                <a:effectLst/>
              </a:rPr>
              <a:t>ours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.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253584-B8EF-7037-E649-9CB8D1077E95}"/>
              </a:ext>
            </a:extLst>
          </p:cNvPr>
          <p:cNvSpPr txBox="1"/>
          <p:nvPr/>
        </p:nvSpPr>
        <p:spPr>
          <a:xfrm>
            <a:off x="1076216" y="4023406"/>
            <a:ext cx="9773291" cy="19389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4000" i="0" dirty="0">
                <a:solidFill>
                  <a:srgbClr val="231F20"/>
                </a:solidFill>
                <a:effectLst/>
              </a:rPr>
              <a:t>Is this her backpack?</a:t>
            </a:r>
            <a:br>
              <a:rPr lang="en-US" sz="4000" i="0" dirty="0">
                <a:solidFill>
                  <a:srgbClr val="231F20"/>
                </a:solidFill>
                <a:effectLst/>
              </a:rPr>
            </a:br>
            <a:r>
              <a:rPr lang="en-US" sz="4000" i="0" dirty="0">
                <a:solidFill>
                  <a:srgbClr val="231F20"/>
                </a:solidFill>
                <a:effectLst/>
              </a:rPr>
              <a:t>No, </a:t>
            </a:r>
            <a:r>
              <a:rPr lang="en-US" sz="4000" b="1" i="0" dirty="0">
                <a:solidFill>
                  <a:srgbClr val="231F20"/>
                </a:solidFill>
                <a:effectLst/>
              </a:rPr>
              <a:t>her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backpack is </a:t>
            </a:r>
            <a:r>
              <a:rPr lang="en-US" sz="4000" i="0" dirty="0">
                <a:solidFill>
                  <a:srgbClr val="00AEEF"/>
                </a:solidFill>
                <a:effectLst/>
              </a:rPr>
              <a:t>dark brown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.</a:t>
            </a:r>
            <a:br>
              <a:rPr lang="en-US" sz="4000" i="0" dirty="0">
                <a:solidFill>
                  <a:srgbClr val="231F20"/>
                </a:solidFill>
                <a:effectLst/>
              </a:rPr>
            </a:br>
            <a:r>
              <a:rPr lang="en-US" sz="4000" i="0" dirty="0">
                <a:solidFill>
                  <a:srgbClr val="231F20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No, </a:t>
            </a:r>
            <a:r>
              <a:rPr lang="en-US" sz="4000" b="1" i="0" dirty="0">
                <a:solidFill>
                  <a:srgbClr val="231F20"/>
                </a:solidFill>
                <a:effectLst/>
              </a:rPr>
              <a:t>hers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is </a:t>
            </a:r>
            <a:r>
              <a:rPr lang="en-US" sz="4000" i="0" dirty="0">
                <a:solidFill>
                  <a:srgbClr val="00AEEF"/>
                </a:solidFill>
                <a:effectLst/>
              </a:rPr>
              <a:t>dark brown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3297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109189-0819-2E38-CF77-52A0631BF8D1}"/>
              </a:ext>
            </a:extLst>
          </p:cNvPr>
          <p:cNvSpPr txBox="1"/>
          <p:nvPr/>
        </p:nvSpPr>
        <p:spPr>
          <a:xfrm>
            <a:off x="233737" y="381018"/>
            <a:ext cx="10965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b. Fill in the blanks with the correct order of adjectives.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1DDE8-8C66-6B3C-8160-7F761E507FBD}"/>
              </a:ext>
            </a:extLst>
          </p:cNvPr>
          <p:cNvSpPr txBox="1"/>
          <p:nvPr/>
        </p:nvSpPr>
        <p:spPr>
          <a:xfrm>
            <a:off x="94606" y="1894249"/>
            <a:ext cx="12002785" cy="4175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He's wearing a ___________________ T-shirt.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white/large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He wants to buy a ___________________ suitcase.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new/orange/large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  <a:endParaRPr lang="en-US" sz="3000" dirty="0">
              <a:solidFill>
                <a:srgbClr val="231F20"/>
              </a:solidFill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Mine is a ___________________ bag.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dark blue/small/new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She's carrying a ___________________ backpack.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small/brown/old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I have a ___________________ suitcase.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medium-sized/dark red/old</a:t>
            </a:r>
            <a:r>
              <a:rPr lang="en-US" sz="3000" dirty="0">
                <a:solidFill>
                  <a:srgbClr val="231F20"/>
                </a:solidFill>
              </a:rPr>
              <a:t>)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Mine is the ___________________ handbag.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old/yellow/small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  <a:endParaRPr lang="en-US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6A0F-A561-3C49-1F73-B8CB4C4BA831}"/>
              </a:ext>
            </a:extLst>
          </p:cNvPr>
          <p:cNvSpPr txBox="1"/>
          <p:nvPr/>
        </p:nvSpPr>
        <p:spPr>
          <a:xfrm>
            <a:off x="233736" y="1042025"/>
            <a:ext cx="10965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sentences and fill in the blanks by yourself.</a:t>
            </a:r>
          </a:p>
        </p:txBody>
      </p:sp>
    </p:spTree>
    <p:extLst>
      <p:ext uri="{BB962C8B-B14F-4D97-AF65-F5344CB8AC3E}">
        <p14:creationId xmlns:p14="http://schemas.microsoft.com/office/powerpoint/2010/main" val="399588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109189-0819-2E38-CF77-52A0631BF8D1}"/>
              </a:ext>
            </a:extLst>
          </p:cNvPr>
          <p:cNvSpPr txBox="1"/>
          <p:nvPr/>
        </p:nvSpPr>
        <p:spPr>
          <a:xfrm>
            <a:off x="233737" y="381018"/>
            <a:ext cx="10965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b. Fill in the blanks with the correct order of adjectives.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1DDE8-8C66-6B3C-8160-7F761E507FBD}"/>
              </a:ext>
            </a:extLst>
          </p:cNvPr>
          <p:cNvSpPr txBox="1"/>
          <p:nvPr/>
        </p:nvSpPr>
        <p:spPr>
          <a:xfrm>
            <a:off x="94606" y="1675424"/>
            <a:ext cx="12002785" cy="4175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He's wearing a ___________________ T-shirt.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white/large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He wants to buy a ___________________ suitcase.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new/orange/large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  <a:endParaRPr lang="en-US" sz="3000" dirty="0">
              <a:solidFill>
                <a:srgbClr val="231F20"/>
              </a:solidFill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Mine is a ___________________ bag.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dark blue/small/new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She's carrying a ___________________ backpack.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small/brown/old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I have a ___________________ suitcase.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medium-sized/dark red/old</a:t>
            </a:r>
            <a:r>
              <a:rPr lang="en-US" sz="3000" dirty="0">
                <a:solidFill>
                  <a:srgbClr val="231F20"/>
                </a:solidFill>
              </a:rPr>
              <a:t>)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Mine is the ___________________ handbag.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old/yellow/small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  <a:endParaRPr lang="en-US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D6ED2D-48F8-8F7F-0284-F9FEFEF71A1E}"/>
              </a:ext>
            </a:extLst>
          </p:cNvPr>
          <p:cNvSpPr txBox="1"/>
          <p:nvPr/>
        </p:nvSpPr>
        <p:spPr>
          <a:xfrm>
            <a:off x="613881" y="1063089"/>
            <a:ext cx="8006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Share your answers with your friends.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4A252-5555-AAA1-2E31-67ABA23882C9}"/>
              </a:ext>
            </a:extLst>
          </p:cNvPr>
          <p:cNvSpPr txBox="1"/>
          <p:nvPr/>
        </p:nvSpPr>
        <p:spPr>
          <a:xfrm>
            <a:off x="3827980" y="1675424"/>
            <a:ext cx="2562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large white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CFB9B8-94CB-B51E-D80D-685F23565AB9}"/>
              </a:ext>
            </a:extLst>
          </p:cNvPr>
          <p:cNvSpPr txBox="1"/>
          <p:nvPr/>
        </p:nvSpPr>
        <p:spPr>
          <a:xfrm>
            <a:off x="3867366" y="2413450"/>
            <a:ext cx="358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large new orange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03C1E0-9899-6736-9C91-AD3EBCE0576D}"/>
              </a:ext>
            </a:extLst>
          </p:cNvPr>
          <p:cNvSpPr txBox="1"/>
          <p:nvPr/>
        </p:nvSpPr>
        <p:spPr>
          <a:xfrm>
            <a:off x="2345083" y="3121223"/>
            <a:ext cx="396324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1" dirty="0">
                <a:solidFill>
                  <a:srgbClr val="FF0000"/>
                </a:solidFill>
              </a:rPr>
              <a:t>small new dark blue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403996-D975-23A2-BEA2-4C1786CE6AA6}"/>
              </a:ext>
            </a:extLst>
          </p:cNvPr>
          <p:cNvSpPr txBox="1"/>
          <p:nvPr/>
        </p:nvSpPr>
        <p:spPr>
          <a:xfrm>
            <a:off x="3526606" y="3763303"/>
            <a:ext cx="3305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small old brown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55A3BE-59DA-9CCD-5FC2-E2CC9C5535EB}"/>
              </a:ext>
            </a:extLst>
          </p:cNvPr>
          <p:cNvSpPr txBox="1"/>
          <p:nvPr/>
        </p:nvSpPr>
        <p:spPr>
          <a:xfrm>
            <a:off x="2137890" y="4596044"/>
            <a:ext cx="392728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FF0000"/>
                </a:solidFill>
              </a:rPr>
              <a:t>medium-sized old dark 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B727E2-CC8D-BDF4-EDE5-09758058CD88}"/>
              </a:ext>
            </a:extLst>
          </p:cNvPr>
          <p:cNvSpPr txBox="1"/>
          <p:nvPr/>
        </p:nvSpPr>
        <p:spPr>
          <a:xfrm>
            <a:off x="2790289" y="5106821"/>
            <a:ext cx="3305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small old yellow</a:t>
            </a:r>
          </a:p>
        </p:txBody>
      </p:sp>
    </p:spTree>
    <p:extLst>
      <p:ext uri="{BB962C8B-B14F-4D97-AF65-F5344CB8AC3E}">
        <p14:creationId xmlns:p14="http://schemas.microsoft.com/office/powerpoint/2010/main" val="285374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0B81C4-CC9A-508C-2E72-6D9DB69F695C}"/>
              </a:ext>
            </a:extLst>
          </p:cNvPr>
          <p:cNvSpPr txBox="1"/>
          <p:nvPr/>
        </p:nvSpPr>
        <p:spPr>
          <a:xfrm>
            <a:off x="151546" y="360470"/>
            <a:ext cx="119685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c. Fill in the blanks with the correct possessive pronouns to complete the conversation.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471DF-B0CC-825D-539A-2534A8B85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" y="2253399"/>
            <a:ext cx="12192000" cy="36645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C5F58F-D9FE-B35E-996A-4CC7AEE3A413}"/>
              </a:ext>
            </a:extLst>
          </p:cNvPr>
          <p:cNvSpPr txBox="1"/>
          <p:nvPr/>
        </p:nvSpPr>
        <p:spPr>
          <a:xfrm>
            <a:off x="244010" y="1535182"/>
            <a:ext cx="10965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conversation and fill in the blanks by yourself.</a:t>
            </a:r>
          </a:p>
        </p:txBody>
      </p:sp>
    </p:spTree>
    <p:extLst>
      <p:ext uri="{BB962C8B-B14F-4D97-AF65-F5344CB8AC3E}">
        <p14:creationId xmlns:p14="http://schemas.microsoft.com/office/powerpoint/2010/main" val="337908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0B81C4-CC9A-508C-2E72-6D9DB69F695C}"/>
              </a:ext>
            </a:extLst>
          </p:cNvPr>
          <p:cNvSpPr txBox="1"/>
          <p:nvPr/>
        </p:nvSpPr>
        <p:spPr>
          <a:xfrm>
            <a:off x="151546" y="360470"/>
            <a:ext cx="119685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c. Fill in the blanks with the correct possessive pronouns to complete the conversation.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471DF-B0CC-825D-539A-2534A8B85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7787"/>
            <a:ext cx="12192000" cy="36645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C0C138-8B27-8579-DA98-12D9B96394B9}"/>
              </a:ext>
            </a:extLst>
          </p:cNvPr>
          <p:cNvSpPr txBox="1"/>
          <p:nvPr/>
        </p:nvSpPr>
        <p:spPr>
          <a:xfrm>
            <a:off x="3345093" y="3763379"/>
            <a:ext cx="1144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EBEA1A-329A-6AB6-1258-6978F44197F9}"/>
              </a:ext>
            </a:extLst>
          </p:cNvPr>
          <p:cNvSpPr txBox="1"/>
          <p:nvPr/>
        </p:nvSpPr>
        <p:spPr>
          <a:xfrm>
            <a:off x="2200380" y="5292900"/>
            <a:ext cx="1144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ours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02FC5D-E3B5-28BF-D3E1-D499A18897E0}"/>
              </a:ext>
            </a:extLst>
          </p:cNvPr>
          <p:cNvSpPr txBox="1"/>
          <p:nvPr/>
        </p:nvSpPr>
        <p:spPr>
          <a:xfrm>
            <a:off x="0" y="1515504"/>
            <a:ext cx="1212008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i="1" dirty="0">
                <a:solidFill>
                  <a:srgbClr val="0070C0"/>
                </a:solidFill>
              </a:rPr>
              <a:t>Check the answers with your partner. Practice the conversation.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E4853-A8A3-9953-6F94-39C097D4199F}"/>
              </a:ext>
            </a:extLst>
          </p:cNvPr>
          <p:cNvSpPr txBox="1"/>
          <p:nvPr/>
        </p:nvSpPr>
        <p:spPr>
          <a:xfrm>
            <a:off x="7705616" y="2772391"/>
            <a:ext cx="1144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Hers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EF4743-AB5D-1C79-A92F-63F8CCCEF2BD}"/>
              </a:ext>
            </a:extLst>
          </p:cNvPr>
          <p:cNvSpPr txBox="1"/>
          <p:nvPr/>
        </p:nvSpPr>
        <p:spPr>
          <a:xfrm>
            <a:off x="10847796" y="3763378"/>
            <a:ext cx="1144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mine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25A262-D86F-7C17-09C4-502702FAEB06}"/>
              </a:ext>
            </a:extLst>
          </p:cNvPr>
          <p:cNvSpPr txBox="1"/>
          <p:nvPr/>
        </p:nvSpPr>
        <p:spPr>
          <a:xfrm>
            <a:off x="9828942" y="4850725"/>
            <a:ext cx="127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theirs</a:t>
            </a:r>
          </a:p>
        </p:txBody>
      </p:sp>
    </p:spTree>
    <p:extLst>
      <p:ext uri="{BB962C8B-B14F-4D97-AF65-F5344CB8AC3E}">
        <p14:creationId xmlns:p14="http://schemas.microsoft.com/office/powerpoint/2010/main" val="349854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5D5B587-ADF6-B170-355C-3200F79A1E66}"/>
              </a:ext>
            </a:extLst>
          </p:cNvPr>
          <p:cNvSpPr txBox="1"/>
          <p:nvPr/>
        </p:nvSpPr>
        <p:spPr>
          <a:xfrm>
            <a:off x="123288" y="298825"/>
            <a:ext cx="11856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d. In pairs: Ask your partner about the luggage. Use the prompts.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643C0-1168-70BD-0BB5-B713C7BD4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8" y="1499154"/>
            <a:ext cx="11979666" cy="19981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D02C54-D69A-D0CC-B5E0-B1E93719F54B}"/>
              </a:ext>
            </a:extLst>
          </p:cNvPr>
          <p:cNvSpPr txBox="1"/>
          <p:nvPr/>
        </p:nvSpPr>
        <p:spPr>
          <a:xfrm>
            <a:off x="0" y="3353138"/>
            <a:ext cx="544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a.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BEA901-F7EC-5EB7-3578-360BB31DF0F4}"/>
              </a:ext>
            </a:extLst>
          </p:cNvPr>
          <p:cNvSpPr txBox="1"/>
          <p:nvPr/>
        </p:nvSpPr>
        <p:spPr>
          <a:xfrm>
            <a:off x="123288" y="4009181"/>
            <a:ext cx="3739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A: Is this yours?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16965F-E524-DCED-DF41-1C78DB6B9138}"/>
              </a:ext>
            </a:extLst>
          </p:cNvPr>
          <p:cNvSpPr txBox="1"/>
          <p:nvPr/>
        </p:nvSpPr>
        <p:spPr>
          <a:xfrm>
            <a:off x="123288" y="4697600"/>
            <a:ext cx="47980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B: No, mine is a large old light blue suitcase.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812774-B527-F69B-974C-ECD8C1E5A82B}"/>
              </a:ext>
            </a:extLst>
          </p:cNvPr>
          <p:cNvSpPr txBox="1"/>
          <p:nvPr/>
        </p:nvSpPr>
        <p:spPr>
          <a:xfrm>
            <a:off x="6409362" y="3497271"/>
            <a:ext cx="544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b.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F0D847-19AA-5E22-202E-617317B8915B}"/>
              </a:ext>
            </a:extLst>
          </p:cNvPr>
          <p:cNvSpPr txBox="1"/>
          <p:nvPr/>
        </p:nvSpPr>
        <p:spPr>
          <a:xfrm>
            <a:off x="6532650" y="4153314"/>
            <a:ext cx="3739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A: Is this yours?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B40BD8-F5D9-B26D-D714-CC3C5606E5F0}"/>
              </a:ext>
            </a:extLst>
          </p:cNvPr>
          <p:cNvSpPr txBox="1"/>
          <p:nvPr/>
        </p:nvSpPr>
        <p:spPr>
          <a:xfrm>
            <a:off x="6532650" y="4841733"/>
            <a:ext cx="47980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B: No, mine is a small new dark red backpack.</a:t>
            </a:r>
          </a:p>
        </p:txBody>
      </p:sp>
    </p:spTree>
    <p:extLst>
      <p:ext uri="{BB962C8B-B14F-4D97-AF65-F5344CB8AC3E}">
        <p14:creationId xmlns:p14="http://schemas.microsoft.com/office/powerpoint/2010/main" val="25204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8975E97-CDDD-2287-B8D8-3D2DBEB312B0}"/>
              </a:ext>
            </a:extLst>
          </p:cNvPr>
          <p:cNvSpPr txBox="1"/>
          <p:nvPr/>
        </p:nvSpPr>
        <p:spPr>
          <a:xfrm>
            <a:off x="9131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88953F-12E7-5126-F409-EF3A446C58A0}"/>
              </a:ext>
            </a:extLst>
          </p:cNvPr>
          <p:cNvSpPr/>
          <p:nvPr/>
        </p:nvSpPr>
        <p:spPr>
          <a:xfrm>
            <a:off x="1754155" y="372387"/>
            <a:ext cx="104378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a. Fill in the blanks using possessive pronouns..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B409B8-DC40-6EBC-C2A2-F0A1DF83612C}"/>
              </a:ext>
            </a:extLst>
          </p:cNvPr>
          <p:cNvSpPr txBox="1"/>
          <p:nvPr/>
        </p:nvSpPr>
        <p:spPr>
          <a:xfrm>
            <a:off x="307070" y="1954813"/>
            <a:ext cx="1141574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231F20"/>
                </a:solidFill>
                <a:effectLst/>
              </a:rPr>
              <a:t>(Mia and her friends are standing at the baggage claim at Maple Airport.)</a:t>
            </a:r>
          </a:p>
          <a:p>
            <a:r>
              <a:rPr lang="en-US" sz="3200" i="0" dirty="0">
                <a:solidFill>
                  <a:srgbClr val="231F20"/>
                </a:solidFill>
                <a:effectLst/>
              </a:rPr>
              <a:t>Mia:  Let's go and get our luggage! That big orange backpack is 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          (1) ____________.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Jane: I have a blue suitcase. Look! That's (2) ____________.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Mia:  We need to get John and Matt's luggage.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Jane: Is that (3) ____________?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Mia:  Yes, it is.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C92AE1-F417-3B8F-DF21-0A80BDE16AF2}"/>
              </a:ext>
            </a:extLst>
          </p:cNvPr>
          <p:cNvSpPr txBox="1"/>
          <p:nvPr/>
        </p:nvSpPr>
        <p:spPr>
          <a:xfrm>
            <a:off x="1630865" y="1117366"/>
            <a:ext cx="10965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conversation and fill in the blanks by yourself.</a:t>
            </a:r>
          </a:p>
        </p:txBody>
      </p:sp>
    </p:spTree>
    <p:extLst>
      <p:ext uri="{BB962C8B-B14F-4D97-AF65-F5344CB8AC3E}">
        <p14:creationId xmlns:p14="http://schemas.microsoft.com/office/powerpoint/2010/main" val="29814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8975E97-CDDD-2287-B8D8-3D2DBEB312B0}"/>
              </a:ext>
            </a:extLst>
          </p:cNvPr>
          <p:cNvSpPr txBox="1"/>
          <p:nvPr/>
        </p:nvSpPr>
        <p:spPr>
          <a:xfrm>
            <a:off x="48645" y="37238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88953F-12E7-5126-F409-EF3A446C58A0}"/>
              </a:ext>
            </a:extLst>
          </p:cNvPr>
          <p:cNvSpPr/>
          <p:nvPr/>
        </p:nvSpPr>
        <p:spPr>
          <a:xfrm>
            <a:off x="1754155" y="372387"/>
            <a:ext cx="104378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a. Fill in the blanks using possessive pronouns..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B409B8-DC40-6EBC-C2A2-F0A1DF83612C}"/>
              </a:ext>
            </a:extLst>
          </p:cNvPr>
          <p:cNvSpPr txBox="1"/>
          <p:nvPr/>
        </p:nvSpPr>
        <p:spPr>
          <a:xfrm>
            <a:off x="204329" y="1166842"/>
            <a:ext cx="11723968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i="1" dirty="0">
                <a:solidFill>
                  <a:srgbClr val="231F20"/>
                </a:solidFill>
                <a:effectLst/>
              </a:rPr>
              <a:t>(A moment later)</a:t>
            </a:r>
            <a:r>
              <a:rPr lang="en-US" sz="2600" i="0" dirty="0">
                <a:solidFill>
                  <a:srgbClr val="231F20"/>
                </a:solidFill>
                <a:effectLst/>
              </a:rPr>
              <a:t/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Liz: 	Do you see my suitcase? I have a brown one.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Is that (4) ____________?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Liz: 	That's right! It's (5) _______________. Oh, where's Tom?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He's in the bathroom. What luggage does he have?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Liz: 	He has a red backpack.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Is that (6) ____________?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Mike: 	No, that's his sister's backpack. His is bigger than (7) ____________. </a:t>
            </a:r>
          </a:p>
          <a:p>
            <a:r>
              <a:rPr lang="en-US" sz="2600" i="0" dirty="0">
                <a:solidFill>
                  <a:srgbClr val="231F20"/>
                </a:solidFill>
                <a:effectLst/>
              </a:rPr>
              <a:t>	Oh, I think his backpack is the one next to the green suitcase.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Mia: 	Do you have the boarding passes? We need to show our boarding passes at  	customs.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Tom has (8) ____________ in his bag.</a:t>
            </a:r>
          </a:p>
          <a:p>
            <a:r>
              <a:rPr lang="en-US" sz="2600" i="0" dirty="0">
                <a:solidFill>
                  <a:srgbClr val="231F20"/>
                </a:solidFill>
                <a:effectLst/>
              </a:rPr>
              <a:t>Mike: 	All right. Let's go to customs.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52660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27" y="1827055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416627" y="46083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15" name="Picture 1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9E09828-E8C5-6EF7-A72B-8DA728A05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669" y="3012361"/>
            <a:ext cx="3760673" cy="767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776" y="462825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8975E97-CDDD-2287-B8D8-3D2DBEB312B0}"/>
              </a:ext>
            </a:extLst>
          </p:cNvPr>
          <p:cNvSpPr txBox="1"/>
          <p:nvPr/>
        </p:nvSpPr>
        <p:spPr>
          <a:xfrm>
            <a:off x="9131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88953F-12E7-5126-F409-EF3A446C58A0}"/>
              </a:ext>
            </a:extLst>
          </p:cNvPr>
          <p:cNvSpPr/>
          <p:nvPr/>
        </p:nvSpPr>
        <p:spPr>
          <a:xfrm>
            <a:off x="1754155" y="372387"/>
            <a:ext cx="104378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a. Fill in the blanks using possessive pronouns..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B409B8-DC40-6EBC-C2A2-F0A1DF83612C}"/>
              </a:ext>
            </a:extLst>
          </p:cNvPr>
          <p:cNvSpPr txBox="1"/>
          <p:nvPr/>
        </p:nvSpPr>
        <p:spPr>
          <a:xfrm>
            <a:off x="224877" y="1678884"/>
            <a:ext cx="1141574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231F20"/>
                </a:solidFill>
                <a:effectLst/>
              </a:rPr>
              <a:t>(Mia and her friends are standing at the baggage claim at Maple Airport.)</a:t>
            </a:r>
          </a:p>
          <a:p>
            <a:r>
              <a:rPr lang="en-US" sz="3200" i="0" dirty="0">
                <a:solidFill>
                  <a:srgbClr val="231F20"/>
                </a:solidFill>
                <a:effectLst/>
              </a:rPr>
              <a:t>Mia:  Let's go and get our luggage! That big orange backpack is 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          (1) ____________.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Jane: I have a blue suitcase. Look! That's (2) ____________.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Mia:  We need to get John and Matt's luggage.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Jane: Is that (3) ____________?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Mia:  Yes, it is.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186184-45B9-B47B-7988-C4DCA1E68778}"/>
              </a:ext>
            </a:extLst>
          </p:cNvPr>
          <p:cNvSpPr txBox="1"/>
          <p:nvPr/>
        </p:nvSpPr>
        <p:spPr>
          <a:xfrm>
            <a:off x="224877" y="1147243"/>
            <a:ext cx="1212008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i="1" dirty="0">
                <a:solidFill>
                  <a:srgbClr val="0070C0"/>
                </a:solidFill>
              </a:rPr>
              <a:t>Check the answers with your partner. Practice the conversation.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8AC586-1811-2F1D-62A5-8C2BF6736EA4}"/>
              </a:ext>
            </a:extLst>
          </p:cNvPr>
          <p:cNvSpPr txBox="1"/>
          <p:nvPr/>
        </p:nvSpPr>
        <p:spPr>
          <a:xfrm>
            <a:off x="2204661" y="3048489"/>
            <a:ext cx="13296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mine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3F6571-8229-FCEF-79B8-50277066CB6C}"/>
              </a:ext>
            </a:extLst>
          </p:cNvPr>
          <p:cNvSpPr txBox="1"/>
          <p:nvPr/>
        </p:nvSpPr>
        <p:spPr>
          <a:xfrm>
            <a:off x="7915381" y="3464743"/>
            <a:ext cx="1485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mine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8A0F0F-B87B-0B55-1780-AD30D860A452}"/>
              </a:ext>
            </a:extLst>
          </p:cNvPr>
          <p:cNvSpPr txBox="1"/>
          <p:nvPr/>
        </p:nvSpPr>
        <p:spPr>
          <a:xfrm>
            <a:off x="3218379" y="4467263"/>
            <a:ext cx="1485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theirs</a:t>
            </a:r>
          </a:p>
        </p:txBody>
      </p:sp>
    </p:spTree>
    <p:extLst>
      <p:ext uri="{BB962C8B-B14F-4D97-AF65-F5344CB8AC3E}">
        <p14:creationId xmlns:p14="http://schemas.microsoft.com/office/powerpoint/2010/main" val="140630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8975E97-CDDD-2287-B8D8-3D2DBEB312B0}"/>
              </a:ext>
            </a:extLst>
          </p:cNvPr>
          <p:cNvSpPr txBox="1"/>
          <p:nvPr/>
        </p:nvSpPr>
        <p:spPr>
          <a:xfrm>
            <a:off x="48645" y="37238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88953F-12E7-5126-F409-EF3A446C58A0}"/>
              </a:ext>
            </a:extLst>
          </p:cNvPr>
          <p:cNvSpPr/>
          <p:nvPr/>
        </p:nvSpPr>
        <p:spPr>
          <a:xfrm>
            <a:off x="1754155" y="372387"/>
            <a:ext cx="104378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a. Fill in the blanks using possessive pronouns..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B409B8-DC40-6EBC-C2A2-F0A1DF83612C}"/>
              </a:ext>
            </a:extLst>
          </p:cNvPr>
          <p:cNvSpPr txBox="1"/>
          <p:nvPr/>
        </p:nvSpPr>
        <p:spPr>
          <a:xfrm>
            <a:off x="204329" y="1166842"/>
            <a:ext cx="11723968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i="1" dirty="0">
                <a:solidFill>
                  <a:srgbClr val="231F20"/>
                </a:solidFill>
                <a:effectLst/>
              </a:rPr>
              <a:t>(A moment later)</a:t>
            </a:r>
            <a:r>
              <a:rPr lang="en-US" sz="2600" i="0" dirty="0">
                <a:solidFill>
                  <a:srgbClr val="231F20"/>
                </a:solidFill>
                <a:effectLst/>
              </a:rPr>
              <a:t/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Liz: 	Do you see my suitcase? I have a brown one.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Is that (4) ____________?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Liz: 	That's right! It's (5) _______________. Oh, where's Tom?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He's in the bathroom. What luggage does he have?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Liz: 	He has a red backpack.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Is that (6) ____________?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Mike: 	No, that's his sister's backpack. His is bigger than (7) ____________. </a:t>
            </a:r>
          </a:p>
          <a:p>
            <a:r>
              <a:rPr lang="en-US" sz="2600" i="0" dirty="0">
                <a:solidFill>
                  <a:srgbClr val="231F20"/>
                </a:solidFill>
                <a:effectLst/>
              </a:rPr>
              <a:t>	Oh, I think his backpack is the one next to the green suitcase.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Mia: 	Do you have the boarding passes? We need to show our boarding passes at  	customs.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Tom has (8) ____________ in his bag.</a:t>
            </a:r>
          </a:p>
          <a:p>
            <a:r>
              <a:rPr lang="en-US" sz="2600" i="0" dirty="0">
                <a:solidFill>
                  <a:srgbClr val="231F20"/>
                </a:solidFill>
                <a:effectLst/>
              </a:rPr>
              <a:t>Mike: 	All right. Let's go to customs.</a:t>
            </a:r>
            <a:endParaRPr lang="en-US" sz="2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C03CEA-E0E2-E3E2-87CA-9CED9AB7A02C}"/>
              </a:ext>
            </a:extLst>
          </p:cNvPr>
          <p:cNvSpPr txBox="1"/>
          <p:nvPr/>
        </p:nvSpPr>
        <p:spPr>
          <a:xfrm>
            <a:off x="2714946" y="1837079"/>
            <a:ext cx="1485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yours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0FDAF-C86E-F712-A699-301593583691}"/>
              </a:ext>
            </a:extLst>
          </p:cNvPr>
          <p:cNvSpPr txBox="1"/>
          <p:nvPr/>
        </p:nvSpPr>
        <p:spPr>
          <a:xfrm>
            <a:off x="4346824" y="2226380"/>
            <a:ext cx="1485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mine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C80B7-6BBB-2D09-A4D5-358C0C54E92A}"/>
              </a:ext>
            </a:extLst>
          </p:cNvPr>
          <p:cNvSpPr txBox="1"/>
          <p:nvPr/>
        </p:nvSpPr>
        <p:spPr>
          <a:xfrm>
            <a:off x="2714946" y="3429000"/>
            <a:ext cx="994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his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EF954A-3492-B237-E9B7-FD78241663CF}"/>
              </a:ext>
            </a:extLst>
          </p:cNvPr>
          <p:cNvSpPr txBox="1"/>
          <p:nvPr/>
        </p:nvSpPr>
        <p:spPr>
          <a:xfrm>
            <a:off x="8483031" y="3752165"/>
            <a:ext cx="12072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hers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4D60B9-469B-28E4-0826-9C810A6FBF88}"/>
              </a:ext>
            </a:extLst>
          </p:cNvPr>
          <p:cNvSpPr txBox="1"/>
          <p:nvPr/>
        </p:nvSpPr>
        <p:spPr>
          <a:xfrm>
            <a:off x="3234221" y="5367992"/>
            <a:ext cx="12072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ours</a:t>
            </a:r>
          </a:p>
        </p:txBody>
      </p:sp>
    </p:spTree>
    <p:extLst>
      <p:ext uri="{BB962C8B-B14F-4D97-AF65-F5344CB8AC3E}">
        <p14:creationId xmlns:p14="http://schemas.microsoft.com/office/powerpoint/2010/main" val="213371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8975E97-CDDD-2287-B8D8-3D2DBEB312B0}"/>
              </a:ext>
            </a:extLst>
          </p:cNvPr>
          <p:cNvSpPr txBox="1"/>
          <p:nvPr/>
        </p:nvSpPr>
        <p:spPr>
          <a:xfrm>
            <a:off x="91314" y="341565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88953F-12E7-5126-F409-EF3A446C58A0}"/>
              </a:ext>
            </a:extLst>
          </p:cNvPr>
          <p:cNvSpPr/>
          <p:nvPr/>
        </p:nvSpPr>
        <p:spPr>
          <a:xfrm>
            <a:off x="1754155" y="341565"/>
            <a:ext cx="104378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FuturaStd-Heavy"/>
              </a:rPr>
              <a:t>b. Circle the correct answers.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2995F1-B068-5E76-4C0D-4F2B9BF5569C}"/>
              </a:ext>
            </a:extLst>
          </p:cNvPr>
          <p:cNvSpPr txBox="1"/>
          <p:nvPr/>
        </p:nvSpPr>
        <p:spPr>
          <a:xfrm>
            <a:off x="686656" y="1403094"/>
            <a:ext cx="10193676" cy="5162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Finn has a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new gray/gray new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backpack.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Mine is the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yellow old/old yellow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one.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What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luggage/luggage's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do you have?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I have a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big purple/purple big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suitcase.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Katy has a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white big new/big new white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suitcase.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Matt has a new backpack.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His/He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is green.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Kate's carrying a purse.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Her/Hers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is new.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Alice has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a small old blue/an old small blue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bag.</a:t>
            </a:r>
            <a:endParaRPr lang="en-US" sz="3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432DFD4-5EF9-D527-F77D-803CE3F5C37A}"/>
              </a:ext>
            </a:extLst>
          </p:cNvPr>
          <p:cNvSpPr/>
          <p:nvPr/>
        </p:nvSpPr>
        <p:spPr>
          <a:xfrm>
            <a:off x="3030876" y="1571945"/>
            <a:ext cx="1561672" cy="493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29278E-661A-D97D-DE87-5920E386336E}"/>
              </a:ext>
            </a:extLst>
          </p:cNvPr>
          <p:cNvSpPr txBox="1"/>
          <p:nvPr/>
        </p:nvSpPr>
        <p:spPr>
          <a:xfrm>
            <a:off x="130841" y="977622"/>
            <a:ext cx="12033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sentences and choose the correct words by yourself.</a:t>
            </a:r>
          </a:p>
        </p:txBody>
      </p:sp>
    </p:spTree>
    <p:extLst>
      <p:ext uri="{BB962C8B-B14F-4D97-AF65-F5344CB8AC3E}">
        <p14:creationId xmlns:p14="http://schemas.microsoft.com/office/powerpoint/2010/main" val="245853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8975E97-CDDD-2287-B8D8-3D2DBEB312B0}"/>
              </a:ext>
            </a:extLst>
          </p:cNvPr>
          <p:cNvSpPr txBox="1"/>
          <p:nvPr/>
        </p:nvSpPr>
        <p:spPr>
          <a:xfrm>
            <a:off x="91314" y="331291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88953F-12E7-5126-F409-EF3A446C58A0}"/>
              </a:ext>
            </a:extLst>
          </p:cNvPr>
          <p:cNvSpPr/>
          <p:nvPr/>
        </p:nvSpPr>
        <p:spPr>
          <a:xfrm>
            <a:off x="1754155" y="331291"/>
            <a:ext cx="104378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FuturaStd-Heavy"/>
              </a:rPr>
              <a:t>b. Circle the correct answers.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2995F1-B068-5E76-4C0D-4F2B9BF5569C}"/>
              </a:ext>
            </a:extLst>
          </p:cNvPr>
          <p:cNvSpPr txBox="1"/>
          <p:nvPr/>
        </p:nvSpPr>
        <p:spPr>
          <a:xfrm>
            <a:off x="655834" y="1392817"/>
            <a:ext cx="10193676" cy="5162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Finn has a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new gray/gray new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backpack.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Mine is the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yellow old/old yellow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one.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What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luggage/luggage's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do you have?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I have a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big purple/purple big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suitcase.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Katy has a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white big new/big new white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suitcase.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Matt has a new backpack.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His/He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is green.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Kate's carrying a purse.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Her/Hers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is new.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Alice has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a small old blue/an old small blue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bag.</a:t>
            </a:r>
            <a:endParaRPr lang="en-US" sz="3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432DFD4-5EF9-D527-F77D-803CE3F5C37A}"/>
              </a:ext>
            </a:extLst>
          </p:cNvPr>
          <p:cNvSpPr/>
          <p:nvPr/>
        </p:nvSpPr>
        <p:spPr>
          <a:xfrm>
            <a:off x="3000054" y="1561668"/>
            <a:ext cx="1561672" cy="493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12848-71BC-E560-6CCD-E4D3FFA74B87}"/>
              </a:ext>
            </a:extLst>
          </p:cNvPr>
          <p:cNvSpPr txBox="1"/>
          <p:nvPr/>
        </p:nvSpPr>
        <p:spPr>
          <a:xfrm>
            <a:off x="1683528" y="999200"/>
            <a:ext cx="813828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i="1" dirty="0">
                <a:solidFill>
                  <a:srgbClr val="0070C0"/>
                </a:solidFill>
              </a:rPr>
              <a:t>Check the answers with your partner.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BF065E-79BC-2D12-441F-61DF44F0A259}"/>
              </a:ext>
            </a:extLst>
          </p:cNvPr>
          <p:cNvSpPr/>
          <p:nvPr/>
        </p:nvSpPr>
        <p:spPr>
          <a:xfrm>
            <a:off x="4941869" y="2135307"/>
            <a:ext cx="1869897" cy="595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48B93A3-BC88-4E14-9949-34BF820C3287}"/>
              </a:ext>
            </a:extLst>
          </p:cNvPr>
          <p:cNvSpPr/>
          <p:nvPr/>
        </p:nvSpPr>
        <p:spPr>
          <a:xfrm>
            <a:off x="2145175" y="2782435"/>
            <a:ext cx="1545369" cy="4921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DE39FB-EB2E-97A9-5ECD-73CA11439442}"/>
              </a:ext>
            </a:extLst>
          </p:cNvPr>
          <p:cNvSpPr/>
          <p:nvPr/>
        </p:nvSpPr>
        <p:spPr>
          <a:xfrm>
            <a:off x="2494905" y="3403833"/>
            <a:ext cx="1869897" cy="5413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C0929ED-89C2-E836-BD8A-7354E3D7E258}"/>
              </a:ext>
            </a:extLst>
          </p:cNvPr>
          <p:cNvSpPr/>
          <p:nvPr/>
        </p:nvSpPr>
        <p:spPr>
          <a:xfrm>
            <a:off x="5399528" y="4022319"/>
            <a:ext cx="2488834" cy="5954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0F4E0B-A3BF-191A-EC74-C6BBE9E1209B}"/>
              </a:ext>
            </a:extLst>
          </p:cNvPr>
          <p:cNvSpPr/>
          <p:nvPr/>
        </p:nvSpPr>
        <p:spPr>
          <a:xfrm>
            <a:off x="5500937" y="4741920"/>
            <a:ext cx="720926" cy="447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4B0800C-14E3-B8A0-FE1C-7278DF59E98C}"/>
              </a:ext>
            </a:extLst>
          </p:cNvPr>
          <p:cNvSpPr/>
          <p:nvPr/>
        </p:nvSpPr>
        <p:spPr>
          <a:xfrm>
            <a:off x="5844767" y="5366926"/>
            <a:ext cx="872321" cy="447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FD3353E-F701-A8F1-40D5-EEEDAC90B9C3}"/>
              </a:ext>
            </a:extLst>
          </p:cNvPr>
          <p:cNvSpPr/>
          <p:nvPr/>
        </p:nvSpPr>
        <p:spPr>
          <a:xfrm>
            <a:off x="2742499" y="5990118"/>
            <a:ext cx="2737719" cy="4921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9903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4597" y="376502"/>
            <a:ext cx="10386089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effectLst/>
              </a:rPr>
              <a:t>Writing: Look at the picture. Which luggage does the Brown family have? Write questions and answers in full sentences, then rewrite the answers using possessive pronouns.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5C4CD-5269-FEE4-AF3E-8EDDD4BA26AB}"/>
              </a:ext>
            </a:extLst>
          </p:cNvPr>
          <p:cNvSpPr txBox="1"/>
          <p:nvPr/>
        </p:nvSpPr>
        <p:spPr>
          <a:xfrm>
            <a:off x="91314" y="37238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691AD4-5D19-E2DB-9EB8-4601B70D73E2}"/>
              </a:ext>
            </a:extLst>
          </p:cNvPr>
          <p:cNvSpPr txBox="1"/>
          <p:nvPr/>
        </p:nvSpPr>
        <p:spPr>
          <a:xfrm>
            <a:off x="91314" y="2532131"/>
            <a:ext cx="62170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What luggage does Mr. Brown have?</a:t>
            </a:r>
          </a:p>
          <a:p>
            <a:r>
              <a:rPr lang="en-US" sz="3000" i="0" dirty="0">
                <a:solidFill>
                  <a:srgbClr val="231F20"/>
                </a:solidFill>
                <a:effectLst/>
              </a:rPr>
              <a:t>	He has an old brown suitcase.</a:t>
            </a:r>
            <a:br>
              <a:rPr lang="en-US" sz="3000" i="0" dirty="0">
                <a:solidFill>
                  <a:srgbClr val="231F20"/>
                </a:solidFill>
                <a:effectLst/>
              </a:rPr>
            </a:br>
            <a:r>
              <a:rPr lang="en-US" sz="3000" i="0" dirty="0">
                <a:solidFill>
                  <a:srgbClr val="231F20"/>
                </a:solidFill>
                <a:effectLst/>
              </a:rPr>
              <a:t>	His is an old brown suitcase.</a:t>
            </a:r>
          </a:p>
          <a:p>
            <a:r>
              <a:rPr lang="en-US" sz="3000" dirty="0">
                <a:solidFill>
                  <a:srgbClr val="231F20"/>
                </a:solidFill>
              </a:rPr>
              <a:t>2. ____________________________?</a:t>
            </a:r>
          </a:p>
          <a:p>
            <a:r>
              <a:rPr lang="en-US" sz="3000" dirty="0">
                <a:solidFill>
                  <a:srgbClr val="231F20"/>
                </a:solidFill>
              </a:rPr>
              <a:t>	_________________________</a:t>
            </a:r>
          </a:p>
          <a:p>
            <a:r>
              <a:rPr lang="en-US" sz="3000" dirty="0">
                <a:solidFill>
                  <a:srgbClr val="231F20"/>
                </a:solidFill>
              </a:rPr>
              <a:t>	_________________________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AEFCF4-9CDC-E36D-6B11-B2AB2ADF198D}"/>
              </a:ext>
            </a:extLst>
          </p:cNvPr>
          <p:cNvSpPr txBox="1"/>
          <p:nvPr/>
        </p:nvSpPr>
        <p:spPr>
          <a:xfrm>
            <a:off x="6421349" y="2656543"/>
            <a:ext cx="577065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31F20"/>
                </a:solidFill>
              </a:rPr>
              <a:t>3. ____________________________?</a:t>
            </a:r>
          </a:p>
          <a:p>
            <a:r>
              <a:rPr lang="en-US" sz="2800" dirty="0">
                <a:solidFill>
                  <a:srgbClr val="231F20"/>
                </a:solidFill>
              </a:rPr>
              <a:t>	_________________________</a:t>
            </a:r>
          </a:p>
          <a:p>
            <a:r>
              <a:rPr lang="en-US" sz="2800" dirty="0">
                <a:solidFill>
                  <a:srgbClr val="231F20"/>
                </a:solidFill>
              </a:rPr>
              <a:t>	_________________________</a:t>
            </a:r>
          </a:p>
          <a:p>
            <a:r>
              <a:rPr lang="en-US" sz="2800" dirty="0">
                <a:solidFill>
                  <a:srgbClr val="231F20"/>
                </a:solidFill>
              </a:rPr>
              <a:t>4. ____________________________?</a:t>
            </a:r>
          </a:p>
          <a:p>
            <a:r>
              <a:rPr lang="en-US" sz="2800" dirty="0">
                <a:solidFill>
                  <a:srgbClr val="231F20"/>
                </a:solidFill>
              </a:rPr>
              <a:t>	_________________________</a:t>
            </a:r>
          </a:p>
          <a:p>
            <a:r>
              <a:rPr lang="en-US" sz="2800" dirty="0">
                <a:solidFill>
                  <a:srgbClr val="231F20"/>
                </a:solidFill>
              </a:rPr>
              <a:t>	_________________________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4597" y="376502"/>
            <a:ext cx="10386089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effectLst/>
              </a:rPr>
              <a:t>Writing: Look at the picture. Which luggage does the Brown family have? Write questions and answers in full sentences, then rewrite the answers using possessive pronouns.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5C4CD-5269-FEE4-AF3E-8EDDD4BA26AB}"/>
              </a:ext>
            </a:extLst>
          </p:cNvPr>
          <p:cNvSpPr txBox="1"/>
          <p:nvPr/>
        </p:nvSpPr>
        <p:spPr>
          <a:xfrm>
            <a:off x="91314" y="37238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9015F-8385-E9C8-3DC1-B02C08FBE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" y="2042340"/>
            <a:ext cx="11867805" cy="420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1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1325B4-04F5-989A-627A-89E463821241}"/>
              </a:ext>
            </a:extLst>
          </p:cNvPr>
          <p:cNvSpPr txBox="1"/>
          <p:nvPr/>
        </p:nvSpPr>
        <p:spPr>
          <a:xfrm>
            <a:off x="305657" y="422518"/>
            <a:ext cx="10338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1">
                <a:solidFill>
                  <a:srgbClr val="0070C0"/>
                </a:solidFill>
                <a:effectLst/>
                <a:latin typeface="Segoe UI" panose="020B0502040204020203" pitchFamily="34" charset="0"/>
              </a:rPr>
              <a:t>Click on the picture below to play the games.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D2D0F6FD-C6F3-FFA5-0A31-0C7445A28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585" y="1395181"/>
            <a:ext cx="9780997" cy="46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320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8921" y="764990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7495" y="2059484"/>
            <a:ext cx="987749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Grammar: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Ordering adjectives: we put adjectives in the order of </a:t>
            </a:r>
            <a:r>
              <a:rPr lang="en-US" sz="3600" b="1" i="1" dirty="0">
                <a:solidFill>
                  <a:srgbClr val="0070C0"/>
                </a:solidFill>
                <a:sym typeface="Wingdings" panose="05000000000000000000" pitchFamily="2" charset="2"/>
              </a:rPr>
              <a:t>size, age, color </a:t>
            </a: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in our sentences.</a:t>
            </a:r>
            <a:endParaRPr lang="en-US" sz="3600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Possessive pronouns are used to talk about what we own, and we use them instead of </a:t>
            </a:r>
            <a:r>
              <a:rPr lang="en-US" sz="3600" b="1" i="1" dirty="0">
                <a:solidFill>
                  <a:srgbClr val="0070C0"/>
                </a:solidFill>
              </a:rPr>
              <a:t>a possessive adjective + noun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56641" y="423984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1482222"/>
            <a:ext cx="58826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p</a:t>
            </a:r>
            <a:r>
              <a:rPr lang="en-US" sz="4000" i="1" dirty="0">
                <a:solidFill>
                  <a:srgbClr val="FF0000"/>
                </a:solidFill>
              </a:rPr>
              <a:t>ractice and use Ordering adjectives, Possessive pronouns correctly.</a:t>
            </a:r>
            <a:endParaRPr lang="en-US" sz="2000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8758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85895" y="141091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vocabularies and make sentences using them.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the writing exercise in WB</a:t>
            </a:r>
            <a:r>
              <a:rPr lang="en-US" sz="3600" i="1" smtClean="0">
                <a:solidFill>
                  <a:srgbClr val="0070C0"/>
                </a:solidFill>
              </a:rPr>
              <a:t>, page 39.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Complete the grammar notes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</a:t>
            </a:r>
            <a:r>
              <a:rPr lang="en-US" sz="3600" i="1" dirty="0" smtClean="0">
                <a:solidFill>
                  <a:srgbClr val="0070C0"/>
                </a:solidFill>
              </a:rPr>
              <a:t>43.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/>
              <a:t>Play consolation games in </a:t>
            </a:r>
            <a:r>
              <a:rPr lang="en-US" sz="3600" b="1" i="1" dirty="0" err="1"/>
              <a:t>Tiếng</a:t>
            </a:r>
            <a:r>
              <a:rPr lang="en-US" sz="3600" b="1" i="1" dirty="0"/>
              <a:t> Anh 7 </a:t>
            </a:r>
            <a:r>
              <a:rPr lang="en-US" sz="3600" b="1" i="1" dirty="0" err="1"/>
              <a:t>i</a:t>
            </a:r>
            <a:r>
              <a:rPr lang="en-US" sz="3600" b="1" i="1" dirty="0"/>
              <a:t>-Learn Smart World DHA App</a:t>
            </a:r>
            <a:r>
              <a:rPr lang="en-US" sz="3600" i="1" dirty="0"/>
              <a:t> on </a:t>
            </a:r>
            <a:r>
              <a:rPr lang="en-US" sz="3600" i="1" u="sng" dirty="0">
                <a:hlinkClick r:id="rId2"/>
              </a:rPr>
              <a:t>www.eduhome.com.vn</a:t>
            </a:r>
            <a:r>
              <a:rPr lang="en-US" sz="3600" i="1" dirty="0"/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54 SB)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41" y="276126"/>
            <a:ext cx="2907588" cy="18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5576" y="713258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416" y="2314860"/>
            <a:ext cx="1043854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i="1" dirty="0">
                <a:solidFill>
                  <a:srgbClr val="0070C0"/>
                </a:solidFill>
              </a:rPr>
              <a:t>1. Do you have a suitcase? Can you describe it?</a:t>
            </a:r>
          </a:p>
          <a:p>
            <a:r>
              <a:rPr lang="en-US" sz="3800" b="1" i="1" dirty="0">
                <a:solidFill>
                  <a:srgbClr val="0070C0"/>
                </a:solidFill>
              </a:rPr>
              <a:t>2. What color is your backpack? Is it new or old?</a:t>
            </a:r>
          </a:p>
          <a:p>
            <a:r>
              <a:rPr lang="en-US" sz="3800" b="1" i="1" dirty="0">
                <a:solidFill>
                  <a:srgbClr val="0070C0"/>
                </a:solidFill>
              </a:rPr>
              <a:t>3. Can you describe your favorite T-shirt?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15226B-12A3-74E0-67FE-B0424DAD9C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442"/>
          <a:stretch/>
        </p:blipFill>
        <p:spPr>
          <a:xfrm>
            <a:off x="0" y="326871"/>
            <a:ext cx="2795744" cy="656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FE860B-44D5-7D83-6822-7C10FCE7A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744" y="983084"/>
            <a:ext cx="6050305" cy="5356112"/>
          </a:xfrm>
          <a:prstGeom prst="rect">
            <a:avLst/>
          </a:prstGeom>
        </p:spPr>
      </p:pic>
      <p:pic>
        <p:nvPicPr>
          <p:cNvPr id="8" name="CD1-TRACK 72">
            <a:hlinkClick r:id="" action="ppaction://media"/>
            <a:extLst>
              <a:ext uri="{FF2B5EF4-FFF2-40B4-BE49-F238E27FC236}">
                <a16:creationId xmlns:a16="http://schemas.microsoft.com/office/drawing/2014/main" id="{E84820F5-C63C-C151-B580-B648010DB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5447" y="515832"/>
            <a:ext cx="450850" cy="450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0E11D1-8930-DA5D-6B4F-00A652ABFFEE}"/>
              </a:ext>
            </a:extLst>
          </p:cNvPr>
          <p:cNvSpPr txBox="1"/>
          <p:nvPr/>
        </p:nvSpPr>
        <p:spPr>
          <a:xfrm>
            <a:off x="2934129" y="387314"/>
            <a:ext cx="47612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0070C0"/>
                </a:solidFill>
                <a:effectLst/>
              </a:rPr>
              <a:t>a. Listen and repeat.</a:t>
            </a:r>
            <a:endParaRPr lang="en-US" sz="4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1D66DE3-7594-1B7A-5DB5-42B4DA63E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83" y="2094492"/>
            <a:ext cx="5263818" cy="4043120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DFB0C1C-BC0C-26A5-9AF4-98E2F028EC6E}"/>
              </a:ext>
            </a:extLst>
          </p:cNvPr>
          <p:cNvSpPr/>
          <p:nvPr/>
        </p:nvSpPr>
        <p:spPr>
          <a:xfrm>
            <a:off x="2243191" y="1298346"/>
            <a:ext cx="3852809" cy="1360975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Is that your suitcase?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D1E3F9-66B9-961C-8ACE-2D3FF6883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699" y="2635844"/>
            <a:ext cx="2075380" cy="3666154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BCBA3352-5BA0-20CA-FA4D-3B56CFDCB32E}"/>
              </a:ext>
            </a:extLst>
          </p:cNvPr>
          <p:cNvSpPr/>
          <p:nvPr/>
        </p:nvSpPr>
        <p:spPr>
          <a:xfrm>
            <a:off x="6825441" y="1068512"/>
            <a:ext cx="5263818" cy="1837390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No, it isn’t. Mine is a small light blue suitcase. </a:t>
            </a:r>
          </a:p>
        </p:txBody>
      </p:sp>
      <p:pic>
        <p:nvPicPr>
          <p:cNvPr id="22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0711F296-037F-9018-1EC9-4CAEFA149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45" y="286923"/>
            <a:ext cx="1596737" cy="101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483045-761B-CF14-BD72-3A7721EC4A95}"/>
              </a:ext>
            </a:extLst>
          </p:cNvPr>
          <p:cNvSpPr/>
          <p:nvPr/>
        </p:nvSpPr>
        <p:spPr>
          <a:xfrm>
            <a:off x="102741" y="411412"/>
            <a:ext cx="44384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5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851ABF-A783-4CED-7210-5DC878745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662" y="2362580"/>
            <a:ext cx="3111721" cy="3817326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BCBA3352-5BA0-20CA-FA4D-3B56CFDCB32E}"/>
              </a:ext>
            </a:extLst>
          </p:cNvPr>
          <p:cNvSpPr/>
          <p:nvPr/>
        </p:nvSpPr>
        <p:spPr>
          <a:xfrm>
            <a:off x="6825441" y="678094"/>
            <a:ext cx="5263818" cy="1837390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No, it isn’t. Mine is a small new red backpack.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EBA6C-5809-BAE8-FA03-08FC98533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29" y="2468420"/>
            <a:ext cx="3528028" cy="3711486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DFB0C1C-BC0C-26A5-9AF4-98E2F028EC6E}"/>
              </a:ext>
            </a:extLst>
          </p:cNvPr>
          <p:cNvSpPr/>
          <p:nvPr/>
        </p:nvSpPr>
        <p:spPr>
          <a:xfrm>
            <a:off x="2351352" y="1300751"/>
            <a:ext cx="3852809" cy="1360975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Is that your luggage?</a:t>
            </a:r>
          </a:p>
        </p:txBody>
      </p:sp>
      <p:pic>
        <p:nvPicPr>
          <p:cNvPr id="10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D4D2DCA4-2DE5-A043-23D2-9E1B65CD9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45" y="286923"/>
            <a:ext cx="1596737" cy="101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25126C2-9AD3-54AF-C0C6-311D49D53083}"/>
              </a:ext>
            </a:extLst>
          </p:cNvPr>
          <p:cNvSpPr/>
          <p:nvPr/>
        </p:nvSpPr>
        <p:spPr>
          <a:xfrm>
            <a:off x="102741" y="411412"/>
            <a:ext cx="44384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2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D9826E-5387-5498-C6CD-1719F2BF1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100" y="452063"/>
            <a:ext cx="8290866" cy="28435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F9A743-D8C3-A166-072A-E290C3A07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572" y="3247618"/>
            <a:ext cx="2574527" cy="31583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EE8F86-4027-AE72-C5B2-69E7FC787B68}"/>
              </a:ext>
            </a:extLst>
          </p:cNvPr>
          <p:cNvSpPr txBox="1"/>
          <p:nvPr/>
        </p:nvSpPr>
        <p:spPr>
          <a:xfrm>
            <a:off x="4256063" y="3712733"/>
            <a:ext cx="6534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I have a </a:t>
            </a:r>
            <a:r>
              <a:rPr lang="en-US" sz="3600" b="1" i="1" dirty="0">
                <a:solidFill>
                  <a:srgbClr val="FF0000"/>
                </a:solidFill>
              </a:rPr>
              <a:t>small new red </a:t>
            </a:r>
            <a:r>
              <a:rPr lang="en-US" sz="3600" i="1" dirty="0">
                <a:solidFill>
                  <a:srgbClr val="FF0000"/>
                </a:solidFill>
              </a:rPr>
              <a:t>backpack. </a:t>
            </a:r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5504</TotalTime>
  <Words>1087</Words>
  <Application>Microsoft Office PowerPoint</Application>
  <PresentationFormat>Widescreen</PresentationFormat>
  <Paragraphs>156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FuturaStd-Heavy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172</cp:revision>
  <dcterms:created xsi:type="dcterms:W3CDTF">2020-12-08T03:17:05Z</dcterms:created>
  <dcterms:modified xsi:type="dcterms:W3CDTF">2022-07-13T08:40:11Z</dcterms:modified>
</cp:coreProperties>
</file>