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83" r:id="rId4"/>
    <p:sldId id="298" r:id="rId5"/>
    <p:sldId id="263" r:id="rId6"/>
    <p:sldId id="308" r:id="rId7"/>
    <p:sldId id="271" r:id="rId8"/>
    <p:sldId id="260" r:id="rId9"/>
    <p:sldId id="301" r:id="rId10"/>
    <p:sldId id="309" r:id="rId11"/>
    <p:sldId id="304" r:id="rId12"/>
    <p:sldId id="258" r:id="rId13"/>
    <p:sldId id="310" r:id="rId14"/>
    <p:sldId id="302" r:id="rId15"/>
    <p:sldId id="303" r:id="rId16"/>
    <p:sldId id="307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68" r:id="rId25"/>
    <p:sldId id="269" r:id="rId26"/>
  </p:sldIdLst>
  <p:sldSz cx="18288000" cy="10287000"/>
  <p:notesSz cx="6858000" cy="9144000"/>
  <p:embeddedFontLst>
    <p:embeddedFont>
      <p:font typeface="Anton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42" d="100"/>
          <a:sy n="42" d="100"/>
        </p:scale>
        <p:origin x="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81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6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5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6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0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9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6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37" Type="http://schemas.openxmlformats.org/officeDocument/2006/relationships/image" Target="NUL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.svg"/><Relationship Id="rId25" Type="http://schemas.openxmlformats.org/officeDocument/2006/relationships/image" Target="../media/image27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15" Type="http://schemas.openxmlformats.org/officeDocument/2006/relationships/image" Target="../media/image162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5900" y="1485900"/>
            <a:ext cx="15354300" cy="7543800"/>
            <a:chOff x="0" y="0"/>
            <a:chExt cx="14831039" cy="751996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7456463"/>
            </a:xfrm>
            <a:custGeom>
              <a:avLst/>
              <a:gdLst/>
              <a:ahLst/>
              <a:cxnLst/>
              <a:rect l="l" t="t" r="r" b="b"/>
              <a:pathLst>
                <a:path w="14767539" h="7456463">
                  <a:moveTo>
                    <a:pt x="14674828" y="7456463"/>
                  </a:moveTo>
                  <a:lnTo>
                    <a:pt x="92710" y="7456463"/>
                  </a:lnTo>
                  <a:cubicBezTo>
                    <a:pt x="41910" y="7456463"/>
                    <a:pt x="0" y="7414554"/>
                    <a:pt x="0" y="73637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7362483"/>
                  </a:lnTo>
                  <a:cubicBezTo>
                    <a:pt x="14767539" y="7414554"/>
                    <a:pt x="14725628" y="7456463"/>
                    <a:pt x="14674828" y="74564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7519963"/>
            </a:xfrm>
            <a:custGeom>
              <a:avLst/>
              <a:gdLst/>
              <a:ahLst/>
              <a:cxnLst/>
              <a:rect l="l" t="t" r="r" b="b"/>
              <a:pathLst>
                <a:path w="14831039" h="7519963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7395504"/>
                  </a:lnTo>
                  <a:cubicBezTo>
                    <a:pt x="14771350" y="7431063"/>
                    <a:pt x="14742139" y="7460273"/>
                    <a:pt x="14706578" y="7460273"/>
                  </a:cubicBezTo>
                  <a:lnTo>
                    <a:pt x="124460" y="7460273"/>
                  </a:lnTo>
                  <a:cubicBezTo>
                    <a:pt x="88900" y="7460273"/>
                    <a:pt x="59690" y="7431063"/>
                    <a:pt x="59690" y="73955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5504"/>
                  </a:lnTo>
                  <a:cubicBezTo>
                    <a:pt x="0" y="7464083"/>
                    <a:pt x="55880" y="7519963"/>
                    <a:pt x="124460" y="7519963"/>
                  </a:cubicBezTo>
                  <a:lnTo>
                    <a:pt x="14706578" y="7519963"/>
                  </a:lnTo>
                  <a:cubicBezTo>
                    <a:pt x="14775159" y="7519963"/>
                    <a:pt x="14831039" y="7464083"/>
                    <a:pt x="14831039" y="7395504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58910">
            <a:off x="14904940" y="7216260"/>
            <a:ext cx="1553507" cy="1747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88942">
            <a:off x="1827634" y="1501554"/>
            <a:ext cx="1553507" cy="17472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2686" y="495300"/>
            <a:ext cx="17449800" cy="9372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295028" y="7588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5879"/>
            <a:ext cx="5830072" cy="3007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ADE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 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&gt; AE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  <a:blipFill>
                <a:blip r:embed="rId4"/>
                <a:stretch>
                  <a:fillRect l="-2493" r="-2424" b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5105400" y="6735105"/>
            <a:ext cx="1828800" cy="2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500" b="1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933495" y="-4116376"/>
            <a:ext cx="10431785" cy="19670372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AC)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914400" y="2254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409700"/>
                <a:ext cx="14630400" cy="8813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ABM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DCM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AM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DM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𝐶𝑀𝐷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BM = CM   (M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CD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∆ ADC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AD &lt; AC + CD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⇒   2AM &lt; AC +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⇒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09700"/>
                <a:ext cx="14630400" cy="8813759"/>
              </a:xfrm>
              <a:prstGeom prst="rect">
                <a:avLst/>
              </a:prstGeom>
              <a:blipFill>
                <a:blip r:embed="rId2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190500"/>
            <a:ext cx="3951545" cy="5083928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10287000" y="3771900"/>
            <a:ext cx="413711" cy="2590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4200" y="4118908"/>
            <a:ext cx="4441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⇒ 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∆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ABM = ∆DCM (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c.g.c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 flipH="1">
            <a:off x="15837539" y="7289163"/>
            <a:ext cx="2756790" cy="27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97827" y="148606"/>
            <a:ext cx="6226857" cy="1108694"/>
            <a:chOff x="6019800" y="377206"/>
            <a:chExt cx="6226857" cy="1108694"/>
          </a:xfrm>
        </p:grpSpPr>
        <p:grpSp>
          <p:nvGrpSpPr>
            <p:cNvPr id="15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9.39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371600" y="1409700"/>
            <a:ext cx="15468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BD= 2 DC.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AE (H.9.53).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gíac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ABE,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932077"/>
            <a:ext cx="5410200" cy="4393023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3886200" y="6819900"/>
            <a:ext cx="3406391" cy="30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300414" y="730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BD= 2DC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BC= BD + DC = 2DC + DC = 3DC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DC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(2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  <a:blipFill>
                <a:blip r:embed="rId4"/>
                <a:stretch>
                  <a:fillRect l="-2166" r="-2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56" y="1333500"/>
            <a:ext cx="5255244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⇒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  <a:blipFill>
                <a:blip r:embed="rId6"/>
                <a:stretch>
                  <a:fillRect l="-1358" r="-427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6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74784" y="372342"/>
            <a:ext cx="1542356" cy="15288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6800" y="8420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Cho tam giác ABC có hai đường phân giác CD và BE cắt nhau tại I.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AI là trung tuyến vẽ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AI là đường cao kẻ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AI là trung trực cạnh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AI là phân giác góc A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38400" y="533887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3: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A, trung tuyến AM. Gọi D là một điểm nằm giữa A và M. Khi đó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BDC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229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53852" y="416910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4: Gọi O là giao điểm của ba đường trung trực trong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ABC. Khi đó O là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991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Điểm cách đều ba cạnh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Điểm cách đều ba đỉnh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Tâm đường tròn ngoại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Đáp án B và C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862528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478" y="6437616"/>
            <a:ext cx="2824767" cy="3177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53607" y="1028700"/>
            <a:ext cx="3092939" cy="2659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510867" y="-13633"/>
            <a:ext cx="7138257" cy="10338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79418" y="1560075"/>
            <a:ext cx="2508173" cy="1370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72710">
            <a:off x="299071" y="1241015"/>
            <a:ext cx="3092939" cy="2659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57496">
            <a:off x="14657193" y="6437616"/>
            <a:ext cx="2824767" cy="3177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  <a:endParaRPr lang="en-US" sz="7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Nếu một tam giác có một đường trung tuyến đồng thời là đường trung trực thì tam giác đó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48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535201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09800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771;p33"/>
          <p:cNvSpPr txBox="1">
            <a:spLocks/>
          </p:cNvSpPr>
          <p:nvPr/>
        </p:nvSpPr>
        <p:spPr>
          <a:xfrm>
            <a:off x="4114800" y="189744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smtClean="0">
                <a:solidFill>
                  <a:schemeClr val="tx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352" y="7940335"/>
            <a:ext cx="2338023" cy="2010699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214300" y="7828353"/>
            <a:ext cx="2289236" cy="1968742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77200" y="9191001"/>
            <a:ext cx="2061687" cy="11261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38200" y="3808132"/>
            <a:ext cx="5130550" cy="3699159"/>
            <a:chOff x="1066801" y="3771900"/>
            <a:chExt cx="5130550" cy="3699159"/>
          </a:xfrm>
        </p:grpSpPr>
        <p:grpSp>
          <p:nvGrpSpPr>
            <p:cNvPr id="4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8410" y="3791229"/>
            <a:ext cx="5130550" cy="3699159"/>
            <a:chOff x="6494020" y="3791229"/>
            <a:chExt cx="5130550" cy="3699159"/>
          </a:xfrm>
        </p:grpSpPr>
        <p:grpSp>
          <p:nvGrpSpPr>
            <p:cNvPr id="28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0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1" name="Rectangle 30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90378" y="3810558"/>
            <a:ext cx="5418791" cy="3699159"/>
            <a:chOff x="7818806" y="4880651"/>
            <a:chExt cx="5418791" cy="3699159"/>
          </a:xfrm>
        </p:grpSpPr>
        <p:grpSp>
          <p:nvGrpSpPr>
            <p:cNvPr id="35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3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9" name="Rectangle 38"/>
            <p:cNvSpPr/>
            <p:nvPr/>
          </p:nvSpPr>
          <p:spPr>
            <a:xfrm>
              <a:off x="7818806" y="5758308"/>
              <a:ext cx="54187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mới</a:t>
              </a:r>
              <a:r>
                <a:rPr lang="en-US" sz="40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5783" y="-1174717"/>
            <a:ext cx="12921884" cy="12921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28800" y="-1943100"/>
            <a:ext cx="21564600" cy="1303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61559" y="-233433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2095500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THUYẾT TRÌNH</a:t>
            </a:r>
            <a:r>
              <a:rPr lang="vi-VN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3462893"/>
            <a:ext cx="134874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 diện các nhóm trình bày tổng kết nội dung chương dưới dạng sơ đồ tư </a:t>
            </a:r>
            <a:r>
              <a:rPr lang="vi-VN" sz="40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99730" y="6210300"/>
            <a:ext cx="51112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828074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500" b="1" dirty="0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16910658" y="9167753"/>
            <a:ext cx="974039" cy="8376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16762078" y="9057309"/>
            <a:ext cx="974039" cy="837674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432578" y="9057308"/>
            <a:ext cx="974039" cy="837674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639800" y="6713950"/>
            <a:ext cx="2215734" cy="28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984997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115540"/>
            <a:ext cx="7527507" cy="329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  <a:blipFill>
                <a:blip r:embed="rId4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2686" y="419100"/>
            <a:ext cx="17449800" cy="10648098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90137"/>
            <a:ext cx="5905085" cy="2853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=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1021</Words>
  <PresentationFormat>Custom</PresentationFormat>
  <Paragraphs>142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Anton</vt:lpstr>
      <vt:lpstr>Cambria Math</vt:lpstr>
      <vt:lpstr>Montserrat</vt:lpstr>
      <vt:lpstr>Kavoon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2022-11-18T02:55:31Z</dcterms:modified>
  <dc:identifier>DAFOPxnPWEw</dc:identifier>
</cp:coreProperties>
</file>