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501" r:id="rId2"/>
    <p:sldId id="500" r:id="rId3"/>
    <p:sldId id="495" r:id="rId4"/>
    <p:sldId id="503" r:id="rId5"/>
    <p:sldId id="502" r:id="rId6"/>
    <p:sldId id="504" r:id="rId7"/>
    <p:sldId id="506" r:id="rId8"/>
    <p:sldId id="505" r:id="rId9"/>
    <p:sldId id="507" r:id="rId10"/>
    <p:sldId id="508" r:id="rId11"/>
    <p:sldId id="510" r:id="rId12"/>
    <p:sldId id="509" r:id="rId13"/>
    <p:sldId id="511" r:id="rId14"/>
    <p:sldId id="512" r:id="rId15"/>
    <p:sldId id="513" r:id="rId16"/>
    <p:sldId id="514" r:id="rId17"/>
    <p:sldId id="515" r:id="rId18"/>
    <p:sldId id="517" r:id="rId19"/>
    <p:sldId id="516" r:id="rId20"/>
    <p:sldId id="519" r:id="rId21"/>
    <p:sldId id="518" r:id="rId22"/>
    <p:sldId id="521" r:id="rId23"/>
    <p:sldId id="520" r:id="rId24"/>
    <p:sldId id="522" r:id="rId25"/>
    <p:sldId id="523" r:id="rId26"/>
    <p:sldId id="524" r:id="rId27"/>
    <p:sldId id="526" r:id="rId28"/>
    <p:sldId id="525" r:id="rId29"/>
    <p:sldId id="527" r:id="rId30"/>
    <p:sldId id="261" r:id="rId31"/>
    <p:sldId id="27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7870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9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2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99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1577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3565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90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5564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1421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1.sv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svg"/><Relationship Id="rId7" Type="http://schemas.openxmlformats.org/officeDocument/2006/relationships/image" Target="../media/image6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Relationship Id="rId9" Type="http://schemas.openxmlformats.org/officeDocument/2006/relationships/image" Target="../media/image4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svg"/><Relationship Id="rId7" Type="http://schemas.openxmlformats.org/officeDocument/2006/relationships/image" Target="../media/image6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Relationship Id="rId9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svg"/><Relationship Id="rId7" Type="http://schemas.openxmlformats.org/officeDocument/2006/relationships/image" Target="../media/image6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Relationship Id="rId9" Type="http://schemas.openxmlformats.org/officeDocument/2006/relationships/image" Target="../media/image4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1.svg"/><Relationship Id="rId7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1.svg"/><Relationship Id="rId7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svg"/><Relationship Id="rId7" Type="http://schemas.openxmlformats.org/officeDocument/2006/relationships/image" Target="../media/image7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Relationship Id="rId9" Type="http://schemas.openxmlformats.org/officeDocument/2006/relationships/image" Target="../media/image43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svg"/><Relationship Id="rId7" Type="http://schemas.openxmlformats.org/officeDocument/2006/relationships/image" Target="../media/image7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Relationship Id="rId9" Type="http://schemas.openxmlformats.org/officeDocument/2006/relationships/image" Target="../media/image43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svg"/><Relationship Id="rId7" Type="http://schemas.openxmlformats.org/officeDocument/2006/relationships/image" Target="../media/image7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Relationship Id="rId9" Type="http://schemas.openxmlformats.org/officeDocument/2006/relationships/image" Target="../media/image4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svg"/><Relationship Id="rId7" Type="http://schemas.openxmlformats.org/officeDocument/2006/relationships/image" Target="../media/image7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Relationship Id="rId9" Type="http://schemas.openxmlformats.org/officeDocument/2006/relationships/image" Target="../media/image43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svg"/><Relationship Id="rId7" Type="http://schemas.openxmlformats.org/officeDocument/2006/relationships/image" Target="../media/image7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Relationship Id="rId9" Type="http://schemas.openxmlformats.org/officeDocument/2006/relationships/image" Target="../media/image4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svg"/><Relationship Id="rId7" Type="http://schemas.openxmlformats.org/officeDocument/2006/relationships/image" Target="../media/image7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Relationship Id="rId9" Type="http://schemas.openxmlformats.org/officeDocument/2006/relationships/image" Target="../media/image4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5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7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8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svg"/><Relationship Id="rId7" Type="http://schemas.openxmlformats.org/officeDocument/2006/relationships/image" Target="../media/image20.svg"/><Relationship Id="rId2" Type="http://schemas.openxmlformats.org/officeDocument/2006/relationships/image" Target="../media/image21.png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9.svg"/><Relationship Id="rId5" Type="http://schemas.openxmlformats.org/officeDocument/2006/relationships/image" Target="../media/image25.svg"/><Relationship Id="rId15" Type="http://schemas.openxmlformats.org/officeDocument/2006/relationships/image" Target="../media/image30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svg"/><Relationship Id="rId1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56.png"/><Relationship Id="rId5" Type="http://schemas.openxmlformats.org/officeDocument/2006/relationships/image" Target="../media/image34.png"/><Relationship Id="rId10" Type="http://schemas.openxmlformats.org/officeDocument/2006/relationships/image" Target="../media/image22.svg"/><Relationship Id="rId4" Type="http://schemas.openxmlformats.org/officeDocument/2006/relationships/image" Target="../media/image33.sv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259736" y="1094612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282413" y="1980531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67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3333FF"/>
                </a:solidFill>
                <a:latin typeface="More Sugar"/>
              </a:rPr>
              <a:t>BÀI 1: KHOẢNG BIẾN THIÊN VÀ KHOẢNG TỨ PHÂN VỊ (TIẾT 2)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400699" y="5130354"/>
            <a:ext cx="800799" cy="816966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D1F0171D-7BCB-4620-AA60-F67C04049707}"/>
              </a:ext>
            </a:extLst>
          </p:cNvPr>
          <p:cNvSpPr/>
          <p:nvPr/>
        </p:nvSpPr>
        <p:spPr>
          <a:xfrm>
            <a:off x="9902096" y="257102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B4A6C29A-A833-4664-93C7-A57EA2625941}"/>
              </a:ext>
            </a:extLst>
          </p:cNvPr>
          <p:cNvSpPr/>
          <p:nvPr/>
        </p:nvSpPr>
        <p:spPr>
          <a:xfrm rot="813216">
            <a:off x="9873761" y="3315029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24410" y="-42205"/>
            <a:ext cx="4289792" cy="874715"/>
            <a:chOff x="3255697" y="1060379"/>
            <a:chExt cx="3554536" cy="1059210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800898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255697" y="1060379"/>
              <a:ext cx="2862398" cy="9956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2: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907439-47CF-4CFD-8514-9B0BC85B8E26}"/>
              </a:ext>
            </a:extLst>
          </p:cNvPr>
          <p:cNvSpPr txBox="1">
            <a:spLocks/>
          </p:cNvSpPr>
          <p:nvPr/>
        </p:nvSpPr>
        <p:spPr>
          <a:xfrm>
            <a:off x="386635" y="925522"/>
            <a:ext cx="11637063" cy="584425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err="1"/>
              <a:t>Hãy</a:t>
            </a:r>
            <a:r>
              <a:rPr lang="en-US" sz="2400" dirty="0"/>
              <a:t> so </a:t>
            </a:r>
            <a:r>
              <a:rPr lang="en-US" sz="2400" dirty="0" err="1"/>
              <a:t>sánh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ghép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bác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bác</a:t>
            </a:r>
            <a:r>
              <a:rPr lang="en-US" sz="2400" dirty="0"/>
              <a:t> An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Khởi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.</a:t>
            </a:r>
          </a:p>
        </p:txBody>
      </p:sp>
      <p:pic>
        <p:nvPicPr>
          <p:cNvPr id="12" name="Picture 11" descr="https://img.loigiaihay.com/picture/2024/0315/1_28.png">
            <a:extLst>
              <a:ext uri="{FF2B5EF4-FFF2-40B4-BE49-F238E27FC236}">
                <a16:creationId xmlns:a16="http://schemas.microsoft.com/office/drawing/2014/main" id="{34D5FCCC-DC0A-4455-998A-ABF175C411CE}"/>
              </a:ext>
            </a:extLst>
          </p:cNvPr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38" y="2335237"/>
            <a:ext cx="7459971" cy="3811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417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24410" y="-42205"/>
            <a:ext cx="4289792" cy="874715"/>
            <a:chOff x="3255697" y="1060379"/>
            <a:chExt cx="3554536" cy="1059210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800898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255697" y="1060379"/>
              <a:ext cx="2862398" cy="9956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2: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5" y="925522"/>
                <a:ext cx="11637063" cy="584425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Cỡ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en-US" dirty="0"/>
                  <a:t>;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dục</a:t>
                </a:r>
                <a:r>
                  <a:rPr lang="en-US" dirty="0"/>
                  <a:t> </a:t>
                </a:r>
                <a:r>
                  <a:rPr lang="en-US" dirty="0" err="1"/>
                  <a:t>buổi</a:t>
                </a:r>
                <a:r>
                  <a:rPr lang="en-US" dirty="0"/>
                  <a:t> </a:t>
                </a:r>
                <a:r>
                  <a:rPr lang="en-US" dirty="0" err="1"/>
                  <a:t>sáng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ngày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bác</a:t>
                </a:r>
                <a:r>
                  <a:rPr lang="en-US" dirty="0"/>
                  <a:t> An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xếp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giảm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26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;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=20+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25−20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=20+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3.30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25−20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49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5" y="925522"/>
                <a:ext cx="11637063" cy="5844254"/>
              </a:xfrm>
              <a:prstGeom prst="rect">
                <a:avLst/>
              </a:prstGeom>
              <a:blipFill>
                <a:blip r:embed="rId7"/>
                <a:stretch>
                  <a:fillRect l="-2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3">
            <a:extLst>
              <a:ext uri="{FF2B5EF4-FFF2-40B4-BE49-F238E27FC236}">
                <a16:creationId xmlns:a16="http://schemas.microsoft.com/office/drawing/2014/main" id="{8B709BD5-D5D5-455F-A11C-84A49477B665}"/>
              </a:ext>
            </a:extLst>
          </p:cNvPr>
          <p:cNvSpPr/>
          <p:nvPr/>
        </p:nvSpPr>
        <p:spPr>
          <a:xfrm>
            <a:off x="10947870" y="88224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2658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24410" y="-42205"/>
            <a:ext cx="4289792" cy="874715"/>
            <a:chOff x="3255697" y="1060379"/>
            <a:chExt cx="3554536" cy="1059210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800898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255697" y="1060379"/>
              <a:ext cx="2862398" cy="9956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2: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5" y="925522"/>
                <a:ext cx="11637063" cy="584425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dirty="0"/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dục</a:t>
                </a:r>
                <a:r>
                  <a:rPr lang="en-US" dirty="0"/>
                  <a:t> </a:t>
                </a:r>
                <a:r>
                  <a:rPr lang="en-US" dirty="0" err="1"/>
                  <a:t>buổi</a:t>
                </a:r>
                <a:r>
                  <a:rPr lang="en-US" dirty="0"/>
                  <a:t> </a:t>
                </a:r>
                <a:r>
                  <a:rPr lang="en-US" dirty="0" err="1"/>
                  <a:t>sáng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ngày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bác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xếp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giảm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26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27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35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=20+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25−20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185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5" y="925522"/>
                <a:ext cx="11637063" cy="5844254"/>
              </a:xfrm>
              <a:prstGeom prst="rect">
                <a:avLst/>
              </a:prstGeom>
              <a:blipFill>
                <a:blip r:embed="rId7"/>
                <a:stretch>
                  <a:fillRect l="-57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3">
            <a:extLst>
              <a:ext uri="{FF2B5EF4-FFF2-40B4-BE49-F238E27FC236}">
                <a16:creationId xmlns:a16="http://schemas.microsoft.com/office/drawing/2014/main" id="{0162D266-EA2B-4BDF-80D9-F7F2BA023FEB}"/>
              </a:ext>
            </a:extLst>
          </p:cNvPr>
          <p:cNvSpPr/>
          <p:nvPr/>
        </p:nvSpPr>
        <p:spPr>
          <a:xfrm>
            <a:off x="10947870" y="35899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34202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24410" y="-42205"/>
            <a:ext cx="4289792" cy="874715"/>
            <a:chOff x="3255697" y="1060379"/>
            <a:chExt cx="3554536" cy="1059210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800898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255697" y="1060379"/>
              <a:ext cx="2862398" cy="9956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2: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5" y="925522"/>
                <a:ext cx="11637063" cy="584425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dirty="0"/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gốc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Do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=25+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3.00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5+12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30−25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455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tập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dục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buổi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ngày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lớn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bác</a:t>
                </a:r>
                <a:r>
                  <a:rPr lang="en-US" sz="2400" dirty="0"/>
                  <a:t> An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5" y="925522"/>
                <a:ext cx="11637063" cy="5844254"/>
              </a:xfrm>
              <a:prstGeom prst="rect">
                <a:avLst/>
              </a:prstGeom>
              <a:blipFill>
                <a:blip r:embed="rId7"/>
                <a:stretch>
                  <a:fillRect l="-36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3">
            <a:extLst>
              <a:ext uri="{FF2B5EF4-FFF2-40B4-BE49-F238E27FC236}">
                <a16:creationId xmlns:a16="http://schemas.microsoft.com/office/drawing/2014/main" id="{C1F596B0-839C-49D7-8C8A-667256001BE6}"/>
              </a:ext>
            </a:extLst>
          </p:cNvPr>
          <p:cNvSpPr/>
          <p:nvPr/>
        </p:nvSpPr>
        <p:spPr>
          <a:xfrm>
            <a:off x="10993175" y="11252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49216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4: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75DAE-FB24-9546-A001-68834E94850F}"/>
              </a:ext>
            </a:extLst>
          </p:cNvPr>
          <p:cNvSpPr txBox="1">
            <a:spLocks/>
          </p:cNvSpPr>
          <p:nvPr/>
        </p:nvSpPr>
        <p:spPr>
          <a:xfrm>
            <a:off x="989779" y="860400"/>
            <a:ext cx="10739540" cy="5566845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600" dirty="0" err="1"/>
              <a:t>Hằng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Thắng</a:t>
            </a:r>
            <a:r>
              <a:rPr lang="en-US" sz="2600" dirty="0"/>
              <a:t> </a:t>
            </a:r>
            <a:r>
              <a:rPr lang="en-US" sz="2600" dirty="0" err="1"/>
              <a:t>đều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xe</a:t>
            </a:r>
            <a:r>
              <a:rPr lang="en-US" sz="2600" dirty="0"/>
              <a:t> </a:t>
            </a:r>
            <a:r>
              <a:rPr lang="en-US" sz="2600" dirty="0" err="1"/>
              <a:t>buýt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nhà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cơ</a:t>
            </a:r>
            <a:r>
              <a:rPr lang="en-US" sz="2600" dirty="0"/>
              <a:t> </a:t>
            </a:r>
            <a:r>
              <a:rPr lang="en-US" sz="2600" dirty="0" err="1"/>
              <a:t>quan</a:t>
            </a:r>
            <a:r>
              <a:rPr lang="en-US" sz="2600" dirty="0"/>
              <a:t>. </a:t>
            </a:r>
            <a:r>
              <a:rPr lang="en-US" sz="2600" dirty="0" err="1"/>
              <a:t>Dưới</a:t>
            </a:r>
            <a:r>
              <a:rPr lang="en-US" sz="2600" dirty="0"/>
              <a:t> </a:t>
            </a:r>
            <a:r>
              <a:rPr lang="en-US" sz="2600" dirty="0" err="1"/>
              <a:t>đây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bảng</a:t>
            </a:r>
            <a:r>
              <a:rPr lang="en-US" sz="2600" dirty="0"/>
              <a:t> </a:t>
            </a:r>
            <a:r>
              <a:rPr lang="en-US" sz="2600" dirty="0" err="1"/>
              <a:t>thống</a:t>
            </a:r>
            <a:r>
              <a:rPr lang="en-US" sz="2600" dirty="0"/>
              <a:t> </a:t>
            </a:r>
            <a:r>
              <a:rPr lang="en-US" sz="2600" dirty="0" err="1"/>
              <a:t>kê</a:t>
            </a:r>
            <a:r>
              <a:rPr lang="en-US" sz="2600" dirty="0"/>
              <a:t> </a:t>
            </a:r>
            <a:r>
              <a:rPr lang="en-US" sz="2600" dirty="0" err="1"/>
              <a:t>thời</a:t>
            </a:r>
            <a:r>
              <a:rPr lang="en-US" sz="2600" dirty="0"/>
              <a:t> </a:t>
            </a:r>
            <a:r>
              <a:rPr lang="en-US" sz="2600" dirty="0" err="1"/>
              <a:t>gian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100 </a:t>
            </a:r>
            <a:r>
              <a:rPr lang="en-US" sz="2600" dirty="0" err="1"/>
              <a:t>lần</a:t>
            </a:r>
            <a:r>
              <a:rPr lang="en-US" sz="2600" dirty="0"/>
              <a:t> 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Thắng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xe</a:t>
            </a:r>
            <a:r>
              <a:rPr lang="en-US" sz="2600" dirty="0"/>
              <a:t> </a:t>
            </a:r>
            <a:r>
              <a:rPr lang="en-US" sz="2600" dirty="0" err="1"/>
              <a:t>buýt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nhà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cơ</a:t>
            </a:r>
            <a:r>
              <a:rPr lang="en-US" sz="2600" dirty="0"/>
              <a:t> </a:t>
            </a:r>
            <a:r>
              <a:rPr lang="en-US" sz="2600" dirty="0" err="1"/>
              <a:t>quan</a:t>
            </a:r>
            <a:r>
              <a:rPr lang="en-US" sz="2600" dirty="0"/>
              <a:t>.</a:t>
            </a:r>
          </a:p>
          <a:p>
            <a:pPr>
              <a:lnSpc>
                <a:spcPct val="150000"/>
              </a:lnSpc>
            </a:pPr>
            <a:endParaRPr lang="en-US" sz="2600" dirty="0"/>
          </a:p>
          <a:p>
            <a:pPr>
              <a:lnSpc>
                <a:spcPct val="150000"/>
              </a:lnSpc>
            </a:pP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Hãy</a:t>
            </a:r>
            <a:r>
              <a:rPr lang="en-US" sz="2600" dirty="0"/>
              <a:t> </a:t>
            </a:r>
            <a:r>
              <a:rPr lang="en-US" sz="2600" dirty="0" err="1"/>
              <a:t>tìm</a:t>
            </a:r>
            <a:r>
              <a:rPr lang="en-US" sz="2600" dirty="0"/>
              <a:t> </a:t>
            </a:r>
            <a:r>
              <a:rPr lang="en-US" sz="2600" dirty="0" err="1"/>
              <a:t>khoảng</a:t>
            </a:r>
            <a:r>
              <a:rPr lang="en-US" sz="2600" dirty="0"/>
              <a:t> </a:t>
            </a:r>
            <a:r>
              <a:rPr lang="en-US" sz="2600" dirty="0" err="1"/>
              <a:t>tứ</a:t>
            </a:r>
            <a:r>
              <a:rPr lang="en-US" sz="2600" dirty="0"/>
              <a:t> </a:t>
            </a:r>
            <a:r>
              <a:rPr lang="en-US" sz="2600" dirty="0" err="1"/>
              <a:t>phân</a:t>
            </a:r>
            <a:r>
              <a:rPr lang="en-US" sz="2600" dirty="0"/>
              <a:t> </a:t>
            </a:r>
            <a:r>
              <a:rPr lang="en-US" sz="2600" dirty="0" err="1"/>
              <a:t>vị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mẫu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liệu</a:t>
            </a:r>
            <a:r>
              <a:rPr lang="en-US" sz="2600" dirty="0"/>
              <a:t> </a:t>
            </a:r>
            <a:r>
              <a:rPr lang="en-US" sz="2600" dirty="0" err="1"/>
              <a:t>ghép</a:t>
            </a:r>
            <a:r>
              <a:rPr lang="en-US" sz="2600" dirty="0"/>
              <a:t> </a:t>
            </a:r>
            <a:r>
              <a:rPr lang="en-US" sz="2600" dirty="0" err="1"/>
              <a:t>nhóm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b) </a:t>
            </a:r>
            <a:r>
              <a:rPr lang="en-US" sz="2600" dirty="0" err="1"/>
              <a:t>Biết</a:t>
            </a:r>
            <a:r>
              <a:rPr lang="en-US" sz="2600" dirty="0"/>
              <a:t> </a:t>
            </a:r>
            <a:r>
              <a:rPr lang="en-US" sz="2600" dirty="0" err="1"/>
              <a:t>rằng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100 </a:t>
            </a:r>
            <a:r>
              <a:rPr lang="en-US" sz="2600" dirty="0" err="1"/>
              <a:t>lần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, </a:t>
            </a:r>
            <a:r>
              <a:rPr lang="en-US" sz="2600" dirty="0" err="1"/>
              <a:t>chỉ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đúng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lần</a:t>
            </a:r>
            <a:r>
              <a:rPr lang="en-US" sz="2600" dirty="0"/>
              <a:t> 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Thắng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29 </a:t>
            </a:r>
            <a:r>
              <a:rPr lang="en-US" sz="2600" dirty="0" err="1"/>
              <a:t>phút</a:t>
            </a:r>
            <a:r>
              <a:rPr lang="en-US" sz="2600" dirty="0"/>
              <a:t>. </a:t>
            </a:r>
            <a:r>
              <a:rPr lang="en-US" sz="2600" dirty="0" err="1"/>
              <a:t>Thời</a:t>
            </a:r>
            <a:r>
              <a:rPr lang="en-US" sz="2600" dirty="0"/>
              <a:t> </a:t>
            </a:r>
            <a:r>
              <a:rPr lang="en-US" sz="2600" dirty="0" err="1"/>
              <a:t>gian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lần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đó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phải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giá</a:t>
            </a:r>
            <a:r>
              <a:rPr lang="en-US" sz="2600" dirty="0"/>
              <a:t> </a:t>
            </a:r>
            <a:r>
              <a:rPr lang="en-US" sz="2600" dirty="0" err="1"/>
              <a:t>trị</a:t>
            </a:r>
            <a:r>
              <a:rPr lang="en-US" sz="2600" dirty="0"/>
              <a:t> </a:t>
            </a:r>
            <a:r>
              <a:rPr lang="en-US" sz="2600" dirty="0" err="1"/>
              <a:t>ngoại</a:t>
            </a:r>
            <a:r>
              <a:rPr lang="en-US" sz="2600" dirty="0"/>
              <a:t> </a:t>
            </a:r>
            <a:r>
              <a:rPr lang="en-US" sz="2600" dirty="0" err="1"/>
              <a:t>lệ</a:t>
            </a:r>
            <a:r>
              <a:rPr lang="en-US" sz="2600" dirty="0"/>
              <a:t> </a:t>
            </a:r>
            <a:r>
              <a:rPr lang="en-US" sz="2600" dirty="0" err="1"/>
              <a:t>không</a:t>
            </a:r>
            <a:r>
              <a:rPr lang="en-US" sz="2600" dirty="0"/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862552-A27B-4DAB-A415-A9A82ECC3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2127" y="2695666"/>
            <a:ext cx="9485714" cy="1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39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4: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9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Cỡ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gồm</a:t>
                </a:r>
                <a:r>
                  <a:rPr lang="en-US" dirty="0"/>
                  <a:t>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100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đi</a:t>
                </a:r>
                <a:r>
                  <a:rPr lang="en-US" dirty="0"/>
                  <a:t> </a:t>
                </a:r>
                <a:r>
                  <a:rPr lang="en-US" dirty="0" err="1"/>
                  <a:t>xe</a:t>
                </a:r>
                <a:r>
                  <a:rPr lang="en-US" dirty="0"/>
                  <a:t> </a:t>
                </a:r>
                <a:r>
                  <a:rPr lang="en-US" dirty="0" err="1"/>
                  <a:t>buýt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ông</a:t>
                </a:r>
                <a:r>
                  <a:rPr lang="en-US" dirty="0"/>
                  <a:t> </a:t>
                </a:r>
                <a:r>
                  <a:rPr lang="en-US" dirty="0" err="1"/>
                  <a:t>Thắng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18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95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dirty="0"/>
                  <a:t>;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96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99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27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26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18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9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45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418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4: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9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=18+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38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21−18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693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38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76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=21+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3⋅100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22+38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24−21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68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68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693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38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505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114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9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28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3728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4: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9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duy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Thắng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hơn</a:t>
                </a:r>
                <a:r>
                  <a:rPr lang="en-US" sz="2400" dirty="0"/>
                  <a:t> 29 </a:t>
                </a:r>
                <a:r>
                  <a:rPr lang="en-US" sz="2400" dirty="0" err="1"/>
                  <a:t>phút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thời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thuộc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[30; 33). </a:t>
                </a:r>
                <a:r>
                  <a:rPr lang="en-US" sz="2400" dirty="0" err="1"/>
                  <a:t>Vì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+1,5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6683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228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&lt;30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nên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Thắng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hơn</a:t>
                </a:r>
                <a:r>
                  <a:rPr lang="en-US" sz="2400" dirty="0"/>
                  <a:t> 29 </a:t>
                </a:r>
                <a:r>
                  <a:rPr lang="en-US" sz="2400" dirty="0" err="1"/>
                  <a:t>phút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ngoại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9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397" r="-1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877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0"/>
            <a:ext cx="4452650" cy="2617576"/>
            <a:chOff x="3307257" y="1111484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742639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486244" y="1111484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3: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907439-47CF-4CFD-8514-9B0BC85B8E26}"/>
              </a:ext>
            </a:extLst>
          </p:cNvPr>
          <p:cNvSpPr txBox="1">
            <a:spLocks/>
          </p:cNvSpPr>
          <p:nvPr/>
        </p:nvSpPr>
        <p:spPr>
          <a:xfrm>
            <a:off x="386636" y="878014"/>
            <a:ext cx="11637062" cy="5891760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/>
              <a:t>a)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thiên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ghép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ở </a:t>
            </a:r>
            <a:r>
              <a:rPr lang="en-US" sz="2400" dirty="0" err="1"/>
              <a:t>Ví</a:t>
            </a:r>
            <a:r>
              <a:rPr lang="en-US" sz="2400" dirty="0"/>
              <a:t> </a:t>
            </a:r>
            <a:r>
              <a:rPr lang="en-US" sz="2400" dirty="0" err="1"/>
              <a:t>dụ</a:t>
            </a:r>
            <a:r>
              <a:rPr lang="en-US" sz="2400" dirty="0"/>
              <a:t> 4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bỏ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ngoại</a:t>
            </a:r>
            <a:r>
              <a:rPr lang="en-US" sz="2400" dirty="0"/>
              <a:t> </a:t>
            </a:r>
            <a:r>
              <a:rPr lang="en-US" sz="2400" dirty="0" err="1"/>
              <a:t>lệ</a:t>
            </a:r>
            <a:r>
              <a:rPr lang="en-US" sz="2400" dirty="0"/>
              <a:t>.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thiên</a:t>
            </a:r>
            <a:r>
              <a:rPr lang="en-US" sz="2400" dirty="0"/>
              <a:t>, </a:t>
            </a:r>
            <a:r>
              <a:rPr lang="en-US" sz="2400" dirty="0" err="1"/>
              <a:t>khoảng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vừa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thiên</a:t>
            </a:r>
            <a:r>
              <a:rPr lang="en-US" sz="2400" dirty="0"/>
              <a:t>, </a:t>
            </a:r>
            <a:r>
              <a:rPr lang="en-US" sz="2400" dirty="0" err="1"/>
              <a:t>khoảng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ban </a:t>
            </a:r>
            <a:r>
              <a:rPr lang="en-US" sz="2400" dirty="0" err="1"/>
              <a:t>đầu</a:t>
            </a:r>
            <a:r>
              <a:rPr lang="en-US" sz="24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Hằng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ông</a:t>
            </a:r>
            <a:r>
              <a:rPr lang="en-US" sz="2400" dirty="0"/>
              <a:t> </a:t>
            </a:r>
            <a:r>
              <a:rPr lang="en-US" sz="2400" dirty="0" err="1"/>
              <a:t>Thắng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buýt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.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bảng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100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ông</a:t>
            </a:r>
            <a:r>
              <a:rPr lang="en-US" sz="2400" dirty="0"/>
              <a:t> </a:t>
            </a:r>
            <a:r>
              <a:rPr lang="en-US" sz="2400" dirty="0" err="1"/>
              <a:t>Thắng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buýt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.</a:t>
            </a:r>
          </a:p>
        </p:txBody>
      </p:sp>
      <p:pic>
        <p:nvPicPr>
          <p:cNvPr id="12" name="Picture 11" descr="https://img.loigiaihay.com/picture/2024/0315/1_29.png">
            <a:extLst>
              <a:ext uri="{FF2B5EF4-FFF2-40B4-BE49-F238E27FC236}">
                <a16:creationId xmlns:a16="http://schemas.microsoft.com/office/drawing/2014/main" id="{C84F1F7A-AB7A-4EA9-82B4-8B630E958BB8}"/>
              </a:ext>
            </a:extLst>
          </p:cNvPr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48" y="3955113"/>
            <a:ext cx="10142485" cy="2394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457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0"/>
            <a:ext cx="4452650" cy="2617576"/>
            <a:chOff x="3307257" y="1111484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742639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486244" y="1111484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3: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907439-47CF-4CFD-8514-9B0BC85B8E26}"/>
              </a:ext>
            </a:extLst>
          </p:cNvPr>
          <p:cNvSpPr txBox="1">
            <a:spLocks/>
          </p:cNvSpPr>
          <p:nvPr/>
        </p:nvSpPr>
        <p:spPr>
          <a:xfrm>
            <a:off x="386636" y="878014"/>
            <a:ext cx="11637062" cy="5891760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/>
              <a:t>b) </a:t>
            </a:r>
            <a:r>
              <a:rPr lang="en-US" sz="2400" dirty="0" err="1"/>
              <a:t>Hãy</a:t>
            </a:r>
            <a:r>
              <a:rPr lang="en-US" sz="2400" dirty="0"/>
              <a:t> so </a:t>
            </a:r>
            <a:r>
              <a:rPr lang="en-US" sz="2400" dirty="0" err="1"/>
              <a:t>sánh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tán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nửa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nữ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12C </a:t>
            </a:r>
            <a:r>
              <a:rPr lang="en-US" sz="2400" dirty="0" err="1"/>
              <a:t>và</a:t>
            </a:r>
            <a:r>
              <a:rPr lang="en-US" sz="2400" dirty="0"/>
              <a:t> 12D ở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 1.</a:t>
            </a:r>
          </a:p>
        </p:txBody>
      </p:sp>
      <p:pic>
        <p:nvPicPr>
          <p:cNvPr id="13" name="Picture 12" descr="https://img.loigiaihay.com/picture/2024/0315/1_30.png">
            <a:extLst>
              <a:ext uri="{FF2B5EF4-FFF2-40B4-BE49-F238E27FC236}">
                <a16:creationId xmlns:a16="http://schemas.microsoft.com/office/drawing/2014/main" id="{03575C6D-07BC-4691-90AA-3C8B8C052B40}"/>
              </a:ext>
            </a:extLst>
          </p:cNvPr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69" y="2125359"/>
            <a:ext cx="10821862" cy="3070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413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F33AD7A-C704-483B-9BE1-AF5AD31ABC1E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91FA106D-C516-4244-BFB2-7FC69C779FF4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BFDCDF16-B830-43F7-B99A-D551C2689A72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FD215603-A297-47FE-806B-7E3C098EC32D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B4D3011F-AF70-421E-863C-B9A2AB07D9CF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308560C4-8F24-4F55-9632-72876CFE5FFA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810DD34A-45D3-48E0-BED1-6BC9CE464223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7127F011-ADB7-4230-B83F-0460E605C651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FE611C56-35F4-4224-A3DF-08A63E570BC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B5AB781E-A0AA-4984-8022-389FBBF50B03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1B9D33B9-ADE8-4F4D-8C0C-8392234344BF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E551917A-4025-4DD0-9F44-CBC26662BA6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8D796C22-428D-49DC-82B4-6953D7628F63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69A90EAB-7EA0-4202-83FA-58F5DB47BA93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56F37A55-4830-46DB-B9C0-72BC08D44CB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E03BD242-52A1-49CE-83CE-664905138736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47413664-D184-4719-83C6-3B63E94CCB4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CC843E67-82A6-4FF0-8FB0-4C9BB97E9C9A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151167EF-3028-4D3D-A1DF-8CBB10263A9F}"/>
              </a:ext>
            </a:extLst>
          </p:cNvPr>
          <p:cNvSpPr txBox="1">
            <a:spLocks/>
          </p:cNvSpPr>
          <p:nvPr/>
        </p:nvSpPr>
        <p:spPr>
          <a:xfrm>
            <a:off x="4994618" y="2255218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dirty="0"/>
              <a:t>KHOẢNG TỨ PHÂN VỊ</a:t>
            </a:r>
            <a:endParaRPr lang="en-US" dirty="0"/>
          </a:p>
          <a:p>
            <a:endParaRPr lang="fr-FR" sz="4622" b="1" dirty="0">
              <a:solidFill>
                <a:srgbClr val="FF0000"/>
              </a:solidFill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B202CF54-ED75-4C60-A247-5F48EC45D7F1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KHOẢNG TỨ PHÂN VỊ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0"/>
            <a:ext cx="4452650" cy="2617576"/>
            <a:chOff x="3307257" y="1111484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742639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486244" y="1111484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3: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78014"/>
                <a:ext cx="11637062" cy="5891760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sz="3300" dirty="0" err="1"/>
                  <a:t>liệu</a:t>
                </a:r>
                <a:r>
                  <a:rPr lang="en-US" sz="3300" dirty="0"/>
                  <a:t> </a:t>
                </a:r>
                <a:r>
                  <a:rPr lang="en-US" sz="3300" dirty="0" err="1"/>
                  <a:t>gốc</a:t>
                </a:r>
                <a:r>
                  <a:rPr lang="en-US" sz="3300" dirty="0"/>
                  <a:t> </a:t>
                </a:r>
                <a:r>
                  <a:rPr lang="en-US" sz="3300" dirty="0" err="1"/>
                  <a:t>gồm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thời</a:t>
                </a:r>
                <a:r>
                  <a:rPr lang="en-US" sz="3300" dirty="0"/>
                  <a:t> </a:t>
                </a:r>
                <a:r>
                  <a:rPr lang="en-US" sz="3300" dirty="0" err="1"/>
                  <a:t>gian</a:t>
                </a:r>
                <a:r>
                  <a:rPr lang="en-US" sz="3300" dirty="0"/>
                  <a:t> 100 </a:t>
                </a:r>
                <a:r>
                  <a:rPr lang="en-US" sz="3300" dirty="0" err="1"/>
                  <a:t>lần</a:t>
                </a:r>
                <a:r>
                  <a:rPr lang="en-US" sz="3300" dirty="0"/>
                  <a:t> </a:t>
                </a:r>
                <a:r>
                  <a:rPr lang="en-US" sz="3300" dirty="0" err="1"/>
                  <a:t>ông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Thắng</a:t>
                </a:r>
                <a:r>
                  <a:rPr lang="en-US" sz="3300" dirty="0"/>
                  <a:t> </a:t>
                </a:r>
                <a:r>
                  <a:rPr lang="en-US" sz="3300" dirty="0" err="1"/>
                  <a:t>đi</a:t>
                </a:r>
                <a:r>
                  <a:rPr lang="en-US" sz="3300" dirty="0"/>
                  <a:t> </a:t>
                </a:r>
                <a:r>
                  <a:rPr lang="en-US" sz="3300" dirty="0" err="1"/>
                  <a:t>xe</a:t>
                </a:r>
                <a:r>
                  <a:rPr lang="en-US" sz="3300" dirty="0"/>
                  <a:t> </a:t>
                </a:r>
                <a:r>
                  <a:rPr lang="en-US" sz="3300" dirty="0" err="1"/>
                  <a:t>buýt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từ</a:t>
                </a:r>
                <a:r>
                  <a:rPr lang="en-US" sz="3300" dirty="0"/>
                  <a:t> </a:t>
                </a:r>
                <a:r>
                  <a:rPr lang="en-US" sz="3300" dirty="0" err="1"/>
                  <a:t>nhà</a:t>
                </a:r>
                <a:r>
                  <a:rPr lang="en-US" sz="3300" dirty="0"/>
                  <a:t> </a:t>
                </a:r>
                <a:r>
                  <a:rPr lang="en-US" sz="3300" dirty="0" err="1"/>
                  <a:t>đến</a:t>
                </a:r>
                <a:r>
                  <a:rPr lang="en-US" sz="3300" dirty="0"/>
                  <a:t> </a:t>
                </a:r>
                <a:r>
                  <a:rPr lang="en-US" sz="3300" dirty="0" err="1"/>
                  <a:t>cơ</a:t>
                </a:r>
                <a:r>
                  <a:rPr lang="en-US" sz="3300" dirty="0"/>
                  <a:t> </a:t>
                </a:r>
                <a:r>
                  <a:rPr lang="en-US" sz="3300" dirty="0" err="1"/>
                  <a:t>quan</a:t>
                </a:r>
                <a:r>
                  <a:rPr lang="en-US" sz="3300" dirty="0"/>
                  <a:t> </a:t>
                </a:r>
                <a:r>
                  <a:rPr lang="en-US" sz="3300" dirty="0" err="1"/>
                  <a:t>được</a:t>
                </a:r>
                <a:r>
                  <a:rPr lang="en-US" sz="3300" dirty="0"/>
                  <a:t> </a:t>
                </a:r>
                <a:r>
                  <a:rPr lang="en-US" sz="3300" dirty="0" err="1"/>
                  <a:t>xếp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theo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thứ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tự</a:t>
                </a:r>
                <a:r>
                  <a:rPr lang="en-US" sz="3300" dirty="0"/>
                  <a:t> </a:t>
                </a:r>
                <a:r>
                  <a:rPr lang="en-US" sz="3300" dirty="0" err="1"/>
                  <a:t>không</a:t>
                </a:r>
                <a:r>
                  <a:rPr lang="en-US" sz="3300" dirty="0"/>
                  <a:t> </a:t>
                </a:r>
                <a:r>
                  <a:rPr lang="en-US" sz="3300" dirty="0" err="1"/>
                  <a:t>giảm</a:t>
                </a:r>
                <a:r>
                  <a:rPr lang="en-US" sz="33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300" dirty="0" err="1"/>
                  <a:t>Khoảng</a:t>
                </a:r>
                <a:r>
                  <a:rPr lang="en-US" sz="3300" dirty="0"/>
                  <a:t> </a:t>
                </a:r>
                <a:r>
                  <a:rPr lang="en-US" sz="3300" dirty="0" err="1"/>
                  <a:t>biến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thiên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r>
                      <a:rPr lang="en-US" sz="33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=33−15=18</m:t>
                    </m:r>
                  </m:oMath>
                </a14:m>
                <a:r>
                  <a:rPr lang="en-US" sz="3300" dirty="0"/>
                  <a:t> (</a:t>
                </a:r>
                <a:r>
                  <a:rPr lang="en-US" sz="3300" dirty="0" err="1"/>
                  <a:t>phút</a:t>
                </a:r>
                <a:r>
                  <a:rPr lang="en-US" sz="3300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300" dirty="0" err="1"/>
                  <a:t>тa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r>
                      <a:rPr lang="en-US" sz="33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300" dirty="0"/>
                  <a:t> </a:t>
                </a:r>
                <a:r>
                  <a:rPr lang="en-US" sz="3300" dirty="0" err="1"/>
                  <a:t>с</a:t>
                </a:r>
                <a:r>
                  <a:rPr lang="en-US" sz="3300" dirty="0"/>
                  <a:t>ó: </a:t>
                </a:r>
                <a14:m>
                  <m:oMath xmlns:m="http://schemas.openxmlformats.org/officeDocument/2006/math">
                    <m:r>
                      <a:rPr lang="en-US" sz="33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sz="33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15</m:t>
                        </m:r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func>
                      <m:func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func>
                      <m:func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60</m:t>
                        </m:r>
                      </m:sub>
                    </m:sSub>
                    <m:r>
                      <a:rPr lang="en-US" sz="33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18</m:t>
                        </m:r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func>
                      <m:func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61</m:t>
                        </m:r>
                      </m:sub>
                    </m:sSub>
                    <m:func>
                      <m:func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87</m:t>
                        </m:r>
                      </m:sub>
                    </m:sSub>
                    <m:r>
                      <a:rPr lang="en-US" sz="33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21</m:t>
                        </m:r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3300" dirty="0"/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300" dirty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88</m:t>
                        </m:r>
                      </m:sub>
                    </m:sSub>
                    <m:func>
                      <m:func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95</m:t>
                        </m:r>
                      </m:sub>
                    </m:sSub>
                    <m:r>
                      <a:rPr lang="en-US" sz="33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24</m:t>
                        </m:r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96</m:t>
                        </m:r>
                      </m:sub>
                    </m:sSub>
                    <m:func>
                      <m:func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99</m:t>
                        </m:r>
                      </m:sub>
                    </m:sSub>
                    <m:r>
                      <a:rPr lang="en-US" sz="33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27</m:t>
                        </m:r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  <m:r>
                      <a:rPr lang="en-US" sz="33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30</m:t>
                        </m:r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3300" dirty="0"/>
              </a:p>
              <a:p>
                <a:pPr>
                  <a:lnSpc>
                    <a:spcPct val="150000"/>
                  </a:lnSpc>
                </a:pPr>
                <a:r>
                  <a:rPr lang="en-US" sz="3300" dirty="0" err="1"/>
                  <a:t>Tứ</a:t>
                </a:r>
                <a:r>
                  <a:rPr lang="en-US" sz="3300" dirty="0"/>
                  <a:t> </a:t>
                </a:r>
                <a:r>
                  <a:rPr lang="en-US" sz="3300" dirty="0" err="1"/>
                  <a:t>phân</a:t>
                </a:r>
                <a:r>
                  <a:rPr lang="en-US" sz="3300" dirty="0"/>
                  <a:t> </a:t>
                </a:r>
                <a:r>
                  <a:rPr lang="en-US" sz="3300" dirty="0" err="1"/>
                  <a:t>vị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thứ</a:t>
                </a:r>
                <a:r>
                  <a:rPr lang="en-US" sz="3300" dirty="0"/>
                  <a:t> </a:t>
                </a:r>
                <a:r>
                  <a:rPr lang="en-US" sz="3300" dirty="0" err="1"/>
                  <a:t>nhất</a:t>
                </a:r>
                <a:r>
                  <a:rPr lang="en-US" sz="3300" dirty="0"/>
                  <a:t> </a:t>
                </a:r>
                <a:r>
                  <a:rPr lang="en-US" sz="3300" dirty="0" err="1"/>
                  <a:t>của</a:t>
                </a:r>
                <a:r>
                  <a:rPr lang="en-US" sz="3300" dirty="0"/>
                  <a:t> </a:t>
                </a:r>
                <a:r>
                  <a:rPr lang="en-US" sz="3300" dirty="0" err="1"/>
                  <a:t>mẫu</a:t>
                </a:r>
                <a:r>
                  <a:rPr lang="en-US" sz="3300" dirty="0"/>
                  <a:t> </a:t>
                </a:r>
                <a:r>
                  <a:rPr lang="en-US" sz="3300" dirty="0" err="1"/>
                  <a:t>số</a:t>
                </a:r>
                <a:r>
                  <a:rPr lang="en-US" sz="3300" dirty="0"/>
                  <a:t> </a:t>
                </a:r>
                <a:r>
                  <a:rPr lang="en-US" sz="3300" dirty="0" err="1"/>
                  <a:t>liệu</a:t>
                </a:r>
                <a:r>
                  <a:rPr lang="en-US" sz="3300" dirty="0"/>
                  <a:t> </a:t>
                </a:r>
                <a:r>
                  <a:rPr lang="en-US" sz="3300" dirty="0" err="1"/>
                  <a:t>gốc</a:t>
                </a:r>
                <a:r>
                  <a:rPr lang="en-US" sz="3300" dirty="0"/>
                  <a:t> </a:t>
                </a:r>
                <a:r>
                  <a:rPr lang="en-US" sz="3300" dirty="0" err="1"/>
                  <a:t>là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sub>
                        </m:s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26</m:t>
                            </m:r>
                          </m:sub>
                        </m:sSub>
                      </m:e>
                    </m:d>
                    <m:r>
                      <a:rPr lang="en-US" sz="33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18</m:t>
                        </m:r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3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300" dirty="0"/>
                  <a:t>Do </a:t>
                </a:r>
                <a:r>
                  <a:rPr lang="en-US" sz="3300" dirty="0" err="1"/>
                  <a:t>đó</a:t>
                </a:r>
                <a:r>
                  <a:rPr lang="en-US" sz="3300" dirty="0"/>
                  <a:t>, </a:t>
                </a:r>
                <a:r>
                  <a:rPr lang="en-US" sz="3300" dirty="0" err="1"/>
                  <a:t>tứ</a:t>
                </a:r>
                <a:r>
                  <a:rPr lang="en-US" sz="3300" dirty="0"/>
                  <a:t> </a:t>
                </a:r>
                <a:r>
                  <a:rPr lang="en-US" sz="3300" dirty="0" err="1"/>
                  <a:t>phân</a:t>
                </a:r>
                <a:r>
                  <a:rPr lang="en-US" sz="3300" dirty="0"/>
                  <a:t> </a:t>
                </a:r>
                <a:r>
                  <a:rPr lang="en-US" sz="3300" dirty="0" err="1"/>
                  <a:t>vị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thứ</a:t>
                </a:r>
                <a:r>
                  <a:rPr lang="en-US" sz="3300" dirty="0"/>
                  <a:t> </a:t>
                </a:r>
                <a:r>
                  <a:rPr lang="en-US" sz="3300" dirty="0" err="1"/>
                  <a:t>nhất</a:t>
                </a:r>
                <a:r>
                  <a:rPr lang="en-US" sz="3300" dirty="0"/>
                  <a:t> </a:t>
                </a:r>
                <a:r>
                  <a:rPr lang="en-US" sz="3300" dirty="0" err="1"/>
                  <a:t>của</a:t>
                </a:r>
                <a:r>
                  <a:rPr lang="en-US" sz="3300" dirty="0"/>
                  <a:t> </a:t>
                </a:r>
                <a:r>
                  <a:rPr lang="en-US" sz="3300" dirty="0" err="1"/>
                  <a:t>mẫu</a:t>
                </a:r>
                <a:r>
                  <a:rPr lang="en-US" sz="3300" dirty="0"/>
                  <a:t> </a:t>
                </a:r>
                <a:r>
                  <a:rPr lang="en-US" sz="3300" dirty="0" err="1"/>
                  <a:t>số</a:t>
                </a:r>
                <a:r>
                  <a:rPr lang="en-US" sz="3300" dirty="0"/>
                  <a:t> </a:t>
                </a:r>
                <a:r>
                  <a:rPr lang="en-US" sz="3300" dirty="0" err="1"/>
                  <a:t>liệu</a:t>
                </a:r>
                <a:r>
                  <a:rPr lang="en-US" sz="3300" dirty="0"/>
                  <a:t> </a:t>
                </a:r>
                <a:r>
                  <a:rPr lang="en-US" sz="3300" dirty="0" err="1"/>
                  <a:t>ghép</a:t>
                </a:r>
                <a:r>
                  <a:rPr lang="en-US" sz="3300" dirty="0"/>
                  <a:t> </a:t>
                </a:r>
                <a:r>
                  <a:rPr lang="en-US" sz="3300" dirty="0" err="1"/>
                  <a:t>nhóm</a:t>
                </a:r>
                <a:r>
                  <a:rPr lang="en-US" sz="3300" dirty="0"/>
                  <a:t> </a:t>
                </a:r>
                <a:r>
                  <a:rPr lang="en-US" sz="3300" dirty="0" err="1"/>
                  <a:t>là</a:t>
                </a:r>
                <a:r>
                  <a:rPr lang="en-US" sz="33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300" i="1">
                        <a:latin typeface="Cambria Math" panose="02040503050406030204" pitchFamily="18" charset="0"/>
                      </a:rPr>
                      <m:t>=18+</m:t>
                    </m:r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−22</m:t>
                        </m:r>
                      </m:num>
                      <m:den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38</m:t>
                        </m:r>
                      </m:den>
                    </m:f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21−18</m:t>
                        </m:r>
                      </m:e>
                    </m:d>
                    <m:r>
                      <a:rPr lang="en-US" sz="3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693</m:t>
                        </m:r>
                      </m:num>
                      <m:den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38</m:t>
                        </m:r>
                      </m:den>
                    </m:f>
                  </m:oMath>
                </a14:m>
                <a:endParaRPr lang="en-US" sz="33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78014"/>
                <a:ext cx="11637062" cy="5891760"/>
              </a:xfrm>
              <a:prstGeom prst="rect">
                <a:avLst/>
              </a:prstGeom>
              <a:blipFill>
                <a:blip r:embed="rId7"/>
                <a:stretch>
                  <a:fillRect l="-31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3">
            <a:extLst>
              <a:ext uri="{FF2B5EF4-FFF2-40B4-BE49-F238E27FC236}">
                <a16:creationId xmlns:a16="http://schemas.microsoft.com/office/drawing/2014/main" id="{84F4890B-6558-46F5-BCEB-68F2BF2B9DD7}"/>
              </a:ext>
            </a:extLst>
          </p:cNvPr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73619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0"/>
            <a:ext cx="4452650" cy="2617576"/>
            <a:chOff x="3307257" y="1111484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742639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486244" y="1111484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3: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78014"/>
                <a:ext cx="11637062" cy="5891760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76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=21+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3.100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22+38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24−21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68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505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114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x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ngoại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+1,5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−1,5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39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+1,5.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=21,39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693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38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−1,5.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=16,34</m:t>
                    </m:r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ngoại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[15;18); [24;27); [27;30); [30;33)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bỏ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ngoại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: 24 - 18 = 6(</a:t>
                </a:r>
                <a:r>
                  <a:rPr lang="en-US" dirty="0" err="1"/>
                  <a:t>phút</a:t>
                </a:r>
                <a:r>
                  <a:rPr lang="en-US" dirty="0"/>
                  <a:t>)</a:t>
                </a:r>
              </a:p>
              <a:p>
                <a:pPr>
                  <a:lnSpc>
                    <a:spcPct val="16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78014"/>
                <a:ext cx="11637062" cy="5891760"/>
              </a:xfrm>
              <a:prstGeom prst="rect">
                <a:avLst/>
              </a:prstGeom>
              <a:blipFill>
                <a:blip r:embed="rId7"/>
                <a:stretch>
                  <a:fillRect l="-262" r="-15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3">
            <a:extLst>
              <a:ext uri="{FF2B5EF4-FFF2-40B4-BE49-F238E27FC236}">
                <a16:creationId xmlns:a16="http://schemas.microsoft.com/office/drawing/2014/main" id="{64BEE05A-6CD7-4373-818C-F32083A5D21D}"/>
              </a:ext>
            </a:extLst>
          </p:cNvPr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14340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0"/>
            <a:ext cx="4452650" cy="2617576"/>
            <a:chOff x="3307257" y="1111484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742639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486244" y="1111484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3: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78014"/>
                <a:ext cx="11637062" cy="5891760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65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gồm</a:t>
                </a:r>
                <a:r>
                  <a:rPr lang="en-US" dirty="0"/>
                  <a:t>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65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ông</a:t>
                </a:r>
                <a:r>
                  <a:rPr lang="en-US" dirty="0"/>
                  <a:t> </a:t>
                </a:r>
                <a:r>
                  <a:rPr lang="en-US" dirty="0" err="1"/>
                  <a:t>Thắng</a:t>
                </a:r>
                <a:r>
                  <a:rPr lang="en-US" dirty="0"/>
                  <a:t> </a:t>
                </a:r>
                <a:r>
                  <a:rPr lang="en-US" dirty="0" err="1"/>
                  <a:t>đi</a:t>
                </a:r>
                <a:r>
                  <a:rPr lang="en-US" dirty="0"/>
                  <a:t> </a:t>
                </a:r>
                <a:r>
                  <a:rPr lang="en-US" dirty="0" err="1"/>
                  <a:t>xe</a:t>
                </a:r>
                <a:r>
                  <a:rPr lang="en-US" dirty="0"/>
                  <a:t> </a:t>
                </a:r>
                <a:r>
                  <a:rPr lang="en-US" dirty="0" err="1"/>
                  <a:t>buýt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nhà</a:t>
                </a:r>
                <a:r>
                  <a:rPr lang="en-US" dirty="0"/>
                  <a:t> </a:t>
                </a:r>
                <a:r>
                  <a:rPr lang="en-US" dirty="0" err="1"/>
                  <a:t>đến</a:t>
                </a:r>
                <a:r>
                  <a:rPr lang="en-US" dirty="0"/>
                  <a:t> </a:t>
                </a:r>
                <a:r>
                  <a:rPr lang="en-US" dirty="0" err="1"/>
                  <a:t>cơ</a:t>
                </a:r>
                <a:r>
                  <a:rPr lang="en-US" dirty="0"/>
                  <a:t> </a:t>
                </a:r>
                <a:r>
                  <a:rPr lang="en-US" dirty="0" err="1"/>
                  <a:t>quan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xếp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giảm</a:t>
                </a:r>
                <a:r>
                  <a:rPr lang="en-US" dirty="0"/>
                  <a:t>,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bỏ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ngoại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18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39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18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=18+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38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21−18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2931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152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=21+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3.65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−38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24−21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799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=2,91</m:t>
                    </m:r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78014"/>
                <a:ext cx="11637062" cy="5891760"/>
              </a:xfrm>
              <a:prstGeom prst="rect">
                <a:avLst/>
              </a:prstGeom>
              <a:blipFill>
                <a:blip r:embed="rId7"/>
                <a:stretch>
                  <a:fillRect l="-2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3">
            <a:extLst>
              <a:ext uri="{FF2B5EF4-FFF2-40B4-BE49-F238E27FC236}">
                <a16:creationId xmlns:a16="http://schemas.microsoft.com/office/drawing/2014/main" id="{87F234A2-A68D-4183-8C86-0A2949BE8804}"/>
              </a:ext>
            </a:extLst>
          </p:cNvPr>
          <p:cNvSpPr/>
          <p:nvPr/>
        </p:nvSpPr>
        <p:spPr>
          <a:xfrm>
            <a:off x="10996373" y="1883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30582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0"/>
            <a:ext cx="4452650" cy="2617576"/>
            <a:chOff x="3307257" y="1111484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742639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486244" y="1111484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3: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78014"/>
                <a:ext cx="11637062" cy="5891760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6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: Sau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bỏ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ngoại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,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 </a:t>
                </a:r>
                <a:r>
                  <a:rPr lang="en-US" dirty="0" err="1"/>
                  <a:t>mới</a:t>
                </a:r>
                <a:r>
                  <a:rPr lang="en-US" dirty="0"/>
                  <a:t> </a:t>
                </a:r>
                <a:r>
                  <a:rPr lang="en-US" dirty="0" err="1"/>
                  <a:t>giảm</a:t>
                </a:r>
                <a:r>
                  <a:rPr lang="en-US" dirty="0"/>
                  <a:t> </a:t>
                </a:r>
                <a:r>
                  <a:rPr lang="en-US" dirty="0" err="1"/>
                  <a:t>mạnh</a:t>
                </a:r>
                <a:r>
                  <a:rPr lang="en-US" dirty="0"/>
                  <a:t> </a:t>
                </a:r>
                <a:r>
                  <a:rPr lang="en-US" dirty="0" err="1"/>
                  <a:t>còn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mới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bị</a:t>
                </a:r>
                <a:r>
                  <a:rPr lang="en-US" dirty="0"/>
                  <a:t> </a:t>
                </a:r>
                <a:r>
                  <a:rPr lang="en-US" dirty="0" err="1"/>
                  <a:t>ảnh</a:t>
                </a:r>
                <a:r>
                  <a:rPr lang="en-US" dirty="0"/>
                  <a:t> </a:t>
                </a:r>
                <a:r>
                  <a:rPr lang="en-US" dirty="0" err="1"/>
                  <a:t>hưởng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Cỡ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bạn</a:t>
                </a:r>
                <a:r>
                  <a:rPr lang="en-US" dirty="0"/>
                  <a:t>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sinh</a:t>
                </a:r>
                <a:r>
                  <a:rPr lang="en-US" dirty="0"/>
                  <a:t> </a:t>
                </a:r>
                <a:r>
                  <a:rPr lang="en-US" dirty="0" err="1"/>
                  <a:t>nữ</a:t>
                </a:r>
                <a:r>
                  <a:rPr lang="en-US" dirty="0"/>
                  <a:t> </a:t>
                </a:r>
                <a:r>
                  <a:rPr lang="en-US" dirty="0" err="1"/>
                  <a:t>lớp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xếp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giảm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155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160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65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165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70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170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75</m:t>
                        </m:r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180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85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160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65</m:t>
                        </m:r>
                      </m:e>
                    </m:d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=160+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165−160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4565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78014"/>
                <a:ext cx="11637062" cy="5891760"/>
              </a:xfrm>
              <a:prstGeom prst="rect">
                <a:avLst/>
              </a:prstGeom>
              <a:blipFill>
                <a:blip r:embed="rId7"/>
                <a:stretch>
                  <a:fillRect l="-105" r="-162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3">
            <a:extLst>
              <a:ext uri="{FF2B5EF4-FFF2-40B4-BE49-F238E27FC236}">
                <a16:creationId xmlns:a16="http://schemas.microsoft.com/office/drawing/2014/main" id="{2179D714-26E6-4FF0-A5DB-8780A45C26E4}"/>
              </a:ext>
            </a:extLst>
          </p:cNvPr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1180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0"/>
            <a:ext cx="4452650" cy="2617576"/>
            <a:chOff x="3307257" y="1111484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742639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486244" y="1111484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3: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78014"/>
                <a:ext cx="11637062" cy="5891760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dirty="0"/>
                  <a:t> 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165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70</m:t>
                        </m:r>
                      </m:e>
                    </m:d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=165+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3.25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2+7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170−165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2705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675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bạn</a:t>
                </a:r>
                <a:r>
                  <a:rPr lang="en-US" dirty="0"/>
                  <a:t>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sinh</a:t>
                </a:r>
                <a:r>
                  <a:rPr lang="en-US" dirty="0"/>
                  <a:t> </a:t>
                </a:r>
                <a:r>
                  <a:rPr lang="en-US" dirty="0" err="1"/>
                  <a:t>nữ</a:t>
                </a:r>
                <a:r>
                  <a:rPr lang="en-US" dirty="0"/>
                  <a:t> </a:t>
                </a:r>
                <a:r>
                  <a:rPr lang="en-US" dirty="0" err="1"/>
                  <a:t>lớp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xếp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giảm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та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155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160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65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165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70</m:t>
                        </m:r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170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75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175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80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78014"/>
                <a:ext cx="11637062" cy="5891760"/>
              </a:xfrm>
              <a:prstGeom prst="rect">
                <a:avLst/>
              </a:prstGeom>
              <a:blipFill>
                <a:blip r:embed="rId7"/>
                <a:stretch>
                  <a:fillRect l="-419" r="-41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3">
            <a:extLst>
              <a:ext uri="{FF2B5EF4-FFF2-40B4-BE49-F238E27FC236}">
                <a16:creationId xmlns:a16="http://schemas.microsoft.com/office/drawing/2014/main" id="{5CD7E032-A709-4A13-ABEA-8D800E0D0378}"/>
              </a:ext>
            </a:extLst>
          </p:cNvPr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30299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0"/>
            <a:ext cx="4452650" cy="2617576"/>
            <a:chOff x="3307257" y="1111484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742639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486244" y="1111484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3: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78014"/>
                <a:ext cx="11637062" cy="5891760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dirty="0"/>
                  <a:t> 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160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65</m:t>
                        </m:r>
                      </m:e>
                    </m:d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=160+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165−160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5785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165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70</m:t>
                        </m:r>
                      </m:e>
                    </m:d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=165+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3.25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5+9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170−165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5375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2095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288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bạn</a:t>
                </a:r>
                <a:r>
                  <a:rPr lang="en-US" dirty="0"/>
                  <a:t>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sinh</a:t>
                </a:r>
                <a:r>
                  <a:rPr lang="en-US" dirty="0"/>
                  <a:t> </a:t>
                </a:r>
                <a:r>
                  <a:rPr lang="en-US" dirty="0" err="1"/>
                  <a:t>nữ</a:t>
                </a:r>
                <a:r>
                  <a:rPr lang="en-US" dirty="0"/>
                  <a:t> </a:t>
                </a:r>
                <a:r>
                  <a:rPr lang="en-US" dirty="0" err="1"/>
                  <a:t>lớp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tán</a:t>
                </a:r>
                <a:r>
                  <a:rPr lang="en-US" dirty="0"/>
                  <a:t> </a:t>
                </a:r>
                <a:r>
                  <a:rPr lang="en-US" dirty="0" err="1"/>
                  <a:t>lơn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</a:t>
                </a:r>
                <a:r>
                  <a:rPr lang="en-US" dirty="0" err="1"/>
                  <a:t>lớp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78014"/>
                <a:ext cx="11637062" cy="5891760"/>
              </a:xfrm>
              <a:prstGeom prst="rect">
                <a:avLst/>
              </a:prstGeom>
              <a:blipFill>
                <a:blip r:embed="rId7"/>
                <a:stretch>
                  <a:fillRect l="-2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3">
            <a:extLst>
              <a:ext uri="{FF2B5EF4-FFF2-40B4-BE49-F238E27FC236}">
                <a16:creationId xmlns:a16="http://schemas.microsoft.com/office/drawing/2014/main" id="{D81B1F00-12A7-4518-B027-1FDE2E8ABC42}"/>
              </a:ext>
            </a:extLst>
          </p:cNvPr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52858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9593" y="1385759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90608" y="2997656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89593" y="5156252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7179" y="162186"/>
            <a:ext cx="11684621" cy="6441308"/>
            <a:chOff x="0" y="-38100"/>
            <a:chExt cx="4603375" cy="26582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0337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118628-39CB-8BE4-28BC-2D76C9905DFA}"/>
              </a:ext>
            </a:extLst>
          </p:cNvPr>
          <p:cNvGrpSpPr/>
          <p:nvPr/>
        </p:nvGrpSpPr>
        <p:grpSpPr>
          <a:xfrm>
            <a:off x="-673935" y="147271"/>
            <a:ext cx="5023252" cy="803348"/>
            <a:chOff x="-448983" y="155830"/>
            <a:chExt cx="5023252" cy="803348"/>
          </a:xfrm>
        </p:grpSpPr>
        <p:sp>
          <p:nvSpPr>
            <p:cNvPr id="29" name="Freeform 29"/>
            <p:cNvSpPr/>
            <p:nvPr/>
          </p:nvSpPr>
          <p:spPr>
            <a:xfrm flipH="1">
              <a:off x="428247" y="268960"/>
              <a:ext cx="3148241" cy="690218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-448983" y="155830"/>
              <a:ext cx="5023252" cy="711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284"/>
                </a:lnSpc>
                <a:defRPr/>
              </a:pPr>
              <a:r>
                <a:rPr lang="en-US" sz="3600" b="1" spc="12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1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b="51852"/>
          <a:stretch/>
        </p:blipFill>
        <p:spPr>
          <a:xfrm>
            <a:off x="9142922" y="5262745"/>
            <a:ext cx="2800793" cy="1438011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FADC23E-5791-0009-6751-7EC8ADED4ADF}"/>
              </a:ext>
            </a:extLst>
          </p:cNvPr>
          <p:cNvSpPr txBox="1">
            <a:spLocks/>
          </p:cNvSpPr>
          <p:nvPr/>
        </p:nvSpPr>
        <p:spPr>
          <a:xfrm>
            <a:off x="203295" y="947656"/>
            <a:ext cx="11557296" cy="5558576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khảo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 A </a:t>
            </a:r>
            <a:r>
              <a:rPr lang="en-US" dirty="0" err="1"/>
              <a:t>và</a:t>
            </a:r>
            <a:r>
              <a:rPr lang="en-US" dirty="0"/>
              <a:t> B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hôn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nữ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ở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pPr>
              <a:lnSpc>
                <a:spcPct val="160000"/>
              </a:lnSpc>
            </a:pPr>
            <a:r>
              <a:rPr lang="en-US" dirty="0"/>
              <a:t>a)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thiên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 A </a:t>
            </a:r>
            <a:r>
              <a:rPr lang="en-US" dirty="0" err="1"/>
              <a:t>và</a:t>
            </a:r>
            <a:r>
              <a:rPr lang="en-US" dirty="0"/>
              <a:t> B.</a:t>
            </a:r>
          </a:p>
          <a:p>
            <a:pPr>
              <a:lnSpc>
                <a:spcPct val="160000"/>
              </a:lnSpc>
            </a:pPr>
            <a:r>
              <a:rPr lang="en-US" dirty="0"/>
              <a:t>b) </a:t>
            </a:r>
            <a:r>
              <a:rPr lang="en-US" dirty="0" err="1"/>
              <a:t>Nếu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nữ</a:t>
            </a:r>
            <a:r>
              <a:rPr lang="en-US" dirty="0"/>
              <a:t> ở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hôn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?</a:t>
            </a:r>
          </a:p>
          <a:p>
            <a:pPr algn="ctr">
              <a:lnSpc>
                <a:spcPct val="160000"/>
              </a:lnSpc>
            </a:pPr>
            <a:r>
              <a:rPr lang="en-US" b="1" dirty="0"/>
              <a:t>Lời </a:t>
            </a:r>
            <a:r>
              <a:rPr lang="en-US" b="1" dirty="0" err="1"/>
              <a:t>giải</a:t>
            </a:r>
            <a:endParaRPr lang="en-US" dirty="0"/>
          </a:p>
          <a:p>
            <a:pPr>
              <a:lnSpc>
                <a:spcPct val="160000"/>
              </a:lnSpc>
            </a:pP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thiên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 A </a:t>
            </a:r>
            <a:r>
              <a:rPr lang="en-US" dirty="0" err="1"/>
              <a:t>là</a:t>
            </a:r>
            <a:r>
              <a:rPr lang="en-US" dirty="0"/>
              <a:t>: 34 - 19 = 15(</a:t>
            </a:r>
            <a:r>
              <a:rPr lang="en-US" dirty="0" err="1"/>
              <a:t>tuổi</a:t>
            </a:r>
            <a:r>
              <a:rPr lang="en-US" dirty="0"/>
              <a:t>)</a:t>
            </a:r>
          </a:p>
          <a:p>
            <a:pPr>
              <a:lnSpc>
                <a:spcPct val="160000"/>
              </a:lnSpc>
            </a:pP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thiên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 B </a:t>
            </a:r>
            <a:r>
              <a:rPr lang="en-US" dirty="0" err="1"/>
              <a:t>là</a:t>
            </a:r>
            <a:r>
              <a:rPr lang="en-US" dirty="0"/>
              <a:t>: 31 - 19 = 12(</a:t>
            </a:r>
            <a:r>
              <a:rPr lang="en-US" dirty="0" err="1"/>
              <a:t>tuổi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6282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9593" y="1385759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90608" y="2997656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89593" y="5156252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7179" y="162186"/>
            <a:ext cx="11684621" cy="6441308"/>
            <a:chOff x="0" y="-38100"/>
            <a:chExt cx="4603375" cy="26582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0337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118628-39CB-8BE4-28BC-2D76C9905DFA}"/>
              </a:ext>
            </a:extLst>
          </p:cNvPr>
          <p:cNvGrpSpPr/>
          <p:nvPr/>
        </p:nvGrpSpPr>
        <p:grpSpPr>
          <a:xfrm>
            <a:off x="-673935" y="147271"/>
            <a:ext cx="5023252" cy="803348"/>
            <a:chOff x="-448983" y="155830"/>
            <a:chExt cx="5023252" cy="803348"/>
          </a:xfrm>
        </p:grpSpPr>
        <p:sp>
          <p:nvSpPr>
            <p:cNvPr id="29" name="Freeform 29"/>
            <p:cNvSpPr/>
            <p:nvPr/>
          </p:nvSpPr>
          <p:spPr>
            <a:xfrm flipH="1">
              <a:off x="428247" y="268960"/>
              <a:ext cx="3148241" cy="690218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-448983" y="155830"/>
              <a:ext cx="5023252" cy="711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284"/>
                </a:lnSpc>
                <a:defRPr/>
              </a:pPr>
              <a:r>
                <a:rPr lang="en-US" sz="3600" b="1" spc="12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1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b="51852"/>
          <a:stretch/>
        </p:blipFill>
        <p:spPr>
          <a:xfrm>
            <a:off x="9142922" y="5262745"/>
            <a:ext cx="2800793" cy="1438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95" y="947656"/>
                <a:ext cx="11557296" cy="555857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Cỡ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tuổi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hôn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phụ</a:t>
                </a:r>
                <a:r>
                  <a:rPr lang="en-US" dirty="0"/>
                  <a:t> </a:t>
                </a:r>
                <a:r>
                  <a:rPr lang="en-US" dirty="0" err="1"/>
                  <a:t>nữ</a:t>
                </a:r>
                <a:r>
                  <a:rPr lang="en-US" dirty="0"/>
                  <a:t> ở </a:t>
                </a:r>
                <a:r>
                  <a:rPr lang="en-US" dirty="0" err="1"/>
                  <a:t>khu</a:t>
                </a:r>
                <a:r>
                  <a:rPr lang="en-US" dirty="0"/>
                  <a:t> </a:t>
                </a:r>
                <a:r>
                  <a:rPr lang="en-US" dirty="0" err="1"/>
                  <a:t>vực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xếp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giảm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19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38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69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93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28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94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26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=22+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25−22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95" y="947656"/>
                <a:ext cx="11557296" cy="5558576"/>
              </a:xfrm>
              <a:prstGeom prst="rect">
                <a:avLst/>
              </a:prstGeom>
              <a:blipFill>
                <a:blip r:embed="rId5"/>
                <a:stretch>
                  <a:fillRect l="-421" r="-21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709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9593" y="1385759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90608" y="2997656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89593" y="5156252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7179" y="162186"/>
            <a:ext cx="11684621" cy="6441308"/>
            <a:chOff x="0" y="-38100"/>
            <a:chExt cx="4603375" cy="26582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0337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118628-39CB-8BE4-28BC-2D76C9905DFA}"/>
              </a:ext>
            </a:extLst>
          </p:cNvPr>
          <p:cNvGrpSpPr/>
          <p:nvPr/>
        </p:nvGrpSpPr>
        <p:grpSpPr>
          <a:xfrm>
            <a:off x="-673935" y="147271"/>
            <a:ext cx="5023252" cy="803348"/>
            <a:chOff x="-448983" y="155830"/>
            <a:chExt cx="5023252" cy="803348"/>
          </a:xfrm>
        </p:grpSpPr>
        <p:sp>
          <p:nvSpPr>
            <p:cNvPr id="29" name="Freeform 29"/>
            <p:cNvSpPr/>
            <p:nvPr/>
          </p:nvSpPr>
          <p:spPr>
            <a:xfrm flipH="1">
              <a:off x="428247" y="268960"/>
              <a:ext cx="3148241" cy="690218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-448983" y="155830"/>
              <a:ext cx="5023252" cy="711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284"/>
                </a:lnSpc>
                <a:defRPr/>
              </a:pPr>
              <a:r>
                <a:rPr lang="en-US" sz="3600" b="1" spc="12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1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b="51852"/>
          <a:stretch/>
        </p:blipFill>
        <p:spPr>
          <a:xfrm>
            <a:off x="9142922" y="5262745"/>
            <a:ext cx="2800793" cy="1438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95" y="947656"/>
                <a:ext cx="11557296" cy="555857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76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28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=28+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3.100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10+27+31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31−28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721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388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75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tuổi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hôn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phụ</a:t>
                </a:r>
                <a:r>
                  <a:rPr lang="en-US" dirty="0"/>
                  <a:t> </a:t>
                </a:r>
                <a:r>
                  <a:rPr lang="en-US" dirty="0" err="1"/>
                  <a:t>nữ</a:t>
                </a:r>
                <a:r>
                  <a:rPr lang="en-US" dirty="0"/>
                  <a:t> ở </a:t>
                </a:r>
                <a:r>
                  <a:rPr lang="en-US" dirty="0" err="1"/>
                  <a:t>khu</a:t>
                </a:r>
                <a:r>
                  <a:rPr lang="en-US" dirty="0"/>
                  <a:t> </a:t>
                </a:r>
                <a:r>
                  <a:rPr lang="en-US" dirty="0" err="1"/>
                  <a:t>vực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xếp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giảm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19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48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88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98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99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28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95" y="947656"/>
                <a:ext cx="11557296" cy="5558576"/>
              </a:xfrm>
              <a:prstGeom prst="rect">
                <a:avLst/>
              </a:prstGeom>
              <a:blipFill>
                <a:blip r:embed="rId5"/>
                <a:stretch>
                  <a:fillRect l="-263" r="-211" b="-1247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3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9593" y="1385759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90608" y="2997656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89593" y="5156252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7179" y="162186"/>
            <a:ext cx="11684621" cy="6441308"/>
            <a:chOff x="0" y="-38100"/>
            <a:chExt cx="4603375" cy="26582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0337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118628-39CB-8BE4-28BC-2D76C9905DFA}"/>
              </a:ext>
            </a:extLst>
          </p:cNvPr>
          <p:cNvGrpSpPr/>
          <p:nvPr/>
        </p:nvGrpSpPr>
        <p:grpSpPr>
          <a:xfrm>
            <a:off x="-673935" y="147271"/>
            <a:ext cx="5023252" cy="803348"/>
            <a:chOff x="-448983" y="155830"/>
            <a:chExt cx="5023252" cy="803348"/>
          </a:xfrm>
        </p:grpSpPr>
        <p:sp>
          <p:nvSpPr>
            <p:cNvPr id="29" name="Freeform 29"/>
            <p:cNvSpPr/>
            <p:nvPr/>
          </p:nvSpPr>
          <p:spPr>
            <a:xfrm flipH="1">
              <a:off x="428247" y="268960"/>
              <a:ext cx="3148241" cy="690218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-448983" y="155830"/>
              <a:ext cx="5023252" cy="711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284"/>
                </a:lnSpc>
                <a:defRPr/>
              </a:pPr>
              <a:r>
                <a:rPr lang="en-US" sz="3600" b="1" spc="12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1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b="51852"/>
          <a:stretch/>
        </p:blipFill>
        <p:spPr>
          <a:xfrm>
            <a:off x="9142922" y="5262745"/>
            <a:ext cx="2800793" cy="1438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95" y="947656"/>
                <a:ext cx="11557296" cy="555857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26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19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=19+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47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22−19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968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47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76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=22+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3.100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−47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25−22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241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1647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470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phụ</a:t>
                </a:r>
                <a:r>
                  <a:rPr lang="en-US" dirty="0"/>
                  <a:t> </a:t>
                </a:r>
                <a:r>
                  <a:rPr lang="en-US" dirty="0" err="1"/>
                  <a:t>nữ</a:t>
                </a:r>
                <a:r>
                  <a:rPr lang="en-US" dirty="0"/>
                  <a:t> ở </a:t>
                </a:r>
                <a:r>
                  <a:rPr lang="en-US" dirty="0" err="1"/>
                  <a:t>khu</a:t>
                </a:r>
                <a:r>
                  <a:rPr lang="en-US" dirty="0"/>
                  <a:t> </a:t>
                </a:r>
                <a:r>
                  <a:rPr lang="en-US" dirty="0" err="1"/>
                  <a:t>vực</a:t>
                </a:r>
                <a:r>
                  <a:rPr lang="en-US" dirty="0"/>
                  <a:t> B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tuổi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hôn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đều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endParaRPr lang="en-US" dirty="0"/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95" y="947656"/>
                <a:ext cx="11557296" cy="5558576"/>
              </a:xfrm>
              <a:prstGeom prst="rect">
                <a:avLst/>
              </a:prstGeom>
              <a:blipFill>
                <a:blip r:embed="rId5"/>
                <a:stretch>
                  <a:fillRect l="-263" b="-98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643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5"/>
                <a:ext cx="11430000" cy="549228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Kết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tổng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năm</a:t>
                </a:r>
                <a:r>
                  <a:rPr lang="en-US" sz="2400" dirty="0"/>
                  <a:t> 2022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lại</a:t>
                </a:r>
                <a:r>
                  <a:rPr lang="en-US" sz="2400" dirty="0"/>
                  <a:t> ở </a:t>
                </a:r>
                <a:r>
                  <a:rPr lang="en-US" sz="2400" dirty="0" err="1"/>
                  <a:t>bảng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Hãy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doanh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nghiệp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muốn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hướng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dịch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mức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nhập</a:t>
                </a:r>
                <a:r>
                  <a:rPr lang="en-US" sz="2400" dirty="0"/>
                  <a:t> ở </a:t>
                </a:r>
                <a:r>
                  <a:rPr lang="en-US" sz="2400" dirty="0" err="1"/>
                  <a:t>tầm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trung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tức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50%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mức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nhập</a:t>
                </a:r>
                <a:r>
                  <a:rPr lang="en-US" sz="2400" dirty="0"/>
                  <a:t> ở </a:t>
                </a:r>
                <a:r>
                  <a:rPr lang="en-US" sz="2400" dirty="0" err="1"/>
                  <a:t>chính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giữa</a:t>
                </a:r>
                <a:r>
                  <a:rPr lang="en-US" sz="2400" dirty="0"/>
                  <a:t> so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phương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Hỏi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doanh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nghiệp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hướng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mức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nào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5"/>
                <a:ext cx="11430000" cy="5492289"/>
              </a:xfrm>
              <a:prstGeom prst="rect">
                <a:avLst/>
              </a:prstGeom>
              <a:blipFill>
                <a:blip r:embed="rId11"/>
                <a:stretch>
                  <a:fillRect l="-42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ttps://img.loigiaihay.com/picture/2024/0315/1_26.png">
            <a:extLst>
              <a:ext uri="{FF2B5EF4-FFF2-40B4-BE49-F238E27FC236}">
                <a16:creationId xmlns:a16="http://schemas.microsoft.com/office/drawing/2014/main" id="{EBA0B2FA-03C0-4BD8-AC6E-80300AA256A2}"/>
              </a:ext>
            </a:extLst>
          </p:cNvPr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477" y="1569985"/>
            <a:ext cx="7065382" cy="1417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01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1.2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 dirty="0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EA6EE54D-A7B5-41E5-9ED6-8440312AC39F}"/>
              </a:ext>
            </a:extLst>
          </p:cNvPr>
          <p:cNvSpPr/>
          <p:nvPr/>
        </p:nvSpPr>
        <p:spPr>
          <a:xfrm rot="-1135901">
            <a:off x="4269619" y="133690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F1DAC1FD-2762-40FC-8B6A-A530731433BA}"/>
              </a:ext>
            </a:extLst>
          </p:cNvPr>
          <p:cNvSpPr/>
          <p:nvPr/>
        </p:nvSpPr>
        <p:spPr>
          <a:xfrm rot="813216">
            <a:off x="4749794" y="1547579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3809E50B-CA7F-4977-8ECA-71BAA97DACDE}"/>
              </a:ext>
            </a:extLst>
          </p:cNvPr>
          <p:cNvSpPr/>
          <p:nvPr/>
        </p:nvSpPr>
        <p:spPr>
          <a:xfrm rot="-1135901">
            <a:off x="6773722" y="473221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85159C1C-9DE8-43A2-AF08-657F0987A066}"/>
              </a:ext>
            </a:extLst>
          </p:cNvPr>
          <p:cNvSpPr/>
          <p:nvPr/>
        </p:nvSpPr>
        <p:spPr>
          <a:xfrm rot="813216">
            <a:off x="7253897" y="494288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5"/>
                <a:ext cx="11430000" cy="549228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2100" b="1" dirty="0"/>
                  <a:t>Lời </a:t>
                </a:r>
                <a:r>
                  <a:rPr lang="en-US" sz="2100" b="1" dirty="0" err="1"/>
                  <a:t>giải</a:t>
                </a:r>
                <a:endParaRPr lang="en-US" sz="2100" dirty="0"/>
              </a:p>
              <a:p>
                <a:pPr>
                  <a:lnSpc>
                    <a:spcPct val="160000"/>
                  </a:lnSpc>
                </a:pPr>
                <a:r>
                  <a:rPr lang="en-US" sz="2100" dirty="0"/>
                  <a:t>a) </a:t>
                </a:r>
                <a:r>
                  <a:rPr lang="en-US" sz="2100" dirty="0" err="1"/>
                  <a:t>Cỡ</a:t>
                </a:r>
                <a:r>
                  <a:rPr lang="en-US" sz="2100" dirty="0"/>
                  <a:t> </a:t>
                </a:r>
                <a:r>
                  <a:rPr lang="en-US" sz="2100" dirty="0" err="1"/>
                  <a:t>mẵu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=150</m:t>
                    </m:r>
                  </m:oMath>
                </a14:m>
                <a:endParaRPr lang="en-US" sz="2100" dirty="0"/>
              </a:p>
              <a:p>
                <a:pPr>
                  <a:lnSpc>
                    <a:spcPct val="160000"/>
                  </a:lnSpc>
                </a:pPr>
                <a:r>
                  <a:rPr lang="en-US" sz="2100" dirty="0" err="1"/>
                  <a:t>Gọi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150</m:t>
                        </m:r>
                      </m:sub>
                    </m:sSub>
                  </m:oMath>
                </a14:m>
                <a:r>
                  <a:rPr lang="en-US" sz="2100" dirty="0"/>
                  <a:t> </a:t>
                </a:r>
                <a:r>
                  <a:rPr lang="en-US" sz="2100" dirty="0" err="1"/>
                  <a:t>là</a:t>
                </a:r>
                <a:r>
                  <a:rPr lang="en-US" sz="2100" dirty="0"/>
                  <a:t> </a:t>
                </a:r>
                <a:r>
                  <a:rPr lang="en-US" sz="2100" dirty="0" err="1"/>
                  <a:t>mẫu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số</a:t>
                </a:r>
                <a:r>
                  <a:rPr lang="en-US" sz="2100" dirty="0"/>
                  <a:t> </a:t>
                </a:r>
                <a:r>
                  <a:rPr lang="en-US" sz="2100" dirty="0" err="1"/>
                  <a:t>liệu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gốc</a:t>
                </a:r>
                <a:r>
                  <a:rPr lang="en-US" sz="2100" dirty="0"/>
                  <a:t> </a:t>
                </a:r>
                <a:r>
                  <a:rPr lang="en-US" sz="2100" dirty="0" err="1"/>
                  <a:t>gồm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thu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nhập</a:t>
                </a:r>
                <a:r>
                  <a:rPr lang="en-US" sz="2100" dirty="0"/>
                  <a:t> </a:t>
                </a:r>
                <a:r>
                  <a:rPr lang="en-US" sz="2100" dirty="0" err="1"/>
                  <a:t>của</a:t>
                </a:r>
                <a:r>
                  <a:rPr lang="en-US" sz="2100" dirty="0"/>
                  <a:t> 150 </a:t>
                </a:r>
                <a:r>
                  <a:rPr lang="en-US" sz="2100" dirty="0" err="1"/>
                  <a:t>hộ</a:t>
                </a:r>
                <a:r>
                  <a:rPr lang="en-US" sz="2100" dirty="0"/>
                  <a:t> </a:t>
                </a:r>
                <a:r>
                  <a:rPr lang="en-US" sz="2100" dirty="0" err="1"/>
                  <a:t>gia</a:t>
                </a:r>
                <a:r>
                  <a:rPr lang="en-US" sz="2100" dirty="0"/>
                  <a:t> </a:t>
                </a:r>
                <a:r>
                  <a:rPr lang="en-US" sz="2100" dirty="0" err="1"/>
                  <a:t>đình</a:t>
                </a:r>
                <a:r>
                  <a:rPr lang="en-US" sz="2100" dirty="0"/>
                  <a:t> </a:t>
                </a:r>
                <a:r>
                  <a:rPr lang="en-US" sz="2100" dirty="0" err="1"/>
                  <a:t>được</a:t>
                </a:r>
                <a:r>
                  <a:rPr lang="en-US" sz="2100" dirty="0"/>
                  <a:t> </a:t>
                </a:r>
                <a:r>
                  <a:rPr lang="en-US" sz="2100" dirty="0" err="1"/>
                  <a:t>xếp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theo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thứ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tự</a:t>
                </a:r>
                <a:r>
                  <a:rPr lang="en-US" sz="2100" dirty="0"/>
                  <a:t> </a:t>
                </a:r>
                <a:r>
                  <a:rPr lang="en-US" sz="2100" dirty="0" err="1"/>
                  <a:t>không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giảm</a:t>
                </a:r>
                <a:r>
                  <a:rPr lang="en-US" sz="21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100" dirty="0" err="1"/>
                  <a:t>тa</a:t>
                </a:r>
                <a:r>
                  <a:rPr lang="en-US" sz="2100" dirty="0"/>
                  <a:t> </a:t>
                </a:r>
                <a:r>
                  <a:rPr lang="en-US" sz="2100" dirty="0" err="1"/>
                  <a:t>có</a:t>
                </a:r>
                <a:r>
                  <a:rPr lang="en-US" sz="2100" dirty="0"/>
                  <a:t>: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200</m:t>
                        </m:r>
                        <m:func>
                          <m:func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d>
                    <m:func>
                      <m:func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func>
                      <m:func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86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250</m:t>
                        </m:r>
                        <m:func>
                          <m:func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d>
                    <m:func>
                      <m:func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87</m:t>
                        </m:r>
                      </m:sub>
                    </m:sSub>
                    <m:func>
                      <m:func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120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300</m:t>
                        </m:r>
                        <m:func>
                          <m:func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d>
                  </m:oMath>
                </a14:m>
                <a:r>
                  <a:rPr lang="en-US" sz="2100" dirty="0"/>
                  <a:t>;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1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121</m:t>
                        </m:r>
                      </m:sub>
                    </m:sSub>
                    <m:func>
                      <m:func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141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350</m:t>
                        </m:r>
                        <m:func>
                          <m:func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d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142</m:t>
                        </m:r>
                      </m:sub>
                    </m:sSub>
                    <m:func>
                      <m:func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150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400</m:t>
                        </m:r>
                        <m:func>
                          <m:func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d>
                  </m:oMath>
                </a14:m>
                <a:endParaRPr lang="en-US" sz="2100" dirty="0"/>
              </a:p>
              <a:p>
                <a:pPr>
                  <a:lnSpc>
                    <a:spcPct val="160000"/>
                  </a:lnSpc>
                </a:pPr>
                <a:r>
                  <a:rPr lang="en-US" sz="2100" dirty="0" err="1"/>
                  <a:t>Tứ</a:t>
                </a:r>
                <a:r>
                  <a:rPr lang="en-US" sz="2100" dirty="0"/>
                  <a:t> </a:t>
                </a:r>
                <a:r>
                  <a:rPr lang="en-US" sz="2100" dirty="0" err="1"/>
                  <a:t>phân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vị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thứ</a:t>
                </a:r>
                <a:r>
                  <a:rPr lang="en-US" sz="2100" dirty="0"/>
                  <a:t> </a:t>
                </a:r>
                <a:r>
                  <a:rPr lang="en-US" sz="2100" dirty="0" err="1"/>
                  <a:t>nhất</a:t>
                </a:r>
                <a:r>
                  <a:rPr lang="en-US" sz="2100" dirty="0"/>
                  <a:t> </a:t>
                </a:r>
                <a:r>
                  <a:rPr lang="en-US" sz="2100" dirty="0" err="1"/>
                  <a:t>của</a:t>
                </a:r>
                <a:r>
                  <a:rPr lang="en-US" sz="2100" dirty="0"/>
                  <a:t> </a:t>
                </a:r>
                <a:r>
                  <a:rPr lang="en-US" sz="2100" dirty="0" err="1"/>
                  <a:t>mẫu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số</a:t>
                </a:r>
                <a:r>
                  <a:rPr lang="en-US" sz="2100" dirty="0"/>
                  <a:t> </a:t>
                </a:r>
                <a:r>
                  <a:rPr lang="en-US" sz="2100" dirty="0" err="1"/>
                  <a:t>liệu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gốc</a:t>
                </a:r>
                <a:r>
                  <a:rPr lang="en-US" sz="2100" dirty="0"/>
                  <a:t> </a:t>
                </a:r>
                <a:r>
                  <a:rPr lang="en-US" sz="2100" dirty="0" err="1"/>
                  <a:t>là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38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250</m:t>
                        </m:r>
                        <m:func>
                          <m:func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d>
                  </m:oMath>
                </a14:m>
                <a:r>
                  <a:rPr lang="en-US" sz="2100" dirty="0"/>
                  <a:t>. 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100" dirty="0"/>
                  <a:t>Do </a:t>
                </a:r>
                <a:r>
                  <a:rPr lang="en-US" sz="2100" dirty="0" err="1"/>
                  <a:t>đó</a:t>
                </a:r>
                <a:r>
                  <a:rPr lang="en-US" sz="2100" dirty="0"/>
                  <a:t>, </a:t>
                </a:r>
                <a:r>
                  <a:rPr lang="en-US" sz="2100" dirty="0" err="1"/>
                  <a:t>tứ</a:t>
                </a:r>
                <a:r>
                  <a:rPr lang="en-US" sz="2100" dirty="0"/>
                  <a:t> </a:t>
                </a:r>
                <a:r>
                  <a:rPr lang="en-US" sz="2100" dirty="0" err="1"/>
                  <a:t>phân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vị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thứ</a:t>
                </a:r>
                <a:r>
                  <a:rPr lang="en-US" sz="2100" dirty="0"/>
                  <a:t> </a:t>
                </a:r>
                <a:r>
                  <a:rPr lang="en-US" sz="2100" dirty="0" err="1"/>
                  <a:t>nhất</a:t>
                </a:r>
                <a:r>
                  <a:rPr lang="en-US" sz="2100" dirty="0"/>
                  <a:t> </a:t>
                </a:r>
                <a:r>
                  <a:rPr lang="en-US" sz="2100" dirty="0" err="1"/>
                  <a:t>của</a:t>
                </a:r>
                <a:r>
                  <a:rPr lang="en-US" sz="2100" dirty="0"/>
                  <a:t> </a:t>
                </a:r>
                <a:r>
                  <a:rPr lang="en-US" sz="2100" dirty="0" err="1"/>
                  <a:t>mẫu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số</a:t>
                </a:r>
                <a:r>
                  <a:rPr lang="en-US" sz="2100" dirty="0"/>
                  <a:t> </a:t>
                </a:r>
                <a:r>
                  <a:rPr lang="en-US" sz="2100" dirty="0" err="1"/>
                  <a:t>liệu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ghép</a:t>
                </a:r>
                <a:r>
                  <a:rPr lang="en-US" sz="2100" dirty="0"/>
                  <a:t> </a:t>
                </a:r>
                <a:r>
                  <a:rPr lang="en-US" sz="2100" dirty="0" err="1"/>
                  <a:t>nhóm</a:t>
                </a:r>
                <a:r>
                  <a:rPr lang="en-US" sz="2100" dirty="0"/>
                  <a:t> </a:t>
                </a:r>
                <a:r>
                  <a:rPr lang="en-US" sz="2100" dirty="0" err="1"/>
                  <a:t>là</a:t>
                </a:r>
                <a:r>
                  <a:rPr lang="en-US" sz="21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=250+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150</m:t>
                            </m:r>
                          </m:num>
                          <m:den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62</m:t>
                        </m:r>
                      </m:den>
                    </m:f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300−250</m:t>
                        </m:r>
                      </m:e>
                    </m:d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16175</m:t>
                        </m:r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62</m:t>
                        </m:r>
                      </m:den>
                    </m:f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5"/>
                <a:ext cx="11430000" cy="5492289"/>
              </a:xfrm>
              <a:prstGeom prst="rect">
                <a:avLst/>
              </a:prstGeom>
              <a:blipFill>
                <a:blip r:embed="rId11"/>
                <a:stretch>
                  <a:fillRect l="-2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655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5"/>
                <a:ext cx="11430000" cy="549228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gốc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113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300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d>
                  </m:oMath>
                </a14:m>
                <a:r>
                  <a:rPr lang="en-US" sz="24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Do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=300+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3.150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24+62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34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350−300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11525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34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Doanh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nghiệp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hướng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mức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func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260,89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38,97</m:t>
                        </m:r>
                      </m:e>
                    </m:d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triệu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đồng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5"/>
                <a:ext cx="11430000" cy="5492289"/>
              </a:xfrm>
              <a:prstGeom prst="rect">
                <a:avLst/>
              </a:prstGeom>
              <a:blipFill>
                <a:blip r:embed="rId11"/>
                <a:stretch>
                  <a:fillRect l="-42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871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tứ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mẫu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liệu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ghép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nhóm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cho</a:t>
                </a:r>
                <a:r>
                  <a:rPr lang="en-US" sz="2800" dirty="0"/>
                  <a:t> ở </a:t>
                </a:r>
                <a:r>
                  <a:rPr lang="en-US" sz="2800" dirty="0" err="1"/>
                  <a:t>Bảng</a:t>
                </a:r>
                <a:r>
                  <a:rPr lang="en-US" sz="2800" dirty="0"/>
                  <a:t> 1, </a:t>
                </a:r>
                <a:r>
                  <a:rPr lang="en-US" sz="2800" dirty="0" err="1"/>
                  <a:t>kí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hiệu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hiệu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giữa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tứ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ba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tứ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mẫu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liệu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ghép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nhóm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tức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4"/>
                <a:stretch>
                  <a:fillRect l="-92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11">
            <a:extLst>
              <a:ext uri="{FF2B5EF4-FFF2-40B4-BE49-F238E27FC236}">
                <a16:creationId xmlns:a16="http://schemas.microsoft.com/office/drawing/2014/main" id="{2D66570B-F54D-45A8-B7D6-0CFCC5B8C7D6}"/>
              </a:ext>
            </a:extLst>
          </p:cNvPr>
          <p:cNvSpPr/>
          <p:nvPr/>
        </p:nvSpPr>
        <p:spPr>
          <a:xfrm rot="553163">
            <a:off x="10968041" y="5532327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5688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3: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9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dirty="0"/>
                  <a:t>Hãy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độ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𝑛𝑔</m:t>
                    </m:r>
                  </m:oMath>
                </a14:m>
                <a:r>
                  <a:rPr lang="en-US" dirty="0"/>
                  <a:t>.</a:t>
                </a:r>
              </a:p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Cỡ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gồm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nặng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50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xoài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xếp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giảm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290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330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70</m:t>
                        </m:r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370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410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290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d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thứ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ghép</a:t>
                </a:r>
                <a:r>
                  <a:rPr lang="en-US" dirty="0"/>
                  <a:t> </a:t>
                </a:r>
                <a:r>
                  <a:rPr lang="en-US" dirty="0" err="1"/>
                  <a:t>nhóm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=290+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330−290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4150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9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28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44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3: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9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gốc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38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370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</m:oMath>
                </a14:m>
                <a:r>
                  <a:rPr lang="en-US" sz="2400" dirty="0"/>
                  <a:t>. Do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:endParaRPr lang="en-US" sz="2400" i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=370+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3⋅50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3+13+18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410−370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4210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4210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4150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9080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143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9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39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022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713B040-5C3B-46C1-8955-03BFDF1C6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A9073D5-0AF7-7A74-F3C7-6DCF7E4779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Ý </a:t>
              </a: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xấp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xỉ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gốc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dùng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mức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nửa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giữa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tập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hợp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gồm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50%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nằm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giữa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càng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nhỏ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thì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càng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tập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dùng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ngoại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ngoại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nếu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+1,5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hoặc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−1,5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nhóm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ảnh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hưởng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bởi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ngoại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11"/>
                <a:stretch>
                  <a:fillRect l="-418" r="-366" b="-201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67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3013</Words>
  <Application>Microsoft Office PowerPoint</Application>
  <PresentationFormat>Widescreen</PresentationFormat>
  <Paragraphs>214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Asap</vt:lpstr>
      <vt:lpstr>Calibri</vt:lpstr>
      <vt:lpstr>Calibri Light</vt:lpstr>
      <vt:lpstr>Cambria Math</vt:lpstr>
      <vt:lpstr>Chu Van An</vt:lpstr>
      <vt:lpstr>More Sugar</vt:lpstr>
      <vt:lpstr>Poppins SemiBold</vt:lpstr>
      <vt:lpstr>Sniglet</vt:lpstr>
      <vt:lpstr>TAN Ashford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2024-11-18T01:47:20Z</dcterms:modified>
</cp:coreProperties>
</file>