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257" r:id="rId3"/>
    <p:sldId id="284" r:id="rId4"/>
    <p:sldId id="302" r:id="rId5"/>
    <p:sldId id="285" r:id="rId6"/>
    <p:sldId id="270" r:id="rId7"/>
    <p:sldId id="286" r:id="rId8"/>
    <p:sldId id="304" r:id="rId9"/>
    <p:sldId id="305" r:id="rId10"/>
    <p:sldId id="308" r:id="rId11"/>
    <p:sldId id="321" r:id="rId12"/>
    <p:sldId id="289" r:id="rId13"/>
    <p:sldId id="341" r:id="rId14"/>
    <p:sldId id="271" r:id="rId15"/>
    <p:sldId id="343" r:id="rId16"/>
    <p:sldId id="347" r:id="rId17"/>
    <p:sldId id="342" r:id="rId18"/>
    <p:sldId id="322" r:id="rId19"/>
    <p:sldId id="339" r:id="rId20"/>
    <p:sldId id="335" r:id="rId21"/>
    <p:sldId id="344" r:id="rId22"/>
    <p:sldId id="324" r:id="rId23"/>
    <p:sldId id="340" r:id="rId24"/>
    <p:sldId id="345" r:id="rId25"/>
    <p:sldId id="346" r:id="rId26"/>
    <p:sldId id="316" r:id="rId27"/>
    <p:sldId id="269" r:id="rId28"/>
    <p:sldId id="29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9B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94981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7172253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Lesson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uhome.com.vn/DHALesson?idGrade=19&amp;idSubject=1&amp;idSeries=117&amp;idTheme=979&amp;IdLevel=1&amp;idThemeServer=6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016690"/>
            <a:ext cx="6844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&amp;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1.1 – Vocabulary &amp; Listening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376831"/>
            <a:ext cx="2943225" cy="666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8862" y="435692"/>
            <a:ext cx="81048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Fill in the blanks with the new words. Listen and repeat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FDDDBC-EB98-0A3F-0ABA-4DEE55A5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167287"/>
            <a:ext cx="11353800" cy="350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4BA072-7993-EF5A-17DC-6CBA71BEC5A3}"/>
              </a:ext>
            </a:extLst>
          </p:cNvPr>
          <p:cNvSpPr txBox="1"/>
          <p:nvPr/>
        </p:nvSpPr>
        <p:spPr>
          <a:xfrm>
            <a:off x="3636746" y="2679759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volunteer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BE0A52-E6A2-53EC-3234-D8C4490EEA4F}"/>
              </a:ext>
            </a:extLst>
          </p:cNvPr>
          <p:cNvSpPr txBox="1"/>
          <p:nvPr/>
        </p:nvSpPr>
        <p:spPr>
          <a:xfrm>
            <a:off x="2075849" y="3233757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charity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2D84-749E-80D4-79E9-90F9D1797877}"/>
              </a:ext>
            </a:extLst>
          </p:cNvPr>
          <p:cNvSpPr txBox="1"/>
          <p:nvPr/>
        </p:nvSpPr>
        <p:spPr>
          <a:xfrm>
            <a:off x="1140593" y="3838545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provide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0842E3-4646-5F4A-5903-A128A93E1192}"/>
              </a:ext>
            </a:extLst>
          </p:cNvPr>
          <p:cNvSpPr txBox="1"/>
          <p:nvPr/>
        </p:nvSpPr>
        <p:spPr>
          <a:xfrm>
            <a:off x="3468306" y="4414455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6AC33-329A-9155-AF91-357294BCF676}"/>
              </a:ext>
            </a:extLst>
          </p:cNvPr>
          <p:cNvSpPr txBox="1"/>
          <p:nvPr/>
        </p:nvSpPr>
        <p:spPr>
          <a:xfrm>
            <a:off x="4034591" y="4999995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raise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5D3C60-9786-B6D9-CCAC-CBB90955001A}"/>
              </a:ext>
            </a:extLst>
          </p:cNvPr>
          <p:cNvSpPr txBox="1"/>
          <p:nvPr/>
        </p:nvSpPr>
        <p:spPr>
          <a:xfrm>
            <a:off x="235058" y="1186959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20</a:t>
            </a:r>
          </a:p>
        </p:txBody>
      </p:sp>
    </p:spTree>
    <p:extLst>
      <p:ext uri="{BB962C8B-B14F-4D97-AF65-F5344CB8AC3E}">
        <p14:creationId xmlns:p14="http://schemas.microsoft.com/office/powerpoint/2010/main" val="32665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701175"/>
            <a:ext cx="10464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Talk about charities in your country. How do they help people? 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Saigon Children’s Charity helps poor children.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2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16B5C-B39D-948C-5A83-06D2573F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66" y="0"/>
            <a:ext cx="5610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1B8E6-0A03-E0E5-7330-504C68981E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1" y="752168"/>
            <a:ext cx="12032262" cy="47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07" y="1568328"/>
            <a:ext cx="72178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Look at the picture. What do you see? </a:t>
            </a:r>
          </a:p>
          <a:p>
            <a:r>
              <a:rPr lang="en-US" sz="3200" b="1" dirty="0"/>
              <a:t>Answer the questions below: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How many people are there?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Who are they?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does the sign on the box say?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are the two people writing for?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In your opinion, what do people often donate to support charities?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07" y="1088141"/>
            <a:ext cx="1834266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 - Listening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4AD7B-6798-A0EC-71D1-66BEB73B6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360"/>
            <a:ext cx="2521123" cy="64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28DB2-A49A-6DCB-FAF0-52EB9A9275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139" y="2229815"/>
            <a:ext cx="4829884" cy="36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507" y="814006"/>
            <a:ext cx="1150602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Answers: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How many people are there?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Six people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Who are they? </a:t>
            </a:r>
            <a:r>
              <a:rPr lang="en-US" sz="3200" dirty="0">
                <a:solidFill>
                  <a:srgbClr val="FF0000"/>
                </a:solidFill>
              </a:rPr>
              <a:t>They are volunteers.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does the sign on the box say?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It says “Donate here”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are the two people writing for?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They want to </a:t>
            </a:r>
            <a:r>
              <a:rPr lang="en-US" sz="3200" u="sng" dirty="0">
                <a:solidFill>
                  <a:srgbClr val="FF0000"/>
                </a:solidFill>
              </a:rPr>
              <a:t>sign in/ register</a:t>
            </a:r>
            <a:r>
              <a:rPr lang="en-US" sz="3200" dirty="0">
                <a:solidFill>
                  <a:srgbClr val="FF0000"/>
                </a:solidFill>
              </a:rPr>
              <a:t> to be volunteers.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In your opinion, what do people often donate to support charities?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Food, books and stationaries, clothes, money, toiletries, etc.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07" y="444674"/>
            <a:ext cx="1834266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 - Listening</a:t>
            </a:r>
          </a:p>
        </p:txBody>
      </p:sp>
    </p:spTree>
    <p:extLst>
      <p:ext uri="{BB962C8B-B14F-4D97-AF65-F5344CB8AC3E}">
        <p14:creationId xmlns:p14="http://schemas.microsoft.com/office/powerpoint/2010/main" val="56336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1816" y="457200"/>
            <a:ext cx="6134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b. Now, listen and fill in the blanks.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8EC5A-75C3-9447-5D1A-AFFE20A129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360"/>
            <a:ext cx="2521123" cy="646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C1C4D-D317-72E6-C92D-1BDC4B85B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" y="1023937"/>
            <a:ext cx="10048875" cy="4810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AE0B3C-6807-AA36-47A5-34EBCCFB2D92}"/>
              </a:ext>
            </a:extLst>
          </p:cNvPr>
          <p:cNvSpPr txBox="1"/>
          <p:nvPr/>
        </p:nvSpPr>
        <p:spPr>
          <a:xfrm>
            <a:off x="3068856" y="1645488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</a:rPr>
              <a:t>Adj</a:t>
            </a:r>
            <a:r>
              <a:rPr lang="en-US" sz="3000" dirty="0">
                <a:solidFill>
                  <a:srgbClr val="FF0000"/>
                </a:solidFill>
              </a:rPr>
              <a:t> / V-</a:t>
            </a:r>
            <a:r>
              <a:rPr lang="en-US" sz="3000" dirty="0" err="1">
                <a:solidFill>
                  <a:srgbClr val="FF0000"/>
                </a:solidFill>
              </a:rPr>
              <a:t>ing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48D6D-D3B7-EBE1-965F-144B8B90AA46}"/>
              </a:ext>
            </a:extLst>
          </p:cNvPr>
          <p:cNvSpPr txBox="1"/>
          <p:nvPr/>
        </p:nvSpPr>
        <p:spPr>
          <a:xfrm>
            <a:off x="4308909" y="2356154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noun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EAAD-4C4F-A042-1E02-6222142BCA22}"/>
              </a:ext>
            </a:extLst>
          </p:cNvPr>
          <p:cNvSpPr txBox="1"/>
          <p:nvPr/>
        </p:nvSpPr>
        <p:spPr>
          <a:xfrm>
            <a:off x="4037799" y="3028321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V-</a:t>
            </a:r>
            <a:r>
              <a:rPr lang="en-US" sz="3000" dirty="0" err="1">
                <a:solidFill>
                  <a:srgbClr val="FF0000"/>
                </a:solidFill>
              </a:rPr>
              <a:t>ing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2F2CA-7C82-6D18-6D93-65B42AB7DAF4}"/>
              </a:ext>
            </a:extLst>
          </p:cNvPr>
          <p:cNvSpPr txBox="1"/>
          <p:nvPr/>
        </p:nvSpPr>
        <p:spPr>
          <a:xfrm>
            <a:off x="3218046" y="3700487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12605-EA7D-0D25-7D00-55025366EAA9}"/>
              </a:ext>
            </a:extLst>
          </p:cNvPr>
          <p:cNvSpPr txBox="1"/>
          <p:nvPr/>
        </p:nvSpPr>
        <p:spPr>
          <a:xfrm>
            <a:off x="3370446" y="4391899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Verb w.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06A021-3252-72D8-B163-D6589008643B}"/>
              </a:ext>
            </a:extLst>
          </p:cNvPr>
          <p:cNvSpPr txBox="1"/>
          <p:nvPr/>
        </p:nvSpPr>
        <p:spPr>
          <a:xfrm>
            <a:off x="3157087" y="5073689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V-</a:t>
            </a:r>
            <a:r>
              <a:rPr lang="en-US" sz="3000" dirty="0" err="1">
                <a:solidFill>
                  <a:srgbClr val="FF0000"/>
                </a:solidFill>
              </a:rPr>
              <a:t>ing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8036" y="1041975"/>
            <a:ext cx="4985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</a:rPr>
              <a:t>Guess if the answer is a noun, a verb, an adjective, or an adverb.</a:t>
            </a:r>
          </a:p>
        </p:txBody>
      </p:sp>
    </p:spTree>
    <p:extLst>
      <p:ext uri="{BB962C8B-B14F-4D97-AF65-F5344CB8AC3E}">
        <p14:creationId xmlns:p14="http://schemas.microsoft.com/office/powerpoint/2010/main" val="2211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7572" y="1225882"/>
            <a:ext cx="8727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Listen to two people talking about a charity. </a:t>
            </a:r>
          </a:p>
          <a:p>
            <a:r>
              <a:rPr lang="en-US" sz="3200" b="1" dirty="0"/>
              <a:t>What is the purpose of the interview?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to ask for volunteers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to give information about the charity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7" y="1088141"/>
            <a:ext cx="1834266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While - Listening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E1A148-DB12-A4DA-30E2-D79844938F61}"/>
              </a:ext>
            </a:extLst>
          </p:cNvPr>
          <p:cNvSpPr/>
          <p:nvPr/>
        </p:nvSpPr>
        <p:spPr>
          <a:xfrm>
            <a:off x="1813108" y="3220791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4AD7B-6798-A0EC-71D1-66BEB73B62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360"/>
            <a:ext cx="2521123" cy="646332"/>
          </a:xfrm>
          <a:prstGeom prst="rect">
            <a:avLst/>
          </a:prstGeom>
        </p:spPr>
      </p:pic>
      <p:pic>
        <p:nvPicPr>
          <p:cNvPr id="14" name="CD1-TRACK 37">
            <a:hlinkClick r:id="" action="ppaction://media"/>
            <a:extLst>
              <a:ext uri="{FF2B5EF4-FFF2-40B4-BE49-F238E27FC236}">
                <a16:creationId xmlns:a16="http://schemas.microsoft.com/office/drawing/2014/main" id="{8030B310-FD81-CE70-A9D0-344A83BD1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26442" y="18234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2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1816" y="457200"/>
            <a:ext cx="6134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b. Now, listen and fill in the blanks.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8EC5A-75C3-9447-5D1A-AFFE20A129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360"/>
            <a:ext cx="2521123" cy="646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C1C4D-D317-72E6-C92D-1BDC4B85B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62" y="1023937"/>
            <a:ext cx="10048875" cy="4810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AE0B3C-6807-AA36-47A5-34EBCCFB2D92}"/>
              </a:ext>
            </a:extLst>
          </p:cNvPr>
          <p:cNvSpPr txBox="1"/>
          <p:nvPr/>
        </p:nvSpPr>
        <p:spPr>
          <a:xfrm>
            <a:off x="3068856" y="1645488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volunteering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48D6D-D3B7-EBE1-965F-144B8B90AA46}"/>
              </a:ext>
            </a:extLst>
          </p:cNvPr>
          <p:cNvSpPr txBox="1"/>
          <p:nvPr/>
        </p:nvSpPr>
        <p:spPr>
          <a:xfrm>
            <a:off x="4308909" y="2356154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every student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EAAD-4C4F-A042-1E02-6222142BCA22}"/>
              </a:ext>
            </a:extLst>
          </p:cNvPr>
          <p:cNvSpPr txBox="1"/>
          <p:nvPr/>
        </p:nvSpPr>
        <p:spPr>
          <a:xfrm>
            <a:off x="4037799" y="3028321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providing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2F2CA-7C82-6D18-6D93-65B42AB7DAF4}"/>
              </a:ext>
            </a:extLst>
          </p:cNvPr>
          <p:cNvSpPr txBox="1"/>
          <p:nvPr/>
        </p:nvSpPr>
        <p:spPr>
          <a:xfrm>
            <a:off x="3218046" y="3700487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12605-EA7D-0D25-7D00-55025366EAA9}"/>
              </a:ext>
            </a:extLst>
          </p:cNvPr>
          <p:cNvSpPr txBox="1"/>
          <p:nvPr/>
        </p:nvSpPr>
        <p:spPr>
          <a:xfrm>
            <a:off x="3370446" y="4391899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raises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06A021-3252-72D8-B163-D6589008643B}"/>
              </a:ext>
            </a:extLst>
          </p:cNvPr>
          <p:cNvSpPr txBox="1"/>
          <p:nvPr/>
        </p:nvSpPr>
        <p:spPr>
          <a:xfrm>
            <a:off x="3157087" y="5073689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supporting</a:t>
            </a:r>
          </a:p>
        </p:txBody>
      </p:sp>
      <p:pic>
        <p:nvPicPr>
          <p:cNvPr id="7" name="CD1-TRACK 37">
            <a:hlinkClick r:id="" action="ppaction://media"/>
            <a:extLst>
              <a:ext uri="{FF2B5EF4-FFF2-40B4-BE49-F238E27FC236}">
                <a16:creationId xmlns:a16="http://schemas.microsoft.com/office/drawing/2014/main" id="{6737CED7-8E04-A029-C1C2-7E36925AA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442" y="6642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6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04" y="395644"/>
            <a:ext cx="2120382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Scripts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8507" y="395644"/>
            <a:ext cx="94731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</a:rPr>
              <a:t>Henry</a:t>
            </a:r>
            <a:r>
              <a:rPr lang="en-US" sz="2800" i="1" dirty="0">
                <a:solidFill>
                  <a:srgbClr val="000000"/>
                </a:solidFill>
              </a:rPr>
              <a:t>: Hi, welcome to Teen Chat. I'm talking to Louise Metcalf.        She's a student living overseas.</a:t>
            </a:r>
          </a:p>
          <a:p>
            <a:r>
              <a:rPr lang="en-US" sz="2800" b="1" i="1" dirty="0">
                <a:solidFill>
                  <a:srgbClr val="000000"/>
                </a:solidFill>
              </a:rPr>
              <a:t>Louise</a:t>
            </a:r>
            <a:r>
              <a:rPr lang="en-US" sz="2800" i="1" dirty="0">
                <a:solidFill>
                  <a:srgbClr val="000000"/>
                </a:solidFill>
              </a:rPr>
              <a:t>: Hello. It's great to be here.</a:t>
            </a:r>
          </a:p>
          <a:p>
            <a:r>
              <a:rPr lang="en-US" sz="2800" b="1" i="1" dirty="0"/>
              <a:t>Henry</a:t>
            </a:r>
            <a:r>
              <a:rPr lang="en-US" sz="2800" i="1" dirty="0"/>
              <a:t>: So, Louise, you're volunteering for an international</a:t>
            </a:r>
          </a:p>
          <a:p>
            <a:r>
              <a:rPr lang="en-US" sz="2800" i="1" dirty="0"/>
              <a:t>children's charity.</a:t>
            </a:r>
          </a:p>
          <a:p>
            <a:r>
              <a:rPr lang="en-US" sz="2800" b="1" i="1" dirty="0"/>
              <a:t>Louise</a:t>
            </a:r>
            <a:r>
              <a:rPr lang="en-US" sz="2800" i="1" dirty="0"/>
              <a:t>: That's right.</a:t>
            </a:r>
          </a:p>
          <a:p>
            <a:r>
              <a:rPr lang="en-US" sz="2800" b="1" i="1" dirty="0"/>
              <a:t>Henry</a:t>
            </a:r>
            <a:r>
              <a:rPr lang="en-US" sz="2800" i="1" dirty="0"/>
              <a:t>: And where are you exactly?</a:t>
            </a:r>
          </a:p>
          <a:p>
            <a:r>
              <a:rPr lang="en-US" sz="2800" b="1" i="1" dirty="0"/>
              <a:t>Louise</a:t>
            </a:r>
            <a:r>
              <a:rPr lang="en-US" sz="2800" i="1" dirty="0"/>
              <a:t>: I'm living in a small village in Nicaragua.</a:t>
            </a:r>
          </a:p>
          <a:p>
            <a:r>
              <a:rPr lang="en-US" sz="2800" b="1" i="1" dirty="0"/>
              <a:t>Henry</a:t>
            </a:r>
            <a:r>
              <a:rPr lang="en-US" sz="2800" i="1" dirty="0"/>
              <a:t>: Wow! What's that like?</a:t>
            </a:r>
          </a:p>
          <a:p>
            <a:r>
              <a:rPr lang="en-US" sz="2800" b="1" i="1" dirty="0"/>
              <a:t>Louise</a:t>
            </a:r>
            <a:r>
              <a:rPr lang="en-US" sz="2800" i="1" dirty="0"/>
              <a:t>: It's lovely. It's a wonderful experience.</a:t>
            </a:r>
          </a:p>
          <a:p>
            <a:r>
              <a:rPr lang="en-US" sz="2800" b="1" i="1" dirty="0"/>
              <a:t>Henry</a:t>
            </a:r>
            <a:r>
              <a:rPr lang="en-US" sz="2800" i="1" dirty="0"/>
              <a:t>: So, how are you helping?</a:t>
            </a:r>
          </a:p>
          <a:p>
            <a:r>
              <a:rPr lang="en-US" sz="2800" b="1" i="1" dirty="0"/>
              <a:t>Louise</a:t>
            </a:r>
            <a:r>
              <a:rPr lang="en-US" sz="2800" i="1" dirty="0"/>
              <a:t>: I'm volunteering at the village school. I teach English there. The charity provides every student with free school books and meals.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CD7A2-579E-16D8-00E3-5FBAFD76DA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1" y="1089309"/>
            <a:ext cx="1812508" cy="4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73" y="1727921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35" y="2889696"/>
            <a:ext cx="3491928" cy="66162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11770" y="5572979"/>
            <a:ext cx="3175237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Conversation Skill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89C74-A157-EF34-1824-F44A3E89C2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8" y="4120111"/>
            <a:ext cx="4134077" cy="733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697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04" y="395644"/>
            <a:ext cx="2120382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Scripts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8508" y="395644"/>
            <a:ext cx="91916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Fantastic! And how many children do you teach?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Louise</a:t>
            </a:r>
            <a:r>
              <a:rPr lang="en-US" sz="2400" i="1" dirty="0">
                <a:solidFill>
                  <a:srgbClr val="000000"/>
                </a:solidFill>
              </a:rPr>
              <a:t>: A lot! I have over fifty students.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And the charity is providing new houses, too. Is that right?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Louise</a:t>
            </a:r>
            <a:r>
              <a:rPr lang="en-US" sz="2400" i="1" dirty="0">
                <a:solidFill>
                  <a:srgbClr val="000000"/>
                </a:solidFill>
              </a:rPr>
              <a:t>: Yes, because many of the villagers lost their homes in the floods last year.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That's terrible. So, how can our listeners help?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Louise</a:t>
            </a:r>
            <a:r>
              <a:rPr lang="en-US" sz="2400" i="1" dirty="0">
                <a:solidFill>
                  <a:srgbClr val="000000"/>
                </a:solidFill>
              </a:rPr>
              <a:t>: Well, they can donate money and clothes. We always need things like that.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Is there anything else we can do?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Louise</a:t>
            </a:r>
            <a:r>
              <a:rPr lang="en-US" sz="2400" i="1" dirty="0">
                <a:solidFill>
                  <a:srgbClr val="000000"/>
                </a:solidFill>
              </a:rPr>
              <a:t>: Yes, the charity raises money for an education program.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Tell me more.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Louise</a:t>
            </a:r>
            <a:r>
              <a:rPr lang="en-US" sz="2400" i="1" dirty="0">
                <a:solidFill>
                  <a:srgbClr val="000000"/>
                </a:solidFill>
              </a:rPr>
              <a:t>: For fifty-nine dollars, you can buy all their school things for one year. I’m supporting a little girl called Emily.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Awesome. It was great talking to you, Louise.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Louise</a:t>
            </a:r>
            <a:r>
              <a:rPr lang="en-US" sz="2400" i="1" dirty="0">
                <a:solidFill>
                  <a:srgbClr val="000000"/>
                </a:solidFill>
              </a:rPr>
              <a:t>: Thank you, Henry.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Henry</a:t>
            </a:r>
            <a:r>
              <a:rPr lang="en-US" sz="2400" i="1" dirty="0">
                <a:solidFill>
                  <a:srgbClr val="000000"/>
                </a:solidFill>
              </a:rPr>
              <a:t>: Now, let’s listen to some...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31A8B-3C6F-35D1-8E07-65B042C2AE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1" y="1089309"/>
            <a:ext cx="1812508" cy="4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0440" y="1783614"/>
            <a:ext cx="10148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/>
              <a:t>Listen to the conversation. Try to copy the intonation and pronunciation</a:t>
            </a:r>
            <a:r>
              <a:rPr lang="en-US" sz="3200"/>
              <a:t>. </a:t>
            </a:r>
            <a:br>
              <a:rPr lang="en-US" sz="3200"/>
            </a:b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Look at the script and act out a conversation with your partner. Replace some information with your own ideas. </a:t>
            </a: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07" y="1088141"/>
            <a:ext cx="1834266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 - Listening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4AD7B-6798-A0EC-71D1-66BEB73B6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360"/>
            <a:ext cx="2521123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1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94869-5B65-B32B-B206-CF66F95F2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51" y="398259"/>
            <a:ext cx="10617951" cy="3875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E6C48-9509-F9EE-1366-22EAB651B1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17" y="4130229"/>
            <a:ext cx="6087736" cy="2106942"/>
          </a:xfrm>
          <a:prstGeom prst="rect">
            <a:avLst/>
          </a:prstGeom>
        </p:spPr>
      </p:pic>
      <p:pic>
        <p:nvPicPr>
          <p:cNvPr id="8" name="CD1-TRACK 38">
            <a:hlinkClick r:id="" action="ppaction://media"/>
            <a:extLst>
              <a:ext uri="{FF2B5EF4-FFF2-40B4-BE49-F238E27FC236}">
                <a16:creationId xmlns:a16="http://schemas.microsoft.com/office/drawing/2014/main" id="{A1331846-D69A-F946-62C1-827C310DE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1960" y="51861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87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91" y="1708068"/>
            <a:ext cx="105477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If you volunteer for a charity, what kind of charity will you work for? Why?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14910" y="3250911"/>
            <a:ext cx="5721927" cy="1182543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 volunteer for a charity, I will work for …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575964" y="3478748"/>
            <a:ext cx="2694919" cy="1412258"/>
          </a:xfrm>
          <a:prstGeom prst="wedgeRoundRectCallout">
            <a:avLst>
              <a:gd name="adj1" fmla="val 44580"/>
              <a:gd name="adj2" fmla="val 63235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5717"/>
            <a:ext cx="22193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828" y="0"/>
            <a:ext cx="13585728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9101" y="1600200"/>
            <a:ext cx="233045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552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337" y="1558211"/>
            <a:ext cx="9948375" cy="4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9403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83224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6" y="475710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389" y="1412240"/>
            <a:ext cx="114636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Vocabulary:</a:t>
            </a:r>
            <a:r>
              <a:rPr lang="en-US" sz="3600" dirty="0">
                <a:solidFill>
                  <a:srgbClr val="0070C0"/>
                </a:solidFill>
              </a:rPr>
              <a:t> Charity 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Listening:</a:t>
            </a:r>
            <a:r>
              <a:rPr lang="en-US" sz="3600" dirty="0">
                <a:solidFill>
                  <a:srgbClr val="0070C0"/>
                </a:solidFill>
              </a:rPr>
              <a:t> for purpose of the talk and specific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Conversation Skill: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Signaling the end of a conversation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47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Learn by heart vocabulary and make sentences using them.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Learn by heart how to signal the end of a conversation.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20.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20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21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8344" y="3206842"/>
            <a:ext cx="12568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To practice and learn vocabulary for the work of 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JDCLK L+ Frutiger LT Std"/>
              </a:rPr>
              <a:t>charity.</a:t>
            </a:r>
            <a:endParaRPr lang="en-US" sz="3200" i="1" dirty="0">
              <a:solidFill>
                <a:srgbClr val="FF0000"/>
              </a:solidFill>
            </a:endParaRP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To practice listening for purpose of the talk and specific information.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To practice functional English (Signaling the end of a conversation).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" y="355459"/>
            <a:ext cx="8958016" cy="61106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19469" y="979714"/>
            <a:ext cx="4889241" cy="48519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charity </a:t>
            </a:r>
            <a:br>
              <a:rPr lang="en-US" sz="3600" dirty="0"/>
            </a:br>
            <a:r>
              <a:rPr lang="en-US" sz="3600" i="1" dirty="0">
                <a:solidFill>
                  <a:srgbClr val="0070C0"/>
                </a:solidFill>
              </a:rPr>
              <a:t>volunteer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donate 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provide 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raise 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support </a:t>
            </a:r>
          </a:p>
        </p:txBody>
      </p:sp>
    </p:spTree>
    <p:extLst>
      <p:ext uri="{BB962C8B-B14F-4D97-AF65-F5344CB8AC3E}">
        <p14:creationId xmlns:p14="http://schemas.microsoft.com/office/powerpoint/2010/main" val="33588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701175"/>
            <a:ext cx="10464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Have you ever given money to someone to help them? Why? 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Yes, I have. …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No, I haven’t. 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FC56B-8CB8-14DD-409A-E819F797C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6" y="791558"/>
            <a:ext cx="4660944" cy="9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aise">
            <a:hlinkClick r:id="" action="ppaction://media"/>
            <a:extLst>
              <a:ext uri="{FF2B5EF4-FFF2-40B4-BE49-F238E27FC236}">
                <a16:creationId xmlns:a16="http://schemas.microsoft.com/office/drawing/2014/main" id="{ACE25711-6CB2-4838-F18A-5F9849A1F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70164" y="4636065"/>
            <a:ext cx="406400" cy="406400"/>
          </a:xfrm>
          <a:prstGeom prst="rect">
            <a:avLst/>
          </a:prstGeom>
        </p:spPr>
      </p:pic>
      <p:pic>
        <p:nvPicPr>
          <p:cNvPr id="8" name="support">
            <a:hlinkClick r:id="" action="ppaction://media"/>
            <a:extLst>
              <a:ext uri="{FF2B5EF4-FFF2-40B4-BE49-F238E27FC236}">
                <a16:creationId xmlns:a16="http://schemas.microsoft.com/office/drawing/2014/main" id="{394D43B1-B568-3AC4-4A09-20F27787E7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70164" y="5346840"/>
            <a:ext cx="406400" cy="406400"/>
          </a:xfrm>
          <a:prstGeom prst="rect">
            <a:avLst/>
          </a:prstGeom>
        </p:spPr>
      </p:pic>
      <p:pic>
        <p:nvPicPr>
          <p:cNvPr id="5" name="donate">
            <a:hlinkClick r:id="" action="ppaction://media"/>
            <a:extLst>
              <a:ext uri="{FF2B5EF4-FFF2-40B4-BE49-F238E27FC236}">
                <a16:creationId xmlns:a16="http://schemas.microsoft.com/office/drawing/2014/main" id="{E3A47083-08D8-2A1A-EE87-F31F5BF257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37541" y="3168772"/>
            <a:ext cx="406400" cy="406400"/>
          </a:xfrm>
          <a:prstGeom prst="rect">
            <a:avLst/>
          </a:prstGeom>
        </p:spPr>
      </p:pic>
      <p:pic>
        <p:nvPicPr>
          <p:cNvPr id="6" name="provide">
            <a:hlinkClick r:id="" action="ppaction://media"/>
            <a:extLst>
              <a:ext uri="{FF2B5EF4-FFF2-40B4-BE49-F238E27FC236}">
                <a16:creationId xmlns:a16="http://schemas.microsoft.com/office/drawing/2014/main" id="{1C11C418-0A93-4541-A033-3FBE6BEAF6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70164" y="3890483"/>
            <a:ext cx="406400" cy="406400"/>
          </a:xfrm>
          <a:prstGeom prst="rect">
            <a:avLst/>
          </a:prstGeom>
        </p:spPr>
      </p:pic>
      <p:pic>
        <p:nvPicPr>
          <p:cNvPr id="4" name="volunteer">
            <a:hlinkClick r:id="" action="ppaction://media"/>
            <a:extLst>
              <a:ext uri="{FF2B5EF4-FFF2-40B4-BE49-F238E27FC236}">
                <a16:creationId xmlns:a16="http://schemas.microsoft.com/office/drawing/2014/main" id="{46FB7E20-6373-B91B-3315-03E7D9AA134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38604" y="2462637"/>
            <a:ext cx="406400" cy="406400"/>
          </a:xfrm>
          <a:prstGeom prst="rect">
            <a:avLst/>
          </a:prstGeom>
        </p:spPr>
      </p:pic>
      <p:pic>
        <p:nvPicPr>
          <p:cNvPr id="3" name="charity">
            <a:hlinkClick r:id="" action="ppaction://media"/>
            <a:extLst>
              <a:ext uri="{FF2B5EF4-FFF2-40B4-BE49-F238E27FC236}">
                <a16:creationId xmlns:a16="http://schemas.microsoft.com/office/drawing/2014/main" id="{D1DC88BE-0365-13FD-2218-FC271D13E51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37541" y="1786624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9466" y="697947"/>
            <a:ext cx="1136253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</a:t>
            </a:r>
            <a:r>
              <a:rPr lang="en-US" sz="3600" b="1" i="1" dirty="0">
                <a:solidFill>
                  <a:srgbClr val="1A79BE"/>
                </a:solidFill>
              </a:rPr>
              <a:t>and</a:t>
            </a:r>
            <a:r>
              <a:rPr lang="en-US" sz="3600" b="1" i="1" dirty="0">
                <a:solidFill>
                  <a:srgbClr val="0070C0"/>
                </a:solidFill>
              </a:rPr>
              <a:t> repeat. </a:t>
            </a:r>
            <a:r>
              <a:rPr lang="en-US" sz="2600" b="1" i="1" dirty="0">
                <a:solidFill>
                  <a:srgbClr val="0070C0"/>
                </a:solidFill>
              </a:rPr>
              <a:t>Click each phrase to hear the sound.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190" y="5318158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support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(n)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səˈpɔːrt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189" y="458839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raise </a:t>
            </a:r>
            <a:r>
              <a:rPr lang="en-US" sz="1600" b="1" dirty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(n)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reiz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quỹ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191" y="3884151"/>
            <a:ext cx="1137122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provide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/prəˈvaɪd/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55" y="3097234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donate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/doʊˈneɪt/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tặng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quyên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867" y="239516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volunteer 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/ˌvɑːlənˈtɪr/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nguyện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5" y="1684829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charity</a:t>
            </a:r>
            <a:r>
              <a:rPr lang="vi-VN" sz="1600" b="1" dirty="0"/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/ˈtʃærəti/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296855-4F92-8E0D-92CD-EB1859EA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29" y="1193533"/>
            <a:ext cx="11097929" cy="49635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BB0C4D-DA0E-859A-32A7-81A03EDE793B}"/>
              </a:ext>
            </a:extLst>
          </p:cNvPr>
          <p:cNvSpPr/>
          <p:nvPr/>
        </p:nvSpPr>
        <p:spPr>
          <a:xfrm>
            <a:off x="202129" y="1280160"/>
            <a:ext cx="11989871" cy="683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0" i="0" u="none" strike="noStrike" baseline="0" dirty="0"/>
              <a:t>Read the definitions, then fill in the blanks with the new words.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CE28CB-90E9-D220-69E7-7399F6B77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29" y="348797"/>
            <a:ext cx="3351197" cy="7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1043</Words>
  <Application>Microsoft Office PowerPoint</Application>
  <PresentationFormat>Màn hình rộng</PresentationFormat>
  <Paragraphs>134</Paragraphs>
  <Slides>28</Slides>
  <Notes>7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282</cp:revision>
  <dcterms:created xsi:type="dcterms:W3CDTF">2022-02-12T14:14:43Z</dcterms:created>
  <dcterms:modified xsi:type="dcterms:W3CDTF">2022-07-26T03:54:42Z</dcterms:modified>
</cp:coreProperties>
</file>