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1" r:id="rId7"/>
    <p:sldId id="262" r:id="rId8"/>
    <p:sldId id="270" r:id="rId9"/>
    <p:sldId id="263" r:id="rId10"/>
    <p:sldId id="264" r:id="rId11"/>
    <p:sldId id="265" r:id="rId12"/>
    <p:sldId id="266" r:id="rId13"/>
    <p:sldId id="267" r:id="rId14"/>
    <p:sldId id="268" r:id="rId15"/>
    <p:sldId id="271" r:id="rId16"/>
    <p:sldId id="272" r:id="rId17"/>
    <p:sldId id="273" r:id="rId18"/>
    <p:sldId id="274"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E6522C-2EBF-413C-9632-AD1915C189B5}" type="slidenum">
              <a:rPr lang="en-US" smtClean="0"/>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E6522C-2EBF-413C-9632-AD1915C189B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E6522C-2EBF-413C-9632-AD1915C189B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E6522C-2EBF-413C-9632-AD1915C189B5}" type="slidenum">
              <a:rPr lang="en-US" smtClean="0"/>
              <a:t>‹#›</a:t>
            </a:fld>
            <a:endParaRPr lang="en-US" dirty="0"/>
          </a:p>
        </p:txBody>
      </p:sp>
    </p:spTree>
    <p:extLst>
      <p:ext uri="{BB962C8B-B14F-4D97-AF65-F5344CB8AC3E}">
        <p14:creationId xmlns:p14="http://schemas.microsoft.com/office/powerpoint/2010/main" val="131676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E6522C-2EBF-413C-9632-AD1915C189B5}" type="slidenum">
              <a:rPr lang="en-US" smtClean="0"/>
              <a:t>‹#›</a:t>
            </a:fld>
            <a:endParaRPr lang="en-US" dirty="0"/>
          </a:p>
        </p:txBody>
      </p:sp>
    </p:spTree>
    <p:extLst>
      <p:ext uri="{BB962C8B-B14F-4D97-AF65-F5344CB8AC3E}">
        <p14:creationId xmlns:p14="http://schemas.microsoft.com/office/powerpoint/2010/main" val="3498281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E6522C-2EBF-413C-9632-AD1915C189B5}" type="slidenum">
              <a:rPr lang="en-US" smtClean="0"/>
              <a:t>‹#›</a:t>
            </a:fld>
            <a:endParaRPr lang="en-US" dirty="0"/>
          </a:p>
        </p:txBody>
      </p:sp>
    </p:spTree>
    <p:extLst>
      <p:ext uri="{BB962C8B-B14F-4D97-AF65-F5344CB8AC3E}">
        <p14:creationId xmlns:p14="http://schemas.microsoft.com/office/powerpoint/2010/main" val="1484511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E6522C-2EBF-413C-9632-AD1915C189B5}" type="slidenum">
              <a:rPr lang="en-US" smtClean="0"/>
              <a:t>‹#›</a:t>
            </a:fld>
            <a:endParaRPr lang="en-US" dirty="0"/>
          </a:p>
        </p:txBody>
      </p:sp>
    </p:spTree>
    <p:extLst>
      <p:ext uri="{BB962C8B-B14F-4D97-AF65-F5344CB8AC3E}">
        <p14:creationId xmlns:p14="http://schemas.microsoft.com/office/powerpoint/2010/main" val="1621071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E6522C-2EBF-413C-9632-AD1915C189B5}" type="slidenum">
              <a:rPr lang="en-US" smtClean="0"/>
              <a:t>‹#›</a:t>
            </a:fld>
            <a:endParaRPr lang="en-US" dirty="0"/>
          </a:p>
        </p:txBody>
      </p:sp>
    </p:spTree>
    <p:extLst>
      <p:ext uri="{BB962C8B-B14F-4D97-AF65-F5344CB8AC3E}">
        <p14:creationId xmlns:p14="http://schemas.microsoft.com/office/powerpoint/2010/main" val="1364710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E6522C-2EBF-413C-9632-AD1915C189B5}" type="slidenum">
              <a:rPr lang="en-US" smtClean="0"/>
              <a:t>‹#›</a:t>
            </a:fld>
            <a:endParaRPr lang="en-US" dirty="0"/>
          </a:p>
        </p:txBody>
      </p:sp>
    </p:spTree>
    <p:extLst>
      <p:ext uri="{BB962C8B-B14F-4D97-AF65-F5344CB8AC3E}">
        <p14:creationId xmlns:p14="http://schemas.microsoft.com/office/powerpoint/2010/main" val="141030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E6522C-2EBF-413C-9632-AD1915C189B5}" type="slidenum">
              <a:rPr lang="en-US" smtClean="0"/>
              <a:t>‹#›</a:t>
            </a:fld>
            <a:endParaRPr lang="en-US" dirty="0"/>
          </a:p>
        </p:txBody>
      </p:sp>
    </p:spTree>
    <p:extLst>
      <p:ext uri="{BB962C8B-B14F-4D97-AF65-F5344CB8AC3E}">
        <p14:creationId xmlns:p14="http://schemas.microsoft.com/office/powerpoint/2010/main" val="4114376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E6522C-2EBF-413C-9632-AD1915C189B5}" type="slidenum">
              <a:rPr lang="en-US" smtClean="0"/>
              <a:t>‹#›</a:t>
            </a:fld>
            <a:endParaRPr lang="en-US" dirty="0"/>
          </a:p>
        </p:txBody>
      </p:sp>
    </p:spTree>
    <p:extLst>
      <p:ext uri="{BB962C8B-B14F-4D97-AF65-F5344CB8AC3E}">
        <p14:creationId xmlns:p14="http://schemas.microsoft.com/office/powerpoint/2010/main" val="92162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E6522C-2EBF-413C-9632-AD1915C189B5}"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E6522C-2EBF-413C-9632-AD1915C189B5}" type="slidenum">
              <a:rPr lang="en-US" smtClean="0"/>
              <a:t>‹#›</a:t>
            </a:fld>
            <a:endParaRPr lang="en-US" dirty="0"/>
          </a:p>
        </p:txBody>
      </p:sp>
    </p:spTree>
    <p:extLst>
      <p:ext uri="{BB962C8B-B14F-4D97-AF65-F5344CB8AC3E}">
        <p14:creationId xmlns:p14="http://schemas.microsoft.com/office/powerpoint/2010/main" val="1598618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E6522C-2EBF-413C-9632-AD1915C189B5}" type="slidenum">
              <a:rPr lang="en-US" smtClean="0"/>
              <a:t>‹#›</a:t>
            </a:fld>
            <a:endParaRPr lang="en-US" dirty="0"/>
          </a:p>
        </p:txBody>
      </p:sp>
    </p:spTree>
    <p:extLst>
      <p:ext uri="{BB962C8B-B14F-4D97-AF65-F5344CB8AC3E}">
        <p14:creationId xmlns:p14="http://schemas.microsoft.com/office/powerpoint/2010/main" val="1986255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E6522C-2EBF-413C-9632-AD1915C189B5}" type="slidenum">
              <a:rPr lang="en-US" smtClean="0"/>
              <a:t>‹#›</a:t>
            </a:fld>
            <a:endParaRPr lang="en-US" dirty="0"/>
          </a:p>
        </p:txBody>
      </p:sp>
    </p:spTree>
    <p:extLst>
      <p:ext uri="{BB962C8B-B14F-4D97-AF65-F5344CB8AC3E}">
        <p14:creationId xmlns:p14="http://schemas.microsoft.com/office/powerpoint/2010/main" val="107327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E6522C-2EBF-413C-9632-AD1915C189B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E6522C-2EBF-413C-9632-AD1915C189B5}"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E6522C-2EBF-413C-9632-AD1915C189B5}"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E6522C-2EBF-413C-9632-AD1915C189B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E6522C-2EBF-413C-9632-AD1915C189B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E6522C-2EBF-413C-9632-AD1915C189B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2C8280-84FD-46DC-8037-302BCF1C1822}" type="datetimeFigureOut">
              <a:rPr lang="en-US" smtClean="0"/>
              <a:t>8/26/2023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E6522C-2EBF-413C-9632-AD1915C189B5}" type="slidenum">
              <a:rPr lang="en-US" smtClean="0"/>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42C8280-84FD-46DC-8037-302BCF1C1822}" type="datetimeFigureOut">
              <a:rPr lang="en-US" smtClean="0"/>
              <a:t>8/26/2023</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2E6522C-2EBF-413C-9632-AD1915C189B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C8280-84FD-46DC-8037-302BCF1C1822}" type="datetimeFigureOut">
              <a:rPr lang="en-US" smtClean="0"/>
              <a:t>8/26/2023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6522C-2EBF-413C-9632-AD1915C189B5}" type="slidenum">
              <a:rPr lang="en-US" smtClean="0"/>
              <a:t>‹#›</a:t>
            </a:fld>
            <a:endParaRPr lang="en-US" dirty="0"/>
          </a:p>
        </p:txBody>
      </p:sp>
    </p:spTree>
    <p:extLst>
      <p:ext uri="{BB962C8B-B14F-4D97-AF65-F5344CB8AC3E}">
        <p14:creationId xmlns:p14="http://schemas.microsoft.com/office/powerpoint/2010/main" val="2607081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f-7zm6AC0_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xGZJmbhelo0" TargetMode="External"/><Relationship Id="rId2" Type="http://schemas.openxmlformats.org/officeDocument/2006/relationships/hyperlink" Target="https://www.youtube.com/watch?v=gQehafF6fmQ"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youtube.com/watch?v=EazUZzNl0J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153400" cy="1470025"/>
          </a:xfrm>
        </p:spPr>
        <p:txBody>
          <a:bodyPr>
            <a:normAutofit fontScale="90000"/>
          </a:bodyPr>
          <a:lstStyle/>
          <a:p>
            <a:pPr algn="ctr"/>
            <a:r>
              <a:rPr lang="en-US" b="1" dirty="0">
                <a:solidFill>
                  <a:srgbClr val="FF0000"/>
                </a:solidFill>
              </a:rPr>
              <a:t>CHỦ ĐỀ 5. </a:t>
            </a:r>
            <a:br>
              <a:rPr lang="en-US" b="1" dirty="0">
                <a:solidFill>
                  <a:srgbClr val="FF0000"/>
                </a:solidFill>
              </a:rPr>
            </a:br>
            <a:r>
              <a:rPr lang="en-US" b="1" dirty="0">
                <a:solidFill>
                  <a:srgbClr val="FF0000"/>
                </a:solidFill>
              </a:rPr>
              <a:t>THAM GIA HOẠT ĐỘNG CỘNG ĐỒNG</a:t>
            </a:r>
            <a:br>
              <a:rPr lang="en-US" b="1" dirty="0">
                <a:solidFill>
                  <a:srgbClr val="FF0000"/>
                </a:solidFill>
              </a:rPr>
            </a:br>
            <a:endParaRPr lang="en-US" dirty="0">
              <a:solidFill>
                <a:srgbClr val="FF0000"/>
              </a:solidFill>
            </a:endParaRPr>
          </a:p>
        </p:txBody>
      </p:sp>
      <p:sp>
        <p:nvSpPr>
          <p:cNvPr id="3" name="Subtitle 2"/>
          <p:cNvSpPr>
            <a:spLocks noGrp="1"/>
          </p:cNvSpPr>
          <p:nvPr>
            <p:ph type="subTitle" idx="1"/>
          </p:nvPr>
        </p:nvSpPr>
        <p:spPr>
          <a:xfrm>
            <a:off x="685800" y="1828800"/>
            <a:ext cx="7848600" cy="1752600"/>
          </a:xfrm>
        </p:spPr>
        <p:txBody>
          <a:bodyPr>
            <a:noAutofit/>
          </a:bodyPr>
          <a:lstStyle/>
          <a:p>
            <a:pPr algn="just"/>
            <a:r>
              <a:rPr lang="en-US" sz="3600" b="1" dirty="0" err="1">
                <a:solidFill>
                  <a:srgbClr val="7030A0"/>
                </a:solidFill>
              </a:rPr>
              <a:t>Hoạt</a:t>
            </a:r>
            <a:r>
              <a:rPr lang="en-US" sz="3600" b="1" dirty="0">
                <a:solidFill>
                  <a:srgbClr val="7030A0"/>
                </a:solidFill>
              </a:rPr>
              <a:t> </a:t>
            </a:r>
            <a:r>
              <a:rPr lang="en-US" sz="3600" b="1" dirty="0" err="1">
                <a:solidFill>
                  <a:srgbClr val="7030A0"/>
                </a:solidFill>
              </a:rPr>
              <a:t>động</a:t>
            </a:r>
            <a:r>
              <a:rPr lang="en-US" sz="3600" b="1" dirty="0">
                <a:solidFill>
                  <a:srgbClr val="7030A0"/>
                </a:solidFill>
              </a:rPr>
              <a:t> 3. </a:t>
            </a:r>
          </a:p>
          <a:p>
            <a:pPr algn="ctr"/>
            <a:r>
              <a:rPr lang="en-US" sz="3600" b="1" dirty="0" err="1">
                <a:solidFill>
                  <a:srgbClr val="7030A0"/>
                </a:solidFill>
              </a:rPr>
              <a:t>Mở</a:t>
            </a:r>
            <a:r>
              <a:rPr lang="en-US" sz="3600" b="1" dirty="0">
                <a:solidFill>
                  <a:srgbClr val="7030A0"/>
                </a:solidFill>
              </a:rPr>
              <a:t> </a:t>
            </a:r>
            <a:r>
              <a:rPr lang="en-US" sz="3600" b="1" dirty="0" err="1">
                <a:solidFill>
                  <a:srgbClr val="7030A0"/>
                </a:solidFill>
              </a:rPr>
              <a:t>rộng</a:t>
            </a:r>
            <a:r>
              <a:rPr lang="en-US" sz="3600" b="1" dirty="0">
                <a:solidFill>
                  <a:srgbClr val="7030A0"/>
                </a:solidFill>
              </a:rPr>
              <a:t> </a:t>
            </a:r>
            <a:r>
              <a:rPr lang="en-US" sz="3600" b="1" dirty="0" err="1">
                <a:solidFill>
                  <a:srgbClr val="7030A0"/>
                </a:solidFill>
              </a:rPr>
              <a:t>mối</a:t>
            </a:r>
            <a:r>
              <a:rPr lang="en-US" sz="3600" b="1" dirty="0">
                <a:solidFill>
                  <a:srgbClr val="7030A0"/>
                </a:solidFill>
              </a:rPr>
              <a:t> </a:t>
            </a:r>
            <a:r>
              <a:rPr lang="en-US" sz="3600" b="1" dirty="0" err="1">
                <a:solidFill>
                  <a:srgbClr val="7030A0"/>
                </a:solidFill>
              </a:rPr>
              <a:t>quan</a:t>
            </a:r>
            <a:r>
              <a:rPr lang="en-US" sz="3600" b="1" dirty="0">
                <a:solidFill>
                  <a:srgbClr val="7030A0"/>
                </a:solidFill>
              </a:rPr>
              <a:t> </a:t>
            </a:r>
            <a:r>
              <a:rPr lang="en-US" sz="3600" b="1" dirty="0" err="1">
                <a:solidFill>
                  <a:srgbClr val="7030A0"/>
                </a:solidFill>
              </a:rPr>
              <a:t>hệ</a:t>
            </a:r>
            <a:r>
              <a:rPr lang="en-US" sz="3600" b="1" dirty="0">
                <a:solidFill>
                  <a:srgbClr val="7030A0"/>
                </a:solidFill>
              </a:rPr>
              <a:t> </a:t>
            </a:r>
            <a:r>
              <a:rPr lang="en-US" sz="3600" b="1" dirty="0" err="1">
                <a:solidFill>
                  <a:srgbClr val="7030A0"/>
                </a:solidFill>
              </a:rPr>
              <a:t>và</a:t>
            </a:r>
            <a:r>
              <a:rPr lang="en-US" sz="3600" b="1" dirty="0">
                <a:solidFill>
                  <a:srgbClr val="7030A0"/>
                </a:solidFill>
              </a:rPr>
              <a:t> </a:t>
            </a:r>
            <a:r>
              <a:rPr lang="en-US" sz="3600" b="1" dirty="0" err="1">
                <a:solidFill>
                  <a:srgbClr val="7030A0"/>
                </a:solidFill>
              </a:rPr>
              <a:t>thu</a:t>
            </a:r>
            <a:r>
              <a:rPr lang="en-US" sz="3600" b="1" dirty="0">
                <a:solidFill>
                  <a:srgbClr val="7030A0"/>
                </a:solidFill>
              </a:rPr>
              <a:t> </a:t>
            </a:r>
            <a:r>
              <a:rPr lang="en-US" sz="3600" b="1" dirty="0" err="1">
                <a:solidFill>
                  <a:srgbClr val="7030A0"/>
                </a:solidFill>
              </a:rPr>
              <a:t>hút</a:t>
            </a:r>
            <a:r>
              <a:rPr lang="en-US" sz="3600" b="1" dirty="0">
                <a:solidFill>
                  <a:srgbClr val="7030A0"/>
                </a:solidFill>
              </a:rPr>
              <a:t> </a:t>
            </a:r>
            <a:r>
              <a:rPr lang="en-US" sz="3600" b="1" dirty="0" err="1">
                <a:solidFill>
                  <a:srgbClr val="7030A0"/>
                </a:solidFill>
              </a:rPr>
              <a:t>cộng</a:t>
            </a:r>
            <a:r>
              <a:rPr lang="en-US" sz="3600" b="1" dirty="0">
                <a:solidFill>
                  <a:srgbClr val="7030A0"/>
                </a:solidFill>
              </a:rPr>
              <a:t> </a:t>
            </a:r>
            <a:r>
              <a:rPr lang="en-US" sz="3600" b="1" dirty="0" err="1">
                <a:solidFill>
                  <a:srgbClr val="7030A0"/>
                </a:solidFill>
              </a:rPr>
              <a:t>đồng</a:t>
            </a:r>
            <a:r>
              <a:rPr lang="en-US" sz="3600" b="1" dirty="0">
                <a:solidFill>
                  <a:srgbClr val="7030A0"/>
                </a:solidFill>
              </a:rPr>
              <a:t> </a:t>
            </a:r>
            <a:r>
              <a:rPr lang="en-US" sz="3600" b="1" dirty="0" err="1">
                <a:solidFill>
                  <a:srgbClr val="7030A0"/>
                </a:solidFill>
              </a:rPr>
              <a:t>vào</a:t>
            </a:r>
            <a:r>
              <a:rPr lang="en-US" sz="3600" b="1" dirty="0">
                <a:solidFill>
                  <a:srgbClr val="7030A0"/>
                </a:solidFill>
              </a:rPr>
              <a:t> </a:t>
            </a:r>
            <a:r>
              <a:rPr lang="en-US" sz="3600" b="1" dirty="0" err="1">
                <a:solidFill>
                  <a:srgbClr val="7030A0"/>
                </a:solidFill>
              </a:rPr>
              <a:t>các</a:t>
            </a:r>
            <a:r>
              <a:rPr lang="en-US" sz="3600" b="1" dirty="0">
                <a:solidFill>
                  <a:srgbClr val="7030A0"/>
                </a:solidFill>
              </a:rPr>
              <a:t> </a:t>
            </a:r>
            <a:r>
              <a:rPr lang="en-US" sz="3600" b="1" dirty="0" err="1">
                <a:solidFill>
                  <a:srgbClr val="7030A0"/>
                </a:solidFill>
              </a:rPr>
              <a:t>hoạt</a:t>
            </a:r>
            <a:r>
              <a:rPr lang="en-US" sz="3600" b="1" dirty="0">
                <a:solidFill>
                  <a:srgbClr val="7030A0"/>
                </a:solidFill>
              </a:rPr>
              <a:t> </a:t>
            </a:r>
            <a:r>
              <a:rPr lang="en-US" sz="3600" b="1" dirty="0" err="1">
                <a:solidFill>
                  <a:srgbClr val="7030A0"/>
                </a:solidFill>
              </a:rPr>
              <a:t>động</a:t>
            </a:r>
            <a:r>
              <a:rPr lang="en-US" sz="3600" b="1" dirty="0">
                <a:solidFill>
                  <a:srgbClr val="7030A0"/>
                </a:solidFill>
              </a:rPr>
              <a:t> </a:t>
            </a:r>
            <a:r>
              <a:rPr lang="en-US" sz="3600" b="1" dirty="0" err="1">
                <a:solidFill>
                  <a:srgbClr val="7030A0"/>
                </a:solidFill>
              </a:rPr>
              <a:t>xã</a:t>
            </a:r>
            <a:r>
              <a:rPr lang="en-US" sz="3600" b="1" dirty="0">
                <a:solidFill>
                  <a:srgbClr val="7030A0"/>
                </a:solidFill>
              </a:rPr>
              <a:t> </a:t>
            </a:r>
            <a:r>
              <a:rPr lang="en-US" sz="3600" b="1" dirty="0" err="1">
                <a:solidFill>
                  <a:srgbClr val="7030A0"/>
                </a:solidFill>
              </a:rPr>
              <a:t>hội</a:t>
            </a:r>
            <a:endParaRPr lang="en-US" sz="3600" b="1" dirty="0">
              <a:solidFill>
                <a:srgbClr val="7030A0"/>
              </a:solidFill>
            </a:endParaRPr>
          </a:p>
          <a:p>
            <a:pPr algn="just"/>
            <a:endParaRPr lang="en-US" sz="3600" b="1" dirty="0">
              <a:solidFill>
                <a:srgbClr val="7030A0"/>
              </a:solidFill>
            </a:endParaRPr>
          </a:p>
        </p:txBody>
      </p:sp>
      <p:pic>
        <p:nvPicPr>
          <p:cNvPr id="1026" name="Picture 2" descr="http://ivyprep.edu.vn/wp-content/uploads/Screenshot_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876800"/>
            <a:ext cx="6096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138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762000"/>
            <a:ext cx="6248400" cy="2362200"/>
          </a:xfrm>
        </p:spPr>
        <p:txBody>
          <a:bodyPr/>
          <a:lstStyle/>
          <a:p>
            <a:pPr algn="ctr"/>
            <a:r>
              <a:rPr lang="en-US" sz="3600" b="1" dirty="0" err="1">
                <a:solidFill>
                  <a:srgbClr val="7030A0"/>
                </a:solidFill>
              </a:rPr>
              <a:t>Hoạt</a:t>
            </a:r>
            <a:r>
              <a:rPr lang="en-US" sz="3600" b="1" dirty="0">
                <a:solidFill>
                  <a:srgbClr val="7030A0"/>
                </a:solidFill>
              </a:rPr>
              <a:t> </a:t>
            </a:r>
            <a:r>
              <a:rPr lang="en-US" sz="3600" b="1" dirty="0" err="1">
                <a:solidFill>
                  <a:srgbClr val="7030A0"/>
                </a:solidFill>
              </a:rPr>
              <a:t>động</a:t>
            </a:r>
            <a:r>
              <a:rPr lang="en-US" sz="3600" b="1" dirty="0">
                <a:solidFill>
                  <a:srgbClr val="7030A0"/>
                </a:solidFill>
              </a:rPr>
              <a:t> 5. </a:t>
            </a:r>
            <a:r>
              <a:rPr lang="en-US" sz="3600" b="1" dirty="0" err="1">
                <a:solidFill>
                  <a:srgbClr val="7030A0"/>
                </a:solidFill>
              </a:rPr>
              <a:t>Đánh</a:t>
            </a:r>
            <a:r>
              <a:rPr lang="en-US" sz="3600" b="1" dirty="0">
                <a:solidFill>
                  <a:srgbClr val="7030A0"/>
                </a:solidFill>
              </a:rPr>
              <a:t> </a:t>
            </a:r>
            <a:r>
              <a:rPr lang="en-US" sz="3600" b="1" dirty="0" err="1">
                <a:solidFill>
                  <a:srgbClr val="7030A0"/>
                </a:solidFill>
              </a:rPr>
              <a:t>giá</a:t>
            </a:r>
            <a:r>
              <a:rPr lang="en-US" sz="3600" b="1" dirty="0">
                <a:solidFill>
                  <a:srgbClr val="7030A0"/>
                </a:solidFill>
              </a:rPr>
              <a:t> </a:t>
            </a:r>
            <a:r>
              <a:rPr lang="en-US" sz="3600" b="1" dirty="0" err="1">
                <a:solidFill>
                  <a:srgbClr val="7030A0"/>
                </a:solidFill>
              </a:rPr>
              <a:t>kết</a:t>
            </a:r>
            <a:r>
              <a:rPr lang="en-US" sz="3600" b="1" dirty="0">
                <a:solidFill>
                  <a:srgbClr val="7030A0"/>
                </a:solidFill>
              </a:rPr>
              <a:t> </a:t>
            </a:r>
            <a:r>
              <a:rPr lang="en-US" sz="3600" b="1" dirty="0" err="1">
                <a:solidFill>
                  <a:srgbClr val="7030A0"/>
                </a:solidFill>
              </a:rPr>
              <a:t>quả</a:t>
            </a:r>
            <a:r>
              <a:rPr lang="en-US" sz="3600" b="1" dirty="0">
                <a:solidFill>
                  <a:srgbClr val="7030A0"/>
                </a:solidFill>
              </a:rPr>
              <a:t> </a:t>
            </a:r>
            <a:r>
              <a:rPr lang="en-US" sz="3600" b="1" dirty="0" err="1">
                <a:solidFill>
                  <a:srgbClr val="7030A0"/>
                </a:solidFill>
              </a:rPr>
              <a:t>hoạt</a:t>
            </a:r>
            <a:r>
              <a:rPr lang="en-US" sz="3600" b="1" dirty="0">
                <a:solidFill>
                  <a:srgbClr val="7030A0"/>
                </a:solidFill>
              </a:rPr>
              <a:t> </a:t>
            </a:r>
            <a:r>
              <a:rPr lang="en-US" sz="3600" b="1" dirty="0" err="1">
                <a:solidFill>
                  <a:srgbClr val="7030A0"/>
                </a:solidFill>
              </a:rPr>
              <a:t>động</a:t>
            </a:r>
            <a:r>
              <a:rPr lang="en-US" sz="3600" b="1" dirty="0">
                <a:solidFill>
                  <a:srgbClr val="7030A0"/>
                </a:solidFill>
              </a:rPr>
              <a:t> </a:t>
            </a:r>
            <a:r>
              <a:rPr lang="en-US" sz="3600" b="1" dirty="0" err="1">
                <a:solidFill>
                  <a:srgbClr val="7030A0"/>
                </a:solidFill>
              </a:rPr>
              <a:t>phát</a:t>
            </a:r>
            <a:r>
              <a:rPr lang="en-US" sz="3600" b="1" dirty="0">
                <a:solidFill>
                  <a:srgbClr val="7030A0"/>
                </a:solidFill>
              </a:rPr>
              <a:t> </a:t>
            </a:r>
            <a:r>
              <a:rPr lang="en-US" sz="3600" b="1" dirty="0" err="1">
                <a:solidFill>
                  <a:srgbClr val="7030A0"/>
                </a:solidFill>
              </a:rPr>
              <a:t>triển</a:t>
            </a:r>
            <a:r>
              <a:rPr lang="en-US" sz="3600" b="1" dirty="0">
                <a:solidFill>
                  <a:srgbClr val="7030A0"/>
                </a:solidFill>
              </a:rPr>
              <a:t> </a:t>
            </a:r>
            <a:r>
              <a:rPr lang="en-US" sz="3600" b="1" dirty="0" err="1">
                <a:solidFill>
                  <a:srgbClr val="7030A0"/>
                </a:solidFill>
              </a:rPr>
              <a:t>cộng</a:t>
            </a:r>
            <a:r>
              <a:rPr lang="en-US" sz="3600" b="1" dirty="0">
                <a:solidFill>
                  <a:srgbClr val="7030A0"/>
                </a:solidFill>
              </a:rPr>
              <a:t> </a:t>
            </a:r>
            <a:r>
              <a:rPr lang="en-US" sz="3600" b="1" dirty="0" err="1">
                <a:solidFill>
                  <a:srgbClr val="7030A0"/>
                </a:solidFill>
              </a:rPr>
              <a:t>đồng</a:t>
            </a:r>
            <a:endParaRPr lang="en-US" sz="3600" dirty="0">
              <a:solidFill>
                <a:srgbClr val="7030A0"/>
              </a:solidFill>
            </a:endParaRPr>
          </a:p>
          <a:p>
            <a:endParaRPr lang="en-US" dirty="0"/>
          </a:p>
        </p:txBody>
      </p:sp>
      <p:pic>
        <p:nvPicPr>
          <p:cNvPr id="6146" name="Picture 2" descr="Văn hoá ứng xử trong hoạt động cộng đồng - Hoạt động trải nghiệm hướng  nghiệp Lớp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 y="2175830"/>
            <a:ext cx="2952750" cy="15430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OẠT ĐỘNG NGOẠI KHÓA CHO HỌC SINH - Tổ chức Giáo dục F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080" y="3778440"/>
            <a:ext cx="3853120" cy="304139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ghệ An: Sôi nổi &quot;Những bước chân vì cộng đồng&quot; Chặng 9 năm 2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892" y="3718881"/>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Lan tỏa phong trào “Chủ nhật vì cộng đồng” trên địa bàn thành phố Huế -  huecity.gov.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766" y="4800600"/>
            <a:ext cx="2524125"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498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307" y="15949"/>
            <a:ext cx="8382000" cy="1143000"/>
          </a:xfrm>
        </p:spPr>
        <p:txBody>
          <a:bodyPr>
            <a:normAutofit fontScale="90000"/>
          </a:bodyPr>
          <a:lstStyle/>
          <a:p>
            <a:pPr algn="ctr"/>
            <a:r>
              <a:rPr lang="en-US" b="1" i="1" u="sng" dirty="0" err="1"/>
              <a:t>Nhiệm</a:t>
            </a:r>
            <a:r>
              <a:rPr lang="en-US" b="1" i="1" u="sng" dirty="0"/>
              <a:t> </a:t>
            </a:r>
            <a:r>
              <a:rPr lang="en-US" b="1" i="1" u="sng" dirty="0" err="1"/>
              <a:t>vụ</a:t>
            </a:r>
            <a:r>
              <a:rPr lang="en-US" b="1" i="1" u="sng" dirty="0"/>
              <a:t> 1</a:t>
            </a:r>
            <a:r>
              <a:rPr lang="en-US" b="1" i="1" dirty="0"/>
              <a:t>. </a:t>
            </a:r>
            <a:r>
              <a:rPr lang="en-US" b="1" i="1" dirty="0" err="1"/>
              <a:t>Xác</a:t>
            </a:r>
            <a:r>
              <a:rPr lang="en-US" b="1" i="1" dirty="0"/>
              <a:t> </a:t>
            </a:r>
            <a:r>
              <a:rPr lang="en-US" b="1" i="1" dirty="0" err="1"/>
              <a:t>định</a:t>
            </a:r>
            <a:r>
              <a:rPr lang="en-US" b="1" i="1" dirty="0"/>
              <a:t> </a:t>
            </a:r>
            <a:r>
              <a:rPr lang="en-US" b="1" i="1" dirty="0" err="1"/>
              <a:t>kết</a:t>
            </a:r>
            <a:r>
              <a:rPr lang="en-US" b="1" i="1" dirty="0"/>
              <a:t> </a:t>
            </a:r>
            <a:r>
              <a:rPr lang="en-US" b="1" i="1" dirty="0" err="1"/>
              <a:t>quả</a:t>
            </a:r>
            <a:r>
              <a:rPr lang="en-US" b="1" i="1" dirty="0"/>
              <a:t> </a:t>
            </a:r>
            <a:r>
              <a:rPr lang="en-US" b="1" i="1" dirty="0" err="1"/>
              <a:t>đạt</a:t>
            </a:r>
            <a:r>
              <a:rPr lang="en-US" b="1" i="1" dirty="0"/>
              <a:t> </a:t>
            </a:r>
            <a:r>
              <a:rPr lang="en-US" b="1" i="1" dirty="0" err="1"/>
              <a:t>được</a:t>
            </a:r>
            <a:r>
              <a:rPr lang="en-US" b="1" i="1" dirty="0"/>
              <a:t> </a:t>
            </a:r>
            <a:r>
              <a:rPr lang="en-US" b="1" i="1" dirty="0" err="1"/>
              <a:t>nhờ</a:t>
            </a:r>
            <a:r>
              <a:rPr lang="en-US" b="1" i="1" dirty="0"/>
              <a:t> </a:t>
            </a:r>
            <a:r>
              <a:rPr lang="en-US" b="1" i="1" dirty="0" err="1"/>
              <a:t>hoạt</a:t>
            </a:r>
            <a:r>
              <a:rPr lang="en-US" b="1" i="1" dirty="0"/>
              <a:t> </a:t>
            </a:r>
            <a:r>
              <a:rPr lang="en-US" b="1" i="1" dirty="0" err="1"/>
              <a:t>động</a:t>
            </a:r>
            <a:r>
              <a:rPr lang="en-US" b="1" i="1" dirty="0"/>
              <a:t> </a:t>
            </a:r>
            <a:r>
              <a:rPr lang="en-US" b="1" i="1" dirty="0" err="1"/>
              <a:t>phát</a:t>
            </a:r>
            <a:r>
              <a:rPr lang="en-US" b="1" i="1" dirty="0"/>
              <a:t> </a:t>
            </a:r>
            <a:r>
              <a:rPr lang="en-US" b="1" i="1" dirty="0" err="1"/>
              <a:t>triển</a:t>
            </a:r>
            <a:r>
              <a:rPr lang="en-US" b="1" i="1" dirty="0"/>
              <a:t> </a:t>
            </a:r>
            <a:r>
              <a:rPr lang="en-US" b="1" i="1" dirty="0" err="1"/>
              <a:t>cộng</a:t>
            </a:r>
            <a:r>
              <a:rPr lang="en-US" b="1" i="1" dirty="0"/>
              <a:t> </a:t>
            </a:r>
            <a:r>
              <a:rPr lang="en-US" b="1" i="1" dirty="0" err="1"/>
              <a:t>đồng</a:t>
            </a:r>
            <a:r>
              <a:rPr lang="en-US" b="1" i="1" dirty="0"/>
              <a:t> </a:t>
            </a:r>
            <a:r>
              <a:rPr lang="en-US" b="1" i="1" dirty="0" err="1"/>
              <a:t>mà</a:t>
            </a:r>
            <a:r>
              <a:rPr lang="en-US" b="1" i="1" dirty="0"/>
              <a:t> </a:t>
            </a:r>
            <a:r>
              <a:rPr lang="en-US" b="1" i="1" dirty="0" err="1"/>
              <a:t>em</a:t>
            </a:r>
            <a:r>
              <a:rPr lang="en-US" b="1" i="1" dirty="0"/>
              <a:t> </a:t>
            </a:r>
            <a:r>
              <a:rPr lang="en-US" b="1" i="1" dirty="0" err="1"/>
              <a:t>đã</a:t>
            </a:r>
            <a:r>
              <a:rPr lang="en-US" b="1" i="1" dirty="0"/>
              <a:t> </a:t>
            </a:r>
            <a:r>
              <a:rPr lang="en-US" b="1" i="1" dirty="0" err="1"/>
              <a:t>tham</a:t>
            </a:r>
            <a:r>
              <a:rPr lang="en-US" b="1" i="1" dirty="0"/>
              <a:t> </a:t>
            </a:r>
            <a:r>
              <a:rPr lang="en-US" b="1" i="1" dirty="0" err="1"/>
              <a:t>gia</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002411031"/>
              </p:ext>
            </p:extLst>
          </p:nvPr>
        </p:nvGraphicFramePr>
        <p:xfrm>
          <a:off x="342900" y="1981200"/>
          <a:ext cx="8458200" cy="3615976"/>
        </p:xfrm>
        <a:graphic>
          <a:graphicData uri="http://schemas.openxmlformats.org/drawingml/2006/table">
            <a:tbl>
              <a:tblPr firstRow="1" firstCol="1" bandRow="1">
                <a:tableStyleId>{5C22544A-7EE6-4342-B048-85BDC9FD1C3A}</a:tableStyleId>
              </a:tblPr>
              <a:tblGrid>
                <a:gridCol w="39243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tblGrid>
              <a:tr h="1752600">
                <a:tc>
                  <a:txBody>
                    <a:bodyPr/>
                    <a:lstStyle/>
                    <a:p>
                      <a:pPr algn="ctr">
                        <a:lnSpc>
                          <a:spcPct val="150000"/>
                        </a:lnSpc>
                        <a:spcBef>
                          <a:spcPts val="600"/>
                        </a:spcBef>
                        <a:spcAft>
                          <a:spcPts val="0"/>
                        </a:spcAft>
                      </a:pPr>
                      <a:r>
                        <a:rPr lang="en-US" sz="2400" dirty="0" err="1">
                          <a:effectLst/>
                        </a:rPr>
                        <a:t>Tên</a:t>
                      </a:r>
                      <a:r>
                        <a:rPr lang="en-US" sz="2400" dirty="0">
                          <a:effectLst/>
                        </a:rPr>
                        <a:t> </a:t>
                      </a:r>
                      <a:r>
                        <a:rPr lang="en-US" sz="2400" dirty="0" err="1">
                          <a:effectLst/>
                        </a:rPr>
                        <a:t>hoạt</a:t>
                      </a:r>
                      <a:r>
                        <a:rPr lang="en-US" sz="2400" dirty="0">
                          <a:effectLst/>
                        </a:rPr>
                        <a:t> </a:t>
                      </a:r>
                      <a:r>
                        <a:rPr lang="en-US" sz="2400" dirty="0" err="1">
                          <a:effectLst/>
                        </a:rPr>
                        <a:t>động</a:t>
                      </a:r>
                      <a:endParaRPr lang="en-US" sz="2400" dirty="0">
                        <a:effectLst/>
                      </a:endParaRPr>
                    </a:p>
                    <a:p>
                      <a:pPr algn="ctr">
                        <a:lnSpc>
                          <a:spcPct val="150000"/>
                        </a:lnSpc>
                        <a:spcBef>
                          <a:spcPts val="600"/>
                        </a:spcBef>
                        <a:spcAft>
                          <a:spcPts val="0"/>
                        </a:spcAft>
                      </a:pPr>
                      <a:r>
                        <a:rPr lang="en-US" sz="2400" dirty="0">
                          <a:effectLst/>
                          <a:latin typeface="Calibri"/>
                          <a:ea typeface="Calibri"/>
                        </a:rPr>
                        <a:t>(</a:t>
                      </a:r>
                      <a:r>
                        <a:rPr lang="en-US" sz="2400" dirty="0" err="1">
                          <a:effectLst/>
                          <a:latin typeface="Calibri"/>
                          <a:ea typeface="Calibri"/>
                        </a:rPr>
                        <a:t>cảm</a:t>
                      </a:r>
                      <a:r>
                        <a:rPr lang="en-US" sz="2400" dirty="0">
                          <a:effectLst/>
                          <a:latin typeface="Calibri"/>
                          <a:ea typeface="Calibri"/>
                        </a:rPr>
                        <a:t> </a:t>
                      </a:r>
                      <a:r>
                        <a:rPr lang="en-US" sz="2400" dirty="0" err="1">
                          <a:effectLst/>
                          <a:latin typeface="Calibri"/>
                          <a:ea typeface="Calibri"/>
                        </a:rPr>
                        <a:t>nhận</a:t>
                      </a:r>
                      <a:r>
                        <a:rPr lang="en-US" sz="2400" dirty="0">
                          <a:effectLst/>
                          <a:latin typeface="Calibri"/>
                          <a:ea typeface="Calibri"/>
                        </a:rPr>
                        <a:t> Khi </a:t>
                      </a:r>
                      <a:r>
                        <a:rPr lang="en-US" sz="2400" dirty="0" err="1">
                          <a:effectLst/>
                          <a:latin typeface="Calibri"/>
                          <a:ea typeface="Calibri"/>
                        </a:rPr>
                        <a:t>xem</a:t>
                      </a:r>
                      <a:r>
                        <a:rPr lang="en-US" sz="2400" dirty="0">
                          <a:effectLst/>
                          <a:latin typeface="Calibri"/>
                          <a:ea typeface="Calibri"/>
                        </a:rPr>
                        <a:t> clip </a:t>
                      </a:r>
                      <a:r>
                        <a:rPr lang="en-US" sz="2400" dirty="0" err="1">
                          <a:effectLst/>
                          <a:latin typeface="Calibri"/>
                          <a:ea typeface="Calibri"/>
                        </a:rPr>
                        <a:t>tuyên</a:t>
                      </a:r>
                      <a:r>
                        <a:rPr lang="en-US" sz="2400" dirty="0">
                          <a:effectLst/>
                          <a:latin typeface="Calibri"/>
                          <a:ea typeface="Calibri"/>
                        </a:rPr>
                        <a:t> </a:t>
                      </a:r>
                      <a:r>
                        <a:rPr lang="en-US" sz="2400" dirty="0" err="1">
                          <a:effectLst/>
                          <a:latin typeface="Calibri"/>
                          <a:ea typeface="Calibri"/>
                        </a:rPr>
                        <a:t>truyền</a:t>
                      </a:r>
                      <a:r>
                        <a:rPr lang="en-US" sz="2400" dirty="0">
                          <a:effectLst/>
                          <a:latin typeface="Calibri"/>
                          <a:ea typeface="Calibri"/>
                        </a:rPr>
                        <a:t> </a:t>
                      </a:r>
                      <a:r>
                        <a:rPr lang="en-US" sz="2400" dirty="0" err="1">
                          <a:effectLst/>
                          <a:latin typeface="Calibri"/>
                          <a:ea typeface="Calibri"/>
                        </a:rPr>
                        <a:t>về</a:t>
                      </a:r>
                      <a:r>
                        <a:rPr lang="en-US" sz="2400" dirty="0">
                          <a:effectLst/>
                          <a:latin typeface="Calibri"/>
                          <a:ea typeface="Calibri"/>
                        </a:rPr>
                        <a:t>:</a:t>
                      </a:r>
                    </a:p>
                  </a:txBody>
                  <a:tcPr marL="68580" marR="68580" marT="0" marB="0"/>
                </a:tc>
                <a:tc>
                  <a:txBody>
                    <a:bodyPr/>
                    <a:lstStyle/>
                    <a:p>
                      <a:pPr algn="ctr">
                        <a:lnSpc>
                          <a:spcPct val="150000"/>
                        </a:lnSpc>
                        <a:spcBef>
                          <a:spcPts val="600"/>
                        </a:spcBef>
                        <a:spcAft>
                          <a:spcPts val="0"/>
                        </a:spcAft>
                      </a:pPr>
                      <a:r>
                        <a:rPr lang="en-US" sz="2400" dirty="0" err="1">
                          <a:effectLst/>
                        </a:rPr>
                        <a:t>Trước</a:t>
                      </a:r>
                      <a:r>
                        <a:rPr lang="en-US" sz="2400" dirty="0">
                          <a:effectLst/>
                        </a:rPr>
                        <a:t> </a:t>
                      </a:r>
                      <a:r>
                        <a:rPr lang="en-US" sz="2400" dirty="0" err="1">
                          <a:effectLst/>
                        </a:rPr>
                        <a:t>khi</a:t>
                      </a:r>
                      <a:r>
                        <a:rPr lang="en-US" sz="2400" dirty="0">
                          <a:effectLst/>
                        </a:rPr>
                        <a:t> </a:t>
                      </a:r>
                      <a:r>
                        <a:rPr lang="en-US" sz="2400" dirty="0" err="1">
                          <a:effectLst/>
                        </a:rPr>
                        <a:t>tác</a:t>
                      </a:r>
                      <a:r>
                        <a:rPr lang="en-US" sz="2400" dirty="0">
                          <a:effectLst/>
                        </a:rPr>
                        <a:t> </a:t>
                      </a:r>
                      <a:r>
                        <a:rPr lang="en-US" sz="2400" dirty="0" err="1">
                          <a:effectLst/>
                        </a:rPr>
                        <a:t>động</a:t>
                      </a:r>
                      <a:endParaRPr lang="en-US" sz="2400" dirty="0">
                        <a:effectLst/>
                      </a:endParaRPr>
                    </a:p>
                  </a:txBody>
                  <a:tcPr marL="68580" marR="68580" marT="0" marB="0"/>
                </a:tc>
                <a:tc>
                  <a:txBody>
                    <a:bodyPr/>
                    <a:lstStyle/>
                    <a:p>
                      <a:pPr algn="ctr">
                        <a:lnSpc>
                          <a:spcPct val="150000"/>
                        </a:lnSpc>
                        <a:spcBef>
                          <a:spcPts val="600"/>
                        </a:spcBef>
                        <a:spcAft>
                          <a:spcPts val="0"/>
                        </a:spcAft>
                      </a:pPr>
                      <a:r>
                        <a:rPr lang="en-US" sz="2400" dirty="0">
                          <a:effectLst/>
                        </a:rPr>
                        <a:t>Sau </a:t>
                      </a:r>
                      <a:r>
                        <a:rPr lang="en-US" sz="2400" dirty="0" err="1">
                          <a:effectLst/>
                        </a:rPr>
                        <a:t>khi</a:t>
                      </a:r>
                      <a:r>
                        <a:rPr lang="en-US" sz="2400" dirty="0">
                          <a:effectLst/>
                        </a:rPr>
                        <a:t> </a:t>
                      </a:r>
                      <a:r>
                        <a:rPr lang="en-US" sz="2400" dirty="0" err="1">
                          <a:effectLst/>
                        </a:rPr>
                        <a:t>tác</a:t>
                      </a:r>
                      <a:r>
                        <a:rPr lang="en-US" sz="2400" dirty="0">
                          <a:effectLst/>
                        </a:rPr>
                        <a:t> </a:t>
                      </a:r>
                      <a:r>
                        <a:rPr lang="en-US" sz="2400" dirty="0" err="1">
                          <a:effectLst/>
                        </a:rPr>
                        <a:t>động</a:t>
                      </a:r>
                      <a:endParaRPr lang="en-US" sz="2400" dirty="0">
                        <a:effectLst/>
                        <a:latin typeface="Calibri"/>
                        <a:ea typeface="Calibri"/>
                      </a:endParaRPr>
                    </a:p>
                  </a:txBody>
                  <a:tcPr marL="68580" marR="68580" marT="0" marB="0"/>
                </a:tc>
                <a:tc>
                  <a:txBody>
                    <a:bodyPr/>
                    <a:lstStyle/>
                    <a:p>
                      <a:pPr algn="ctr">
                        <a:lnSpc>
                          <a:spcPct val="150000"/>
                        </a:lnSpc>
                        <a:spcBef>
                          <a:spcPts val="600"/>
                        </a:spcBef>
                        <a:spcAft>
                          <a:spcPts val="0"/>
                        </a:spcAft>
                      </a:pPr>
                      <a:r>
                        <a:rPr lang="en-US" sz="2400" dirty="0" err="1">
                          <a:effectLst/>
                        </a:rPr>
                        <a:t>Cảm</a:t>
                      </a:r>
                      <a:r>
                        <a:rPr lang="en-US" sz="2400" dirty="0">
                          <a:effectLst/>
                        </a:rPr>
                        <a:t> </a:t>
                      </a:r>
                      <a:r>
                        <a:rPr lang="en-US" sz="2400" dirty="0" err="1">
                          <a:effectLst/>
                        </a:rPr>
                        <a:t>xúc</a:t>
                      </a:r>
                      <a:r>
                        <a:rPr lang="en-US" sz="2400" dirty="0">
                          <a:effectLst/>
                        </a:rPr>
                        <a:t> </a:t>
                      </a:r>
                      <a:r>
                        <a:rPr lang="en-US" sz="2400" dirty="0" err="1">
                          <a:effectLst/>
                        </a:rPr>
                        <a:t>bản</a:t>
                      </a:r>
                      <a:r>
                        <a:rPr lang="en-US" sz="2400" dirty="0">
                          <a:effectLst/>
                        </a:rPr>
                        <a:t> </a:t>
                      </a:r>
                      <a:r>
                        <a:rPr lang="en-US" sz="2400" dirty="0" err="1">
                          <a:effectLst/>
                        </a:rPr>
                        <a:t>thân</a:t>
                      </a:r>
                      <a:endParaRPr lang="en-US" sz="2400" dirty="0">
                        <a:effectLst/>
                        <a:latin typeface="Calibri"/>
                        <a:ea typeface="Calibri"/>
                      </a:endParaRPr>
                    </a:p>
                  </a:txBody>
                  <a:tcPr marL="68580" marR="68580" marT="0" marB="0"/>
                </a:tc>
                <a:extLst>
                  <a:ext uri="{0D108BD9-81ED-4DB2-BD59-A6C34878D82A}">
                    <a16:rowId xmlns:a16="http://schemas.microsoft.com/office/drawing/2014/main" xmlns="" val="10000"/>
                  </a:ext>
                </a:extLst>
              </a:tr>
              <a:tr h="616060">
                <a:tc>
                  <a:txBody>
                    <a:bodyPr/>
                    <a:lstStyle/>
                    <a:p>
                      <a:pPr>
                        <a:lnSpc>
                          <a:spcPct val="150000"/>
                        </a:lnSpc>
                        <a:spcBef>
                          <a:spcPts val="600"/>
                        </a:spcBef>
                        <a:spcAft>
                          <a:spcPts val="0"/>
                        </a:spcAft>
                      </a:pPr>
                      <a:r>
                        <a:rPr lang="en-US" sz="2000" dirty="0">
                          <a:solidFill>
                            <a:schemeClr val="tx1">
                              <a:lumMod val="95000"/>
                              <a:lumOff val="5000"/>
                            </a:schemeClr>
                          </a:solidFill>
                          <a:effectLst/>
                        </a:rPr>
                        <a:t> </a:t>
                      </a:r>
                      <a:r>
                        <a:rPr lang="en-US" sz="2000" dirty="0" err="1">
                          <a:solidFill>
                            <a:schemeClr val="tx1">
                              <a:lumMod val="95000"/>
                              <a:lumOff val="5000"/>
                            </a:schemeClr>
                          </a:solidFill>
                          <a:effectLst/>
                        </a:rPr>
                        <a:t>Văn</a:t>
                      </a:r>
                      <a:r>
                        <a:rPr lang="en-US" sz="2000" dirty="0">
                          <a:solidFill>
                            <a:schemeClr val="tx1">
                              <a:lumMod val="95000"/>
                              <a:lumOff val="5000"/>
                            </a:schemeClr>
                          </a:solidFill>
                          <a:effectLst/>
                        </a:rPr>
                        <a:t> </a:t>
                      </a:r>
                      <a:r>
                        <a:rPr lang="en-US" sz="2000" dirty="0" err="1">
                          <a:solidFill>
                            <a:schemeClr val="tx1">
                              <a:lumMod val="95000"/>
                              <a:lumOff val="5000"/>
                            </a:schemeClr>
                          </a:solidFill>
                          <a:effectLst/>
                        </a:rPr>
                        <a:t>hóa</a:t>
                      </a:r>
                      <a:r>
                        <a:rPr lang="en-US" sz="2000" dirty="0">
                          <a:solidFill>
                            <a:schemeClr val="tx1">
                              <a:lumMod val="95000"/>
                              <a:lumOff val="5000"/>
                            </a:schemeClr>
                          </a:solidFill>
                          <a:effectLst/>
                        </a:rPr>
                        <a:t> </a:t>
                      </a:r>
                      <a:r>
                        <a:rPr lang="en-US" sz="2000" dirty="0" err="1">
                          <a:solidFill>
                            <a:schemeClr val="tx1">
                              <a:lumMod val="95000"/>
                              <a:lumOff val="5000"/>
                            </a:schemeClr>
                          </a:solidFill>
                          <a:effectLst/>
                        </a:rPr>
                        <a:t>giao</a:t>
                      </a:r>
                      <a:r>
                        <a:rPr lang="en-US" sz="2000" dirty="0">
                          <a:solidFill>
                            <a:schemeClr val="tx1">
                              <a:lumMod val="95000"/>
                              <a:lumOff val="5000"/>
                            </a:schemeClr>
                          </a:solidFill>
                          <a:effectLst/>
                        </a:rPr>
                        <a:t> </a:t>
                      </a:r>
                      <a:r>
                        <a:rPr lang="en-US" sz="2000" dirty="0" err="1">
                          <a:solidFill>
                            <a:schemeClr val="tx1">
                              <a:lumMod val="95000"/>
                              <a:lumOff val="5000"/>
                            </a:schemeClr>
                          </a:solidFill>
                          <a:effectLst/>
                        </a:rPr>
                        <a:t>thông</a:t>
                      </a:r>
                      <a:endParaRPr lang="en-US" sz="2000" dirty="0">
                        <a:solidFill>
                          <a:schemeClr val="tx1">
                            <a:lumMod val="95000"/>
                            <a:lumOff val="5000"/>
                          </a:schemeClr>
                        </a:solidFill>
                        <a:effectLst/>
                        <a:latin typeface="Calibri"/>
                        <a:ea typeface="Calibri"/>
                      </a:endParaRPr>
                    </a:p>
                  </a:txBody>
                  <a:tcPr marL="68580" marR="68580" marT="0" marB="0"/>
                </a:tc>
                <a:tc>
                  <a:txBody>
                    <a:bodyPr/>
                    <a:lstStyle/>
                    <a:p>
                      <a:pPr>
                        <a:lnSpc>
                          <a:spcPct val="150000"/>
                        </a:lnSpc>
                        <a:spcBef>
                          <a:spcPts val="600"/>
                        </a:spcBef>
                        <a:spcAft>
                          <a:spcPts val="0"/>
                        </a:spcAft>
                      </a:pPr>
                      <a:r>
                        <a:rPr lang="en-US" sz="1400">
                          <a:effectLst/>
                        </a:rPr>
                        <a:t> </a:t>
                      </a:r>
                      <a:endParaRPr lang="en-US" sz="1100">
                        <a:effectLst/>
                        <a:latin typeface="Calibri"/>
                        <a:ea typeface="Calibri"/>
                      </a:endParaRPr>
                    </a:p>
                  </a:txBody>
                  <a:tcPr marL="68580" marR="68580" marT="0" marB="0"/>
                </a:tc>
                <a:tc>
                  <a:txBody>
                    <a:bodyPr/>
                    <a:lstStyle/>
                    <a:p>
                      <a:pPr>
                        <a:lnSpc>
                          <a:spcPct val="150000"/>
                        </a:lnSpc>
                        <a:spcBef>
                          <a:spcPts val="600"/>
                        </a:spcBef>
                        <a:spcAft>
                          <a:spcPts val="0"/>
                        </a:spcAft>
                      </a:pPr>
                      <a:r>
                        <a:rPr lang="en-US" sz="1400">
                          <a:effectLst/>
                        </a:rPr>
                        <a:t> </a:t>
                      </a:r>
                      <a:endParaRPr lang="en-US" sz="1100">
                        <a:effectLst/>
                        <a:latin typeface="Calibri"/>
                        <a:ea typeface="Calibri"/>
                      </a:endParaRPr>
                    </a:p>
                  </a:txBody>
                  <a:tcPr marL="68580" marR="68580" marT="0" marB="0"/>
                </a:tc>
                <a:tc>
                  <a:txBody>
                    <a:bodyPr/>
                    <a:lstStyle/>
                    <a:p>
                      <a:pPr>
                        <a:lnSpc>
                          <a:spcPct val="150000"/>
                        </a:lnSpc>
                        <a:spcBef>
                          <a:spcPts val="600"/>
                        </a:spcBef>
                        <a:spcAft>
                          <a:spcPts val="0"/>
                        </a:spcAft>
                      </a:pPr>
                      <a:r>
                        <a:rPr lang="en-US" sz="1400">
                          <a:effectLst/>
                        </a:rPr>
                        <a:t> </a:t>
                      </a:r>
                      <a:endParaRPr lang="en-US" sz="1100">
                        <a:effectLst/>
                        <a:latin typeface="Calibri"/>
                        <a:ea typeface="Calibri"/>
                      </a:endParaRPr>
                    </a:p>
                  </a:txBody>
                  <a:tcPr marL="68580" marR="68580" marT="0" marB="0"/>
                </a:tc>
                <a:extLst>
                  <a:ext uri="{0D108BD9-81ED-4DB2-BD59-A6C34878D82A}">
                    <a16:rowId xmlns:a16="http://schemas.microsoft.com/office/drawing/2014/main" xmlns="" val="10001"/>
                  </a:ext>
                </a:extLst>
              </a:tr>
              <a:tr h="623658">
                <a:tc>
                  <a:txBody>
                    <a:bodyPr/>
                    <a:lstStyle/>
                    <a:p>
                      <a:pPr>
                        <a:lnSpc>
                          <a:spcPct val="150000"/>
                        </a:lnSpc>
                        <a:spcBef>
                          <a:spcPts val="600"/>
                        </a:spcBef>
                        <a:spcAft>
                          <a:spcPts val="0"/>
                        </a:spcAft>
                      </a:pPr>
                      <a:r>
                        <a:rPr lang="en-US" sz="2000" dirty="0">
                          <a:solidFill>
                            <a:schemeClr val="tx1">
                              <a:lumMod val="95000"/>
                              <a:lumOff val="5000"/>
                            </a:schemeClr>
                          </a:solidFill>
                          <a:effectLst/>
                        </a:rPr>
                        <a:t> </a:t>
                      </a:r>
                      <a:r>
                        <a:rPr lang="en-US" sz="2000" dirty="0" err="1">
                          <a:solidFill>
                            <a:schemeClr val="tx1">
                              <a:lumMod val="95000"/>
                              <a:lumOff val="5000"/>
                            </a:schemeClr>
                          </a:solidFill>
                          <a:effectLst/>
                        </a:rPr>
                        <a:t>Văn</a:t>
                      </a:r>
                      <a:r>
                        <a:rPr lang="en-US" sz="2000" dirty="0">
                          <a:solidFill>
                            <a:schemeClr val="tx1">
                              <a:lumMod val="95000"/>
                              <a:lumOff val="5000"/>
                            </a:schemeClr>
                          </a:solidFill>
                          <a:effectLst/>
                        </a:rPr>
                        <a:t> </a:t>
                      </a:r>
                      <a:r>
                        <a:rPr lang="en-US" sz="2000" dirty="0" err="1">
                          <a:solidFill>
                            <a:schemeClr val="tx1">
                              <a:lumMod val="95000"/>
                              <a:lumOff val="5000"/>
                            </a:schemeClr>
                          </a:solidFill>
                          <a:effectLst/>
                        </a:rPr>
                        <a:t>hóa</a:t>
                      </a:r>
                      <a:r>
                        <a:rPr lang="en-US" sz="2000" dirty="0">
                          <a:solidFill>
                            <a:schemeClr val="tx1">
                              <a:lumMod val="95000"/>
                              <a:lumOff val="5000"/>
                            </a:schemeClr>
                          </a:solidFill>
                          <a:effectLst/>
                        </a:rPr>
                        <a:t> </a:t>
                      </a:r>
                      <a:r>
                        <a:rPr lang="en-US" sz="2000" dirty="0" err="1">
                          <a:solidFill>
                            <a:schemeClr val="tx1">
                              <a:lumMod val="95000"/>
                              <a:lumOff val="5000"/>
                            </a:schemeClr>
                          </a:solidFill>
                          <a:effectLst/>
                        </a:rPr>
                        <a:t>ứng</a:t>
                      </a:r>
                      <a:r>
                        <a:rPr lang="en-US" sz="2000" dirty="0">
                          <a:solidFill>
                            <a:schemeClr val="tx1">
                              <a:lumMod val="95000"/>
                              <a:lumOff val="5000"/>
                            </a:schemeClr>
                          </a:solidFill>
                          <a:effectLst/>
                        </a:rPr>
                        <a:t> </a:t>
                      </a:r>
                      <a:r>
                        <a:rPr lang="en-US" sz="2000" dirty="0" err="1">
                          <a:solidFill>
                            <a:schemeClr val="tx1">
                              <a:lumMod val="95000"/>
                              <a:lumOff val="5000"/>
                            </a:schemeClr>
                          </a:solidFill>
                          <a:effectLst/>
                        </a:rPr>
                        <a:t>xử</a:t>
                      </a:r>
                      <a:r>
                        <a:rPr lang="en-US" sz="2000" dirty="0">
                          <a:solidFill>
                            <a:schemeClr val="tx1">
                              <a:lumMod val="95000"/>
                              <a:lumOff val="5000"/>
                            </a:schemeClr>
                          </a:solidFill>
                          <a:effectLst/>
                        </a:rPr>
                        <a:t> </a:t>
                      </a:r>
                      <a:r>
                        <a:rPr lang="en-US" sz="2000" dirty="0" err="1">
                          <a:solidFill>
                            <a:schemeClr val="tx1">
                              <a:lumMod val="95000"/>
                              <a:lumOff val="5000"/>
                            </a:schemeClr>
                          </a:solidFill>
                          <a:effectLst/>
                        </a:rPr>
                        <a:t>nơi</a:t>
                      </a:r>
                      <a:r>
                        <a:rPr lang="en-US" sz="2000" dirty="0">
                          <a:solidFill>
                            <a:schemeClr val="tx1">
                              <a:lumMod val="95000"/>
                              <a:lumOff val="5000"/>
                            </a:schemeClr>
                          </a:solidFill>
                          <a:effectLst/>
                        </a:rPr>
                        <a:t> </a:t>
                      </a:r>
                      <a:r>
                        <a:rPr lang="en-US" sz="2000" dirty="0" err="1">
                          <a:solidFill>
                            <a:schemeClr val="tx1">
                              <a:lumMod val="95000"/>
                              <a:lumOff val="5000"/>
                            </a:schemeClr>
                          </a:solidFill>
                          <a:effectLst/>
                        </a:rPr>
                        <a:t>công</a:t>
                      </a:r>
                      <a:r>
                        <a:rPr lang="en-US" sz="2000" dirty="0">
                          <a:solidFill>
                            <a:schemeClr val="tx1">
                              <a:lumMod val="95000"/>
                              <a:lumOff val="5000"/>
                            </a:schemeClr>
                          </a:solidFill>
                          <a:effectLst/>
                        </a:rPr>
                        <a:t> </a:t>
                      </a:r>
                      <a:r>
                        <a:rPr lang="en-US" sz="2000" dirty="0" err="1">
                          <a:solidFill>
                            <a:schemeClr val="tx1">
                              <a:lumMod val="95000"/>
                              <a:lumOff val="5000"/>
                            </a:schemeClr>
                          </a:solidFill>
                          <a:effectLst/>
                        </a:rPr>
                        <a:t>cộng</a:t>
                      </a:r>
                      <a:r>
                        <a:rPr lang="en-US" sz="2000" dirty="0">
                          <a:solidFill>
                            <a:schemeClr val="tx1">
                              <a:lumMod val="95000"/>
                              <a:lumOff val="5000"/>
                            </a:schemeClr>
                          </a:solidFill>
                          <a:effectLst/>
                        </a:rPr>
                        <a:t> </a:t>
                      </a:r>
                      <a:endParaRPr lang="en-US" sz="2000" dirty="0">
                        <a:solidFill>
                          <a:schemeClr val="tx1">
                            <a:lumMod val="95000"/>
                            <a:lumOff val="5000"/>
                          </a:schemeClr>
                        </a:solidFill>
                        <a:effectLst/>
                        <a:latin typeface="Calibri"/>
                        <a:ea typeface="Calibri"/>
                      </a:endParaRPr>
                    </a:p>
                  </a:txBody>
                  <a:tcPr marL="68580" marR="68580" marT="0" marB="0"/>
                </a:tc>
                <a:tc>
                  <a:txBody>
                    <a:bodyPr/>
                    <a:lstStyle/>
                    <a:p>
                      <a:pPr>
                        <a:lnSpc>
                          <a:spcPct val="150000"/>
                        </a:lnSpc>
                        <a:spcBef>
                          <a:spcPts val="600"/>
                        </a:spcBef>
                        <a:spcAft>
                          <a:spcPts val="0"/>
                        </a:spcAft>
                      </a:pPr>
                      <a:r>
                        <a:rPr lang="en-US" sz="1400">
                          <a:effectLst/>
                        </a:rPr>
                        <a:t> </a:t>
                      </a:r>
                      <a:endParaRPr lang="en-US" sz="1100">
                        <a:effectLst/>
                        <a:latin typeface="Calibri"/>
                        <a:ea typeface="Calibri"/>
                      </a:endParaRPr>
                    </a:p>
                  </a:txBody>
                  <a:tcPr marL="68580" marR="68580" marT="0" marB="0"/>
                </a:tc>
                <a:tc>
                  <a:txBody>
                    <a:bodyPr/>
                    <a:lstStyle/>
                    <a:p>
                      <a:pPr>
                        <a:lnSpc>
                          <a:spcPct val="150000"/>
                        </a:lnSpc>
                        <a:spcBef>
                          <a:spcPts val="600"/>
                        </a:spcBef>
                        <a:spcAft>
                          <a:spcPts val="0"/>
                        </a:spcAft>
                      </a:pPr>
                      <a:r>
                        <a:rPr lang="en-US" sz="1400">
                          <a:effectLst/>
                        </a:rPr>
                        <a:t> </a:t>
                      </a:r>
                      <a:endParaRPr lang="en-US" sz="1100">
                        <a:effectLst/>
                        <a:latin typeface="Calibri"/>
                        <a:ea typeface="Calibri"/>
                      </a:endParaRPr>
                    </a:p>
                  </a:txBody>
                  <a:tcPr marL="68580" marR="68580" marT="0" marB="0"/>
                </a:tc>
                <a:tc>
                  <a:txBody>
                    <a:bodyPr/>
                    <a:lstStyle/>
                    <a:p>
                      <a:pPr>
                        <a:lnSpc>
                          <a:spcPct val="150000"/>
                        </a:lnSpc>
                        <a:spcBef>
                          <a:spcPts val="600"/>
                        </a:spcBef>
                        <a:spcAft>
                          <a:spcPts val="0"/>
                        </a:spcAft>
                      </a:pPr>
                      <a:r>
                        <a:rPr lang="en-US" sz="1400">
                          <a:effectLst/>
                        </a:rPr>
                        <a:t> </a:t>
                      </a:r>
                      <a:endParaRPr lang="en-US" sz="1100">
                        <a:effectLst/>
                        <a:latin typeface="Calibri"/>
                        <a:ea typeface="Calibri"/>
                      </a:endParaRPr>
                    </a:p>
                  </a:txBody>
                  <a:tcPr marL="68580" marR="68580" marT="0" marB="0"/>
                </a:tc>
                <a:extLst>
                  <a:ext uri="{0D108BD9-81ED-4DB2-BD59-A6C34878D82A}">
                    <a16:rowId xmlns:a16="http://schemas.microsoft.com/office/drawing/2014/main" xmlns="" val="10002"/>
                  </a:ext>
                </a:extLst>
              </a:tr>
              <a:tr h="623658">
                <a:tc>
                  <a:txBody>
                    <a:bodyPr/>
                    <a:lstStyle/>
                    <a:p>
                      <a:pPr>
                        <a:lnSpc>
                          <a:spcPct val="150000"/>
                        </a:lnSpc>
                        <a:spcBef>
                          <a:spcPts val="600"/>
                        </a:spcBef>
                        <a:spcAft>
                          <a:spcPts val="0"/>
                        </a:spcAft>
                      </a:pPr>
                      <a:r>
                        <a:rPr lang="en-US" sz="2000" dirty="0">
                          <a:solidFill>
                            <a:schemeClr val="tx1">
                              <a:lumMod val="95000"/>
                              <a:lumOff val="5000"/>
                            </a:schemeClr>
                          </a:solidFill>
                          <a:effectLst/>
                        </a:rPr>
                        <a:t> </a:t>
                      </a:r>
                      <a:r>
                        <a:rPr lang="en-US" sz="2000" dirty="0" err="1">
                          <a:solidFill>
                            <a:schemeClr val="tx1">
                              <a:lumMod val="95000"/>
                              <a:lumOff val="5000"/>
                            </a:schemeClr>
                          </a:solidFill>
                          <a:effectLst/>
                        </a:rPr>
                        <a:t>Văn</a:t>
                      </a:r>
                      <a:r>
                        <a:rPr lang="en-US" sz="2000" dirty="0">
                          <a:solidFill>
                            <a:schemeClr val="tx1">
                              <a:lumMod val="95000"/>
                              <a:lumOff val="5000"/>
                            </a:schemeClr>
                          </a:solidFill>
                          <a:effectLst/>
                        </a:rPr>
                        <a:t> </a:t>
                      </a:r>
                      <a:r>
                        <a:rPr lang="en-US" sz="2000" dirty="0" err="1">
                          <a:solidFill>
                            <a:schemeClr val="tx1">
                              <a:lumMod val="95000"/>
                              <a:lumOff val="5000"/>
                            </a:schemeClr>
                          </a:solidFill>
                          <a:effectLst/>
                        </a:rPr>
                        <a:t>minh</a:t>
                      </a:r>
                      <a:r>
                        <a:rPr lang="en-US" sz="2000" dirty="0">
                          <a:solidFill>
                            <a:schemeClr val="tx1">
                              <a:lumMod val="95000"/>
                              <a:lumOff val="5000"/>
                            </a:schemeClr>
                          </a:solidFill>
                          <a:effectLst/>
                        </a:rPr>
                        <a:t> </a:t>
                      </a:r>
                      <a:r>
                        <a:rPr lang="en-US" sz="2000" dirty="0" err="1">
                          <a:solidFill>
                            <a:schemeClr val="tx1">
                              <a:lumMod val="95000"/>
                              <a:lumOff val="5000"/>
                            </a:schemeClr>
                          </a:solidFill>
                          <a:effectLst/>
                        </a:rPr>
                        <a:t>khi</a:t>
                      </a:r>
                      <a:r>
                        <a:rPr lang="en-US" sz="2000" dirty="0">
                          <a:solidFill>
                            <a:schemeClr val="tx1">
                              <a:lumMod val="95000"/>
                              <a:lumOff val="5000"/>
                            </a:schemeClr>
                          </a:solidFill>
                          <a:effectLst/>
                        </a:rPr>
                        <a:t> </a:t>
                      </a:r>
                      <a:r>
                        <a:rPr lang="en-US" sz="2000" dirty="0" err="1">
                          <a:solidFill>
                            <a:schemeClr val="tx1">
                              <a:lumMod val="95000"/>
                              <a:lumOff val="5000"/>
                            </a:schemeClr>
                          </a:solidFill>
                          <a:effectLst/>
                        </a:rPr>
                        <a:t>xem</a:t>
                      </a:r>
                      <a:r>
                        <a:rPr lang="en-US" sz="2000" dirty="0">
                          <a:solidFill>
                            <a:schemeClr val="tx1">
                              <a:lumMod val="95000"/>
                              <a:lumOff val="5000"/>
                            </a:schemeClr>
                          </a:solidFill>
                          <a:effectLst/>
                        </a:rPr>
                        <a:t> </a:t>
                      </a:r>
                      <a:r>
                        <a:rPr lang="en-US" sz="2000" dirty="0" err="1">
                          <a:solidFill>
                            <a:schemeClr val="tx1">
                              <a:lumMod val="95000"/>
                              <a:lumOff val="5000"/>
                            </a:schemeClr>
                          </a:solidFill>
                          <a:effectLst/>
                        </a:rPr>
                        <a:t>phim</a:t>
                      </a:r>
                      <a:r>
                        <a:rPr lang="en-US" sz="2000" dirty="0">
                          <a:solidFill>
                            <a:schemeClr val="tx1">
                              <a:lumMod val="95000"/>
                              <a:lumOff val="5000"/>
                            </a:schemeClr>
                          </a:solidFill>
                          <a:effectLst/>
                        </a:rPr>
                        <a:t> ở </a:t>
                      </a:r>
                      <a:r>
                        <a:rPr lang="en-US" sz="2000" dirty="0" err="1">
                          <a:solidFill>
                            <a:schemeClr val="tx1">
                              <a:lumMod val="95000"/>
                              <a:lumOff val="5000"/>
                            </a:schemeClr>
                          </a:solidFill>
                          <a:effectLst/>
                        </a:rPr>
                        <a:t>rạp</a:t>
                      </a:r>
                      <a:endParaRPr lang="en-US" sz="2000" dirty="0">
                        <a:solidFill>
                          <a:schemeClr val="tx1">
                            <a:lumMod val="95000"/>
                            <a:lumOff val="5000"/>
                          </a:schemeClr>
                        </a:solidFill>
                        <a:effectLst/>
                        <a:latin typeface="Calibri"/>
                        <a:ea typeface="Calibri"/>
                      </a:endParaRPr>
                    </a:p>
                  </a:txBody>
                  <a:tcPr marL="68580" marR="68580" marT="0" marB="0"/>
                </a:tc>
                <a:tc>
                  <a:txBody>
                    <a:bodyPr/>
                    <a:lstStyle/>
                    <a:p>
                      <a:pPr>
                        <a:lnSpc>
                          <a:spcPct val="150000"/>
                        </a:lnSpc>
                        <a:spcBef>
                          <a:spcPts val="600"/>
                        </a:spcBef>
                        <a:spcAft>
                          <a:spcPts val="0"/>
                        </a:spcAft>
                      </a:pPr>
                      <a:r>
                        <a:rPr lang="en-US" sz="1400">
                          <a:effectLst/>
                        </a:rPr>
                        <a:t> </a:t>
                      </a:r>
                      <a:endParaRPr lang="en-US" sz="1100">
                        <a:effectLst/>
                        <a:latin typeface="Calibri"/>
                        <a:ea typeface="Calibri"/>
                      </a:endParaRPr>
                    </a:p>
                  </a:txBody>
                  <a:tcPr marL="68580" marR="68580" marT="0" marB="0"/>
                </a:tc>
                <a:tc>
                  <a:txBody>
                    <a:bodyPr/>
                    <a:lstStyle/>
                    <a:p>
                      <a:pPr>
                        <a:lnSpc>
                          <a:spcPct val="150000"/>
                        </a:lnSpc>
                        <a:spcBef>
                          <a:spcPts val="600"/>
                        </a:spcBef>
                        <a:spcAft>
                          <a:spcPts val="0"/>
                        </a:spcAft>
                      </a:pPr>
                      <a:r>
                        <a:rPr lang="en-US" sz="1400" dirty="0">
                          <a:effectLst/>
                        </a:rPr>
                        <a:t> </a:t>
                      </a:r>
                      <a:endParaRPr lang="en-US" sz="1100" dirty="0">
                        <a:effectLst/>
                        <a:latin typeface="Calibri"/>
                        <a:ea typeface="Calibri"/>
                      </a:endParaRPr>
                    </a:p>
                  </a:txBody>
                  <a:tcPr marL="68580" marR="68580" marT="0" marB="0"/>
                </a:tc>
                <a:tc>
                  <a:txBody>
                    <a:bodyPr/>
                    <a:lstStyle/>
                    <a:p>
                      <a:pPr>
                        <a:lnSpc>
                          <a:spcPct val="150000"/>
                        </a:lnSpc>
                        <a:spcBef>
                          <a:spcPts val="600"/>
                        </a:spcBef>
                        <a:spcAft>
                          <a:spcPts val="0"/>
                        </a:spcAft>
                      </a:pPr>
                      <a:r>
                        <a:rPr lang="en-US" sz="1400" dirty="0">
                          <a:effectLst/>
                        </a:rPr>
                        <a:t> </a:t>
                      </a:r>
                      <a:endParaRPr lang="en-US" sz="1100" dirty="0">
                        <a:effectLst/>
                        <a:latin typeface="Calibri"/>
                        <a:ea typeface="Calibri"/>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834193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077200" cy="1143000"/>
          </a:xfrm>
        </p:spPr>
        <p:txBody>
          <a:bodyPr>
            <a:normAutofit fontScale="90000"/>
          </a:bodyPr>
          <a:lstStyle/>
          <a:p>
            <a:pPr algn="just"/>
            <a:r>
              <a:rPr lang="en-US" b="1" i="1" u="sng" dirty="0" err="1"/>
              <a:t>Nhiệm</a:t>
            </a:r>
            <a:r>
              <a:rPr lang="en-US" b="1" i="1" u="sng" dirty="0"/>
              <a:t> </a:t>
            </a:r>
            <a:r>
              <a:rPr lang="en-US" b="1" i="1" u="sng" dirty="0" err="1"/>
              <a:t>vụ</a:t>
            </a:r>
            <a:r>
              <a:rPr lang="en-US" b="1" i="1" u="sng" dirty="0"/>
              <a:t> 2</a:t>
            </a:r>
            <a:r>
              <a:rPr lang="en-US" b="1" i="1" dirty="0"/>
              <a:t>. </a:t>
            </a:r>
            <a:r>
              <a:rPr lang="en-US" b="1" i="1" dirty="0" err="1"/>
              <a:t>Viết</a:t>
            </a:r>
            <a:r>
              <a:rPr lang="en-US" b="1" i="1" dirty="0"/>
              <a:t> </a:t>
            </a:r>
            <a:r>
              <a:rPr lang="en-US" b="1" i="1" dirty="0" err="1"/>
              <a:t>báo</a:t>
            </a:r>
            <a:r>
              <a:rPr lang="en-US" b="1" i="1" dirty="0"/>
              <a:t> </a:t>
            </a:r>
            <a:r>
              <a:rPr lang="en-US" b="1" i="1" dirty="0" err="1"/>
              <a:t>cáo</a:t>
            </a:r>
            <a:r>
              <a:rPr lang="en-US" b="1" i="1" dirty="0"/>
              <a:t> </a:t>
            </a:r>
            <a:r>
              <a:rPr lang="en-US" b="1" i="1" dirty="0" err="1"/>
              <a:t>về</a:t>
            </a:r>
            <a:r>
              <a:rPr lang="en-US" b="1" i="1" dirty="0"/>
              <a:t> </a:t>
            </a:r>
            <a:r>
              <a:rPr lang="en-US" b="1" i="1" dirty="0" err="1"/>
              <a:t>kết</a:t>
            </a:r>
            <a:r>
              <a:rPr lang="en-US" b="1" i="1" dirty="0"/>
              <a:t> </a:t>
            </a:r>
            <a:r>
              <a:rPr lang="en-US" b="1" i="1" dirty="0" err="1"/>
              <a:t>quả</a:t>
            </a:r>
            <a:r>
              <a:rPr lang="en-US" b="1" i="1" dirty="0"/>
              <a:t> </a:t>
            </a:r>
            <a:r>
              <a:rPr lang="en-US" b="1" i="1" dirty="0" err="1"/>
              <a:t>hoạt</a:t>
            </a:r>
            <a:r>
              <a:rPr lang="en-US" b="1" i="1" dirty="0"/>
              <a:t> </a:t>
            </a:r>
            <a:r>
              <a:rPr lang="en-US" b="1" i="1" dirty="0" err="1"/>
              <a:t>động</a:t>
            </a:r>
            <a:r>
              <a:rPr lang="en-US" b="1" i="1" dirty="0"/>
              <a:t>  </a:t>
            </a:r>
            <a:r>
              <a:rPr lang="en-US" b="1" i="1" dirty="0" err="1"/>
              <a:t>phát</a:t>
            </a:r>
            <a:r>
              <a:rPr lang="en-US" b="1" i="1" dirty="0"/>
              <a:t> </a:t>
            </a:r>
            <a:r>
              <a:rPr lang="en-US" b="1" i="1" dirty="0" err="1"/>
              <a:t>triển</a:t>
            </a:r>
            <a:r>
              <a:rPr lang="en-US" b="1" i="1" dirty="0"/>
              <a:t> </a:t>
            </a:r>
            <a:r>
              <a:rPr lang="en-US" b="1" i="1" dirty="0" err="1"/>
              <a:t>cộng</a:t>
            </a:r>
            <a:r>
              <a:rPr lang="en-US" b="1" i="1" dirty="0"/>
              <a:t> </a:t>
            </a:r>
            <a:r>
              <a:rPr lang="en-US" b="1" i="1" dirty="0" err="1"/>
              <a:t>đồng</a:t>
            </a:r>
            <a:r>
              <a:rPr lang="en-US" b="1" i="1" dirty="0"/>
              <a:t> </a:t>
            </a:r>
            <a:r>
              <a:rPr lang="en-US" b="1" i="1" dirty="0" err="1"/>
              <a:t>của</a:t>
            </a:r>
            <a:r>
              <a:rPr lang="en-US" b="1" i="1" dirty="0"/>
              <a:t> </a:t>
            </a:r>
            <a:r>
              <a:rPr lang="en-US" b="1" i="1" dirty="0" err="1"/>
              <a:t>em</a:t>
            </a:r>
            <a:r>
              <a:rPr lang="en-US" b="1" i="1" dirty="0"/>
              <a:t> </a:t>
            </a:r>
            <a:r>
              <a:rPr lang="en-US" b="1" i="1" dirty="0" err="1"/>
              <a:t>hoặc</a:t>
            </a:r>
            <a:r>
              <a:rPr lang="en-US" b="1" i="1" dirty="0"/>
              <a:t> </a:t>
            </a:r>
            <a:r>
              <a:rPr lang="en-US" b="1" i="1" dirty="0" err="1"/>
              <a:t>của</a:t>
            </a:r>
            <a:r>
              <a:rPr lang="en-US" b="1" i="1" dirty="0"/>
              <a:t> </a:t>
            </a:r>
            <a:r>
              <a:rPr lang="en-US" b="1" i="1" dirty="0" err="1"/>
              <a:t>nhóm</a:t>
            </a:r>
            <a:r>
              <a:rPr lang="en-US" dirty="0"/>
              <a:t/>
            </a:r>
            <a:br>
              <a:rPr lang="en-US" dirty="0"/>
            </a:br>
            <a:endParaRPr lang="en-US" dirty="0"/>
          </a:p>
        </p:txBody>
      </p:sp>
      <p:pic>
        <p:nvPicPr>
          <p:cNvPr id="4" name="Content Placeholder 3"/>
          <p:cNvPicPr>
            <a:picLocks noGrp="1"/>
          </p:cNvPicPr>
          <p:nvPr>
            <p:ph sz="quarter" idx="13"/>
          </p:nvPr>
        </p:nvPicPr>
        <p:blipFill>
          <a:blip r:embed="rId2"/>
          <a:stretch>
            <a:fillRect/>
          </a:stretch>
        </p:blipFill>
        <p:spPr>
          <a:xfrm>
            <a:off x="660901" y="2362200"/>
            <a:ext cx="7822197" cy="3733800"/>
          </a:xfrm>
          <a:prstGeom prst="rect">
            <a:avLst/>
          </a:prstGeom>
        </p:spPr>
      </p:pic>
    </p:spTree>
    <p:extLst>
      <p:ext uri="{BB962C8B-B14F-4D97-AF65-F5344CB8AC3E}">
        <p14:creationId xmlns:p14="http://schemas.microsoft.com/office/powerpoint/2010/main" val="276689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1143000"/>
          </a:xfrm>
        </p:spPr>
        <p:txBody>
          <a:bodyPr>
            <a:normAutofit fontScale="90000"/>
          </a:bodyPr>
          <a:lstStyle/>
          <a:p>
            <a:pPr algn="just"/>
            <a:r>
              <a:rPr lang="en-US" b="1" i="1" u="sng" dirty="0" err="1"/>
              <a:t>Nhiệm</a:t>
            </a:r>
            <a:r>
              <a:rPr lang="en-US" b="1" i="1" u="sng" dirty="0"/>
              <a:t> </a:t>
            </a:r>
            <a:r>
              <a:rPr lang="en-US" b="1" i="1" u="sng" dirty="0" err="1"/>
              <a:t>vụ</a:t>
            </a:r>
            <a:r>
              <a:rPr lang="en-US" b="1" i="1" u="sng" dirty="0"/>
              <a:t> 3</a:t>
            </a:r>
            <a:r>
              <a:rPr lang="en-US" b="1" i="1" dirty="0"/>
              <a:t>.Trình </a:t>
            </a:r>
            <a:r>
              <a:rPr lang="en-US" b="1" i="1" dirty="0" err="1"/>
              <a:t>bày</a:t>
            </a:r>
            <a:r>
              <a:rPr lang="en-US" b="1" i="1" dirty="0"/>
              <a:t> </a:t>
            </a:r>
            <a:r>
              <a:rPr lang="en-US" b="1" i="1" dirty="0" err="1"/>
              <a:t>báo</a:t>
            </a:r>
            <a:r>
              <a:rPr lang="en-US" b="1" i="1" dirty="0"/>
              <a:t> </a:t>
            </a:r>
            <a:r>
              <a:rPr lang="en-US" b="1" i="1" dirty="0" err="1"/>
              <a:t>cáo</a:t>
            </a:r>
            <a:r>
              <a:rPr lang="en-US" b="1" i="1" dirty="0"/>
              <a:t> </a:t>
            </a:r>
            <a:r>
              <a:rPr lang="en-US" b="1" i="1" dirty="0" err="1"/>
              <a:t>hoạt</a:t>
            </a:r>
            <a:r>
              <a:rPr lang="en-US" b="1" i="1" dirty="0"/>
              <a:t> </a:t>
            </a:r>
            <a:r>
              <a:rPr lang="en-US" b="1" i="1" dirty="0" err="1"/>
              <a:t>động</a:t>
            </a:r>
            <a:r>
              <a:rPr lang="en-US" b="1" i="1" dirty="0"/>
              <a:t> </a:t>
            </a:r>
            <a:r>
              <a:rPr lang="en-US" b="1" i="1" dirty="0" err="1"/>
              <a:t>phát</a:t>
            </a:r>
            <a:r>
              <a:rPr lang="en-US" b="1" i="1" dirty="0"/>
              <a:t> </a:t>
            </a:r>
            <a:r>
              <a:rPr lang="en-US" b="1" i="1" dirty="0" err="1"/>
              <a:t>triển</a:t>
            </a:r>
            <a:r>
              <a:rPr lang="en-US" b="1" i="1" dirty="0"/>
              <a:t> </a:t>
            </a:r>
            <a:r>
              <a:rPr lang="en-US" b="1" i="1" dirty="0" err="1"/>
              <a:t>cộng</a:t>
            </a:r>
            <a:r>
              <a:rPr lang="en-US" b="1" i="1" dirty="0"/>
              <a:t> </a:t>
            </a:r>
            <a:r>
              <a:rPr lang="en-US" b="1" i="1" dirty="0" err="1"/>
              <a:t>đồng</a:t>
            </a:r>
            <a:endParaRPr lang="en-US" dirty="0"/>
          </a:p>
        </p:txBody>
      </p:sp>
      <p:pic>
        <p:nvPicPr>
          <p:cNvPr id="7170" name="Picture 2" descr="Kết nối thiện nguyện vì cộng đồng - Báo Người lao độ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653396"/>
            <a:ext cx="7530041" cy="423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629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8600" y="1481844"/>
            <a:ext cx="4312356"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333333"/>
                </a:solidFill>
                <a:effectLst/>
                <a:latin typeface="Times New Roman" pitchFamily="18" charset="0"/>
                <a:cs typeface="Times New Roman" pitchFamily="18" charset="0"/>
              </a:rPr>
              <a:t>Câu 1:</a:t>
            </a:r>
            <a:r>
              <a:rPr kumimoji="0" lang="en-US" sz="2000" b="0" i="0" u="none" strike="noStrike" cap="none" normalizeH="0" baseline="0" smtClean="0">
                <a:ln>
                  <a:noFill/>
                </a:ln>
                <a:solidFill>
                  <a:srgbClr val="333333"/>
                </a:solidFill>
                <a:effectLst/>
                <a:latin typeface="Times New Roman" pitchFamily="18" charset="0"/>
                <a:cs typeface="Times New Roman" pitchFamily="18" charset="0"/>
              </a:rPr>
              <a:t> Thảo luận về các hành vi giao tiếp, ứng xử có văn hóa khi tham gia các hoạt động trong cộng đồng.</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333333"/>
                </a:solidFill>
                <a:effectLst/>
                <a:latin typeface="Times New Roman" pitchFamily="18" charset="0"/>
                <a:cs typeface="Times New Roman" pitchFamily="18" charset="0"/>
              </a:rPr>
              <a:t>Câu 2:</a:t>
            </a:r>
            <a:r>
              <a:rPr kumimoji="0" lang="en-US" sz="2000" b="0" i="0" u="none" strike="noStrike" cap="none" normalizeH="0" baseline="0" smtClean="0">
                <a:ln>
                  <a:noFill/>
                </a:ln>
                <a:solidFill>
                  <a:srgbClr val="333333"/>
                </a:solidFill>
                <a:effectLst/>
                <a:latin typeface="Times New Roman" pitchFamily="18" charset="0"/>
                <a:cs typeface="Times New Roman" pitchFamily="18" charset="0"/>
              </a:rPr>
              <a:t> Thể hiện cách ứng xử phù hợp trong các tình huống sau:</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500" b="0" i="0" u="none" strike="noStrike" cap="none" normalizeH="0" baseline="0" smtClean="0">
                <a:ln>
                  <a:noFill/>
                </a:ln>
                <a:solidFill>
                  <a:srgbClr val="333333"/>
                </a:solidFill>
                <a:effectLst/>
                <a:latin typeface="Roboto"/>
                <a:cs typeface="Arial" pitchFamily="34" charset="0"/>
              </a:rPr>
              <a:t>  </a:t>
            </a:r>
            <a:r>
              <a:rPr kumimoji="0" lang="en-US" sz="2500" b="0" i="0" u="none" strike="noStrike" cap="none" normalizeH="0" baseline="0" smtClean="0">
                <a:ln>
                  <a:noFill/>
                </a:ln>
                <a:solidFill>
                  <a:srgbClr val="333333"/>
                </a:solidFill>
                <a:effectLst/>
                <a:latin typeface="Roboto"/>
                <a:cs typeface="Arial" pitchFamily="34" charset="0"/>
              </a:rPr>
              <a:t> </a:t>
            </a:r>
            <a:endParaRPr kumimoji="0" lang="en-US" sz="2500" b="0" i="0" u="none" strike="noStrike" cap="none" normalizeH="0" baseline="0" smtClean="0">
              <a:ln>
                <a:noFill/>
              </a:ln>
              <a:solidFill>
                <a:srgbClr val="333333"/>
              </a:solidFill>
              <a:effectLst/>
              <a:latin typeface="Roboto"/>
              <a:cs typeface="Arial" pitchFamily="34" charset="0"/>
            </a:endParaRPr>
          </a:p>
        </p:txBody>
      </p:sp>
      <p:pic>
        <p:nvPicPr>
          <p:cNvPr id="8194" name="Picture 2" descr="https://tech12h.com/sites/default/files/styles/inbody400/public/screenshot_44_119.png?itok=HpwvFb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956" y="1542706"/>
            <a:ext cx="4619625" cy="265747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https://tech12h.com/sites/default/files/styles/inbody400/public/screenshot_45_126.png?itok=0RbpFk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0"/>
            <a:ext cx="4619625"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71600" y="457200"/>
            <a:ext cx="4572000" cy="400110"/>
          </a:xfrm>
          <a:prstGeom prst="rect">
            <a:avLst/>
          </a:prstGeom>
        </p:spPr>
        <p:txBody>
          <a:bodyPr>
            <a:spAutoFit/>
          </a:bodyPr>
          <a:lstStyle/>
          <a:p>
            <a:pPr algn="ctr"/>
            <a:r>
              <a:rPr lang="en-US" sz="2000" b="1" smtClean="0"/>
              <a:t>CÂU HỎI THẢO LUẬN</a:t>
            </a:r>
            <a:endParaRPr lang="en-US" sz="2000" b="1"/>
          </a:p>
        </p:txBody>
      </p:sp>
    </p:spTree>
    <p:extLst>
      <p:ext uri="{BB962C8B-B14F-4D97-AF65-F5344CB8AC3E}">
        <p14:creationId xmlns:p14="http://schemas.microsoft.com/office/powerpoint/2010/main" val="1149792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981200"/>
            <a:ext cx="4572000" cy="1754326"/>
          </a:xfrm>
          <a:prstGeom prst="rect">
            <a:avLst/>
          </a:prstGeom>
        </p:spPr>
        <p:txBody>
          <a:bodyPr>
            <a:spAutoFit/>
          </a:bodyPr>
          <a:lstStyle/>
          <a:p>
            <a:r>
              <a:rPr lang="vi-VN" b="1"/>
              <a:t>Tình </a:t>
            </a:r>
            <a:r>
              <a:rPr lang="vi-VN" b="1"/>
              <a:t>huống </a:t>
            </a:r>
            <a:r>
              <a:rPr lang="en-US" b="1" smtClean="0"/>
              <a:t>1: </a:t>
            </a:r>
            <a:r>
              <a:rPr lang="vi-VN" smtClean="0"/>
              <a:t>Nhân </a:t>
            </a:r>
            <a:r>
              <a:rPr lang="vi-VN"/>
              <a:t>dịp Tết trung thu, Thanh và các bạn trong nhóm để xuất với Ban phụ trách khu dân cư để tổ chức chương trình rước đèn ông sao cho các em thiếu nhi. Ban phụ trách khu dân cư phân vân vì chưa tin tưởng vào khả năng của các bạn.</a:t>
            </a:r>
          </a:p>
        </p:txBody>
      </p:sp>
      <p:sp>
        <p:nvSpPr>
          <p:cNvPr id="5" name="Rectangle 4"/>
          <p:cNvSpPr/>
          <p:nvPr/>
        </p:nvSpPr>
        <p:spPr>
          <a:xfrm>
            <a:off x="4572000" y="4648200"/>
            <a:ext cx="4572000" cy="1754326"/>
          </a:xfrm>
          <a:prstGeom prst="rect">
            <a:avLst/>
          </a:prstGeom>
        </p:spPr>
        <p:txBody>
          <a:bodyPr>
            <a:spAutoFit/>
          </a:bodyPr>
          <a:lstStyle/>
          <a:p>
            <a:r>
              <a:rPr lang="vi-VN" b="1"/>
              <a:t>Tình huống 2:</a:t>
            </a:r>
            <a:r>
              <a:rPr lang="vi-VN"/>
              <a:t> Khu dân cư nơi em sống chuẩn bị tổ chức hoạt động thể thao nhân ngày hội đoàn kết toàn dân tộc. Bình được giao nhiệm vụ cùng các bạn thanh niên vận động người dân trong khu dân cư tham gia, nhưng lâu nay Bình ít khi tiếp xúc với mọi người.</a:t>
            </a:r>
            <a:endParaRPr lang="en-US"/>
          </a:p>
        </p:txBody>
      </p:sp>
      <p:sp>
        <p:nvSpPr>
          <p:cNvPr id="6" name="Rectangle 5"/>
          <p:cNvSpPr/>
          <p:nvPr/>
        </p:nvSpPr>
        <p:spPr>
          <a:xfrm>
            <a:off x="1371600" y="457200"/>
            <a:ext cx="4572000" cy="400110"/>
          </a:xfrm>
          <a:prstGeom prst="rect">
            <a:avLst/>
          </a:prstGeom>
        </p:spPr>
        <p:txBody>
          <a:bodyPr>
            <a:spAutoFit/>
          </a:bodyPr>
          <a:lstStyle/>
          <a:p>
            <a:pPr algn="ctr"/>
            <a:r>
              <a:rPr lang="en-US" sz="2000" b="1" smtClean="0"/>
              <a:t>CÂU HỎI TÌNH HUỐNG</a:t>
            </a:r>
            <a:endParaRPr lang="en-US" sz="2000" b="1"/>
          </a:p>
        </p:txBody>
      </p:sp>
      <p:sp>
        <p:nvSpPr>
          <p:cNvPr id="7" name="AutoShape 2" descr="Chương trình từ thiện trung thu &quot;Vầng trăng yêu thương&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hương trình từ thiện trung thu &quot;Vầng trăng yêu thương&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Bắc Giang: Chương trình &quot;Vui tết trung thu&quot; cùng con em công nhân năm 202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4" name="Picture 8" descr="Chương trình từ thiện trung thu &quot;Vầng trăng yêu thương&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828800"/>
            <a:ext cx="3407672" cy="2271782"/>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0" descr="Đồng Tháp: Hiệu ứng tích cực “Ngày Đại đoàn kết vì cộng đồng” | Hoạt động  mặt trận địa phương | Uỷ ban Trung ương Mặt trận Tổ quốc Việt Na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8" name="Picture 12" descr="Ngày hội đại đoàn kết toàn dân tộc - nơi gắn kết cộng đồ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5" y="4419600"/>
            <a:ext cx="433146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304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990600"/>
            <a:ext cx="4572000" cy="1477328"/>
          </a:xfrm>
          <a:prstGeom prst="rect">
            <a:avLst/>
          </a:prstGeom>
        </p:spPr>
        <p:txBody>
          <a:bodyPr>
            <a:spAutoFit/>
          </a:bodyPr>
          <a:lstStyle/>
          <a:p>
            <a:r>
              <a:rPr lang="vi-VN" b="1"/>
              <a:t>Tình huống 3:</a:t>
            </a:r>
            <a:r>
              <a:rPr lang="vi-VN"/>
              <a:t> Hùng có ý định thành lập nhóm thanh niên tình nguyện vì cộng đồng để giúp đỡ những gia đình có hoàn cảnh khó khăn ở địa phương nhưng chưa biết làm cách nào?</a:t>
            </a:r>
          </a:p>
          <a:p>
            <a:r>
              <a:rPr lang="vi-VN"/>
              <a:t>Nếu là Hùng em sẽ làm thế nào?</a:t>
            </a:r>
          </a:p>
        </p:txBody>
      </p:sp>
      <p:sp>
        <p:nvSpPr>
          <p:cNvPr id="5" name="Rectangle 4"/>
          <p:cNvSpPr/>
          <p:nvPr/>
        </p:nvSpPr>
        <p:spPr>
          <a:xfrm>
            <a:off x="4343400" y="3886200"/>
            <a:ext cx="4572000" cy="1754326"/>
          </a:xfrm>
          <a:prstGeom prst="rect">
            <a:avLst/>
          </a:prstGeom>
        </p:spPr>
        <p:txBody>
          <a:bodyPr>
            <a:spAutoFit/>
          </a:bodyPr>
          <a:lstStyle/>
          <a:p>
            <a:r>
              <a:rPr lang="vi-VN" b="1"/>
              <a:t>Tình huống 4:</a:t>
            </a:r>
            <a:r>
              <a:rPr lang="vi-VN"/>
              <a:t> Lãnh đạo phường em kêu gọi toàn dân thực hiện phong trào"Khu dân cư xanh-sạch-đẹp". Tuy nhiên, một số hộ gia đình trong khi dân cư không hưởng ứng.</a:t>
            </a:r>
          </a:p>
          <a:p>
            <a:r>
              <a:rPr lang="vi-VN"/>
              <a:t>Em sẽ làm gì để các hộ gia đình đó tham gia phong trào.</a:t>
            </a:r>
          </a:p>
        </p:txBody>
      </p:sp>
      <p:pic>
        <p:nvPicPr>
          <p:cNvPr id="10242" name="Picture 2" descr="Cổng thông tin điện tử Thị xã Hồng Lĩnh - tỉnh Hà Tĩ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800600" y="205264"/>
            <a:ext cx="43434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Ngày Chủ nhật xanh”: Thông điệp ý nghĩa bảo vệ môi trường của thanh niê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27005"/>
            <a:ext cx="4127153" cy="267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747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9025" y="381000"/>
            <a:ext cx="6324600" cy="1754326"/>
          </a:xfrm>
          <a:prstGeom prst="rect">
            <a:avLst/>
          </a:prstGeom>
        </p:spPr>
        <p:txBody>
          <a:bodyPr wrap="square">
            <a:spAutoFit/>
          </a:bodyPr>
          <a:lstStyle/>
          <a:p>
            <a:r>
              <a:rPr lang="vi-VN" b="1"/>
              <a:t>Xây dựng kịch bản tương tác theo nội dung sau:</a:t>
            </a:r>
            <a:endParaRPr lang="vi-VN"/>
          </a:p>
          <a:p>
            <a:r>
              <a:rPr lang="vi-VN" b="1"/>
              <a:t>Câu hỏi: </a:t>
            </a:r>
            <a:r>
              <a:rPr lang="vi-VN"/>
              <a:t>Trên đường đi học về, Tuấn và Nam gặp hai người trong khu dân cư đang cãi nhau vì vật liệu xây dựng để lấn chiếm lối đi chung. Nam định vào dàn hòa thì Tuấn ngăn lại và nói:"Không nên can thiệp vì đó là việc riêng của họ". Nam băn </a:t>
            </a:r>
            <a:r>
              <a:rPr lang="vi-VN"/>
              <a:t>khoăn </a:t>
            </a:r>
            <a:r>
              <a:rPr lang="vi-VN" smtClean="0"/>
              <a:t>ch</a:t>
            </a:r>
            <a:r>
              <a:rPr lang="en-US"/>
              <a:t>ư</a:t>
            </a:r>
            <a:r>
              <a:rPr lang="vi-VN" smtClean="0"/>
              <a:t>a </a:t>
            </a:r>
            <a:r>
              <a:rPr lang="vi-VN"/>
              <a:t>biết làm thế nào?</a:t>
            </a:r>
          </a:p>
        </p:txBody>
      </p:sp>
      <p:pic>
        <p:nvPicPr>
          <p:cNvPr id="11266" name="Picture 2" descr="Nóng” tình trạng đổ phế thải, tập kết vật liệu xây dựng không đúng quy định  - Báo Công an Nhân dân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 y="2438399"/>
            <a:ext cx="447675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BỊ TAI NẠN DO VẬT LIỆU XÂY DỰNG ĐỔ RA ĐƯỜNG, AI CHỊU TRÁCH NHIỆM? – Hãng  Luật Lê Trung Phá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061" y="2938232"/>
            <a:ext cx="4656152" cy="390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030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1502" y="304800"/>
            <a:ext cx="8534398" cy="882119"/>
          </a:xfrm>
        </p:spPr>
        <p:txBody>
          <a:bodyPr>
            <a:noAutofit/>
          </a:bodyPr>
          <a:lstStyle/>
          <a:p>
            <a:r>
              <a:rPr lang="en-US" sz="3200" b="1" dirty="0" err="1">
                <a:solidFill>
                  <a:srgbClr val="7030A0"/>
                </a:solidFill>
              </a:rPr>
              <a:t>Hoạt</a:t>
            </a:r>
            <a:r>
              <a:rPr lang="en-US" sz="3200" b="1" dirty="0">
                <a:solidFill>
                  <a:srgbClr val="7030A0"/>
                </a:solidFill>
              </a:rPr>
              <a:t> </a:t>
            </a:r>
            <a:r>
              <a:rPr lang="en-US" sz="3200" b="1" dirty="0" err="1">
                <a:solidFill>
                  <a:srgbClr val="7030A0"/>
                </a:solidFill>
              </a:rPr>
              <a:t>động</a:t>
            </a:r>
            <a:r>
              <a:rPr lang="en-US" sz="3200" b="1" dirty="0">
                <a:solidFill>
                  <a:srgbClr val="7030A0"/>
                </a:solidFill>
              </a:rPr>
              <a:t> 6. </a:t>
            </a:r>
            <a:r>
              <a:rPr lang="en-US" sz="3200" b="1" dirty="0" err="1">
                <a:solidFill>
                  <a:srgbClr val="7030A0"/>
                </a:solidFill>
              </a:rPr>
              <a:t>Đánh</a:t>
            </a:r>
            <a:r>
              <a:rPr lang="en-US" sz="3200" b="1" dirty="0">
                <a:solidFill>
                  <a:srgbClr val="7030A0"/>
                </a:solidFill>
              </a:rPr>
              <a:t> </a:t>
            </a:r>
            <a:r>
              <a:rPr lang="en-US" sz="3200" b="1" dirty="0" err="1">
                <a:solidFill>
                  <a:srgbClr val="7030A0"/>
                </a:solidFill>
              </a:rPr>
              <a:t>giá</a:t>
            </a:r>
            <a:r>
              <a:rPr lang="en-US" sz="3200" b="1" dirty="0">
                <a:solidFill>
                  <a:srgbClr val="7030A0"/>
                </a:solidFill>
              </a:rPr>
              <a:t> </a:t>
            </a:r>
            <a:r>
              <a:rPr lang="en-US" sz="3200" b="1" dirty="0" err="1">
                <a:solidFill>
                  <a:srgbClr val="7030A0"/>
                </a:solidFill>
              </a:rPr>
              <a:t>kết</a:t>
            </a:r>
            <a:r>
              <a:rPr lang="en-US" sz="3200" b="1" dirty="0">
                <a:solidFill>
                  <a:srgbClr val="7030A0"/>
                </a:solidFill>
              </a:rPr>
              <a:t> </a:t>
            </a:r>
            <a:r>
              <a:rPr lang="en-US" sz="3200" b="1" dirty="0" err="1">
                <a:solidFill>
                  <a:srgbClr val="7030A0"/>
                </a:solidFill>
              </a:rPr>
              <a:t>quả</a:t>
            </a:r>
            <a:r>
              <a:rPr lang="en-US" sz="3200" b="1" dirty="0">
                <a:solidFill>
                  <a:srgbClr val="7030A0"/>
                </a:solidFill>
              </a:rPr>
              <a:t> </a:t>
            </a:r>
            <a:r>
              <a:rPr lang="en-US" sz="3200" b="1" dirty="0" err="1">
                <a:solidFill>
                  <a:srgbClr val="7030A0"/>
                </a:solidFill>
              </a:rPr>
              <a:t>trải</a:t>
            </a:r>
            <a:r>
              <a:rPr lang="en-US" sz="3200" b="1" dirty="0">
                <a:solidFill>
                  <a:srgbClr val="7030A0"/>
                </a:solidFill>
              </a:rPr>
              <a:t> </a:t>
            </a:r>
            <a:r>
              <a:rPr lang="en-US" sz="3200" b="1" dirty="0" err="1">
                <a:solidFill>
                  <a:srgbClr val="7030A0"/>
                </a:solidFill>
              </a:rPr>
              <a:t>nghiệm</a:t>
            </a:r>
            <a:endParaRPr lang="en-US" sz="3200" b="1" dirty="0">
              <a:solidFill>
                <a:srgbClr val="7030A0"/>
              </a:solidFill>
            </a:endParaRPr>
          </a:p>
          <a:p>
            <a:endParaRPr lang="en-US" sz="3200" b="1" dirty="0">
              <a:solidFill>
                <a:srgbClr val="7030A0"/>
              </a:solidFill>
            </a:endParaRPr>
          </a:p>
        </p:txBody>
      </p:sp>
      <p:pic>
        <p:nvPicPr>
          <p:cNvPr id="4" name="Content Placeholder 3">
            <a:extLst>
              <a:ext uri="{FF2B5EF4-FFF2-40B4-BE49-F238E27FC236}">
                <a16:creationId xmlns:a16="http://schemas.microsoft.com/office/drawing/2014/main" xmlns="" id="{C314F014-FB93-F37C-FC89-488671A5E061}"/>
              </a:ext>
            </a:extLst>
          </p:cNvPr>
          <p:cNvPicPr>
            <a:picLocks/>
          </p:cNvPicPr>
          <p:nvPr/>
        </p:nvPicPr>
        <p:blipFill>
          <a:blip r:embed="rId2"/>
          <a:stretch>
            <a:fillRect/>
          </a:stretch>
        </p:blipFill>
        <p:spPr>
          <a:xfrm>
            <a:off x="533400" y="1371600"/>
            <a:ext cx="8229599" cy="5181600"/>
          </a:xfrm>
          <a:prstGeom prst="rect">
            <a:avLst/>
          </a:prstGeom>
        </p:spPr>
      </p:pic>
    </p:spTree>
    <p:extLst>
      <p:ext uri="{BB962C8B-B14F-4D97-AF65-F5344CB8AC3E}">
        <p14:creationId xmlns:p14="http://schemas.microsoft.com/office/powerpoint/2010/main" val="181186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77200" cy="1143000"/>
          </a:xfrm>
        </p:spPr>
        <p:txBody>
          <a:bodyPr>
            <a:normAutofit fontScale="90000"/>
          </a:bodyPr>
          <a:lstStyle/>
          <a:p>
            <a:pPr algn="just"/>
            <a:r>
              <a:rPr lang="en-US" b="1" i="1" u="sng" dirty="0" err="1">
                <a:solidFill>
                  <a:schemeClr val="accent3">
                    <a:lumMod val="75000"/>
                  </a:schemeClr>
                </a:solidFill>
              </a:rPr>
              <a:t>Nhiệm</a:t>
            </a:r>
            <a:r>
              <a:rPr lang="en-US" b="1" i="1" u="sng" dirty="0">
                <a:solidFill>
                  <a:schemeClr val="accent3">
                    <a:lumMod val="75000"/>
                  </a:schemeClr>
                </a:solidFill>
              </a:rPr>
              <a:t> </a:t>
            </a:r>
            <a:r>
              <a:rPr lang="en-US" b="1" i="1" u="sng" dirty="0" err="1">
                <a:solidFill>
                  <a:schemeClr val="accent3">
                    <a:lumMod val="75000"/>
                  </a:schemeClr>
                </a:solidFill>
              </a:rPr>
              <a:t>vụ</a:t>
            </a:r>
            <a:r>
              <a:rPr lang="en-US" b="1" i="1" u="sng" dirty="0">
                <a:solidFill>
                  <a:schemeClr val="accent3">
                    <a:lumMod val="75000"/>
                  </a:schemeClr>
                </a:solidFill>
              </a:rPr>
              <a:t> 1.</a:t>
            </a:r>
            <a:r>
              <a:rPr lang="en-US" b="1" i="1" dirty="0">
                <a:solidFill>
                  <a:schemeClr val="accent3">
                    <a:lumMod val="75000"/>
                  </a:schemeClr>
                </a:solidFill>
              </a:rPr>
              <a:t> </a:t>
            </a:r>
            <a:r>
              <a:rPr lang="en-US" b="1" i="1" dirty="0" err="1">
                <a:solidFill>
                  <a:schemeClr val="accent3">
                    <a:lumMod val="75000"/>
                  </a:schemeClr>
                </a:solidFill>
              </a:rPr>
              <a:t>Xác</a:t>
            </a:r>
            <a:r>
              <a:rPr lang="en-US" b="1" i="1" dirty="0">
                <a:solidFill>
                  <a:schemeClr val="accent3">
                    <a:lumMod val="75000"/>
                  </a:schemeClr>
                </a:solidFill>
              </a:rPr>
              <a:t> </a:t>
            </a:r>
            <a:r>
              <a:rPr lang="en-US" b="1" i="1" dirty="0" err="1">
                <a:solidFill>
                  <a:schemeClr val="accent3">
                    <a:lumMod val="75000"/>
                  </a:schemeClr>
                </a:solidFill>
              </a:rPr>
              <a:t>định</a:t>
            </a:r>
            <a:r>
              <a:rPr lang="en-US" b="1" i="1" dirty="0">
                <a:solidFill>
                  <a:schemeClr val="accent3">
                    <a:lumMod val="75000"/>
                  </a:schemeClr>
                </a:solidFill>
              </a:rPr>
              <a:t> </a:t>
            </a:r>
            <a:r>
              <a:rPr lang="en-US" b="1" i="1" dirty="0" err="1">
                <a:solidFill>
                  <a:schemeClr val="accent3">
                    <a:lumMod val="75000"/>
                  </a:schemeClr>
                </a:solidFill>
              </a:rPr>
              <a:t>những</a:t>
            </a:r>
            <a:r>
              <a:rPr lang="en-US" b="1" i="1" dirty="0">
                <a:solidFill>
                  <a:schemeClr val="accent3">
                    <a:lumMod val="75000"/>
                  </a:schemeClr>
                </a:solidFill>
              </a:rPr>
              <a:t> </a:t>
            </a:r>
            <a:r>
              <a:rPr lang="en-US" b="1" i="1" dirty="0" err="1">
                <a:solidFill>
                  <a:schemeClr val="accent3">
                    <a:lumMod val="75000"/>
                  </a:schemeClr>
                </a:solidFill>
              </a:rPr>
              <a:t>cá</a:t>
            </a:r>
            <a:r>
              <a:rPr lang="en-US" b="1" i="1" dirty="0">
                <a:solidFill>
                  <a:schemeClr val="accent3">
                    <a:lumMod val="75000"/>
                  </a:schemeClr>
                </a:solidFill>
              </a:rPr>
              <a:t> </a:t>
            </a:r>
            <a:r>
              <a:rPr lang="en-US" b="1" i="1" dirty="0" err="1">
                <a:solidFill>
                  <a:schemeClr val="accent3">
                    <a:lumMod val="75000"/>
                  </a:schemeClr>
                </a:solidFill>
              </a:rPr>
              <a:t>nhân</a:t>
            </a:r>
            <a:r>
              <a:rPr lang="en-US" b="1" i="1" dirty="0">
                <a:solidFill>
                  <a:schemeClr val="accent3">
                    <a:lumMod val="75000"/>
                  </a:schemeClr>
                </a:solidFill>
              </a:rPr>
              <a:t>, </a:t>
            </a:r>
            <a:r>
              <a:rPr lang="en-US" b="1" i="1" dirty="0" err="1">
                <a:solidFill>
                  <a:schemeClr val="accent3">
                    <a:lumMod val="75000"/>
                  </a:schemeClr>
                </a:solidFill>
              </a:rPr>
              <a:t>tổ</a:t>
            </a:r>
            <a:r>
              <a:rPr lang="en-US" b="1" i="1" dirty="0">
                <a:solidFill>
                  <a:schemeClr val="accent3">
                    <a:lumMod val="75000"/>
                  </a:schemeClr>
                </a:solidFill>
              </a:rPr>
              <a:t> </a:t>
            </a:r>
            <a:r>
              <a:rPr lang="en-US" b="1" i="1" dirty="0" err="1">
                <a:solidFill>
                  <a:schemeClr val="accent3">
                    <a:lumMod val="75000"/>
                  </a:schemeClr>
                </a:solidFill>
              </a:rPr>
              <a:t>chức</a:t>
            </a:r>
            <a:r>
              <a:rPr lang="en-US" b="1" i="1" dirty="0">
                <a:solidFill>
                  <a:schemeClr val="accent3">
                    <a:lumMod val="75000"/>
                  </a:schemeClr>
                </a:solidFill>
              </a:rPr>
              <a:t> </a:t>
            </a:r>
            <a:r>
              <a:rPr lang="en-US" b="1" i="1" dirty="0" err="1">
                <a:solidFill>
                  <a:schemeClr val="accent3">
                    <a:lumMod val="75000"/>
                  </a:schemeClr>
                </a:solidFill>
              </a:rPr>
              <a:t>mà</a:t>
            </a:r>
            <a:r>
              <a:rPr lang="en-US" b="1" i="1" dirty="0">
                <a:solidFill>
                  <a:schemeClr val="accent3">
                    <a:lumMod val="75000"/>
                  </a:schemeClr>
                </a:solidFill>
              </a:rPr>
              <a:t> </a:t>
            </a:r>
            <a:r>
              <a:rPr lang="en-US" b="1" i="1" dirty="0" err="1">
                <a:solidFill>
                  <a:schemeClr val="accent3">
                    <a:lumMod val="75000"/>
                  </a:schemeClr>
                </a:solidFill>
              </a:rPr>
              <a:t>em</a:t>
            </a:r>
            <a:r>
              <a:rPr lang="en-US" b="1" i="1" dirty="0">
                <a:solidFill>
                  <a:schemeClr val="accent3">
                    <a:lumMod val="75000"/>
                  </a:schemeClr>
                </a:solidFill>
              </a:rPr>
              <a:t> </a:t>
            </a:r>
            <a:r>
              <a:rPr lang="en-US" b="1" i="1" dirty="0" err="1">
                <a:solidFill>
                  <a:schemeClr val="accent3">
                    <a:lumMod val="75000"/>
                  </a:schemeClr>
                </a:solidFill>
              </a:rPr>
              <a:t>có</a:t>
            </a:r>
            <a:r>
              <a:rPr lang="en-US" b="1" i="1" dirty="0">
                <a:solidFill>
                  <a:schemeClr val="accent3">
                    <a:lumMod val="75000"/>
                  </a:schemeClr>
                </a:solidFill>
              </a:rPr>
              <a:t> </a:t>
            </a:r>
            <a:r>
              <a:rPr lang="en-US" b="1" i="1" dirty="0" err="1">
                <a:solidFill>
                  <a:schemeClr val="accent3">
                    <a:lumMod val="75000"/>
                  </a:schemeClr>
                </a:solidFill>
              </a:rPr>
              <a:t>thể</a:t>
            </a:r>
            <a:r>
              <a:rPr lang="en-US" b="1" i="1" dirty="0">
                <a:solidFill>
                  <a:schemeClr val="accent3">
                    <a:lumMod val="75000"/>
                  </a:schemeClr>
                </a:solidFill>
              </a:rPr>
              <a:t> </a:t>
            </a:r>
            <a:r>
              <a:rPr lang="en-US" b="1" i="1" dirty="0" err="1">
                <a:solidFill>
                  <a:schemeClr val="accent3">
                    <a:lumMod val="75000"/>
                  </a:schemeClr>
                </a:solidFill>
              </a:rPr>
              <a:t>thiết</a:t>
            </a:r>
            <a:r>
              <a:rPr lang="en-US" b="1" i="1" dirty="0">
                <a:solidFill>
                  <a:schemeClr val="accent3">
                    <a:lumMod val="75000"/>
                  </a:schemeClr>
                </a:solidFill>
              </a:rPr>
              <a:t> </a:t>
            </a:r>
            <a:r>
              <a:rPr lang="en-US" b="1" i="1" dirty="0" err="1">
                <a:solidFill>
                  <a:schemeClr val="accent3">
                    <a:lumMod val="75000"/>
                  </a:schemeClr>
                </a:solidFill>
              </a:rPr>
              <a:t>lập</a:t>
            </a:r>
            <a:r>
              <a:rPr lang="en-US" b="1" i="1" dirty="0">
                <a:solidFill>
                  <a:schemeClr val="accent3">
                    <a:lumMod val="75000"/>
                  </a:schemeClr>
                </a:solidFill>
              </a:rPr>
              <a:t> </a:t>
            </a:r>
            <a:r>
              <a:rPr lang="en-US" b="1" i="1" dirty="0" err="1">
                <a:solidFill>
                  <a:schemeClr val="accent3">
                    <a:lumMod val="75000"/>
                  </a:schemeClr>
                </a:solidFill>
              </a:rPr>
              <a:t>và</a:t>
            </a:r>
            <a:r>
              <a:rPr lang="en-US" b="1" i="1" dirty="0">
                <a:solidFill>
                  <a:schemeClr val="accent3">
                    <a:lumMod val="75000"/>
                  </a:schemeClr>
                </a:solidFill>
              </a:rPr>
              <a:t> </a:t>
            </a:r>
            <a:r>
              <a:rPr lang="en-US" b="1" i="1" dirty="0" err="1">
                <a:solidFill>
                  <a:schemeClr val="accent3">
                    <a:lumMod val="75000"/>
                  </a:schemeClr>
                </a:solidFill>
              </a:rPr>
              <a:t>mở</a:t>
            </a:r>
            <a:r>
              <a:rPr lang="en-US" b="1" i="1" dirty="0">
                <a:solidFill>
                  <a:schemeClr val="accent3">
                    <a:lumMod val="75000"/>
                  </a:schemeClr>
                </a:solidFill>
              </a:rPr>
              <a:t> </a:t>
            </a:r>
            <a:r>
              <a:rPr lang="en-US" b="1" i="1" dirty="0" err="1">
                <a:solidFill>
                  <a:schemeClr val="accent3">
                    <a:lumMod val="75000"/>
                  </a:schemeClr>
                </a:solidFill>
              </a:rPr>
              <a:t>rộng</a:t>
            </a:r>
            <a:r>
              <a:rPr lang="en-US" b="1" i="1" dirty="0">
                <a:solidFill>
                  <a:schemeClr val="accent3">
                    <a:lumMod val="75000"/>
                  </a:schemeClr>
                </a:solidFill>
              </a:rPr>
              <a:t> </a:t>
            </a:r>
            <a:r>
              <a:rPr lang="en-US" b="1" i="1" dirty="0" err="1">
                <a:solidFill>
                  <a:schemeClr val="accent3">
                    <a:lumMod val="75000"/>
                  </a:schemeClr>
                </a:solidFill>
              </a:rPr>
              <a:t>quan</a:t>
            </a:r>
            <a:r>
              <a:rPr lang="en-US" b="1" i="1" dirty="0">
                <a:solidFill>
                  <a:schemeClr val="accent3">
                    <a:lumMod val="75000"/>
                  </a:schemeClr>
                </a:solidFill>
              </a:rPr>
              <a:t> </a:t>
            </a:r>
            <a:r>
              <a:rPr lang="en-US" b="1" i="1" dirty="0" err="1">
                <a:solidFill>
                  <a:schemeClr val="accent3">
                    <a:lumMod val="75000"/>
                  </a:schemeClr>
                </a:solidFill>
              </a:rPr>
              <a:t>hệ</a:t>
            </a:r>
            <a:r>
              <a:rPr lang="en-US" b="1" i="1" dirty="0">
                <a:solidFill>
                  <a:schemeClr val="accent3">
                    <a:lumMod val="75000"/>
                  </a:schemeClr>
                </a:solidFill>
              </a:rPr>
              <a:t> </a:t>
            </a:r>
            <a:r>
              <a:rPr lang="en-US" b="1" i="1" dirty="0" err="1">
                <a:solidFill>
                  <a:schemeClr val="accent3">
                    <a:lumMod val="75000"/>
                  </a:schemeClr>
                </a:solidFill>
              </a:rPr>
              <a:t>để</a:t>
            </a:r>
            <a:r>
              <a:rPr lang="en-US" b="1" i="1" dirty="0">
                <a:solidFill>
                  <a:schemeClr val="accent3">
                    <a:lumMod val="75000"/>
                  </a:schemeClr>
                </a:solidFill>
              </a:rPr>
              <a:t> </a:t>
            </a:r>
            <a:r>
              <a:rPr lang="en-US" b="1" i="1" dirty="0" err="1">
                <a:solidFill>
                  <a:schemeClr val="accent3">
                    <a:lumMod val="75000"/>
                  </a:schemeClr>
                </a:solidFill>
              </a:rPr>
              <a:t>thu</a:t>
            </a:r>
            <a:r>
              <a:rPr lang="en-US" b="1" i="1" dirty="0">
                <a:solidFill>
                  <a:schemeClr val="accent3">
                    <a:lumMod val="75000"/>
                  </a:schemeClr>
                </a:solidFill>
              </a:rPr>
              <a:t> </a:t>
            </a:r>
            <a:r>
              <a:rPr lang="en-US" b="1" i="1" dirty="0" err="1">
                <a:solidFill>
                  <a:schemeClr val="accent3">
                    <a:lumMod val="75000"/>
                  </a:schemeClr>
                </a:solidFill>
              </a:rPr>
              <a:t>hút</a:t>
            </a:r>
            <a:r>
              <a:rPr lang="en-US" b="1" i="1" dirty="0">
                <a:solidFill>
                  <a:schemeClr val="accent3">
                    <a:lumMod val="75000"/>
                  </a:schemeClr>
                </a:solidFill>
              </a:rPr>
              <a:t> </a:t>
            </a:r>
            <a:r>
              <a:rPr lang="en-US" b="1" i="1" dirty="0" err="1">
                <a:solidFill>
                  <a:schemeClr val="accent3">
                    <a:lumMod val="75000"/>
                  </a:schemeClr>
                </a:solidFill>
              </a:rPr>
              <a:t>vào</a:t>
            </a:r>
            <a:r>
              <a:rPr lang="en-US" b="1" i="1" dirty="0">
                <a:solidFill>
                  <a:schemeClr val="accent3">
                    <a:lumMod val="75000"/>
                  </a:schemeClr>
                </a:solidFill>
              </a:rPr>
              <a:t> </a:t>
            </a:r>
            <a:r>
              <a:rPr lang="en-US" b="1" i="1" dirty="0" err="1">
                <a:solidFill>
                  <a:schemeClr val="accent3">
                    <a:lumMod val="75000"/>
                  </a:schemeClr>
                </a:solidFill>
              </a:rPr>
              <a:t>các</a:t>
            </a:r>
            <a:r>
              <a:rPr lang="en-US" b="1" i="1" dirty="0">
                <a:solidFill>
                  <a:schemeClr val="accent3">
                    <a:lumMod val="75000"/>
                  </a:schemeClr>
                </a:solidFill>
              </a:rPr>
              <a:t> </a:t>
            </a:r>
            <a:r>
              <a:rPr lang="en-US" b="1" i="1" dirty="0" err="1">
                <a:solidFill>
                  <a:schemeClr val="accent3">
                    <a:lumMod val="75000"/>
                  </a:schemeClr>
                </a:solidFill>
              </a:rPr>
              <a:t>hoạt</a:t>
            </a:r>
            <a:r>
              <a:rPr lang="en-US" b="1" i="1" dirty="0">
                <a:solidFill>
                  <a:schemeClr val="accent3">
                    <a:lumMod val="75000"/>
                  </a:schemeClr>
                </a:solidFill>
              </a:rPr>
              <a:t> </a:t>
            </a:r>
            <a:r>
              <a:rPr lang="en-US" b="1" i="1" dirty="0" err="1">
                <a:solidFill>
                  <a:schemeClr val="accent3">
                    <a:lumMod val="75000"/>
                  </a:schemeClr>
                </a:solidFill>
              </a:rPr>
              <a:t>động</a:t>
            </a:r>
            <a:r>
              <a:rPr lang="en-US" b="1" i="1" dirty="0">
                <a:solidFill>
                  <a:schemeClr val="accent3">
                    <a:lumMod val="75000"/>
                  </a:schemeClr>
                </a:solidFill>
              </a:rPr>
              <a:t> </a:t>
            </a:r>
            <a:r>
              <a:rPr lang="en-US" b="1" i="1" dirty="0" err="1">
                <a:solidFill>
                  <a:schemeClr val="accent3">
                    <a:lumMod val="75000"/>
                  </a:schemeClr>
                </a:solidFill>
              </a:rPr>
              <a:t>xã</a:t>
            </a:r>
            <a:r>
              <a:rPr lang="en-US" b="1" i="1" dirty="0">
                <a:solidFill>
                  <a:schemeClr val="accent3">
                    <a:lumMod val="75000"/>
                  </a:schemeClr>
                </a:solidFill>
              </a:rPr>
              <a:t> </a:t>
            </a:r>
            <a:r>
              <a:rPr lang="en-US" b="1" i="1" dirty="0" err="1">
                <a:solidFill>
                  <a:schemeClr val="accent3">
                    <a:lumMod val="75000"/>
                  </a:schemeClr>
                </a:solidFill>
              </a:rPr>
              <a:t>hội</a:t>
            </a:r>
            <a:r>
              <a:rPr lang="en-US" b="1" i="1" dirty="0">
                <a:solidFill>
                  <a:schemeClr val="accent3">
                    <a:lumMod val="75000"/>
                  </a:schemeClr>
                </a:solidFill>
              </a:rPr>
              <a:t>.</a:t>
            </a:r>
            <a:endParaRPr lang="en-US" dirty="0">
              <a:solidFill>
                <a:schemeClr val="accent3">
                  <a:lumMod val="75000"/>
                </a:schemeClr>
              </a:solidFill>
            </a:endParaRPr>
          </a:p>
        </p:txBody>
      </p:sp>
      <p:sp>
        <p:nvSpPr>
          <p:cNvPr id="3" name="Content Placeholder 2"/>
          <p:cNvSpPr>
            <a:spLocks noGrp="1"/>
          </p:cNvSpPr>
          <p:nvPr>
            <p:ph sz="quarter" idx="13"/>
          </p:nvPr>
        </p:nvSpPr>
        <p:spPr>
          <a:xfrm>
            <a:off x="0" y="3124200"/>
            <a:ext cx="6400800" cy="3474720"/>
          </a:xfrm>
        </p:spPr>
        <p:txBody>
          <a:bodyPr>
            <a:normAutofit/>
          </a:bodyPr>
          <a:lstStyle/>
          <a:p>
            <a:r>
              <a:rPr lang="en-US" sz="2500" dirty="0"/>
              <a:t>+ </a:t>
            </a:r>
            <a:r>
              <a:rPr lang="en-US" sz="2500" dirty="0" err="1"/>
              <a:t>Thầy</a:t>
            </a:r>
            <a:r>
              <a:rPr lang="en-US" sz="2500" dirty="0"/>
              <a:t>, </a:t>
            </a:r>
            <a:r>
              <a:rPr lang="en-US" sz="2500" dirty="0" err="1"/>
              <a:t>cô</a:t>
            </a:r>
            <a:r>
              <a:rPr lang="en-US" sz="2500" dirty="0"/>
              <a:t> </a:t>
            </a:r>
            <a:r>
              <a:rPr lang="en-US" sz="2500" dirty="0" err="1"/>
              <a:t>giáo</a:t>
            </a:r>
            <a:endParaRPr lang="en-US" sz="2500" dirty="0"/>
          </a:p>
          <a:p>
            <a:r>
              <a:rPr lang="en-US" sz="2500" dirty="0"/>
              <a:t>+ Ban </a:t>
            </a:r>
            <a:r>
              <a:rPr lang="en-US" sz="2500" dirty="0" err="1"/>
              <a:t>đại</a:t>
            </a:r>
            <a:r>
              <a:rPr lang="en-US" sz="2500" dirty="0"/>
              <a:t> </a:t>
            </a:r>
            <a:r>
              <a:rPr lang="en-US" sz="2500" dirty="0" err="1"/>
              <a:t>diện</a:t>
            </a:r>
            <a:r>
              <a:rPr lang="en-US" sz="2500" dirty="0"/>
              <a:t> cha </a:t>
            </a:r>
            <a:r>
              <a:rPr lang="en-US" sz="2500" dirty="0" err="1"/>
              <a:t>mẹ</a:t>
            </a:r>
            <a:r>
              <a:rPr lang="en-US" sz="2500" dirty="0"/>
              <a:t> </a:t>
            </a:r>
            <a:r>
              <a:rPr lang="en-US" sz="2500" dirty="0" err="1"/>
              <a:t>học</a:t>
            </a:r>
            <a:r>
              <a:rPr lang="en-US" sz="2500" dirty="0"/>
              <a:t> </a:t>
            </a:r>
            <a:r>
              <a:rPr lang="en-US" sz="2500" dirty="0" err="1"/>
              <a:t>sinh</a:t>
            </a:r>
            <a:endParaRPr lang="en-US" sz="2500" dirty="0"/>
          </a:p>
          <a:p>
            <a:r>
              <a:rPr lang="en-US" sz="2500" dirty="0"/>
              <a:t>+ </a:t>
            </a:r>
            <a:r>
              <a:rPr lang="en-US" sz="2500" dirty="0" err="1"/>
              <a:t>Tổ</a:t>
            </a:r>
            <a:r>
              <a:rPr lang="en-US" sz="2500" dirty="0"/>
              <a:t> </a:t>
            </a:r>
            <a:r>
              <a:rPr lang="en-US" sz="2500" dirty="0" err="1"/>
              <a:t>chức</a:t>
            </a:r>
            <a:r>
              <a:rPr lang="en-US" sz="2500" dirty="0"/>
              <a:t> </a:t>
            </a:r>
            <a:r>
              <a:rPr lang="en-US" sz="2500" dirty="0" err="1"/>
              <a:t>đoàn</a:t>
            </a:r>
            <a:r>
              <a:rPr lang="en-US" sz="2500" dirty="0"/>
              <a:t> </a:t>
            </a:r>
            <a:r>
              <a:rPr lang="en-US" sz="2500" dirty="0" err="1"/>
              <a:t>thể</a:t>
            </a:r>
            <a:endParaRPr lang="en-US" sz="2500" dirty="0"/>
          </a:p>
          <a:p>
            <a:r>
              <a:rPr lang="en-US" sz="2500" dirty="0"/>
              <a:t>+ </a:t>
            </a:r>
            <a:r>
              <a:rPr lang="en-US" sz="2500" dirty="0" err="1"/>
              <a:t>Doanh</a:t>
            </a:r>
            <a:r>
              <a:rPr lang="en-US" sz="2500" dirty="0"/>
              <a:t> </a:t>
            </a:r>
            <a:r>
              <a:rPr lang="en-US" sz="2500" dirty="0" err="1"/>
              <a:t>nghiệp</a:t>
            </a:r>
            <a:endParaRPr lang="en-US" sz="2500" dirty="0"/>
          </a:p>
        </p:txBody>
      </p:sp>
      <p:pic>
        <p:nvPicPr>
          <p:cNvPr id="2050" name="Picture 2" descr="http://ivyprep.edu.vn/wp-content/upload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580" y="3352800"/>
            <a:ext cx="4339420" cy="348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92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normAutofit fontScale="90000"/>
          </a:bodyPr>
          <a:lstStyle/>
          <a:p>
            <a:pPr algn="just"/>
            <a:r>
              <a:rPr lang="en-US" b="1" i="1" dirty="0">
                <a:solidFill>
                  <a:schemeClr val="accent3">
                    <a:lumMod val="75000"/>
                  </a:schemeClr>
                </a:solidFill>
              </a:rPr>
              <a:t>*</a:t>
            </a:r>
            <a:r>
              <a:rPr lang="en-US" b="1" i="1" u="sng" dirty="0" err="1">
                <a:solidFill>
                  <a:schemeClr val="accent3">
                    <a:lumMod val="75000"/>
                  </a:schemeClr>
                </a:solidFill>
              </a:rPr>
              <a:t>Nhiệm</a:t>
            </a:r>
            <a:r>
              <a:rPr lang="en-US" b="1" i="1" u="sng" dirty="0">
                <a:solidFill>
                  <a:schemeClr val="accent3">
                    <a:lumMod val="75000"/>
                  </a:schemeClr>
                </a:solidFill>
              </a:rPr>
              <a:t> </a:t>
            </a:r>
            <a:r>
              <a:rPr lang="en-US" b="1" i="1" u="sng" dirty="0" err="1">
                <a:solidFill>
                  <a:schemeClr val="accent3">
                    <a:lumMod val="75000"/>
                  </a:schemeClr>
                </a:solidFill>
              </a:rPr>
              <a:t>vụ</a:t>
            </a:r>
            <a:r>
              <a:rPr lang="en-US" b="1" i="1" u="sng" dirty="0">
                <a:solidFill>
                  <a:schemeClr val="accent3">
                    <a:lumMod val="75000"/>
                  </a:schemeClr>
                </a:solidFill>
              </a:rPr>
              <a:t> 2</a:t>
            </a:r>
            <a:r>
              <a:rPr lang="en-US" b="1" i="1" dirty="0">
                <a:solidFill>
                  <a:schemeClr val="accent3">
                    <a:lumMod val="75000"/>
                  </a:schemeClr>
                </a:solidFill>
              </a:rPr>
              <a:t>. </a:t>
            </a:r>
            <a:r>
              <a:rPr lang="en-US" b="1" i="1" dirty="0" err="1">
                <a:solidFill>
                  <a:schemeClr val="accent3">
                    <a:lumMod val="75000"/>
                  </a:schemeClr>
                </a:solidFill>
              </a:rPr>
              <a:t>Thảo</a:t>
            </a:r>
            <a:r>
              <a:rPr lang="en-US" b="1" i="1" dirty="0">
                <a:solidFill>
                  <a:schemeClr val="accent3">
                    <a:lumMod val="75000"/>
                  </a:schemeClr>
                </a:solidFill>
              </a:rPr>
              <a:t> </a:t>
            </a:r>
            <a:r>
              <a:rPr lang="en-US" b="1" i="1" dirty="0" err="1">
                <a:solidFill>
                  <a:schemeClr val="accent3">
                    <a:lumMod val="75000"/>
                  </a:schemeClr>
                </a:solidFill>
              </a:rPr>
              <a:t>luận</a:t>
            </a:r>
            <a:r>
              <a:rPr lang="en-US" b="1" i="1" dirty="0">
                <a:solidFill>
                  <a:schemeClr val="accent3">
                    <a:lumMod val="75000"/>
                  </a:schemeClr>
                </a:solidFill>
              </a:rPr>
              <a:t> </a:t>
            </a:r>
            <a:r>
              <a:rPr lang="en-US" b="1" i="1" dirty="0" err="1">
                <a:solidFill>
                  <a:schemeClr val="accent3">
                    <a:lumMod val="75000"/>
                  </a:schemeClr>
                </a:solidFill>
              </a:rPr>
              <a:t>các</a:t>
            </a:r>
            <a:r>
              <a:rPr lang="en-US" b="1" i="1" dirty="0">
                <a:solidFill>
                  <a:schemeClr val="accent3">
                    <a:lumMod val="75000"/>
                  </a:schemeClr>
                </a:solidFill>
              </a:rPr>
              <a:t> </a:t>
            </a:r>
            <a:r>
              <a:rPr lang="en-US" b="1" i="1" dirty="0" err="1">
                <a:solidFill>
                  <a:schemeClr val="accent3">
                    <a:lumMod val="75000"/>
                  </a:schemeClr>
                </a:solidFill>
              </a:rPr>
              <a:t>biện</a:t>
            </a:r>
            <a:r>
              <a:rPr lang="en-US" b="1" i="1" dirty="0">
                <a:solidFill>
                  <a:schemeClr val="accent3">
                    <a:lumMod val="75000"/>
                  </a:schemeClr>
                </a:solidFill>
              </a:rPr>
              <a:t> </a:t>
            </a:r>
            <a:r>
              <a:rPr lang="en-US" b="1" i="1" dirty="0" err="1">
                <a:solidFill>
                  <a:schemeClr val="accent3">
                    <a:lumMod val="75000"/>
                  </a:schemeClr>
                </a:solidFill>
              </a:rPr>
              <a:t>pháp</a:t>
            </a:r>
            <a:r>
              <a:rPr lang="en-US" b="1" i="1" dirty="0">
                <a:solidFill>
                  <a:schemeClr val="accent3">
                    <a:lumMod val="75000"/>
                  </a:schemeClr>
                </a:solidFill>
              </a:rPr>
              <a:t> </a:t>
            </a:r>
            <a:r>
              <a:rPr lang="en-US" b="1" i="1" dirty="0" err="1">
                <a:solidFill>
                  <a:schemeClr val="accent3">
                    <a:lumMod val="75000"/>
                  </a:schemeClr>
                </a:solidFill>
              </a:rPr>
              <a:t>mở</a:t>
            </a:r>
            <a:r>
              <a:rPr lang="en-US" b="1" i="1" dirty="0">
                <a:solidFill>
                  <a:schemeClr val="accent3">
                    <a:lumMod val="75000"/>
                  </a:schemeClr>
                </a:solidFill>
              </a:rPr>
              <a:t> </a:t>
            </a:r>
            <a:r>
              <a:rPr lang="en-US" b="1" i="1" dirty="0" err="1">
                <a:solidFill>
                  <a:schemeClr val="accent3">
                    <a:lumMod val="75000"/>
                  </a:schemeClr>
                </a:solidFill>
              </a:rPr>
              <a:t>rộng</a:t>
            </a:r>
            <a:r>
              <a:rPr lang="en-US" b="1" i="1" dirty="0">
                <a:solidFill>
                  <a:schemeClr val="accent3">
                    <a:lumMod val="75000"/>
                  </a:schemeClr>
                </a:solidFill>
              </a:rPr>
              <a:t> </a:t>
            </a:r>
            <a:r>
              <a:rPr lang="en-US" b="1" i="1" dirty="0" err="1">
                <a:solidFill>
                  <a:schemeClr val="accent3">
                    <a:lumMod val="75000"/>
                  </a:schemeClr>
                </a:solidFill>
              </a:rPr>
              <a:t>quan</a:t>
            </a:r>
            <a:r>
              <a:rPr lang="en-US" b="1" i="1" dirty="0">
                <a:solidFill>
                  <a:schemeClr val="accent3">
                    <a:lumMod val="75000"/>
                  </a:schemeClr>
                </a:solidFill>
              </a:rPr>
              <a:t> </a:t>
            </a:r>
            <a:r>
              <a:rPr lang="en-US" b="1" i="1" dirty="0" err="1">
                <a:solidFill>
                  <a:schemeClr val="accent3">
                    <a:lumMod val="75000"/>
                  </a:schemeClr>
                </a:solidFill>
              </a:rPr>
              <a:t>hệ</a:t>
            </a:r>
            <a:r>
              <a:rPr lang="en-US" b="1" i="1" dirty="0">
                <a:solidFill>
                  <a:schemeClr val="accent3">
                    <a:lumMod val="75000"/>
                  </a:schemeClr>
                </a:solidFill>
              </a:rPr>
              <a:t> </a:t>
            </a:r>
            <a:r>
              <a:rPr lang="en-US" b="1" i="1" dirty="0" err="1">
                <a:solidFill>
                  <a:schemeClr val="accent3">
                    <a:lumMod val="75000"/>
                  </a:schemeClr>
                </a:solidFill>
              </a:rPr>
              <a:t>và</a:t>
            </a:r>
            <a:r>
              <a:rPr lang="en-US" b="1" i="1" dirty="0">
                <a:solidFill>
                  <a:schemeClr val="accent3">
                    <a:lumMod val="75000"/>
                  </a:schemeClr>
                </a:solidFill>
              </a:rPr>
              <a:t> </a:t>
            </a:r>
            <a:r>
              <a:rPr lang="en-US" b="1" i="1" dirty="0" err="1">
                <a:solidFill>
                  <a:schemeClr val="accent3">
                    <a:lumMod val="75000"/>
                  </a:schemeClr>
                </a:solidFill>
              </a:rPr>
              <a:t>thu</a:t>
            </a:r>
            <a:r>
              <a:rPr lang="en-US" b="1" i="1" dirty="0">
                <a:solidFill>
                  <a:schemeClr val="accent3">
                    <a:lumMod val="75000"/>
                  </a:schemeClr>
                </a:solidFill>
              </a:rPr>
              <a:t> </a:t>
            </a:r>
            <a:r>
              <a:rPr lang="en-US" b="1" i="1" dirty="0" err="1">
                <a:solidFill>
                  <a:schemeClr val="accent3">
                    <a:lumMod val="75000"/>
                  </a:schemeClr>
                </a:solidFill>
              </a:rPr>
              <a:t>hút</a:t>
            </a:r>
            <a:r>
              <a:rPr lang="en-US" b="1" i="1" dirty="0">
                <a:solidFill>
                  <a:schemeClr val="accent3">
                    <a:lumMod val="75000"/>
                  </a:schemeClr>
                </a:solidFill>
              </a:rPr>
              <a:t> </a:t>
            </a:r>
            <a:r>
              <a:rPr lang="en-US" b="1" i="1" dirty="0" err="1">
                <a:solidFill>
                  <a:schemeClr val="accent3">
                    <a:lumMod val="75000"/>
                  </a:schemeClr>
                </a:solidFill>
              </a:rPr>
              <a:t>cộng</a:t>
            </a:r>
            <a:r>
              <a:rPr lang="en-US" b="1" i="1" dirty="0">
                <a:solidFill>
                  <a:schemeClr val="accent3">
                    <a:lumMod val="75000"/>
                  </a:schemeClr>
                </a:solidFill>
              </a:rPr>
              <a:t> </a:t>
            </a:r>
            <a:r>
              <a:rPr lang="en-US" b="1" i="1" dirty="0" err="1">
                <a:solidFill>
                  <a:schemeClr val="accent3">
                    <a:lumMod val="75000"/>
                  </a:schemeClr>
                </a:solidFill>
              </a:rPr>
              <a:t>động</a:t>
            </a:r>
            <a:r>
              <a:rPr lang="en-US" b="1" i="1" dirty="0">
                <a:solidFill>
                  <a:schemeClr val="accent3">
                    <a:lumMod val="75000"/>
                  </a:schemeClr>
                </a:solidFill>
              </a:rPr>
              <a:t> </a:t>
            </a:r>
            <a:r>
              <a:rPr lang="en-US" b="1" i="1" dirty="0" err="1">
                <a:solidFill>
                  <a:schemeClr val="accent3">
                    <a:lumMod val="75000"/>
                  </a:schemeClr>
                </a:solidFill>
              </a:rPr>
              <a:t>vào</a:t>
            </a:r>
            <a:r>
              <a:rPr lang="en-US" b="1" i="1" dirty="0">
                <a:solidFill>
                  <a:schemeClr val="accent3">
                    <a:lumMod val="75000"/>
                  </a:schemeClr>
                </a:solidFill>
              </a:rPr>
              <a:t> </a:t>
            </a:r>
            <a:r>
              <a:rPr lang="en-US" b="1" i="1" dirty="0" err="1">
                <a:solidFill>
                  <a:schemeClr val="accent3">
                    <a:lumMod val="75000"/>
                  </a:schemeClr>
                </a:solidFill>
              </a:rPr>
              <a:t>hoạt</a:t>
            </a:r>
            <a:r>
              <a:rPr lang="en-US" b="1" i="1" dirty="0">
                <a:solidFill>
                  <a:schemeClr val="accent3">
                    <a:lumMod val="75000"/>
                  </a:schemeClr>
                </a:solidFill>
              </a:rPr>
              <a:t> </a:t>
            </a:r>
            <a:r>
              <a:rPr lang="en-US" b="1" i="1" dirty="0" err="1">
                <a:solidFill>
                  <a:schemeClr val="accent3">
                    <a:lumMod val="75000"/>
                  </a:schemeClr>
                </a:solidFill>
              </a:rPr>
              <a:t>động</a:t>
            </a:r>
            <a:r>
              <a:rPr lang="en-US" b="1" i="1" dirty="0">
                <a:solidFill>
                  <a:schemeClr val="accent3">
                    <a:lumMod val="75000"/>
                  </a:schemeClr>
                </a:solidFill>
              </a:rPr>
              <a:t> </a:t>
            </a:r>
            <a:r>
              <a:rPr lang="en-US" b="1" i="1" dirty="0" err="1">
                <a:solidFill>
                  <a:schemeClr val="accent3">
                    <a:lumMod val="75000"/>
                  </a:schemeClr>
                </a:solidFill>
              </a:rPr>
              <a:t>xã</a:t>
            </a:r>
            <a:r>
              <a:rPr lang="en-US" b="1" i="1" dirty="0">
                <a:solidFill>
                  <a:schemeClr val="accent3">
                    <a:lumMod val="75000"/>
                  </a:schemeClr>
                </a:solidFill>
              </a:rPr>
              <a:t> </a:t>
            </a:r>
            <a:r>
              <a:rPr lang="en-US" b="1" i="1" dirty="0" err="1">
                <a:solidFill>
                  <a:schemeClr val="accent3">
                    <a:lumMod val="75000"/>
                  </a:schemeClr>
                </a:solidFill>
              </a:rPr>
              <a:t>hội</a:t>
            </a:r>
            <a:r>
              <a:rPr lang="en-US" dirty="0">
                <a:solidFill>
                  <a:schemeClr val="accent3">
                    <a:lumMod val="75000"/>
                  </a:schemeClr>
                </a:solidFill>
              </a:rPr>
              <a:t/>
            </a:r>
            <a:br>
              <a:rPr lang="en-US" dirty="0">
                <a:solidFill>
                  <a:schemeClr val="accent3">
                    <a:lumMod val="75000"/>
                  </a:schemeClr>
                </a:solidFill>
              </a:rPr>
            </a:br>
            <a:endParaRPr lang="en-US" dirty="0">
              <a:solidFill>
                <a:schemeClr val="accent3">
                  <a:lumMod val="75000"/>
                </a:schemeClr>
              </a:solidFill>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020522331"/>
              </p:ext>
            </p:extLst>
          </p:nvPr>
        </p:nvGraphicFramePr>
        <p:xfrm>
          <a:off x="761999" y="2590800"/>
          <a:ext cx="7543803" cy="3276600"/>
        </p:xfrm>
        <a:graphic>
          <a:graphicData uri="http://schemas.openxmlformats.org/drawingml/2006/table">
            <a:tbl>
              <a:tblPr firstRow="1" firstCol="1" bandRow="1">
                <a:tableStyleId>{5C22544A-7EE6-4342-B048-85BDC9FD1C3A}</a:tableStyleId>
              </a:tblPr>
              <a:tblGrid>
                <a:gridCol w="3111114">
                  <a:extLst>
                    <a:ext uri="{9D8B030D-6E8A-4147-A177-3AD203B41FA5}">
                      <a16:colId xmlns:a16="http://schemas.microsoft.com/office/drawing/2014/main" xmlns="" val="20000"/>
                    </a:ext>
                  </a:extLst>
                </a:gridCol>
                <a:gridCol w="1995990">
                  <a:extLst>
                    <a:ext uri="{9D8B030D-6E8A-4147-A177-3AD203B41FA5}">
                      <a16:colId xmlns:a16="http://schemas.microsoft.com/office/drawing/2014/main" xmlns="" val="20001"/>
                    </a:ext>
                  </a:extLst>
                </a:gridCol>
                <a:gridCol w="2436699">
                  <a:extLst>
                    <a:ext uri="{9D8B030D-6E8A-4147-A177-3AD203B41FA5}">
                      <a16:colId xmlns:a16="http://schemas.microsoft.com/office/drawing/2014/main" xmlns="" val="20002"/>
                    </a:ext>
                  </a:extLst>
                </a:gridCol>
              </a:tblGrid>
              <a:tr h="1310640">
                <a:tc>
                  <a:txBody>
                    <a:bodyPr/>
                    <a:lstStyle/>
                    <a:p>
                      <a:pPr algn="ctr">
                        <a:lnSpc>
                          <a:spcPct val="150000"/>
                        </a:lnSpc>
                        <a:spcBef>
                          <a:spcPts val="600"/>
                        </a:spcBef>
                        <a:spcAft>
                          <a:spcPts val="0"/>
                        </a:spcAft>
                      </a:pPr>
                      <a:r>
                        <a:rPr lang="en-US" sz="2800" dirty="0">
                          <a:effectLst/>
                          <a:latin typeface="Calibri"/>
                          <a:ea typeface="Calibri"/>
                        </a:rPr>
                        <a:t>ĐỐI</a:t>
                      </a:r>
                      <a:r>
                        <a:rPr lang="en-US" sz="2800" baseline="0" dirty="0">
                          <a:effectLst/>
                          <a:latin typeface="Calibri"/>
                          <a:ea typeface="Calibri"/>
                        </a:rPr>
                        <a:t> TƯỢNG</a:t>
                      </a:r>
                      <a:endParaRPr lang="en-US" sz="2800" dirty="0">
                        <a:effectLst/>
                        <a:latin typeface="Calibri"/>
                        <a:ea typeface="Calibri"/>
                      </a:endParaRPr>
                    </a:p>
                  </a:txBody>
                  <a:tcPr marL="68580" marR="68580" marT="0" marB="0"/>
                </a:tc>
                <a:tc>
                  <a:txBody>
                    <a:bodyPr/>
                    <a:lstStyle/>
                    <a:p>
                      <a:pPr algn="ctr">
                        <a:lnSpc>
                          <a:spcPct val="150000"/>
                        </a:lnSpc>
                        <a:spcBef>
                          <a:spcPts val="600"/>
                        </a:spcBef>
                        <a:spcAft>
                          <a:spcPts val="0"/>
                        </a:spcAft>
                      </a:pPr>
                      <a:r>
                        <a:rPr lang="en-US" sz="2800" dirty="0">
                          <a:effectLst/>
                          <a:latin typeface="Calibri"/>
                          <a:ea typeface="Calibri"/>
                        </a:rPr>
                        <a:t>BIỆN</a:t>
                      </a:r>
                      <a:r>
                        <a:rPr lang="en-US" sz="2800" baseline="0" dirty="0">
                          <a:effectLst/>
                          <a:latin typeface="Calibri"/>
                          <a:ea typeface="Calibri"/>
                        </a:rPr>
                        <a:t> PHÁP</a:t>
                      </a:r>
                      <a:endParaRPr lang="en-US" sz="2800" dirty="0">
                        <a:effectLst/>
                        <a:latin typeface="Calibri"/>
                        <a:ea typeface="Calibri"/>
                      </a:endParaRPr>
                    </a:p>
                  </a:txBody>
                  <a:tcPr marL="68580" marR="68580" marT="0" marB="0"/>
                </a:tc>
                <a:tc>
                  <a:txBody>
                    <a:bodyPr/>
                    <a:lstStyle/>
                    <a:p>
                      <a:pPr algn="ctr">
                        <a:lnSpc>
                          <a:spcPct val="150000"/>
                        </a:lnSpc>
                        <a:spcBef>
                          <a:spcPts val="600"/>
                        </a:spcBef>
                        <a:spcAft>
                          <a:spcPts val="0"/>
                        </a:spcAft>
                      </a:pPr>
                      <a:r>
                        <a:rPr lang="en-US" sz="2800" dirty="0">
                          <a:effectLst/>
                          <a:latin typeface="Calibri"/>
                          <a:ea typeface="Calibri"/>
                        </a:rPr>
                        <a:t>GHI</a:t>
                      </a:r>
                      <a:r>
                        <a:rPr lang="en-US" sz="2800" baseline="0" dirty="0">
                          <a:effectLst/>
                          <a:latin typeface="Calibri"/>
                          <a:ea typeface="Calibri"/>
                        </a:rPr>
                        <a:t> CHÚ</a:t>
                      </a:r>
                      <a:endParaRPr lang="en-US" sz="2800" dirty="0">
                        <a:effectLst/>
                        <a:latin typeface="Calibri"/>
                        <a:ea typeface="Calibri"/>
                      </a:endParaRPr>
                    </a:p>
                  </a:txBody>
                  <a:tcPr marL="68580" marR="68580" marT="0" marB="0"/>
                </a:tc>
                <a:extLst>
                  <a:ext uri="{0D108BD9-81ED-4DB2-BD59-A6C34878D82A}">
                    <a16:rowId xmlns:a16="http://schemas.microsoft.com/office/drawing/2014/main" xmlns="" val="10000"/>
                  </a:ext>
                </a:extLst>
              </a:tr>
              <a:tr h="655320">
                <a:tc>
                  <a:txBody>
                    <a:bodyPr/>
                    <a:lstStyle/>
                    <a:p>
                      <a:pPr>
                        <a:lnSpc>
                          <a:spcPct val="150000"/>
                        </a:lnSpc>
                        <a:spcBef>
                          <a:spcPts val="600"/>
                        </a:spcBef>
                        <a:spcAft>
                          <a:spcPts val="0"/>
                        </a:spcAft>
                      </a:pPr>
                      <a:r>
                        <a:rPr lang="en-US" sz="2800" dirty="0">
                          <a:effectLst/>
                        </a:rPr>
                        <a:t> </a:t>
                      </a:r>
                      <a:endParaRPr lang="en-US" sz="2800" dirty="0">
                        <a:effectLst/>
                        <a:latin typeface="Calibri"/>
                        <a:ea typeface="Calibri"/>
                      </a:endParaRPr>
                    </a:p>
                  </a:txBody>
                  <a:tcPr marL="68580" marR="68580" marT="0" marB="0">
                    <a:solidFill>
                      <a:srgbClr val="FFFF00"/>
                    </a:solidFill>
                  </a:tcPr>
                </a:tc>
                <a:tc>
                  <a:txBody>
                    <a:bodyPr/>
                    <a:lstStyle/>
                    <a:p>
                      <a:pPr>
                        <a:lnSpc>
                          <a:spcPct val="150000"/>
                        </a:lnSpc>
                        <a:spcBef>
                          <a:spcPts val="600"/>
                        </a:spcBef>
                        <a:spcAft>
                          <a:spcPts val="0"/>
                        </a:spcAft>
                      </a:pPr>
                      <a:r>
                        <a:rPr lang="en-US" sz="2800" dirty="0">
                          <a:effectLst/>
                        </a:rPr>
                        <a:t> </a:t>
                      </a:r>
                      <a:endParaRPr lang="en-US" sz="2800" dirty="0">
                        <a:effectLst/>
                        <a:latin typeface="Calibri"/>
                        <a:ea typeface="Calibri"/>
                      </a:endParaRPr>
                    </a:p>
                  </a:txBody>
                  <a:tcPr marL="68580" marR="68580" marT="0" marB="0">
                    <a:solidFill>
                      <a:srgbClr val="FFFF00"/>
                    </a:solidFill>
                  </a:tcPr>
                </a:tc>
                <a:tc>
                  <a:txBody>
                    <a:bodyPr/>
                    <a:lstStyle/>
                    <a:p>
                      <a:pPr>
                        <a:lnSpc>
                          <a:spcPct val="150000"/>
                        </a:lnSpc>
                        <a:spcBef>
                          <a:spcPts val="600"/>
                        </a:spcBef>
                        <a:spcAft>
                          <a:spcPts val="0"/>
                        </a:spcAft>
                      </a:pPr>
                      <a:r>
                        <a:rPr lang="en-US" sz="2800" dirty="0">
                          <a:effectLst/>
                        </a:rPr>
                        <a:t> </a:t>
                      </a:r>
                      <a:endParaRPr lang="en-US" sz="2800" dirty="0">
                        <a:effectLst/>
                        <a:latin typeface="Calibri"/>
                        <a:ea typeface="Calibri"/>
                      </a:endParaRPr>
                    </a:p>
                  </a:txBody>
                  <a:tcPr marL="68580" marR="68580" marT="0" marB="0">
                    <a:solidFill>
                      <a:srgbClr val="FFFF00"/>
                    </a:solidFill>
                  </a:tcPr>
                </a:tc>
                <a:extLst>
                  <a:ext uri="{0D108BD9-81ED-4DB2-BD59-A6C34878D82A}">
                    <a16:rowId xmlns:a16="http://schemas.microsoft.com/office/drawing/2014/main" xmlns="" val="10001"/>
                  </a:ext>
                </a:extLst>
              </a:tr>
              <a:tr h="655320">
                <a:tc>
                  <a:txBody>
                    <a:bodyPr/>
                    <a:lstStyle/>
                    <a:p>
                      <a:pPr>
                        <a:lnSpc>
                          <a:spcPct val="150000"/>
                        </a:lnSpc>
                        <a:spcBef>
                          <a:spcPts val="600"/>
                        </a:spcBef>
                        <a:spcAft>
                          <a:spcPts val="0"/>
                        </a:spcAft>
                      </a:pPr>
                      <a:r>
                        <a:rPr lang="en-US" sz="2800" dirty="0">
                          <a:effectLst/>
                        </a:rPr>
                        <a:t> </a:t>
                      </a:r>
                      <a:endParaRPr lang="en-US" sz="2800" dirty="0">
                        <a:effectLst/>
                        <a:latin typeface="Calibri"/>
                        <a:ea typeface="Calibri"/>
                      </a:endParaRPr>
                    </a:p>
                  </a:txBody>
                  <a:tcPr marL="68580" marR="68580" marT="0" marB="0">
                    <a:solidFill>
                      <a:srgbClr val="00B050"/>
                    </a:solidFill>
                  </a:tcPr>
                </a:tc>
                <a:tc>
                  <a:txBody>
                    <a:bodyPr/>
                    <a:lstStyle/>
                    <a:p>
                      <a:pPr>
                        <a:lnSpc>
                          <a:spcPct val="150000"/>
                        </a:lnSpc>
                        <a:spcBef>
                          <a:spcPts val="600"/>
                        </a:spcBef>
                        <a:spcAft>
                          <a:spcPts val="0"/>
                        </a:spcAft>
                      </a:pPr>
                      <a:r>
                        <a:rPr lang="en-US" sz="2800" dirty="0">
                          <a:effectLst/>
                        </a:rPr>
                        <a:t> </a:t>
                      </a:r>
                      <a:endParaRPr lang="en-US" sz="2800" dirty="0">
                        <a:effectLst/>
                        <a:latin typeface="Calibri"/>
                        <a:ea typeface="Calibri"/>
                      </a:endParaRPr>
                    </a:p>
                  </a:txBody>
                  <a:tcPr marL="68580" marR="68580" marT="0" marB="0">
                    <a:solidFill>
                      <a:srgbClr val="00B050"/>
                    </a:solidFill>
                  </a:tcPr>
                </a:tc>
                <a:tc>
                  <a:txBody>
                    <a:bodyPr/>
                    <a:lstStyle/>
                    <a:p>
                      <a:pPr>
                        <a:lnSpc>
                          <a:spcPct val="150000"/>
                        </a:lnSpc>
                        <a:spcBef>
                          <a:spcPts val="600"/>
                        </a:spcBef>
                        <a:spcAft>
                          <a:spcPts val="0"/>
                        </a:spcAft>
                      </a:pPr>
                      <a:r>
                        <a:rPr lang="en-US" sz="2800" dirty="0">
                          <a:effectLst/>
                        </a:rPr>
                        <a:t> </a:t>
                      </a:r>
                      <a:endParaRPr lang="en-US" sz="2800" dirty="0">
                        <a:effectLst/>
                        <a:latin typeface="Calibri"/>
                        <a:ea typeface="Calibri"/>
                      </a:endParaRPr>
                    </a:p>
                  </a:txBody>
                  <a:tcPr marL="68580" marR="68580" marT="0" marB="0">
                    <a:solidFill>
                      <a:srgbClr val="00B050"/>
                    </a:solidFill>
                  </a:tcPr>
                </a:tc>
                <a:extLst>
                  <a:ext uri="{0D108BD9-81ED-4DB2-BD59-A6C34878D82A}">
                    <a16:rowId xmlns:a16="http://schemas.microsoft.com/office/drawing/2014/main" xmlns="" val="10002"/>
                  </a:ext>
                </a:extLst>
              </a:tr>
              <a:tr h="655320">
                <a:tc>
                  <a:txBody>
                    <a:bodyPr/>
                    <a:lstStyle/>
                    <a:p>
                      <a:pPr>
                        <a:lnSpc>
                          <a:spcPct val="150000"/>
                        </a:lnSpc>
                        <a:spcBef>
                          <a:spcPts val="600"/>
                        </a:spcBef>
                        <a:spcAft>
                          <a:spcPts val="0"/>
                        </a:spcAft>
                      </a:pPr>
                      <a:r>
                        <a:rPr lang="en-US" sz="2800" dirty="0">
                          <a:effectLst/>
                        </a:rPr>
                        <a:t> </a:t>
                      </a:r>
                      <a:endParaRPr lang="en-US" sz="2800" dirty="0">
                        <a:effectLst/>
                        <a:latin typeface="Calibri"/>
                        <a:ea typeface="Calibri"/>
                      </a:endParaRPr>
                    </a:p>
                  </a:txBody>
                  <a:tcPr marL="68580" marR="68580" marT="0" marB="0">
                    <a:solidFill>
                      <a:schemeClr val="accent2">
                        <a:lumMod val="60000"/>
                        <a:lumOff val="40000"/>
                      </a:schemeClr>
                    </a:solidFill>
                  </a:tcPr>
                </a:tc>
                <a:tc>
                  <a:txBody>
                    <a:bodyPr/>
                    <a:lstStyle/>
                    <a:p>
                      <a:pPr>
                        <a:lnSpc>
                          <a:spcPct val="150000"/>
                        </a:lnSpc>
                        <a:spcBef>
                          <a:spcPts val="600"/>
                        </a:spcBef>
                        <a:spcAft>
                          <a:spcPts val="0"/>
                        </a:spcAft>
                      </a:pPr>
                      <a:r>
                        <a:rPr lang="en-US" sz="2800" dirty="0">
                          <a:effectLst/>
                        </a:rPr>
                        <a:t> </a:t>
                      </a:r>
                      <a:endParaRPr lang="en-US" sz="2800" dirty="0">
                        <a:effectLst/>
                        <a:latin typeface="Calibri"/>
                        <a:ea typeface="Calibri"/>
                      </a:endParaRPr>
                    </a:p>
                  </a:txBody>
                  <a:tcPr marL="68580" marR="68580" marT="0" marB="0">
                    <a:solidFill>
                      <a:schemeClr val="accent2">
                        <a:lumMod val="60000"/>
                        <a:lumOff val="40000"/>
                      </a:schemeClr>
                    </a:solidFill>
                  </a:tcPr>
                </a:tc>
                <a:tc>
                  <a:txBody>
                    <a:bodyPr/>
                    <a:lstStyle/>
                    <a:p>
                      <a:pPr>
                        <a:lnSpc>
                          <a:spcPct val="150000"/>
                        </a:lnSpc>
                        <a:spcBef>
                          <a:spcPts val="600"/>
                        </a:spcBef>
                        <a:spcAft>
                          <a:spcPts val="0"/>
                        </a:spcAft>
                      </a:pPr>
                      <a:r>
                        <a:rPr lang="en-US" sz="2800" dirty="0">
                          <a:effectLst/>
                        </a:rPr>
                        <a:t> </a:t>
                      </a:r>
                      <a:endParaRPr lang="en-US" sz="2800" dirty="0">
                        <a:effectLst/>
                        <a:latin typeface="Calibri"/>
                        <a:ea typeface="Calibri"/>
                      </a:endParaRPr>
                    </a:p>
                  </a:txBody>
                  <a:tcPr marL="68580" marR="68580" marT="0" marB="0">
                    <a:solidFill>
                      <a:schemeClr val="accent2">
                        <a:lumMod val="60000"/>
                        <a:lumOff val="4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542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153400" cy="1752600"/>
          </a:xfrm>
        </p:spPr>
        <p:txBody>
          <a:bodyPr>
            <a:normAutofit fontScale="90000"/>
          </a:bodyPr>
          <a:lstStyle/>
          <a:p>
            <a:pPr algn="just"/>
            <a:r>
              <a:rPr lang="en-US" b="1" i="1" u="sng" dirty="0" err="1"/>
              <a:t>Nhiệm</a:t>
            </a:r>
            <a:r>
              <a:rPr lang="en-US" b="1" i="1" u="sng" dirty="0"/>
              <a:t> </a:t>
            </a:r>
            <a:r>
              <a:rPr lang="en-US" b="1" i="1" u="sng" dirty="0" err="1"/>
              <a:t>vụ</a:t>
            </a:r>
            <a:r>
              <a:rPr lang="en-US" b="1" i="1" u="sng" dirty="0"/>
              <a:t> 3</a:t>
            </a:r>
            <a:r>
              <a:rPr lang="en-US" b="1" i="1" dirty="0"/>
              <a:t>. Chia </a:t>
            </a:r>
            <a:r>
              <a:rPr lang="en-US" b="1" i="1" dirty="0" err="1"/>
              <a:t>sẻ</a:t>
            </a:r>
            <a:r>
              <a:rPr lang="en-US" b="1" i="1" dirty="0"/>
              <a:t> </a:t>
            </a:r>
            <a:r>
              <a:rPr lang="en-US" b="1" i="1" dirty="0" err="1"/>
              <a:t>kết</a:t>
            </a:r>
            <a:r>
              <a:rPr lang="en-US" b="1" i="1" dirty="0"/>
              <a:t> </a:t>
            </a:r>
            <a:r>
              <a:rPr lang="en-US" b="1" i="1" dirty="0" err="1"/>
              <a:t>quả</a:t>
            </a:r>
            <a:r>
              <a:rPr lang="en-US" b="1" i="1" dirty="0"/>
              <a:t> </a:t>
            </a:r>
            <a:r>
              <a:rPr lang="en-US" b="1" i="1" dirty="0" err="1"/>
              <a:t>mở</a:t>
            </a:r>
            <a:r>
              <a:rPr lang="en-US" b="1" i="1" dirty="0"/>
              <a:t> </a:t>
            </a:r>
            <a:r>
              <a:rPr lang="en-US" b="1" i="1" dirty="0" err="1"/>
              <a:t>rộng</a:t>
            </a:r>
            <a:r>
              <a:rPr lang="en-US" b="1" i="1" dirty="0"/>
              <a:t> </a:t>
            </a:r>
            <a:r>
              <a:rPr lang="en-US" b="1" i="1" dirty="0" err="1"/>
              <a:t>quan</a:t>
            </a:r>
            <a:r>
              <a:rPr lang="en-US" b="1" i="1" dirty="0"/>
              <a:t> </a:t>
            </a:r>
            <a:r>
              <a:rPr lang="en-US" b="1" i="1" dirty="0" err="1"/>
              <a:t>hệ</a:t>
            </a:r>
            <a:r>
              <a:rPr lang="en-US" b="1" i="1" dirty="0"/>
              <a:t> </a:t>
            </a:r>
            <a:r>
              <a:rPr lang="en-US" b="1" i="1" dirty="0" err="1"/>
              <a:t>và</a:t>
            </a:r>
            <a:r>
              <a:rPr lang="en-US" b="1" i="1" dirty="0"/>
              <a:t> </a:t>
            </a:r>
            <a:r>
              <a:rPr lang="en-US" b="1" i="1" dirty="0" err="1"/>
              <a:t>thu</a:t>
            </a:r>
            <a:r>
              <a:rPr lang="en-US" b="1" i="1" dirty="0"/>
              <a:t> </a:t>
            </a:r>
            <a:r>
              <a:rPr lang="en-US" b="1" i="1" dirty="0" err="1"/>
              <a:t>hút</a:t>
            </a:r>
            <a:r>
              <a:rPr lang="en-US" b="1" i="1" dirty="0"/>
              <a:t> </a:t>
            </a:r>
            <a:r>
              <a:rPr lang="en-US" b="1" i="1" dirty="0" err="1"/>
              <a:t>cộng</a:t>
            </a:r>
            <a:r>
              <a:rPr lang="en-US" b="1" i="1" dirty="0"/>
              <a:t> </a:t>
            </a:r>
            <a:r>
              <a:rPr lang="en-US" b="1" i="1" dirty="0" err="1"/>
              <a:t>đồng</a:t>
            </a:r>
            <a:endParaRPr lang="en-US" dirty="0"/>
          </a:p>
        </p:txBody>
      </p:sp>
      <p:sp>
        <p:nvSpPr>
          <p:cNvPr id="3" name="Content Placeholder 2"/>
          <p:cNvSpPr>
            <a:spLocks noGrp="1"/>
          </p:cNvSpPr>
          <p:nvPr>
            <p:ph sz="quarter" idx="13"/>
          </p:nvPr>
        </p:nvSpPr>
        <p:spPr>
          <a:xfrm>
            <a:off x="533400" y="2209800"/>
            <a:ext cx="8229600" cy="4267200"/>
          </a:xfrm>
        </p:spPr>
        <p:txBody>
          <a:bodyPr>
            <a:noAutofit/>
          </a:bodyPr>
          <a:lstStyle/>
          <a:p>
            <a:pPr algn="just"/>
            <a:r>
              <a:rPr lang="en-US" sz="2800" i="1" dirty="0"/>
              <a:t>+ </a:t>
            </a:r>
            <a:r>
              <a:rPr lang="en-US" sz="2800" i="1" dirty="0" err="1"/>
              <a:t>Danh</a:t>
            </a:r>
            <a:r>
              <a:rPr lang="en-US" sz="2800" i="1" dirty="0"/>
              <a:t> </a:t>
            </a:r>
            <a:r>
              <a:rPr lang="en-US" sz="2800" i="1" dirty="0" err="1"/>
              <a:t>sách</a:t>
            </a:r>
            <a:r>
              <a:rPr lang="en-US" sz="2800" i="1" dirty="0"/>
              <a:t> </a:t>
            </a:r>
            <a:r>
              <a:rPr lang="en-US" sz="2800" i="1" dirty="0" err="1"/>
              <a:t>cá</a:t>
            </a:r>
            <a:r>
              <a:rPr lang="en-US" sz="2800" i="1" dirty="0"/>
              <a:t> </a:t>
            </a:r>
            <a:r>
              <a:rPr lang="en-US" sz="2800" i="1" dirty="0" err="1"/>
              <a:t>nhân</a:t>
            </a:r>
            <a:r>
              <a:rPr lang="en-US" sz="2800" i="1" dirty="0"/>
              <a:t>, </a:t>
            </a:r>
            <a:r>
              <a:rPr lang="en-US" sz="2800" i="1" dirty="0" err="1"/>
              <a:t>tổ</a:t>
            </a:r>
            <a:r>
              <a:rPr lang="en-US" sz="2800" i="1" dirty="0"/>
              <a:t> </a:t>
            </a:r>
            <a:r>
              <a:rPr lang="en-US" sz="2800" i="1" dirty="0" err="1"/>
              <a:t>chức</a:t>
            </a:r>
            <a:r>
              <a:rPr lang="en-US" sz="2800" i="1" dirty="0"/>
              <a:t> </a:t>
            </a:r>
            <a:r>
              <a:rPr lang="en-US" sz="2800" i="1" dirty="0" err="1"/>
              <a:t>đồng</a:t>
            </a:r>
            <a:r>
              <a:rPr lang="en-US" sz="2800" i="1" dirty="0"/>
              <a:t> ý </a:t>
            </a:r>
            <a:r>
              <a:rPr lang="en-US" sz="2800" i="1" dirty="0" err="1"/>
              <a:t>tham</a:t>
            </a:r>
            <a:r>
              <a:rPr lang="en-US" sz="2800" i="1" dirty="0"/>
              <a:t> </a:t>
            </a:r>
            <a:r>
              <a:rPr lang="en-US" sz="2800" i="1" dirty="0" err="1"/>
              <a:t>gia</a:t>
            </a:r>
            <a:r>
              <a:rPr lang="en-US" sz="2800" i="1" dirty="0"/>
              <a:t> </a:t>
            </a:r>
            <a:r>
              <a:rPr lang="en-US" sz="2800" i="1" dirty="0" err="1"/>
              <a:t>hoạt</a:t>
            </a:r>
            <a:r>
              <a:rPr lang="en-US" sz="2800" i="1" dirty="0"/>
              <a:t> </a:t>
            </a:r>
            <a:r>
              <a:rPr lang="en-US" sz="2800" i="1" dirty="0" err="1"/>
              <a:t>động</a:t>
            </a:r>
            <a:r>
              <a:rPr lang="en-US" sz="2800" i="1" dirty="0"/>
              <a:t> </a:t>
            </a:r>
            <a:r>
              <a:rPr lang="en-US" sz="2800" i="1" dirty="0" err="1"/>
              <a:t>xã</a:t>
            </a:r>
            <a:r>
              <a:rPr lang="en-US" sz="2800" i="1" dirty="0"/>
              <a:t> </a:t>
            </a:r>
            <a:r>
              <a:rPr lang="en-US" sz="2800" i="1" dirty="0" err="1"/>
              <a:t>hội</a:t>
            </a:r>
            <a:r>
              <a:rPr lang="en-US" sz="2800" i="1" dirty="0"/>
              <a:t>.</a:t>
            </a:r>
            <a:endParaRPr lang="en-US" sz="2800" dirty="0"/>
          </a:p>
          <a:p>
            <a:pPr algn="just"/>
            <a:r>
              <a:rPr lang="en-US" sz="2800" i="1" dirty="0"/>
              <a:t>+ </a:t>
            </a:r>
            <a:r>
              <a:rPr lang="en-US" sz="2800" i="1" dirty="0" err="1"/>
              <a:t>Các</a:t>
            </a:r>
            <a:r>
              <a:rPr lang="en-US" sz="2800" i="1" dirty="0"/>
              <a:t> </a:t>
            </a:r>
            <a:r>
              <a:rPr lang="en-US" sz="2800" i="1" dirty="0" err="1"/>
              <a:t>công</a:t>
            </a:r>
            <a:r>
              <a:rPr lang="en-US" sz="2800" i="1" dirty="0"/>
              <a:t> </a:t>
            </a:r>
            <a:r>
              <a:rPr lang="en-US" sz="2800" i="1" dirty="0" err="1"/>
              <a:t>việc</a:t>
            </a:r>
            <a:r>
              <a:rPr lang="en-US" sz="2800" i="1" dirty="0"/>
              <a:t> </a:t>
            </a:r>
            <a:r>
              <a:rPr lang="en-US" sz="2800" i="1" dirty="0" err="1"/>
              <a:t>mà</a:t>
            </a:r>
            <a:r>
              <a:rPr lang="en-US" sz="2800" i="1" dirty="0"/>
              <a:t> </a:t>
            </a:r>
            <a:r>
              <a:rPr lang="en-US" sz="2800" i="1" dirty="0" err="1"/>
              <a:t>cá</a:t>
            </a:r>
            <a:r>
              <a:rPr lang="en-US" sz="2800" i="1" dirty="0"/>
              <a:t> </a:t>
            </a:r>
            <a:r>
              <a:rPr lang="en-US" sz="2800" i="1" dirty="0" err="1"/>
              <a:t>nhân</a:t>
            </a:r>
            <a:r>
              <a:rPr lang="en-US" sz="2800" i="1" dirty="0"/>
              <a:t>, </a:t>
            </a:r>
            <a:r>
              <a:rPr lang="en-US" sz="2800" i="1" dirty="0" err="1"/>
              <a:t>tổ</a:t>
            </a:r>
            <a:r>
              <a:rPr lang="en-US" sz="2800" i="1" dirty="0"/>
              <a:t> </a:t>
            </a:r>
            <a:r>
              <a:rPr lang="en-US" sz="2800" i="1" dirty="0" err="1"/>
              <a:t>chức</a:t>
            </a:r>
            <a:r>
              <a:rPr lang="en-US" sz="2800" i="1" dirty="0"/>
              <a:t> </a:t>
            </a:r>
            <a:r>
              <a:rPr lang="en-US" sz="2800" i="1" dirty="0" err="1"/>
              <a:t>tham</a:t>
            </a:r>
            <a:r>
              <a:rPr lang="en-US" sz="2800" i="1" dirty="0"/>
              <a:t> </a:t>
            </a:r>
            <a:r>
              <a:rPr lang="en-US" sz="2800" i="1" dirty="0" err="1"/>
              <a:t>gia</a:t>
            </a:r>
            <a:r>
              <a:rPr lang="en-US" sz="2800" i="1" dirty="0"/>
              <a:t> </a:t>
            </a:r>
            <a:r>
              <a:rPr lang="en-US" sz="2800" i="1" dirty="0" err="1"/>
              <a:t>thực</a:t>
            </a:r>
            <a:r>
              <a:rPr lang="en-US" sz="2800" i="1" dirty="0"/>
              <a:t> </a:t>
            </a:r>
            <a:r>
              <a:rPr lang="en-US" sz="2800" i="1" dirty="0" err="1"/>
              <a:t>hiện</a:t>
            </a:r>
            <a:endParaRPr lang="en-US" sz="2800" dirty="0"/>
          </a:p>
          <a:p>
            <a:pPr algn="just"/>
            <a:r>
              <a:rPr lang="en-US" sz="2800" i="1" dirty="0"/>
              <a:t>+ </a:t>
            </a:r>
            <a:r>
              <a:rPr lang="en-US" sz="2800" i="1" dirty="0" err="1"/>
              <a:t>Cách</a:t>
            </a:r>
            <a:r>
              <a:rPr lang="en-US" sz="2800" i="1" dirty="0"/>
              <a:t> </a:t>
            </a:r>
            <a:r>
              <a:rPr lang="en-US" sz="2800" i="1" dirty="0" err="1"/>
              <a:t>thức</a:t>
            </a:r>
            <a:r>
              <a:rPr lang="en-US" sz="2800" i="1" dirty="0"/>
              <a:t> </a:t>
            </a:r>
            <a:r>
              <a:rPr lang="en-US" sz="2800" i="1" dirty="0" err="1"/>
              <a:t>đóng</a:t>
            </a:r>
            <a:r>
              <a:rPr lang="en-US" sz="2800" i="1" dirty="0"/>
              <a:t> </a:t>
            </a:r>
            <a:r>
              <a:rPr lang="en-US" sz="2800" i="1" dirty="0" err="1"/>
              <a:t>góp</a:t>
            </a:r>
            <a:r>
              <a:rPr lang="en-US" sz="2800" i="1" dirty="0"/>
              <a:t> </a:t>
            </a:r>
            <a:r>
              <a:rPr lang="en-US" sz="2800" i="1" dirty="0" err="1"/>
              <a:t>cho</a:t>
            </a:r>
            <a:r>
              <a:rPr lang="en-US" sz="2800" i="1" dirty="0"/>
              <a:t> </a:t>
            </a:r>
            <a:r>
              <a:rPr lang="en-US" sz="2800" i="1" dirty="0" err="1"/>
              <a:t>các</a:t>
            </a:r>
            <a:r>
              <a:rPr lang="en-US" sz="2800" i="1" dirty="0"/>
              <a:t> </a:t>
            </a:r>
            <a:r>
              <a:rPr lang="en-US" sz="2800" i="1" dirty="0" err="1"/>
              <a:t>hoạt</a:t>
            </a:r>
            <a:r>
              <a:rPr lang="en-US" sz="2800" i="1" dirty="0"/>
              <a:t> </a:t>
            </a:r>
            <a:r>
              <a:rPr lang="en-US" sz="2800" i="1" dirty="0" err="1"/>
              <a:t>động</a:t>
            </a:r>
            <a:r>
              <a:rPr lang="en-US" sz="2800" i="1" dirty="0"/>
              <a:t> </a:t>
            </a:r>
            <a:r>
              <a:rPr lang="en-US" sz="2800" i="1" dirty="0" err="1"/>
              <a:t>xã</a:t>
            </a:r>
            <a:r>
              <a:rPr lang="en-US" sz="2800" i="1" dirty="0"/>
              <a:t> </a:t>
            </a:r>
            <a:r>
              <a:rPr lang="en-US" sz="2800" i="1" dirty="0" err="1"/>
              <a:t>hội</a:t>
            </a:r>
            <a:endParaRPr lang="en-US" sz="2800" dirty="0"/>
          </a:p>
          <a:p>
            <a:pPr algn="just"/>
            <a:r>
              <a:rPr lang="en-US" sz="2800" i="1" dirty="0"/>
              <a:t>+ </a:t>
            </a:r>
            <a:r>
              <a:rPr lang="en-US" sz="2800" i="1" dirty="0" err="1"/>
              <a:t>Kết</a:t>
            </a:r>
            <a:r>
              <a:rPr lang="en-US" sz="2800" i="1" dirty="0"/>
              <a:t> </a:t>
            </a:r>
            <a:r>
              <a:rPr lang="en-US" sz="2800" i="1" dirty="0" err="1"/>
              <a:t>quả</a:t>
            </a:r>
            <a:r>
              <a:rPr lang="en-US" sz="2800" i="1" dirty="0"/>
              <a:t> </a:t>
            </a:r>
            <a:r>
              <a:rPr lang="en-US" sz="2800" i="1" dirty="0" err="1"/>
              <a:t>thu</a:t>
            </a:r>
            <a:r>
              <a:rPr lang="en-US" sz="2800" i="1" dirty="0"/>
              <a:t> </a:t>
            </a:r>
            <a:r>
              <a:rPr lang="en-US" sz="2800" i="1" dirty="0" err="1"/>
              <a:t>được</a:t>
            </a:r>
            <a:endParaRPr lang="en-US" sz="2800" dirty="0"/>
          </a:p>
          <a:p>
            <a:pPr algn="just"/>
            <a:r>
              <a:rPr lang="en-US" sz="2800" i="1" dirty="0"/>
              <a:t>+ </a:t>
            </a:r>
            <a:r>
              <a:rPr lang="en-US" sz="2800" i="1" dirty="0" err="1"/>
              <a:t>Bài</a:t>
            </a:r>
            <a:r>
              <a:rPr lang="en-US" sz="2800" i="1" dirty="0"/>
              <a:t> </a:t>
            </a:r>
            <a:r>
              <a:rPr lang="en-US" sz="2800" i="1" dirty="0" err="1"/>
              <a:t>học</a:t>
            </a:r>
            <a:r>
              <a:rPr lang="en-US" sz="2800" i="1" dirty="0"/>
              <a:t> </a:t>
            </a:r>
            <a:r>
              <a:rPr lang="en-US" sz="2800" i="1" dirty="0" err="1"/>
              <a:t>kinh</a:t>
            </a:r>
            <a:r>
              <a:rPr lang="en-US" sz="2800" i="1" dirty="0"/>
              <a:t> </a:t>
            </a:r>
            <a:r>
              <a:rPr lang="en-US" sz="2800" i="1" dirty="0" err="1"/>
              <a:t>nghiệm</a:t>
            </a:r>
            <a:r>
              <a:rPr lang="en-US" sz="2800" i="1" dirty="0"/>
              <a:t> </a:t>
            </a:r>
            <a:r>
              <a:rPr lang="en-US" sz="2800" i="1" dirty="0" err="1"/>
              <a:t>khi</a:t>
            </a:r>
            <a:r>
              <a:rPr lang="en-US" sz="2800" i="1" dirty="0"/>
              <a:t> </a:t>
            </a:r>
            <a:r>
              <a:rPr lang="en-US" sz="2800" i="1" dirty="0" err="1"/>
              <a:t>thực</a:t>
            </a:r>
            <a:r>
              <a:rPr lang="en-US" sz="2800" i="1" dirty="0"/>
              <a:t> </a:t>
            </a:r>
            <a:r>
              <a:rPr lang="en-US" sz="2800" i="1" dirty="0" err="1"/>
              <a:t>hiện</a:t>
            </a:r>
            <a:r>
              <a:rPr lang="en-US" sz="2800" i="1" dirty="0"/>
              <a:t> </a:t>
            </a:r>
            <a:r>
              <a:rPr lang="en-US" sz="2800" i="1" dirty="0" err="1"/>
              <a:t>mở</a:t>
            </a:r>
            <a:r>
              <a:rPr lang="en-US" sz="2800" i="1" dirty="0"/>
              <a:t> </a:t>
            </a:r>
            <a:r>
              <a:rPr lang="en-US" sz="2800" i="1" dirty="0" err="1"/>
              <a:t>rộng</a:t>
            </a:r>
            <a:r>
              <a:rPr lang="en-US" sz="2800" i="1" dirty="0"/>
              <a:t> </a:t>
            </a:r>
            <a:r>
              <a:rPr lang="en-US" sz="2800" i="1" dirty="0" err="1"/>
              <a:t>quan</a:t>
            </a:r>
            <a:r>
              <a:rPr lang="en-US" sz="2800" i="1" dirty="0"/>
              <a:t> </a:t>
            </a:r>
            <a:r>
              <a:rPr lang="en-US" sz="2800" i="1" dirty="0" err="1"/>
              <a:t>hệ</a:t>
            </a:r>
            <a:r>
              <a:rPr lang="en-US" sz="2800" i="1" dirty="0"/>
              <a:t> </a:t>
            </a:r>
            <a:r>
              <a:rPr lang="en-US" sz="2800" i="1" dirty="0" err="1"/>
              <a:t>và</a:t>
            </a:r>
            <a:r>
              <a:rPr lang="en-US" sz="2800" i="1" dirty="0"/>
              <a:t> </a:t>
            </a:r>
            <a:r>
              <a:rPr lang="en-US" sz="2800" i="1" dirty="0" err="1"/>
              <a:t>thu</a:t>
            </a:r>
            <a:r>
              <a:rPr lang="en-US" sz="2800" i="1" dirty="0"/>
              <a:t> </a:t>
            </a:r>
            <a:r>
              <a:rPr lang="en-US" sz="2800" i="1" dirty="0" err="1"/>
              <a:t>hút</a:t>
            </a:r>
            <a:r>
              <a:rPr lang="en-US" sz="2800" i="1" dirty="0"/>
              <a:t> </a:t>
            </a:r>
            <a:r>
              <a:rPr lang="en-US" sz="2800" i="1" dirty="0" err="1"/>
              <a:t>cộng</a:t>
            </a:r>
            <a:r>
              <a:rPr lang="en-US" sz="2800" i="1" dirty="0"/>
              <a:t> </a:t>
            </a:r>
            <a:r>
              <a:rPr lang="en-US" sz="2800" i="1" dirty="0" err="1"/>
              <a:t>đồng</a:t>
            </a:r>
            <a:r>
              <a:rPr lang="en-US" sz="2800" i="1" dirty="0"/>
              <a:t>.</a:t>
            </a:r>
            <a:endParaRPr lang="en-US" sz="2800" dirty="0"/>
          </a:p>
          <a:p>
            <a:pPr algn="just"/>
            <a:endParaRPr lang="en-US" sz="2800" dirty="0"/>
          </a:p>
        </p:txBody>
      </p:sp>
    </p:spTree>
    <p:extLst>
      <p:ext uri="{BB962C8B-B14F-4D97-AF65-F5344CB8AC3E}">
        <p14:creationId xmlns:p14="http://schemas.microsoft.com/office/powerpoint/2010/main" val="19280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914400"/>
            <a:ext cx="7162800" cy="3200400"/>
          </a:xfrm>
        </p:spPr>
        <p:txBody>
          <a:bodyPr>
            <a:normAutofit/>
          </a:bodyPr>
          <a:lstStyle/>
          <a:p>
            <a:pPr algn="ctr"/>
            <a:r>
              <a:rPr lang="en-US" sz="3600" b="1" dirty="0" err="1">
                <a:solidFill>
                  <a:srgbClr val="7030A0"/>
                </a:solidFill>
              </a:rPr>
              <a:t>Hoạt</a:t>
            </a:r>
            <a:r>
              <a:rPr lang="en-US" sz="3600" b="1" dirty="0">
                <a:solidFill>
                  <a:srgbClr val="7030A0"/>
                </a:solidFill>
              </a:rPr>
              <a:t> </a:t>
            </a:r>
            <a:r>
              <a:rPr lang="en-US" sz="3600" b="1" dirty="0" err="1">
                <a:solidFill>
                  <a:srgbClr val="7030A0"/>
                </a:solidFill>
              </a:rPr>
              <a:t>động</a:t>
            </a:r>
            <a:r>
              <a:rPr lang="en-US" sz="3600" b="1" dirty="0">
                <a:solidFill>
                  <a:srgbClr val="7030A0"/>
                </a:solidFill>
              </a:rPr>
              <a:t> 4. </a:t>
            </a:r>
          </a:p>
          <a:p>
            <a:pPr algn="ctr"/>
            <a:r>
              <a:rPr lang="en-US" sz="3600" b="1" dirty="0" err="1">
                <a:solidFill>
                  <a:srgbClr val="7030A0"/>
                </a:solidFill>
              </a:rPr>
              <a:t>Lập</a:t>
            </a:r>
            <a:r>
              <a:rPr lang="en-US" sz="3600" b="1" dirty="0">
                <a:solidFill>
                  <a:srgbClr val="7030A0"/>
                </a:solidFill>
              </a:rPr>
              <a:t> </a:t>
            </a:r>
            <a:r>
              <a:rPr lang="en-US" sz="3600" b="1" dirty="0" err="1">
                <a:solidFill>
                  <a:srgbClr val="7030A0"/>
                </a:solidFill>
              </a:rPr>
              <a:t>và</a:t>
            </a:r>
            <a:r>
              <a:rPr lang="en-US" sz="3600" b="1" dirty="0">
                <a:solidFill>
                  <a:srgbClr val="7030A0"/>
                </a:solidFill>
              </a:rPr>
              <a:t> </a:t>
            </a:r>
            <a:r>
              <a:rPr lang="en-US" sz="3600" b="1" dirty="0" err="1">
                <a:solidFill>
                  <a:srgbClr val="7030A0"/>
                </a:solidFill>
              </a:rPr>
              <a:t>thực</a:t>
            </a:r>
            <a:r>
              <a:rPr lang="en-US" sz="3600" b="1" dirty="0">
                <a:solidFill>
                  <a:srgbClr val="7030A0"/>
                </a:solidFill>
              </a:rPr>
              <a:t> </a:t>
            </a:r>
            <a:r>
              <a:rPr lang="en-US" sz="3600" b="1" dirty="0" err="1">
                <a:solidFill>
                  <a:srgbClr val="7030A0"/>
                </a:solidFill>
              </a:rPr>
              <a:t>hiện</a:t>
            </a:r>
            <a:r>
              <a:rPr lang="en-US" sz="3600" b="1" dirty="0">
                <a:solidFill>
                  <a:srgbClr val="7030A0"/>
                </a:solidFill>
              </a:rPr>
              <a:t> </a:t>
            </a:r>
            <a:r>
              <a:rPr lang="en-US" sz="3600" b="1" dirty="0" err="1">
                <a:solidFill>
                  <a:srgbClr val="7030A0"/>
                </a:solidFill>
              </a:rPr>
              <a:t>kế</a:t>
            </a:r>
            <a:r>
              <a:rPr lang="en-US" sz="3600" b="1" dirty="0">
                <a:solidFill>
                  <a:srgbClr val="7030A0"/>
                </a:solidFill>
              </a:rPr>
              <a:t> </a:t>
            </a:r>
            <a:r>
              <a:rPr lang="en-US" sz="3600" b="1" dirty="0" err="1">
                <a:solidFill>
                  <a:srgbClr val="7030A0"/>
                </a:solidFill>
              </a:rPr>
              <a:t>hoạch</a:t>
            </a:r>
            <a:r>
              <a:rPr lang="en-US" sz="3600" b="1" dirty="0">
                <a:solidFill>
                  <a:srgbClr val="7030A0"/>
                </a:solidFill>
              </a:rPr>
              <a:t> </a:t>
            </a:r>
            <a:r>
              <a:rPr lang="en-US" sz="3600" b="1" dirty="0" err="1">
                <a:solidFill>
                  <a:srgbClr val="7030A0"/>
                </a:solidFill>
              </a:rPr>
              <a:t>tuyên</a:t>
            </a:r>
            <a:r>
              <a:rPr lang="en-US" sz="3600" b="1" dirty="0">
                <a:solidFill>
                  <a:srgbClr val="7030A0"/>
                </a:solidFill>
              </a:rPr>
              <a:t> </a:t>
            </a:r>
            <a:r>
              <a:rPr lang="en-US" sz="3600" b="1" dirty="0" err="1">
                <a:solidFill>
                  <a:srgbClr val="7030A0"/>
                </a:solidFill>
              </a:rPr>
              <a:t>truyền</a:t>
            </a:r>
            <a:r>
              <a:rPr lang="en-US" sz="3600" b="1" dirty="0">
                <a:solidFill>
                  <a:srgbClr val="7030A0"/>
                </a:solidFill>
              </a:rPr>
              <a:t> </a:t>
            </a:r>
            <a:r>
              <a:rPr lang="en-US" sz="3600" b="1" dirty="0" err="1">
                <a:solidFill>
                  <a:srgbClr val="7030A0"/>
                </a:solidFill>
              </a:rPr>
              <a:t>trong</a:t>
            </a:r>
            <a:r>
              <a:rPr lang="en-US" sz="3600" b="1" dirty="0">
                <a:solidFill>
                  <a:srgbClr val="7030A0"/>
                </a:solidFill>
              </a:rPr>
              <a:t> </a:t>
            </a:r>
            <a:r>
              <a:rPr lang="en-US" sz="3600" b="1" dirty="0" err="1">
                <a:solidFill>
                  <a:srgbClr val="7030A0"/>
                </a:solidFill>
              </a:rPr>
              <a:t>cộng</a:t>
            </a:r>
            <a:r>
              <a:rPr lang="en-US" sz="3600" b="1" dirty="0">
                <a:solidFill>
                  <a:srgbClr val="7030A0"/>
                </a:solidFill>
              </a:rPr>
              <a:t> </a:t>
            </a:r>
            <a:r>
              <a:rPr lang="en-US" sz="3600" b="1" dirty="0" err="1">
                <a:solidFill>
                  <a:srgbClr val="7030A0"/>
                </a:solidFill>
              </a:rPr>
              <a:t>đồng</a:t>
            </a:r>
            <a:r>
              <a:rPr lang="en-US" sz="3600" b="1" dirty="0">
                <a:solidFill>
                  <a:srgbClr val="7030A0"/>
                </a:solidFill>
              </a:rPr>
              <a:t> </a:t>
            </a:r>
            <a:r>
              <a:rPr lang="en-US" sz="3600" b="1" dirty="0" err="1">
                <a:solidFill>
                  <a:srgbClr val="7030A0"/>
                </a:solidFill>
              </a:rPr>
              <a:t>về</a:t>
            </a:r>
            <a:r>
              <a:rPr lang="en-US" sz="3600" b="1" dirty="0">
                <a:solidFill>
                  <a:srgbClr val="7030A0"/>
                </a:solidFill>
              </a:rPr>
              <a:t> </a:t>
            </a:r>
            <a:r>
              <a:rPr lang="en-US" sz="3600" b="1" dirty="0" err="1">
                <a:solidFill>
                  <a:srgbClr val="7030A0"/>
                </a:solidFill>
              </a:rPr>
              <a:t>văn</a:t>
            </a:r>
            <a:r>
              <a:rPr lang="en-US" sz="3600" b="1" dirty="0">
                <a:solidFill>
                  <a:srgbClr val="7030A0"/>
                </a:solidFill>
              </a:rPr>
              <a:t> </a:t>
            </a:r>
            <a:r>
              <a:rPr lang="en-US" sz="3600" b="1" dirty="0" err="1">
                <a:solidFill>
                  <a:srgbClr val="7030A0"/>
                </a:solidFill>
              </a:rPr>
              <a:t>hóa</a:t>
            </a:r>
            <a:r>
              <a:rPr lang="en-US" sz="3600" b="1" dirty="0">
                <a:solidFill>
                  <a:srgbClr val="7030A0"/>
                </a:solidFill>
              </a:rPr>
              <a:t> </a:t>
            </a:r>
            <a:r>
              <a:rPr lang="en-US" sz="3600" b="1" dirty="0" err="1">
                <a:solidFill>
                  <a:srgbClr val="7030A0"/>
                </a:solidFill>
              </a:rPr>
              <a:t>ứng</a:t>
            </a:r>
            <a:r>
              <a:rPr lang="en-US" sz="3600" b="1" dirty="0">
                <a:solidFill>
                  <a:srgbClr val="7030A0"/>
                </a:solidFill>
              </a:rPr>
              <a:t> </a:t>
            </a:r>
            <a:r>
              <a:rPr lang="en-US" sz="3600" b="1" dirty="0" err="1">
                <a:solidFill>
                  <a:srgbClr val="7030A0"/>
                </a:solidFill>
              </a:rPr>
              <a:t>xử</a:t>
            </a:r>
            <a:r>
              <a:rPr lang="en-US" sz="3600" b="1" dirty="0">
                <a:solidFill>
                  <a:srgbClr val="7030A0"/>
                </a:solidFill>
              </a:rPr>
              <a:t> </a:t>
            </a:r>
            <a:r>
              <a:rPr lang="en-US" sz="3600" b="1" dirty="0" err="1">
                <a:solidFill>
                  <a:srgbClr val="7030A0"/>
                </a:solidFill>
              </a:rPr>
              <a:t>nơi</a:t>
            </a:r>
            <a:r>
              <a:rPr lang="en-US" sz="3600" b="1" dirty="0">
                <a:solidFill>
                  <a:srgbClr val="7030A0"/>
                </a:solidFill>
              </a:rPr>
              <a:t> </a:t>
            </a:r>
            <a:r>
              <a:rPr lang="en-US" sz="3600" b="1" dirty="0" err="1">
                <a:solidFill>
                  <a:srgbClr val="7030A0"/>
                </a:solidFill>
              </a:rPr>
              <a:t>công</a:t>
            </a:r>
            <a:r>
              <a:rPr lang="en-US" sz="3600" b="1" dirty="0">
                <a:solidFill>
                  <a:srgbClr val="7030A0"/>
                </a:solidFill>
              </a:rPr>
              <a:t> </a:t>
            </a:r>
            <a:r>
              <a:rPr lang="en-US" sz="3600" b="1" dirty="0" err="1">
                <a:solidFill>
                  <a:srgbClr val="7030A0"/>
                </a:solidFill>
              </a:rPr>
              <a:t>cộng</a:t>
            </a:r>
            <a:endParaRPr lang="en-US" sz="3600" dirty="0">
              <a:solidFill>
                <a:srgbClr val="7030A0"/>
              </a:solidFill>
            </a:endParaRPr>
          </a:p>
          <a:p>
            <a:pPr algn="ctr"/>
            <a:endParaRPr lang="en-US" sz="3600" dirty="0">
              <a:solidFill>
                <a:srgbClr val="7030A0"/>
              </a:solidFill>
            </a:endParaRPr>
          </a:p>
        </p:txBody>
      </p:sp>
      <p:pic>
        <p:nvPicPr>
          <p:cNvPr id="3074" name="Picture 2" descr="http://ivyprep.edu.vn/wp-content/uploads/Screenshot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0"/>
            <a:ext cx="640080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58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696200" cy="1143000"/>
          </a:xfrm>
        </p:spPr>
        <p:txBody>
          <a:bodyPr>
            <a:normAutofit fontScale="90000"/>
          </a:bodyPr>
          <a:lstStyle/>
          <a:p>
            <a:pPr algn="just"/>
            <a:r>
              <a:rPr lang="en-US" b="1" i="1" u="sng" dirty="0" err="1"/>
              <a:t>Nhiệm</a:t>
            </a:r>
            <a:r>
              <a:rPr lang="en-US" b="1" i="1" u="sng" dirty="0"/>
              <a:t> </a:t>
            </a:r>
            <a:r>
              <a:rPr lang="en-US" b="1" i="1" u="sng" dirty="0" err="1"/>
              <a:t>vụ</a:t>
            </a:r>
            <a:r>
              <a:rPr lang="en-US" b="1" i="1" u="sng" dirty="0"/>
              <a:t> 1.</a:t>
            </a:r>
            <a:r>
              <a:rPr lang="en-US" b="1" i="1" dirty="0"/>
              <a:t>  </a:t>
            </a:r>
            <a:r>
              <a:rPr lang="en-US" b="1" i="1" dirty="0" err="1"/>
              <a:t>Xây</a:t>
            </a:r>
            <a:r>
              <a:rPr lang="en-US" b="1" i="1" dirty="0"/>
              <a:t> </a:t>
            </a:r>
            <a:r>
              <a:rPr lang="en-US" b="1" i="1" dirty="0" err="1"/>
              <a:t>dựng</a:t>
            </a:r>
            <a:r>
              <a:rPr lang="en-US" b="1" i="1" dirty="0"/>
              <a:t> </a:t>
            </a:r>
            <a:r>
              <a:rPr lang="en-US" b="1" i="1" dirty="0" err="1"/>
              <a:t>kế</a:t>
            </a:r>
            <a:r>
              <a:rPr lang="en-US" b="1" i="1" dirty="0"/>
              <a:t> </a:t>
            </a:r>
            <a:r>
              <a:rPr lang="en-US" b="1" i="1" dirty="0" err="1"/>
              <a:t>hoạch</a:t>
            </a:r>
            <a:r>
              <a:rPr lang="en-US" b="1" i="1" dirty="0"/>
              <a:t> </a:t>
            </a:r>
            <a:r>
              <a:rPr lang="en-US" b="1" i="1" dirty="0" err="1"/>
              <a:t>tuyên</a:t>
            </a:r>
            <a:r>
              <a:rPr lang="en-US" b="1" i="1" dirty="0"/>
              <a:t> </a:t>
            </a:r>
            <a:r>
              <a:rPr lang="en-US" b="1" i="1" dirty="0" err="1"/>
              <a:t>truyền</a:t>
            </a:r>
            <a:r>
              <a:rPr lang="en-US" b="1" i="1" dirty="0"/>
              <a:t> </a:t>
            </a:r>
            <a:r>
              <a:rPr lang="en-US" b="1" i="1" dirty="0" err="1"/>
              <a:t>trong</a:t>
            </a:r>
            <a:r>
              <a:rPr lang="en-US" b="1" i="1" dirty="0"/>
              <a:t> </a:t>
            </a:r>
            <a:r>
              <a:rPr lang="en-US" b="1" i="1" dirty="0" err="1"/>
              <a:t>cộng</a:t>
            </a:r>
            <a:r>
              <a:rPr lang="en-US" b="1" i="1" dirty="0"/>
              <a:t> </a:t>
            </a:r>
            <a:r>
              <a:rPr lang="en-US" b="1" i="1" dirty="0" err="1"/>
              <a:t>đồng</a:t>
            </a:r>
            <a:r>
              <a:rPr lang="en-US" b="1" i="1" dirty="0"/>
              <a:t> </a:t>
            </a:r>
            <a:r>
              <a:rPr lang="en-US" b="1" i="1" dirty="0" err="1"/>
              <a:t>về</a:t>
            </a:r>
            <a:r>
              <a:rPr lang="en-US" b="1" i="1" dirty="0"/>
              <a:t> </a:t>
            </a:r>
            <a:r>
              <a:rPr lang="en-US" b="1" i="1" dirty="0" err="1"/>
              <a:t>văn</a:t>
            </a:r>
            <a:r>
              <a:rPr lang="en-US" b="1" i="1" dirty="0"/>
              <a:t> </a:t>
            </a:r>
            <a:r>
              <a:rPr lang="en-US" b="1" i="1" dirty="0" err="1"/>
              <a:t>hóa</a:t>
            </a:r>
            <a:r>
              <a:rPr lang="en-US" b="1" i="1" dirty="0"/>
              <a:t> </a:t>
            </a:r>
            <a:r>
              <a:rPr lang="en-US" b="1" i="1" dirty="0" err="1"/>
              <a:t>ứng</a:t>
            </a:r>
            <a:r>
              <a:rPr lang="en-US" b="1" i="1" dirty="0"/>
              <a:t> </a:t>
            </a:r>
            <a:r>
              <a:rPr lang="en-US" b="1" i="1" dirty="0" err="1"/>
              <a:t>xử</a:t>
            </a:r>
            <a:r>
              <a:rPr lang="en-US" b="1" i="1" dirty="0"/>
              <a:t> </a:t>
            </a:r>
            <a:r>
              <a:rPr lang="en-US" b="1" i="1" dirty="0" err="1"/>
              <a:t>nơi</a:t>
            </a:r>
            <a:r>
              <a:rPr lang="en-US" b="1" i="1" dirty="0"/>
              <a:t> </a:t>
            </a:r>
            <a:r>
              <a:rPr lang="en-US" b="1" i="1" dirty="0" err="1"/>
              <a:t>cộng</a:t>
            </a:r>
            <a:r>
              <a:rPr lang="en-US" b="1" i="1" dirty="0"/>
              <a:t> </a:t>
            </a:r>
            <a:r>
              <a:rPr lang="en-US" b="1" i="1" dirty="0" err="1"/>
              <a:t>đồng</a:t>
            </a:r>
            <a:endParaRPr lang="en-US" dirty="0"/>
          </a:p>
        </p:txBody>
      </p:sp>
      <p:sp>
        <p:nvSpPr>
          <p:cNvPr id="3" name="Content Placeholder 2"/>
          <p:cNvSpPr>
            <a:spLocks noGrp="1"/>
          </p:cNvSpPr>
          <p:nvPr>
            <p:ph sz="quarter" idx="13"/>
          </p:nvPr>
        </p:nvSpPr>
        <p:spPr>
          <a:xfrm>
            <a:off x="1295400" y="2819400"/>
            <a:ext cx="6400800" cy="3474720"/>
          </a:xfrm>
        </p:spPr>
        <p:txBody>
          <a:bodyPr>
            <a:normAutofit/>
          </a:bodyPr>
          <a:lstStyle/>
          <a:p>
            <a:r>
              <a:rPr lang="en-US" sz="2800" dirty="0" err="1"/>
              <a:t>Tên</a:t>
            </a:r>
            <a:r>
              <a:rPr lang="en-US" sz="2800" dirty="0"/>
              <a:t> </a:t>
            </a:r>
            <a:r>
              <a:rPr lang="en-US" sz="2800" dirty="0" err="1"/>
              <a:t>hoạt</a:t>
            </a:r>
            <a:r>
              <a:rPr lang="en-US" sz="2800" dirty="0"/>
              <a:t> </a:t>
            </a:r>
            <a:r>
              <a:rPr lang="en-US" sz="2800" dirty="0" err="1"/>
              <a:t>động</a:t>
            </a:r>
            <a:r>
              <a:rPr lang="en-US" sz="2800" dirty="0"/>
              <a:t>:</a:t>
            </a:r>
          </a:p>
          <a:p>
            <a:r>
              <a:rPr lang="en-US" sz="2800" dirty="0"/>
              <a:t>1. </a:t>
            </a:r>
            <a:r>
              <a:rPr lang="en-US" sz="2800" dirty="0" err="1"/>
              <a:t>Xác</a:t>
            </a:r>
            <a:r>
              <a:rPr lang="en-US" sz="2800" dirty="0"/>
              <a:t> </a:t>
            </a:r>
            <a:r>
              <a:rPr lang="en-US" sz="2800" dirty="0" err="1"/>
              <a:t>định</a:t>
            </a:r>
            <a:r>
              <a:rPr lang="en-US" sz="2800" dirty="0"/>
              <a:t> </a:t>
            </a:r>
            <a:r>
              <a:rPr lang="en-US" sz="2800" dirty="0" err="1"/>
              <a:t>mục</a:t>
            </a:r>
            <a:r>
              <a:rPr lang="en-US" sz="2800" dirty="0"/>
              <a:t> </a:t>
            </a:r>
            <a:r>
              <a:rPr lang="en-US" sz="2800" dirty="0" err="1"/>
              <a:t>đích</a:t>
            </a:r>
            <a:r>
              <a:rPr lang="en-US" sz="2800" dirty="0"/>
              <a:t> </a:t>
            </a:r>
            <a:r>
              <a:rPr lang="en-US" sz="2800" dirty="0" err="1"/>
              <a:t>của</a:t>
            </a:r>
            <a:r>
              <a:rPr lang="en-US" sz="2800" dirty="0"/>
              <a:t> </a:t>
            </a:r>
            <a:r>
              <a:rPr lang="en-US" sz="2800" dirty="0" err="1"/>
              <a:t>hoạt</a:t>
            </a:r>
            <a:r>
              <a:rPr lang="en-US" sz="2800" dirty="0"/>
              <a:t> </a:t>
            </a:r>
            <a:r>
              <a:rPr lang="en-US" sz="2800" dirty="0" err="1"/>
              <a:t>động</a:t>
            </a:r>
            <a:endParaRPr lang="en-US" sz="2800" dirty="0"/>
          </a:p>
          <a:p>
            <a:r>
              <a:rPr lang="en-US" sz="2800" dirty="0"/>
              <a:t>2. </a:t>
            </a:r>
            <a:r>
              <a:rPr lang="en-US" sz="2800" dirty="0" err="1"/>
              <a:t>Xác</a:t>
            </a:r>
            <a:r>
              <a:rPr lang="en-US" sz="2800" dirty="0"/>
              <a:t> </a:t>
            </a:r>
            <a:r>
              <a:rPr lang="en-US" sz="2800" dirty="0" err="1"/>
              <a:t>định</a:t>
            </a:r>
            <a:r>
              <a:rPr lang="en-US" sz="2800" dirty="0"/>
              <a:t> </a:t>
            </a:r>
            <a:r>
              <a:rPr lang="en-US" sz="2800" dirty="0" err="1"/>
              <a:t>đối</a:t>
            </a:r>
            <a:r>
              <a:rPr lang="en-US" sz="2800" dirty="0"/>
              <a:t> </a:t>
            </a:r>
            <a:r>
              <a:rPr lang="en-US" sz="2800" dirty="0" err="1"/>
              <a:t>tượng</a:t>
            </a:r>
            <a:endParaRPr lang="en-US" sz="2800" dirty="0"/>
          </a:p>
          <a:p>
            <a:r>
              <a:rPr lang="en-US" sz="2800" dirty="0"/>
              <a:t>3. </a:t>
            </a:r>
            <a:r>
              <a:rPr lang="en-US" sz="2800" dirty="0" err="1"/>
              <a:t>Xác</a:t>
            </a:r>
            <a:r>
              <a:rPr lang="en-US" sz="2800" dirty="0"/>
              <a:t> </a:t>
            </a:r>
            <a:r>
              <a:rPr lang="en-US" sz="2800" dirty="0" err="1"/>
              <a:t>định</a:t>
            </a:r>
            <a:r>
              <a:rPr lang="en-US" sz="2800" dirty="0"/>
              <a:t> </a:t>
            </a:r>
            <a:r>
              <a:rPr lang="en-US" sz="2800" dirty="0" err="1"/>
              <a:t>không</a:t>
            </a:r>
            <a:r>
              <a:rPr lang="en-US" sz="2800" dirty="0"/>
              <a:t> </a:t>
            </a:r>
            <a:r>
              <a:rPr lang="en-US" sz="2800" dirty="0" err="1"/>
              <a:t>gian</a:t>
            </a:r>
            <a:endParaRPr lang="en-US" sz="2800" dirty="0"/>
          </a:p>
          <a:p>
            <a:r>
              <a:rPr lang="en-US" sz="2800" dirty="0"/>
              <a:t>4. </a:t>
            </a:r>
            <a:r>
              <a:rPr lang="en-US" sz="2800" dirty="0" err="1"/>
              <a:t>Xác</a:t>
            </a:r>
            <a:r>
              <a:rPr lang="en-US" sz="2800" dirty="0"/>
              <a:t> </a:t>
            </a:r>
            <a:r>
              <a:rPr lang="en-US" sz="2800" dirty="0" err="1"/>
              <a:t>định</a:t>
            </a:r>
            <a:r>
              <a:rPr lang="en-US" sz="2800" dirty="0"/>
              <a:t> </a:t>
            </a:r>
            <a:r>
              <a:rPr lang="en-US" sz="2800" dirty="0" err="1"/>
              <a:t>nội</a:t>
            </a:r>
            <a:r>
              <a:rPr lang="en-US" sz="2800" dirty="0"/>
              <a:t> dung</a:t>
            </a:r>
          </a:p>
          <a:p>
            <a:r>
              <a:rPr lang="en-US" sz="2800" dirty="0"/>
              <a:t>5. </a:t>
            </a:r>
            <a:r>
              <a:rPr lang="en-US" sz="2800" dirty="0" err="1"/>
              <a:t>Xác</a:t>
            </a:r>
            <a:r>
              <a:rPr lang="en-US" sz="2800" dirty="0"/>
              <a:t> </a:t>
            </a:r>
            <a:r>
              <a:rPr lang="en-US" sz="2800" dirty="0" err="1"/>
              <a:t>định</a:t>
            </a:r>
            <a:r>
              <a:rPr lang="en-US" sz="2800" dirty="0"/>
              <a:t> </a:t>
            </a:r>
            <a:r>
              <a:rPr lang="en-US" sz="2800" dirty="0" err="1"/>
              <a:t>hình</a:t>
            </a:r>
            <a:r>
              <a:rPr lang="en-US" sz="2800" dirty="0"/>
              <a:t> </a:t>
            </a:r>
            <a:r>
              <a:rPr lang="en-US" sz="2800" dirty="0" err="1"/>
              <a:t>thức</a:t>
            </a:r>
            <a:endParaRPr lang="en-US" sz="2800" dirty="0"/>
          </a:p>
          <a:p>
            <a:pPr marL="0" indent="0">
              <a:buNone/>
            </a:pPr>
            <a:endParaRPr lang="en-US" sz="2800" dirty="0"/>
          </a:p>
        </p:txBody>
      </p:sp>
    </p:spTree>
    <p:extLst>
      <p:ext uri="{BB962C8B-B14F-4D97-AF65-F5344CB8AC3E}">
        <p14:creationId xmlns:p14="http://schemas.microsoft.com/office/powerpoint/2010/main" val="43849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72B030D-BB7F-A536-AA47-60DDC926F447}"/>
              </a:ext>
            </a:extLst>
          </p:cNvPr>
          <p:cNvSpPr/>
          <p:nvPr/>
        </p:nvSpPr>
        <p:spPr>
          <a:xfrm>
            <a:off x="0" y="2133600"/>
            <a:ext cx="9296400" cy="3785652"/>
          </a:xfrm>
          <a:prstGeom prst="rect">
            <a:avLst/>
          </a:prstGeom>
          <a:noFill/>
        </p:spPr>
        <p:txBody>
          <a:bodyPr wrap="square" lIns="91440" tIns="45720" rIns="91440" bIns="45720">
            <a:spAutoFit/>
          </a:bodyPr>
          <a:lstStyle/>
          <a:p>
            <a:pPr algn="ctr"/>
            <a:r>
              <a:rPr lang="en-US" sz="6000" b="1" i="1" cap="none" spc="0" dirty="0" err="1">
                <a:ln w="13462">
                  <a:solidFill>
                    <a:schemeClr val="bg1"/>
                  </a:solidFill>
                  <a:prstDash val="solid"/>
                </a:ln>
                <a:solidFill>
                  <a:srgbClr val="7030A0"/>
                </a:solidFill>
                <a:effectLst>
                  <a:outerShdw dist="38100" dir="2700000" algn="bl" rotWithShape="0">
                    <a:schemeClr val="accent5"/>
                  </a:outerShdw>
                </a:effectLst>
              </a:rPr>
              <a:t>Trình</a:t>
            </a:r>
            <a:r>
              <a:rPr lang="en-US" sz="6000" b="1" i="1" cap="none" spc="0" dirty="0">
                <a:ln w="13462">
                  <a:solidFill>
                    <a:schemeClr val="bg1"/>
                  </a:solidFill>
                  <a:prstDash val="solid"/>
                </a:ln>
                <a:solidFill>
                  <a:srgbClr val="7030A0"/>
                </a:solidFill>
                <a:effectLst>
                  <a:outerShdw dist="38100" dir="2700000" algn="bl" rotWithShape="0">
                    <a:schemeClr val="accent5"/>
                  </a:outerShdw>
                </a:effectLst>
              </a:rPr>
              <a:t> </a:t>
            </a:r>
            <a:r>
              <a:rPr lang="en-US" sz="6000" b="1" i="1" cap="none" spc="0" dirty="0" err="1">
                <a:ln w="13462">
                  <a:solidFill>
                    <a:schemeClr val="bg1"/>
                  </a:solidFill>
                  <a:prstDash val="solid"/>
                </a:ln>
                <a:solidFill>
                  <a:srgbClr val="7030A0"/>
                </a:solidFill>
                <a:effectLst>
                  <a:outerShdw dist="38100" dir="2700000" algn="bl" rotWithShape="0">
                    <a:schemeClr val="accent5"/>
                  </a:outerShdw>
                </a:effectLst>
              </a:rPr>
              <a:t>bày</a:t>
            </a:r>
            <a:r>
              <a:rPr lang="en-US" sz="6000" b="1" i="1" cap="none" spc="0" dirty="0">
                <a:ln w="13462">
                  <a:solidFill>
                    <a:schemeClr val="bg1"/>
                  </a:solidFill>
                  <a:prstDash val="solid"/>
                </a:ln>
                <a:solidFill>
                  <a:srgbClr val="7030A0"/>
                </a:solidFill>
                <a:effectLst>
                  <a:outerShdw dist="38100" dir="2700000" algn="bl" rotWithShape="0">
                    <a:schemeClr val="accent5"/>
                  </a:outerShdw>
                </a:effectLst>
              </a:rPr>
              <a:t> </a:t>
            </a:r>
          </a:p>
          <a:p>
            <a:pPr algn="ctr"/>
            <a:r>
              <a:rPr lang="en-US" sz="6000" b="1" i="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K</a:t>
            </a:r>
            <a:r>
              <a:rPr lang="en-US" sz="6000" b="1" i="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ế</a:t>
            </a:r>
            <a:r>
              <a:rPr lang="en-US" sz="60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6000" b="1" i="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hoạch</a:t>
            </a:r>
            <a:r>
              <a:rPr lang="en-US" sz="60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6000" b="1" i="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tuyên</a:t>
            </a:r>
            <a:r>
              <a:rPr lang="en-US" sz="60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6000" b="1" i="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truyền</a:t>
            </a:r>
            <a:r>
              <a:rPr lang="en-US" sz="60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a:p>
            <a:pPr algn="ctr"/>
            <a:r>
              <a:rPr lang="en-US" sz="6000" b="1" i="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trong</a:t>
            </a:r>
            <a:r>
              <a:rPr lang="en-US" sz="60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6000" b="1" i="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cộng</a:t>
            </a:r>
            <a:r>
              <a:rPr lang="en-US" sz="60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6000" b="1" i="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đồng</a:t>
            </a:r>
            <a:r>
              <a:rPr lang="en-US" sz="60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6000" b="1" i="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về</a:t>
            </a:r>
            <a:r>
              <a:rPr lang="en-US" sz="60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6000" b="1" i="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văn</a:t>
            </a:r>
            <a:r>
              <a:rPr lang="en-US" sz="60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a:p>
            <a:pPr algn="ctr"/>
            <a:r>
              <a:rPr lang="en-US" sz="6000" b="1" i="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hóa</a:t>
            </a:r>
            <a:r>
              <a:rPr lang="en-US" sz="60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6000" b="1" i="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ứng</a:t>
            </a:r>
            <a:r>
              <a:rPr lang="en-US" sz="60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6000" b="1" i="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xử</a:t>
            </a:r>
            <a:r>
              <a:rPr lang="en-US" sz="60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6000" b="1" i="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nơi</a:t>
            </a:r>
            <a:r>
              <a:rPr lang="en-US" sz="60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6000" b="1" i="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cộng</a:t>
            </a:r>
            <a:r>
              <a:rPr lang="en-US" sz="60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6000" b="1" i="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đồng</a:t>
            </a:r>
            <a:r>
              <a:rPr lang="en-US"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p:txBody>
      </p:sp>
      <p:sp>
        <p:nvSpPr>
          <p:cNvPr id="7" name="Title 1">
            <a:extLst>
              <a:ext uri="{FF2B5EF4-FFF2-40B4-BE49-F238E27FC236}">
                <a16:creationId xmlns:a16="http://schemas.microsoft.com/office/drawing/2014/main" xmlns="" id="{5482CE2F-22FB-8AC1-5340-6462FA68A705}"/>
              </a:ext>
            </a:extLst>
          </p:cNvPr>
          <p:cNvSpPr txBox="1">
            <a:spLocks/>
          </p:cNvSpPr>
          <p:nvPr/>
        </p:nvSpPr>
        <p:spPr>
          <a:xfrm>
            <a:off x="0" y="457200"/>
            <a:ext cx="8991600" cy="1470025"/>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r>
              <a:rPr lang="en-US" sz="4400" dirty="0" err="1">
                <a:solidFill>
                  <a:srgbClr val="FF0000"/>
                </a:solidFill>
              </a:rPr>
              <a:t>CHỦ</a:t>
            </a:r>
            <a:r>
              <a:rPr lang="en-US" sz="4400" dirty="0">
                <a:solidFill>
                  <a:srgbClr val="FF0000"/>
                </a:solidFill>
              </a:rPr>
              <a:t> </a:t>
            </a:r>
            <a:r>
              <a:rPr lang="en-US" sz="4400" dirty="0" err="1">
                <a:solidFill>
                  <a:srgbClr val="FF0000"/>
                </a:solidFill>
              </a:rPr>
              <a:t>ĐỀ</a:t>
            </a:r>
            <a:r>
              <a:rPr lang="en-US" sz="4400" dirty="0">
                <a:solidFill>
                  <a:srgbClr val="FF0000"/>
                </a:solidFill>
              </a:rPr>
              <a:t> 5. </a:t>
            </a:r>
            <a:br>
              <a:rPr lang="en-US" sz="4400" dirty="0">
                <a:solidFill>
                  <a:srgbClr val="FF0000"/>
                </a:solidFill>
              </a:rPr>
            </a:br>
            <a:r>
              <a:rPr lang="en-US" sz="4400" dirty="0" err="1">
                <a:solidFill>
                  <a:srgbClr val="FF0000"/>
                </a:solidFill>
              </a:rPr>
              <a:t>THAM</a:t>
            </a:r>
            <a:r>
              <a:rPr lang="en-US" sz="4400" dirty="0">
                <a:solidFill>
                  <a:srgbClr val="FF0000"/>
                </a:solidFill>
              </a:rPr>
              <a:t> GIA </a:t>
            </a:r>
            <a:r>
              <a:rPr lang="en-US" sz="4400" dirty="0" err="1">
                <a:solidFill>
                  <a:srgbClr val="FF0000"/>
                </a:solidFill>
              </a:rPr>
              <a:t>HOẠT</a:t>
            </a:r>
            <a:r>
              <a:rPr lang="en-US" sz="4400" dirty="0">
                <a:solidFill>
                  <a:srgbClr val="FF0000"/>
                </a:solidFill>
              </a:rPr>
              <a:t> </a:t>
            </a:r>
            <a:r>
              <a:rPr lang="en-US" sz="4400" dirty="0" err="1">
                <a:solidFill>
                  <a:srgbClr val="FF0000"/>
                </a:solidFill>
              </a:rPr>
              <a:t>ĐỘNG</a:t>
            </a:r>
            <a:r>
              <a:rPr lang="en-US" sz="4400" dirty="0">
                <a:solidFill>
                  <a:srgbClr val="FF0000"/>
                </a:solidFill>
              </a:rPr>
              <a:t> </a:t>
            </a:r>
            <a:r>
              <a:rPr lang="en-US" sz="4400" dirty="0" err="1">
                <a:solidFill>
                  <a:srgbClr val="FF0000"/>
                </a:solidFill>
              </a:rPr>
              <a:t>CỘNG</a:t>
            </a:r>
            <a:r>
              <a:rPr lang="en-US" sz="4400" dirty="0">
                <a:solidFill>
                  <a:srgbClr val="FF0000"/>
                </a:solidFill>
              </a:rPr>
              <a:t> </a:t>
            </a:r>
            <a:r>
              <a:rPr lang="en-US" sz="4400" dirty="0" err="1">
                <a:solidFill>
                  <a:srgbClr val="FF0000"/>
                </a:solidFill>
              </a:rPr>
              <a:t>ĐỒNG</a:t>
            </a:r>
            <a:r>
              <a:rPr lang="en-US" sz="4400" dirty="0">
                <a:solidFill>
                  <a:srgbClr val="FF0000"/>
                </a:solidFill>
              </a:rPr>
              <a:t/>
            </a:r>
            <a:br>
              <a:rPr lang="en-US" sz="4400" dirty="0">
                <a:solidFill>
                  <a:srgbClr val="FF0000"/>
                </a:solidFill>
              </a:rPr>
            </a:br>
            <a:endParaRPr lang="en-US" sz="4400" dirty="0">
              <a:solidFill>
                <a:srgbClr val="FF0000"/>
              </a:solidFill>
            </a:endParaRPr>
          </a:p>
        </p:txBody>
      </p:sp>
    </p:spTree>
    <p:extLst>
      <p:ext uri="{BB962C8B-B14F-4D97-AF65-F5344CB8AC3E}">
        <p14:creationId xmlns:p14="http://schemas.microsoft.com/office/powerpoint/2010/main" val="1350136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1143000"/>
          </a:xfrm>
        </p:spPr>
        <p:txBody>
          <a:bodyPr>
            <a:normAutofit fontScale="90000"/>
          </a:bodyPr>
          <a:lstStyle/>
          <a:p>
            <a:r>
              <a:rPr lang="en-US" b="1" i="1" u="sng" dirty="0" err="1"/>
              <a:t>Nhiệm</a:t>
            </a:r>
            <a:r>
              <a:rPr lang="en-US" b="1" i="1" u="sng" dirty="0"/>
              <a:t> </a:t>
            </a:r>
            <a:r>
              <a:rPr lang="en-US" b="1" i="1" u="sng" dirty="0" err="1"/>
              <a:t>vụ</a:t>
            </a:r>
            <a:r>
              <a:rPr lang="en-US" b="1" i="1" u="sng" dirty="0"/>
              <a:t> 2</a:t>
            </a:r>
            <a:r>
              <a:rPr lang="en-US" b="1" i="1" dirty="0"/>
              <a:t>. </a:t>
            </a:r>
            <a:r>
              <a:rPr lang="en-US" b="1" i="1" dirty="0" err="1"/>
              <a:t>Tổ</a:t>
            </a:r>
            <a:r>
              <a:rPr lang="en-US" b="1" i="1" dirty="0"/>
              <a:t> </a:t>
            </a:r>
            <a:r>
              <a:rPr lang="en-US" b="1" i="1" dirty="0" err="1"/>
              <a:t>chức</a:t>
            </a:r>
            <a:r>
              <a:rPr lang="en-US" b="1" i="1" dirty="0"/>
              <a:t> </a:t>
            </a:r>
            <a:r>
              <a:rPr lang="en-US" b="1" i="1" dirty="0" err="1"/>
              <a:t>tuyên</a:t>
            </a:r>
            <a:r>
              <a:rPr lang="en-US" b="1" i="1" dirty="0"/>
              <a:t> </a:t>
            </a:r>
            <a:r>
              <a:rPr lang="en-US" b="1" i="1" dirty="0" err="1"/>
              <a:t>truyền</a:t>
            </a:r>
            <a:r>
              <a:rPr lang="en-US" b="1" i="1" dirty="0"/>
              <a:t> </a:t>
            </a:r>
            <a:r>
              <a:rPr lang="en-US" b="1" i="1" dirty="0" err="1"/>
              <a:t>trong</a:t>
            </a:r>
            <a:r>
              <a:rPr lang="en-US" b="1" i="1" dirty="0"/>
              <a:t> </a:t>
            </a:r>
            <a:r>
              <a:rPr lang="en-US" b="1" i="1" dirty="0" err="1"/>
              <a:t>cộng</a:t>
            </a:r>
            <a:r>
              <a:rPr lang="en-US" b="1" i="1" dirty="0"/>
              <a:t> </a:t>
            </a:r>
            <a:r>
              <a:rPr lang="en-US" b="1" i="1" dirty="0" err="1"/>
              <a:t>đồng</a:t>
            </a:r>
            <a:r>
              <a:rPr lang="en-US" b="1" i="1" dirty="0"/>
              <a:t> </a:t>
            </a:r>
            <a:r>
              <a:rPr lang="en-US" b="1" i="1" dirty="0" err="1"/>
              <a:t>về</a:t>
            </a:r>
            <a:r>
              <a:rPr lang="en-US" b="1" i="1" dirty="0"/>
              <a:t> </a:t>
            </a:r>
            <a:r>
              <a:rPr lang="en-US" b="1" i="1" dirty="0" err="1"/>
              <a:t>văn</a:t>
            </a:r>
            <a:r>
              <a:rPr lang="en-US" b="1" i="1" dirty="0"/>
              <a:t> </a:t>
            </a:r>
            <a:r>
              <a:rPr lang="en-US" b="1" i="1" dirty="0" err="1"/>
              <a:t>hóa</a:t>
            </a:r>
            <a:r>
              <a:rPr lang="en-US" b="1" i="1" dirty="0"/>
              <a:t> </a:t>
            </a:r>
            <a:r>
              <a:rPr lang="en-US" b="1" i="1" dirty="0" err="1"/>
              <a:t>ứng</a:t>
            </a:r>
            <a:r>
              <a:rPr lang="en-US" b="1" i="1" dirty="0"/>
              <a:t> </a:t>
            </a:r>
            <a:r>
              <a:rPr lang="en-US" b="1" i="1" dirty="0" err="1"/>
              <a:t>xử</a:t>
            </a:r>
            <a:r>
              <a:rPr lang="en-US" dirty="0"/>
              <a:t/>
            </a:r>
            <a:br>
              <a:rPr lang="en-US" dirty="0"/>
            </a:br>
            <a:endParaRPr lang="en-US" dirty="0"/>
          </a:p>
        </p:txBody>
      </p:sp>
      <p:sp>
        <p:nvSpPr>
          <p:cNvPr id="3" name="Content Placeholder 2"/>
          <p:cNvSpPr>
            <a:spLocks noGrp="1"/>
          </p:cNvSpPr>
          <p:nvPr>
            <p:ph sz="quarter" idx="13"/>
          </p:nvPr>
        </p:nvSpPr>
        <p:spPr>
          <a:xfrm>
            <a:off x="304800" y="2202180"/>
            <a:ext cx="8458200" cy="3474720"/>
          </a:xfrm>
        </p:spPr>
        <p:txBody>
          <a:bodyPr>
            <a:normAutofit/>
          </a:bodyPr>
          <a:lstStyle/>
          <a:p>
            <a:pPr algn="just"/>
            <a:r>
              <a:rPr lang="en-US" sz="2800" dirty="0"/>
              <a:t>HS </a:t>
            </a:r>
            <a:r>
              <a:rPr lang="en-US" sz="2800" dirty="0" err="1"/>
              <a:t>theo</a:t>
            </a:r>
            <a:r>
              <a:rPr lang="en-US" sz="2800" dirty="0"/>
              <a:t> </a:t>
            </a:r>
            <a:r>
              <a:rPr lang="en-US" sz="2800" dirty="0" err="1"/>
              <a:t>dõi</a:t>
            </a:r>
            <a:r>
              <a:rPr lang="en-US" sz="2800" dirty="0"/>
              <a:t> video: </a:t>
            </a:r>
            <a:r>
              <a:rPr lang="en-US" sz="2800" u="sng" dirty="0">
                <a:hlinkClick r:id="rId2"/>
              </a:rPr>
              <a:t>https://www.youtube.com/watch?v=f-7zm6AC0_Y</a:t>
            </a:r>
            <a:endParaRPr lang="en-US" sz="2800" dirty="0"/>
          </a:p>
          <a:p>
            <a:pPr algn="just"/>
            <a:r>
              <a:rPr lang="en-US" sz="2800" dirty="0" err="1"/>
              <a:t>Trả</a:t>
            </a:r>
            <a:r>
              <a:rPr lang="en-US" sz="2800" dirty="0"/>
              <a:t> </a:t>
            </a:r>
            <a:r>
              <a:rPr lang="en-US" sz="2800" dirty="0" err="1"/>
              <a:t>lời</a:t>
            </a:r>
            <a:r>
              <a:rPr lang="en-US" sz="2800" dirty="0"/>
              <a:t> </a:t>
            </a:r>
            <a:r>
              <a:rPr lang="en-US" sz="2800" dirty="0" err="1"/>
              <a:t>câu</a:t>
            </a:r>
            <a:r>
              <a:rPr lang="en-US" sz="2800" dirty="0"/>
              <a:t> </a:t>
            </a:r>
            <a:r>
              <a:rPr lang="en-US" sz="2800" dirty="0" err="1"/>
              <a:t>hỏi</a:t>
            </a:r>
            <a:r>
              <a:rPr lang="en-US" sz="2800" dirty="0"/>
              <a:t>: </a:t>
            </a:r>
            <a:r>
              <a:rPr lang="en-US" sz="2800" i="1" dirty="0" err="1"/>
              <a:t>Em</a:t>
            </a:r>
            <a:r>
              <a:rPr lang="en-US" sz="2800" i="1" dirty="0"/>
              <a:t> </a:t>
            </a:r>
            <a:r>
              <a:rPr lang="en-US" sz="2800" i="1" dirty="0" err="1"/>
              <a:t>có</a:t>
            </a:r>
            <a:r>
              <a:rPr lang="en-US" sz="2800" i="1" dirty="0"/>
              <a:t> </a:t>
            </a:r>
            <a:r>
              <a:rPr lang="en-US" sz="2800" i="1" dirty="0" err="1"/>
              <a:t>đánh</a:t>
            </a:r>
            <a:r>
              <a:rPr lang="en-US" sz="2800" i="1" dirty="0"/>
              <a:t> </a:t>
            </a:r>
            <a:r>
              <a:rPr lang="en-US" sz="2800" i="1" dirty="0" err="1"/>
              <a:t>giá</a:t>
            </a:r>
            <a:r>
              <a:rPr lang="en-US" sz="2800" i="1" dirty="0"/>
              <a:t> </a:t>
            </a:r>
            <a:r>
              <a:rPr lang="en-US" sz="2800" i="1" dirty="0" err="1"/>
              <a:t>gì</a:t>
            </a:r>
            <a:r>
              <a:rPr lang="en-US" sz="2800" i="1" dirty="0"/>
              <a:t> </a:t>
            </a:r>
            <a:r>
              <a:rPr lang="en-US" sz="2800" i="1" dirty="0" err="1"/>
              <a:t>với</a:t>
            </a:r>
            <a:r>
              <a:rPr lang="en-US" sz="2800" i="1" dirty="0"/>
              <a:t> </a:t>
            </a:r>
            <a:r>
              <a:rPr lang="en-US" sz="2800" i="1" dirty="0" err="1"/>
              <a:t>các</a:t>
            </a:r>
            <a:r>
              <a:rPr lang="en-US" sz="2800" i="1" dirty="0"/>
              <a:t> </a:t>
            </a:r>
            <a:r>
              <a:rPr lang="en-US" sz="2800" i="1" dirty="0" err="1"/>
              <a:t>hành</a:t>
            </a:r>
            <a:r>
              <a:rPr lang="en-US" sz="2800" i="1" dirty="0"/>
              <a:t> vi </a:t>
            </a:r>
            <a:r>
              <a:rPr lang="en-US" sz="2800" i="1" dirty="0" err="1"/>
              <a:t>của</a:t>
            </a:r>
            <a:r>
              <a:rPr lang="en-US" sz="2800" i="1" dirty="0"/>
              <a:t> HS </a:t>
            </a:r>
            <a:r>
              <a:rPr lang="en-US" sz="2800" i="1" dirty="0" err="1"/>
              <a:t>trong</a:t>
            </a:r>
            <a:r>
              <a:rPr lang="en-US" sz="2800" i="1" dirty="0"/>
              <a:t> </a:t>
            </a:r>
            <a:r>
              <a:rPr lang="en-US" sz="2800" i="1" dirty="0" err="1"/>
              <a:t>đoạn</a:t>
            </a:r>
            <a:r>
              <a:rPr lang="en-US" sz="2800" i="1" dirty="0"/>
              <a:t> video </a:t>
            </a:r>
            <a:r>
              <a:rPr lang="en-US" sz="2800" i="1" dirty="0" err="1"/>
              <a:t>trên</a:t>
            </a:r>
            <a:r>
              <a:rPr lang="en-US" sz="2800" i="1" dirty="0"/>
              <a:t>?</a:t>
            </a:r>
            <a:endParaRPr lang="en-US" sz="2800" dirty="0"/>
          </a:p>
          <a:p>
            <a:pPr algn="just"/>
            <a:endParaRPr lang="en-US" sz="2800" dirty="0"/>
          </a:p>
        </p:txBody>
      </p:sp>
      <p:pic>
        <p:nvPicPr>
          <p:cNvPr id="4098" name="Picture 2" descr="https://media.baothaibinh.com.vn/upload/news/2_2020/97193_chung_suc_vi_cong_dong_15822495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495800"/>
            <a:ext cx="542925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86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82000" cy="1143000"/>
          </a:xfrm>
        </p:spPr>
        <p:txBody>
          <a:bodyPr>
            <a:normAutofit fontScale="90000"/>
          </a:bodyPr>
          <a:lstStyle/>
          <a:p>
            <a:pPr algn="just"/>
            <a:r>
              <a:rPr lang="en-US" b="1" i="1" u="sng" dirty="0" err="1"/>
              <a:t>Nhiệm</a:t>
            </a:r>
            <a:r>
              <a:rPr lang="en-US" b="1" i="1" u="sng" dirty="0"/>
              <a:t> </a:t>
            </a:r>
            <a:r>
              <a:rPr lang="en-US" b="1" i="1" u="sng" dirty="0" err="1"/>
              <a:t>vụ</a:t>
            </a:r>
            <a:r>
              <a:rPr lang="en-US" b="1" i="1" u="sng" dirty="0"/>
              <a:t> 3</a:t>
            </a:r>
            <a:r>
              <a:rPr lang="en-US" b="1" i="1" dirty="0"/>
              <a:t>. Chia </a:t>
            </a:r>
            <a:r>
              <a:rPr lang="en-US" b="1" i="1" dirty="0" err="1"/>
              <a:t>sẻ</a:t>
            </a:r>
            <a:r>
              <a:rPr lang="en-US" b="1" i="1" dirty="0"/>
              <a:t> </a:t>
            </a:r>
            <a:r>
              <a:rPr lang="en-US" b="1" i="1" dirty="0" err="1"/>
              <a:t>kết</a:t>
            </a:r>
            <a:r>
              <a:rPr lang="en-US" b="1" i="1" dirty="0"/>
              <a:t> </a:t>
            </a:r>
            <a:r>
              <a:rPr lang="en-US" b="1" i="1" dirty="0" err="1"/>
              <a:t>quả</a:t>
            </a:r>
            <a:r>
              <a:rPr lang="en-US" b="1" i="1" dirty="0"/>
              <a:t> </a:t>
            </a:r>
            <a:r>
              <a:rPr lang="en-US" b="1" i="1" dirty="0" err="1"/>
              <a:t>tuyên</a:t>
            </a:r>
            <a:r>
              <a:rPr lang="en-US" b="1" i="1" dirty="0"/>
              <a:t> </a:t>
            </a:r>
            <a:r>
              <a:rPr lang="en-US" b="1" i="1" dirty="0" err="1"/>
              <a:t>truyền</a:t>
            </a:r>
            <a:r>
              <a:rPr lang="en-US" b="1" i="1" dirty="0"/>
              <a:t> </a:t>
            </a:r>
            <a:r>
              <a:rPr lang="en-US" b="1" i="1" dirty="0" err="1"/>
              <a:t>trong</a:t>
            </a:r>
            <a:r>
              <a:rPr lang="en-US" b="1" i="1" dirty="0"/>
              <a:t> </a:t>
            </a:r>
            <a:r>
              <a:rPr lang="en-US" b="1" i="1" dirty="0" err="1"/>
              <a:t>cộng</a:t>
            </a:r>
            <a:r>
              <a:rPr lang="en-US" b="1" i="1" dirty="0"/>
              <a:t> </a:t>
            </a:r>
            <a:r>
              <a:rPr lang="en-US" b="1" i="1" dirty="0" err="1"/>
              <a:t>đồng</a:t>
            </a:r>
            <a:r>
              <a:rPr lang="en-US" b="1" i="1" dirty="0"/>
              <a:t> </a:t>
            </a:r>
            <a:r>
              <a:rPr lang="en-US" b="1" i="1" dirty="0" err="1"/>
              <a:t>về</a:t>
            </a:r>
            <a:r>
              <a:rPr lang="en-US" b="1" i="1" dirty="0"/>
              <a:t> </a:t>
            </a:r>
            <a:r>
              <a:rPr lang="en-US" b="1" i="1" dirty="0" err="1"/>
              <a:t>văn</a:t>
            </a:r>
            <a:r>
              <a:rPr lang="en-US" b="1" i="1" dirty="0"/>
              <a:t> </a:t>
            </a:r>
            <a:r>
              <a:rPr lang="en-US" b="1" i="1" dirty="0" err="1"/>
              <a:t>hóa</a:t>
            </a:r>
            <a:r>
              <a:rPr lang="en-US" b="1" i="1" dirty="0"/>
              <a:t> </a:t>
            </a:r>
            <a:r>
              <a:rPr lang="en-US" b="1" i="1" dirty="0" err="1"/>
              <a:t>ứng</a:t>
            </a:r>
            <a:r>
              <a:rPr lang="en-US" b="1" i="1" dirty="0"/>
              <a:t> </a:t>
            </a:r>
            <a:r>
              <a:rPr lang="en-US" b="1" i="1" dirty="0" err="1"/>
              <a:t>xử</a:t>
            </a:r>
            <a:r>
              <a:rPr lang="en-US" b="1" i="1" dirty="0"/>
              <a:t> </a:t>
            </a:r>
            <a:r>
              <a:rPr lang="en-US" b="1" i="1" dirty="0" err="1"/>
              <a:t>nơi</a:t>
            </a:r>
            <a:r>
              <a:rPr lang="en-US" b="1" i="1" dirty="0"/>
              <a:t> </a:t>
            </a:r>
            <a:r>
              <a:rPr lang="en-US" b="1" i="1" dirty="0" err="1"/>
              <a:t>cộng</a:t>
            </a:r>
            <a:r>
              <a:rPr lang="en-US" b="1" i="1" dirty="0"/>
              <a:t> </a:t>
            </a:r>
            <a:r>
              <a:rPr lang="en-US" b="1" i="1" dirty="0" err="1"/>
              <a:t>đồng</a:t>
            </a:r>
            <a:endParaRPr lang="en-US" dirty="0"/>
          </a:p>
        </p:txBody>
      </p:sp>
      <p:sp>
        <p:nvSpPr>
          <p:cNvPr id="3" name="Content Placeholder 2"/>
          <p:cNvSpPr>
            <a:spLocks noGrp="1"/>
          </p:cNvSpPr>
          <p:nvPr>
            <p:ph sz="quarter" idx="13"/>
          </p:nvPr>
        </p:nvSpPr>
        <p:spPr>
          <a:xfrm>
            <a:off x="152400" y="2819400"/>
            <a:ext cx="3581400" cy="3779520"/>
          </a:xfrm>
        </p:spPr>
        <p:txBody>
          <a:bodyPr>
            <a:normAutofit/>
          </a:bodyPr>
          <a:lstStyle/>
          <a:p>
            <a:r>
              <a:rPr lang="en-US" sz="2000" dirty="0">
                <a:hlinkClick r:id="rId2"/>
              </a:rPr>
              <a:t>https://www.youtube.com/watch?v=gQehafF6fmQ</a:t>
            </a:r>
            <a:endParaRPr lang="en-US" sz="2000" dirty="0"/>
          </a:p>
          <a:p>
            <a:r>
              <a:rPr lang="en-US" sz="2000" dirty="0">
                <a:hlinkClick r:id="rId3"/>
              </a:rPr>
              <a:t>https://www.youtube.com/watch?v=xGZJmbhelo0</a:t>
            </a:r>
            <a:endParaRPr lang="en-US" sz="2000" dirty="0"/>
          </a:p>
          <a:p>
            <a:r>
              <a:rPr lang="en-US" sz="2000" dirty="0">
                <a:hlinkClick r:id="rId4"/>
              </a:rPr>
              <a:t>https://www.youtube.com/watch?v=EazUZzNl0JI</a:t>
            </a:r>
            <a:endParaRPr lang="en-US" sz="2000" dirty="0"/>
          </a:p>
          <a:p>
            <a:r>
              <a:rPr lang="en-US" sz="2000" dirty="0"/>
              <a:t>https://www.youtube.com/watch?v=WDhq9LKrF0Y</a:t>
            </a:r>
          </a:p>
        </p:txBody>
      </p:sp>
      <p:pic>
        <p:nvPicPr>
          <p:cNvPr id="5122" name="Picture 2" descr="https://tuyengiao.vn/Uploads/2017/6/25/11tinhnguy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2667000"/>
            <a:ext cx="5257800" cy="417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8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lipstream">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1039</TotalTime>
  <Words>570</Words>
  <PresentationFormat>On-screen Show (4:3)</PresentationFormat>
  <Paragraphs>84</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Slipstream</vt:lpstr>
      <vt:lpstr>Office Theme</vt:lpstr>
      <vt:lpstr>CHỦ ĐỀ 5.  THAM GIA HOẠT ĐỘNG CỘNG ĐỒNG </vt:lpstr>
      <vt:lpstr>Nhiệm vụ 1. Xác định những cá nhân, tổ chức mà em có thể thiết lập và mở rộng quan hệ để thu hút vào các hoạt động xã hội.</vt:lpstr>
      <vt:lpstr>*Nhiệm vụ 2. Thảo luận các biện pháp mở rộng quan hệ và thu hút cộng động vào hoạt động xã hội </vt:lpstr>
      <vt:lpstr>Nhiệm vụ 3. Chia sẻ kết quả mở rộng quan hệ và thu hút cộng đồng</vt:lpstr>
      <vt:lpstr>PowerPoint Presentation</vt:lpstr>
      <vt:lpstr>Nhiệm vụ 1.  Xây dựng kế hoạch tuyên truyền trong cộng đồng về văn hóa ứng xử nơi cộng đồng</vt:lpstr>
      <vt:lpstr>PowerPoint Presentation</vt:lpstr>
      <vt:lpstr>Nhiệm vụ 2. Tổ chức tuyên truyền trong cộng đồng về văn hóa ứng xử </vt:lpstr>
      <vt:lpstr>Nhiệm vụ 3. Chia sẻ kết quả tuyên truyền trong cộng đồng về văn hóa ứng xử nơi cộng đồng</vt:lpstr>
      <vt:lpstr>PowerPoint Presentation</vt:lpstr>
      <vt:lpstr>Nhiệm vụ 1. Xác định kết quả đạt được nhờ hoạt động phát triển cộng đồng mà em đã tham gia</vt:lpstr>
      <vt:lpstr>Nhiệm vụ 2. Viết báo cáo về kết quả hoạt động  phát triển cộng đồng của em hoặc của nhóm </vt:lpstr>
      <vt:lpstr>Nhiệm vụ 3.Trình bày báo cáo hoạt động phát triển cộng đồng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2023-02-07T02:58:52Z</dcterms:created>
  <dcterms:modified xsi:type="dcterms:W3CDTF">2023-08-26T08:02:55Z</dcterms:modified>
</cp:coreProperties>
</file>