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334" r:id="rId4"/>
    <p:sldId id="324" r:id="rId5"/>
    <p:sldId id="280" r:id="rId6"/>
    <p:sldId id="374" r:id="rId7"/>
    <p:sldId id="367" r:id="rId8"/>
    <p:sldId id="329" r:id="rId9"/>
    <p:sldId id="368" r:id="rId10"/>
    <p:sldId id="369" r:id="rId11"/>
    <p:sldId id="370" r:id="rId12"/>
    <p:sldId id="371" r:id="rId13"/>
    <p:sldId id="372" r:id="rId14"/>
    <p:sldId id="373" r:id="rId15"/>
    <p:sldId id="333" r:id="rId16"/>
    <p:sldId id="375" r:id="rId17"/>
    <p:sldId id="356" r:id="rId18"/>
    <p:sldId id="376" r:id="rId19"/>
    <p:sldId id="358" r:id="rId20"/>
    <p:sldId id="377" r:id="rId21"/>
    <p:sldId id="360" r:id="rId22"/>
    <p:sldId id="378" r:id="rId23"/>
    <p:sldId id="362" r:id="rId24"/>
    <p:sldId id="363" r:id="rId25"/>
    <p:sldId id="364" r:id="rId26"/>
    <p:sldId id="261" r:id="rId27"/>
  </p:sldIdLst>
  <p:sldSz cx="9144000" cy="5143500" type="screen16x9"/>
  <p:notesSz cx="6858000" cy="9144000"/>
  <p:embeddedFontLst>
    <p:embeddedFont>
      <p:font typeface="HP001 4 hàng" pitchFamily="34" charset="0"/>
      <p:regular r:id="rId29"/>
      <p:bold r:id="rId30"/>
    </p:embeddedFont>
    <p:embeddedFont>
      <p:font typeface="Lato" charset="0"/>
      <p:regular r:id="rId31"/>
      <p:bold r:id="rId32"/>
      <p:italic r:id="rId33"/>
      <p:boldItalic r:id="rId34"/>
    </p:embeddedFont>
    <p:embeddedFont>
      <p:font typeface="Calibri Light" charset="0"/>
      <p:regular r:id="rId35"/>
      <p:italic r:id="rId36"/>
    </p:embeddedFont>
    <p:embeddedFont>
      <p:font typeface="Calibri" pitchFamily="34" charset="0"/>
      <p:regular r:id="rId37"/>
      <p:bold r:id="rId38"/>
      <p:italic r:id="rId39"/>
      <p:boldItalic r:id="rId40"/>
    </p:embeddedFont>
    <p:embeddedFont>
      <p:font typeface="Quicksand Medium" charset="0"/>
      <p:regular r:id="rId41"/>
    </p:embeddedFont>
    <p:embeddedFont>
      <p:font typeface="Arial-Rounded"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D8E"/>
    <a:srgbClr val="8D3A96"/>
    <a:srgbClr val="C86AC1"/>
    <a:srgbClr val="0418AC"/>
    <a:srgbClr val="FFD1FF"/>
    <a:srgbClr val="84F05E"/>
    <a:srgbClr val="009242"/>
    <a:srgbClr val="FEE7EF"/>
    <a:srgbClr val="8BBD31"/>
    <a:srgbClr val="3FAF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501" autoAdjust="0"/>
  </p:normalViewPr>
  <p:slideViewPr>
    <p:cSldViewPr snapToGrid="0">
      <p:cViewPr>
        <p:scale>
          <a:sx n="91" d="100"/>
          <a:sy n="91" d="100"/>
        </p:scale>
        <p:origin x="-642"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2/20/2021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2713" y="1035361"/>
            <a:ext cx="8004456" cy="1200329"/>
          </a:xfrm>
          <a:prstGeom prst="rect">
            <a:avLst/>
          </a:prstGeom>
          <a:noFill/>
        </p:spPr>
        <p:txBody>
          <a:bodyPr wrap="square" rtlCol="0">
            <a:spAutoFit/>
          </a:bodyPr>
          <a:lstStyle/>
          <a:p>
            <a:pPr algn="just"/>
            <a:r>
              <a:rPr lang="en-US" sz="2400"/>
              <a:t> </a:t>
            </a:r>
            <a:r>
              <a:rPr lang="en-US" sz="2400" smtClean="0"/>
              <a:t>    </a:t>
            </a:r>
            <a:r>
              <a:rPr lang="en-US" sz="2400" smtClean="0">
                <a:solidFill>
                  <a:srgbClr val="0418AC"/>
                </a:solidFill>
              </a:rPr>
              <a:t>Một buổi mai, mẹ âu yếm nắm tay tôi dẫn đi trên con đường làng dài và hẹp. Con đường này tôi đã đi lại nhiều lần, nhưng lần này tự nhiên thấy lạ. </a:t>
            </a:r>
          </a:p>
        </p:txBody>
      </p:sp>
      <p:cxnSp>
        <p:nvCxnSpPr>
          <p:cNvPr id="9" name="Straight Connector 8"/>
          <p:cNvCxnSpPr/>
          <p:nvPr/>
        </p:nvCxnSpPr>
        <p:spPr>
          <a:xfrm flipH="1">
            <a:off x="2890078" y="1107508"/>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221857" y="1082425"/>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731834" y="1404001"/>
            <a:ext cx="131472" cy="379770"/>
            <a:chOff x="4036634" y="3613350"/>
            <a:chExt cx="189104" cy="296494"/>
          </a:xfrm>
        </p:grpSpPr>
        <p:cxnSp>
          <p:nvCxnSpPr>
            <p:cNvPr id="10" name="Straight Connector 9"/>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5980119" y="1445638"/>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092810" y="1822123"/>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445020" y="1780484"/>
            <a:ext cx="131472" cy="379770"/>
            <a:chOff x="4036634" y="3613350"/>
            <a:chExt cx="189104" cy="296494"/>
          </a:xfrm>
        </p:grpSpPr>
        <p:cxnSp>
          <p:nvCxnSpPr>
            <p:cNvPr id="16" name="Straight Connector 1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918721" y="2696725"/>
            <a:ext cx="7405471" cy="830997"/>
          </a:xfrm>
          <a:prstGeom prst="rect">
            <a:avLst/>
          </a:prstGeom>
        </p:spPr>
        <p:txBody>
          <a:bodyPr wrap="square">
            <a:spAutoFit/>
          </a:bodyPr>
          <a:lstStyle/>
          <a:p>
            <a:pPr algn="just"/>
            <a:r>
              <a:rPr lang="en-US" sz="2400">
                <a:solidFill>
                  <a:srgbClr val="0418AC"/>
                </a:solidFill>
              </a:rPr>
              <a:t>Tôi nhìn bạn ngồi bên, người bạn chưa quen biết, nhưng không thấy xa lạ chút nào.</a:t>
            </a:r>
          </a:p>
        </p:txBody>
      </p:sp>
      <p:cxnSp>
        <p:nvCxnSpPr>
          <p:cNvPr id="20" name="Straight Connector 19"/>
          <p:cNvCxnSpPr/>
          <p:nvPr/>
        </p:nvCxnSpPr>
        <p:spPr>
          <a:xfrm flipH="1">
            <a:off x="4266933" y="276820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258456" y="2757749"/>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576492" y="3054095"/>
            <a:ext cx="214708" cy="379770"/>
            <a:chOff x="4036634" y="3613350"/>
            <a:chExt cx="189104" cy="296494"/>
          </a:xfrm>
        </p:grpSpPr>
        <p:cxnSp>
          <p:nvCxnSpPr>
            <p:cNvPr id="23" name="Straight Connector 22"/>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33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2236" y="26078"/>
            <a:ext cx="1960793" cy="584775"/>
          </a:xfrm>
          <a:prstGeom prst="rect">
            <a:avLst/>
          </a:prstGeom>
          <a:noFill/>
        </p:spPr>
        <p:txBody>
          <a:bodyPr wrap="none" rtlCol="0">
            <a:spAutoFit/>
          </a:bodyPr>
          <a:lstStyle/>
          <a:p>
            <a:r>
              <a:rPr lang="en-US" sz="3200" smtClean="0"/>
              <a:t>Tôi đi học</a:t>
            </a:r>
            <a:endParaRPr lang="en-US" sz="3200"/>
          </a:p>
        </p:txBody>
      </p:sp>
      <p:sp>
        <p:nvSpPr>
          <p:cNvPr id="4" name="TextBox 3"/>
          <p:cNvSpPr txBox="1"/>
          <p:nvPr/>
        </p:nvSpPr>
        <p:spPr>
          <a:xfrm>
            <a:off x="210538" y="4560483"/>
            <a:ext cx="1354858" cy="400110"/>
          </a:xfrm>
          <a:prstGeom prst="rect">
            <a:avLst/>
          </a:prstGeom>
          <a:solidFill>
            <a:schemeClr val="bg1"/>
          </a:solidFill>
        </p:spPr>
        <p:txBody>
          <a:bodyPr wrap="none" rtlCol="0">
            <a:spAutoFit/>
          </a:bodyPr>
          <a:lstStyle/>
          <a:p>
            <a:r>
              <a:rPr lang="en-US" sz="2000" smtClean="0">
                <a:solidFill>
                  <a:schemeClr val="tx1"/>
                </a:solidFill>
              </a:rPr>
              <a:t>Chia đoạn</a:t>
            </a:r>
            <a:endParaRPr lang="en-US" sz="2000">
              <a:solidFill>
                <a:schemeClr val="tx1"/>
              </a:solidFill>
            </a:endParaRPr>
          </a:p>
        </p:txBody>
      </p:sp>
      <p:sp>
        <p:nvSpPr>
          <p:cNvPr id="6" name="TextBox 5"/>
          <p:cNvSpPr txBox="1"/>
          <p:nvPr/>
        </p:nvSpPr>
        <p:spPr>
          <a:xfrm>
            <a:off x="618837" y="593927"/>
            <a:ext cx="8004456" cy="3785652"/>
          </a:xfrm>
          <a:prstGeom prst="rect">
            <a:avLst/>
          </a:prstGeom>
          <a:noFill/>
        </p:spPr>
        <p:txBody>
          <a:bodyPr wrap="square" rtlCol="0">
            <a:spAutoFit/>
          </a:bodyPr>
          <a:lstStyle/>
          <a:p>
            <a:pPr algn="just"/>
            <a:r>
              <a:rPr lang="en-US" sz="2400"/>
              <a:t> </a:t>
            </a:r>
            <a:r>
              <a:rPr lang="en-US" sz="2400" smtClean="0"/>
              <a:t>    Một buổi mai, mẹ âu yếm nắm tay tôi dẫn đi trên con đường làng dài và hẹp. Con đường này tôi đã đi lại nhiều lần, nhưng lần này tự nhiên thấy lạ. Cảnh vật xung quanh tôi đều thay đổi. Hôm nay tôi đi học.</a:t>
            </a:r>
          </a:p>
          <a:p>
            <a:pPr algn="just"/>
            <a:r>
              <a:rPr lang="en-US" sz="2400"/>
              <a:t> </a:t>
            </a:r>
            <a:r>
              <a:rPr lang="en-US" sz="2400" smtClean="0"/>
              <a:t>    Cũng như tôi, mấy cậu </a:t>
            </a:r>
            <a:r>
              <a:rPr lang="en-US" sz="2400" smtClean="0"/>
              <a:t>học trò </a:t>
            </a:r>
            <a:r>
              <a:rPr lang="en-US" sz="2400" smtClean="0"/>
              <a:t>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a:p>
            <a:pPr algn="r"/>
            <a:r>
              <a:rPr lang="en-US" sz="2400" smtClean="0"/>
              <a:t>( Theo Thanh Tịnh)</a:t>
            </a:r>
            <a:endParaRPr lang="en-US" sz="2000"/>
          </a:p>
        </p:txBody>
      </p:sp>
      <p:grpSp>
        <p:nvGrpSpPr>
          <p:cNvPr id="11" name="Group 10"/>
          <p:cNvGrpSpPr/>
          <p:nvPr/>
        </p:nvGrpSpPr>
        <p:grpSpPr>
          <a:xfrm>
            <a:off x="5603967" y="1716530"/>
            <a:ext cx="289311" cy="338554"/>
            <a:chOff x="4395278" y="4165439"/>
            <a:chExt cx="438551" cy="404025"/>
          </a:xfrm>
        </p:grpSpPr>
        <p:grpSp>
          <p:nvGrpSpPr>
            <p:cNvPr id="7" name="Group 6"/>
            <p:cNvGrpSpPr/>
            <p:nvPr/>
          </p:nvGrpSpPr>
          <p:grpSpPr>
            <a:xfrm>
              <a:off x="4395278" y="4189694"/>
              <a:ext cx="214708" cy="379770"/>
              <a:chOff x="4036634" y="3613350"/>
              <a:chExt cx="189104" cy="296494"/>
            </a:xfrm>
          </p:grpSpPr>
          <p:cxnSp>
            <p:nvCxnSpPr>
              <p:cNvPr id="9" name="Straight Connector 8"/>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535349" y="4165439"/>
              <a:ext cx="298480" cy="338554"/>
            </a:xfrm>
            <a:prstGeom prst="rect">
              <a:avLst/>
            </a:prstGeom>
            <a:noFill/>
          </p:spPr>
          <p:txBody>
            <a:bodyPr wrap="none" rtlCol="0">
              <a:spAutoFit/>
            </a:bodyPr>
            <a:lstStyle/>
            <a:p>
              <a:r>
                <a:rPr lang="en-US" sz="1600" b="1" smtClean="0">
                  <a:solidFill>
                    <a:srgbClr val="FF0000"/>
                  </a:solidFill>
                </a:rPr>
                <a:t>1</a:t>
              </a:r>
              <a:endParaRPr lang="en-US" sz="1600" b="1">
                <a:solidFill>
                  <a:srgbClr val="FF0000"/>
                </a:solidFill>
              </a:endParaRPr>
            </a:p>
          </p:txBody>
        </p:sp>
      </p:grpSp>
      <p:grpSp>
        <p:nvGrpSpPr>
          <p:cNvPr id="12" name="Group 11"/>
          <p:cNvGrpSpPr/>
          <p:nvPr/>
        </p:nvGrpSpPr>
        <p:grpSpPr>
          <a:xfrm>
            <a:off x="7453788" y="3555839"/>
            <a:ext cx="390884" cy="338554"/>
            <a:chOff x="4395278" y="4165439"/>
            <a:chExt cx="592520" cy="404025"/>
          </a:xfrm>
        </p:grpSpPr>
        <p:grpSp>
          <p:nvGrpSpPr>
            <p:cNvPr id="13" name="Group 12"/>
            <p:cNvGrpSpPr/>
            <p:nvPr/>
          </p:nvGrpSpPr>
          <p:grpSpPr>
            <a:xfrm>
              <a:off x="4395278" y="4189694"/>
              <a:ext cx="214708" cy="379770"/>
              <a:chOff x="4036634" y="3613350"/>
              <a:chExt cx="189104" cy="296494"/>
            </a:xfrm>
          </p:grpSpPr>
          <p:cxnSp>
            <p:nvCxnSpPr>
              <p:cNvPr id="15" name="Straight Connector 14"/>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535348" y="4165439"/>
              <a:ext cx="452450" cy="404025"/>
            </a:xfrm>
            <a:prstGeom prst="rect">
              <a:avLst/>
            </a:prstGeom>
            <a:noFill/>
          </p:spPr>
          <p:txBody>
            <a:bodyPr wrap="none" rtlCol="0">
              <a:spAutoFit/>
            </a:bodyPr>
            <a:lstStyle/>
            <a:p>
              <a:r>
                <a:rPr lang="en-US" sz="1600" b="1" smtClean="0">
                  <a:solidFill>
                    <a:srgbClr val="FF0000"/>
                  </a:solidFill>
                </a:rPr>
                <a:t>2</a:t>
              </a:r>
              <a:endParaRPr lang="en-US" sz="1600" b="1">
                <a:solidFill>
                  <a:srgbClr val="FF0000"/>
                </a:solidFill>
              </a:endParaRPr>
            </a:p>
          </p:txBody>
        </p:sp>
      </p:grpSp>
      <p:sp>
        <p:nvSpPr>
          <p:cNvPr id="17" name="TextBox 16"/>
          <p:cNvSpPr txBox="1"/>
          <p:nvPr/>
        </p:nvSpPr>
        <p:spPr>
          <a:xfrm>
            <a:off x="272955" y="4548608"/>
            <a:ext cx="7725192" cy="400110"/>
          </a:xfrm>
          <a:prstGeom prst="rect">
            <a:avLst/>
          </a:prstGeom>
          <a:solidFill>
            <a:schemeClr val="bg1"/>
          </a:solidFill>
        </p:spPr>
        <p:txBody>
          <a:bodyPr wrap="none" rtlCol="0">
            <a:spAutoFit/>
          </a:bodyPr>
          <a:lstStyle/>
          <a:p>
            <a:r>
              <a:rPr lang="en-US" sz="2000" smtClean="0">
                <a:solidFill>
                  <a:schemeClr val="tx1"/>
                </a:solidFill>
              </a:rPr>
              <a:t>Đọc nối tiếp từng đoạn. Giải nghĩa: </a:t>
            </a:r>
            <a:r>
              <a:rPr lang="en-US" sz="2000" smtClean="0">
                <a:solidFill>
                  <a:srgbClr val="FF0000"/>
                </a:solidFill>
              </a:rPr>
              <a:t>buổi mai, âu yếm, bỡ ngỡ, nép</a:t>
            </a:r>
            <a:endParaRPr lang="en-US" sz="2000">
              <a:solidFill>
                <a:srgbClr val="FF0000"/>
              </a:solidFill>
            </a:endParaRPr>
          </a:p>
        </p:txBody>
      </p:sp>
      <p:sp>
        <p:nvSpPr>
          <p:cNvPr id="18" name="TextBox 17"/>
          <p:cNvSpPr txBox="1"/>
          <p:nvPr/>
        </p:nvSpPr>
        <p:spPr>
          <a:xfrm>
            <a:off x="272955" y="4529465"/>
            <a:ext cx="7853432" cy="400110"/>
          </a:xfrm>
          <a:prstGeom prst="rect">
            <a:avLst/>
          </a:prstGeom>
          <a:solidFill>
            <a:schemeClr val="bg1"/>
          </a:solidFill>
        </p:spPr>
        <p:txBody>
          <a:bodyPr wrap="none" rtlCol="0">
            <a:spAutoFit/>
          </a:bodyPr>
          <a:lstStyle/>
          <a:p>
            <a:r>
              <a:rPr lang="en-US" sz="2000" smtClean="0">
                <a:solidFill>
                  <a:schemeClr val="tx1"/>
                </a:solidFill>
              </a:rPr>
              <a:t>Đọc đoạn theo nhóm                                                                           </a:t>
            </a:r>
            <a:endParaRPr lang="en-US" sz="2000">
              <a:solidFill>
                <a:srgbClr val="FF0000"/>
              </a:solidFill>
            </a:endParaRPr>
          </a:p>
        </p:txBody>
      </p:sp>
    </p:spTree>
    <p:extLst>
      <p:ext uri="{BB962C8B-B14F-4D97-AF65-F5344CB8AC3E}">
        <p14:creationId xmlns:p14="http://schemas.microsoft.com/office/powerpoint/2010/main" val="9003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2236" y="26078"/>
            <a:ext cx="1960793" cy="584775"/>
          </a:xfrm>
          <a:prstGeom prst="rect">
            <a:avLst/>
          </a:prstGeom>
          <a:noFill/>
        </p:spPr>
        <p:txBody>
          <a:bodyPr wrap="none" rtlCol="0">
            <a:spAutoFit/>
          </a:bodyPr>
          <a:lstStyle/>
          <a:p>
            <a:r>
              <a:rPr lang="en-US" sz="3200" smtClean="0"/>
              <a:t>Tôi đi học</a:t>
            </a:r>
            <a:endParaRPr lang="en-US" sz="3200"/>
          </a:p>
        </p:txBody>
      </p:sp>
      <p:sp>
        <p:nvSpPr>
          <p:cNvPr id="4" name="TextBox 3"/>
          <p:cNvSpPr txBox="1"/>
          <p:nvPr/>
        </p:nvSpPr>
        <p:spPr>
          <a:xfrm>
            <a:off x="210538" y="4655076"/>
            <a:ext cx="2480166" cy="400110"/>
          </a:xfrm>
          <a:prstGeom prst="rect">
            <a:avLst/>
          </a:prstGeom>
          <a:solidFill>
            <a:schemeClr val="bg1"/>
          </a:solidFill>
        </p:spPr>
        <p:txBody>
          <a:bodyPr wrap="none" rtlCol="0">
            <a:spAutoFit/>
          </a:bodyPr>
          <a:lstStyle/>
          <a:p>
            <a:r>
              <a:rPr lang="en-US" sz="2000" smtClean="0">
                <a:solidFill>
                  <a:schemeClr val="tx1"/>
                </a:solidFill>
              </a:rPr>
              <a:t>Đọc toàn bài CN/ĐT</a:t>
            </a:r>
            <a:endParaRPr lang="en-US" sz="2000">
              <a:solidFill>
                <a:schemeClr val="tx1"/>
              </a:solidFill>
            </a:endParaRPr>
          </a:p>
        </p:txBody>
      </p:sp>
      <p:sp>
        <p:nvSpPr>
          <p:cNvPr id="6" name="TextBox 5"/>
          <p:cNvSpPr txBox="1"/>
          <p:nvPr/>
        </p:nvSpPr>
        <p:spPr>
          <a:xfrm>
            <a:off x="618837" y="593927"/>
            <a:ext cx="8004456" cy="3785652"/>
          </a:xfrm>
          <a:prstGeom prst="rect">
            <a:avLst/>
          </a:prstGeom>
          <a:noFill/>
        </p:spPr>
        <p:txBody>
          <a:bodyPr wrap="square" rtlCol="0">
            <a:spAutoFit/>
          </a:bodyPr>
          <a:lstStyle/>
          <a:p>
            <a:pPr algn="just"/>
            <a:r>
              <a:rPr lang="en-US" sz="2400"/>
              <a:t> </a:t>
            </a:r>
            <a:r>
              <a:rPr lang="en-US" sz="2400" smtClean="0"/>
              <a:t>    Một buổi mai, mẹ âu yếm nắm tay tôi dẫn đi trên con đường làng dài và hẹp. Con đường này tôi đã đi lại nhiều lần, nhưng lần này tự nhiên thấy lạ. Cảnh vật xung quanh tôi đều thay đổi. Hôm nay tôi đi học.</a:t>
            </a:r>
          </a:p>
          <a:p>
            <a:pPr algn="just"/>
            <a:r>
              <a:rPr lang="en-US" sz="2400"/>
              <a:t> </a:t>
            </a:r>
            <a:r>
              <a:rPr lang="en-US" sz="2400" smtClean="0"/>
              <a:t>    Cũng như tôi, mấy cậu </a:t>
            </a:r>
            <a:r>
              <a:rPr lang="en-US" sz="2400" smtClean="0"/>
              <a:t>học trò </a:t>
            </a:r>
            <a:r>
              <a:rPr lang="en-US" sz="2400" smtClean="0"/>
              <a:t>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a:p>
            <a:pPr algn="r"/>
            <a:r>
              <a:rPr lang="en-US" sz="2400" smtClean="0"/>
              <a:t>( Theo Thanh Tịnh)</a:t>
            </a:r>
            <a:endParaRPr lang="en-US" sz="2000"/>
          </a:p>
        </p:txBody>
      </p:sp>
    </p:spTree>
    <p:extLst>
      <p:ext uri="{BB962C8B-B14F-4D97-AF65-F5344CB8AC3E}">
        <p14:creationId xmlns:p14="http://schemas.microsoft.com/office/powerpoint/2010/main" val="292436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5600072"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Trả lời câu hỏi</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3</a:t>
            </a:r>
            <a:endParaRPr lang="en-US" sz="4800" b="1">
              <a:solidFill>
                <a:srgbClr val="7030A0"/>
              </a:solidFill>
              <a:latin typeface="Arial" pitchFamily="34" charset="0"/>
              <a:cs typeface="Arial" pitchFamily="34" charset="0"/>
            </a:endParaRPr>
          </a:p>
        </p:txBody>
      </p:sp>
      <p:sp>
        <p:nvSpPr>
          <p:cNvPr id="7" name="TextBox 6"/>
          <p:cNvSpPr txBox="1"/>
          <p:nvPr/>
        </p:nvSpPr>
        <p:spPr>
          <a:xfrm>
            <a:off x="3944679" y="1105786"/>
            <a:ext cx="954107" cy="461665"/>
          </a:xfrm>
          <a:prstGeom prst="rect">
            <a:avLst/>
          </a:prstGeom>
          <a:noFill/>
        </p:spPr>
        <p:txBody>
          <a:bodyPr wrap="none" rtlCol="0">
            <a:spAutoFit/>
          </a:bodyPr>
          <a:lstStyle/>
          <a:p>
            <a:r>
              <a:rPr lang="en-US" sz="2400" smtClean="0">
                <a:solidFill>
                  <a:srgbClr val="FF0000"/>
                </a:solidFill>
              </a:rPr>
              <a:t>Tiết 2</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6548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015" y="78441"/>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9" name="TextBox 8"/>
          <p:cNvSpPr txBox="1"/>
          <p:nvPr/>
        </p:nvSpPr>
        <p:spPr>
          <a:xfrm>
            <a:off x="238745" y="552631"/>
            <a:ext cx="8831683" cy="461665"/>
          </a:xfrm>
          <a:prstGeom prst="rect">
            <a:avLst/>
          </a:prstGeom>
          <a:noFill/>
        </p:spPr>
        <p:txBody>
          <a:bodyPr wrap="square" rtlCol="0">
            <a:spAutoFit/>
          </a:bodyPr>
          <a:lstStyle/>
          <a:p>
            <a:r>
              <a:rPr lang="en-US" sz="2400" smtClean="0">
                <a:solidFill>
                  <a:schemeClr val="tx1"/>
                </a:solidFill>
              </a:rPr>
              <a:t>a. Ngày đầu đi học, bạn nhỏ thấy cảnh vật xung quanh ra sao? </a:t>
            </a:r>
            <a:endParaRPr lang="en-US" sz="2400">
              <a:solidFill>
                <a:schemeClr val="tx1"/>
              </a:solidFill>
            </a:endParaRPr>
          </a:p>
        </p:txBody>
      </p:sp>
      <p:sp>
        <p:nvSpPr>
          <p:cNvPr id="10" name="TextBox 9"/>
          <p:cNvSpPr txBox="1"/>
          <p:nvPr/>
        </p:nvSpPr>
        <p:spPr>
          <a:xfrm>
            <a:off x="289690" y="1811183"/>
            <a:ext cx="8045014" cy="461665"/>
          </a:xfrm>
          <a:prstGeom prst="rect">
            <a:avLst/>
          </a:prstGeom>
          <a:noFill/>
        </p:spPr>
        <p:txBody>
          <a:bodyPr wrap="square" rtlCol="0">
            <a:spAutoFit/>
          </a:bodyPr>
          <a:lstStyle/>
          <a:p>
            <a:r>
              <a:rPr lang="en-US" sz="2400" smtClean="0">
                <a:solidFill>
                  <a:schemeClr val="tx1"/>
                </a:solidFill>
              </a:rPr>
              <a:t>b. Những học trò mới đã làm gì khi còn bỡ ngỡ ? </a:t>
            </a:r>
            <a:endParaRPr lang="en-US" sz="2400">
              <a:solidFill>
                <a:schemeClr val="tx1"/>
              </a:solidFill>
            </a:endParaRPr>
          </a:p>
        </p:txBody>
      </p:sp>
      <p:sp>
        <p:nvSpPr>
          <p:cNvPr id="11" name="TextBox 10"/>
          <p:cNvSpPr txBox="1"/>
          <p:nvPr/>
        </p:nvSpPr>
        <p:spPr>
          <a:xfrm>
            <a:off x="264442" y="2723224"/>
            <a:ext cx="7933627" cy="461665"/>
          </a:xfrm>
          <a:prstGeom prst="rect">
            <a:avLst/>
          </a:prstGeom>
          <a:noFill/>
        </p:spPr>
        <p:txBody>
          <a:bodyPr wrap="square" rtlCol="0">
            <a:spAutoFit/>
          </a:bodyPr>
          <a:lstStyle/>
          <a:p>
            <a:r>
              <a:rPr lang="en-US" sz="2400" smtClean="0">
                <a:solidFill>
                  <a:schemeClr val="tx1"/>
                </a:solidFill>
              </a:rPr>
              <a:t>c. Bạn nhỏ thấy người bạn ngồi bên thế nào ? </a:t>
            </a:r>
            <a:endParaRPr lang="en-US" sz="2400">
              <a:solidFill>
                <a:schemeClr val="tx1"/>
              </a:solidFill>
            </a:endParaRPr>
          </a:p>
        </p:txBody>
      </p:sp>
      <p:sp>
        <p:nvSpPr>
          <p:cNvPr id="12" name="TextBox 11"/>
          <p:cNvSpPr txBox="1"/>
          <p:nvPr/>
        </p:nvSpPr>
        <p:spPr>
          <a:xfrm>
            <a:off x="285917" y="961135"/>
            <a:ext cx="8364097" cy="830997"/>
          </a:xfrm>
          <a:prstGeom prst="rect">
            <a:avLst/>
          </a:prstGeom>
          <a:noFill/>
        </p:spPr>
        <p:txBody>
          <a:bodyPr wrap="square" rtlCol="0">
            <a:spAutoFit/>
          </a:bodyPr>
          <a:lstStyle/>
          <a:p>
            <a:r>
              <a:rPr lang="en-US" sz="2400" smtClean="0">
                <a:solidFill>
                  <a:srgbClr val="0418AC"/>
                </a:solidFill>
              </a:rPr>
              <a:t>Ngày đầu đi học, bạn nhỏ thấy cảnh vật xung quanh đều thay đổi .</a:t>
            </a:r>
            <a:endParaRPr lang="en-US" sz="2400">
              <a:solidFill>
                <a:srgbClr val="0418AC"/>
              </a:solidFill>
            </a:endParaRPr>
          </a:p>
        </p:txBody>
      </p:sp>
      <p:sp>
        <p:nvSpPr>
          <p:cNvPr id="13" name="TextBox 12"/>
          <p:cNvSpPr txBox="1"/>
          <p:nvPr/>
        </p:nvSpPr>
        <p:spPr>
          <a:xfrm>
            <a:off x="289689" y="2248347"/>
            <a:ext cx="7908380" cy="461665"/>
          </a:xfrm>
          <a:prstGeom prst="rect">
            <a:avLst/>
          </a:prstGeom>
          <a:noFill/>
        </p:spPr>
        <p:txBody>
          <a:bodyPr wrap="square" rtlCol="0">
            <a:spAutoFit/>
          </a:bodyPr>
          <a:lstStyle/>
          <a:p>
            <a:r>
              <a:rPr lang="en-US" sz="2400" smtClean="0">
                <a:solidFill>
                  <a:srgbClr val="0418AC"/>
                </a:solidFill>
              </a:rPr>
              <a:t>Những học trò mới đứng nép bên người thân .</a:t>
            </a:r>
            <a:endParaRPr lang="en-US" sz="2400">
              <a:solidFill>
                <a:srgbClr val="0418AC"/>
              </a:solidFill>
            </a:endParaRPr>
          </a:p>
        </p:txBody>
      </p:sp>
      <p:sp>
        <p:nvSpPr>
          <p:cNvPr id="14" name="TextBox 13"/>
          <p:cNvSpPr txBox="1"/>
          <p:nvPr/>
        </p:nvSpPr>
        <p:spPr>
          <a:xfrm>
            <a:off x="289690" y="3184889"/>
            <a:ext cx="8489103" cy="461665"/>
          </a:xfrm>
          <a:prstGeom prst="rect">
            <a:avLst/>
          </a:prstGeom>
          <a:noFill/>
        </p:spPr>
        <p:txBody>
          <a:bodyPr wrap="square" rtlCol="0">
            <a:spAutoFit/>
          </a:bodyPr>
          <a:lstStyle/>
          <a:p>
            <a:r>
              <a:rPr lang="en-US" sz="2400" smtClean="0">
                <a:solidFill>
                  <a:srgbClr val="0418AC"/>
                </a:solidFill>
              </a:rPr>
              <a:t>Bạn nhỏ cảm nhận người bạn ngồi bên không xa lạ chút nào.</a:t>
            </a:r>
            <a:endParaRPr lang="en-US" sz="2400">
              <a:solidFill>
                <a:srgbClr val="0418AC"/>
              </a:solidFill>
            </a:endParaRPr>
          </a:p>
        </p:txBody>
      </p:sp>
      <p:sp>
        <p:nvSpPr>
          <p:cNvPr id="15" name="Oval 14"/>
          <p:cNvSpPr/>
          <p:nvPr/>
        </p:nvSpPr>
        <p:spPr>
          <a:xfrm>
            <a:off x="238745"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spTree>
    <p:extLst>
      <p:ext uri="{BB962C8B-B14F-4D97-AF65-F5344CB8AC3E}">
        <p14:creationId xmlns:p14="http://schemas.microsoft.com/office/powerpoint/2010/main" val="3646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378058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Viết</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4</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034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09" y="69754"/>
            <a:ext cx="7038059" cy="461665"/>
          </a:xfrm>
          <a:prstGeom prst="rect">
            <a:avLst/>
          </a:prstGeom>
          <a:solidFill>
            <a:schemeClr val="bg1"/>
          </a:solidFill>
        </p:spPr>
        <p:txBody>
          <a:bodyPr wrap="square" rtlCol="0">
            <a:spAutoFit/>
          </a:bodyPr>
          <a:lstStyle/>
          <a:p>
            <a:r>
              <a:rPr lang="en-US" sz="2400" smtClean="0">
                <a:solidFill>
                  <a:schemeClr val="tx1"/>
                </a:solidFill>
              </a:rPr>
              <a:t>   Viết vào vở câu trả lời cho câu hỏi a ở mục 3</a:t>
            </a:r>
            <a:endParaRPr lang="en-US" sz="2400">
              <a:solidFill>
                <a:schemeClr val="tx1"/>
              </a:solidFill>
            </a:endParaRPr>
          </a:p>
        </p:txBody>
      </p:sp>
      <p:sp>
        <p:nvSpPr>
          <p:cNvPr id="7" name="TextBox 6"/>
          <p:cNvSpPr txBox="1"/>
          <p:nvPr/>
        </p:nvSpPr>
        <p:spPr>
          <a:xfrm>
            <a:off x="410713" y="997030"/>
            <a:ext cx="7156126" cy="430887"/>
          </a:xfrm>
          <a:prstGeom prst="rect">
            <a:avLst/>
          </a:prstGeom>
          <a:noFill/>
        </p:spPr>
        <p:txBody>
          <a:bodyPr wrap="none" rtlCol="0">
            <a:spAutoFit/>
          </a:bodyPr>
          <a:lstStyle/>
          <a:p>
            <a:r>
              <a:rPr lang="en-US" sz="2200" smtClean="0">
                <a:solidFill>
                  <a:schemeClr val="tx1"/>
                </a:solidFill>
              </a:rPr>
              <a:t>Ngày đầu đi học, bạn nhỏ thấy cảnh vật xung quanh ….</a:t>
            </a:r>
            <a:endParaRPr lang="en-US" sz="2200">
              <a:solidFill>
                <a:schemeClr val="tx1"/>
              </a:solidFill>
            </a:endParaRPr>
          </a:p>
        </p:txBody>
      </p:sp>
      <p:sp>
        <p:nvSpPr>
          <p:cNvPr id="8" name="TextBox 7"/>
          <p:cNvSpPr txBox="1"/>
          <p:nvPr/>
        </p:nvSpPr>
        <p:spPr>
          <a:xfrm>
            <a:off x="6979283" y="982152"/>
            <a:ext cx="1880643" cy="430887"/>
          </a:xfrm>
          <a:prstGeom prst="rect">
            <a:avLst/>
          </a:prstGeom>
          <a:noFill/>
        </p:spPr>
        <p:txBody>
          <a:bodyPr wrap="none" rtlCol="0">
            <a:spAutoFit/>
          </a:bodyPr>
          <a:lstStyle/>
          <a:p>
            <a:r>
              <a:rPr lang="en-US" sz="2200">
                <a:solidFill>
                  <a:srgbClr val="0418AC"/>
                </a:solidFill>
              </a:rPr>
              <a:t>đ</a:t>
            </a:r>
            <a:r>
              <a:rPr lang="en-US" sz="2200" smtClean="0">
                <a:solidFill>
                  <a:srgbClr val="0418AC"/>
                </a:solidFill>
              </a:rPr>
              <a:t>ều thay đổi .</a:t>
            </a:r>
            <a:endParaRPr lang="en-US" sz="2200">
              <a:solidFill>
                <a:srgbClr val="0418AC"/>
              </a:solidFill>
            </a:endParaRPr>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59776" y="2714678"/>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Ngày đầu đi học, bạn nhỏ thấy cảnh vật</a:t>
            </a:r>
            <a:endParaRPr lang="en-US" sz="3200" b="1">
              <a:solidFill>
                <a:srgbClr val="0418AC"/>
              </a:solidFill>
              <a:latin typeface="HP001 4 hàng" pitchFamily="34" charset="0"/>
              <a:ea typeface="Arial-Rounded" pitchFamily="34" charset="0"/>
              <a:cs typeface="Arial-Rounded" pitchFamily="34" charset="0"/>
            </a:endParaRPr>
          </a:p>
        </p:txBody>
      </p:sp>
      <p:sp>
        <p:nvSpPr>
          <p:cNvPr id="14" name="TextBox 13"/>
          <p:cNvSpPr txBox="1"/>
          <p:nvPr/>
        </p:nvSpPr>
        <p:spPr>
          <a:xfrm>
            <a:off x="410713" y="178124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Oval 8"/>
          <p:cNvSpPr/>
          <p:nvPr/>
        </p:nvSpPr>
        <p:spPr>
          <a:xfrm>
            <a:off x="519388" y="40088"/>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4</a:t>
            </a:r>
            <a:endParaRPr lang="en-US" sz="2400">
              <a:solidFill>
                <a:schemeClr val="bg1"/>
              </a:solidFill>
            </a:endParaRPr>
          </a:p>
        </p:txBody>
      </p:sp>
      <p:sp>
        <p:nvSpPr>
          <p:cNvPr id="10" name="Rectangle 9"/>
          <p:cNvSpPr/>
          <p:nvPr/>
        </p:nvSpPr>
        <p:spPr>
          <a:xfrm>
            <a:off x="194040" y="3383533"/>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xung quanh đều thay đổi.</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2414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465294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Chọn từ ngữ</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5</a:t>
            </a:r>
            <a:endParaRPr lang="en-US" sz="4800" b="1">
              <a:solidFill>
                <a:srgbClr val="7030A0"/>
              </a:solidFill>
              <a:latin typeface="Arial" pitchFamily="34" charset="0"/>
              <a:cs typeface="Arial" pitchFamily="34" charset="0"/>
            </a:endParaRPr>
          </a:p>
        </p:txBody>
      </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3</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001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02525" y="753626"/>
            <a:ext cx="7055286"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418AC"/>
              </a:solidFill>
            </a:endParaRPr>
          </a:p>
        </p:txBody>
      </p:sp>
      <p:sp>
        <p:nvSpPr>
          <p:cNvPr id="3" name="TextBox 2"/>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để hoàn thiện câu và viết câu vào vở</a:t>
            </a:r>
            <a:endParaRPr lang="en-US" sz="2400">
              <a:solidFill>
                <a:schemeClr val="tx1"/>
              </a:solidFill>
            </a:endParaRPr>
          </a:p>
        </p:txBody>
      </p:sp>
      <p:sp>
        <p:nvSpPr>
          <p:cNvPr id="5" name="Rounded Rectangle 4"/>
          <p:cNvSpPr/>
          <p:nvPr/>
        </p:nvSpPr>
        <p:spPr>
          <a:xfrm>
            <a:off x="1034981" y="753626"/>
            <a:ext cx="2532184"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418AC"/>
                </a:solidFill>
              </a:rPr>
              <a:t>b</a:t>
            </a:r>
            <a:r>
              <a:rPr lang="en-US" sz="2800" smtClean="0">
                <a:solidFill>
                  <a:srgbClr val="0418AC"/>
                </a:solidFill>
              </a:rPr>
              <a:t>uổi mai</a:t>
            </a:r>
            <a:endParaRPr lang="en-US" sz="2800">
              <a:solidFill>
                <a:srgbClr val="0418AC"/>
              </a:solidFill>
            </a:endParaRPr>
          </a:p>
        </p:txBody>
      </p:sp>
      <p:sp>
        <p:nvSpPr>
          <p:cNvPr id="6" name="Rounded Rectangle 5"/>
          <p:cNvSpPr/>
          <p:nvPr/>
        </p:nvSpPr>
        <p:spPr>
          <a:xfrm>
            <a:off x="3697794"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âu yếm</a:t>
            </a:r>
            <a:endParaRPr lang="en-US" sz="2800">
              <a:solidFill>
                <a:srgbClr val="0418AC"/>
              </a:solidFill>
            </a:endParaRPr>
          </a:p>
        </p:txBody>
      </p:sp>
      <p:sp>
        <p:nvSpPr>
          <p:cNvPr id="7" name="Rounded Rectangle 6"/>
          <p:cNvSpPr/>
          <p:nvPr/>
        </p:nvSpPr>
        <p:spPr>
          <a:xfrm>
            <a:off x="5777803"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418AC"/>
                </a:solidFill>
              </a:rPr>
              <a:t>x</a:t>
            </a:r>
            <a:r>
              <a:rPr lang="en-US" sz="2800" smtClean="0">
                <a:solidFill>
                  <a:srgbClr val="0418AC"/>
                </a:solidFill>
              </a:rPr>
              <a:t>a lạ</a:t>
            </a:r>
            <a:endParaRPr lang="en-US" sz="2800">
              <a:solidFill>
                <a:srgbClr val="0418AC"/>
              </a:solidFill>
            </a:endParaRPr>
          </a:p>
        </p:txBody>
      </p:sp>
      <p:sp>
        <p:nvSpPr>
          <p:cNvPr id="8" name="Rounded Rectangle 7"/>
          <p:cNvSpPr/>
          <p:nvPr/>
        </p:nvSpPr>
        <p:spPr>
          <a:xfrm>
            <a:off x="263431" y="1417146"/>
            <a:ext cx="8418114" cy="924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rPr>
              <a:t>Cô giáo ………….. nhìn các bạn chơi ở sân trường</a:t>
            </a:r>
            <a:endParaRPr lang="en-US" sz="2800">
              <a:solidFill>
                <a:schemeClr val="tx1"/>
              </a:solidFill>
            </a:endParaRPr>
          </a:p>
        </p:txBody>
      </p:sp>
      <p:sp>
        <p:nvSpPr>
          <p:cNvPr id="10" name="Rectangle 9"/>
          <p:cNvSpPr/>
          <p:nvPr/>
        </p:nvSpPr>
        <p:spPr>
          <a:xfrm>
            <a:off x="604595" y="3208360"/>
            <a:ext cx="7612287" cy="584775"/>
          </a:xfrm>
          <a:prstGeom prst="rect">
            <a:avLst/>
          </a:prstGeom>
        </p:spPr>
        <p:txBody>
          <a:bodyPr wrap="square">
            <a:spAutoFit/>
          </a:bodyPr>
          <a:lstStyle/>
          <a:p>
            <a:pPr algn="ctr"/>
            <a:r>
              <a:rPr lang="en-US" sz="3200" b="1" smtClean="0">
                <a:solidFill>
                  <a:srgbClr val="0418AC"/>
                </a:solidFill>
                <a:latin typeface="HP001 4 hàng" pitchFamily="34" charset="0"/>
                <a:ea typeface="Arial-Rounded" pitchFamily="34" charset="0"/>
                <a:cs typeface="Arial-Rounded" pitchFamily="34" charset="0"/>
              </a:rPr>
              <a:t>Cô giáo âu yếm nhìn các bạn chơi ở sân</a:t>
            </a:r>
            <a:endParaRPr lang="en-US" sz="3200" b="1">
              <a:solidFill>
                <a:srgbClr val="0418AC"/>
              </a:solidFill>
              <a:latin typeface="HP001 4 hàng" pitchFamily="34" charset="0"/>
              <a:ea typeface="Arial-Rounded" pitchFamily="34" charset="0"/>
              <a:cs typeface="Arial-Rounded" pitchFamily="34" charset="0"/>
            </a:endParaRPr>
          </a:p>
        </p:txBody>
      </p:sp>
      <p:sp>
        <p:nvSpPr>
          <p:cNvPr id="12" name="TextBox 11"/>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3" name="Oval 12"/>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5</a:t>
            </a:r>
            <a:endParaRPr lang="en-US" sz="2400">
              <a:solidFill>
                <a:schemeClr val="bg1"/>
              </a:solidFill>
            </a:endParaRPr>
          </a:p>
        </p:txBody>
      </p:sp>
      <p:sp>
        <p:nvSpPr>
          <p:cNvPr id="18" name="Rectangle 17"/>
          <p:cNvSpPr/>
          <p:nvPr/>
        </p:nvSpPr>
        <p:spPr>
          <a:xfrm>
            <a:off x="245524" y="3873180"/>
            <a:ext cx="7612287"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trường .</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1996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6 3.63973E-6 L -0.11893 3.63973E-6 C -0.17257 3.63973E-6 -0.23872 0.03948 -0.23872 0.07248 L -0.23872 0.14774 " pathEditMode="relative" rAng="0" ptsTypes="FfFF">
                                      <p:cBhvr>
                                        <p:cTn id="6" dur="2000" fill="hold"/>
                                        <p:tgtEl>
                                          <p:spTgt spid="6"/>
                                        </p:tgtEl>
                                        <p:attrNameLst>
                                          <p:attrName>ppt_x</p:attrName>
                                          <p:attrName>ppt_y</p:attrName>
                                        </p:attrNameLst>
                                      </p:cBhvr>
                                      <p:rCtr x="-11944" y="7372"/>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Nói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6</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387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1</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9907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127" y="82176"/>
            <a:ext cx="8082203" cy="430887"/>
          </a:xfrm>
          <a:prstGeom prst="rect">
            <a:avLst/>
          </a:prstGeom>
          <a:solidFill>
            <a:schemeClr val="bg1"/>
          </a:solidFill>
        </p:spPr>
        <p:txBody>
          <a:bodyPr wrap="square" rtlCol="0">
            <a:spAutoFit/>
          </a:bodyPr>
          <a:lstStyle/>
          <a:p>
            <a:r>
              <a:rPr lang="en-US" sz="2200" smtClean="0">
                <a:solidFill>
                  <a:schemeClr val="tx1"/>
                </a:solidFill>
              </a:rPr>
              <a:t>   Quan sát tranh và dùng từ ngữ trong khung để nói theo tranh </a:t>
            </a:r>
            <a:endParaRPr lang="en-US" sz="2200">
              <a:solidFill>
                <a:schemeClr val="tx1"/>
              </a:solidFill>
            </a:endParaRPr>
          </a:p>
        </p:txBody>
      </p:sp>
      <p:sp>
        <p:nvSpPr>
          <p:cNvPr id="13" name="TextBox 12"/>
          <p:cNvSpPr txBox="1"/>
          <p:nvPr/>
        </p:nvSpPr>
        <p:spPr>
          <a:xfrm>
            <a:off x="1837973" y="666967"/>
            <a:ext cx="5487860" cy="461665"/>
          </a:xfrm>
          <a:prstGeom prst="rect">
            <a:avLst/>
          </a:prstGeom>
          <a:solidFill>
            <a:schemeClr val="bg1"/>
          </a:solidFill>
          <a:ln w="19050">
            <a:solidFill>
              <a:schemeClr val="tx1"/>
            </a:solidFill>
          </a:ln>
        </p:spPr>
        <p:txBody>
          <a:bodyPr wrap="square" rtlCol="0">
            <a:spAutoFit/>
          </a:bodyPr>
          <a:lstStyle/>
          <a:p>
            <a:r>
              <a:rPr lang="en-US" sz="2400">
                <a:solidFill>
                  <a:schemeClr val="tx1"/>
                </a:solidFill>
              </a:rPr>
              <a:t>đ</a:t>
            </a:r>
            <a:r>
              <a:rPr lang="en-US" sz="2400" smtClean="0">
                <a:solidFill>
                  <a:schemeClr val="tx1"/>
                </a:solidFill>
              </a:rPr>
              <a:t>ông vui          thân thiện          sôi nổi</a:t>
            </a:r>
            <a:endParaRPr lang="en-US" sz="2400">
              <a:solidFill>
                <a:schemeClr val="tx1"/>
              </a:solidFill>
            </a:endParaRPr>
          </a:p>
        </p:txBody>
      </p:sp>
      <p:sp>
        <p:nvSpPr>
          <p:cNvPr id="9" name="Oval 8"/>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6</a:t>
            </a:r>
            <a:endParaRPr lang="en-US" sz="2400">
              <a:solidFill>
                <a:schemeClr val="bg1"/>
              </a:solidFill>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39253" y="1385066"/>
            <a:ext cx="3226836" cy="22277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581903" y="1843128"/>
            <a:ext cx="3502437" cy="2147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extBox 1"/>
          <p:cNvSpPr txBox="1"/>
          <p:nvPr/>
        </p:nvSpPr>
        <p:spPr>
          <a:xfrm>
            <a:off x="358024" y="4048571"/>
            <a:ext cx="3940707" cy="707886"/>
          </a:xfrm>
          <a:prstGeom prst="rect">
            <a:avLst/>
          </a:prstGeom>
          <a:noFill/>
        </p:spPr>
        <p:txBody>
          <a:bodyPr wrap="square" rtlCol="0">
            <a:spAutoFit/>
          </a:bodyPr>
          <a:lstStyle/>
          <a:p>
            <a:r>
              <a:rPr lang="en-US" sz="2000" smtClean="0"/>
              <a:t>Các bạn nhỏ thân thiện chào đón người bạn mới</a:t>
            </a:r>
            <a:endParaRPr lang="en-US" sz="2000"/>
          </a:p>
        </p:txBody>
      </p:sp>
      <p:sp>
        <p:nvSpPr>
          <p:cNvPr id="12" name="TextBox 11"/>
          <p:cNvSpPr txBox="1"/>
          <p:nvPr/>
        </p:nvSpPr>
        <p:spPr>
          <a:xfrm>
            <a:off x="4688228" y="4143164"/>
            <a:ext cx="3940707" cy="707886"/>
          </a:xfrm>
          <a:prstGeom prst="rect">
            <a:avLst/>
          </a:prstGeom>
          <a:noFill/>
        </p:spPr>
        <p:txBody>
          <a:bodyPr wrap="square" rtlCol="0">
            <a:spAutoFit/>
          </a:bodyPr>
          <a:lstStyle/>
          <a:p>
            <a:r>
              <a:rPr lang="en-US" sz="2000" smtClean="0"/>
              <a:t>Các bạn tập trung đông vui trò chuyện sôi nổi</a:t>
            </a:r>
            <a:endParaRPr lang="en-US" sz="2000"/>
          </a:p>
        </p:txBody>
      </p:sp>
    </p:spTree>
    <p:extLst>
      <p:ext uri="{BB962C8B-B14F-4D97-AF65-F5344CB8AC3E}">
        <p14:creationId xmlns:p14="http://schemas.microsoft.com/office/powerpoint/2010/main" val="14474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Viết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7</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4</a:t>
            </a:r>
            <a:endParaRPr lang="en-US" sz="2400">
              <a:solidFill>
                <a:srgbClr val="FF0000"/>
              </a:solidFill>
            </a:endParaRPr>
          </a:p>
        </p:txBody>
      </p:sp>
    </p:spTree>
    <p:extLst>
      <p:ext uri="{BB962C8B-B14F-4D97-AF65-F5344CB8AC3E}">
        <p14:creationId xmlns:p14="http://schemas.microsoft.com/office/powerpoint/2010/main" val="309952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QUYNH\BAI GIANG DIEN TU\bài giảng điện tử học kì II\cắt\2.PNG"/>
          <p:cNvPicPr>
            <a:picLocks noChangeAspect="1" noChangeArrowheads="1"/>
          </p:cNvPicPr>
          <p:nvPr/>
        </p:nvPicPr>
        <p:blipFill rotWithShape="1">
          <a:blip r:embed="rId2">
            <a:extLst>
              <a:ext uri="{28A0092B-C50C-407E-A947-70E740481C1C}">
                <a14:useLocalDpi xmlns:a14="http://schemas.microsoft.com/office/drawing/2010/main" val="0"/>
              </a:ext>
            </a:extLst>
          </a:blip>
          <a:srcRect l="7714" t="31417" r="6146" b="4646"/>
          <a:stretch/>
        </p:blipFill>
        <p:spPr bwMode="auto">
          <a:xfrm>
            <a:off x="5270938" y="1125204"/>
            <a:ext cx="3520965" cy="15328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6" name="Rectangle 5"/>
          <p:cNvSpPr/>
          <p:nvPr/>
        </p:nvSpPr>
        <p:spPr>
          <a:xfrm>
            <a:off x="180552" y="586433"/>
            <a:ext cx="7008524" cy="830997"/>
          </a:xfrm>
          <a:prstGeom prst="rect">
            <a:avLst/>
          </a:prstGeom>
        </p:spPr>
        <p:txBody>
          <a:bodyPr wrap="square">
            <a:spAutoFit/>
          </a:bodyPr>
          <a:lstStyle/>
          <a:p>
            <a:r>
              <a:rPr lang="en-US" sz="2400" smtClean="0"/>
              <a:t>     Mẹ dẫn tôi đi trên con đường </a:t>
            </a:r>
            <a:r>
              <a:rPr lang="en-US" sz="2400" smtClean="0"/>
              <a:t>làng </a:t>
            </a:r>
            <a:r>
              <a:rPr lang="en-US" sz="2400" smtClean="0"/>
              <a:t>dài và hẹp. Con đường tôi đã đi lại nhiều lần mà sao thấy lạ.</a:t>
            </a:r>
            <a:endParaRPr lang="en-US" sz="240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00657" y="2961354"/>
            <a:ext cx="8472195"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Mẹ dẫn tôi đi trên con đường làng dài và hẹp.</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2" name="Rectangle 1"/>
          <p:cNvSpPr/>
          <p:nvPr/>
        </p:nvSpPr>
        <p:spPr>
          <a:xfrm>
            <a:off x="-118473" y="3842042"/>
            <a:ext cx="9009198" cy="584775"/>
          </a:xfrm>
          <a:prstGeom prst="rect">
            <a:avLst/>
          </a:prstGeom>
        </p:spPr>
        <p:txBody>
          <a:bodyPr wrap="none">
            <a:spAutoFit/>
          </a:bodyPr>
          <a:lstStyle/>
          <a:p>
            <a:r>
              <a:rPr lang="en-US" sz="3200" b="1">
                <a:solidFill>
                  <a:srgbClr val="0418AC"/>
                </a:solidFill>
                <a:latin typeface="HP001 4 hàng" pitchFamily="34" charset="0"/>
                <a:ea typeface="Arial-Rounded" pitchFamily="34" charset="0"/>
                <a:cs typeface="Arial-Rounded" pitchFamily="34" charset="0"/>
              </a:rPr>
              <a:t> </a:t>
            </a:r>
            <a:r>
              <a:rPr lang="en-US" sz="3200" b="1" smtClean="0">
                <a:solidFill>
                  <a:srgbClr val="0418AC"/>
                </a:solidFill>
                <a:latin typeface="HP001 4 hàng" pitchFamily="34" charset="0"/>
                <a:ea typeface="Arial-Rounded" pitchFamily="34" charset="0"/>
                <a:cs typeface="Arial-Rounded" pitchFamily="34" charset="0"/>
              </a:rPr>
              <a:t>Con đường tôi đã đi lại nhiều lần mà sao thấy </a:t>
            </a:r>
            <a:endParaRPr lang="en-US" sz="3200"/>
          </a:p>
        </p:txBody>
      </p:sp>
      <p:sp>
        <p:nvSpPr>
          <p:cNvPr id="14" name="Rectangle 13"/>
          <p:cNvSpPr/>
          <p:nvPr/>
        </p:nvSpPr>
        <p:spPr>
          <a:xfrm>
            <a:off x="172418" y="4508014"/>
            <a:ext cx="643125"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lạ.</a:t>
            </a:r>
            <a:endParaRPr lang="en-US" sz="3200"/>
          </a:p>
        </p:txBody>
      </p:sp>
      <p:sp>
        <p:nvSpPr>
          <p:cNvPr id="15" name="Oval 14"/>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7</a:t>
            </a:r>
            <a:endParaRPr lang="en-US" sz="2400">
              <a:solidFill>
                <a:schemeClr val="bg1"/>
              </a:solidFill>
            </a:endParaRPr>
          </a:p>
        </p:txBody>
      </p:sp>
    </p:spTree>
    <p:extLst>
      <p:ext uri="{BB962C8B-B14F-4D97-AF65-F5344CB8AC3E}">
        <p14:creationId xmlns:p14="http://schemas.microsoft.com/office/powerpoint/2010/main" val="21317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830997"/>
          </a:xfrm>
          <a:prstGeom prst="rect">
            <a:avLst/>
          </a:prstGeom>
          <a:solidFill>
            <a:schemeClr val="bg1"/>
          </a:solidFill>
        </p:spPr>
        <p:txBody>
          <a:bodyPr wrap="square" rtlCol="0">
            <a:spAutoFit/>
          </a:bodyPr>
          <a:lstStyle/>
          <a:p>
            <a:r>
              <a:rPr lang="en-US" sz="2400" smtClean="0">
                <a:solidFill>
                  <a:schemeClr val="tx1"/>
                </a:solidFill>
              </a:rPr>
              <a:t>   Tìm trong hoặc ngoài bài đọc </a:t>
            </a:r>
            <a:r>
              <a:rPr lang="en-US" sz="2400" i="1" smtClean="0">
                <a:solidFill>
                  <a:srgbClr val="0418AC"/>
                </a:solidFill>
              </a:rPr>
              <a:t>Tôi đi học </a:t>
            </a:r>
            <a:r>
              <a:rPr lang="en-US" sz="2400" smtClean="0">
                <a:solidFill>
                  <a:schemeClr val="tx1"/>
                </a:solidFill>
              </a:rPr>
              <a:t>từ ngữ có tiếng chứa vần </a:t>
            </a:r>
            <a:r>
              <a:rPr lang="en-US" sz="2400" smtClean="0">
                <a:solidFill>
                  <a:srgbClr val="FF0000"/>
                </a:solidFill>
              </a:rPr>
              <a:t>ương, ươn, ươi, ươu</a:t>
            </a:r>
            <a:endParaRPr lang="en-US" sz="2400" i="1">
              <a:solidFill>
                <a:srgbClr val="FF0000"/>
              </a:solidFill>
            </a:endParaRPr>
          </a:p>
        </p:txBody>
      </p:sp>
      <p:sp>
        <p:nvSpPr>
          <p:cNvPr id="50" name="Oval 49"/>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8</a:t>
            </a:r>
            <a:endParaRPr lang="en-US" sz="2400">
              <a:solidFill>
                <a:schemeClr val="bg1"/>
              </a:solidFill>
            </a:endParaRPr>
          </a:p>
        </p:txBody>
      </p:sp>
      <p:grpSp>
        <p:nvGrpSpPr>
          <p:cNvPr id="51" name="Group 50">
            <a:extLst>
              <a:ext uri="{FF2B5EF4-FFF2-40B4-BE49-F238E27FC236}">
                <a16:creationId xmlns="" xmlns:a16="http://schemas.microsoft.com/office/drawing/2014/main" id="{6E9D0D27-F9D1-47C5-8AAE-A0A57DB5B976}"/>
              </a:ext>
            </a:extLst>
          </p:cNvPr>
          <p:cNvGrpSpPr/>
          <p:nvPr/>
        </p:nvGrpSpPr>
        <p:grpSpPr>
          <a:xfrm>
            <a:off x="2519558" y="983147"/>
            <a:ext cx="1969251" cy="1849056"/>
            <a:chOff x="3447002" y="870293"/>
            <a:chExt cx="2554417" cy="2558707"/>
          </a:xfrm>
          <a:solidFill>
            <a:srgbClr val="D50D8E"/>
          </a:solidFill>
          <a:effectLst>
            <a:glow rad="101600">
              <a:schemeClr val="accent6">
                <a:satMod val="175000"/>
                <a:alpha val="40000"/>
              </a:schemeClr>
            </a:glow>
          </a:effectLst>
        </p:grpSpPr>
        <p:sp>
          <p:nvSpPr>
            <p:cNvPr id="52" name="Freeform 15">
              <a:extLst>
                <a:ext uri="{FF2B5EF4-FFF2-40B4-BE49-F238E27FC236}">
                  <a16:creationId xmlns="" xmlns:a16="http://schemas.microsoft.com/office/drawing/2014/main" id="{F25E2B5B-EBBF-4E16-BAFB-DAD38995E2C9}"/>
                </a:ext>
              </a:extLst>
            </p:cNvPr>
            <p:cNvSpPr>
              <a:spLocks/>
            </p:cNvSpPr>
            <p:nvPr/>
          </p:nvSpPr>
          <p:spPr bwMode="auto">
            <a:xfrm>
              <a:off x="3447002" y="870293"/>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4400" b="1" dirty="0">
                <a:solidFill>
                  <a:schemeClr val="bg1"/>
                </a:solidFill>
              </a:endParaRPr>
            </a:p>
          </p:txBody>
        </p:sp>
        <p:sp>
          <p:nvSpPr>
            <p:cNvPr id="53" name="TextBox 52">
              <a:extLst>
                <a:ext uri="{FF2B5EF4-FFF2-40B4-BE49-F238E27FC236}">
                  <a16:creationId xmlns="" xmlns:a16="http://schemas.microsoft.com/office/drawing/2014/main" id="{52301511-9BAE-4222-8FC4-4DDE99B810F3}"/>
                </a:ext>
              </a:extLst>
            </p:cNvPr>
            <p:cNvSpPr txBox="1"/>
            <p:nvPr/>
          </p:nvSpPr>
          <p:spPr>
            <a:xfrm>
              <a:off x="3535993" y="1694008"/>
              <a:ext cx="2376434" cy="1064746"/>
            </a:xfrm>
            <a:prstGeom prst="rect">
              <a:avLst/>
            </a:prstGeom>
            <a:grpFill/>
          </p:spPr>
          <p:txBody>
            <a:bodyPr wrap="square">
              <a:spAutoFit/>
            </a:bodyPr>
            <a:lstStyle/>
            <a:p>
              <a:pPr algn="ctr"/>
              <a:r>
                <a:rPr lang="en-US" sz="4400" b="1" smtClean="0">
                  <a:solidFill>
                    <a:schemeClr val="bg1"/>
                  </a:solidFill>
                  <a:latin typeface="Arial-Rounded" panose="020B0500000000000000" pitchFamily="34" charset="0"/>
                  <a:cs typeface="Arial-Rounded" panose="020B0500000000000000" pitchFamily="34" charset="0"/>
                </a:rPr>
                <a:t>ương</a:t>
              </a:r>
              <a:endParaRPr lang="en-US" sz="4400" b="1" dirty="0">
                <a:solidFill>
                  <a:schemeClr val="bg1"/>
                </a:solidFill>
              </a:endParaRPr>
            </a:p>
          </p:txBody>
        </p:sp>
      </p:grpSp>
      <p:grpSp>
        <p:nvGrpSpPr>
          <p:cNvPr id="54" name="Group 53">
            <a:extLst>
              <a:ext uri="{FF2B5EF4-FFF2-40B4-BE49-F238E27FC236}">
                <a16:creationId xmlns="" xmlns:a16="http://schemas.microsoft.com/office/drawing/2014/main" id="{36C0055D-4FE8-4E60-81CE-01FDF56BA9A4}"/>
              </a:ext>
            </a:extLst>
          </p:cNvPr>
          <p:cNvGrpSpPr/>
          <p:nvPr/>
        </p:nvGrpSpPr>
        <p:grpSpPr>
          <a:xfrm>
            <a:off x="4589205" y="987972"/>
            <a:ext cx="1969250" cy="1849056"/>
            <a:chOff x="6206532" y="876726"/>
            <a:chExt cx="2554416" cy="2558707"/>
          </a:xfrm>
          <a:solidFill>
            <a:srgbClr val="D50D8E"/>
          </a:solidFill>
          <a:effectLst>
            <a:glow rad="101600">
              <a:schemeClr val="accent6">
                <a:satMod val="175000"/>
                <a:alpha val="40000"/>
              </a:schemeClr>
            </a:glow>
          </a:effectLst>
        </p:grpSpPr>
        <p:sp>
          <p:nvSpPr>
            <p:cNvPr id="61" name="Freeform 14">
              <a:extLst>
                <a:ext uri="{FF2B5EF4-FFF2-40B4-BE49-F238E27FC236}">
                  <a16:creationId xmlns="" xmlns:a16="http://schemas.microsoft.com/office/drawing/2014/main" id="{A6840CC5-5C06-41BD-BD86-D829FC388FE9}"/>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4400" b="1">
                <a:solidFill>
                  <a:schemeClr val="bg1"/>
                </a:solidFill>
              </a:endParaRPr>
            </a:p>
          </p:txBody>
        </p:sp>
        <p:sp>
          <p:nvSpPr>
            <p:cNvPr id="62" name="TextBox 61">
              <a:extLst>
                <a:ext uri="{FF2B5EF4-FFF2-40B4-BE49-F238E27FC236}">
                  <a16:creationId xmlns="" xmlns:a16="http://schemas.microsoft.com/office/drawing/2014/main" id="{8F6F29B7-797D-4841-B400-64BB42CCB8FD}"/>
                </a:ext>
              </a:extLst>
            </p:cNvPr>
            <p:cNvSpPr txBox="1"/>
            <p:nvPr/>
          </p:nvSpPr>
          <p:spPr>
            <a:xfrm>
              <a:off x="6344321" y="1694007"/>
              <a:ext cx="2376435" cy="1064746"/>
            </a:xfrm>
            <a:prstGeom prst="rect">
              <a:avLst/>
            </a:prstGeom>
            <a:grpFill/>
          </p:spPr>
          <p:txBody>
            <a:bodyPr wrap="square">
              <a:spAutoFit/>
            </a:bodyPr>
            <a:lstStyle/>
            <a:p>
              <a:pPr algn="ctr"/>
              <a:r>
                <a:rPr lang="en-US" sz="4400" b="1" smtClean="0">
                  <a:solidFill>
                    <a:schemeClr val="bg1"/>
                  </a:solidFill>
                  <a:latin typeface="Arial-Rounded" panose="020B0500000000000000" pitchFamily="34" charset="0"/>
                  <a:cs typeface="Arial-Rounded" panose="020B0500000000000000" pitchFamily="34" charset="0"/>
                </a:rPr>
                <a:t>ươn</a:t>
              </a:r>
              <a:endParaRPr lang="en-US" sz="4400" b="1" dirty="0">
                <a:solidFill>
                  <a:schemeClr val="bg1"/>
                </a:solidFill>
              </a:endParaRPr>
            </a:p>
          </p:txBody>
        </p:sp>
      </p:grpSp>
      <p:grpSp>
        <p:nvGrpSpPr>
          <p:cNvPr id="69" name="Group 68">
            <a:extLst>
              <a:ext uri="{FF2B5EF4-FFF2-40B4-BE49-F238E27FC236}">
                <a16:creationId xmlns="" xmlns:a16="http://schemas.microsoft.com/office/drawing/2014/main" id="{BFA41130-A2BA-474D-A31D-CE9E277452BC}"/>
              </a:ext>
            </a:extLst>
          </p:cNvPr>
          <p:cNvGrpSpPr/>
          <p:nvPr/>
        </p:nvGrpSpPr>
        <p:grpSpPr>
          <a:xfrm>
            <a:off x="2519558" y="3038295"/>
            <a:ext cx="1969251" cy="1853705"/>
            <a:chOff x="3447002" y="3610256"/>
            <a:chExt cx="2554417" cy="2565140"/>
          </a:xfrm>
          <a:solidFill>
            <a:srgbClr val="D50D8E"/>
          </a:solidFill>
          <a:effectLst>
            <a:glow rad="101600">
              <a:schemeClr val="accent6">
                <a:satMod val="175000"/>
                <a:alpha val="40000"/>
              </a:schemeClr>
            </a:glow>
          </a:effectLst>
        </p:grpSpPr>
        <p:sp>
          <p:nvSpPr>
            <p:cNvPr id="70" name="Freeform 13">
              <a:extLst>
                <a:ext uri="{FF2B5EF4-FFF2-40B4-BE49-F238E27FC236}">
                  <a16:creationId xmlns="" xmlns:a16="http://schemas.microsoft.com/office/drawing/2014/main" id="{BEF296AE-711C-460A-BF7A-F1F09FA61333}"/>
                </a:ext>
              </a:extLst>
            </p:cNvPr>
            <p:cNvSpPr>
              <a:spLocks/>
            </p:cNvSpPr>
            <p:nvPr/>
          </p:nvSpPr>
          <p:spPr bwMode="auto">
            <a:xfrm>
              <a:off x="3447002" y="3610256"/>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4400" b="1">
                <a:solidFill>
                  <a:schemeClr val="bg1"/>
                </a:solidFill>
              </a:endParaRPr>
            </a:p>
          </p:txBody>
        </p:sp>
        <p:sp>
          <p:nvSpPr>
            <p:cNvPr id="71" name="TextBox 70">
              <a:extLst>
                <a:ext uri="{FF2B5EF4-FFF2-40B4-BE49-F238E27FC236}">
                  <a16:creationId xmlns="" xmlns:a16="http://schemas.microsoft.com/office/drawing/2014/main" id="{867D7499-C68F-495A-907E-3F420A5DC97C}"/>
                </a:ext>
              </a:extLst>
            </p:cNvPr>
            <p:cNvSpPr txBox="1"/>
            <p:nvPr/>
          </p:nvSpPr>
          <p:spPr>
            <a:xfrm>
              <a:off x="3535993" y="4538883"/>
              <a:ext cx="2376434" cy="1064745"/>
            </a:xfrm>
            <a:prstGeom prst="rect">
              <a:avLst/>
            </a:prstGeom>
            <a:grpFill/>
          </p:spPr>
          <p:txBody>
            <a:bodyPr wrap="square">
              <a:spAutoFit/>
            </a:bodyPr>
            <a:lstStyle/>
            <a:p>
              <a:pPr algn="ctr"/>
              <a:r>
                <a:rPr lang="en-US" sz="4400" b="1" smtClean="0">
                  <a:solidFill>
                    <a:schemeClr val="bg1"/>
                  </a:solidFill>
                  <a:latin typeface="Arial-Rounded" panose="020B0500000000000000" pitchFamily="34" charset="0"/>
                  <a:cs typeface="Arial-Rounded" panose="020B0500000000000000" pitchFamily="34" charset="0"/>
                </a:rPr>
                <a:t>ươi</a:t>
              </a:r>
              <a:endParaRPr lang="en-US" sz="4400" b="1" dirty="0">
                <a:solidFill>
                  <a:schemeClr val="bg1"/>
                </a:solidFill>
              </a:endParaRPr>
            </a:p>
          </p:txBody>
        </p:sp>
      </p:grpSp>
      <p:grpSp>
        <p:nvGrpSpPr>
          <p:cNvPr id="72" name="Group 71">
            <a:extLst>
              <a:ext uri="{FF2B5EF4-FFF2-40B4-BE49-F238E27FC236}">
                <a16:creationId xmlns="" xmlns:a16="http://schemas.microsoft.com/office/drawing/2014/main" id="{B248F4D6-3D35-4F6F-9781-D4111D7B2BED}"/>
              </a:ext>
            </a:extLst>
          </p:cNvPr>
          <p:cNvGrpSpPr/>
          <p:nvPr/>
        </p:nvGrpSpPr>
        <p:grpSpPr>
          <a:xfrm>
            <a:off x="4589205" y="3043120"/>
            <a:ext cx="1969250" cy="1853705"/>
            <a:chOff x="6206532" y="3616689"/>
            <a:chExt cx="2554416" cy="2565140"/>
          </a:xfrm>
          <a:solidFill>
            <a:srgbClr val="D50D8E"/>
          </a:solidFill>
          <a:effectLst>
            <a:glow rad="101600">
              <a:schemeClr val="accent6">
                <a:satMod val="175000"/>
                <a:alpha val="40000"/>
              </a:schemeClr>
            </a:glow>
          </a:effectLst>
        </p:grpSpPr>
        <p:sp>
          <p:nvSpPr>
            <p:cNvPr id="73" name="Freeform 12">
              <a:extLst>
                <a:ext uri="{FF2B5EF4-FFF2-40B4-BE49-F238E27FC236}">
                  <a16:creationId xmlns="" xmlns:a16="http://schemas.microsoft.com/office/drawing/2014/main" id="{E4F72C92-400B-4E35-A064-9756728F60B1}"/>
                </a:ext>
              </a:extLst>
            </p:cNvPr>
            <p:cNvSpPr>
              <a:spLocks/>
            </p:cNvSpPr>
            <p:nvPr/>
          </p:nvSpPr>
          <p:spPr bwMode="auto">
            <a:xfrm>
              <a:off x="6206532" y="3616689"/>
              <a:ext cx="2554416" cy="2565140"/>
            </a:xfrm>
            <a:custGeom>
              <a:avLst/>
              <a:gdLst>
                <a:gd name="T0" fmla="*/ 0 w 2320"/>
                <a:gd name="T1" fmla="*/ 1325322 h 2320"/>
                <a:gd name="T2" fmla="*/ 570180 w 2320"/>
                <a:gd name="T3" fmla="*/ 1897992 h 2320"/>
                <a:gd name="T4" fmla="*/ 1889740 w 2320"/>
                <a:gd name="T5" fmla="*/ 1897992 h 2320"/>
                <a:gd name="T6" fmla="*/ 1889740 w 2320"/>
                <a:gd name="T7" fmla="*/ 572670 h 2320"/>
                <a:gd name="T8" fmla="*/ 1319560 w 2320"/>
                <a:gd name="T9" fmla="*/ 0 h 2320"/>
                <a:gd name="T10" fmla="*/ 0 w 2320"/>
                <a:gd name="T11" fmla="*/ 0 h 2320"/>
                <a:gd name="T12" fmla="*/ 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pPr algn="ctr"/>
              <a:endParaRPr lang="zh-CN" altLang="en-US" sz="4400" b="1">
                <a:solidFill>
                  <a:schemeClr val="bg1"/>
                </a:solidFill>
              </a:endParaRPr>
            </a:p>
          </p:txBody>
        </p:sp>
        <p:sp>
          <p:nvSpPr>
            <p:cNvPr id="74" name="TextBox 73">
              <a:extLst>
                <a:ext uri="{FF2B5EF4-FFF2-40B4-BE49-F238E27FC236}">
                  <a16:creationId xmlns="" xmlns:a16="http://schemas.microsoft.com/office/drawing/2014/main" id="{0EF37C4B-76DF-432D-9AED-4B3D2810E88D}"/>
                </a:ext>
              </a:extLst>
            </p:cNvPr>
            <p:cNvSpPr txBox="1"/>
            <p:nvPr/>
          </p:nvSpPr>
          <p:spPr>
            <a:xfrm>
              <a:off x="6206532" y="4538885"/>
              <a:ext cx="2376435" cy="1064745"/>
            </a:xfrm>
            <a:prstGeom prst="rect">
              <a:avLst/>
            </a:prstGeom>
            <a:grpFill/>
          </p:spPr>
          <p:txBody>
            <a:bodyPr wrap="square">
              <a:spAutoFit/>
            </a:bodyPr>
            <a:lstStyle/>
            <a:p>
              <a:pPr algn="ctr"/>
              <a:r>
                <a:rPr lang="en-US" sz="4400" b="1" smtClean="0">
                  <a:solidFill>
                    <a:schemeClr val="bg1"/>
                  </a:solidFill>
                  <a:latin typeface="Arial-Rounded" panose="020B0500000000000000" pitchFamily="34" charset="0"/>
                  <a:cs typeface="Arial-Rounded" panose="020B0500000000000000" pitchFamily="34" charset="0"/>
                </a:rPr>
                <a:t>ươu</a:t>
              </a:r>
              <a:endParaRPr lang="en-US" sz="4400" b="1" dirty="0">
                <a:solidFill>
                  <a:schemeClr val="bg1"/>
                </a:solidFill>
              </a:endParaRPr>
            </a:p>
          </p:txBody>
        </p:sp>
      </p:grpSp>
    </p:spTree>
    <p:extLst>
      <p:ext uri="{BB962C8B-B14F-4D97-AF65-F5344CB8AC3E}">
        <p14:creationId xmlns:p14="http://schemas.microsoft.com/office/powerpoint/2010/main" val="69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Effect transition="in" filter="fade">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Hát một bài hát về ngày đầu đi học</a:t>
            </a:r>
            <a:endParaRPr lang="en-US" sz="2400">
              <a:solidFill>
                <a:schemeClr val="tx1"/>
              </a:solidFill>
            </a:endParaRPr>
          </a:p>
        </p:txBody>
      </p:sp>
      <p:sp>
        <p:nvSpPr>
          <p:cNvPr id="6" name="Oval 5"/>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9</a:t>
            </a:r>
            <a:endParaRPr lang="en-US" sz="2400">
              <a:solidFill>
                <a:schemeClr val="bg1"/>
              </a:solidFill>
            </a:endParaRPr>
          </a:p>
        </p:txBody>
      </p:sp>
      <p:pic>
        <p:nvPicPr>
          <p:cNvPr id="2" name="Picture 2" descr="E:\QUYNH\BAI GIANG DIEN TU\bài giảng điện tử học kì II\cắt\3.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9091" y="966787"/>
            <a:ext cx="5668765" cy="358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98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80777" y="56338"/>
            <a:ext cx="5793574" cy="400110"/>
          </a:xfrm>
          <a:prstGeom prst="rect">
            <a:avLst/>
          </a:prstGeom>
          <a:solidFill>
            <a:schemeClr val="bg1"/>
          </a:solidFill>
        </p:spPr>
        <p:txBody>
          <a:bodyPr wrap="none" rtlCol="0">
            <a:spAutoFit/>
          </a:bodyPr>
          <a:lstStyle/>
          <a:p>
            <a:r>
              <a:rPr lang="en-US" sz="2000" smtClean="0"/>
              <a:t>Quan sát hình ảnh các bạn trong ngày đầu đi học</a:t>
            </a:r>
            <a:endParaRPr lang="en-US" sz="2000"/>
          </a:p>
        </p:txBody>
      </p:sp>
      <p:sp>
        <p:nvSpPr>
          <p:cNvPr id="16" name="Oval 15"/>
          <p:cNvSpPr/>
          <p:nvPr/>
        </p:nvSpPr>
        <p:spPr>
          <a:xfrm>
            <a:off x="1"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1</a:t>
            </a:r>
            <a:endParaRPr lang="en-US" sz="2400" b="1">
              <a:solidFill>
                <a:schemeClr val="bg1"/>
              </a:solidFill>
            </a:endParaRPr>
          </a:p>
        </p:txBody>
      </p:sp>
      <p:sp>
        <p:nvSpPr>
          <p:cNvPr id="19" name="TextBox 18"/>
          <p:cNvSpPr txBox="1"/>
          <p:nvPr/>
        </p:nvSpPr>
        <p:spPr>
          <a:xfrm>
            <a:off x="6858591" y="120885"/>
            <a:ext cx="1851789" cy="369332"/>
          </a:xfrm>
          <a:prstGeom prst="rect">
            <a:avLst/>
          </a:prstGeom>
          <a:solidFill>
            <a:schemeClr val="bg1"/>
          </a:solidFill>
        </p:spPr>
        <p:txBody>
          <a:bodyPr wrap="none" rtlCol="0">
            <a:spAutoFit/>
          </a:bodyPr>
          <a:lstStyle/>
          <a:p>
            <a:r>
              <a:rPr lang="en-US" sz="1800" smtClean="0">
                <a:solidFill>
                  <a:srgbClr val="FF0000"/>
                </a:solidFill>
              </a:rPr>
              <a:t>Thảo luận nhóm</a:t>
            </a:r>
            <a:endParaRPr lang="en-US" sz="1800">
              <a:solidFill>
                <a:srgbClr val="FF0000"/>
              </a:solidFill>
            </a:endParaRPr>
          </a:p>
        </p:txBody>
      </p:sp>
      <p:sp>
        <p:nvSpPr>
          <p:cNvPr id="11" name="TextBox 10"/>
          <p:cNvSpPr txBox="1"/>
          <p:nvPr/>
        </p:nvSpPr>
        <p:spPr>
          <a:xfrm>
            <a:off x="604532" y="4229187"/>
            <a:ext cx="6865982" cy="707886"/>
          </a:xfrm>
          <a:prstGeom prst="rect">
            <a:avLst/>
          </a:prstGeom>
          <a:solidFill>
            <a:schemeClr val="bg1"/>
          </a:solidFill>
        </p:spPr>
        <p:txBody>
          <a:bodyPr wrap="none" rtlCol="0">
            <a:spAutoFit/>
          </a:bodyPr>
          <a:lstStyle/>
          <a:p>
            <a:pPr marL="342900" indent="-342900">
              <a:buAutoNum type="alphaLcPeriod"/>
            </a:pPr>
            <a:r>
              <a:rPr lang="en-US" sz="2000" smtClean="0">
                <a:solidFill>
                  <a:schemeClr val="tx1"/>
                </a:solidFill>
              </a:rPr>
              <a:t>Hình ảnh bạn nào giống với em trong ngày đầu đi học ?</a:t>
            </a:r>
          </a:p>
          <a:p>
            <a:pPr marL="342900" indent="-342900">
              <a:buAutoNum type="alphaLcPeriod"/>
            </a:pPr>
            <a:r>
              <a:rPr lang="en-US" sz="2000" smtClean="0">
                <a:solidFill>
                  <a:schemeClr val="tx1"/>
                </a:solidFill>
              </a:rPr>
              <a:t>Ngày đầu đi học của em có gì đáng nhớ ?</a:t>
            </a:r>
            <a:endParaRPr lang="en-US" sz="2000">
              <a:solidFill>
                <a:schemeClr val="tx1"/>
              </a:solidFill>
            </a:endParaRPr>
          </a:p>
        </p:txBody>
      </p:sp>
      <p:pic>
        <p:nvPicPr>
          <p:cNvPr id="1026"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211212" y="490217"/>
            <a:ext cx="4647379" cy="369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8D3A96"/>
          </a:solidFill>
          <a:ln w="76200">
            <a:solidFill>
              <a:srgbClr val="C86AC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4800" b="1" smtClean="0"/>
              <a:t>MÁI TRƯỜNG MẾN YÊU</a:t>
            </a:r>
            <a:endParaRPr lang="en-US" sz="48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7030A0"/>
                </a:solidFill>
              </a:rPr>
              <a:t>3</a:t>
            </a:r>
            <a:endParaRPr lang="en-US" sz="6000" b="1">
              <a:solidFill>
                <a:srgbClr val="7030A0"/>
              </a:solidFill>
            </a:endParaRPr>
          </a:p>
        </p:txBody>
      </p:sp>
      <p:pic>
        <p:nvPicPr>
          <p:cNvPr id="8" name="Picture 5"/>
          <p:cNvPicPr>
            <a:picLocks noChangeAspect="1" noChangeArrowheads="1"/>
          </p:cNvPicPr>
          <p:nvPr/>
        </p:nvPicPr>
        <p:blipFill>
          <a:blip r:embed="rId5">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2048907" y="1762833"/>
            <a:ext cx="5001977"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duotone>
              <a:prstClr val="black"/>
              <a:srgbClr val="C86AC1">
                <a:tint val="45000"/>
                <a:satMod val="400000"/>
              </a:srgbClr>
            </a:duotone>
            <a:extLst>
              <a:ext uri="{28A0092B-C50C-407E-A947-70E740481C1C}">
                <a14:useLocalDpi xmlns:a14="http://schemas.microsoft.com/office/drawing/2010/main"/>
              </a:ext>
            </a:extLst>
          </a:blip>
          <a:srcRect/>
          <a:stretch>
            <a:fillRect/>
          </a:stretch>
        </p:blipFill>
        <p:spPr bwMode="auto">
          <a:xfrm>
            <a:off x="1575557" y="1699341"/>
            <a:ext cx="1078229" cy="1017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609971" y="1915752"/>
            <a:ext cx="3927463" cy="584763"/>
          </a:xfrm>
          <a:prstGeom prst="rect">
            <a:avLst/>
          </a:prstGeom>
          <a:noFill/>
        </p:spPr>
        <p:txBody>
          <a:bodyPr wrap="square" lIns="91428" tIns="45714" rIns="91428" bIns="45714" rtlCol="0">
            <a:spAutoFit/>
          </a:bodyPr>
          <a:lstStyle/>
          <a:p>
            <a:pPr algn="ctr"/>
            <a:r>
              <a:rPr lang="en-US" sz="3200" b="1" smtClean="0">
                <a:solidFill>
                  <a:srgbClr val="7030A0"/>
                </a:solidFill>
                <a:latin typeface="Arial-Rounded" pitchFamily="34" charset="0"/>
                <a:ea typeface="Arial-Rounded" pitchFamily="34" charset="0"/>
                <a:cs typeface="Arial-Rounded" pitchFamily="34" charset="0"/>
              </a:rPr>
              <a:t>TÔI ĐI HỌC</a:t>
            </a:r>
            <a:endParaRPr lang="en-US" sz="3200" b="1">
              <a:solidFill>
                <a:srgbClr val="7030A0"/>
              </a:solidFill>
              <a:latin typeface="Arial-Rounded" pitchFamily="34" charset="0"/>
              <a:ea typeface="Arial-Rounded" pitchFamily="34" charset="0"/>
              <a:cs typeface="Arial-Rounded" pitchFamily="34" charset="0"/>
            </a:endParaRPr>
          </a:p>
        </p:txBody>
      </p:sp>
      <p:sp>
        <p:nvSpPr>
          <p:cNvPr id="11" name="TextBox 10"/>
          <p:cNvSpPr txBox="1"/>
          <p:nvPr/>
        </p:nvSpPr>
        <p:spPr>
          <a:xfrm>
            <a:off x="1619371" y="1747468"/>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1</a:t>
            </a:r>
            <a:endParaRPr lang="en-US" sz="3200" b="1">
              <a:solidFill>
                <a:schemeClr val="bg1"/>
              </a:solidFill>
              <a:latin typeface="Arial Rounded MT Bold" pitchFamily="34" charset="0"/>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Đọc </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2</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691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00050" y="146844"/>
            <a:ext cx="6923154" cy="343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0" b="100000" l="0" r="100000">
                        <a14:foregroundMark x1="80328" y1="13991" x2="80328" y2="13991"/>
                        <a14:foregroundMark x1="68525" y1="20359" x2="68525" y2="20359"/>
                        <a14:foregroundMark x1="59344" y1="15157" x2="59344" y2="15157"/>
                        <a14:foregroundMark x1="58470" y1="8789" x2="58470" y2="8789"/>
                        <a14:foregroundMark x1="73989" y1="6906" x2="73989" y2="6906"/>
                        <a14:foregroundMark x1="19126" y1="76233" x2="19126" y2="76233"/>
                        <a14:foregroundMark x1="15956" y1="82601" x2="15956" y2="82601"/>
                        <a14:foregroundMark x1="15956" y1="90135" x2="15956" y2="90135"/>
                        <a14:foregroundMark x1="91803" y1="17758" x2="91803" y2="17758"/>
                        <a14:foregroundMark x1="96393" y1="9865" x2="96393" y2="9865"/>
                        <a14:foregroundMark x1="86339" y1="8341" x2="86339" y2="8341"/>
                        <a14:foregroundMark x1="73005" y1="9865" x2="73005" y2="9865"/>
                      </a14:backgroundRemoval>
                    </a14:imgEffect>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843713" y="2340326"/>
            <a:ext cx="2300287" cy="280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34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2236" y="26078"/>
            <a:ext cx="1960793" cy="584775"/>
          </a:xfrm>
          <a:prstGeom prst="rect">
            <a:avLst/>
          </a:prstGeom>
          <a:noFill/>
        </p:spPr>
        <p:txBody>
          <a:bodyPr wrap="none" rtlCol="0">
            <a:spAutoFit/>
          </a:bodyPr>
          <a:lstStyle/>
          <a:p>
            <a:r>
              <a:rPr lang="en-US" sz="3200" smtClean="0"/>
              <a:t>Tôi đi học</a:t>
            </a:r>
            <a:endParaRPr lang="en-US" sz="3200"/>
          </a:p>
        </p:txBody>
      </p:sp>
      <p:sp>
        <p:nvSpPr>
          <p:cNvPr id="4" name="TextBox 3"/>
          <p:cNvSpPr txBox="1"/>
          <p:nvPr/>
        </p:nvSpPr>
        <p:spPr>
          <a:xfrm>
            <a:off x="210538" y="4655076"/>
            <a:ext cx="1210588" cy="400110"/>
          </a:xfrm>
          <a:prstGeom prst="rect">
            <a:avLst/>
          </a:prstGeom>
          <a:solidFill>
            <a:schemeClr val="bg1"/>
          </a:solidFill>
        </p:spPr>
        <p:txBody>
          <a:bodyPr wrap="none" rtlCol="0">
            <a:spAutoFit/>
          </a:bodyPr>
          <a:lstStyle/>
          <a:p>
            <a:r>
              <a:rPr lang="en-US" sz="2000" smtClean="0">
                <a:solidFill>
                  <a:schemeClr val="tx1"/>
                </a:solidFill>
              </a:rPr>
              <a:t>Đọc mẫu</a:t>
            </a:r>
            <a:endParaRPr lang="en-US" sz="2000">
              <a:solidFill>
                <a:schemeClr val="tx1"/>
              </a:solidFill>
            </a:endParaRPr>
          </a:p>
        </p:txBody>
      </p:sp>
      <p:sp>
        <p:nvSpPr>
          <p:cNvPr id="6" name="TextBox 5"/>
          <p:cNvSpPr txBox="1"/>
          <p:nvPr/>
        </p:nvSpPr>
        <p:spPr>
          <a:xfrm>
            <a:off x="618837" y="593927"/>
            <a:ext cx="8004456" cy="3785652"/>
          </a:xfrm>
          <a:prstGeom prst="rect">
            <a:avLst/>
          </a:prstGeom>
          <a:noFill/>
        </p:spPr>
        <p:txBody>
          <a:bodyPr wrap="square" rtlCol="0">
            <a:spAutoFit/>
          </a:bodyPr>
          <a:lstStyle/>
          <a:p>
            <a:pPr algn="just"/>
            <a:r>
              <a:rPr lang="en-US" sz="2400"/>
              <a:t> </a:t>
            </a:r>
            <a:r>
              <a:rPr lang="en-US" sz="2400" smtClean="0"/>
              <a:t>    Một buổi mai, mẹ âu yếm nắm tay tôi dẫn đi trên con đường làng dài và hẹp. Con đường này tôi đã đi lại nhiều lần, nhưng lần này tự nhiên thấy lạ. Cảnh vật xung quanh tôi đều thay đổi. Hôm nay tôi đi học.</a:t>
            </a:r>
          </a:p>
          <a:p>
            <a:pPr algn="just"/>
            <a:r>
              <a:rPr lang="en-US" sz="2400"/>
              <a:t> </a:t>
            </a:r>
            <a:r>
              <a:rPr lang="en-US" sz="2400" smtClean="0"/>
              <a:t>    Cũng như tôi, mấy cậu </a:t>
            </a:r>
            <a:r>
              <a:rPr lang="en-US" sz="2400" smtClean="0"/>
              <a:t>học trò </a:t>
            </a:r>
            <a:r>
              <a:rPr lang="en-US" sz="2400" smtClean="0"/>
              <a:t>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a:p>
            <a:pPr algn="r"/>
            <a:r>
              <a:rPr lang="en-US" sz="2400" smtClean="0"/>
              <a:t>( Theo Thanh Tịnh)</a:t>
            </a:r>
            <a:endParaRPr lang="en-US" sz="2000"/>
          </a:p>
        </p:txBody>
      </p:sp>
      <p:sp>
        <p:nvSpPr>
          <p:cNvPr id="8" name="TextBox 7"/>
          <p:cNvSpPr txBox="1"/>
          <p:nvPr/>
        </p:nvSpPr>
        <p:spPr>
          <a:xfrm>
            <a:off x="265319" y="4607421"/>
            <a:ext cx="2871299" cy="400110"/>
          </a:xfrm>
          <a:prstGeom prst="rect">
            <a:avLst/>
          </a:prstGeom>
          <a:solidFill>
            <a:schemeClr val="bg1"/>
          </a:solidFill>
        </p:spPr>
        <p:txBody>
          <a:bodyPr wrap="none" rtlCol="0">
            <a:spAutoFit/>
          </a:bodyPr>
          <a:lstStyle/>
          <a:p>
            <a:r>
              <a:rPr lang="en-US" sz="2000" smtClean="0">
                <a:solidFill>
                  <a:schemeClr val="tx1"/>
                </a:solidFill>
              </a:rPr>
              <a:t>Tìm từ ngữ có vần mới </a:t>
            </a:r>
            <a:endParaRPr lang="en-US" sz="2000">
              <a:solidFill>
                <a:schemeClr val="tx1"/>
              </a:solidFill>
            </a:endParaRPr>
          </a:p>
        </p:txBody>
      </p:sp>
      <p:sp>
        <p:nvSpPr>
          <p:cNvPr id="3" name="Rectangle 2"/>
          <p:cNvSpPr/>
          <p:nvPr/>
        </p:nvSpPr>
        <p:spPr>
          <a:xfrm>
            <a:off x="3584164" y="593927"/>
            <a:ext cx="1194558" cy="461665"/>
          </a:xfrm>
          <a:prstGeom prst="rect">
            <a:avLst/>
          </a:prstGeom>
          <a:solidFill>
            <a:schemeClr val="bg1"/>
          </a:solidFill>
        </p:spPr>
        <p:txBody>
          <a:bodyPr wrap="none">
            <a:spAutoFit/>
          </a:bodyPr>
          <a:lstStyle/>
          <a:p>
            <a:pPr algn="just"/>
            <a:r>
              <a:rPr lang="en-US" sz="2400" smtClean="0">
                <a:solidFill>
                  <a:srgbClr val="FF0000"/>
                </a:solidFill>
              </a:rPr>
              <a:t>âu yếm</a:t>
            </a:r>
            <a:endParaRPr lang="en-US" sz="2400">
              <a:solidFill>
                <a:srgbClr val="FF0000"/>
              </a:solidFill>
            </a:endParaRPr>
          </a:p>
        </p:txBody>
      </p:sp>
    </p:spTree>
    <p:extLst>
      <p:ext uri="{BB962C8B-B14F-4D97-AF65-F5344CB8AC3E}">
        <p14:creationId xmlns:p14="http://schemas.microsoft.com/office/powerpoint/2010/main" val="394094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17076" y="1183823"/>
            <a:ext cx="3258207" cy="1303283"/>
            <a:chOff x="2617076" y="1183823"/>
            <a:chExt cx="3258207" cy="1303283"/>
          </a:xfrm>
        </p:grpSpPr>
        <p:sp>
          <p:nvSpPr>
            <p:cNvPr id="3" name="Rounded Rectangle 2"/>
            <p:cNvSpPr/>
            <p:nvPr/>
          </p:nvSpPr>
          <p:spPr>
            <a:xfrm>
              <a:off x="2617076" y="1183823"/>
              <a:ext cx="3258207"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644" y="1327632"/>
              <a:ext cx="2999150" cy="1015663"/>
            </a:xfrm>
            <a:prstGeom prst="rect">
              <a:avLst/>
            </a:prstGeom>
            <a:solidFill>
              <a:srgbClr val="FEE7EF"/>
            </a:solidFill>
            <a:ln w="19050">
              <a:solidFill>
                <a:srgbClr val="FFC000"/>
              </a:solidFill>
            </a:ln>
          </p:spPr>
          <p:txBody>
            <a:bodyPr wrap="square" rtlCol="0">
              <a:spAutoFit/>
            </a:bodyPr>
            <a:lstStyle/>
            <a:p>
              <a:pPr algn="ctr"/>
              <a:r>
                <a:rPr lang="en-US" sz="6000"/>
                <a:t>â</a:t>
              </a:r>
              <a:r>
                <a:rPr lang="en-US" sz="6000" smtClean="0"/>
                <a:t>u yếm</a:t>
              </a:r>
              <a:endParaRPr lang="en-US" sz="6000"/>
            </a:p>
          </p:txBody>
        </p:sp>
      </p:grpSp>
      <p:sp>
        <p:nvSpPr>
          <p:cNvPr id="7" name="TextBox 6"/>
          <p:cNvSpPr txBox="1"/>
          <p:nvPr/>
        </p:nvSpPr>
        <p:spPr>
          <a:xfrm>
            <a:off x="3895465" y="1327632"/>
            <a:ext cx="1786759" cy="1015663"/>
          </a:xfrm>
          <a:prstGeom prst="rect">
            <a:avLst/>
          </a:prstGeom>
          <a:noFill/>
          <a:ln w="19050">
            <a:noFill/>
          </a:ln>
        </p:spPr>
        <p:txBody>
          <a:bodyPr wrap="square" rtlCol="0">
            <a:spAutoFit/>
          </a:bodyPr>
          <a:lstStyle/>
          <a:p>
            <a:pPr algn="ctr"/>
            <a:r>
              <a:rPr lang="en-US" sz="6000" smtClean="0">
                <a:solidFill>
                  <a:srgbClr val="FF0000"/>
                </a:solidFill>
              </a:rPr>
              <a:t>yêm</a:t>
            </a:r>
            <a:endParaRPr lang="en-US" sz="6000">
              <a:solidFill>
                <a:srgbClr val="FF0000"/>
              </a:solidFill>
            </a:endParaRPr>
          </a:p>
        </p:txBody>
      </p:sp>
      <p:sp>
        <p:nvSpPr>
          <p:cNvPr id="6" name="TextBox 5"/>
          <p:cNvSpPr txBox="1"/>
          <p:nvPr/>
        </p:nvSpPr>
        <p:spPr>
          <a:xfrm>
            <a:off x="336662" y="4370648"/>
            <a:ext cx="1635384" cy="400110"/>
          </a:xfrm>
          <a:prstGeom prst="rect">
            <a:avLst/>
          </a:prstGeom>
          <a:solidFill>
            <a:schemeClr val="bg1"/>
          </a:solidFill>
        </p:spPr>
        <p:txBody>
          <a:bodyPr wrap="none" rtlCol="0">
            <a:spAutoFit/>
          </a:bodyPr>
          <a:lstStyle/>
          <a:p>
            <a:r>
              <a:rPr lang="en-US" sz="2000" smtClean="0">
                <a:solidFill>
                  <a:schemeClr val="tx1"/>
                </a:solidFill>
              </a:rPr>
              <a:t>Đọc vần mới</a:t>
            </a:r>
            <a:endParaRPr lang="en-US" sz="2000">
              <a:solidFill>
                <a:schemeClr val="tx1"/>
              </a:solidFill>
            </a:endParaRPr>
          </a:p>
        </p:txBody>
      </p:sp>
      <p:cxnSp>
        <p:nvCxnSpPr>
          <p:cNvPr id="11" name="Straight Arrow Connector 10"/>
          <p:cNvCxnSpPr/>
          <p:nvPr/>
        </p:nvCxnSpPr>
        <p:spPr>
          <a:xfrm>
            <a:off x="5108028" y="2343295"/>
            <a:ext cx="574196" cy="8203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2414" y="3163614"/>
            <a:ext cx="1786759" cy="1015663"/>
          </a:xfrm>
          <a:prstGeom prst="rect">
            <a:avLst/>
          </a:prstGeom>
          <a:noFill/>
          <a:ln w="19050">
            <a:noFill/>
          </a:ln>
        </p:spPr>
        <p:txBody>
          <a:bodyPr wrap="square" rtlCol="0">
            <a:spAutoFit/>
          </a:bodyPr>
          <a:lstStyle/>
          <a:p>
            <a:pPr algn="ctr"/>
            <a:r>
              <a:rPr lang="en-US" sz="6000" smtClean="0">
                <a:solidFill>
                  <a:srgbClr val="FF0000"/>
                </a:solidFill>
              </a:rPr>
              <a:t>yêm</a:t>
            </a:r>
            <a:endParaRPr lang="en-US" sz="6000">
              <a:solidFill>
                <a:srgbClr val="FF0000"/>
              </a:solidFill>
            </a:endParaRPr>
          </a:p>
        </p:txBody>
      </p:sp>
    </p:spTree>
    <p:extLst>
      <p:ext uri="{BB962C8B-B14F-4D97-AF65-F5344CB8AC3E}">
        <p14:creationId xmlns:p14="http://schemas.microsoft.com/office/powerpoint/2010/main" val="7861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2236" y="26078"/>
            <a:ext cx="1960793" cy="584775"/>
          </a:xfrm>
          <a:prstGeom prst="rect">
            <a:avLst/>
          </a:prstGeom>
          <a:noFill/>
        </p:spPr>
        <p:txBody>
          <a:bodyPr wrap="none" rtlCol="0">
            <a:spAutoFit/>
          </a:bodyPr>
          <a:lstStyle/>
          <a:p>
            <a:r>
              <a:rPr lang="en-US" sz="3200" smtClean="0"/>
              <a:t>Tôi đi học</a:t>
            </a:r>
            <a:endParaRPr lang="en-US" sz="3200"/>
          </a:p>
        </p:txBody>
      </p:sp>
      <p:sp>
        <p:nvSpPr>
          <p:cNvPr id="4" name="TextBox 3"/>
          <p:cNvSpPr txBox="1"/>
          <p:nvPr/>
        </p:nvSpPr>
        <p:spPr>
          <a:xfrm>
            <a:off x="210538" y="4528952"/>
            <a:ext cx="6748963" cy="400110"/>
          </a:xfrm>
          <a:prstGeom prst="rect">
            <a:avLst/>
          </a:prstGeom>
          <a:solidFill>
            <a:schemeClr val="bg1"/>
          </a:solidFill>
        </p:spPr>
        <p:txBody>
          <a:bodyPr wrap="none" rtlCol="0">
            <a:spAutoFit/>
          </a:bodyPr>
          <a:lstStyle/>
          <a:p>
            <a:r>
              <a:rPr lang="en-US" sz="2000" smtClean="0">
                <a:solidFill>
                  <a:schemeClr val="tx1"/>
                </a:solidFill>
              </a:rPr>
              <a:t>Đọc nối tiếp từng câu </a:t>
            </a:r>
            <a:r>
              <a:rPr lang="en-US" sz="2000" smtClean="0">
                <a:solidFill>
                  <a:schemeClr val="tx1"/>
                </a:solidFill>
              </a:rPr>
              <a:t>. </a:t>
            </a:r>
            <a:r>
              <a:rPr lang="en-US" sz="2000" smtClean="0">
                <a:solidFill>
                  <a:schemeClr val="tx1"/>
                </a:solidFill>
              </a:rPr>
              <a:t>Từ khó : </a:t>
            </a:r>
            <a:r>
              <a:rPr lang="en-US" sz="2000" smtClean="0">
                <a:solidFill>
                  <a:srgbClr val="FF0000"/>
                </a:solidFill>
              </a:rPr>
              <a:t>quanh, nhiên, hiền, riêng</a:t>
            </a:r>
            <a:r>
              <a:rPr lang="en-US" sz="2000" smtClean="0">
                <a:solidFill>
                  <a:schemeClr val="tx1"/>
                </a:solidFill>
              </a:rPr>
              <a:t>.</a:t>
            </a:r>
            <a:endParaRPr lang="en-US" sz="2000">
              <a:solidFill>
                <a:schemeClr val="tx1"/>
              </a:solidFill>
            </a:endParaRPr>
          </a:p>
        </p:txBody>
      </p:sp>
      <p:sp>
        <p:nvSpPr>
          <p:cNvPr id="6" name="TextBox 5"/>
          <p:cNvSpPr txBox="1"/>
          <p:nvPr/>
        </p:nvSpPr>
        <p:spPr>
          <a:xfrm>
            <a:off x="618837" y="593927"/>
            <a:ext cx="8004456" cy="3785652"/>
          </a:xfrm>
          <a:prstGeom prst="rect">
            <a:avLst/>
          </a:prstGeom>
          <a:noFill/>
        </p:spPr>
        <p:txBody>
          <a:bodyPr wrap="square" rtlCol="0">
            <a:spAutoFit/>
          </a:bodyPr>
          <a:lstStyle/>
          <a:p>
            <a:pPr algn="just"/>
            <a:r>
              <a:rPr lang="en-US" sz="2400"/>
              <a:t> </a:t>
            </a:r>
            <a:r>
              <a:rPr lang="en-US" sz="2400" smtClean="0"/>
              <a:t>    Một buổi mai, mẹ âu yếm nắm tay tôi dẫn đi trên con đường làng dài và hẹp. Con đường này tôi đã đi lại nhiều lần, nhưng lần này tự nhiên thấy lạ. Cảnh vật xung quanh tôi đều thay đổi. Hôm nay tôi đi học.</a:t>
            </a:r>
          </a:p>
          <a:p>
            <a:pPr algn="just"/>
            <a:r>
              <a:rPr lang="en-US" sz="2400"/>
              <a:t> </a:t>
            </a:r>
            <a:r>
              <a:rPr lang="en-US" sz="2400" smtClean="0"/>
              <a:t>    Cũng như tôi, mấy cậu </a:t>
            </a:r>
            <a:r>
              <a:rPr lang="en-US" sz="2400" smtClean="0"/>
              <a:t>học trò </a:t>
            </a:r>
            <a:r>
              <a:rPr lang="en-US" sz="2400" smtClean="0"/>
              <a:t>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a:p>
            <a:pPr algn="r"/>
            <a:r>
              <a:rPr lang="en-US" sz="2400" smtClean="0"/>
              <a:t>( Theo Thanh Tịnh)</a:t>
            </a:r>
            <a:endParaRPr lang="en-US" sz="2000"/>
          </a:p>
        </p:txBody>
      </p:sp>
    </p:spTree>
    <p:extLst>
      <p:ext uri="{BB962C8B-B14F-4D97-AF65-F5344CB8AC3E}">
        <p14:creationId xmlns:p14="http://schemas.microsoft.com/office/powerpoint/2010/main" val="3126249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3701</TotalTime>
  <Words>1060</Words>
  <PresentationFormat>On-screen Show (16:9)</PresentationFormat>
  <Paragraphs>108</Paragraphs>
  <Slides>25</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HP001 4 hàng</vt:lpstr>
      <vt:lpstr>Lato</vt:lpstr>
      <vt:lpstr>Calibri Light</vt:lpstr>
      <vt:lpstr>Calibri</vt:lpstr>
      <vt:lpstr>Arial Rounded MT Bold</vt:lpstr>
      <vt:lpstr>Quicksand Medium</vt:lpstr>
      <vt:lpstr>Times New Roman</vt:lpstr>
      <vt:lpstr>Arial-Rounded</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2021-02-20T15:03:48Z</dcterms:modified>
</cp:coreProperties>
</file>