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266" r:id="rId4"/>
    <p:sldId id="268" r:id="rId5"/>
    <p:sldId id="257" r:id="rId6"/>
    <p:sldId id="269" r:id="rId7"/>
    <p:sldId id="259" r:id="rId8"/>
    <p:sldId id="271" r:id="rId9"/>
    <p:sldId id="272" r:id="rId10"/>
    <p:sldId id="273" r:id="rId11"/>
    <p:sldId id="275" r:id="rId12"/>
    <p:sldId id="276" r:id="rId13"/>
    <p:sldId id="280" r:id="rId14"/>
    <p:sldId id="277" r:id="rId15"/>
    <p:sldId id="281" r:id="rId16"/>
    <p:sldId id="278" r:id="rId17"/>
    <p:sldId id="282" r:id="rId18"/>
    <p:sldId id="260" r:id="rId19"/>
    <p:sldId id="283" r:id="rId20"/>
    <p:sldId id="261" r:id="rId21"/>
    <p:sldId id="285" r:id="rId22"/>
    <p:sldId id="262" r:id="rId23"/>
    <p:sldId id="287" r:id="rId24"/>
    <p:sldId id="258" r:id="rId25"/>
    <p:sldId id="289" r:id="rId26"/>
    <p:sldId id="290" r:id="rId27"/>
    <p:sldId id="291" r:id="rId28"/>
    <p:sldId id="292" r:id="rId29"/>
    <p:sldId id="293" r:id="rId30"/>
    <p:sldId id="294" r:id="rId31"/>
    <p:sldId id="265" r:id="rId32"/>
    <p:sldId id="296" r:id="rId33"/>
  </p:sldIdLst>
  <p:sldSz cx="18288000" cy="10287000"/>
  <p:notesSz cx="6858000" cy="9144000"/>
  <p:embeddedFontLs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Dotum" panose="020B0600000101010101" pitchFamily="34" charset="-127"/>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E2"/>
    <a:srgbClr val="EFFEC6"/>
    <a:srgbClr val="8E0000"/>
    <a:srgbClr val="152D23"/>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6436" autoAdjust="0"/>
  </p:normalViewPr>
  <p:slideViewPr>
    <p:cSldViewPr>
      <p:cViewPr varScale="1">
        <p:scale>
          <a:sx n="37" d="100"/>
          <a:sy n="37" d="100"/>
        </p:scale>
        <p:origin x="4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A708-5B06-4190-8F62-9E0F1545285D}"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4B3C0-3878-4E84-A008-B036FB12355D}" type="slidenum">
              <a:rPr lang="en-US" smtClean="0"/>
              <a:t>‹#›</a:t>
            </a:fld>
            <a:endParaRPr lang="en-US"/>
          </a:p>
        </p:txBody>
      </p:sp>
    </p:spTree>
    <p:extLst>
      <p:ext uri="{BB962C8B-B14F-4D97-AF65-F5344CB8AC3E}">
        <p14:creationId xmlns:p14="http://schemas.microsoft.com/office/powerpoint/2010/main" val="12442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65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13</a:t>
            </a:fld>
            <a:endParaRPr lang="en-US"/>
          </a:p>
        </p:txBody>
      </p:sp>
    </p:spTree>
    <p:extLst>
      <p:ext uri="{BB962C8B-B14F-4D97-AF65-F5344CB8AC3E}">
        <p14:creationId xmlns:p14="http://schemas.microsoft.com/office/powerpoint/2010/main" val="33571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034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711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65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3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97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230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199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4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0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8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4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265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31.png"/><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3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3.png"/><Relationship Id="rId4" Type="http://schemas.openxmlformats.org/officeDocument/2006/relationships/image" Target="../media/image9.sv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6.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5.png"/><Relationship Id="rId4" Type="http://schemas.openxmlformats.org/officeDocument/2006/relationships/image" Target="../media/image9.sv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375682"/>
            <a:ext cx="14830425" cy="7535636"/>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1922115" flipV="1">
            <a:off x="14825743" y="565472"/>
            <a:ext cx="2641282" cy="2300027"/>
          </a:xfrm>
          <a:custGeom>
            <a:avLst/>
            <a:gdLst/>
            <a:ahLst/>
            <a:cxnLst/>
            <a:rect l="l" t="t" r="r" b="b"/>
            <a:pathLst>
              <a:path w="3014182" h="2855938">
                <a:moveTo>
                  <a:pt x="0" y="2855937"/>
                </a:moveTo>
                <a:lnTo>
                  <a:pt x="3014182" y="2855937"/>
                </a:lnTo>
                <a:lnTo>
                  <a:pt x="3014182" y="0"/>
                </a:lnTo>
                <a:lnTo>
                  <a:pt x="0" y="0"/>
                </a:lnTo>
                <a:lnTo>
                  <a:pt x="0" y="2855937"/>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2438758">
            <a:off x="1010244" y="7134288"/>
            <a:ext cx="1968960" cy="2855938"/>
          </a:xfrm>
          <a:custGeom>
            <a:avLst/>
            <a:gdLst/>
            <a:ahLst/>
            <a:cxnLst/>
            <a:rect l="l" t="t" r="r" b="b"/>
            <a:pathLst>
              <a:path w="1968960" h="2855938">
                <a:moveTo>
                  <a:pt x="0" y="0"/>
                </a:moveTo>
                <a:lnTo>
                  <a:pt x="1968960" y="0"/>
                </a:lnTo>
                <a:lnTo>
                  <a:pt x="1968960" y="2855937"/>
                </a:lnTo>
                <a:lnTo>
                  <a:pt x="0" y="2855937"/>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10" name="TextBox 10"/>
          <p:cNvSpPr txBox="1"/>
          <p:nvPr/>
        </p:nvSpPr>
        <p:spPr>
          <a:xfrm>
            <a:off x="1828800" y="2640757"/>
            <a:ext cx="14493529" cy="4026743"/>
          </a:xfrm>
          <a:prstGeom prst="rect">
            <a:avLst/>
          </a:prstGeom>
        </p:spPr>
        <p:txBody>
          <a:bodyPr wrap="square" lIns="0" tIns="0" rIns="0" bIns="0" rtlCol="0" anchor="t">
            <a:spAutoFit/>
          </a:bodyPr>
          <a:lstStyle/>
          <a:p>
            <a:pPr algn="ctr">
              <a:lnSpc>
                <a:spcPts val="15662"/>
              </a:lnSpc>
            </a:pPr>
            <a:r>
              <a:rPr lang="en-US" sz="7500" b="1">
                <a:solidFill>
                  <a:srgbClr val="000000"/>
                </a:solidFill>
                <a:latin typeface="Arial" panose="020B0604020202020204" pitchFamily="34" charset="0"/>
                <a:cs typeface="Arial" panose="020B0604020202020204" pitchFamily="34" charset="0"/>
              </a:rPr>
              <a:t>CHÀO </a:t>
            </a:r>
            <a:r>
              <a:rPr lang="en-US" sz="7500" b="1" smtClean="0">
                <a:solidFill>
                  <a:srgbClr val="000000"/>
                </a:solidFill>
                <a:latin typeface="Arial" panose="020B0604020202020204" pitchFamily="34" charset="0"/>
                <a:cs typeface="Arial" panose="020B0604020202020204" pitchFamily="34" charset="0"/>
              </a:rPr>
              <a:t>MỪNG TẤT CẢ </a:t>
            </a:r>
            <a:r>
              <a:rPr lang="en-US" sz="7500" b="1">
                <a:solidFill>
                  <a:srgbClr val="000000"/>
                </a:solidFill>
                <a:latin typeface="Arial" panose="020B0604020202020204" pitchFamily="34" charset="0"/>
                <a:cs typeface="Arial" panose="020B0604020202020204" pitchFamily="34" charset="0"/>
              </a:rPr>
              <a:t>CÁC EM </a:t>
            </a:r>
            <a:br>
              <a:rPr lang="en-US" sz="7500" b="1">
                <a:solidFill>
                  <a:srgbClr val="000000"/>
                </a:solidFill>
                <a:latin typeface="Arial" panose="020B0604020202020204" pitchFamily="34" charset="0"/>
                <a:cs typeface="Arial" panose="020B0604020202020204" pitchFamily="34" charset="0"/>
              </a:rPr>
            </a:br>
            <a:r>
              <a:rPr lang="en-US" sz="7500" b="1">
                <a:solidFill>
                  <a:srgbClr val="000000"/>
                </a:solidFill>
                <a:latin typeface="Arial" panose="020B0604020202020204" pitchFamily="34" charset="0"/>
                <a:cs typeface="Arial" panose="020B0604020202020204" pitchFamily="34" charset="0"/>
              </a:rPr>
              <a:t>ĐẾN VỚI TIẾT HỌC HÔM NAY!</a:t>
            </a:r>
          </a:p>
        </p:txBody>
      </p:sp>
      <p:sp>
        <p:nvSpPr>
          <p:cNvPr id="12" name="Freeform 12"/>
          <p:cNvSpPr/>
          <p:nvPr/>
        </p:nvSpPr>
        <p:spPr>
          <a:xfrm>
            <a:off x="6419320" y="73799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5600400" y="213205"/>
            <a:ext cx="2160185" cy="2483191"/>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5955646" y="8080316"/>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9" name="Rectangle 8"/>
              <p:cNvSpPr/>
              <p:nvPr/>
            </p:nvSpPr>
            <p:spPr>
              <a:xfrm>
                <a:off x="1828802" y="2857500"/>
                <a:ext cx="13030198" cy="5427127"/>
              </a:xfrm>
              <a:prstGeom prst="rect">
                <a:avLst/>
              </a:prstGeom>
            </p:spPr>
            <p:txBody>
              <a:bodyPr wrap="square">
                <a:spAutoFit/>
              </a:bodyPr>
              <a:lstStyle/>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𝑅</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𝑇</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𝑈</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spcAft>
                    <a:spcPts val="800"/>
                  </a:spcAft>
                  <a:defRPr/>
                </a:pPr>
                <a:r>
                  <a:rPr lang="en-US" sz="4000" smtClean="0">
                    <a:solidFill>
                      <a:prstClr val="black"/>
                    </a:solidFill>
                    <a:ea typeface="Arial" panose="020B0604020202020204" pitchFamily="34" charset="0"/>
                    <a:cs typeface="Times New Roman" panose="02020603050405020304" pitchFamily="18" charset="0"/>
                  </a:rPr>
                  <a:t>    </a:t>
                </a: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 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spcBef>
                    <a:spcPts val="1200"/>
                  </a:spcBef>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2" y="2857500"/>
                <a:ext cx="13030198" cy="5427127"/>
              </a:xfrm>
              <a:prstGeom prst="rect">
                <a:avLst/>
              </a:prstGeom>
              <a:blipFill>
                <a:blip r:embed="rId8"/>
                <a:stretch>
                  <a:fillRect l="-1637"/>
                </a:stretch>
              </a:blipFill>
            </p:spPr>
            <p:txBody>
              <a:bodyPr/>
              <a:lstStyle/>
              <a:p>
                <a:r>
                  <a:rPr lang="en-US">
                    <a:noFill/>
                  </a:rPr>
                  <a:t> </a:t>
                </a:r>
              </a:p>
            </p:txBody>
          </p:sp>
        </mc:Fallback>
      </mc:AlternateContent>
    </p:spTree>
    <p:extLst>
      <p:ext uri="{BB962C8B-B14F-4D97-AF65-F5344CB8AC3E}">
        <p14:creationId xmlns:p14="http://schemas.microsoft.com/office/powerpoint/2010/main" val="99184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down)">
                                      <p:cBhvr>
                                        <p:cTn id="11" dur="500"/>
                                        <p:tgtEl>
                                          <p:spTgt spid="9">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9">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902608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288678" y="2539406"/>
            <a:ext cx="13678967" cy="22230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68134" y="5532824"/>
            <a:ext cx="6470299" cy="18204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1912" y="7883587"/>
            <a:ext cx="6469316" cy="176608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06975" y="7883586"/>
            <a:ext cx="6511592"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49251" y="5536827"/>
            <a:ext cx="6469316"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083630" y="3087434"/>
            <a:ext cx="12630683" cy="1131079"/>
          </a:xfrm>
          <a:prstGeom prst="rect">
            <a:avLst/>
          </a:prstGeom>
        </p:spPr>
        <p:txBody>
          <a:bodyPr wrap="square">
            <a:spAutoFit/>
          </a:bodyPr>
          <a:lstStyle/>
          <a:p>
            <a:pPr lvl="0">
              <a:lnSpc>
                <a:spcPct val="150000"/>
              </a:lnSpc>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1.</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vi-VN" sz="4500">
                <a:solidFill>
                  <a:prstClr val="white"/>
                </a:solidFill>
                <a:ea typeface="Arial" panose="020B0604020202020204" pitchFamily="34" charset="0"/>
                <a:cs typeface="Arial" panose="020B0604020202020204" pitchFamily="34" charset="0"/>
              </a:rPr>
              <a:t>Biểu thức nào sau đây là một đơn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751053" y="5372100"/>
                <a:ext cx="1922706" cy="2041777"/>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12</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51053" y="5372100"/>
                <a:ext cx="1922706" cy="2041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022033" y="5219700"/>
                <a:ext cx="2532167" cy="2206373"/>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022033" y="5219700"/>
                <a:ext cx="2532167" cy="22063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06233" y="7726005"/>
                <a:ext cx="2012346"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06233" y="7726005"/>
                <a:ext cx="2012346" cy="19236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6882" y="7675365"/>
                <a:ext cx="2032801" cy="1929631"/>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86882" y="7675365"/>
                <a:ext cx="2032801" cy="1929631"/>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42826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285803" y="2545528"/>
            <a:ext cx="13258800" cy="1835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99394"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299394" y="7638020"/>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172095" y="7598083"/>
            <a:ext cx="6529612"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089541"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047568" y="4866263"/>
                <a:ext cx="2791918" cy="2180725"/>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7568" y="4866263"/>
                <a:ext cx="2791918" cy="21807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085381" y="5541874"/>
                <a:ext cx="4477636" cy="904158"/>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Times New Roman" panose="02020603050405020304" pitchFamily="18" charset="0"/>
                    <a:ea typeface="Times New Roman" panose="02020603050405020304" pitchFamily="18"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oMath>
                </a14:m>
                <a:r>
                  <a:rPr lang="en-US" sz="4000">
                    <a:solidFill>
                      <a:schemeClr val="bg1"/>
                    </a:solidFill>
                    <a:effectLst/>
                    <a:latin typeface="Times New Roman" panose="02020603050405020304" pitchFamily="18" charset="0"/>
                    <a:ea typeface="Times New Roman" panose="02020603050405020304" pitchFamily="18"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085381" y="5541874"/>
                <a:ext cx="4477636" cy="904158"/>
              </a:xfrm>
              <a:prstGeom prst="rect">
                <a:avLst/>
              </a:prstGeom>
              <a:blipFill>
                <a:blip r:embed="rId7"/>
                <a:stretch>
                  <a:fillRect l="-4762" b="-29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03385" y="6342892"/>
                <a:ext cx="4080284" cy="3717043"/>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up>
                          </m:s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03385" y="6342892"/>
                <a:ext cx="4080284" cy="37170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20014" y="7468791"/>
                <a:ext cx="3033774" cy="1821076"/>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20014" y="7468791"/>
                <a:ext cx="3033774" cy="1821076"/>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895403" y="2857500"/>
            <a:ext cx="12268397"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2</a:t>
            </a: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 </a:t>
            </a:r>
            <a:r>
              <a:rPr lang="en-US" sz="4500">
                <a:solidFill>
                  <a:prstClr val="white"/>
                </a:solidFill>
                <a:latin typeface="Arial" panose="020B0604020202020204" pitchFamily="34" charset="0"/>
                <a:ea typeface="Times New Roman" panose="02020603050405020304" pitchFamily="18" charset="0"/>
                <a:cs typeface="Arial" panose="020B0604020202020204" pitchFamily="34" charset="0"/>
              </a:rPr>
              <a:t>Biểu thức nào sau đây là một đa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613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025914" y="2400299"/>
            <a:ext cx="14966686"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4163365" y="5702428"/>
                <a:ext cx="2352503" cy="1903983"/>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63365" y="5702428"/>
                <a:ext cx="2352503" cy="1903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01729" y="7830584"/>
                <a:ext cx="2749342" cy="189802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01729" y="7830584"/>
                <a:ext cx="2749342" cy="18980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33800" y="6896100"/>
                <a:ext cx="3045385" cy="3415359"/>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33800" y="6896100"/>
                <a:ext cx="3045385" cy="34153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125524" y="6271249"/>
                <a:ext cx="2419928" cy="1015663"/>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125524" y="6271249"/>
                <a:ext cx="2419928" cy="1015663"/>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8" name="Group 7"/>
          <p:cNvGrpSpPr/>
          <p:nvPr/>
        </p:nvGrpSpPr>
        <p:grpSpPr>
          <a:xfrm>
            <a:off x="2333673" y="2668875"/>
            <a:ext cx="14354127" cy="2398425"/>
            <a:chOff x="2286000" y="2287875"/>
            <a:chExt cx="14354127" cy="2398425"/>
          </a:xfrm>
        </p:grpSpPr>
        <p:sp>
          <p:nvSpPr>
            <p:cNvPr id="12" name="Rectangle 11"/>
            <p:cNvSpPr/>
            <p:nvPr/>
          </p:nvSpPr>
          <p:spPr>
            <a:xfrm>
              <a:off x="2286000" y="2516475"/>
              <a:ext cx="14354127"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Cho                                       . </a:t>
              </a:r>
              <a:r>
                <a:rPr lang="en-US" sz="45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Biểu </a:t>
              </a: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thu gọn của N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354975" y="2287875"/>
                  <a:ext cx="6460999" cy="16482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N</m:t>
                        </m:r>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den>
                            </m:f>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e>
                        </m:d>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6</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354975" y="2287875"/>
                  <a:ext cx="6460999" cy="164827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2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711879" y="6249943"/>
                <a:ext cx="5324406" cy="101566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11879" y="6249943"/>
                <a:ext cx="5324406" cy="1015663"/>
              </a:xfrm>
              <a:prstGeom prst="rect">
                <a:avLst/>
              </a:prstGeom>
              <a:blipFill>
                <a:blip r:embed="rId6"/>
                <a:stretch>
                  <a:fillRect l="-4124"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1847" y="7930396"/>
                <a:ext cx="1926553" cy="1785104"/>
              </a:xfrm>
              <a:prstGeom prst="rect">
                <a:avLst/>
              </a:prstGeom>
            </p:spPr>
            <p:txBody>
              <a:bodyPr wrap="none">
                <a:spAutoFit/>
              </a:bodyPr>
              <a:lstStyle/>
              <a:p>
                <a:pPr lvl="0">
                  <a:lnSpc>
                    <a:spcPct val="250000"/>
                  </a:lnSpc>
                  <a:spcAft>
                    <a:spcPts val="800"/>
                  </a:spcAft>
                  <a:defRPr/>
                </a:pPr>
                <a:r>
                  <a:rPr lang="en-US" sz="44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oMath>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321847" y="7930396"/>
                <a:ext cx="1926553" cy="1785104"/>
              </a:xfrm>
              <a:prstGeom prst="rect">
                <a:avLst/>
              </a:prstGeom>
              <a:blipFill>
                <a:blip r:embed="rId7"/>
                <a:stretch>
                  <a:fillRect l="-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10357" y="8008084"/>
                <a:ext cx="2267352" cy="1631216"/>
              </a:xfrm>
              <a:prstGeom prst="rect">
                <a:avLst/>
              </a:prstGeom>
            </p:spPr>
            <p:txBody>
              <a:bodyPr wrap="none">
                <a:spAutoFit/>
              </a:bodyPr>
              <a:lstStyle/>
              <a:p>
                <a:pPr lvl="0">
                  <a:lnSpc>
                    <a:spcPct val="250000"/>
                  </a:lnSpc>
                  <a:spcAft>
                    <a:spcPts val="8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10357" y="8008084"/>
                <a:ext cx="2267352" cy="1631216"/>
              </a:xfrm>
              <a:prstGeom prst="rect">
                <a:avLst/>
              </a:prstGeom>
              <a:blipFill>
                <a:blip r:embed="rId8"/>
                <a:stretch>
                  <a:fillRect l="-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95101" y="6183435"/>
                <a:ext cx="3033774" cy="1015663"/>
              </a:xfrm>
              <a:prstGeom prst="rect">
                <a:avLst/>
              </a:prstGeom>
            </p:spPr>
            <p:txBody>
              <a:bodyPr wrap="square">
                <a:spAutoFit/>
              </a:bodyPr>
              <a:lstStyle/>
              <a:p>
                <a:pPr lvl="0" algn="just">
                  <a:lnSpc>
                    <a:spcPct val="150000"/>
                  </a:lnSpc>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95101" y="6183435"/>
                <a:ext cx="3033774" cy="1015663"/>
              </a:xfrm>
              <a:prstGeom prst="rect">
                <a:avLst/>
              </a:prstGeom>
              <a:blipFill>
                <a:blip r:embed="rId9"/>
                <a:stretch>
                  <a:fillRect l="-7243" b="-13772"/>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18741" y="2821275"/>
                <a:ext cx="13919301"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4.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Tổng của hai đa thức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8741" y="2821275"/>
                <a:ext cx="13919301" cy="2169825"/>
              </a:xfrm>
              <a:prstGeom prst="rect">
                <a:avLst/>
              </a:prstGeom>
              <a:blipFill>
                <a:blip r:embed="rId10"/>
                <a:stretch>
                  <a:fillRect l="-1839" b="-7022"/>
                </a:stretch>
              </a:blipFill>
            </p:spPr>
            <p:txBody>
              <a:bodyPr/>
              <a:lstStyle/>
              <a:p>
                <a:r>
                  <a:rPr lang="en-US">
                    <a:noFill/>
                  </a:rPr>
                  <a:t> </a:t>
                </a:r>
              </a:p>
            </p:txBody>
          </p:sp>
        </mc:Fallback>
      </mc:AlternateContent>
    </p:spTree>
    <p:extLst>
      <p:ext uri="{BB962C8B-B14F-4D97-AF65-F5344CB8AC3E}">
        <p14:creationId xmlns:p14="http://schemas.microsoft.com/office/powerpoint/2010/main" val="39561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659230" y="2082206"/>
            <a:ext cx="15333370" cy="44328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9829800"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3792200" y="7378246"/>
            <a:ext cx="2928719"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5735653"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752600" y="7378247"/>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268830" y="2310806"/>
                <a:ext cx="12779583" cy="3620607"/>
              </a:xfrm>
              <a:prstGeom prst="rect">
                <a:avLst/>
              </a:prstGeom>
            </p:spPr>
            <p:txBody>
              <a:bodyPr wrap="square">
                <a:spAutoFit/>
              </a:bodyPr>
              <a:lstStyle/>
              <a:p>
                <a:pPr algn="just">
                  <a:lnSpc>
                    <a:spcPct val="150000"/>
                  </a:lnSpc>
                  <a:spcAft>
                    <a:spcPts val="0"/>
                  </a:spcAft>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hai đa thức:</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2017</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trị của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biết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rằng</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68830" y="2310806"/>
                <a:ext cx="12779583" cy="3620607"/>
              </a:xfrm>
              <a:prstGeom prst="rect">
                <a:avLst/>
              </a:prstGeom>
              <a:blipFill>
                <a:blip r:embed="rId5"/>
                <a:stretch>
                  <a:fillRect l="-1574"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164951" y="7733554"/>
                <a:ext cx="1983941"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.2019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64951" y="7733554"/>
                <a:ext cx="1983941" cy="11182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50992" y="7693353"/>
                <a:ext cx="1982274"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2010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250992" y="7693353"/>
                <a:ext cx="1982274" cy="111825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87887" y="7703990"/>
                <a:ext cx="2003947"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87887" y="7703990"/>
                <a:ext cx="2003947" cy="111825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299445" y="7703991"/>
                <a:ext cx="2024400"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1009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299445" y="7703991"/>
                <a:ext cx="2024400" cy="1118255"/>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8" name="Rectangle 7"/>
              <p:cNvSpPr/>
              <p:nvPr/>
            </p:nvSpPr>
            <p:spPr>
              <a:xfrm>
                <a:off x="9090467" y="4499550"/>
                <a:ext cx="7351563" cy="175490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2008×2010</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2007+2008×2009</m:t>
                          </m:r>
                        </m:den>
                      </m:f>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090467" y="4499550"/>
                <a:ext cx="7351563" cy="175490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68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781800" y="1953828"/>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Rectangle 14"/>
          <p:cNvSpPr/>
          <p:nvPr/>
        </p:nvSpPr>
        <p:spPr>
          <a:xfrm>
            <a:off x="5889456" y="909739"/>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1.18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SGK-tr17</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1669673" y="2357109"/>
            <a:ext cx="4273927" cy="677108"/>
          </a:xfrm>
          <a:prstGeom prst="rect">
            <a:avLst/>
          </a:prstGeom>
        </p:spPr>
        <p:txBody>
          <a:bodyPr wrap="none">
            <a:spAutoFit/>
          </a:bodyPr>
          <a:lstStyle/>
          <a:p>
            <a:r>
              <a:rPr lang="en-US" sz="3800">
                <a:solidFill>
                  <a:srgbClr val="000000"/>
                </a:solidFill>
                <a:latin typeface="Arial" panose="020B0604020202020204" pitchFamily="34" charset="0"/>
                <a:cs typeface="Arial" panose="020B0604020202020204" pitchFamily="34" charset="0"/>
              </a:rPr>
              <a:t>Cho các biểu </a:t>
            </a:r>
            <a:r>
              <a:rPr lang="en-US" sz="3800" smtClean="0">
                <a:solidFill>
                  <a:srgbClr val="000000"/>
                </a:solidFill>
                <a:latin typeface="Arial" panose="020B0604020202020204" pitchFamily="34" charset="0"/>
                <a:cs typeface="Arial" panose="020B0604020202020204" pitchFamily="34" charset="0"/>
              </a:rPr>
              <a:t>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118468" y="3259962"/>
                <a:ext cx="14112132" cy="127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panose="02040503050406030204" pitchFamily="18" charset="0"/>
                              <a:ea typeface="Calibri" panose="020F0502020204030204" pitchFamily="34" charset="0"/>
                              <a:cs typeface="Times New Roman" panose="02020603050405020304" pitchFamily="18" charset="0"/>
                            </a:rPr>
                          </m:ctrlPr>
                        </m:fPr>
                        <m:num>
                          <m:r>
                            <a:rPr lang="fr-FR" sz="3800">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den>
                      </m:f>
                      <m:sSup>
                        <m:sSupPr>
                          <m:ctrlPr>
                            <a:rPr lang="en-US" sz="38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y</m:t>
                          </m:r>
                        </m:e>
                        <m:sup>
                          <m:r>
                            <a:rPr lang="fr-FR" sz="3800">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1" smtClean="0">
                          <a:latin typeface="Cambria Math" panose="02040503050406030204" pitchFamily="18" charset="0"/>
                          <a:ea typeface="Calibri" panose="020F0502020204030204" pitchFamily="34" charset="0"/>
                          <a:cs typeface="Times New Roman" panose="02020603050405020304" pitchFamily="18" charset="0"/>
                        </a:rPr>
                        <m:t>;  </m:t>
                      </m:r>
                      <m:r>
                        <a:rPr lang="fr-FR" sz="3800" i="1">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xy</m:t>
                      </m:r>
                      <m:r>
                        <a:rPr lang="fr-FR" sz="38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e>
                          <m:r>
                            <a:rPr lang="fr-FR" sz="3800">
                              <a:latin typeface="Cambria Math" panose="02040503050406030204" pitchFamily="18" charset="0"/>
                              <a:ea typeface="Calibri" panose="020F0502020204030204" pitchFamily="34" charset="0"/>
                              <a:cs typeface="Times New Roman" panose="02020603050405020304" pitchFamily="18" charset="0"/>
                            </a:rPr>
                            <m:t>2</m:t>
                          </m:r>
                        </m:e>
                      </m:rad>
                      <m:r>
                        <a:rPr lang="fr-FR" sz="3800">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e>
                          </m:rad>
                        </m:num>
                        <m:den>
                          <m:r>
                            <a:rPr lang="fr-FR" sz="3800">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xmlns="">
          <p:sp>
            <p:nvSpPr>
              <p:cNvPr id="21" name="Rectangle 20"/>
              <p:cNvSpPr>
                <a:spLocks noRot="1" noChangeAspect="1" noMove="1" noResize="1" noEditPoints="1" noAdjustHandles="1" noChangeArrowheads="1" noChangeShapeType="1" noTextEdit="1"/>
              </p:cNvSpPr>
              <p:nvPr/>
            </p:nvSpPr>
            <p:spPr>
              <a:xfrm>
                <a:off x="2118468" y="3259962"/>
                <a:ext cx="14112132" cy="1273938"/>
              </a:xfrm>
              <a:prstGeom prst="rect">
                <a:avLst/>
              </a:prstGeom>
              <a:blipFill>
                <a:blip r:embed="rId7"/>
                <a:stretch>
                  <a:fillRect/>
                </a:stretch>
              </a:blipFill>
            </p:spPr>
            <p:txBody>
              <a:bodyPr/>
              <a:lstStyle/>
              <a:p>
                <a:r>
                  <a:rPr lang="en-US">
                    <a:noFill/>
                  </a:rPr>
                  <a:t> </a:t>
                </a:r>
              </a:p>
            </p:txBody>
          </p:sp>
        </mc:Fallback>
      </mc:AlternateContent>
      <p:sp>
        <p:nvSpPr>
          <p:cNvPr id="22" name="Rectangle 21"/>
          <p:cNvSpPr/>
          <p:nvPr/>
        </p:nvSpPr>
        <p:spPr>
          <a:xfrm>
            <a:off x="1662219" y="4762500"/>
            <a:ext cx="15011400" cy="4478149"/>
          </a:xfrm>
          <a:prstGeom prst="rect">
            <a:avLst/>
          </a:prstGeom>
        </p:spPr>
        <p:txBody>
          <a:bodyPr wrap="square">
            <a:spAutoFit/>
          </a:bodyPr>
          <a:lstStyle/>
          <a:p>
            <a:pPr algn="just" fontAlgn="base">
              <a:lnSpc>
                <a:spcPct val="150000"/>
              </a:lnSpc>
            </a:pPr>
            <a:r>
              <a:rPr lang="vi-VN" sz="3800">
                <a:solidFill>
                  <a:srgbClr val="000000"/>
                </a:solidFill>
              </a:rPr>
              <a:t>a) Trong các biểu thức đã cho, biểu thức nào là đơn thức? Biểu thức nào không là đơn thức?</a:t>
            </a:r>
          </a:p>
          <a:p>
            <a:pPr algn="just" fontAlgn="base">
              <a:lnSpc>
                <a:spcPct val="150000"/>
              </a:lnSpc>
            </a:pPr>
            <a:r>
              <a:rPr lang="vi-VN" sz="3800">
                <a:solidFill>
                  <a:srgbClr val="000000"/>
                </a:solidFill>
              </a:rPr>
              <a:t>b) Hãy chỉ ra hệ số và phần biến của mỗi đơn thức đã cho</a:t>
            </a:r>
            <a:r>
              <a:rPr lang="vi-VN" sz="3800" smtClean="0">
                <a:solidFill>
                  <a:srgbClr val="000000"/>
                </a:solidFill>
              </a:rPr>
              <a:t>.</a:t>
            </a:r>
            <a:endParaRPr lang="en-US" sz="3800" smtClean="0">
              <a:solidFill>
                <a:srgbClr val="000000"/>
              </a:solidFill>
            </a:endParaRPr>
          </a:p>
          <a:p>
            <a:pPr algn="just" fontAlgn="base">
              <a:lnSpc>
                <a:spcPct val="150000"/>
              </a:lnSpc>
            </a:pPr>
            <a:r>
              <a:rPr lang="vi-VN" sz="3800"/>
              <a:t>c) Viết tổng tất cả các đơn thức trên để được một đa thức. Xác định bậc của đa thức đó.</a:t>
            </a:r>
            <a:endParaRPr lang="vi-VN" sz="3800" b="0" i="0">
              <a:solidFill>
                <a:srgbClr val="000000"/>
              </a:solidFill>
              <a:effectLst/>
            </a:endParaRPr>
          </a:p>
        </p:txBody>
      </p:sp>
      <p:pic>
        <p:nvPicPr>
          <p:cNvPr id="23" name="Picture 22"/>
          <p:cNvPicPr>
            <a:picLocks noChangeAspect="1"/>
          </p:cNvPicPr>
          <p:nvPr/>
        </p:nvPicPr>
        <p:blipFill>
          <a:blip r:embed="rId8"/>
          <a:stretch>
            <a:fillRect/>
          </a:stretch>
        </p:blipFill>
        <p:spPr>
          <a:xfrm>
            <a:off x="15654704" y="518338"/>
            <a:ext cx="2037829" cy="1923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23" name="Picture 22"/>
          <p:cNvPicPr>
            <a:picLocks noChangeAspect="1"/>
          </p:cNvPicPr>
          <p:nvPr/>
        </p:nvPicPr>
        <p:blipFill>
          <a:blip r:embed="rId7"/>
          <a:stretch>
            <a:fillRect/>
          </a:stretch>
        </p:blipFill>
        <p:spPr>
          <a:xfrm>
            <a:off x="15248148" y="524185"/>
            <a:ext cx="2037829" cy="192382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47233" y="1104900"/>
                <a:ext cx="16306800" cy="6424387"/>
              </a:xfrm>
              <a:prstGeom prst="rect">
                <a:avLst/>
              </a:prstGeom>
            </p:spPr>
            <p:txBody>
              <a:bodyPr wrap="square">
                <a:spAutoFit/>
              </a:bodyPr>
              <a:lstStyle/>
              <a:p>
                <a:pPr algn="just">
                  <a:lnSpc>
                    <a:spcPct val="150000"/>
                  </a:lnSpc>
                  <a:spcAft>
                    <a:spcPts val="0"/>
                  </a:spcAft>
                </a:pPr>
                <a:r>
                  <a:rPr lang="fr-FR" sz="3800">
                    <a:latin typeface="Arial" panose="020B0604020202020204" pitchFamily="34" charset="0"/>
                    <a:ea typeface="Calibri" panose="020F0502020204030204" pitchFamily="34" charset="0"/>
                    <a:cs typeface="Arial" panose="020B0604020202020204" pitchFamily="34" charset="0"/>
                  </a:rPr>
                  <a:t>a) Đơn </a:t>
                </a:r>
                <a:r>
                  <a:rPr lang="fr-FR" sz="3800" smtClean="0">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smtClean="0">
                    <a:effectLst/>
                    <a:latin typeface="Arial" panose="020B0604020202020204" pitchFamily="34" charset="0"/>
                    <a:ea typeface="Calibri" panose="020F0502020204030204" pitchFamily="34" charset="0"/>
                    <a:cs typeface="Arial" panose="020B0604020202020204" pitchFamily="34" charset="0"/>
                  </a:rPr>
                  <a:t>     Không </a:t>
                </a:r>
                <a:r>
                  <a:rPr lang="fr-FR" sz="3800">
                    <a:effectLst/>
                    <a:latin typeface="Arial" panose="020B0604020202020204" pitchFamily="34" charset="0"/>
                    <a:ea typeface="Calibri" panose="020F0502020204030204" pitchFamily="34" charset="0"/>
                    <a:cs typeface="Arial" panose="020B0604020202020204" pitchFamily="34" charset="0"/>
                  </a:rPr>
                  <a:t>phải đơn </a:t>
                </a:r>
                <a:r>
                  <a:rPr lang="fr-FR" sz="3800" smtClean="0">
                    <a:effectLst/>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rad>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b)</a:t>
                </a:r>
                <a:r>
                  <a:rPr lang="fr-FR" sz="3800" i="1">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smtClean="0">
                        <a:effectLst/>
                        <a:latin typeface="Cambria Math" panose="02040503050406030204" pitchFamily="18" charset="0"/>
                        <a:ea typeface="Calibri" panose="020F0502020204030204" pitchFamily="34" charset="0"/>
                        <a:cs typeface="Arial" panose="020B0604020202020204" pitchFamily="34" charset="0"/>
                      </a:rPr>
                      <m:t>𝑥</m:t>
                    </m:r>
                  </m:oMath>
                </a14:m>
                <a:r>
                  <a:rPr lang="fr-FR" sz="3800" i="1"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r>
                      <a:rPr lang="fr-FR" sz="3800" i="1" smtClean="0">
                        <a:effectLst/>
                        <a:latin typeface="Cambria Math" panose="02040503050406030204" pitchFamily="18" charset="0"/>
                        <a:ea typeface="Calibri" panose="020F0502020204030204" pitchFamily="34" charset="0"/>
                        <a:cs typeface="Arial" panose="020B0604020202020204" pitchFamily="34" charset="0"/>
                      </a:rPr>
                      <m:t>𝑥𝑦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m:rPr>
                        <m:sty m:val="p"/>
                      </m:rPr>
                      <a:rPr lang="fr-FR" sz="3800" i="0" smtClean="0">
                        <a:effectLst/>
                        <a:latin typeface="Cambria Math" panose="02040503050406030204" pitchFamily="18" charset="0"/>
                        <a:ea typeface="Calibri" panose="020F0502020204030204" pitchFamily="34" charset="0"/>
                        <a:cs typeface="Arial" panose="020B0604020202020204" pitchFamily="34" charset="0"/>
                      </a:rPr>
                      <m:t>xy</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r>
                  <a:rPr lang="fr-FR" sz="3800" i="1"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i="1">
                    <a:effectLst/>
                    <a:latin typeface="Arial" panose="020B0604020202020204" pitchFamily="34" charset="0"/>
                    <a:ea typeface="Calibri" panose="020F0502020204030204" pitchFamily="34" charset="0"/>
                    <a:cs typeface="Arial" panose="020B0604020202020204" pitchFamily="34" charset="0"/>
                  </a:rPr>
                  <a:t>;</a:t>
                </a:r>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47233" y="1104900"/>
                <a:ext cx="16306800" cy="6424387"/>
              </a:xfrm>
              <a:prstGeom prst="rect">
                <a:avLst/>
              </a:prstGeom>
              <a:blipFill>
                <a:blip r:embed="rId8"/>
                <a:stretch>
                  <a:fillRect l="-1234"/>
                </a:stretch>
              </a:blipFill>
            </p:spPr>
            <p:txBody>
              <a:bodyPr/>
              <a:lstStyle/>
              <a:p>
                <a:r>
                  <a:rPr lang="en-US">
                    <a:noFill/>
                  </a:rPr>
                  <a:t> </a:t>
                </a:r>
              </a:p>
            </p:txBody>
          </p:sp>
        </mc:Fallback>
      </mc:AlternateContent>
      <p:grpSp>
        <p:nvGrpSpPr>
          <p:cNvPr id="16" name="Group 15"/>
          <p:cNvGrpSpPr/>
          <p:nvPr/>
        </p:nvGrpSpPr>
        <p:grpSpPr>
          <a:xfrm>
            <a:off x="8413172" y="190500"/>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9" name="Rectangle 8"/>
              <p:cNvSpPr/>
              <p:nvPr/>
            </p:nvSpPr>
            <p:spPr>
              <a:xfrm>
                <a:off x="1301026" y="7516114"/>
                <a:ext cx="15948207" cy="2476897"/>
              </a:xfrm>
              <a:prstGeom prst="rect">
                <a:avLst/>
              </a:prstGeom>
            </p:spPr>
            <p:txBody>
              <a:bodyPr wrap="square">
                <a:spAutoFit/>
              </a:bodyPr>
              <a:lstStyle/>
              <a:p>
                <a:pPr lvl="0" algn="just">
                  <a:lnSpc>
                    <a:spcPct val="150000"/>
                  </a:lnSpc>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 Có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bậc là 3.</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01026" y="7516114"/>
                <a:ext cx="15948207" cy="2476897"/>
              </a:xfrm>
              <a:prstGeom prst="rect">
                <a:avLst/>
              </a:prstGeom>
              <a:blipFill>
                <a:blip r:embed="rId9"/>
                <a:stretch>
                  <a:fillRect l="-1261" b="-3448"/>
                </a:stretch>
              </a:blipFill>
            </p:spPr>
            <p:txBody>
              <a:bodyPr/>
              <a:lstStyle/>
              <a:p>
                <a:r>
                  <a:rPr lang="en-US">
                    <a:noFill/>
                  </a:rPr>
                  <a:t> </a:t>
                </a:r>
              </a:p>
            </p:txBody>
          </p:sp>
        </mc:Fallback>
      </mc:AlternateContent>
    </p:spTree>
    <p:extLst>
      <p:ext uri="{BB962C8B-B14F-4D97-AF65-F5344CB8AC3E}">
        <p14:creationId xmlns:p14="http://schemas.microsoft.com/office/powerpoint/2010/main" val="996727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Freeform 7"/>
          <p:cNvSpPr/>
          <p:nvPr/>
        </p:nvSpPr>
        <p:spPr>
          <a:xfrm>
            <a:off x="7584946" y="1297618"/>
            <a:ext cx="3692654" cy="11208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16" name="Rectangle 15"/>
          <p:cNvSpPr/>
          <p:nvPr/>
        </p:nvSpPr>
        <p:spPr>
          <a:xfrm>
            <a:off x="6671806" y="317837"/>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1.20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SGK-tr18)</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1371600" y="1714500"/>
            <a:ext cx="15621000" cy="2723823"/>
          </a:xfrm>
          <a:prstGeom prst="rect">
            <a:avLst/>
          </a:prstGeom>
        </p:spPr>
        <p:txBody>
          <a:bodyPr wrap="square">
            <a:spAutoFit/>
          </a:bodyPr>
          <a:lstStyle/>
          <a:p>
            <a:pPr algn="just" fontAlgn="base">
              <a:lnSpc>
                <a:spcPct val="150000"/>
              </a:lnSpc>
            </a:pPr>
            <a:r>
              <a:rPr lang="en-US" sz="3800" smtClean="0">
                <a:solidFill>
                  <a:srgbClr val="000000"/>
                </a:solidFill>
                <a:latin typeface="Arial" panose="020B0604020202020204" pitchFamily="34" charset="0"/>
                <a:cs typeface="Arial" panose="020B0604020202020204" pitchFamily="34" charset="0"/>
              </a:rPr>
              <a:t>Tìm </a:t>
            </a:r>
            <a:r>
              <a:rPr lang="en-US" sz="3800">
                <a:solidFill>
                  <a:srgbClr val="000000"/>
                </a:solidFill>
                <a:latin typeface="Arial" panose="020B0604020202020204" pitchFamily="34" charset="0"/>
                <a:cs typeface="Arial" panose="020B0604020202020204" pitchFamily="34" charset="0"/>
              </a:rPr>
              <a:t>bậc của mỗi đa thức sau rồi tính giá trị của chúng tại x = 1; y = −2.</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P = 5x</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3x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+ 2y</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7x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Q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a:t>
            </a:r>
            <a:r>
              <a:rPr lang="en-US" sz="3800" smtClean="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xy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 xy</a:t>
            </a:r>
            <a:r>
              <a:rPr lang="en-US" sz="3800" baseline="30000">
                <a:solidFill>
                  <a:srgbClr val="000000"/>
                </a:solidFill>
                <a:latin typeface="Arial" panose="020B0604020202020204" pitchFamily="34" charset="0"/>
                <a:cs typeface="Arial" panose="020B0604020202020204" pitchFamily="34" charset="0"/>
              </a:rPr>
              <a:t>2 </a:t>
            </a:r>
            <a:r>
              <a:rPr lang="en-US" sz="3800">
                <a:solidFill>
                  <a:srgbClr val="000000"/>
                </a:solidFill>
                <a:latin typeface="Arial" panose="020B0604020202020204" pitchFamily="34" charset="0"/>
                <a:cs typeface="Arial" panose="020B0604020202020204" pitchFamily="34" charset="0"/>
              </a:rPr>
              <a:t>– x</a:t>
            </a:r>
            <a:r>
              <a:rPr lang="en-US" sz="3800" baseline="30000">
                <a:solidFill>
                  <a:srgbClr val="000000"/>
                </a:solidFill>
                <a:latin typeface="Arial" panose="020B0604020202020204" pitchFamily="34" charset="0"/>
                <a:cs typeface="Arial" panose="020B0604020202020204" pitchFamily="34" charset="0"/>
              </a:rPr>
              <a:t>3</a:t>
            </a:r>
            <a:r>
              <a:rPr lang="en-US" sz="3800" smtClean="0">
                <a:solidFill>
                  <a:srgbClr val="000000"/>
                </a:solidFill>
                <a:latin typeface="Arial" panose="020B0604020202020204" pitchFamily="34" charset="0"/>
                <a:cs typeface="Arial" panose="020B0604020202020204" pitchFamily="34" charset="0"/>
              </a:rPr>
              <a:t>.</a:t>
            </a:r>
            <a:endParaRPr lang="en-US" sz="3800">
              <a:solidFill>
                <a:srgbClr val="000000"/>
              </a:solidFill>
              <a:latin typeface="Arial" panose="020B0604020202020204" pitchFamily="34" charset="0"/>
              <a:cs typeface="Arial" panose="020B0604020202020204" pitchFamily="34" charset="0"/>
            </a:endParaRPr>
          </a:p>
        </p:txBody>
      </p:sp>
      <p:grpSp>
        <p:nvGrpSpPr>
          <p:cNvPr id="19" name="Group 18"/>
          <p:cNvGrpSpPr/>
          <p:nvPr/>
        </p:nvGrpSpPr>
        <p:grpSpPr>
          <a:xfrm>
            <a:off x="8632518" y="4738091"/>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5" name="Rectangle 24"/>
              <p:cNvSpPr/>
              <p:nvPr/>
            </p:nvSpPr>
            <p:spPr>
              <a:xfrm>
                <a:off x="3107176" y="6068245"/>
                <a:ext cx="12306300" cy="3723455"/>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left"/>
                    </m:oMathParaPr>
                    <m:oMath xmlns:m="http://schemas.openxmlformats.org/officeDocument/2006/math">
                      <m:r>
                        <m:rPr>
                          <m:sty m:val="p"/>
                        </m:rPr>
                        <a:rPr lang="fr-FR" sz="3800" smtClean="0">
                          <a:latin typeface="Cambria Math" panose="02040503050406030204" pitchFamily="18" charset="0"/>
                          <a:ea typeface="Calibri" panose="020F0502020204030204" pitchFamily="34" charset="0"/>
                          <a:cs typeface="Times New Roman" panose="02020603050405020304" pitchFamily="18" charset="0"/>
                        </a:rPr>
                        <m:t>P</m:t>
                      </m:r>
                      <m:r>
                        <a:rPr lang="fr-FR" sz="380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800" b="0" i="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d>
                    <m:r>
                      <a:rPr lang="fr-FR"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Đa thức có bậc 4</a:t>
                </a:r>
                <a:r>
                  <a:rPr lang="fr-FR"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07176" y="6068245"/>
                <a:ext cx="12306300" cy="3723455"/>
              </a:xfrm>
              <a:prstGeom prst="rect">
                <a:avLst/>
              </a:prstGeom>
              <a:blipFill>
                <a:blip r:embed="rId8"/>
                <a:stretch>
                  <a:fillRect l="-1635" b="-5728"/>
                </a:stretch>
              </a:blipFill>
            </p:spPr>
            <p:txBody>
              <a:bodyPr/>
              <a:lstStyle/>
              <a:p>
                <a:r>
                  <a:rPr lang="en-US">
                    <a:noFill/>
                  </a:rPr>
                  <a:t> </a:t>
                </a:r>
              </a:p>
            </p:txBody>
          </p:sp>
        </mc:Fallback>
      </mc:AlternateContent>
      <p:pic>
        <p:nvPicPr>
          <p:cNvPr id="26" name="Picture 25"/>
          <p:cNvPicPr>
            <a:picLocks noChangeAspect="1"/>
          </p:cNvPicPr>
          <p:nvPr/>
        </p:nvPicPr>
        <p:blipFill>
          <a:blip r:embed="rId9"/>
          <a:stretch>
            <a:fillRect/>
          </a:stretch>
        </p:blipFill>
        <p:spPr>
          <a:xfrm>
            <a:off x="16960843" y="4385316"/>
            <a:ext cx="895621" cy="1139184"/>
          </a:xfrm>
          <a:prstGeom prst="rect">
            <a:avLst/>
          </a:prstGeom>
        </p:spPr>
      </p:pic>
      <p:pic>
        <p:nvPicPr>
          <p:cNvPr id="27" name="Picture 26"/>
          <p:cNvPicPr>
            <a:picLocks noChangeAspect="1"/>
          </p:cNvPicPr>
          <p:nvPr/>
        </p:nvPicPr>
        <p:blipFill>
          <a:blip r:embed="rId10"/>
          <a:stretch>
            <a:fillRect/>
          </a:stretch>
        </p:blipFill>
        <p:spPr>
          <a:xfrm>
            <a:off x="16157708" y="7863333"/>
            <a:ext cx="2353214" cy="2357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wipe(down)">
                                      <p:cBhvr>
                                        <p:cTn id="29" dur="500"/>
                                        <p:tgtEl>
                                          <p:spTgt spid="25">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3" dur="500"/>
                                        <p:tgtEl>
                                          <p:spTgt spid="25">
                                            <p:txEl>
                                              <p:pRg st="2" end="2"/>
                                            </p:txEl>
                                          </p:spTgt>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 calcmode="lin" valueType="num">
                                      <p:cBhvr>
                                        <p:cTn id="37" dur="500" fill="hold"/>
                                        <p:tgtEl>
                                          <p:spTgt spid="2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5">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lvl="0" algn="ctr">
              <a:lnSpc>
                <a:spcPts val="7941"/>
              </a:lnSpc>
            </a:pPr>
            <a:r>
              <a:rPr lang="en-US" sz="6500" b="1">
                <a:solidFill>
                  <a:schemeClr val="tx2"/>
                </a:solidFill>
                <a:latin typeface="Arial" panose="020B0604020202020204" pitchFamily="34" charset="0"/>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1096695" y="2400300"/>
            <a:ext cx="11476305" cy="7494359"/>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nl-NL" sz="3800" b="1" i="1" u="sng" smtClean="0">
                <a:solidFill>
                  <a:srgbClr val="C00000"/>
                </a:solidFill>
                <a:latin typeface="Arial" panose="020B0604020202020204" pitchFamily="34" charset="0"/>
                <a:ea typeface="Calibri" panose="020F0502020204030204" pitchFamily="34" charset="0"/>
                <a:cs typeface="Arial" panose="020B0604020202020204" pitchFamily="34" charset="0"/>
              </a:rPr>
              <a:t>Cách </a:t>
            </a:r>
            <a:r>
              <a:rPr lang="nl-NL" sz="3800" b="1" i="1" u="sng">
                <a:solidFill>
                  <a:srgbClr val="C00000"/>
                </a:solidFill>
                <a:latin typeface="Arial" panose="020B0604020202020204" pitchFamily="34" charset="0"/>
                <a:ea typeface="Calibri" panose="020F0502020204030204" pitchFamily="34" charset="0"/>
                <a:cs typeface="Arial" panose="020B0604020202020204" pitchFamily="34" charset="0"/>
              </a:rPr>
              <a:t>chơi:</a:t>
            </a:r>
            <a:endParaRPr lang="en-US" sz="3800" b="1" i="1" u="sng">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nl-NL" sz="3800" smtClean="0">
                <a:latin typeface="Arial" panose="020B0604020202020204" pitchFamily="34" charset="0"/>
                <a:ea typeface="Calibri" panose="020F0502020204030204" pitchFamily="34" charset="0"/>
                <a:cs typeface="Arial" panose="020B0604020202020204" pitchFamily="34" charset="0"/>
              </a:rPr>
              <a:t>Chia </a:t>
            </a:r>
            <a:r>
              <a:rPr lang="nl-NL" sz="3800">
                <a:latin typeface="Arial" panose="020B0604020202020204" pitchFamily="34" charset="0"/>
                <a:ea typeface="Calibri" panose="020F0502020204030204" pitchFamily="34" charset="0"/>
                <a:cs typeface="Arial" panose="020B0604020202020204" pitchFamily="34" charset="0"/>
              </a:rPr>
              <a:t>lớp thành 4 đội</a:t>
            </a:r>
            <a:r>
              <a:rPr lang="vi-VN" sz="3800">
                <a:latin typeface="Arial" panose="020B0604020202020204" pitchFamily="34" charset="0"/>
                <a:ea typeface="Calibri" panose="020F0502020204030204" pitchFamily="34" charset="0"/>
                <a:cs typeface="Arial" panose="020B0604020202020204" pitchFamily="34" charset="0"/>
              </a:rPr>
              <a:t> (1 đội gồm: 1 Đội trưởng (ĐT), 1 Đội phó (ĐP) và các thành viên còn lại).</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vi-VN" sz="3800" smtClean="0">
                <a:latin typeface="Arial" panose="020B0604020202020204" pitchFamily="34" charset="0"/>
                <a:ea typeface="Calibri" panose="020F0502020204030204" pitchFamily="34" charset="0"/>
                <a:cs typeface="Arial" panose="020B0604020202020204" pitchFamily="34" charset="0"/>
              </a:rPr>
              <a:t>Nhiệm </a:t>
            </a:r>
            <a:r>
              <a:rPr lang="vi-VN" sz="3800">
                <a:latin typeface="Arial" panose="020B0604020202020204" pitchFamily="34" charset="0"/>
                <a:ea typeface="Calibri" panose="020F0502020204030204" pitchFamily="34" charset="0"/>
                <a:cs typeface="Arial" panose="020B0604020202020204" pitchFamily="34" charset="0"/>
              </a:rPr>
              <a:t>vụ chung:</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ĐT: Viết 2 đơn thức.</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ĐP: Viết 2 đơn thức có phần biến giống ĐT.</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Các thành viên: Thực hiện phép cộng và phép trừ từ đơn thức của ĐT và ĐP</a:t>
            </a:r>
            <a:r>
              <a:rPr lang="vi-VN" sz="3800" smtClean="0">
                <a:latin typeface="Arial" panose="020B0604020202020204" pitchFamily="34" charset="0"/>
                <a:ea typeface="Calibri" panose="020F0502020204030204" pitchFamily="34" charset="0"/>
                <a:cs typeface="Arial" panose="020B0604020202020204" pitchFamily="34" charset="0"/>
              </a:rPr>
              <a:t>.</a:t>
            </a:r>
            <a:endParaRPr lang="en-US" sz="3800">
              <a:latin typeface="Arial" panose="020B0604020202020204" pitchFamily="34" charset="0"/>
              <a:ea typeface="Arial" panose="020B0604020202020204" pitchFamily="34" charset="0"/>
              <a:cs typeface="Arial" panose="020B0604020202020204" pitchFamily="34" charset="0"/>
            </a:endParaRP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p:cNvSpPr/>
            <p:nvPr/>
          </p:nvSpPr>
          <p:spPr>
            <a:xfrm>
              <a:off x="13639800" y="3144441"/>
              <a:ext cx="4160617" cy="1846659"/>
            </a:xfrm>
            <a:prstGeom prst="rect">
              <a:avLst/>
            </a:prstGeom>
          </p:spPr>
          <p:txBody>
            <a:bodyPr wrap="square">
              <a:spAutoFit/>
            </a:bodyPr>
            <a:lstStyle/>
            <a:p>
              <a:pPr algn="ctr">
                <a:lnSpc>
                  <a:spcPct val="150000"/>
                </a:lnSpc>
              </a:pP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T</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rò chơi</a:t>
              </a:r>
            </a:p>
            <a:p>
              <a:pPr algn="ctr">
                <a:lnSpc>
                  <a:spcPct val="150000"/>
                </a:lnSpc>
              </a:pP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a:t>
              </a:r>
              <a:r>
                <a:rPr lang="nl-NL" sz="3800" b="1" i="1">
                  <a:solidFill>
                    <a:schemeClr val="bg1"/>
                  </a:solidFill>
                  <a:latin typeface="Arial" panose="020B0604020202020204" pitchFamily="34" charset="0"/>
                  <a:ea typeface="Calibri" panose="020F0502020204030204" pitchFamily="34" charset="0"/>
                  <a:cs typeface="Arial" panose="020B0604020202020204" pitchFamily="34" charset="0"/>
                </a:rPr>
                <a:t>Thi viết nhanh</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3800">
                <a:solidFill>
                  <a:schemeClr val="bg1"/>
                </a:solidFill>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02688004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2" dur="500"/>
                                        <p:tgtEl>
                                          <p:spTgt spid="1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30" dur="500"/>
                                        <p:tgtEl>
                                          <p:spTgt spid="15">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33" dur="500"/>
                                        <p:tgtEl>
                                          <p:spTgt spid="15">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6" dur="500"/>
                                        <p:tgtEl>
                                          <p:spTgt spid="15">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39"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19" name="Group 18"/>
          <p:cNvGrpSpPr/>
          <p:nvPr/>
        </p:nvGrpSpPr>
        <p:grpSpPr>
          <a:xfrm>
            <a:off x="8101432" y="670353"/>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pic>
        <p:nvPicPr>
          <p:cNvPr id="26" name="Picture 25"/>
          <p:cNvPicPr>
            <a:picLocks noChangeAspect="1"/>
          </p:cNvPicPr>
          <p:nvPr/>
        </p:nvPicPr>
        <p:blipFill>
          <a:blip r:embed="rId7"/>
          <a:stretch>
            <a:fillRect/>
          </a:stretch>
        </p:blipFill>
        <p:spPr>
          <a:xfrm>
            <a:off x="16297495" y="495300"/>
            <a:ext cx="1421031" cy="1571142"/>
          </a:xfrm>
          <a:prstGeom prst="rect">
            <a:avLst/>
          </a:prstGeom>
        </p:spPr>
      </p:pic>
      <p:pic>
        <p:nvPicPr>
          <p:cNvPr id="27" name="Picture 26"/>
          <p:cNvPicPr>
            <a:picLocks noChangeAspect="1"/>
          </p:cNvPicPr>
          <p:nvPr/>
        </p:nvPicPr>
        <p:blipFill>
          <a:blip r:embed="rId8"/>
          <a:stretch>
            <a:fillRect/>
          </a:stretch>
        </p:blipFill>
        <p:spPr>
          <a:xfrm>
            <a:off x="15572456" y="7277099"/>
            <a:ext cx="2938466" cy="2943389"/>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825965" y="2317695"/>
                <a:ext cx="13490235" cy="3016210"/>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vào biểu thức P, ta được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=5+8+32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28=17</m:t>
                      </m:r>
                    </m:oMath>
                  </m:oMathPara>
                </a14:m>
                <a:endPar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5965" y="2317695"/>
                <a:ext cx="13490235" cy="3016210"/>
              </a:xfrm>
              <a:prstGeom prst="rect">
                <a:avLst/>
              </a:prstGeom>
              <a:blipFill>
                <a:blip r:embed="rId9"/>
                <a:stretch>
                  <a:fillRect l="-1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81200" y="5793819"/>
                <a:ext cx="13225395" cy="2092881"/>
              </a:xfrm>
              <a:prstGeom prst="rect">
                <a:avLst/>
              </a:prstGeom>
            </p:spPr>
            <p:txBody>
              <a:bodyPr wrap="square">
                <a:spAutoFit/>
              </a:bodyPr>
              <a:lstStyle/>
              <a:p>
                <a:pPr lvl="0" algn="just">
                  <a:lnSpc>
                    <a:spcPct val="150000"/>
                  </a:lnSpc>
                  <a:spcBef>
                    <a:spcPts val="1200"/>
                  </a:spcBef>
                  <a:defRPr/>
                </a:pPr>
                <a14:m>
                  <m:oMathPara xmlns:m="http://schemas.openxmlformats.org/officeDocument/2006/math">
                    <m:oMathParaPr>
                      <m:jc m:val="left"/>
                    </m:oMathParaPr>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r>
                  <a:rPr lang="fr-FR" sz="4000" smtClean="0">
                    <a:solidFill>
                      <a:prstClr val="black"/>
                    </a:solidFill>
                    <a:ea typeface="Cambria Math" panose="02040503050406030204" pitchFamily="18" charset="0"/>
                    <a:cs typeface="Arial" panose="020B0604020202020204" pitchFamily="34" charset="0"/>
                  </a:rPr>
                  <a:t>    </a:t>
                </a:r>
                <a14:m>
                  <m:oMath xmlns:m="http://schemas.openxmlformats.org/officeDocument/2006/math">
                    <m:r>
                      <a:rPr lang="fr-FR" sz="40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 Không </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bậc xác định.</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81200" y="5793819"/>
                <a:ext cx="13225395" cy="2092881"/>
              </a:xfrm>
              <a:prstGeom prst="rect">
                <a:avLst/>
              </a:prstGeom>
              <a:blipFill>
                <a:blip r:embed="rId10"/>
                <a:stretch>
                  <a:fillRect b="-6105"/>
                </a:stretch>
              </a:blipFill>
            </p:spPr>
            <p:txBody>
              <a:bodyPr/>
              <a:lstStyle/>
              <a:p>
                <a:r>
                  <a:rPr lang="en-US">
                    <a:noFill/>
                  </a:rPr>
                  <a:t> </a:t>
                </a:r>
              </a:p>
            </p:txBody>
          </p:sp>
        </mc:Fallback>
      </mc:AlternateContent>
    </p:spTree>
    <p:extLst>
      <p:ext uri="{BB962C8B-B14F-4D97-AF65-F5344CB8AC3E}">
        <p14:creationId xmlns:p14="http://schemas.microsoft.com/office/powerpoint/2010/main" val="1945424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wipe(down)">
                                      <p:cBhvr>
                                        <p:cTn id="14" dur="500"/>
                                        <p:tgtEl>
                                          <p:spTgt spid="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22014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5943600" y="1028700"/>
            <a:ext cx="6021200" cy="942053"/>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1.21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857500"/>
            <a:ext cx="16764000" cy="5630837"/>
          </a:xfrm>
          <a:prstGeom prst="rect">
            <a:avLst/>
          </a:prstGeom>
        </p:spPr>
        <p:txBody>
          <a:bodyPr wrap="square">
            <a:spAutoFit/>
          </a:bodyPr>
          <a:lstStyle/>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Cho hai đa </a:t>
            </a:r>
            <a:r>
              <a:rPr lang="en-US" sz="4100" smtClean="0">
                <a:solidFill>
                  <a:srgbClr val="000000"/>
                </a:solidFill>
                <a:latin typeface="Arial" panose="020B0604020202020204" pitchFamily="34" charset="0"/>
                <a:cs typeface="Arial" panose="020B0604020202020204" pitchFamily="34" charset="0"/>
              </a:rPr>
              <a:t>thức:</a:t>
            </a:r>
          </a:p>
          <a:p>
            <a:pPr algn="ctr"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 = 7xyz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xyz + 1;  B = 7x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2.</a:t>
            </a:r>
          </a:p>
          <a:p>
            <a:pPr algn="just"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a:t>
            </a:r>
            <a:r>
              <a:rPr lang="en-US" sz="4100">
                <a:solidFill>
                  <a:srgbClr val="000000"/>
                </a:solidFill>
                <a:latin typeface="Arial" panose="020B0604020202020204" pitchFamily="34" charset="0"/>
                <a:cs typeface="Arial" panose="020B0604020202020204" pitchFamily="34" charset="0"/>
              </a:rPr>
              <a:t>) Tìm đa thức C sao cho A – C = B;</a:t>
            </a:r>
          </a:p>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b) Tìm đa thức D sao cho A + D = B</a:t>
            </a:r>
            <a:r>
              <a:rPr lang="en-US" sz="4100" smtClean="0">
                <a:solidFill>
                  <a:srgbClr val="000000"/>
                </a:solidFill>
                <a:latin typeface="Arial" panose="020B0604020202020204" pitchFamily="34" charset="0"/>
                <a:cs typeface="Arial" panose="020B0604020202020204" pitchFamily="34" charset="0"/>
              </a:rPr>
              <a:t>;</a:t>
            </a:r>
          </a:p>
          <a:p>
            <a:pPr algn="just" fontAlgn="base">
              <a:lnSpc>
                <a:spcPct val="150000"/>
              </a:lnSpc>
              <a:spcBef>
                <a:spcPts val="1800"/>
              </a:spcBef>
            </a:pPr>
            <a:r>
              <a:rPr lang="pt-BR" sz="4100">
                <a:solidFill>
                  <a:srgbClr val="000000"/>
                </a:solidFill>
                <a:latin typeface="Arial" panose="020B0604020202020204" pitchFamily="34" charset="0"/>
                <a:cs typeface="Arial" panose="020B0604020202020204" pitchFamily="34" charset="0"/>
              </a:rPr>
              <a:t>c) Tìm đa thức E sao cho E – A = B.</a:t>
            </a:r>
            <a:endParaRPr lang="en-US" sz="4100" b="0" i="0">
              <a:solidFill>
                <a:srgbClr val="000000"/>
              </a:solidFill>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a:stretch>
            <a:fillRect/>
          </a:stretch>
        </p:blipFill>
        <p:spPr>
          <a:xfrm>
            <a:off x="15468600" y="5981700"/>
            <a:ext cx="2398114" cy="3900547"/>
          </a:xfrm>
          <a:prstGeom prst="rect">
            <a:avLst/>
          </a:prstGeom>
        </p:spPr>
      </p:pic>
      <p:pic>
        <p:nvPicPr>
          <p:cNvPr id="22" name="Picture 21"/>
          <p:cNvPicPr>
            <a:picLocks noChangeAspect="1"/>
          </p:cNvPicPr>
          <p:nvPr/>
        </p:nvPicPr>
        <p:blipFill>
          <a:blip r:embed="rId8"/>
          <a:stretch>
            <a:fillRect/>
          </a:stretch>
        </p:blipFill>
        <p:spPr>
          <a:xfrm>
            <a:off x="15468600" y="370163"/>
            <a:ext cx="2553304" cy="2487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 xmlns:asvg="http://schemas.microsoft.com/office/drawing/2016/SVG/main"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347493" y="3655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066800" y="1618000"/>
                <a:ext cx="16459200" cy="8402300"/>
              </a:xfrm>
              <a:prstGeom prst="rect">
                <a:avLst/>
              </a:prstGeom>
            </p:spPr>
            <p:txBody>
              <a:bodyPr wrap="square">
                <a:spAutoFit/>
              </a:bodyPr>
              <a:lstStyle/>
              <a:p>
                <a:pPr algn="just">
                  <a:lnSpc>
                    <a:spcPct val="150000"/>
                  </a:lnSpc>
                  <a:spcAft>
                    <a:spcPts val="0"/>
                  </a:spcAft>
                </a:pPr>
                <a:r>
                  <a:rPr lang="fr-FR" sz="40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1618000"/>
                <a:ext cx="16459200" cy="8402300"/>
              </a:xfrm>
              <a:prstGeom prst="rect">
                <a:avLst/>
              </a:prstGeom>
              <a:blipFill>
                <a:blip r:embed="rId8"/>
                <a:stretch>
                  <a:fillRect l="-1296"/>
                </a:stretch>
              </a:blipFill>
            </p:spPr>
            <p:txBody>
              <a:bodyPr/>
              <a:lstStyle/>
              <a:p>
                <a:r>
                  <a:rPr lang="en-US">
                    <a:noFill/>
                  </a:rPr>
                  <a:t> </a:t>
                </a:r>
              </a:p>
            </p:txBody>
          </p:sp>
        </mc:Fallback>
      </mc:AlternateContent>
    </p:spTree>
    <p:extLst>
      <p:ext uri="{BB962C8B-B14F-4D97-AF65-F5344CB8AC3E}">
        <p14:creationId xmlns:p14="http://schemas.microsoft.com/office/powerpoint/2010/main" val="2053272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p:cTn id="4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1.23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algn="just" fontAlgn="base">
                  <a:lnSpc>
                    <a:spcPct val="150000"/>
                  </a:lnSpc>
                </a:pPr>
                <a:r>
                  <a:rPr lang="en-US" sz="4000" smtClean="0">
                    <a:solidFill>
                      <a:srgbClr val="000000"/>
                    </a:solidFill>
                    <a:latin typeface="Arial" panose="020B0604020202020204" pitchFamily="34" charset="0"/>
                    <a:cs typeface="Arial" panose="020B0604020202020204" pitchFamily="34" charset="0"/>
                  </a:rPr>
                  <a:t>Cho ba đa thức:</a:t>
                </a:r>
              </a:p>
              <a:p>
                <a:pPr algn="ctr" fontAlgn="base">
                  <a:lnSpc>
                    <a:spcPct val="150000"/>
                  </a:lnSpc>
                </a:pP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=3</m:t>
                    </m:r>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 –4</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𝑁</m:t>
                    </m:r>
                    <m:r>
                      <a:rPr lang="en-US" sz="4000" i="1">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+2; </m:t>
                    </m:r>
                    <m:r>
                      <a:rPr lang="en-US" sz="4000" i="1">
                        <a:solidFill>
                          <a:srgbClr val="000000"/>
                        </a:solidFill>
                        <a:latin typeface="Cambria Math" panose="02040503050406030204" pitchFamily="18" charset="0"/>
                        <a:cs typeface="Arial" panose="020B0604020202020204" pitchFamily="34" charset="0"/>
                      </a:rPr>
                      <m:t>𝑃</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+7</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–1</m:t>
                    </m:r>
                  </m:oMath>
                </a14:m>
                <a:r>
                  <a:rPr lang="en-US" sz="40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4000">
                    <a:solidFill>
                      <a:srgbClr val="000000"/>
                    </a:solidFill>
                    <a:latin typeface="Arial" panose="020B0604020202020204" pitchFamily="34" charset="0"/>
                    <a:cs typeface="Arial" panose="020B0604020202020204" pitchFamily="34" charset="0"/>
                  </a:rPr>
                  <a:t>Tính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𝑃</m:t>
                    </m:r>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𝑃</m:t>
                    </m:r>
                    <m:r>
                      <a:rPr lang="en-US" sz="4000" i="1" smtClean="0">
                        <a:solidFill>
                          <a:srgbClr val="000000"/>
                        </a:solidFill>
                        <a:latin typeface="Cambria Math" panose="02040503050406030204" pitchFamily="18" charset="0"/>
                        <a:cs typeface="Arial" panose="020B0604020202020204" pitchFamily="34" charset="0"/>
                      </a:rPr>
                      <m:t>.</m:t>
                    </m:r>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464050" y="6438900"/>
                <a:ext cx="18988896" cy="2748060"/>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M</m:t>
                      </m:r>
                      <m:r>
                        <a:rPr lang="fr-FR" sz="4000" smtClean="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N</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P</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64050" y="6438900"/>
                <a:ext cx="18988896" cy="2748060"/>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500"/>
                                        <p:tgtEl>
                                          <p:spTgt spid="3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xEl>
                                              <p:pRg st="1" end="1"/>
                                            </p:txEl>
                                          </p:spTgt>
                                        </p:tgtEl>
                                        <p:attrNameLst>
                                          <p:attrName>style.visibility</p:attrName>
                                        </p:attrNameLst>
                                      </p:cBhvr>
                                      <p:to>
                                        <p:strVal val="visible"/>
                                      </p:to>
                                    </p:set>
                                    <p:animEffect transition="in" filter="fade">
                                      <p:cBhvr>
                                        <p:cTn id="26" dur="500"/>
                                        <p:tgtEl>
                                          <p:spTgt spid="31">
                                            <p:txEl>
                                              <p:pRg st="1" end="1"/>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down)">
                                      <p:cBhvr>
                                        <p:cTn id="30"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1.23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ba đa thức:</a:t>
                </a:r>
              </a:p>
              <a:p>
                <a:pPr marL="0" marR="0" lvl="0" indent="0" algn="ctr" defTabSz="914400" rtl="0" eaLnBrk="1" fontAlgn="base"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+7</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–1</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Tính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304800" y="6387693"/>
                <a:ext cx="19134446" cy="3023007"/>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vi-VN"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solidFill>
                    <a:prstClr val="black"/>
                  </a:solidFill>
                  <a:ea typeface="Calibri" panose="020F050202020403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fr-FR" sz="4000">
                    <a:solidFill>
                      <a:prstClr val="black"/>
                    </a:solidFill>
                    <a:ea typeface="Calibri" panose="020F0502020204030204" pitchFamily="34" charset="0"/>
                    <a:cs typeface="Times New Roman" panose="02020603050405020304" pitchFamily="18" charset="0"/>
                  </a:rPr>
                  <a:t>  </a:t>
                </a:r>
                <a:endParaRPr lang="en-US" sz="4000">
                  <a:solidFill>
                    <a:prstClr val="black"/>
                  </a:solidFill>
                  <a:ea typeface="Arial" panose="020B0604020202020204" pitchFamily="34" charset="0"/>
                  <a:cs typeface="Times New Roman" panose="02020603050405020304" pitchFamily="18" charset="0"/>
                </a:endParaRPr>
              </a:p>
              <a:p>
                <a:pPr lvl="0" algn="just">
                  <a:lnSpc>
                    <a:spcPct val="150000"/>
                  </a:lnSpc>
                  <a:defRPr/>
                </a:pPr>
                <a:r>
                  <a:rPr lang="vi-VN"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04800" y="6387693"/>
                <a:ext cx="19134446" cy="302300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377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0" dur="500"/>
                                        <p:tgtEl>
                                          <p:spTgt spid="3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wipe(left)">
                                      <p:cBhvr>
                                        <p:cTn id="1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9" name="TextBox 9"/>
          <p:cNvSpPr txBox="1"/>
          <p:nvPr/>
        </p:nvSpPr>
        <p:spPr>
          <a:xfrm>
            <a:off x="3124200" y="1803127"/>
            <a:ext cx="6096000" cy="2654573"/>
          </a:xfrm>
          <a:prstGeom prst="rect">
            <a:avLst/>
          </a:prstGeom>
        </p:spPr>
        <p:txBody>
          <a:bodyPr wrap="square" lIns="0" tIns="0" rIns="0" bIns="0" rtlCol="0" anchor="t">
            <a:spAutoFit/>
          </a:bodyPr>
          <a:lstStyle/>
          <a:p>
            <a:pPr algn="ctr">
              <a:lnSpc>
                <a:spcPts val="20695"/>
              </a:lnSpc>
            </a:pPr>
            <a:r>
              <a:rPr lang="en-US" sz="7500" b="1" smtClean="0">
                <a:solidFill>
                  <a:srgbClr val="C00000"/>
                </a:solidFill>
                <a:latin typeface="Arial" panose="020B0604020202020204" pitchFamily="34" charset="0"/>
                <a:cs typeface="Arial" panose="020B0604020202020204" pitchFamily="34" charset="0"/>
              </a:rPr>
              <a:t>VẬN DỤNG</a:t>
            </a:r>
            <a:endParaRPr lang="en-US" sz="7500" b="1">
              <a:solidFill>
                <a:srgbClr val="C00000"/>
              </a:solidFill>
              <a:latin typeface="Arial" panose="020B0604020202020204" pitchFamily="34" charset="0"/>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8" name="Picture 7"/>
          <p:cNvPicPr>
            <a:picLocks noChangeAspect="1"/>
          </p:cNvPicPr>
          <p:nvPr/>
        </p:nvPicPr>
        <p:blipFill>
          <a:blip r:embed="rId9"/>
          <a:stretch>
            <a:fillRect/>
          </a:stretch>
        </p:blipFill>
        <p:spPr>
          <a:xfrm>
            <a:off x="10755505" y="3162300"/>
            <a:ext cx="4713095" cy="5041585"/>
          </a:xfrm>
          <a:prstGeom prst="rect">
            <a:avLst/>
          </a:prstGeom>
        </p:spPr>
      </p:pic>
    </p:spTree>
    <p:extLst>
      <p:ext uri="{BB962C8B-B14F-4D97-AF65-F5344CB8AC3E}">
        <p14:creationId xmlns:p14="http://schemas.microsoft.com/office/powerpoint/2010/main" val="2959352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858000" y="2276326"/>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Rectangle 14"/>
          <p:cNvSpPr/>
          <p:nvPr/>
        </p:nvSpPr>
        <p:spPr>
          <a:xfrm>
            <a:off x="5987714" y="1232237"/>
            <a:ext cx="5747086"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1.19 </a:t>
            </a: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SGK-tr18)</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1447800" y="2797225"/>
            <a:ext cx="15340584" cy="6232475"/>
          </a:xfrm>
          <a:prstGeom prst="rect">
            <a:avLst/>
          </a:prstGeom>
        </p:spPr>
        <p:txBody>
          <a:bodyPr wrap="square">
            <a:spAutoFit/>
          </a:bodyPr>
          <a:lstStyle/>
          <a:p>
            <a:pPr lvl="0" algn="just" fontAlgn="base">
              <a:lnSpc>
                <a:spcPct val="150000"/>
              </a:lnSpc>
            </a:pPr>
            <a:r>
              <a:rPr lang="vi-VN" sz="3800">
                <a:solidFill>
                  <a:srgbClr val="000000"/>
                </a:solidFill>
              </a:rPr>
              <a:t>Trong một khách sạn có hai bể bơi dạng hình hộp chữ nhật. Bể thứ nhất có chiều sâu là 1,2 m, đáy là hình chữ nhật có chiều dài x mét, chiều rộng y mét. Bể thứ hai có chiều sâu 1,5 m, hai kích thước đáy gấp 5 lần hai kích thước đáy của bể thứ nhất</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a) Hãy tìm đơn thức (hai biến x và y) biểu thị số mét khối nước cần có để bơm đầy cả hai bể bơi</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b) Tính lượng nước bơm đầy bể nếu x = 5 m, y = 3 m.</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7"/>
          <a:stretch>
            <a:fillRect/>
          </a:stretch>
        </p:blipFill>
        <p:spPr>
          <a:xfrm>
            <a:off x="15654704" y="518338"/>
            <a:ext cx="2037829" cy="1923825"/>
          </a:xfrm>
          <a:prstGeom prst="rect">
            <a:avLst/>
          </a:prstGeom>
        </p:spPr>
      </p:pic>
    </p:spTree>
    <p:extLst>
      <p:ext uri="{BB962C8B-B14F-4D97-AF65-F5344CB8AC3E}">
        <p14:creationId xmlns:p14="http://schemas.microsoft.com/office/powerpoint/2010/main" val="269961830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23" name="Picture 22"/>
          <p:cNvPicPr>
            <a:picLocks noChangeAspect="1"/>
          </p:cNvPicPr>
          <p:nvPr/>
        </p:nvPicPr>
        <p:blipFill>
          <a:blip r:embed="rId7"/>
          <a:stretch>
            <a:fillRect/>
          </a:stretch>
        </p:blipFill>
        <p:spPr>
          <a:xfrm>
            <a:off x="388405" y="263144"/>
            <a:ext cx="1618077" cy="1527556"/>
          </a:xfrm>
          <a:prstGeom prst="rect">
            <a:avLst/>
          </a:prstGeom>
        </p:spPr>
      </p:pic>
      <p:grpSp>
        <p:nvGrpSpPr>
          <p:cNvPr id="16" name="Group 15"/>
          <p:cNvGrpSpPr/>
          <p:nvPr/>
        </p:nvGrpSpPr>
        <p:grpSpPr>
          <a:xfrm>
            <a:off x="7977269" y="712034"/>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1688618" y="1922084"/>
                <a:ext cx="14694382" cy="7793416"/>
              </a:xfrm>
              <a:prstGeom prst="rect">
                <a:avLst/>
              </a:prstGeom>
            </p:spPr>
            <p:txBody>
              <a:bodyPr wrap="square">
                <a:spAutoFit/>
              </a:bodyPr>
              <a:lstStyle/>
              <a:p>
                <a:pPr algn="just">
                  <a:lnSpc>
                    <a:spcPct val="150000"/>
                  </a:lnSpc>
                  <a:spcBef>
                    <a:spcPts val="600"/>
                  </a:spcBef>
                  <a:spcAft>
                    <a:spcPts val="0"/>
                  </a:spcAft>
                </a:pPr>
                <a:r>
                  <a:rPr lang="vi-VN" sz="4000" smtClean="0">
                    <a:ea typeface="Calibri" panose="020F0502020204030204" pitchFamily="34" charset="0"/>
                    <a:cs typeface="Times New Roman" panose="02020603050405020304" pitchFamily="18" charset="0"/>
                  </a:rPr>
                  <a:t>a) </a:t>
                </a:r>
                <a:r>
                  <a:rPr lang="nl-NL" sz="4000" smtClean="0">
                    <a:effectLst/>
                    <a:latin typeface="Arial" panose="020B0604020202020204" pitchFamily="34" charset="0"/>
                    <a:ea typeface="Calibri" panose="020F0502020204030204" pitchFamily="34" charset="0"/>
                    <a:cs typeface="Arial" panose="020B0604020202020204" pitchFamily="34" charset="0"/>
                  </a:rPr>
                  <a:t>Số </a:t>
                </a:r>
                <a:r>
                  <a:rPr lang="nl-NL" sz="4000">
                    <a:effectLst/>
                    <a:latin typeface="Arial" panose="020B0604020202020204" pitchFamily="34" charset="0"/>
                    <a:ea typeface="Calibri" panose="020F0502020204030204" pitchFamily="34" charset="0"/>
                    <a:cs typeface="Arial" panose="020B0604020202020204" pitchFamily="34" charset="0"/>
                  </a:rPr>
                  <a:t>mét khối nước cần có để bơm đầy bể bơi thứ nhất: </a:t>
                </a:r>
                <a:endParaRPr lang="nl-NL"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bể bơi thứ hai: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1,5.5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cả hai bể bơi: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=38,7</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b) Lượng nước bơm đầy hai bể nếu </a:t>
                </a:r>
                <a14:m>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4000">
                    <a:effectLst/>
                    <a:latin typeface="Arial" panose="020B0604020202020204" pitchFamily="34" charset="0"/>
                    <a:ea typeface="Calibri" panose="020F0502020204030204" pitchFamily="34" charset="0"/>
                    <a:cs typeface="Arial" panose="020B0604020202020204" pitchFamily="34" charset="0"/>
                  </a:rPr>
                  <a:t> 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38,7.4.3=464,4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88618" y="1922084"/>
                <a:ext cx="14694382" cy="7793416"/>
              </a:xfrm>
              <a:prstGeom prst="rect">
                <a:avLst/>
              </a:prstGeom>
              <a:blipFill>
                <a:blip r:embed="rId8"/>
                <a:stretch>
                  <a:fillRect l="-1452"/>
                </a:stretch>
              </a:blipFill>
            </p:spPr>
            <p:txBody>
              <a:bodyPr/>
              <a:lstStyle/>
              <a:p>
                <a:r>
                  <a:rPr lang="en-US">
                    <a:noFill/>
                  </a:rPr>
                  <a:t> </a:t>
                </a:r>
              </a:p>
            </p:txBody>
          </p:sp>
        </mc:Fallback>
      </mc:AlternateContent>
    </p:spTree>
    <p:extLst>
      <p:ext uri="{BB962C8B-B14F-4D97-AF65-F5344CB8AC3E}">
        <p14:creationId xmlns:p14="http://schemas.microsoft.com/office/powerpoint/2010/main" val="394274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4" dur="500"/>
                                        <p:tgtEl>
                                          <p:spTgt spid="7">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p:cTn id="3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19728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5943600" y="8001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1.22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552700"/>
            <a:ext cx="16764000" cy="5355312"/>
          </a:xfrm>
          <a:prstGeom prst="rect">
            <a:avLst/>
          </a:prstGeom>
        </p:spPr>
        <p:txBody>
          <a:bodyPr wrap="square">
            <a:spAutoFit/>
          </a:bodyPr>
          <a:lstStyle/>
          <a:p>
            <a:pPr lvl="0" algn="just" fontAlgn="base">
              <a:lnSpc>
                <a:spcPct val="150000"/>
              </a:lnSpc>
              <a:spcBef>
                <a:spcPts val="1800"/>
              </a:spcBef>
            </a:pPr>
            <a:r>
              <a:rPr lang="vi-VN" sz="3800">
                <a:solidFill>
                  <a:srgbClr val="000000"/>
                </a:solidFill>
                <a:cs typeface="Arial" panose="020B0604020202020204" pitchFamily="34" charset="0"/>
              </a:rPr>
              <a:t>Từ một miếng bìa, người ta cắt ra hai hình tròn có bán kính x centimét và y centimét. Tìm biểu thức biểu thị diện tích phần còn lại của miếng bìa, nếu biết miếng bìa có hình dạng gồm hai hình vuông ghép lại và có kích thước (centimét) như </a:t>
            </a:r>
            <a:r>
              <a:rPr lang="vi-VN" sz="3800" smtClean="0">
                <a:solidFill>
                  <a:srgbClr val="000000"/>
                </a:solidFill>
                <a:cs typeface="Arial" panose="020B0604020202020204" pitchFamily="34" charset="0"/>
              </a:rPr>
              <a:t>Hìn</a:t>
            </a:r>
            <a:r>
              <a:rPr lang="en-US" sz="3800" smtClean="0">
                <a:solidFill>
                  <a:srgbClr val="000000"/>
                </a:solidFill>
                <a:latin typeface="Arial" panose="020B0604020202020204" pitchFamily="34" charset="0"/>
                <a:cs typeface="Arial" panose="020B0604020202020204" pitchFamily="34" charset="0"/>
              </a:rPr>
              <a:t>h bên.</a:t>
            </a:r>
          </a:p>
          <a:p>
            <a:pPr lvl="0">
              <a:lnSpc>
                <a:spcPct val="150000"/>
              </a:lnSpc>
            </a:pPr>
            <a:r>
              <a:rPr lang="en-US" sz="3800">
                <a:solidFill>
                  <a:srgbClr val="000000"/>
                </a:solidFill>
                <a:latin typeface="Arial" panose="020B0604020202020204" pitchFamily="34" charset="0"/>
                <a:cs typeface="Arial" panose="020B0604020202020204" pitchFamily="34" charset="0"/>
              </a:rPr>
              <a:t>Biểu thức đó có phải là một đa thức không? </a:t>
            </a:r>
            <a:endParaRPr lang="en-US" sz="3800" smtClean="0">
              <a:solidFill>
                <a:srgbClr val="000000"/>
              </a:solidFill>
              <a:latin typeface="Arial" panose="020B0604020202020204" pitchFamily="34" charset="0"/>
              <a:cs typeface="Arial" panose="020B0604020202020204" pitchFamily="34" charset="0"/>
            </a:endParaRPr>
          </a:p>
          <a:p>
            <a:pPr lvl="0">
              <a:lnSpc>
                <a:spcPct val="150000"/>
              </a:lnSpc>
            </a:pPr>
            <a:r>
              <a:rPr lang="en-US" sz="3800" smtClean="0">
                <a:solidFill>
                  <a:srgbClr val="000000"/>
                </a:solidFill>
                <a:latin typeface="Arial" panose="020B0604020202020204" pitchFamily="34" charset="0"/>
                <a:cs typeface="Arial" panose="020B0604020202020204" pitchFamily="34" charset="0"/>
              </a:rPr>
              <a:t>Nếu </a:t>
            </a:r>
            <a:r>
              <a:rPr lang="en-US" sz="3800">
                <a:solidFill>
                  <a:srgbClr val="000000"/>
                </a:solidFill>
                <a:latin typeface="Arial" panose="020B0604020202020204" pitchFamily="34" charset="0"/>
                <a:cs typeface="Arial" panose="020B0604020202020204" pitchFamily="34" charset="0"/>
              </a:rPr>
              <a:t>phải thì đó là đa thức bậc mấy</a:t>
            </a:r>
            <a:r>
              <a:rPr lang="en-US" sz="3800" smtClean="0">
                <a:solidFill>
                  <a:srgbClr val="000000"/>
                </a:solidFill>
                <a:latin typeface="Arial" panose="020B0604020202020204" pitchFamily="34" charset="0"/>
                <a:cs typeface="Arial" panose="020B0604020202020204" pitchFamily="34" charset="0"/>
              </a:rPr>
              <a:t>?</a:t>
            </a:r>
            <a:endParaRPr lang="en-US" sz="380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a:stretch>
            <a:fillRect/>
          </a:stretch>
        </p:blipFill>
        <p:spPr>
          <a:xfrm>
            <a:off x="15468600" y="87345"/>
            <a:ext cx="2553304" cy="2487337"/>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Effect>
                      <a14:brightnessContrast contrast="40000"/>
                    </a14:imgEffect>
                  </a14:imgLayer>
                </a14:imgProps>
              </a:ext>
            </a:extLst>
          </a:blip>
          <a:stretch>
            <a:fillRect/>
          </a:stretch>
        </p:blipFill>
        <p:spPr>
          <a:xfrm>
            <a:off x="11201400" y="5676900"/>
            <a:ext cx="6200106" cy="4073420"/>
          </a:xfrm>
          <a:prstGeom prst="rect">
            <a:avLst/>
          </a:prstGeom>
        </p:spPr>
      </p:pic>
      <p:pic>
        <p:nvPicPr>
          <p:cNvPr id="4" name="Picture 3"/>
          <p:cNvPicPr>
            <a:picLocks noChangeAspect="1"/>
          </p:cNvPicPr>
          <p:nvPr/>
        </p:nvPicPr>
        <p:blipFill>
          <a:blip r:embed="rId10"/>
          <a:stretch>
            <a:fillRect/>
          </a:stretch>
        </p:blipFill>
        <p:spPr>
          <a:xfrm rot="21064993">
            <a:off x="4184545" y="8397174"/>
            <a:ext cx="1758519" cy="1127256"/>
          </a:xfrm>
          <a:prstGeom prst="rect">
            <a:avLst/>
          </a:prstGeom>
        </p:spPr>
      </p:pic>
    </p:spTree>
    <p:extLst>
      <p:ext uri="{BB962C8B-B14F-4D97-AF65-F5344CB8AC3E}">
        <p14:creationId xmlns:p14="http://schemas.microsoft.com/office/powerpoint/2010/main" val="42029123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 xmlns:asvg="http://schemas.microsoft.com/office/drawing/2016/SVG/main"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229600" y="6703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447800" y="2232093"/>
                <a:ext cx="16078200" cy="7254807"/>
              </a:xfrm>
              <a:prstGeom prst="rect">
                <a:avLst/>
              </a:prstGeom>
            </p:spPr>
            <p:txBody>
              <a:bodyPr wrap="square">
                <a:spAutoFit/>
              </a:bodyPr>
              <a:lstStyle/>
              <a:p>
                <a:pPr algn="just">
                  <a:lnSpc>
                    <a:spcPct val="150000"/>
                  </a:lnSpc>
                  <a:spcBef>
                    <a:spcPts val="1200"/>
                  </a:spcBef>
                  <a:spcAft>
                    <a:spcPts val="0"/>
                  </a:spcAft>
                </a:pPr>
                <a:r>
                  <a:rPr lang="vi-VN" sz="4000">
                    <a:ea typeface="Calibri" panose="020F0502020204030204" pitchFamily="34" charset="0"/>
                    <a:cs typeface="Times New Roman" panose="02020603050405020304" pitchFamily="18" charset="0"/>
                  </a:rPr>
                  <a:t>Diện tích của miếng bìa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Diện tích hai hình tròn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.3,15+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.3,14=3,14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Dện tích phần còn lại là:</a:t>
                </a:r>
                <a:endParaRPr lang="en-US" sz="4000">
                  <a:effectLst/>
                  <a:ea typeface="Arial" panose="020B0604020202020204" pitchFamily="34" charset="0"/>
                  <a:cs typeface="Times New Roman" panose="02020603050405020304" pitchFamily="18" charset="0"/>
                </a:endParaRPr>
              </a:p>
              <a:p>
                <a:pPr algn="ctr">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Biểu thức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000">
                    <a:effectLst/>
                    <a:ea typeface="Calibri" panose="020F0502020204030204" pitchFamily="34" charset="0"/>
                    <a:cs typeface="Times New Roman" panose="02020603050405020304" pitchFamily="18" charset="0"/>
                  </a:rPr>
                  <a:t> là đa thức bậc 2.</a:t>
                </a:r>
                <a:endParaRPr lang="en-US" sz="40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2232093"/>
                <a:ext cx="16078200" cy="7254807"/>
              </a:xfrm>
              <a:prstGeom prst="rect">
                <a:avLst/>
              </a:prstGeom>
              <a:blipFill>
                <a:blip r:embed="rId8"/>
                <a:stretch>
                  <a:fillRect l="-1365" b="-1008"/>
                </a:stretch>
              </a:blipFill>
            </p:spPr>
            <p:txBody>
              <a:bodyPr/>
              <a:lstStyle/>
              <a:p>
                <a:r>
                  <a:rPr lang="en-US">
                    <a:noFill/>
                  </a:rPr>
                  <a:t> </a:t>
                </a:r>
              </a:p>
            </p:txBody>
          </p:sp>
        </mc:Fallback>
      </mc:AlternateContent>
    </p:spTree>
    <p:extLst>
      <p:ext uri="{BB962C8B-B14F-4D97-AF65-F5344CB8AC3E}">
        <p14:creationId xmlns:p14="http://schemas.microsoft.com/office/powerpoint/2010/main" val="25537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marL="0" marR="0" lvl="0" indent="0" algn="ctr" defTabSz="914400" rtl="0" eaLnBrk="1" fontAlgn="auto" latinLnBrk="0" hangingPunct="1">
              <a:lnSpc>
                <a:spcPts val="7941"/>
              </a:lnSpc>
              <a:spcBef>
                <a:spcPts val="0"/>
              </a:spcBef>
              <a:spcAft>
                <a:spcPts val="0"/>
              </a:spcAft>
              <a:buClrTx/>
              <a:buSzTx/>
              <a:buFontTx/>
              <a:buNone/>
              <a:tabLst/>
              <a:defRPr/>
            </a:pPr>
            <a:r>
              <a:rPr kumimoji="0" lang="en-US" sz="6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1325295" y="2857500"/>
            <a:ext cx="11476305" cy="6509474"/>
          </a:xfrm>
          <a:prstGeom prst="rect">
            <a:avLst/>
          </a:prstGeom>
        </p:spPr>
        <p:txBody>
          <a:bodyPr wrap="square">
            <a:spAutoFit/>
          </a:bodyPr>
          <a:lstStyle/>
          <a:p>
            <a:pPr marL="571500" marR="0" lvl="0" indent="-571500" algn="just" defTabSz="914400" rtl="0" eaLnBrk="1" fontAlgn="auto" latinLnBrk="0" hangingPunct="1">
              <a:lnSpc>
                <a:spcPct val="150000"/>
              </a:lnSpc>
              <a:spcBef>
                <a:spcPts val="1800"/>
              </a:spcBef>
              <a:spcAft>
                <a:spcPts val="0"/>
              </a:spcAft>
              <a:buClrTx/>
              <a:buSzTx/>
              <a:buFont typeface="Arial" panose="020B0604020202020204" pitchFamily="34" charset="0"/>
              <a:buChar char="•"/>
              <a:tabLst/>
              <a:defRPr/>
            </a:pPr>
            <a:r>
              <a:rPr kumimoji="0" lang="nl-NL" sz="3800" b="1" i="1" u="sng"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Cách </a:t>
            </a:r>
            <a:r>
              <a:rPr kumimoji="0" lang="nl-NL" sz="3800" b="1" i="1" u="sng"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chơi:</a:t>
            </a:r>
            <a:endParaRPr kumimoji="0" lang="en-US" sz="3800" b="1" i="1"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800"/>
              </a:spcBef>
              <a:buFontTx/>
              <a:buChar char="-"/>
            </a:pPr>
            <a:r>
              <a:rPr lang="vi-VN" sz="3800" smtClean="0">
                <a:solidFill>
                  <a:prstClr val="black"/>
                </a:solidFill>
                <a:ea typeface="Calibri" panose="020F0502020204030204" pitchFamily="34" charset="0"/>
                <a:cs typeface="Arial" panose="020B0604020202020204" pitchFamily="34" charset="0"/>
              </a:rPr>
              <a:t>Nhiệm </a:t>
            </a:r>
            <a:r>
              <a:rPr lang="vi-VN" sz="3800">
                <a:solidFill>
                  <a:prstClr val="black"/>
                </a:solidFill>
                <a:ea typeface="Calibri" panose="020F0502020204030204" pitchFamily="34" charset="0"/>
                <a:cs typeface="Arial" panose="020B0604020202020204" pitchFamily="34" charset="0"/>
              </a:rPr>
              <a:t>vụ phân chia cho mỗi </a:t>
            </a:r>
            <a:r>
              <a:rPr lang="vi-VN" sz="3800" smtClean="0">
                <a:solidFill>
                  <a:prstClr val="black"/>
                </a:solidFill>
                <a:ea typeface="Calibri" panose="020F0502020204030204" pitchFamily="34" charset="0"/>
                <a:cs typeface="Arial" panose="020B0604020202020204" pitchFamily="34" charset="0"/>
              </a:rPr>
              <a:t>đội:</a:t>
            </a:r>
            <a:endParaRPr lang="vi-VN" sz="3800">
              <a:solidFill>
                <a:prstClr val="black"/>
              </a:solidFill>
              <a:ea typeface="Calibri" panose="020F0502020204030204" pitchFamily="34" charset="0"/>
              <a:cs typeface="Arial" panose="020B0604020202020204" pitchFamily="34" charset="0"/>
            </a:endParaRP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1: Viết đơn thức bậc 3 có 2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2: Viết đơn thức bậc 4 có 3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3: Viết đơn thức bậc 5 có 4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4: Viết đơn thức bậc 5 có 3 biến.</a:t>
            </a: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3639800" y="3144441"/>
              <a:ext cx="4160617" cy="18466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rò chơi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3800" b="1"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Thi viết nhanh</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628197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 calcmode="lin" valueType="num">
                                      <p:cBhvr additive="base">
                                        <p:cTn id="2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12" name="Freeform 12"/>
          <p:cNvSpPr/>
          <p:nvPr/>
        </p:nvSpPr>
        <p:spPr>
          <a:xfrm rot="3033305">
            <a:off x="184134" y="7619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3" name="Freeform 13"/>
          <p:cNvSpPr/>
          <p:nvPr/>
        </p:nvSpPr>
        <p:spPr>
          <a:xfrm rot="19791462" flipV="1">
            <a:off x="16227952" y="8366405"/>
            <a:ext cx="1818335" cy="161108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grpSp>
        <p:nvGrpSpPr>
          <p:cNvPr id="21" name="Group 20"/>
          <p:cNvGrpSpPr/>
          <p:nvPr/>
        </p:nvGrpSpPr>
        <p:grpSpPr>
          <a:xfrm>
            <a:off x="413729" y="4010726"/>
            <a:ext cx="5411428" cy="3723574"/>
            <a:chOff x="924909" y="3568797"/>
            <a:chExt cx="5411428" cy="4241703"/>
          </a:xfrm>
          <a:solidFill>
            <a:schemeClr val="bg1"/>
          </a:solidFill>
        </p:grpSpPr>
        <p:grpSp>
          <p:nvGrpSpPr>
            <p:cNvPr id="22" name="Group 3"/>
            <p:cNvGrpSpPr/>
            <p:nvPr/>
          </p:nvGrpSpPr>
          <p:grpSpPr>
            <a:xfrm>
              <a:off x="924909" y="3568797"/>
              <a:ext cx="5411428" cy="4241703"/>
              <a:chOff x="0" y="0"/>
              <a:chExt cx="3183193" cy="3101958"/>
            </a:xfrm>
            <a:grpFill/>
          </p:grpSpPr>
          <p:sp>
            <p:nvSpPr>
              <p:cNvPr id="2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2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3" name="Rectangle 22"/>
            <p:cNvSpPr/>
            <p:nvPr/>
          </p:nvSpPr>
          <p:spPr>
            <a:xfrm>
              <a:off x="1118771" y="4786715"/>
              <a:ext cx="4796230" cy="1540627"/>
            </a:xfrm>
            <a:prstGeom prst="rect">
              <a:avLst/>
            </a:prstGeom>
            <a:grpFill/>
            <a:ln>
              <a:noFill/>
            </a:ln>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6" name="Group 25"/>
          <p:cNvGrpSpPr/>
          <p:nvPr/>
        </p:nvGrpSpPr>
        <p:grpSpPr>
          <a:xfrm>
            <a:off x="6413415" y="3947506"/>
            <a:ext cx="5422223" cy="3785269"/>
            <a:chOff x="6840639" y="3553166"/>
            <a:chExt cx="5422223" cy="5001862"/>
          </a:xfrm>
          <a:solidFill>
            <a:schemeClr val="bg1"/>
          </a:solidFill>
        </p:grpSpPr>
        <p:grpSp>
          <p:nvGrpSpPr>
            <p:cNvPr id="27" name="Group 3"/>
            <p:cNvGrpSpPr/>
            <p:nvPr/>
          </p:nvGrpSpPr>
          <p:grpSpPr>
            <a:xfrm>
              <a:off x="6840639" y="3553166"/>
              <a:ext cx="5422223" cy="5001862"/>
              <a:chOff x="-3810" y="-1"/>
              <a:chExt cx="3189543" cy="3657863"/>
            </a:xfrm>
            <a:grpFill/>
          </p:grpSpPr>
          <p:sp>
            <p:nvSpPr>
              <p:cNvPr id="2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8" name="Rectangle 27"/>
            <p:cNvSpPr/>
            <p:nvPr/>
          </p:nvSpPr>
          <p:spPr>
            <a:xfrm>
              <a:off x="7376245" y="4962947"/>
              <a:ext cx="4360209" cy="1824923"/>
            </a:xfrm>
            <a:prstGeom prst="rect">
              <a:avLst/>
            </a:prstGeom>
            <a:grpFill/>
            <a:ln>
              <a:noFill/>
            </a:ln>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31" name="Group 30"/>
          <p:cNvGrpSpPr/>
          <p:nvPr/>
        </p:nvGrpSpPr>
        <p:grpSpPr>
          <a:xfrm>
            <a:off x="12421737" y="3986693"/>
            <a:ext cx="5422223" cy="3746081"/>
            <a:chOff x="12644694" y="3479846"/>
            <a:chExt cx="5422223" cy="4709752"/>
          </a:xfrm>
          <a:solidFill>
            <a:schemeClr val="bg1"/>
          </a:solidFill>
        </p:grpSpPr>
        <p:grpSp>
          <p:nvGrpSpPr>
            <p:cNvPr id="32" name="Group 3"/>
            <p:cNvGrpSpPr/>
            <p:nvPr/>
          </p:nvGrpSpPr>
          <p:grpSpPr>
            <a:xfrm>
              <a:off x="12644694" y="3479846"/>
              <a:ext cx="5422223" cy="4709752"/>
              <a:chOff x="-3810" y="0"/>
              <a:chExt cx="3189543" cy="3444242"/>
            </a:xfrm>
            <a:grpFill/>
          </p:grpSpPr>
          <p:sp>
            <p:nvSpPr>
              <p:cNvPr id="3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33" name="Rectangle 32"/>
            <p:cNvSpPr/>
            <p:nvPr/>
          </p:nvSpPr>
          <p:spPr>
            <a:xfrm>
              <a:off x="12756290" y="4047375"/>
              <a:ext cx="5196871" cy="2688848"/>
            </a:xfrm>
            <a:prstGeom prst="rect">
              <a:avLst/>
            </a:prstGeom>
            <a:grpFill/>
            <a:ln>
              <a:noFill/>
            </a:ln>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4. Phép nhân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đa thức</a:t>
              </a:r>
              <a:r>
                <a:rPr lang="en-US" sz="4000" b="1" kern="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
        <p:nvSpPr>
          <p:cNvPr id="37" name="Freeform 7"/>
          <p:cNvSpPr/>
          <p:nvPr/>
        </p:nvSpPr>
        <p:spPr>
          <a:xfrm>
            <a:off x="6342112" y="2405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38" name="TextBox 11"/>
          <p:cNvSpPr txBox="1"/>
          <p:nvPr/>
        </p:nvSpPr>
        <p:spPr>
          <a:xfrm>
            <a:off x="3733800" y="1335203"/>
            <a:ext cx="10586506" cy="1013098"/>
          </a:xfrm>
          <a:prstGeom prst="rect">
            <a:avLst/>
          </a:prstGeom>
        </p:spPr>
        <p:txBody>
          <a:bodyPr wrap="square" lIns="0" tIns="0" rIns="0" bIns="0" rtlCol="0" anchor="t">
            <a:spAutoFit/>
          </a:bodyPr>
          <a:lstStyle/>
          <a:p>
            <a:pPr lvl="0" algn="ctr">
              <a:lnSpc>
                <a:spcPts val="7941"/>
              </a:lnSpc>
              <a:defRPr/>
            </a:pPr>
            <a:r>
              <a:rPr lang="vi-VN" sz="6500" b="1">
                <a:solidFill>
                  <a:srgbClr val="1F497D"/>
                </a:solidFill>
                <a:cs typeface="Arial" panose="020B0604020202020204" pitchFamily="34" charset="0"/>
              </a:rPr>
              <a:t>HƯỚNG DẪN VỀ NHÀ</a:t>
            </a:r>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10" name="Freeform 10"/>
          <p:cNvSpPr/>
          <p:nvPr/>
        </p:nvSpPr>
        <p:spPr>
          <a:xfrm>
            <a:off x="6543676" y="179070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2" name="TextBox 10"/>
          <p:cNvSpPr txBox="1"/>
          <p:nvPr/>
        </p:nvSpPr>
        <p:spPr>
          <a:xfrm>
            <a:off x="1889471" y="2171700"/>
            <a:ext cx="14493529" cy="3742371"/>
          </a:xfrm>
          <a:prstGeom prst="rect">
            <a:avLst/>
          </a:prstGeom>
        </p:spPr>
        <p:txBody>
          <a:bodyPr wrap="square" lIns="0" tIns="0" rIns="0" bIns="0" rtlCol="0" anchor="t">
            <a:spAutoFit/>
          </a:bodyPr>
          <a:lstStyle/>
          <a:p>
            <a:pPr algn="ctr">
              <a:lnSpc>
                <a:spcPts val="15662"/>
              </a:lnSpc>
            </a:pPr>
            <a:r>
              <a:rPr lang="vi-VN" sz="7500" b="1">
                <a:solidFill>
                  <a:srgbClr val="000000"/>
                </a:solidFill>
                <a:cs typeface="Arial" panose="020B0604020202020204" pitchFamily="34" charset="0"/>
              </a:rPr>
              <a:t>CẢM ƠN CÁC EM </a:t>
            </a:r>
          </a:p>
          <a:p>
            <a:pPr algn="ctr">
              <a:lnSpc>
                <a:spcPts val="15662"/>
              </a:lnSpc>
            </a:pPr>
            <a:r>
              <a:rPr lang="vi-VN" sz="7500" b="1">
                <a:solidFill>
                  <a:srgbClr val="000000"/>
                </a:solidFill>
                <a:cs typeface="Arial" panose="020B0604020202020204" pitchFamily="34" charset="0"/>
              </a:rPr>
              <a:t>ĐÃ THEO DÕI </a:t>
            </a:r>
            <a:r>
              <a:rPr lang="en-US" sz="7500" b="1" smtClean="0">
                <a:solidFill>
                  <a:srgbClr val="000000"/>
                </a:solidFill>
                <a:latin typeface="Arial" panose="020B0604020202020204" pitchFamily="34" charset="0"/>
                <a:cs typeface="Arial" panose="020B0604020202020204" pitchFamily="34" charset="0"/>
              </a:rPr>
              <a:t>TIẾT</a:t>
            </a:r>
            <a:r>
              <a:rPr lang="vi-VN" sz="7500" b="1" smtClean="0">
                <a:solidFill>
                  <a:srgbClr val="000000"/>
                </a:solidFill>
                <a:cs typeface="Arial" panose="020B0604020202020204" pitchFamily="34" charset="0"/>
              </a:rPr>
              <a:t> </a:t>
            </a:r>
            <a:r>
              <a:rPr lang="vi-VN" sz="7500" b="1">
                <a:solidFill>
                  <a:srgbClr val="000000"/>
                </a:solidFill>
                <a:cs typeface="Arial" panose="020B0604020202020204" pitchFamily="34" charset="0"/>
              </a:rPr>
              <a:t>HỌC!</a:t>
            </a:r>
          </a:p>
        </p:txBody>
      </p:sp>
      <p:pic>
        <p:nvPicPr>
          <p:cNvPr id="8" name="Picture 7"/>
          <p:cNvPicPr>
            <a:picLocks noChangeAspect="1"/>
          </p:cNvPicPr>
          <p:nvPr/>
        </p:nvPicPr>
        <p:blipFill>
          <a:blip r:embed="rId9"/>
          <a:stretch>
            <a:fillRect/>
          </a:stretch>
        </p:blipFill>
        <p:spPr>
          <a:xfrm>
            <a:off x="11353800" y="6743700"/>
            <a:ext cx="5566504" cy="3031265"/>
          </a:xfrm>
          <a:prstGeom prst="rect">
            <a:avLst/>
          </a:prstGeom>
        </p:spPr>
      </p:pic>
    </p:spTree>
    <p:extLst>
      <p:ext uri="{BB962C8B-B14F-4D97-AF65-F5344CB8AC3E}">
        <p14:creationId xmlns:p14="http://schemas.microsoft.com/office/powerpoint/2010/main" val="3431627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9" name="TextBox 9"/>
          <p:cNvSpPr txBox="1"/>
          <p:nvPr/>
        </p:nvSpPr>
        <p:spPr>
          <a:xfrm>
            <a:off x="2743200" y="1624342"/>
            <a:ext cx="12669198" cy="2224455"/>
          </a:xfrm>
          <a:prstGeom prst="rect">
            <a:avLst/>
          </a:prstGeom>
        </p:spPr>
        <p:txBody>
          <a:bodyPr lIns="0" tIns="0" rIns="0" bIns="0" rtlCol="0" anchor="t">
            <a:spAutoFit/>
          </a:bodyPr>
          <a:lstStyle/>
          <a:p>
            <a:pPr algn="ctr">
              <a:lnSpc>
                <a:spcPts val="20695"/>
              </a:lnSpc>
            </a:pPr>
            <a:r>
              <a:rPr lang="en-US" sz="8500" b="1">
                <a:solidFill>
                  <a:srgbClr val="C00000"/>
                </a:solidFill>
                <a:latin typeface="Arial" panose="020B0604020202020204" pitchFamily="34" charset="0"/>
                <a:cs typeface="Arial" panose="020B0604020202020204" pitchFamily="34" charset="0"/>
              </a:rPr>
              <a:t>LUYỆN TẬP CHUNG </a:t>
            </a:r>
          </a:p>
        </p:txBody>
      </p:sp>
      <p:sp>
        <p:nvSpPr>
          <p:cNvPr id="10" name="Freeform 10"/>
          <p:cNvSpPr/>
          <p:nvPr/>
        </p:nvSpPr>
        <p:spPr>
          <a:xfrm>
            <a:off x="6419318" y="46367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11" name="Picture 10"/>
          <p:cNvPicPr>
            <a:picLocks noChangeAspect="1"/>
          </p:cNvPicPr>
          <p:nvPr/>
        </p:nvPicPr>
        <p:blipFill>
          <a:blip r:embed="rId9"/>
          <a:stretch>
            <a:fillRect/>
          </a:stretch>
        </p:blipFill>
        <p:spPr>
          <a:xfrm>
            <a:off x="11430000" y="6503038"/>
            <a:ext cx="5432007" cy="29812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3810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304800" y="190500"/>
            <a:ext cx="17630566" cy="9829800"/>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304800" y="-45377"/>
            <a:ext cx="3592744" cy="426151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438758">
            <a:off x="296490" y="9107562"/>
            <a:ext cx="920929" cy="1218325"/>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9" name="Freeform 9"/>
          <p:cNvSpPr/>
          <p:nvPr/>
        </p:nvSpPr>
        <p:spPr>
          <a:xfrm rot="5232995">
            <a:off x="16307140" y="-109998"/>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Rounded Rectangle 14"/>
          <p:cNvSpPr/>
          <p:nvPr/>
        </p:nvSpPr>
        <p:spPr>
          <a:xfrm>
            <a:off x="698346" y="685800"/>
            <a:ext cx="4572000" cy="1143000"/>
          </a:xfrm>
          <a:prstGeom prst="roundRect">
            <a:avLst/>
          </a:prstGeom>
          <a:solidFill>
            <a:srgbClr val="0097B2"/>
          </a:solidFill>
          <a:ln w="57150">
            <a:solidFill>
              <a:srgbClr val="15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dụ (SGK –tr17)</a:t>
            </a:r>
            <a:endParaRPr lang="en-US" sz="3800" b="1">
              <a:latin typeface="Arial" panose="020B0604020202020204" pitchFamily="34" charset="0"/>
              <a:cs typeface="Arial" panose="020B0604020202020204" pitchFamily="34" charset="0"/>
            </a:endParaRPr>
          </a:p>
        </p:txBody>
      </p:sp>
      <p:sp>
        <p:nvSpPr>
          <p:cNvPr id="17" name="TextBox 16"/>
          <p:cNvSpPr txBox="1"/>
          <p:nvPr/>
        </p:nvSpPr>
        <p:spPr>
          <a:xfrm>
            <a:off x="5463366" y="918746"/>
            <a:ext cx="5642081"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Cho hai đa 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18401" y="2209800"/>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    </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0"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5</m:t>
                      </m:r>
                      <m:r>
                        <a:rPr lang="en-US" sz="3800" b="0" i="1" smtClean="0">
                          <a:latin typeface="Cambria Math" panose="02040503050406030204" pitchFamily="18" charset="0"/>
                          <a:cs typeface="Arial" panose="020B0604020202020204" pitchFamily="34" charset="0"/>
                        </a:rPr>
                        <m:t>𝑥</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−4</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18401" y="2209800"/>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54496" y="2991177"/>
                <a:ext cx="17035179" cy="2723823"/>
              </a:xfrm>
              <a:prstGeom prst="rect">
                <a:avLst/>
              </a:prstGeom>
              <a:noFill/>
            </p:spPr>
            <p:txBody>
              <a:bodyPr wrap="square" rtlCol="0">
                <a:spAutoFit/>
              </a:bodyPr>
              <a:lstStyle/>
              <a:p>
                <a:pPr>
                  <a:lnSpc>
                    <a:spcPct val="150000"/>
                  </a:lnSpc>
                </a:pPr>
                <a:r>
                  <a:rPr lang="en-US" sz="3800" smtClean="0">
                    <a:latin typeface="Arial" panose="020B0604020202020204" pitchFamily="34" charset="0"/>
                    <a:cs typeface="Arial" panose="020B0604020202020204" pitchFamily="34" charset="0"/>
                  </a:rPr>
                  <a:t>a) Liệt kê các hạng tử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oMath>
                </a14:m>
                <a:r>
                  <a:rPr lang="en-US" sz="3800" smtClean="0">
                    <a:latin typeface="Arial" panose="020B0604020202020204" pitchFamily="34" charset="0"/>
                    <a:cs typeface="Arial" panose="020B0604020202020204" pitchFamily="34" charset="0"/>
                  </a:rPr>
                  <a:t>, trong đó hạng tử nào có bậc cao nhất?</a:t>
                </a:r>
              </a:p>
              <a:p>
                <a:pPr>
                  <a:lnSpc>
                    <a:spcPct val="150000"/>
                  </a:lnSpc>
                </a:pPr>
                <a:r>
                  <a:rPr lang="en-US" sz="3800" smtClean="0">
                    <a:latin typeface="Arial" panose="020B0604020202020204" pitchFamily="34" charset="0"/>
                    <a:cs typeface="Arial" panose="020B0604020202020204" pitchFamily="34" charset="0"/>
                  </a:rPr>
                  <a:t>b) Tìm tổng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xác định bậc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oMath>
                </a14:m>
                <a:endParaRPr lang="en-US" sz="3800" smtClean="0">
                  <a:latin typeface="Arial" panose="020B0604020202020204" pitchFamily="34" charset="0"/>
                  <a:cs typeface="Arial" panose="020B0604020202020204" pitchFamily="34" charset="0"/>
                </a:endParaRPr>
              </a:p>
              <a:p>
                <a:pPr>
                  <a:lnSpc>
                    <a:spcPct val="150000"/>
                  </a:lnSpc>
                </a:pPr>
                <a:r>
                  <a:rPr lang="en-US" sz="3800" smtClean="0">
                    <a:latin typeface="Arial" panose="020B0604020202020204" pitchFamily="34" charset="0"/>
                    <a:cs typeface="Arial" panose="020B0604020202020204" pitchFamily="34" charset="0"/>
                  </a:rPr>
                  <a:t>c) Tìm hiệu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tính giá trị cùa hiệu tại </a:t>
                </a:r>
                <a14:m>
                  <m:oMath xmlns:m="http://schemas.openxmlformats.org/officeDocument/2006/math">
                    <m:r>
                      <a:rPr lang="en-US" sz="380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1 </m:t>
                    </m:r>
                  </m:oMath>
                </a14:m>
                <a:r>
                  <a:rPr lang="en-US" sz="3800" smtClean="0">
                    <a:latin typeface="Arial" panose="020B0604020202020204" pitchFamily="34" charset="0"/>
                    <a:cs typeface="Arial" panose="020B0604020202020204" pitchFamily="34" charset="0"/>
                  </a:rPr>
                  <a:t>và </a:t>
                </a:r>
                <a14:m>
                  <m:oMath xmlns:m="http://schemas.openxmlformats.org/officeDocument/2006/math">
                    <m:r>
                      <a:rPr lang="en-US" sz="3800" i="1" smtClean="0">
                        <a:latin typeface="Cambria Math" panose="02040503050406030204" pitchFamily="18" charset="0"/>
                        <a:cs typeface="Arial" panose="020B0604020202020204" pitchFamily="34" charset="0"/>
                      </a:rPr>
                      <m:t>𝑦</m:t>
                    </m:r>
                    <m:r>
                      <a:rPr lang="en-US" sz="3800" i="1" smtClean="0">
                        <a:latin typeface="Cambria Math" panose="02040503050406030204" pitchFamily="18" charset="0"/>
                        <a:cs typeface="Arial" panose="020B0604020202020204" pitchFamily="34" charset="0"/>
                      </a:rPr>
                      <m:t>=−2</m:t>
                    </m:r>
                  </m:oMath>
                </a14:m>
                <a:r>
                  <a:rPr lang="en-US" sz="3800" smtClean="0">
                    <a:latin typeface="Arial" panose="020B0604020202020204" pitchFamily="34" charset="0"/>
                    <a:cs typeface="Arial" panose="020B0604020202020204"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854496" y="2991177"/>
                <a:ext cx="17035179" cy="2723823"/>
              </a:xfrm>
              <a:prstGeom prst="rect">
                <a:avLst/>
              </a:prstGeom>
              <a:blipFill>
                <a:blip r:embed="rId8"/>
                <a:stretch>
                  <a:fillRect l="-1181" b="-4027"/>
                </a:stretch>
              </a:blipFill>
            </p:spPr>
            <p:txBody>
              <a:bodyPr/>
              <a:lstStyle/>
              <a:p>
                <a:r>
                  <a:rPr lang="en-US">
                    <a:noFill/>
                  </a:rPr>
                  <a:t> </a:t>
                </a:r>
              </a:p>
            </p:txBody>
          </p:sp>
        </mc:Fallback>
      </mc:AlternateContent>
      <p:grpSp>
        <p:nvGrpSpPr>
          <p:cNvPr id="14" name="Group 13"/>
          <p:cNvGrpSpPr/>
          <p:nvPr/>
        </p:nvGrpSpPr>
        <p:grpSpPr>
          <a:xfrm>
            <a:off x="8078767" y="6019800"/>
            <a:ext cx="1825661" cy="967947"/>
            <a:chOff x="1219200" y="4746458"/>
            <a:chExt cx="1825661" cy="967947"/>
          </a:xfrm>
        </p:grpSpPr>
        <p:sp>
          <p:nvSpPr>
            <p:cNvPr id="20" name="Oval Callout 19"/>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2452204" y="7620000"/>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a) Đa </a:t>
                </a:r>
                <a:r>
                  <a:rPr lang="en-US" sz="3800">
                    <a:solidFill>
                      <a:prstClr val="black"/>
                    </a:solidFill>
                    <a:latin typeface="Arial" panose="020B0604020202020204" pitchFamily="34" charset="0"/>
                    <a:cs typeface="Arial" panose="020B0604020202020204" pitchFamily="34" charset="0"/>
                  </a:rPr>
                  <a:t>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oMath>
                </a14:m>
                <a:r>
                  <a:rPr lang="en-US" sz="3800" smtClean="0">
                    <a:solidFill>
                      <a:prstClr val="black"/>
                    </a:solidFill>
                    <a:latin typeface="Arial" panose="020B0604020202020204" pitchFamily="34" charset="0"/>
                    <a:cs typeface="Arial" panose="020B0604020202020204" pitchFamily="34" charset="0"/>
                  </a:rPr>
                  <a:t> có 4 hạng tử là </a:t>
                </a:r>
                <a14:m>
                  <m:oMath xmlns:m="http://schemas.openxmlformats.org/officeDocument/2006/math">
                    <m:r>
                      <a:rPr lang="en-US" sz="3800" i="1">
                        <a:latin typeface="Cambria Math" panose="02040503050406030204" pitchFamily="18" charset="0"/>
                        <a:cs typeface="Arial" panose="020B0604020202020204" pitchFamily="34" charset="0"/>
                      </a:rPr>
                      <m:t>5</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−2</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−118</m:t>
                    </m:r>
                  </m:oMath>
                </a14:m>
                <a:r>
                  <a:rPr lang="en-US" sz="3800" smtClean="0">
                    <a:solidFill>
                      <a:prstClr val="black"/>
                    </a:solidFill>
                    <a:latin typeface="Arial" panose="020B0604020202020204" pitchFamily="34" charset="0"/>
                    <a:cs typeface="Arial" panose="020B0604020202020204" pitchFamily="34" charset="0"/>
                  </a:rPr>
                  <a:t> </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452204" y="7620000"/>
                <a:ext cx="14225219" cy="677108"/>
              </a:xfrm>
              <a:prstGeom prst="rect">
                <a:avLst/>
              </a:prstGeom>
              <a:blipFill>
                <a:blip r:embed="rId9"/>
                <a:stretch>
                  <a:fillRect l="-1414" t="-1711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24836" y="8597724"/>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Hạng tử có bậc cao nhất của</a:t>
                </a:r>
                <a:r>
                  <a:rPr lang="en-US" sz="380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oMath>
                </a14:m>
                <a:endParaRPr lang="en-US"/>
              </a:p>
            </p:txBody>
          </p:sp>
        </mc:Choice>
        <mc:Fallback xmlns="">
          <p:sp>
            <p:nvSpPr>
              <p:cNvPr id="23" name="Rectangle 22"/>
              <p:cNvSpPr>
                <a:spLocks noRot="1" noChangeAspect="1" noMove="1" noResize="1" noEditPoints="1" noAdjustHandles="1" noChangeArrowheads="1" noChangeShapeType="1" noTextEdit="1"/>
              </p:cNvSpPr>
              <p:nvPr/>
            </p:nvSpPr>
            <p:spPr>
              <a:xfrm>
                <a:off x="3024836" y="8597724"/>
                <a:ext cx="14225219" cy="677108"/>
              </a:xfrm>
              <a:prstGeom prst="rect">
                <a:avLst/>
              </a:prstGeom>
              <a:blipFill>
                <a:blip r:embed="rId10"/>
                <a:stretch>
                  <a:fillRect l="-1414" t="-16216" b="-34234"/>
                </a:stretch>
              </a:blipFill>
            </p:spPr>
            <p:txBody>
              <a:bodyPr/>
              <a:lstStyle/>
              <a:p>
                <a:r>
                  <a:rPr lang="en-US">
                    <a:noFill/>
                  </a:rPr>
                  <a:t> </a:t>
                </a:r>
              </a:p>
            </p:txBody>
          </p:sp>
        </mc:Fallback>
      </mc:AlternateContent>
      <p:pic>
        <p:nvPicPr>
          <p:cNvPr id="10" name="Picture 9"/>
          <p:cNvPicPr>
            <a:picLocks noChangeAspect="1"/>
          </p:cNvPicPr>
          <p:nvPr/>
        </p:nvPicPr>
        <p:blipFill>
          <a:blip r:embed="rId11"/>
          <a:stretch>
            <a:fillRect/>
          </a:stretch>
        </p:blipFill>
        <p:spPr>
          <a:xfrm>
            <a:off x="16362677" y="7014772"/>
            <a:ext cx="1866710" cy="3165903"/>
          </a:xfrm>
          <a:prstGeom prst="rect">
            <a:avLst/>
          </a:prstGeom>
        </p:spPr>
      </p:pic>
    </p:spTree>
    <p:extLst>
      <p:ext uri="{BB962C8B-B14F-4D97-AF65-F5344CB8AC3E}">
        <p14:creationId xmlns:p14="http://schemas.microsoft.com/office/powerpoint/2010/main" val="36566018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r>
                  <a:rPr lang="en-US" sz="3800" b="0" smtClean="0">
                    <a:latin typeface="Arial" panose="020B0604020202020204" pitchFamily="34" charset="0"/>
                    <a:cs typeface="Arial" panose="020B0604020202020204" pitchFamily="34" charset="0"/>
                  </a:rPr>
                  <a:t>b) </a:t>
                </a:r>
                <a14:m>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5</m:t>
                        </m:r>
                        <m:r>
                          <a:rPr lang="en-US" sz="3800" i="1">
                            <a:latin typeface="Cambria Math" panose="02040503050406030204" pitchFamily="18" charset="0"/>
                            <a:cs typeface="Arial" panose="020B0604020202020204" pitchFamily="34" charset="0"/>
                          </a:rPr>
                          <m:t>𝑥</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−4</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r>
                          <m:rPr>
                            <m:nor/>
                          </m:rPr>
                          <a:rPr lang="en-US" sz="3800">
                            <a:latin typeface="Arial" panose="020B0604020202020204" pitchFamily="34" charset="0"/>
                            <a:cs typeface="Arial" panose="020B0604020202020204" pitchFamily="34" charset="0"/>
                          </a:rPr>
                          <m:t> </m:t>
                        </m:r>
                      </m:e>
                    </m:d>
                  </m:oMath>
                </a14:m>
                <a:endParaRPr lang="en-US" sz="380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605" y="4952627"/>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5</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−2</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−118</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98605" y="4952627"/>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038600" y="6188986"/>
                <a:ext cx="1741421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−118</m:t>
                      </m:r>
                    </m:oMath>
                  </m:oMathPara>
                </a14:m>
                <a:endParaRPr lang="en-US" sz="380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038600" y="6188986"/>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79528" y="7333952"/>
                <a:ext cx="17184672" cy="2000548"/>
              </a:xfrm>
              <a:prstGeom prst="rect">
                <a:avLst/>
              </a:prstGeom>
            </p:spPr>
            <p:txBody>
              <a:bodyPr wrap="square">
                <a:spAutoFit/>
              </a:bodyPr>
              <a:lstStyle/>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Hạ</a:t>
                </a:r>
                <a:r>
                  <a:rPr lang="en-US" sz="3800" smtClean="0">
                    <a:solidFill>
                      <a:prstClr val="black"/>
                    </a:solidFill>
                    <a:latin typeface="Arial" panose="020B0604020202020204" pitchFamily="34" charset="0"/>
                    <a:cs typeface="Arial" panose="020B0604020202020204" pitchFamily="34" charset="0"/>
                  </a:rPr>
                  <a:t>ng tử có bậc cao nhất của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 có bậc 4</a:t>
                </a:r>
              </a:p>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V</a:t>
                </a:r>
                <a:r>
                  <a:rPr lang="en-US" sz="3800" smtClean="0">
                    <a:solidFill>
                      <a:prstClr val="black"/>
                    </a:solidFill>
                    <a:latin typeface="Arial" panose="020B0604020202020204" pitchFamily="34" charset="0"/>
                    <a:cs typeface="Arial" panose="020B0604020202020204" pitchFamily="34" charset="0"/>
                  </a:rPr>
                  <a:t>ậy đa 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oMath>
                </a14:m>
                <a:r>
                  <a:rPr lang="en-US" sz="3800" smtClean="0">
                    <a:solidFill>
                      <a:prstClr val="black"/>
                    </a:solidFill>
                    <a:latin typeface="Arial" panose="020B0604020202020204" pitchFamily="34" charset="0"/>
                    <a:cs typeface="Arial" panose="020B0604020202020204" pitchFamily="34" charset="0"/>
                  </a:rPr>
                  <a:t> là đa thức bậc 4</a:t>
                </a:r>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9528" y="7333952"/>
                <a:ext cx="17184672" cy="2000548"/>
              </a:xfrm>
              <a:prstGeom prst="rect">
                <a:avLst/>
              </a:prstGeom>
              <a:blipFill>
                <a:blip r:embed="rId9"/>
                <a:stretch>
                  <a:fillRect l="-1170" b="-6098"/>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m:t> </m:t>
                        </m:r>
                      </m:e>
                    </m:d>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79253" y="4847392"/>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79253" y="4847392"/>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56035" y="5981700"/>
                <a:ext cx="17414215" cy="677108"/>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0" smtClean="0">
                          <a:solidFill>
                            <a:prstClr val="black"/>
                          </a:solidFill>
                          <a:latin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56035" y="5981700"/>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3328" y="6949367"/>
                <a:ext cx="17184672" cy="861133"/>
              </a:xfrm>
              <a:prstGeom prst="rect">
                <a:avLst/>
              </a:prstGeom>
            </p:spPr>
            <p:txBody>
              <a:bodyPr wrap="squar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Tại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 </m:t>
                    </m:r>
                  </m:oMath>
                </a14:m>
                <a:r>
                  <a:rPr lang="en-US" sz="3800">
                    <a:solidFill>
                      <a:prstClr val="black"/>
                    </a:solidFill>
                    <a:latin typeface="Arial" panose="020B0604020202020204" pitchFamily="34" charset="0"/>
                    <a:cs typeface="Arial" panose="020B0604020202020204" pitchFamily="34" charset="0"/>
                  </a:rPr>
                  <a:t>và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=−2</m:t>
                    </m:r>
                  </m:oMath>
                </a14:m>
                <a:r>
                  <a:rPr lang="en-US" sz="3800" smtClean="0">
                    <a:solidFill>
                      <a:prstClr val="black"/>
                    </a:solidFill>
                    <a:latin typeface="Arial" panose="020B0604020202020204" pitchFamily="34" charset="0"/>
                    <a:cs typeface="Arial" panose="020B0604020202020204" pitchFamily="34" charset="0"/>
                  </a:rPr>
                  <a:t>, đa thức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có</a:t>
                </a:r>
                <a:r>
                  <a:rPr kumimoji="0" lang="en-US" sz="3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giá trị bằng: </a:t>
                </a:r>
              </a:p>
            </p:txBody>
          </p:sp>
        </mc:Choice>
        <mc:Fallback xmlns="">
          <p:sp>
            <p:nvSpPr>
              <p:cNvPr id="8" name="Rectangle 7"/>
              <p:cNvSpPr>
                <a:spLocks noRot="1" noChangeAspect="1" noMove="1" noResize="1" noEditPoints="1" noAdjustHandles="1" noChangeArrowheads="1" noChangeShapeType="1" noTextEdit="1"/>
              </p:cNvSpPr>
              <p:nvPr/>
            </p:nvSpPr>
            <p:spPr>
              <a:xfrm>
                <a:off x="1103328" y="6949367"/>
                <a:ext cx="17184672" cy="861133"/>
              </a:xfrm>
              <a:prstGeom prst="rect">
                <a:avLst/>
              </a:prstGeom>
              <a:blipFill>
                <a:blip r:embed="rId9"/>
                <a:stretch>
                  <a:fillRect l="-1171" b="-27660"/>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220091" y="8352592"/>
                <a:ext cx="14008643" cy="67710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p>
                        <m:sSupPr>
                          <m:ctrlPr>
                            <a:rPr lang="en-US" sz="3800" i="1" smtClean="0">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d>
                        <m:dPr>
                          <m:ctrlPr>
                            <a:rPr lang="en-US" sz="3800" b="0" i="1" smtClean="0">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−118</m:t>
                      </m:r>
                      <m:r>
                        <a:rPr lang="en-US" sz="3800" b="0" i="0" smtClean="0">
                          <a:solidFill>
                            <a:prstClr val="black"/>
                          </a:solidFill>
                          <a:latin typeface="Cambria Math" panose="02040503050406030204" pitchFamily="18" charset="0"/>
                          <a:cs typeface="Arial" panose="020B0604020202020204" pitchFamily="34" charset="0"/>
                        </a:rPr>
                        <m:t>=−25</m:t>
                      </m:r>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20091" y="8352592"/>
                <a:ext cx="14008643" cy="6771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29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Rounded Rectangle 14"/>
          <p:cNvSpPr/>
          <p:nvPr/>
        </p:nvSpPr>
        <p:spPr>
          <a:xfrm>
            <a:off x="7816417" y="1432779"/>
            <a:ext cx="2459855" cy="1143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Ví dụ</a:t>
            </a:r>
            <a:endParaRPr lang="en-US" sz="40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914400" y="2857500"/>
                <a:ext cx="16298818" cy="5868273"/>
              </a:xfrm>
              <a:prstGeom prst="rect">
                <a:avLst/>
              </a:prstGeom>
            </p:spPr>
            <p:txBody>
              <a:bodyPr wrap="square">
                <a:spAutoFit/>
              </a:bodyPr>
              <a:lstStyle/>
              <a:p>
                <a:pPr algn="just">
                  <a:lnSpc>
                    <a:spcPct val="150000"/>
                  </a:lnSpc>
                  <a:spcAft>
                    <a:spcPts val="800"/>
                  </a:spcAft>
                </a:pPr>
                <a:r>
                  <a:rPr lang="nl-NL" sz="3900">
                    <a:solidFill>
                      <a:srgbClr val="000000"/>
                    </a:solidFill>
                    <a:latin typeface="Arial" panose="020B0604020202020204" pitchFamily="34" charset="0"/>
                    <a:ea typeface="Calibri" panose="020F0502020204030204" pitchFamily="34" charset="0"/>
                    <a:cs typeface="Arial" panose="020B0604020202020204" pitchFamily="34" charset="0"/>
                  </a:rPr>
                  <a:t>Cho đa thức:</a:t>
                </a:r>
                <a:endParaRPr lang="en-US" sz="39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3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39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U</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Tìm đa thức R; S; V sao cho:</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a) S – U = T</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b) T + V = U</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c) R – (T – U) = </a:t>
                </a:r>
                <a14:m>
                  <m:oMath xmlns:m="http://schemas.openxmlformats.org/officeDocument/2006/math">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14400" y="2857500"/>
                <a:ext cx="16298818" cy="5868273"/>
              </a:xfrm>
              <a:prstGeom prst="rect">
                <a:avLst/>
              </a:prstGeom>
              <a:blipFill>
                <a:blip r:embed="rId7"/>
                <a:stretch>
                  <a:fillRect l="-1272" b="-3742"/>
                </a:stretch>
              </a:blipFill>
            </p:spPr>
            <p:txBody>
              <a:bodyPr/>
              <a:lstStyle/>
              <a:p>
                <a:r>
                  <a:rPr lang="en-US">
                    <a:noFill/>
                  </a:rPr>
                  <a:t> </a:t>
                </a:r>
              </a:p>
            </p:txBody>
          </p:sp>
        </mc:Fallback>
      </mc:AlternateContent>
      <p:grpSp>
        <p:nvGrpSpPr>
          <p:cNvPr id="17" name="Group 16"/>
          <p:cNvGrpSpPr/>
          <p:nvPr/>
        </p:nvGrpSpPr>
        <p:grpSpPr>
          <a:xfrm>
            <a:off x="14020800" y="5943163"/>
            <a:ext cx="3756783" cy="4277092"/>
            <a:chOff x="14370630" y="319387"/>
            <a:chExt cx="3756783" cy="4277092"/>
          </a:xfrm>
        </p:grpSpPr>
        <p:sp>
          <p:nvSpPr>
            <p:cNvPr id="18" name="Oval Callout 17"/>
            <p:cNvSpPr/>
            <p:nvPr/>
          </p:nvSpPr>
          <p:spPr>
            <a:xfrm>
              <a:off x="14370630" y="319387"/>
              <a:ext cx="3756783" cy="1807695"/>
            </a:xfrm>
            <a:prstGeom prst="wedgeEllipseCallout">
              <a:avLst>
                <a:gd name="adj1" fmla="val 4361"/>
                <a:gd name="adj2" fmla="val 6338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Thảo</a:t>
              </a:r>
              <a:r>
                <a:rPr kumimoji="0" lang="en-US" sz="3800" b="1" i="0" u="none" strike="noStrike" kern="1200" cap="none" spc="0" normalizeH="0" noProof="0" smtClean="0">
                  <a:ln>
                    <a:noFill/>
                  </a:ln>
                  <a:solidFill>
                    <a:schemeClr val="bg1"/>
                  </a:solidFill>
                  <a:effectLst/>
                  <a:uLnTx/>
                  <a:uFillTx/>
                  <a:latin typeface="Arial" panose="020B0604020202020204" pitchFamily="34" charset="0"/>
                  <a:ea typeface="+mn-ea"/>
                  <a:cs typeface="+mn-cs"/>
                </a:rPr>
                <a:t> luận nhóm</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19" name="Picture 18"/>
            <p:cNvPicPr>
              <a:picLocks noChangeAspect="1"/>
            </p:cNvPicPr>
            <p:nvPr/>
          </p:nvPicPr>
          <p:blipFill>
            <a:blip r:embed="rId8"/>
            <a:stretch>
              <a:fillRect/>
            </a:stretch>
          </p:blipFill>
          <p:spPr>
            <a:xfrm>
              <a:off x="15026152" y="2378764"/>
              <a:ext cx="2987127" cy="2217715"/>
            </a:xfrm>
            <a:prstGeom prst="rect">
              <a:avLst/>
            </a:prstGeom>
          </p:spPr>
        </p:pic>
      </p:grpSp>
      <p:pic>
        <p:nvPicPr>
          <p:cNvPr id="21" name="Picture 20"/>
          <p:cNvPicPr>
            <a:picLocks noChangeAspect="1"/>
          </p:cNvPicPr>
          <p:nvPr/>
        </p:nvPicPr>
        <p:blipFill>
          <a:blip r:embed="rId9"/>
          <a:stretch>
            <a:fillRect/>
          </a:stretch>
        </p:blipFill>
        <p:spPr>
          <a:xfrm rot="2520112">
            <a:off x="467202" y="713744"/>
            <a:ext cx="1636554" cy="1569139"/>
          </a:xfrm>
          <a:prstGeom prst="rect">
            <a:avLst/>
          </a:prstGeom>
        </p:spPr>
      </p:pic>
    </p:spTree>
    <p:extLst>
      <p:ext uri="{BB962C8B-B14F-4D97-AF65-F5344CB8AC3E}">
        <p14:creationId xmlns:p14="http://schemas.microsoft.com/office/powerpoint/2010/main" val="293204183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6293656" y="8714744"/>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67710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804910" y="2721501"/>
                <a:ext cx="16949690" cy="3031599"/>
              </a:xfrm>
              <a:prstGeom prst="rect">
                <a:avLst/>
              </a:prstGeom>
            </p:spPr>
            <p:txBody>
              <a:bodyPr wrap="square">
                <a:spAutoFit/>
              </a:bodyPr>
              <a:lstStyle/>
              <a:p>
                <a:pPr algn="just">
                  <a:lnSpc>
                    <a:spcPct val="150000"/>
                  </a:lnSpc>
                  <a:spcAft>
                    <a:spcPts val="800"/>
                  </a:spcAft>
                </a:pPr>
                <a:r>
                  <a:rPr lang="en-US" sz="3800" smtClean="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oMath>
                </a14:m>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oMath>
                </a14:m>
                <a:r>
                  <a:rPr lang="en-US" sz="380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S</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04910" y="2721501"/>
                <a:ext cx="16949690" cy="3031599"/>
              </a:xfrm>
              <a:prstGeom prst="rect">
                <a:avLst/>
              </a:prstGeom>
              <a:blipFill>
                <a:blip r:embed="rId8"/>
                <a:stretch>
                  <a:fillRect l="-1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1110" y="6134100"/>
                <a:ext cx="16873490" cy="2929007"/>
              </a:xfrm>
              <a:prstGeom prst="rect">
                <a:avLst/>
              </a:prstGeom>
            </p:spPr>
            <p:txBody>
              <a:bodyPr wrap="square">
                <a:spAutoFit/>
              </a:bodyPr>
              <a:lstStyle/>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e>
                    </m:d>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r>
                  <a:rPr lang="en-US" sz="380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81110" y="6134100"/>
                <a:ext cx="16873490" cy="2929007"/>
              </a:xfrm>
              <a:prstGeom prst="rect">
                <a:avLst/>
              </a:prstGeom>
              <a:blipFill>
                <a:blip r:embed="rId9"/>
                <a:stretch>
                  <a:fillRect l="-1192"/>
                </a:stretch>
              </a:blipFill>
            </p:spPr>
            <p:txBody>
              <a:bodyPr/>
              <a:lstStyle/>
              <a:p>
                <a:r>
                  <a:rPr lang="en-US">
                    <a:noFill/>
                  </a:rPr>
                  <a:t> </a:t>
                </a:r>
              </a:p>
            </p:txBody>
          </p:sp>
        </mc:Fallback>
      </mc:AlternateContent>
    </p:spTree>
    <p:extLst>
      <p:ext uri="{BB962C8B-B14F-4D97-AF65-F5344CB8AC3E}">
        <p14:creationId xmlns:p14="http://schemas.microsoft.com/office/powerpoint/2010/main" val="1755437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9" dur="500"/>
                                        <p:tgtEl>
                                          <p:spTgt spid="8">
                                            <p:txEl>
                                              <p:pRg st="1" end="1"/>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1110</Words>
  <PresentationFormat>Custom</PresentationFormat>
  <Paragraphs>209</Paragraphs>
  <Slides>31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Cambria Math</vt:lpstr>
      <vt:lpstr>Calibri</vt:lpstr>
      <vt:lpstr>Calibri Light</vt:lpstr>
      <vt:lpstr>Times New Roman</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2023-07-04T09:10:45Z</dcterms:modified>
  <dc:identifier>DAFnpnczi4g</dc:identifier>
</cp:coreProperties>
</file>