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3"/>
  </p:notesMasterIdLst>
  <p:sldIdLst>
    <p:sldId id="271" r:id="rId2"/>
    <p:sldId id="350" r:id="rId3"/>
    <p:sldId id="324" r:id="rId4"/>
    <p:sldId id="316" r:id="rId5"/>
    <p:sldId id="343" r:id="rId6"/>
    <p:sldId id="348" r:id="rId7"/>
    <p:sldId id="346" r:id="rId8"/>
    <p:sldId id="349" r:id="rId9"/>
    <p:sldId id="325" r:id="rId10"/>
    <p:sldId id="317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8E3A"/>
    <a:srgbClr val="E0A4A5"/>
    <a:srgbClr val="5E913B"/>
    <a:srgbClr val="CB6466"/>
    <a:srgbClr val="000000"/>
    <a:srgbClr val="61953D"/>
    <a:srgbClr val="E36427"/>
    <a:srgbClr val="D98F91"/>
    <a:srgbClr val="4CB15F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0A5D2B-1ED0-46E5-B819-C4E6E1B08352}" v="2" dt="2023-04-09T06:06:56.1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112" d="100"/>
          <a:sy n="112" d="100"/>
        </p:scale>
        <p:origin x="18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Prepare for Review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 – Skills (2): Reading &amp; Writing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facebook.com/tienganhglobalsuccess.vn/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UTM Facebook K&amp;T" panose="02040603050506020204" pitchFamily="18" charset="0"/>
              </a:rPr>
              <a:t>LISTENING &amp; SPEAKING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26532"/>
                </a:solidFill>
                <a:latin typeface="Bookman Old Style" pitchFamily="18" charset="0"/>
              </a:rPr>
              <a:t>LESSON </a:t>
            </a:r>
            <a:r>
              <a:rPr lang="en-US" sz="2400" dirty="0" smtClean="0">
                <a:solidFill>
                  <a:srgbClr val="F26532"/>
                </a:solidFill>
                <a:latin typeface="Bookman Old Style" pitchFamily="18" charset="0"/>
              </a:rPr>
              <a:t>2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(UNITS 6-8)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789" y="177153"/>
            <a:ext cx="2106667" cy="1538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REVIEW </a:t>
            </a:r>
            <a:endParaRPr lang="en-US" sz="4000" dirty="0" smtClean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3</a:t>
            </a:r>
            <a:r>
              <a:rPr lang="en-US" sz="40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720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5539154" y="307352"/>
            <a:ext cx="418513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Facebook K&amp;T" panose="02040603050506020204" pitchFamily="18" charset="0"/>
              </a:rPr>
              <a:t>LISTENING </a:t>
            </a:r>
            <a:r>
              <a:rPr lang="en-US" sz="2400" dirty="0" smtClean="0">
                <a:latin typeface="UTM Facebook K&amp;T" panose="02040603050506020204" pitchFamily="18" charset="0"/>
              </a:rPr>
              <a:t>&amp; </a:t>
            </a:r>
            <a:r>
              <a:rPr lang="en-US" sz="2400" dirty="0">
                <a:latin typeface="UTM Facebook K&amp;T" panose="02040603050506020204" pitchFamily="18" charset="0"/>
              </a:rPr>
              <a:t>SPEAKING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33166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26532"/>
                </a:solidFill>
                <a:latin typeface="Bookman Old Style" pitchFamily="18" charset="0"/>
              </a:rPr>
              <a:t>Lesson 2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280759" y="1273750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111556" y="2654532"/>
            <a:ext cx="2327633" cy="811550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LISTENING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085344" y="4280886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SPEAKING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007694" y="1366385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Survive on an island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3" y="2278752"/>
            <a:ext cx="4879384" cy="13918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Task </a:t>
            </a:r>
            <a:r>
              <a:rPr lang="en-US" sz="2000" dirty="0">
                <a:solidFill>
                  <a:schemeClr val="tx1"/>
                </a:solidFill>
              </a:rPr>
              <a:t>1: Listen to a short talk. What is it about?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Task </a:t>
            </a:r>
            <a:r>
              <a:rPr lang="en-GB" sz="2000" dirty="0">
                <a:solidFill>
                  <a:schemeClr val="tx1"/>
                </a:solidFill>
              </a:rPr>
              <a:t>2: Listen </a:t>
            </a:r>
            <a:r>
              <a:rPr lang="en-GB" sz="2000" dirty="0" smtClean="0">
                <a:solidFill>
                  <a:schemeClr val="tx1"/>
                </a:solidFill>
              </a:rPr>
              <a:t>and </a:t>
            </a:r>
            <a:r>
              <a:rPr lang="en-GB" sz="2000" dirty="0">
                <a:solidFill>
                  <a:schemeClr val="tx1"/>
                </a:solidFill>
              </a:rPr>
              <a:t>complete the </a:t>
            </a:r>
            <a:r>
              <a:rPr lang="en-GB" sz="2000" dirty="0" smtClean="0">
                <a:solidFill>
                  <a:schemeClr val="tx1"/>
                </a:solidFill>
              </a:rPr>
              <a:t>notes.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007694" y="4121770"/>
            <a:ext cx="4879385" cy="1028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Task </a:t>
            </a:r>
            <a:r>
              <a:rPr lang="en-US" sz="2000" dirty="0">
                <a:solidFill>
                  <a:schemeClr val="tx1"/>
                </a:solidFill>
              </a:rPr>
              <a:t>1: </a:t>
            </a:r>
            <a:r>
              <a:rPr lang="en-US" sz="2000" dirty="0" smtClean="0">
                <a:solidFill>
                  <a:schemeClr val="tx1"/>
                </a:solidFill>
              </a:rPr>
              <a:t>Discussion (pair </a:t>
            </a:r>
            <a:r>
              <a:rPr lang="en-US" sz="2000" smtClean="0">
                <a:solidFill>
                  <a:schemeClr val="tx1"/>
                </a:solidFill>
              </a:rPr>
              <a:t>work</a:t>
            </a:r>
            <a:r>
              <a:rPr lang="en-US" sz="2000" smtClean="0">
                <a:solidFill>
                  <a:schemeClr val="tx1"/>
                </a:solidFill>
              </a:rPr>
              <a:t>)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Task </a:t>
            </a:r>
            <a:r>
              <a:rPr lang="en-US" sz="2000" dirty="0">
                <a:solidFill>
                  <a:schemeClr val="tx1"/>
                </a:solidFill>
              </a:rPr>
              <a:t>2: </a:t>
            </a:r>
            <a:r>
              <a:rPr lang="en-US" sz="2000" dirty="0" smtClean="0">
                <a:solidFill>
                  <a:schemeClr val="tx1"/>
                </a:solidFill>
              </a:rPr>
              <a:t>Discussion (group </a:t>
            </a:r>
            <a:r>
              <a:rPr lang="en-US" sz="2000" smtClean="0">
                <a:solidFill>
                  <a:schemeClr val="tx1"/>
                </a:solidFill>
              </a:rPr>
              <a:t>work</a:t>
            </a:r>
            <a:r>
              <a:rPr lang="en-US" sz="2000" smtClean="0">
                <a:solidFill>
                  <a:schemeClr val="tx1"/>
                </a:solidFill>
              </a:rPr>
              <a:t>)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34" name="Curved Connector 33"/>
          <p:cNvCxnSpPr>
            <a:stCxn id="19" idx="3"/>
            <a:endCxn id="20" idx="0"/>
          </p:cNvCxnSpPr>
          <p:nvPr/>
        </p:nvCxnSpPr>
        <p:spPr>
          <a:xfrm>
            <a:off x="3164526" y="1601452"/>
            <a:ext cx="1110847" cy="1053080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20" idx="1"/>
            <a:endCxn id="21" idx="0"/>
          </p:cNvCxnSpPr>
          <p:nvPr/>
        </p:nvCxnSpPr>
        <p:spPr>
          <a:xfrm rot="10800000" flipV="1">
            <a:off x="2060712" y="3060306"/>
            <a:ext cx="1050845" cy="122057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3036077" y="5546069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9" name="Curved Connector 38"/>
          <p:cNvCxnSpPr>
            <a:stCxn id="21" idx="3"/>
            <a:endCxn id="38" idx="0"/>
          </p:cNvCxnSpPr>
          <p:nvPr/>
        </p:nvCxnSpPr>
        <p:spPr>
          <a:xfrm>
            <a:off x="3036077" y="4635989"/>
            <a:ext cx="1091500" cy="910080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007695" y="5452003"/>
            <a:ext cx="4879382" cy="7602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mtClean="0">
                <a:solidFill>
                  <a:schemeClr val="tx1"/>
                </a:solidFill>
              </a:rPr>
              <a:t>Wrap-up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Homework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49007" y="1621993"/>
            <a:ext cx="10500189" cy="15333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If </a:t>
            </a:r>
            <a:r>
              <a:rPr lang="en-US" sz="3200" dirty="0"/>
              <a:t>you have to live on an island alone, and are allowed to bring only </a:t>
            </a:r>
            <a:r>
              <a:rPr lang="en-US" sz="3200" dirty="0" smtClean="0"/>
              <a:t>TWO things </a:t>
            </a:r>
            <a:r>
              <a:rPr lang="en-US" sz="3200" dirty="0"/>
              <a:t>with you, which of the following will you choose?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00453" y="595105"/>
            <a:ext cx="6014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SURVIVE ON AN ISLAND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78" b="89898" l="10000" r="90000">
                        <a14:foregroundMark x1="40667" y1="21816" x2="49667" y2="22548"/>
                        <a14:foregroundMark x1="47556" y1="30161" x2="47778" y2="32504"/>
                        <a14:backgroundMark x1="39778" y1="83602" x2="60778" y2="841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7" y="3495171"/>
            <a:ext cx="3887666" cy="2950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44" b="90000" l="9920" r="89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818" y="3155325"/>
            <a:ext cx="2689359" cy="25956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56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453" y="3495171"/>
            <a:ext cx="3429000" cy="34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51" b="100000" l="0" r="995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927" y="3923053"/>
            <a:ext cx="3755781" cy="285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1650262" y="2875205"/>
            <a:ext cx="632494" cy="624132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3385" y="1256449"/>
            <a:ext cx="602023" cy="598253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0219" y="1186109"/>
            <a:ext cx="449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77660" y="1080612"/>
            <a:ext cx="992299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Listen to a short talk by a student advisor. What is it about?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685432" y="2601530"/>
            <a:ext cx="101174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/>
              <a:t>A. </a:t>
            </a:r>
            <a:r>
              <a:rPr lang="en-US" sz="4000" dirty="0"/>
              <a:t>Tips on how to become independent.</a:t>
            </a:r>
            <a:br>
              <a:rPr lang="en-US" sz="4000" dirty="0"/>
            </a:br>
            <a:r>
              <a:rPr lang="en-US" sz="4000" b="1" dirty="0"/>
              <a:t>B. </a:t>
            </a:r>
            <a:r>
              <a:rPr lang="en-US" sz="4000" dirty="0"/>
              <a:t>Doing a part-time job while studying abroad.</a:t>
            </a:r>
            <a:br>
              <a:rPr lang="en-US" sz="4000" dirty="0"/>
            </a:br>
            <a:r>
              <a:rPr lang="en-US" sz="4000" b="1" dirty="0"/>
              <a:t>C. </a:t>
            </a:r>
            <a:r>
              <a:rPr lang="en-US" sz="4000" dirty="0"/>
              <a:t>Advice on how to learn a foreign language. </a:t>
            </a:r>
          </a:p>
        </p:txBody>
      </p:sp>
      <p:pic>
        <p:nvPicPr>
          <p:cNvPr id="2" name="Track 66">
            <a:hlinkClick r:id="" action="ppaction://media"/>
            <a:extLst>
              <a:ext uri="{FF2B5EF4-FFF2-40B4-BE49-F238E27FC236}">
                <a16:creationId xmlns:a16="http://schemas.microsoft.com/office/drawing/2014/main" id="{EBA16AD0-11BC-3B16-6530-836CA20827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82850" y="203911"/>
            <a:ext cx="561796" cy="56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5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107705"/>
            <a:ext cx="103620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Listen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complete the notes with no more than TWO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words.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97022" y="1858602"/>
            <a:ext cx="11629623" cy="46474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5C8E3A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Brush Script MT" pitchFamily="66" charset="0"/>
              </a:rPr>
              <a:t>Advice for students while studying abroad</a:t>
            </a:r>
          </a:p>
          <a:p>
            <a:pPr>
              <a:spcAft>
                <a:spcPts val="600"/>
              </a:spcAft>
            </a:pPr>
            <a:r>
              <a:rPr lang="en-US" sz="2600" b="1" dirty="0"/>
              <a:t>Learning </a:t>
            </a:r>
            <a:r>
              <a:rPr lang="en-US" sz="2600" b="1" dirty="0" smtClean="0"/>
              <a:t>a foreign </a:t>
            </a:r>
            <a:r>
              <a:rPr lang="en-US" sz="2600" b="1" dirty="0"/>
              <a:t>language</a:t>
            </a:r>
            <a:br>
              <a:rPr lang="en-US" sz="2600" b="1" dirty="0"/>
            </a:br>
            <a:r>
              <a:rPr lang="en-US" sz="2600" dirty="0"/>
              <a:t>• helps you understand the lectures at the university and (1) </a:t>
            </a:r>
            <a:r>
              <a:rPr lang="en-US" sz="2600" dirty="0" smtClean="0"/>
              <a:t>_________ </a:t>
            </a:r>
            <a:r>
              <a:rPr lang="en-US" sz="2600" dirty="0"/>
              <a:t>the exams</a:t>
            </a:r>
            <a:br>
              <a:rPr lang="en-US" sz="2600" dirty="0"/>
            </a:br>
            <a:r>
              <a:rPr lang="en-US" sz="2600" dirty="0"/>
              <a:t>• enables you to take part in (2) _________________ local people, thus making you more confident in your daily life</a:t>
            </a:r>
            <a:br>
              <a:rPr lang="en-US" sz="2600" dirty="0"/>
            </a:br>
            <a:r>
              <a:rPr lang="en-US" sz="2600" b="1" dirty="0"/>
              <a:t>G</a:t>
            </a:r>
            <a:r>
              <a:rPr lang="en-US" sz="2600" b="1" dirty="0" smtClean="0"/>
              <a:t>etting </a:t>
            </a:r>
            <a:r>
              <a:rPr lang="en-US" sz="2600" b="1" dirty="0"/>
              <a:t>a part-time job</a:t>
            </a:r>
            <a:br>
              <a:rPr lang="en-US" sz="2600" b="1" dirty="0"/>
            </a:br>
            <a:r>
              <a:rPr lang="en-US" sz="2600" dirty="0"/>
              <a:t>• earns some (3) </a:t>
            </a:r>
            <a:r>
              <a:rPr lang="en-US" sz="2600" dirty="0" smtClean="0"/>
              <a:t>______________ </a:t>
            </a:r>
            <a:r>
              <a:rPr lang="en-US" sz="2600" dirty="0"/>
              <a:t>to cover expenses and start saving</a:t>
            </a:r>
            <a:br>
              <a:rPr lang="en-US" sz="2600" dirty="0"/>
            </a:br>
            <a:r>
              <a:rPr lang="en-US" sz="2600" dirty="0"/>
              <a:t>• helps you gain some (4) _________________ </a:t>
            </a:r>
            <a:br>
              <a:rPr lang="en-US" sz="2600" dirty="0"/>
            </a:br>
            <a:r>
              <a:rPr lang="en-US" sz="2600" b="1" dirty="0"/>
              <a:t>Learning how to cook for yourself</a:t>
            </a:r>
            <a:br>
              <a:rPr lang="en-US" sz="2600" b="1" dirty="0"/>
            </a:br>
            <a:r>
              <a:rPr lang="en-US" sz="2600" dirty="0"/>
              <a:t>• saves you lots of money</a:t>
            </a:r>
            <a:br>
              <a:rPr lang="en-US" sz="2600" dirty="0"/>
            </a:br>
            <a:r>
              <a:rPr lang="en-US" sz="2600" dirty="0"/>
              <a:t>• gives you a sense of freedom and (5) </a:t>
            </a:r>
            <a:r>
              <a:rPr lang="en-US" sz="2600" dirty="0" smtClean="0"/>
              <a:t>______________ 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8482999" y="2780088"/>
            <a:ext cx="20737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study for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4637" y="3199756"/>
            <a:ext cx="28743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conversations with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84154" y="4364284"/>
            <a:ext cx="23219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pocket money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84704" y="4776643"/>
            <a:ext cx="30697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work experience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21221" y="5957135"/>
            <a:ext cx="22160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independence</a:t>
            </a:r>
          </a:p>
        </p:txBody>
      </p:sp>
      <p:pic>
        <p:nvPicPr>
          <p:cNvPr id="3" name="Track 67">
            <a:hlinkClick r:id="" action="ppaction://media"/>
            <a:extLst>
              <a:ext uri="{FF2B5EF4-FFF2-40B4-BE49-F238E27FC236}">
                <a16:creationId xmlns:a16="http://schemas.microsoft.com/office/drawing/2014/main" id="{22439A78-2682-CDB7-A81F-6EEE57A19A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09470" y="288116"/>
            <a:ext cx="53086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3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14" grpId="0"/>
      <p:bldP spid="15" grpId="0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0982" y="960330"/>
            <a:ext cx="99229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Work in pairs. What can you do to become more independent while studying abroad? Give your reasons?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617797" y="1914053"/>
            <a:ext cx="1095640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</a:rPr>
              <a:t>Suggested answers:</a:t>
            </a:r>
          </a:p>
          <a:p>
            <a:pPr algn="just"/>
            <a:r>
              <a:rPr lang="en-US" sz="2800" dirty="0"/>
              <a:t>– Learn the language of the country where you study</a:t>
            </a:r>
          </a:p>
          <a:p>
            <a:pPr algn="just"/>
            <a:r>
              <a:rPr lang="en-US" sz="2800" dirty="0"/>
              <a:t>– Get a part-time job</a:t>
            </a:r>
          </a:p>
          <a:p>
            <a:pPr algn="just"/>
            <a:r>
              <a:rPr lang="en-US" sz="2800" dirty="0"/>
              <a:t>– Learn how to cook for yourself</a:t>
            </a:r>
          </a:p>
          <a:p>
            <a:pPr algn="just"/>
            <a:r>
              <a:rPr lang="en-US" sz="2800" dirty="0"/>
              <a:t>– Travel in your host country and any </a:t>
            </a:r>
            <a:r>
              <a:rPr lang="en-US" sz="2800" dirty="0" err="1"/>
              <a:t>neighbouring</a:t>
            </a:r>
            <a:r>
              <a:rPr lang="en-US" sz="2800" dirty="0"/>
              <a:t> countries</a:t>
            </a:r>
          </a:p>
          <a:p>
            <a:pPr algn="just"/>
            <a:r>
              <a:rPr lang="en-US" sz="2800" dirty="0"/>
              <a:t>– Make lifelong friends and meet people from across the </a:t>
            </a:r>
            <a:r>
              <a:rPr lang="en-US" sz="2800" dirty="0" smtClean="0"/>
              <a:t>globe</a:t>
            </a:r>
          </a:p>
          <a:p>
            <a:pPr algn="just"/>
            <a:r>
              <a:rPr lang="en-US" sz="2800" b="1" dirty="0" smtClean="0">
                <a:solidFill>
                  <a:srgbClr val="FF0000"/>
                </a:solidFill>
              </a:rPr>
              <a:t>Example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en-US" sz="2800" dirty="0"/>
              <a:t>I think I’ll become more independent by learning to cook for myself. It’s very expensive and unhealthy to eat out frequently. Besides, the food in the country where I’ll be studying </a:t>
            </a:r>
            <a:r>
              <a:rPr lang="en-US" sz="2800" dirty="0" smtClean="0"/>
              <a:t>may </a:t>
            </a:r>
            <a:r>
              <a:rPr lang="en-US" sz="2800" dirty="0"/>
              <a:t>not suit </a:t>
            </a:r>
            <a:r>
              <a:rPr lang="en-US" sz="2800" dirty="0" smtClean="0"/>
              <a:t>me. Therefore, </a:t>
            </a:r>
            <a:r>
              <a:rPr lang="en-US" sz="2800" dirty="0"/>
              <a:t>it’d be nice if I could prepare dishes from my own country.</a:t>
            </a:r>
          </a:p>
        </p:txBody>
      </p:sp>
    </p:spTree>
    <p:extLst>
      <p:ext uri="{BB962C8B-B14F-4D97-AF65-F5344CB8AC3E}">
        <p14:creationId xmlns:p14="http://schemas.microsoft.com/office/powerpoint/2010/main" val="295917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0982" y="960330"/>
            <a:ext cx="99229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Work in groups. What skills do you think you will gain while studying abroad? Report your group's answer to the class.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SPEAKING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701" y="1994892"/>
            <a:ext cx="6250598" cy="47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81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have you learnt today?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200" smtClean="0"/>
              <a:t>Listen for </a:t>
            </a:r>
            <a:r>
              <a:rPr lang="en-US" sz="3200" dirty="0"/>
              <a:t>main ideas and specific information; 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200" dirty="0"/>
              <a:t>Develop ideas for the speaking task and discuss in groups.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9086</TotalTime>
  <Words>356</Words>
  <PresentationFormat>Widescreen</PresentationFormat>
  <Paragraphs>64</Paragraphs>
  <Slides>11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Adobe Gothic Std B</vt:lpstr>
      <vt:lpstr>Montserrat Medium</vt:lpstr>
      <vt:lpstr>Arial</vt:lpstr>
      <vt:lpstr>Berlin Sans FB Demi</vt:lpstr>
      <vt:lpstr>Bookman Old Style</vt:lpstr>
      <vt:lpstr>Brush Script MT</vt:lpstr>
      <vt:lpstr>Calibri</vt:lpstr>
      <vt:lpstr>Calibri Light</vt:lpstr>
      <vt:lpstr>Myriad Pro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2023-10-24T02:10:05Z</dcterms:modified>
</cp:coreProperties>
</file>