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81"/>
  </p:notesMasterIdLst>
  <p:sldIdLst>
    <p:sldId id="256" r:id="rId2"/>
    <p:sldId id="257" r:id="rId3"/>
    <p:sldId id="323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31" r:id="rId12"/>
    <p:sldId id="332" r:id="rId13"/>
    <p:sldId id="265" r:id="rId14"/>
    <p:sldId id="266" r:id="rId15"/>
    <p:sldId id="267" r:id="rId16"/>
    <p:sldId id="269" r:id="rId17"/>
    <p:sldId id="335" r:id="rId18"/>
    <p:sldId id="336" r:id="rId19"/>
    <p:sldId id="270" r:id="rId20"/>
    <p:sldId id="337" r:id="rId21"/>
    <p:sldId id="338" r:id="rId22"/>
    <p:sldId id="271" r:id="rId23"/>
    <p:sldId id="339" r:id="rId24"/>
    <p:sldId id="340" r:id="rId25"/>
    <p:sldId id="341" r:id="rId26"/>
    <p:sldId id="342" r:id="rId27"/>
    <p:sldId id="343" r:id="rId28"/>
    <p:sldId id="272" r:id="rId29"/>
    <p:sldId id="333" r:id="rId30"/>
    <p:sldId id="273" r:id="rId31"/>
    <p:sldId id="344" r:id="rId32"/>
    <p:sldId id="345" r:id="rId33"/>
    <p:sldId id="346" r:id="rId34"/>
    <p:sldId id="347" r:id="rId35"/>
    <p:sldId id="348" r:id="rId36"/>
    <p:sldId id="274" r:id="rId37"/>
    <p:sldId id="276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360" r:id="rId50"/>
    <p:sldId id="334" r:id="rId51"/>
    <p:sldId id="282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379" r:id="rId71"/>
    <p:sldId id="380" r:id="rId72"/>
    <p:sldId id="381" r:id="rId73"/>
    <p:sldId id="383" r:id="rId74"/>
    <p:sldId id="384" r:id="rId75"/>
    <p:sldId id="386" r:id="rId76"/>
    <p:sldId id="387" r:id="rId77"/>
    <p:sldId id="388" r:id="rId78"/>
    <p:sldId id="389" r:id="rId79"/>
    <p:sldId id="390" r:id="rId80"/>
  </p:sldIdLst>
  <p:sldSz cx="24387175" cy="13716000"/>
  <p:notesSz cx="6858000" cy="9144000"/>
  <p:custDataLst>
    <p:tags r:id="rId82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98" autoAdjust="0"/>
    <p:restoredTop sz="89157" autoAdjust="0"/>
  </p:normalViewPr>
  <p:slideViewPr>
    <p:cSldViewPr>
      <p:cViewPr>
        <p:scale>
          <a:sx n="25" d="100"/>
          <a:sy n="25" d="100"/>
        </p:scale>
        <p:origin x="92" y="252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gs" Target="tags/tag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3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57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11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81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51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14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3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32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71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4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84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67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7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22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127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79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90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69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5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83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20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964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3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786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440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824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412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840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29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8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7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77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333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896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91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471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37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1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662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00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092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62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312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885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743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071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327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749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56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422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632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937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26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276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34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578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933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53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8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015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444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2958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43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33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292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298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4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04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1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4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5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01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0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0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2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6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4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0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8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3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7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8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17-Mar-20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1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F0C19-4779-496D-A7A1-EA027A2457E8}" type="datetimeFigureOut">
              <a:rPr lang="en-US" smtClean="0"/>
              <a:t>17-Mar-20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FF2FA-8E49-4581-A143-7A3AC611EA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688637" y="333375"/>
            <a:ext cx="94949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LŨY</a:t>
            </a:r>
            <a:r>
              <a:rPr lang="en-US" sz="51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THỪA – HÀM SỐ LŨY THỪA</a:t>
            </a:r>
            <a:endParaRPr lang="en-US" sz="51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217920" y="455250"/>
            <a:ext cx="2068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GIẢI 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TÍCH</a:t>
            </a:r>
            <a:endParaRPr lang="en-US" sz="3200" b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lang="en-US" sz="480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115175" y="276523"/>
            <a:ext cx="2303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2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9</a:t>
            </a:r>
            <a:endParaRPr lang="en-US" sz="3200" b="0" baseline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/>
            <a:r>
              <a:rPr lang="en-US" sz="3200" b="0" baseline="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endParaRPr lang="en-US" sz="3200" b="1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5.xml"/><Relationship Id="rId3" Type="http://schemas.openxmlformats.org/officeDocument/2006/relationships/slide" Target="slide26.xml"/><Relationship Id="rId7" Type="http://schemas.openxmlformats.org/officeDocument/2006/relationships/slide" Target="slide21.xml"/><Relationship Id="rId12" Type="http://schemas.openxmlformats.org/officeDocument/2006/relationships/slide" Target="slide16.xml"/><Relationship Id="rId2" Type="http://schemas.openxmlformats.org/officeDocument/2006/relationships/slide" Target="slide25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slide" Target="slide17.xml"/><Relationship Id="rId5" Type="http://schemas.openxmlformats.org/officeDocument/2006/relationships/slide" Target="slide28.xml"/><Relationship Id="rId15" Type="http://schemas.openxmlformats.org/officeDocument/2006/relationships/slide" Target="slide19.xml"/><Relationship Id="rId10" Type="http://schemas.openxmlformats.org/officeDocument/2006/relationships/slide" Target="slide18.xml"/><Relationship Id="rId4" Type="http://schemas.openxmlformats.org/officeDocument/2006/relationships/slide" Target="slide27.xml"/><Relationship Id="rId9" Type="http://schemas.openxmlformats.org/officeDocument/2006/relationships/slide" Target="slide23.xml"/><Relationship Id="rId14" Type="http://schemas.openxmlformats.org/officeDocument/2006/relationships/slide" Target="slide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slide" Target="slide1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7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2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1.png"/><Relationship Id="rId4" Type="http://schemas.openxmlformats.org/officeDocument/2006/relationships/image" Target="../media/image382.png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42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0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0.png"/><Relationship Id="rId4" Type="http://schemas.openxmlformats.org/officeDocument/2006/relationships/image" Target="../media/image49.png"/><Relationship Id="rId9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2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0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3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slide" Target="slide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86.png"/><Relationship Id="rId4" Type="http://schemas.openxmlformats.org/officeDocument/2006/relationships/image" Target="../media/image790.png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40.xml"/><Relationship Id="rId18" Type="http://schemas.openxmlformats.org/officeDocument/2006/relationships/slide" Target="slide49.xml"/><Relationship Id="rId3" Type="http://schemas.openxmlformats.org/officeDocument/2006/relationships/slide" Target="slide42.xml"/><Relationship Id="rId21" Type="http://schemas.openxmlformats.org/officeDocument/2006/relationships/slide" Target="slide33.xml"/><Relationship Id="rId7" Type="http://schemas.openxmlformats.org/officeDocument/2006/relationships/slide" Target="slide37.xml"/><Relationship Id="rId12" Type="http://schemas.openxmlformats.org/officeDocument/2006/relationships/slide" Target="slide31.xml"/><Relationship Id="rId17" Type="http://schemas.openxmlformats.org/officeDocument/2006/relationships/slide" Target="slide48.xml"/><Relationship Id="rId2" Type="http://schemas.openxmlformats.org/officeDocument/2006/relationships/slide" Target="slide41.xml"/><Relationship Id="rId16" Type="http://schemas.openxmlformats.org/officeDocument/2006/relationships/slide" Target="slide47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11" Type="http://schemas.openxmlformats.org/officeDocument/2006/relationships/slide" Target="slide32.xml"/><Relationship Id="rId5" Type="http://schemas.openxmlformats.org/officeDocument/2006/relationships/slide" Target="slide44.xml"/><Relationship Id="rId15" Type="http://schemas.openxmlformats.org/officeDocument/2006/relationships/slide" Target="slide46.xml"/><Relationship Id="rId10" Type="http://schemas.openxmlformats.org/officeDocument/2006/relationships/slide" Target="slide34.xml"/><Relationship Id="rId19" Type="http://schemas.openxmlformats.org/officeDocument/2006/relationships/slide" Target="slide45.xml"/><Relationship Id="rId4" Type="http://schemas.openxmlformats.org/officeDocument/2006/relationships/slide" Target="slide43.xml"/><Relationship Id="rId9" Type="http://schemas.openxmlformats.org/officeDocument/2006/relationships/slide" Target="slide39.xml"/><Relationship Id="rId14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3" Type="http://schemas.openxmlformats.org/officeDocument/2006/relationships/image" Target="../media/image89.png"/><Relationship Id="rId7" Type="http://schemas.openxmlformats.org/officeDocument/2006/relationships/image" Target="../media/image8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5" Type="http://schemas.openxmlformats.org/officeDocument/2006/relationships/image" Target="../media/image850.png"/><Relationship Id="rId4" Type="http://schemas.openxmlformats.org/officeDocument/2006/relationships/image" Target="../media/image90.png"/><Relationship Id="rId9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90.png"/><Relationship Id="rId9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slide" Target="slide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50.png"/><Relationship Id="rId4" Type="http://schemas.openxmlformats.org/officeDocument/2006/relationships/image" Target="../media/image121.png"/><Relationship Id="rId9" Type="http://schemas.openxmlformats.org/officeDocument/2006/relationships/slide" Target="slide2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290.png"/><Relationship Id="rId7" Type="http://schemas.openxmlformats.org/officeDocument/2006/relationships/image" Target="../media/image13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0.png"/><Relationship Id="rId5" Type="http://schemas.openxmlformats.org/officeDocument/2006/relationships/image" Target="../media/image1310.png"/><Relationship Id="rId4" Type="http://schemas.openxmlformats.org/officeDocument/2006/relationships/image" Target="../media/image1300.png"/><Relationship Id="rId9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slide" Target="slide2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0.png"/><Relationship Id="rId3" Type="http://schemas.openxmlformats.org/officeDocument/2006/relationships/image" Target="../media/image144.png"/><Relationship Id="rId7" Type="http://schemas.openxmlformats.org/officeDocument/2006/relationships/image" Target="../media/image14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400.png"/><Relationship Id="rId4" Type="http://schemas.openxmlformats.org/officeDocument/2006/relationships/image" Target="../media/image145.png"/><Relationship Id="rId9" Type="http://schemas.openxmlformats.org/officeDocument/2006/relationships/slide" Target="slide2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6.png"/><Relationship Id="rId7" Type="http://schemas.openxmlformats.org/officeDocument/2006/relationships/image" Target="../media/image14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0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openxmlformats.org/officeDocument/2006/relationships/slide" Target="slide2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slide" Target="slide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17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slide" Target="slide2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8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9" Type="http://schemas.openxmlformats.org/officeDocument/2006/relationships/slide" Target="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slide" Target="slide53.xml"/><Relationship Id="rId3" Type="http://schemas.openxmlformats.org/officeDocument/2006/relationships/slide" Target="slide71.xml"/><Relationship Id="rId7" Type="http://schemas.openxmlformats.org/officeDocument/2006/relationships/slide" Target="slide61.xml"/><Relationship Id="rId12" Type="http://schemas.openxmlformats.org/officeDocument/2006/relationships/slide" Target="slide54.xml"/><Relationship Id="rId17" Type="http://schemas.openxmlformats.org/officeDocument/2006/relationships/slide" Target="slide51.xml"/><Relationship Id="rId2" Type="http://schemas.openxmlformats.org/officeDocument/2006/relationships/notesSlide" Target="../notesSlides/notesSlide44.xml"/><Relationship Id="rId16" Type="http://schemas.openxmlformats.org/officeDocument/2006/relationships/slide" Target="slide5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8.xml"/><Relationship Id="rId11" Type="http://schemas.openxmlformats.org/officeDocument/2006/relationships/slide" Target="slide56.xml"/><Relationship Id="rId5" Type="http://schemas.openxmlformats.org/officeDocument/2006/relationships/slide" Target="slide76.xml"/><Relationship Id="rId15" Type="http://schemas.openxmlformats.org/officeDocument/2006/relationships/slide" Target="slide69.xml"/><Relationship Id="rId10" Type="http://schemas.openxmlformats.org/officeDocument/2006/relationships/slide" Target="slide67.xml"/><Relationship Id="rId4" Type="http://schemas.openxmlformats.org/officeDocument/2006/relationships/slide" Target="slide75.xml"/><Relationship Id="rId9" Type="http://schemas.openxmlformats.org/officeDocument/2006/relationships/slide" Target="slide65.xml"/><Relationship Id="rId14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0.png"/><Relationship Id="rId3" Type="http://schemas.openxmlformats.org/officeDocument/2006/relationships/image" Target="../media/image1840.png"/><Relationship Id="rId7" Type="http://schemas.openxmlformats.org/officeDocument/2006/relationships/image" Target="../media/image18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0.png"/><Relationship Id="rId5" Type="http://schemas.openxmlformats.org/officeDocument/2006/relationships/image" Target="../media/image1860.png"/><Relationship Id="rId4" Type="http://schemas.openxmlformats.org/officeDocument/2006/relationships/image" Target="../media/image1850.png"/><Relationship Id="rId9" Type="http://schemas.openxmlformats.org/officeDocument/2006/relationships/slide" Target="slide5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0.png"/><Relationship Id="rId9" Type="http://schemas.openxmlformats.org/officeDocument/2006/relationships/slide" Target="slide5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slide" Target="slide5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2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slide" Target="slide56.xml"/><Relationship Id="rId10" Type="http://schemas.openxmlformats.org/officeDocument/2006/relationships/slide" Target="slide50.xml"/><Relationship Id="rId4" Type="http://schemas.openxmlformats.org/officeDocument/2006/relationships/image" Target="../media/image203.png"/><Relationship Id="rId9" Type="http://schemas.openxmlformats.org/officeDocument/2006/relationships/image" Target="../media/image2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9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slide" Target="slide58.xml"/><Relationship Id="rId9" Type="http://schemas.openxmlformats.org/officeDocument/2006/relationships/slide" Target="slide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5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slide" Target="slide61.xml"/><Relationship Id="rId9" Type="http://schemas.openxmlformats.org/officeDocument/2006/relationships/slide" Target="slide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3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slide" Target="slide63.xml"/><Relationship Id="rId9" Type="http://schemas.openxmlformats.org/officeDocument/2006/relationships/slide" Target="slide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29.png"/><Relationship Id="rId7" Type="http://schemas.openxmlformats.org/officeDocument/2006/relationships/image" Target="../media/image2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slide" Target="slide65.xml"/><Relationship Id="rId9" Type="http://schemas.openxmlformats.org/officeDocument/2006/relationships/slide" Target="slide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5.pn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slide" Target="slide67.xml"/><Relationship Id="rId9" Type="http://schemas.openxmlformats.org/officeDocument/2006/relationships/slide" Target="slide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slide" Target="slide69.xml"/><Relationship Id="rId9" Type="http://schemas.openxmlformats.org/officeDocument/2006/relationships/slide" Target="slide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7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slide" Target="slide71.xml"/><Relationship Id="rId9" Type="http://schemas.openxmlformats.org/officeDocument/2006/relationships/slide" Target="slide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9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3.png"/><Relationship Id="rId7" Type="http://schemas.openxmlformats.org/officeDocument/2006/relationships/image" Target="../media/image25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slide" Target="slide75.xml"/><Relationship Id="rId9" Type="http://schemas.openxmlformats.org/officeDocument/2006/relationships/slide" Target="slide5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63.png"/><Relationship Id="rId7" Type="http://schemas.openxmlformats.org/officeDocument/2006/relationships/slide" Target="slide55.xml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Relationship Id="rId9" Type="http://schemas.openxmlformats.org/officeDocument/2006/relationships/slide" Target="slide50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3" Type="http://schemas.openxmlformats.org/officeDocument/2006/relationships/image" Target="../media/image269.png"/><Relationship Id="rId7" Type="http://schemas.openxmlformats.org/officeDocument/2006/relationships/slide" Target="slide55.xml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Relationship Id="rId9" Type="http://schemas.openxmlformats.org/officeDocument/2006/relationships/slide" Target="slide5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7" Type="http://schemas.openxmlformats.org/officeDocument/2006/relationships/image" Target="../media/image2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78.xml"/><Relationship Id="rId4" Type="http://schemas.openxmlformats.org/officeDocument/2006/relationships/slide" Target="slide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3981" y="0"/>
            <a:ext cx="24406147" cy="1382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94614" y="7622411"/>
            <a:ext cx="15138801" cy="3740134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844621" y="3807869"/>
            <a:ext cx="8864866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8" rIns="91397" bIns="45698" rtlCol="0">
            <a:spAutoFit/>
          </a:bodyPr>
          <a:lstStyle/>
          <a:p>
            <a:pPr algn="ctr"/>
            <a:r>
              <a:rPr lang="en-US" sz="4800" b="1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DIỄN ĐÀN GIÁO VIÊN TOÁN</a:t>
            </a:r>
            <a:endParaRPr lang="en-US" sz="4800" b="1" dirty="0">
              <a:solidFill>
                <a:srgbClr val="135F8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57717" y="4503554"/>
            <a:ext cx="3001785" cy="120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698" rIns="91397" bIns="4569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PPT TIVI</a:t>
            </a:r>
            <a:endParaRPr lang="en-US" sz="4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42333" y="6853527"/>
            <a:ext cx="9792365" cy="3077736"/>
            <a:chOff x="8424129" y="4371559"/>
            <a:chExt cx="8268967" cy="1500303"/>
          </a:xfrm>
        </p:grpSpPr>
        <p:sp>
          <p:nvSpPr>
            <p:cNvPr id="17" name="Rectangle 16"/>
            <p:cNvSpPr/>
            <p:nvPr/>
          </p:nvSpPr>
          <p:spPr>
            <a:xfrm>
              <a:off x="9820500" y="4469240"/>
              <a:ext cx="5486401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424129" y="4371559"/>
              <a:ext cx="8268967" cy="1500303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2060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ÔN THI THPTQG</a:t>
              </a:r>
            </a:p>
            <a:p>
              <a:pPr algn="ctr"/>
              <a:r>
                <a:rPr lang="en-US" sz="5600" b="1" dirty="0">
                  <a:solidFill>
                    <a:srgbClr val="FF0000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CHUYÊN ĐỀ:</a:t>
              </a:r>
            </a:p>
            <a:p>
              <a:pPr algn="ctr"/>
              <a:r>
                <a:rPr lang="en-US" sz="72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</a:t>
              </a:r>
              <a:r>
                <a:rPr lang="en-US" sz="7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 TRỪ SỐ PHỨC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84885" y="1743251"/>
            <a:ext cx="1814128" cy="1813395"/>
            <a:chOff x="12784885" y="1066801"/>
            <a:chExt cx="1814128" cy="1813395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4" y="1556787"/>
              <a:ext cx="1210527" cy="1323409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8000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86391" y="1865008"/>
            <a:ext cx="2238375" cy="1707028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9500" l="13137" r="79625">
                        <a14:foregroundMark x1="15013" y1="16500" x2="41823" y2="58500"/>
                        <a14:foregroundMark x1="41823" y1="58500" x2="54960" y2="62000"/>
                        <a14:foregroundMark x1="54960" y1="62000" x2="65952" y2="43500"/>
                        <a14:foregroundMark x1="65952" y1="43500" x2="70241" y2="32500"/>
                        <a14:foregroundMark x1="70241" y1="32500" x2="72654" y2="20500"/>
                        <a14:foregroundMark x1="72654" y1="20500" x2="64343" y2="22500"/>
                        <a14:foregroundMark x1="64343" y1="22500" x2="58445" y2="36500"/>
                        <a14:foregroundMark x1="58445" y1="36500" x2="56032" y2="52000"/>
                        <a14:foregroundMark x1="56032" y1="52000" x2="61662" y2="60500"/>
                        <a14:foregroundMark x1="61662" y1="60500" x2="67828" y2="60500"/>
                        <a14:foregroundMark x1="67828" y1="60500" x2="31099" y2="64500"/>
                        <a14:foregroundMark x1="31099" y1="64500" x2="23861" y2="60500"/>
                        <a14:foregroundMark x1="23861" y1="60500" x2="49062" y2="69000"/>
                        <a14:foregroundMark x1="49062" y1="69000" x2="63271" y2="63500"/>
                        <a14:foregroundMark x1="63271" y1="63500" x2="68365" y2="58500"/>
                        <a14:foregroundMark x1="68365" y1="58500" x2="21984" y2="31000"/>
                        <a14:foregroundMark x1="21984" y1="31000" x2="25737" y2="17500"/>
                        <a14:foregroundMark x1="25737" y1="17500" x2="31367" y2="15000"/>
                        <a14:foregroundMark x1="31367" y1="15000" x2="49598" y2="27000"/>
                        <a14:foregroundMark x1="49598" y1="27000" x2="56568" y2="27500"/>
                        <a14:foregroundMark x1="56568" y1="27500" x2="61662" y2="19000"/>
                        <a14:foregroundMark x1="61662" y1="19000" x2="56300" y2="10500"/>
                        <a14:foregroundMark x1="56300" y1="10500" x2="48794" y2="18500"/>
                        <a14:foregroundMark x1="48794" y1="18500" x2="42895" y2="20000"/>
                        <a14:foregroundMark x1="42895" y1="20000" x2="31099" y2="9500"/>
                        <a14:foregroundMark x1="31099" y1="9500" x2="25469" y2="10000"/>
                        <a14:foregroundMark x1="25469" y1="10000" x2="29223" y2="21500"/>
                        <a14:foregroundMark x1="29223" y1="21500" x2="41823" y2="34500"/>
                        <a14:foregroundMark x1="41823" y1="34500" x2="60054" y2="38000"/>
                        <a14:foregroundMark x1="60054" y1="38000" x2="69169" y2="34000"/>
                        <a14:foregroundMark x1="69169" y1="34000" x2="64075" y2="25000"/>
                        <a14:foregroundMark x1="64075" y1="25000" x2="28418" y2="31500"/>
                        <a14:foregroundMark x1="24397" y1="91500" x2="36193" y2="89500"/>
                        <a14:foregroundMark x1="36193" y1="89500" x2="69437" y2="92000"/>
                        <a14:foregroundMark x1="69437" y1="92000" x2="26542" y2="94000"/>
                        <a14:foregroundMark x1="26542" y1="94000" x2="43968" y2="90000"/>
                        <a14:foregroundMark x1="43968" y1="90000" x2="62735" y2="90000"/>
                        <a14:foregroundMark x1="62735" y1="90000" x2="68901" y2="89500"/>
                        <a14:foregroundMark x1="68901" y1="89500" x2="69169" y2="89500"/>
                        <a14:foregroundMark x1="24397" y1="84000" x2="24397" y2="98500"/>
                        <a14:foregroundMark x1="24397" y1="98500" x2="25469" y2="85000"/>
                        <a14:foregroundMark x1="25469" y1="85000" x2="30295" y2="92000"/>
                        <a14:foregroundMark x1="30295" y1="92000" x2="52547" y2="79000"/>
                        <a14:foregroundMark x1="52547" y1="79000" x2="69973" y2="96000"/>
                        <a14:foregroundMark x1="69973" y1="96000" x2="65147" y2="84500"/>
                        <a14:foregroundMark x1="65147" y1="84500" x2="23861" y2="88000"/>
                        <a14:foregroundMark x1="23861" y1="88000" x2="29759" y2="98500"/>
                        <a14:foregroundMark x1="29759" y1="98500" x2="57641" y2="92500"/>
                        <a14:foregroundMark x1="57641" y1="92500" x2="65684" y2="94500"/>
                        <a14:foregroundMark x1="65684" y1="94500" x2="58981" y2="86500"/>
                        <a14:foregroundMark x1="58981" y1="86500" x2="37265" y2="99500"/>
                        <a14:foregroundMark x1="22788" y1="83000" x2="25201" y2="97000"/>
                        <a14:foregroundMark x1="25201" y1="97000" x2="47989" y2="99000"/>
                        <a14:foregroundMark x1="47989" y1="99000" x2="77480" y2="95000"/>
                        <a14:foregroundMark x1="77480" y1="95000" x2="70241" y2="81500"/>
                        <a14:foregroundMark x1="70241" y1="81500" x2="63807" y2="79000"/>
                        <a14:foregroundMark x1="63807" y1="79000" x2="55496" y2="90500"/>
                        <a14:foregroundMark x1="55496" y1="90500" x2="27882" y2="85000"/>
                        <a14:foregroundMark x1="27882" y1="85000" x2="21180" y2="90500"/>
                        <a14:foregroundMark x1="21180" y1="90500" x2="32708" y2="98500"/>
                        <a14:foregroundMark x1="32708" y1="98500" x2="46917" y2="99500"/>
                        <a14:foregroundMark x1="46917" y1="99500" x2="73190" y2="97000"/>
                        <a14:foregroundMark x1="73190" y1="97000" x2="69437" y2="82000"/>
                        <a14:foregroundMark x1="69437" y1="82000" x2="53351" y2="81000"/>
                        <a14:foregroundMark x1="53351" y1="81000" x2="28418" y2="99000"/>
                        <a14:foregroundMark x1="28418" y1="99000" x2="35925" y2="99500"/>
                        <a14:foregroundMark x1="35925" y1="99500" x2="69705" y2="99500"/>
                        <a14:foregroundMark x1="69705" y1="99500" x2="61394" y2="91000"/>
                        <a14:foregroundMark x1="61394" y1="91000" x2="28418" y2="96000"/>
                        <a14:foregroundMark x1="28418" y1="96000" x2="27882" y2="96500"/>
                        <a14:foregroundMark x1="12332" y1="15000" x2="24397" y2="4500"/>
                        <a14:foregroundMark x1="24397" y1="4500" x2="30831" y2="4000"/>
                        <a14:foregroundMark x1="30831" y1="4000" x2="37534" y2="5500"/>
                        <a14:foregroundMark x1="37534" y1="5500" x2="31367" y2="2500"/>
                        <a14:foregroundMark x1="31367" y1="2500" x2="25201" y2="5000"/>
                        <a14:foregroundMark x1="25201" y1="5000" x2="20107" y2="11500"/>
                        <a14:foregroundMark x1="20107" y1="11500" x2="35925" y2="10000"/>
                        <a14:foregroundMark x1="35925" y1="10000" x2="69705" y2="13500"/>
                        <a14:foregroundMark x1="69705" y1="13500" x2="62198" y2="4000"/>
                        <a14:foregroundMark x1="62198" y1="4000" x2="80161" y2="22000"/>
                        <a14:foregroundMark x1="80161" y1="22000" x2="74531" y2="17500"/>
                        <a14:foregroundMark x1="74531" y1="17500" x2="70777" y2="7000"/>
                        <a14:foregroundMark x1="70777" y1="7000" x2="64879" y2="7000"/>
                        <a14:foregroundMark x1="64879" y1="7000" x2="72386" y2="17000"/>
                        <a14:foregroundMark x1="72386" y1="17000" x2="63807" y2="14000"/>
                        <a14:foregroundMark x1="63807" y1="14000" x2="50402" y2="26000"/>
                        <a14:foregroundMark x1="50402" y1="26000" x2="45576" y2="38500"/>
                        <a14:foregroundMark x1="45576" y1="38500" x2="44504" y2="53000"/>
                        <a14:foregroundMark x1="44504" y1="53000" x2="39142" y2="61000"/>
                        <a14:foregroundMark x1="39142" y1="61000" x2="19303" y2="59000"/>
                        <a14:foregroundMark x1="19303" y1="59000" x2="52011" y2="75000"/>
                        <a14:foregroundMark x1="18231" y1="58000" x2="53619" y2="82000"/>
                        <a14:foregroundMark x1="53619" y1="82000" x2="67292" y2="82000"/>
                        <a14:foregroundMark x1="67292" y1="82000" x2="73190" y2="79500"/>
                        <a14:foregroundMark x1="73190" y1="79500" x2="76408" y2="65500"/>
                        <a14:foregroundMark x1="76408" y1="65500" x2="71314" y2="56000"/>
                        <a14:foregroundMark x1="71314" y1="56000" x2="65952" y2="63000"/>
                        <a14:foregroundMark x1="65952" y1="63000" x2="72386" y2="65000"/>
                        <a14:foregroundMark x1="72386" y1="65000" x2="74531" y2="51500"/>
                        <a14:foregroundMark x1="74531" y1="51500" x2="74531" y2="30500"/>
                        <a14:foregroundMark x1="74531" y1="30500" x2="67828" y2="32000"/>
                        <a14:foregroundMark x1="67828" y1="32000" x2="62198" y2="28000"/>
                        <a14:foregroundMark x1="62198" y1="28000" x2="57909" y2="16500"/>
                        <a14:foregroundMark x1="57909" y1="16500" x2="59786" y2="3000"/>
                        <a14:foregroundMark x1="59786" y1="3000" x2="56300" y2="7000"/>
                        <a14:foregroundMark x1="31635" y1="1000" x2="24665" y2="1000"/>
                        <a14:foregroundMark x1="24665" y1="1000" x2="18767" y2="5000"/>
                        <a14:foregroundMark x1="18767" y1="5000" x2="13673" y2="13000"/>
                        <a14:foregroundMark x1="13673" y1="13000" x2="16354" y2="25500"/>
                        <a14:foregroundMark x1="16354" y1="25500" x2="31367" y2="58000"/>
                        <a14:foregroundMark x1="31367" y1="58000" x2="30563" y2="67500"/>
                        <a14:foregroundMark x1="61662" y1="500" x2="76139" y2="6500"/>
                        <a14:foregroundMark x1="76139" y1="6500" x2="79357" y2="18000"/>
                        <a14:foregroundMark x1="79357" y1="18000" x2="75067" y2="10000"/>
                        <a14:foregroundMark x1="75067" y1="10000" x2="68365" y2="6000"/>
                        <a14:foregroundMark x1="68365" y1="6000" x2="78284" y2="24500"/>
                        <a14:foregroundMark x1="78284" y1="24500" x2="75067" y2="10500"/>
                        <a14:foregroundMark x1="75067" y1="10500" x2="69705" y2="4000"/>
                        <a14:foregroundMark x1="69705" y1="4000" x2="79625" y2="14000"/>
                        <a14:foregroundMark x1="19035" y1="2000" x2="14209" y2="8500"/>
                        <a14:foregroundMark x1="14209" y1="8500" x2="13137" y2="22000"/>
                        <a14:foregroundMark x1="13137" y1="22000" x2="18767" y2="29000"/>
                        <a14:foregroundMark x1="18767" y1="29000" x2="27882" y2="56000"/>
                        <a14:foregroundMark x1="75871" y1="7500" x2="80965" y2="16500"/>
                        <a14:foregroundMark x1="80965" y1="16500" x2="75603" y2="8500"/>
                        <a14:foregroundMark x1="75603" y1="8500" x2="64879" y2="4000"/>
                        <a14:foregroundMark x1="64879" y1="4000" x2="80429" y2="17000"/>
                        <a14:foregroundMark x1="80429" y1="17000" x2="64343" y2="4000"/>
                        <a14:foregroundMark x1="64343" y1="4000" x2="50670" y2="3000"/>
                        <a14:foregroundMark x1="50670" y1="3000" x2="35657" y2="12000"/>
                        <a14:foregroundMark x1="35657" y1="12000" x2="45576" y2="10500"/>
                        <a14:foregroundMark x1="45576" y1="10500" x2="32440" y2="7500"/>
                        <a14:foregroundMark x1="32440" y1="7500" x2="53351" y2="6500"/>
                        <a14:foregroundMark x1="53351" y1="6500" x2="32440" y2="5000"/>
                        <a14:foregroundMark x1="32440" y1="5000" x2="38070" y2="5000"/>
                        <a14:foregroundMark x1="38070" y1="5000" x2="32172" y2="4000"/>
                        <a14:foregroundMark x1="32172" y1="4000" x2="48257" y2="3500"/>
                        <a14:foregroundMark x1="48257" y1="3500" x2="35389" y2="3500"/>
                        <a14:foregroundMark x1="35389" y1="3500" x2="47721" y2="3500"/>
                        <a14:foregroundMark x1="47721" y1="3500" x2="32708" y2="1500"/>
                        <a14:foregroundMark x1="32708" y1="1500" x2="54960" y2="1000"/>
                        <a14:foregroundMark x1="54960" y1="1000" x2="69437" y2="2500"/>
                        <a14:foregroundMark x1="69437" y1="2500" x2="43700" y2="6500"/>
                        <a14:foregroundMark x1="43700" y1="6500" x2="71046" y2="18500"/>
                        <a14:foregroundMark x1="71046" y1="18500" x2="60054" y2="31000"/>
                        <a14:foregroundMark x1="60054" y1="31000" x2="51743" y2="32000"/>
                        <a14:foregroundMark x1="51743" y1="32000" x2="50134" y2="31000"/>
                        <a14:foregroundMark x1="24397" y1="88500" x2="24665" y2="98000"/>
                        <a14:foregroundMark x1="23861" y1="83500" x2="22788" y2="99000"/>
                        <a14:foregroundMark x1="22788" y1="99000" x2="23324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6509"/>
          <a:stretch/>
        </p:blipFill>
        <p:spPr bwMode="auto">
          <a:xfrm>
            <a:off x="17126605" y="2329714"/>
            <a:ext cx="7214113" cy="415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6" y="1682609"/>
            <a:ext cx="5222238" cy="5310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228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47A885-F2D1-409F-9DDA-9CB0AA9B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90" y="152400"/>
            <a:ext cx="23367997" cy="155407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588" y="457200"/>
            <a:ext cx="2210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DẠNG TOÁN</a:t>
            </a:r>
            <a:endParaRPr 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0" y="2133431"/>
            <a:ext cx="24387175" cy="1740456"/>
            <a:chOff x="1120323" y="10750631"/>
            <a:chExt cx="16868087" cy="716179"/>
          </a:xfrm>
        </p:grpSpPr>
        <p:sp>
          <p:nvSpPr>
            <p:cNvPr id="5" name="Right Triangle 4"/>
            <p:cNvSpPr/>
            <p:nvPr/>
          </p:nvSpPr>
          <p:spPr>
            <a:xfrm flipH="1" flipV="1">
              <a:off x="1120323" y="11329010"/>
              <a:ext cx="194126" cy="1378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0"/>
            <p:cNvSpPr>
              <a:spLocks/>
            </p:cNvSpPr>
            <p:nvPr/>
          </p:nvSpPr>
          <p:spPr bwMode="auto">
            <a:xfrm rot="5400000">
              <a:off x="9283513" y="2614713"/>
              <a:ext cx="568979" cy="16840815"/>
            </a:xfrm>
            <a:prstGeom prst="round2SameRect">
              <a:avLst/>
            </a:prstGeom>
            <a:solidFill>
              <a:srgbClr val="AB7C37"/>
            </a:solidFill>
            <a:ln w="57150">
              <a:solidFill>
                <a:srgbClr val="AB7C37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14449" y="10807879"/>
              <a:ext cx="16673959" cy="341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179388" defTabSz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19263" algn="l"/>
                  <a:tab pos="3262313" algn="l"/>
                  <a:tab pos="4806950" algn="l"/>
                </a:tabLst>
              </a:pP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2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Xét</a:t>
              </a:r>
              <a:r>
                <a:rPr lang="en-US" altLang="en-US" sz="4800" b="1" dirty="0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vị</a:t>
              </a:r>
              <a:r>
                <a:rPr lang="en-US" altLang="en-US" sz="4800" b="1" dirty="0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trí</a:t>
              </a:r>
              <a:r>
                <a:rPr lang="en-US" altLang="en-US" sz="4800" b="1" dirty="0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tương</a:t>
              </a:r>
              <a:r>
                <a:rPr lang="en-US" altLang="en-US" sz="4800" b="1" dirty="0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đối</a:t>
              </a:r>
              <a:r>
                <a:rPr lang="en-US" altLang="en-US" sz="4800" b="1" dirty="0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giữa</a:t>
              </a:r>
              <a:r>
                <a:rPr lang="en-US" altLang="en-US" sz="4800" b="1" dirty="0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hai</a:t>
              </a:r>
              <a:r>
                <a:rPr lang="en-US" altLang="en-US" sz="4800" b="1" dirty="0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đường</a:t>
              </a:r>
              <a:r>
                <a:rPr lang="en-US" altLang="en-US" sz="4800" b="1" dirty="0">
                  <a:solidFill>
                    <a:schemeClr val="bg1"/>
                  </a:solidFill>
                  <a:latin typeface="Varpada"/>
                  <a:ea typeface="Times New Roman" panose="02020603050405020304" pitchFamily="18" charset="0"/>
                </a:rPr>
                <a:t> </a:t>
              </a:r>
              <a:endParaRPr lang="en-US" altLang="en-US" sz="4800" u="sng" dirty="0">
                <a:solidFill>
                  <a:schemeClr val="bg1"/>
                </a:solidFill>
                <a:latin typeface="Varpada"/>
                <a:ea typeface="Times New Roman" panose="02020603050405020304" pitchFamily="18" charset="0"/>
                <a:sym typeface="Wingdings 2" panose="05020102010507070707" pitchFamily="18" charset="2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105349" y="3724139"/>
            <a:ext cx="22061038" cy="6867125"/>
          </a:xfrm>
          <a:prstGeom prst="roundRect">
            <a:avLst>
              <a:gd name="adj" fmla="val 464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73901" y="4033769"/>
                <a:ext cx="20878800" cy="624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179705">
                  <a:spcAft>
                    <a:spcPts val="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nl-NL" sz="5000" dirty="0">
                    <a:latin typeface="Varpada"/>
                    <a:cs typeface="Arial" panose="020B0604020202020204" pitchFamily="34" charset="0"/>
                    <a:sym typeface="Wingdings 2" panose="05020102010507070707" pitchFamily="18" charset="2"/>
                  </a:rPr>
                  <a:t></a:t>
                </a:r>
                <a:r>
                  <a:rPr lang="nl-NL" sz="5000" dirty="0">
                    <a:latin typeface="Varpada"/>
                    <a:cs typeface="Arial" panose="020B0604020202020204" pitchFamily="34" charset="0"/>
                  </a:rPr>
                  <a:t>. </a:t>
                </a:r>
                <a:r>
                  <a:rPr lang="vi-VN" sz="5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Phương pháp giải:  </a:t>
                </a:r>
                <a:endParaRPr lang="en-US" sz="5000" b="1" dirty="0">
                  <a:latin typeface="Varpada"/>
                  <a:cs typeface="Arial" panose="020B0604020202020204" pitchFamily="34" charset="0"/>
                </a:endParaRPr>
              </a:p>
              <a:p>
                <a:pPr indent="179705">
                  <a:spcAft>
                    <a:spcPts val="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        </a:t>
                </a:r>
                <a:r>
                  <a:rPr lang="vi-VN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Bước 1 : Xác định một điểm cố định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và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vi-VN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vectơ chỉ phương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vi-VN" sz="50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500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.</a:t>
                </a:r>
                <a:r>
                  <a:rPr lang="vi-VN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Xác định một điểm cố định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vi-VN" sz="5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vi-VN" sz="500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vi-VN" sz="5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vi-VN" sz="5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vi-VN" sz="5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và</a:t>
                </a:r>
                <a:r>
                  <a:rPr lang="vi-VN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vectơ chỉ phương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5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00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vi-VN" sz="5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vi-VN" sz="500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vi-VN" sz="5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vi-VN" sz="5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vi-VN" sz="5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của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vi-VN" sz="5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.</a:t>
                </a:r>
              </a:p>
              <a:p>
                <a:pPr indent="179705">
                  <a:spcAft>
                    <a:spcPts val="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        </a:t>
                </a:r>
                <a:r>
                  <a:rPr lang="vi-VN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Bước 2 :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Kiến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thức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đã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nêu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ở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mục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nl-NL" sz="5000" dirty="0">
                    <a:latin typeface="Varpada"/>
                    <a:cs typeface="Arial" panose="020B0604020202020204" pitchFamily="34" charset="0"/>
                  </a:rPr>
                  <a:t>2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phần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lý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thuyết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để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xét</a:t>
                </a:r>
                <a:endParaRPr lang="en-US" sz="5000" dirty="0">
                  <a:latin typeface="Varpada"/>
                  <a:cs typeface="Arial" panose="020B0604020202020204" pitchFamily="34" charset="0"/>
                </a:endParaRPr>
              </a:p>
              <a:p>
                <a:pPr indent="179705">
                  <a:spcAft>
                    <a:spcPts val="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       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Bước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3: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Kết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luận</a:t>
                </a:r>
                <a:endParaRPr lang="en-US" sz="5000" dirty="0">
                  <a:latin typeface="Varpada"/>
                  <a:cs typeface="Arial" panose="020B0604020202020204" pitchFamily="34" charset="0"/>
                </a:endParaRPr>
              </a:p>
              <a:p>
                <a:pPr indent="179705">
                  <a:spcAft>
                    <a:spcPts val="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nl-NL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nl-NL" sz="5000" dirty="0">
                    <a:latin typeface="Varpada"/>
                    <a:cs typeface="Arial" panose="020B0604020202020204" pitchFamily="34" charset="0"/>
                    <a:sym typeface="Wingdings 2" panose="05020102010507070707" pitchFamily="18" charset="2"/>
                  </a:rPr>
                  <a:t></a:t>
                </a:r>
                <a:r>
                  <a:rPr lang="nl-NL" sz="5000" dirty="0">
                    <a:latin typeface="Varpada"/>
                    <a:cs typeface="Arial" panose="020B0604020202020204" pitchFamily="34" charset="0"/>
                  </a:rPr>
                  <a:t>.</a:t>
                </a:r>
                <a:r>
                  <a:rPr lang="vi-VN" sz="5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Casio: </a:t>
                </a:r>
                <a:r>
                  <a:rPr lang="en-US" sz="5000" b="1" dirty="0">
                    <a:latin typeface="Varpada"/>
                    <a:cs typeface="Arial" panose="020B0604020202020204" pitchFamily="34" charset="0"/>
                  </a:rPr>
                  <a:t>(</a:t>
                </a:r>
                <a:r>
                  <a:rPr lang="en-US" sz="5000" b="1" dirty="0" err="1">
                    <a:latin typeface="Varpada"/>
                    <a:cs typeface="Arial" panose="020B0604020202020204" pitchFamily="34" charset="0"/>
                  </a:rPr>
                  <a:t>Nếu</a:t>
                </a:r>
                <a:r>
                  <a:rPr lang="en-US" sz="5000" b="1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b="1" dirty="0" err="1">
                    <a:latin typeface="Varpada"/>
                    <a:cs typeface="Arial" panose="020B0604020202020204" pitchFamily="34" charset="0"/>
                  </a:rPr>
                  <a:t>có</a:t>
                </a:r>
                <a:r>
                  <a:rPr lang="en-US" sz="5000" b="1" dirty="0">
                    <a:latin typeface="Varpada"/>
                    <a:cs typeface="Arial" panose="020B0604020202020204" pitchFamily="34" charset="0"/>
                  </a:rPr>
                  <a:t>)</a:t>
                </a:r>
                <a:endParaRPr lang="en-US" sz="5000" b="1" dirty="0">
                  <a:latin typeface="Varpada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endParaRPr lang="en-US" sz="5000" dirty="0">
                  <a:latin typeface="Varpad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901" y="4033769"/>
                <a:ext cx="20878800" cy="6247864"/>
              </a:xfrm>
              <a:prstGeom prst="rect">
                <a:avLst/>
              </a:prstGeom>
              <a:blipFill>
                <a:blip r:embed="rId3"/>
                <a:stretch>
                  <a:fillRect l="-1401" t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26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47A885-F2D1-409F-9DDA-9CB0AA9B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90" y="152400"/>
            <a:ext cx="23367997" cy="155407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588" y="457200"/>
            <a:ext cx="2210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DẠNG TOÁN</a:t>
            </a:r>
            <a:endParaRPr 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0" y="2133431"/>
            <a:ext cx="24387175" cy="1740456"/>
            <a:chOff x="1120323" y="10750631"/>
            <a:chExt cx="16868087" cy="716179"/>
          </a:xfrm>
        </p:grpSpPr>
        <p:sp>
          <p:nvSpPr>
            <p:cNvPr id="5" name="Right Triangle 4"/>
            <p:cNvSpPr/>
            <p:nvPr/>
          </p:nvSpPr>
          <p:spPr>
            <a:xfrm flipH="1" flipV="1">
              <a:off x="1120323" y="11329010"/>
              <a:ext cx="194126" cy="1378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0"/>
            <p:cNvSpPr>
              <a:spLocks/>
            </p:cNvSpPr>
            <p:nvPr/>
          </p:nvSpPr>
          <p:spPr bwMode="auto">
            <a:xfrm rot="5400000">
              <a:off x="9283513" y="2614713"/>
              <a:ext cx="568979" cy="16840815"/>
            </a:xfrm>
            <a:prstGeom prst="round2SameRect">
              <a:avLst/>
            </a:prstGeom>
            <a:solidFill>
              <a:srgbClr val="AB7C37"/>
            </a:solidFill>
            <a:ln w="57150">
              <a:solidFill>
                <a:srgbClr val="AB7C37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14449" y="10807879"/>
              <a:ext cx="16673959" cy="341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179388" defTabSz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8800" algn="l"/>
                  <a:tab pos="3657600" algn="l"/>
                  <a:tab pos="5200650" algn="l"/>
                </a:tabLst>
              </a:pP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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tương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thẳng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i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d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và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mặt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phẳng</a:t>
              </a:r>
              <a:r>
                <a:rPr lang="en-US" altLang="en-US" sz="4600" i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(α)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.</a:t>
              </a:r>
              <a:endParaRPr lang="en-US" altLang="en-US" sz="4600" dirty="0">
                <a:solidFill>
                  <a:schemeClr val="bg1"/>
                </a:solidFill>
                <a:latin typeface="Varpada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105349" y="3724139"/>
            <a:ext cx="22061038" cy="6867125"/>
          </a:xfrm>
          <a:prstGeom prst="roundRect">
            <a:avLst>
              <a:gd name="adj" fmla="val 464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5588" y="3873887"/>
                <a:ext cx="21338150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1828800" algn="l"/>
                    <a:tab pos="3657600" algn="l"/>
                    <a:tab pos="5200650" algn="l"/>
                  </a:tabLst>
                </a:pP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</a:t>
                </a: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vi-VN" sz="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 pháp giải: </a:t>
                </a:r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  <a:tabLst>
                    <a:tab pos="1828800" algn="l"/>
                    <a:tab pos="3657600" algn="l"/>
                    <a:tab pos="5200650" algn="l"/>
                  </a:tabLst>
                </a:pP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            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1: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cố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véc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tơ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chỉ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vi-VN" sz="50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00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véc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tơ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pháp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tuyến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00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5000">
                        <a:latin typeface="Cambria Math" panose="02040503050406030204" pitchFamily="18" charset="0"/>
                      </a:rPr>
                      <m:t>𝛼</m:t>
                    </m:r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vi-VN" sz="5000">
                        <a:latin typeface="Cambria Math" panose="02040503050406030204" pitchFamily="18" charset="0"/>
                      </a:rPr>
                      <m:t>=(</m:t>
                    </m:r>
                    <m:r>
                      <a:rPr lang="vi-VN" sz="500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500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500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  <a:tabLst>
                    <a:tab pos="1828800" algn="l"/>
                    <a:tab pos="3657600" algn="l"/>
                    <a:tab pos="5200650" algn="l"/>
                  </a:tabLst>
                </a:pP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             </a:t>
                </a:r>
                <a:r>
                  <a:rPr lang="vi-VN" sz="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 2 :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Dùng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kiến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nêu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mục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3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lý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thuyết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indent="179705">
                  <a:spcAft>
                    <a:spcPts val="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           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3: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luận</a:t>
                </a:r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  <a:tabLst>
                    <a:tab pos="1828800" algn="l"/>
                    <a:tab pos="3657600" algn="l"/>
                    <a:tab pos="5200650" algn="l"/>
                  </a:tabLst>
                </a:pP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</a:t>
                </a: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vi-VN" sz="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Casio: 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US" sz="5000" dirty="0">
                  <a:latin typeface="Varpada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588" y="3873887"/>
                <a:ext cx="21338150" cy="4708981"/>
              </a:xfrm>
              <a:prstGeom prst="rect">
                <a:avLst/>
              </a:prstGeom>
              <a:blipFill>
                <a:blip r:embed="rId3"/>
                <a:stretch>
                  <a:fillRect l="-714" t="-3752" b="-6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53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47A885-F2D1-409F-9DDA-9CB0AA9B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90" y="152400"/>
            <a:ext cx="23367997" cy="155407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588" y="457200"/>
            <a:ext cx="2210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DẠNG TOÁN</a:t>
            </a:r>
            <a:endParaRPr 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0" y="2133431"/>
            <a:ext cx="24387175" cy="1740456"/>
            <a:chOff x="1120323" y="10750631"/>
            <a:chExt cx="16868087" cy="716179"/>
          </a:xfrm>
        </p:grpSpPr>
        <p:sp>
          <p:nvSpPr>
            <p:cNvPr id="5" name="Right Triangle 4"/>
            <p:cNvSpPr/>
            <p:nvPr/>
          </p:nvSpPr>
          <p:spPr>
            <a:xfrm flipH="1" flipV="1">
              <a:off x="1120323" y="11329010"/>
              <a:ext cx="194126" cy="1378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0"/>
            <p:cNvSpPr>
              <a:spLocks/>
            </p:cNvSpPr>
            <p:nvPr/>
          </p:nvSpPr>
          <p:spPr bwMode="auto">
            <a:xfrm rot="5400000">
              <a:off x="9283513" y="2614713"/>
              <a:ext cx="568979" cy="16840815"/>
            </a:xfrm>
            <a:prstGeom prst="round2SameRect">
              <a:avLst/>
            </a:prstGeom>
            <a:solidFill>
              <a:srgbClr val="AB7C37"/>
            </a:solidFill>
            <a:ln w="57150">
              <a:solidFill>
                <a:srgbClr val="AB7C37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14449" y="10807879"/>
              <a:ext cx="16673959" cy="329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179388" defTabSz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28800" algn="l"/>
                  <a:tab pos="3657600" algn="l"/>
                  <a:tab pos="5200650" algn="l"/>
                </a:tabLst>
              </a:pP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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khoảng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b="1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endParaRPr lang="en-US" altLang="en-US" sz="4600" dirty="0">
                <a:solidFill>
                  <a:schemeClr val="bg1"/>
                </a:solidFill>
                <a:latin typeface="Varpada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105349" y="3724139"/>
            <a:ext cx="22061038" cy="6867125"/>
          </a:xfrm>
          <a:prstGeom prst="roundRect">
            <a:avLst>
              <a:gd name="adj" fmla="val 464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8368" y="5181600"/>
            <a:ext cx="2095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nl-NL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</a:t>
            </a:r>
            <a:r>
              <a:rPr lang="nl-NL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 pháp giải: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spcAft>
                <a:spcPts val="0"/>
              </a:spcAft>
              <a:tabLst>
                <a:tab pos="1828800" algn="l"/>
                <a:tab pos="3657600" algn="l"/>
                <a:tab pos="5200650" algn="l"/>
              </a:tabLst>
            </a:pPr>
            <a:r>
              <a:rPr lang="nl-NL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</a:t>
            </a:r>
            <a:r>
              <a:rPr lang="nl-NL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Casio: 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000" dirty="0">
                <a:latin typeface="Varpada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5000" dirty="0">
              <a:latin typeface="Varpada"/>
            </a:endParaRPr>
          </a:p>
        </p:txBody>
      </p:sp>
    </p:spTree>
    <p:extLst>
      <p:ext uri="{BB962C8B-B14F-4D97-AF65-F5344CB8AC3E}">
        <p14:creationId xmlns:p14="http://schemas.microsoft.com/office/powerpoint/2010/main" val="372417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0">
            <a:extLst>
              <a:ext uri="{FF2B5EF4-FFF2-40B4-BE49-F238E27FC236}">
                <a16:creationId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10258" y="2390474"/>
            <a:ext cx="13742832" cy="1219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64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              </a:t>
            </a:r>
            <a:r>
              <a:rPr lang="en-US" sz="64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64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1. </a:t>
            </a:r>
            <a:r>
              <a:rPr lang="en-US" sz="64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Nhận</a:t>
            </a:r>
            <a:r>
              <a:rPr lang="en-US" sz="64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64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biết</a:t>
            </a:r>
            <a:r>
              <a:rPr lang="en-US" sz="64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         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7A885-F2D1-409F-9DDA-9CB0AA9B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90" y="152400"/>
            <a:ext cx="23367997" cy="155407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188" y="457200"/>
            <a:ext cx="2210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VÍ DỤ MINH HỌA</a:t>
            </a:r>
            <a:endParaRPr 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hlinkClick r:id="rId2" action="ppaction://hlinksldjump"/>
          </p:cNvPr>
          <p:cNvSpPr txBox="1"/>
          <p:nvPr/>
        </p:nvSpPr>
        <p:spPr>
          <a:xfrm>
            <a:off x="6523214" y="9093119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12</a:t>
            </a:r>
          </a:p>
        </p:txBody>
      </p:sp>
      <p:sp>
        <p:nvSpPr>
          <p:cNvPr id="25" name="TextBox 24">
            <a:hlinkClick r:id="rId3" action="ppaction://hlinksldjump"/>
          </p:cNvPr>
          <p:cNvSpPr txBox="1"/>
          <p:nvPr/>
        </p:nvSpPr>
        <p:spPr>
          <a:xfrm>
            <a:off x="10626937" y="9093117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13</a:t>
            </a:r>
          </a:p>
        </p:txBody>
      </p:sp>
      <p:sp>
        <p:nvSpPr>
          <p:cNvPr id="26" name="TextBox 25">
            <a:hlinkClick r:id="rId4" action="ppaction://hlinksldjump"/>
          </p:cNvPr>
          <p:cNvSpPr txBox="1"/>
          <p:nvPr/>
        </p:nvSpPr>
        <p:spPr>
          <a:xfrm>
            <a:off x="14483321" y="9093119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14</a:t>
            </a:r>
          </a:p>
        </p:txBody>
      </p:sp>
      <p:sp>
        <p:nvSpPr>
          <p:cNvPr id="27" name="TextBox 26">
            <a:hlinkClick r:id="rId5" action="ppaction://hlinksldjump"/>
          </p:cNvPr>
          <p:cNvSpPr txBox="1"/>
          <p:nvPr/>
        </p:nvSpPr>
        <p:spPr>
          <a:xfrm>
            <a:off x="18518186" y="9093119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15</a:t>
            </a: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6478587" y="7448388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29" name="TextBox 28">
            <a:hlinkClick r:id="rId7" action="ppaction://hlinksldjump"/>
          </p:cNvPr>
          <p:cNvSpPr txBox="1"/>
          <p:nvPr/>
        </p:nvSpPr>
        <p:spPr>
          <a:xfrm>
            <a:off x="10626935" y="7448390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30" name="TextBox 29">
            <a:hlinkClick r:id="rId8" action="ppaction://hlinksldjump"/>
          </p:cNvPr>
          <p:cNvSpPr txBox="1"/>
          <p:nvPr/>
        </p:nvSpPr>
        <p:spPr>
          <a:xfrm>
            <a:off x="14483321" y="7500674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506689" y="7500674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18478334" y="5842050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14426609" y="5842050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4" name="TextBox 33">
            <a:hlinkClick r:id="rId12" action="ppaction://hlinksldjump"/>
          </p:cNvPr>
          <p:cNvSpPr txBox="1"/>
          <p:nvPr/>
        </p:nvSpPr>
        <p:spPr>
          <a:xfrm>
            <a:off x="10626937" y="5842050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5" name="TextBox 34">
            <a:hlinkClick r:id="rId13" action="ppaction://hlinksldjump"/>
          </p:cNvPr>
          <p:cNvSpPr txBox="1"/>
          <p:nvPr/>
        </p:nvSpPr>
        <p:spPr>
          <a:xfrm>
            <a:off x="6524804" y="5791199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6" name="TextBox 35">
            <a:hlinkClick r:id="rId14" action="ppaction://hlinksldjump"/>
          </p:cNvPr>
          <p:cNvSpPr txBox="1"/>
          <p:nvPr/>
        </p:nvSpPr>
        <p:spPr>
          <a:xfrm>
            <a:off x="2439989" y="9124776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11</a:t>
            </a:r>
          </a:p>
        </p:txBody>
      </p:sp>
      <p:sp>
        <p:nvSpPr>
          <p:cNvPr id="37" name="TextBox 36">
            <a:hlinkClick r:id="rId15" action="ppaction://hlinksldjump"/>
          </p:cNvPr>
          <p:cNvSpPr txBox="1"/>
          <p:nvPr/>
        </p:nvSpPr>
        <p:spPr>
          <a:xfrm>
            <a:off x="2439987" y="7480045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38" name="TextBox 37">
            <a:hlinkClick r:id="rId16" action="ppaction://hlinksldjump"/>
          </p:cNvPr>
          <p:cNvSpPr txBox="1"/>
          <p:nvPr/>
        </p:nvSpPr>
        <p:spPr>
          <a:xfrm>
            <a:off x="2441575" y="5822856"/>
            <a:ext cx="3308172" cy="923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3694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603028"/>
            <a:ext cx="23881225" cy="3957795"/>
            <a:chOff x="534987" y="1869705"/>
            <a:chExt cx="23404876" cy="331897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latin typeface="Varpad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6716" y="1653394"/>
                  <a:ext cx="1893403" cy="851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104214" y="1936625"/>
                  <a:ext cx="19835649" cy="3252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1200"/>
                    </a:spcBef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pt-BR" sz="5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Trong không gian với hệ tọa độ </a:t>
                  </a:r>
                  <a14:m>
                    <m:oMath xmlns:m="http://schemas.openxmlformats.org/officeDocument/2006/math">
                      <m:r>
                        <a:rPr lang="en-US" sz="5000" i="1">
                          <a:latin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pt-BR" sz="5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,cho đường thẳng </a:t>
                  </a:r>
                  <a14:m>
                    <m:oMath xmlns:m="http://schemas.openxmlformats.org/officeDocument/2006/math">
                      <m:r>
                        <a:rPr lang="en-US" sz="50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pt-BR" sz="5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vuông góc với mặt phẳng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5000" i="1">
                          <a:latin typeface="Cambria Math" panose="02040503050406030204" pitchFamily="18" charset="0"/>
                        </a:rPr>
                        <m:t>:4</m:t>
                      </m:r>
                      <m:r>
                        <a:rPr lang="en-US" sz="5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5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5000" i="1">
                          <a:latin typeface="Cambria Math" panose="02040503050406030204" pitchFamily="18" charset="0"/>
                        </a:rPr>
                        <m:t>+3=0</m:t>
                      </m:r>
                    </m:oMath>
                  </a14:m>
                  <a:r>
                    <a:rPr lang="pt-BR" sz="5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. Vec-tơ nào dưới đây là một vec-tơ chỉ phương của đường thẳng </a:t>
                  </a:r>
                  <a14:m>
                    <m:oMath xmlns:m="http://schemas.openxmlformats.org/officeDocument/2006/math">
                      <m:r>
                        <a:rPr lang="en-US" sz="50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pt-BR" sz="5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? </a:t>
                  </a:r>
                  <a:endPara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algn="ctr">
                    <a:lnSpc>
                      <a:spcPct val="115000"/>
                    </a:lnSpc>
                    <a:spcBef>
                      <a:spcPts val="1200"/>
                    </a:spcBef>
                    <a:buClr>
                      <a:srgbClr val="0000FF"/>
                    </a:buClr>
                    <a:tabLst>
                      <a:tab pos="1259903" algn="l"/>
                    </a:tabLst>
                  </a:pPr>
                  <a:endPara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214" y="1936625"/>
                  <a:ext cx="19835649" cy="3252055"/>
                </a:xfrm>
                <a:prstGeom prst="rect">
                  <a:avLst/>
                </a:prstGeom>
                <a:blipFill>
                  <a:blip r:embed="rId2"/>
                  <a:stretch>
                    <a:fillRect l="-994" t="-943" r="-99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475869" y="128425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>
              <a:latin typeface="Varpad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946447" y="5870124"/>
            <a:ext cx="14365367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4; 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; −1</m:t>
                          </m:r>
                        </m:e>
                      </m:d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  <a:ea typeface="Times New Roman" panose="02020603050405020304" pitchFamily="18" charset="0"/>
                    </a:rPr>
                    <a:t>.</a:t>
                  </a:r>
                  <a:r>
                    <a:rPr lang="vi-VN" sz="6000" b="1" dirty="0">
                      <a:latin typeface="Varpada"/>
                    </a:rPr>
                    <a:t>.</a:t>
                  </a:r>
                  <a:endParaRPr lang="en-US" sz="6000" b="1" dirty="0"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3"/>
                  <a:stretch>
                    <a:fillRect t="-3791" b="-2132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Varpada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Varpada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952415" y="7409511"/>
            <a:ext cx="14365372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4; −1; 3</m:t>
                          </m:r>
                        </m:e>
                      </m:d>
                    </m:oMath>
                  </a14:m>
                  <a:r>
                    <a:rPr lang="vi-VN" sz="6000" b="1" dirty="0">
                      <a:latin typeface="Varpada"/>
                    </a:rPr>
                    <a:t>.</a:t>
                  </a:r>
                  <a:endParaRPr lang="en-US" sz="6000" b="1" dirty="0"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4"/>
                  <a:stretch>
                    <a:fillRect t="-3318" b="-2132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Varpada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899910" y="8981483"/>
            <a:ext cx="14365372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:r>
                    <a:rPr lang="vi-VN" sz="6000" b="1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4;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 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;−1</m:t>
                          </m:r>
                        </m:e>
                      </m:d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  <a:ea typeface="Times New Roman" panose="02020603050405020304" pitchFamily="18" charset="0"/>
                    </a:rPr>
                    <a:t>.</a:t>
                  </a:r>
                  <a:r>
                    <a:rPr lang="vi-VN" sz="6000" b="1" dirty="0">
                      <a:latin typeface="Varpada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5"/>
                  <a:stretch>
                    <a:fillRect t="-3318" b="-2132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Varpada"/>
              </a:endParaRP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945921" y="6001909"/>
            <a:ext cx="1088672" cy="10005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Varpada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latin typeface="Varpada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1040016" y="10605704"/>
            <a:ext cx="14365372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:r>
                    <a:rPr lang="vi-VN" sz="6000" b="1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4;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 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 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  <a:ea typeface="Times New Roman" panose="02020603050405020304" pitchFamily="18" charset="0"/>
                    </a:rPr>
                    <a:t>.</a:t>
                  </a:r>
                  <a:r>
                    <a:rPr lang="vi-VN" sz="6000" b="1" dirty="0">
                      <a:latin typeface="Varpada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6"/>
                  <a:stretch>
                    <a:fillRect t="-3810" b="-2190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Varpada"/>
              </a:endParaRPr>
            </a:p>
          </p:txBody>
        </p:sp>
      </p:grpSp>
      <p:sp>
        <p:nvSpPr>
          <p:cNvPr id="39" name="AutoShape 40">
            <a:extLst>
              <a:ext uri="{FF2B5EF4-FFF2-40B4-BE49-F238E27FC236}">
                <a16:creationId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43259" y="708883"/>
            <a:ext cx="13742832" cy="1219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64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rpada"/>
                <a:cs typeface="Vani" panose="02040502050405020303" pitchFamily="18" charset="0"/>
              </a:rPr>
              <a:t>               </a:t>
            </a:r>
            <a:r>
              <a:rPr lang="en-US" sz="64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rpada"/>
                <a:cs typeface="Vani" panose="02040502050405020303" pitchFamily="18" charset="0"/>
              </a:rPr>
              <a:t>Phần</a:t>
            </a:r>
            <a:r>
              <a:rPr lang="en-US" sz="64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rpada"/>
                <a:cs typeface="Vani" panose="02040502050405020303" pitchFamily="18" charset="0"/>
              </a:rPr>
              <a:t> 1. </a:t>
            </a:r>
            <a:r>
              <a:rPr lang="en-US" sz="64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rpada"/>
                <a:cs typeface="Vani" panose="02040502050405020303" pitchFamily="18" charset="0"/>
              </a:rPr>
              <a:t>Nhận</a:t>
            </a:r>
            <a:r>
              <a:rPr lang="en-US" sz="64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rpada"/>
                <a:cs typeface="Vani" panose="02040502050405020303" pitchFamily="18" charset="0"/>
              </a:rPr>
              <a:t> </a:t>
            </a:r>
            <a:r>
              <a:rPr lang="en-US" sz="64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rpada"/>
                <a:cs typeface="Vani" panose="02040502050405020303" pitchFamily="18" charset="0"/>
              </a:rPr>
              <a:t>biết</a:t>
            </a:r>
            <a:r>
              <a:rPr lang="en-US" sz="64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rpada"/>
                <a:cs typeface="Vani" panose="02040502050405020303" pitchFamily="18" charset="0"/>
              </a:rPr>
              <a:t>          </a:t>
            </a:r>
          </a:p>
        </p:txBody>
      </p:sp>
      <p:sp>
        <p:nvSpPr>
          <p:cNvPr id="3" name="Up Arrow 2">
            <a:hlinkClick r:id="rId7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arpada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679765E-3A25-4F1F-90CE-4968F0310E32}"/>
              </a:ext>
            </a:extLst>
          </p:cNvPr>
          <p:cNvGrpSpPr/>
          <p:nvPr/>
        </p:nvGrpSpPr>
        <p:grpSpPr>
          <a:xfrm>
            <a:off x="15592017" y="5627474"/>
            <a:ext cx="8325941" cy="6708017"/>
            <a:chOff x="-320384" y="3835470"/>
            <a:chExt cx="12065782" cy="4252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53286ADB-BBFC-46C8-BE25-3CC61B158018}"/>
                    </a:ext>
                  </a:extLst>
                </p:cNvPr>
                <p:cNvSpPr/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6400" dirty="0">
                      <a:solidFill>
                        <a:schemeClr val="tx1"/>
                      </a:solidFill>
                    </a:rPr>
                    <a:t>Vì </a:t>
                  </a:r>
                  <a14:m>
                    <m:oMath xmlns:m="http://schemas.openxmlformats.org/officeDocument/2006/math">
                      <m:r>
                        <a:rPr lang="en-US" sz="6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6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⊥(</m:t>
                      </m:r>
                      <m:r>
                        <a:rPr lang="en-US" sz="6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6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6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6400" b="0" dirty="0" err="1">
                      <a:solidFill>
                        <a:schemeClr val="tx1"/>
                      </a:solidFill>
                    </a:rPr>
                    <a:t>nên</a:t>
                  </a:r>
                  <a:r>
                    <a:rPr lang="en-US" sz="64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6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6400" b="0" dirty="0" err="1">
                      <a:solidFill>
                        <a:schemeClr val="tx1"/>
                      </a:solidFill>
                    </a:rPr>
                    <a:t>nhận</a:t>
                  </a:r>
                  <a:r>
                    <a:rPr lang="en-US" sz="64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6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6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6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6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6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=(4;0;−1)</m:t>
                      </m:r>
                    </m:oMath>
                  </a14:m>
                  <a:r>
                    <a:rPr lang="en-US" sz="6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6400" b="0" dirty="0" err="1">
                      <a:solidFill>
                        <a:schemeClr val="tx1"/>
                      </a:solidFill>
                    </a:rPr>
                    <a:t>làm</a:t>
                  </a:r>
                  <a:r>
                    <a:rPr lang="en-US" sz="6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6400" b="0" dirty="0" err="1">
                      <a:solidFill>
                        <a:schemeClr val="tx1"/>
                      </a:solidFill>
                    </a:rPr>
                    <a:t>vtcp</a:t>
                  </a:r>
                  <a:r>
                    <a:rPr lang="en-US" sz="6400" b="0" dirty="0">
                      <a:solidFill>
                        <a:schemeClr val="tx1"/>
                      </a:solidFill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53286ADB-BBFC-46C8-BE25-3CC61B1580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8"/>
                  <a:stretch>
                    <a:fillRect l="-4006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22EC28C-60C8-47A4-A263-941717BA955D}"/>
                </a:ext>
              </a:extLst>
            </p:cNvPr>
            <p:cNvGrpSpPr/>
            <p:nvPr/>
          </p:nvGrpSpPr>
          <p:grpSpPr>
            <a:xfrm>
              <a:off x="-320384" y="3850613"/>
              <a:ext cx="7699965" cy="860914"/>
              <a:chOff x="249191" y="6628901"/>
              <a:chExt cx="15094721" cy="1564240"/>
            </a:xfrm>
          </p:grpSpPr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id="{3566A33D-7767-4D69-A95C-81078C1AF2A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575402" y="424630"/>
                <a:ext cx="1564240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2AE1062-62D5-4567-A9CE-C74688C10058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Round Diagonal Corner Rectangle 8">
                <a:extLst>
                  <a:ext uri="{FF2B5EF4-FFF2-40B4-BE49-F238E27FC236}">
                    <a16:creationId xmlns:a16="http://schemas.microsoft.com/office/drawing/2014/main" id="{C714127A-5346-46CE-BF78-56D9B57AFD2F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56" name="Freeform 9">
                <a:extLst>
                  <a:ext uri="{FF2B5EF4-FFF2-40B4-BE49-F238E27FC236}">
                    <a16:creationId xmlns:a16="http://schemas.microsoft.com/office/drawing/2014/main" id="{122C02FC-C2D2-4DC3-9174-0EAEA5E5B5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635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35197"/>
            <a:ext cx="24093023" cy="4409876"/>
            <a:chOff x="534987" y="1869705"/>
            <a:chExt cx="23612450" cy="369808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053200"/>
              <a:chOff x="534987" y="1647866"/>
              <a:chExt cx="23340848" cy="305320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298017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latin typeface="Varpad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6715" y="1653394"/>
                  <a:ext cx="1893403" cy="85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2814536" y="2327725"/>
                  <a:ext cx="21332901" cy="3240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pt-BR" sz="6000" dirty="0">
                      <a:solidFill>
                        <a:srgbClr val="000000"/>
                      </a:solidFill>
                      <a:latin typeface="Varpada"/>
                    </a:rPr>
                    <a:t>Trong không gian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pt-BR" sz="6000" dirty="0">
                      <a:solidFill>
                        <a:srgbClr val="000000"/>
                      </a:solidFill>
                      <a:latin typeface="Varpada"/>
                    </a:rPr>
                    <a:t>,cho đường thẳng </a:t>
                  </a:r>
                </a:p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pt-BR" sz="6000" dirty="0">
                      <a:solidFill>
                        <a:srgbClr val="000000"/>
                      </a:solidFill>
                      <a:latin typeface="Varpada"/>
                    </a:rPr>
                    <a:t>. Đường thẳng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pt-BR" sz="6000" dirty="0">
                      <a:solidFill>
                        <a:srgbClr val="000000"/>
                      </a:solidFill>
                      <a:latin typeface="Varpada"/>
                    </a:rPr>
                    <a:t> có một vec tơ chỉ phương là</a:t>
                  </a:r>
                  <a:endParaRPr lang="en-US" sz="6000" dirty="0">
                    <a:latin typeface="Varpada"/>
                  </a:endParaRPr>
                </a:p>
                <a:p>
                  <a:pPr algn="ctr">
                    <a:lnSpc>
                      <a:spcPct val="115000"/>
                    </a:lnSpc>
                    <a:spcBef>
                      <a:spcPts val="1200"/>
                    </a:spcBef>
                    <a:buClr>
                      <a:srgbClr val="0000FF"/>
                    </a:buClr>
                    <a:tabLst>
                      <a:tab pos="1259903" algn="l"/>
                    </a:tabLst>
                  </a:pPr>
                  <a:endParaRPr lang="en-US" sz="5000" b="1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4536" y="2327725"/>
                  <a:ext cx="21332901" cy="3240062"/>
                </a:xfrm>
                <a:prstGeom prst="rect">
                  <a:avLst/>
                </a:prstGeom>
                <a:blipFill>
                  <a:blip r:embed="rId3"/>
                  <a:stretch>
                    <a:fillRect l="-1288" t="-173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>
              <a:latin typeface="Varpad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886324" y="5152086"/>
            <a:ext cx="14365367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; 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; 1</m:t>
                          </m:r>
                        </m:e>
                      </m:d>
                    </m:oMath>
                  </a14:m>
                  <a:r>
                    <a:rPr lang="vi-VN" sz="6000" b="1" dirty="0">
                      <a:latin typeface="Varpada"/>
                    </a:rPr>
                    <a:t>.</a:t>
                  </a:r>
                  <a:endParaRPr lang="en-US" sz="6000" b="1" dirty="0"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4"/>
                  <a:stretch>
                    <a:fillRect t="-3791" b="-2132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Varpada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Varpada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892292" y="6691473"/>
            <a:ext cx="14365372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; 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1;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 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</m:oMath>
                  </a14:m>
                  <a:r>
                    <a:rPr lang="vi-VN" sz="6000" b="1" dirty="0">
                      <a:latin typeface="Varpada"/>
                    </a:rPr>
                    <a:t>.</a:t>
                  </a:r>
                  <a:endParaRPr lang="en-US" sz="6000" b="1" dirty="0"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5"/>
                  <a:stretch>
                    <a:fillRect t="-3810" b="-21429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Varpada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839787" y="8263445"/>
            <a:ext cx="14365372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:r>
                    <a:rPr lang="vi-VN" sz="6000" b="1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 1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vi-VN" sz="6000" b="1" dirty="0">
                      <a:latin typeface="Varpada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6"/>
                  <a:stretch>
                    <a:fillRect t="-3318" b="-2132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Varpada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979893" y="9887666"/>
            <a:ext cx="14365372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:r>
                    <a:rPr lang="vi-VN" sz="6000" b="1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 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0</m:t>
                          </m:r>
                        </m:e>
                      </m:d>
                    </m:oMath>
                  </a14:m>
                  <a:r>
                    <a:rPr lang="vi-VN" sz="6000" b="1" dirty="0">
                      <a:latin typeface="Varpada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7"/>
                  <a:stretch>
                    <a:fillRect t="-3810" b="-2190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Varpada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925768" y="5316405"/>
            <a:ext cx="1088672" cy="10005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Varpada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latin typeface="Varpada"/>
            </a:endParaRP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arpada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39806A-C39C-42B5-A441-0D2E80E59DF2}"/>
              </a:ext>
            </a:extLst>
          </p:cNvPr>
          <p:cNvGrpSpPr/>
          <p:nvPr/>
        </p:nvGrpSpPr>
        <p:grpSpPr>
          <a:xfrm>
            <a:off x="15763389" y="4724857"/>
            <a:ext cx="8325941" cy="6708017"/>
            <a:chOff x="-320384" y="3835470"/>
            <a:chExt cx="12065782" cy="425261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791D00D2-79CA-49B3-BA87-AAC429F64814}"/>
                    </a:ext>
                  </a:extLst>
                </p:cNvPr>
                <p:cNvSpPr/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f>
                          <m:f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6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6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6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num>
                          <m:den>
                            <m:r>
                              <a:rPr lang="en-US" sz="6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r>
                    <a:rPr lang="en-US" sz="6000" dirty="0">
                      <a:solidFill>
                        <a:schemeClr val="tx1"/>
                      </a:solidFill>
                      <a:latin typeface="Varpada"/>
                    </a:rPr>
                    <a:t>Một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−1;2;1</m:t>
                          </m:r>
                        </m:e>
                      </m:d>
                      <m:r>
                        <a:rPr lang="en-US" sz="6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60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791D00D2-79CA-49B3-BA87-AAC429F648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3635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09C0164-3868-4E88-8FD7-33AE21F420AB}"/>
                </a:ext>
              </a:extLst>
            </p:cNvPr>
            <p:cNvGrpSpPr/>
            <p:nvPr/>
          </p:nvGrpSpPr>
          <p:grpSpPr>
            <a:xfrm>
              <a:off x="-320384" y="3850613"/>
              <a:ext cx="7699965" cy="860914"/>
              <a:chOff x="249191" y="6628901"/>
              <a:chExt cx="15094721" cy="1564240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993A0162-1E0B-47AE-AB9A-5A9E1549AC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575402" y="424630"/>
                <a:ext cx="1564240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04980E2-BE98-476A-8BC1-B415128A5EA1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12F76D3D-9510-4BDE-8A1B-C17934791683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7F4EB693-E2AE-4CCF-A592-16DF248FF9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6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491407"/>
            <a:ext cx="23815891" cy="4571774"/>
            <a:chOff x="534987" y="1382101"/>
            <a:chExt cx="23340848" cy="383384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293203"/>
              <a:chOff x="534987" y="1647866"/>
              <a:chExt cx="23340848" cy="329320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3220179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latin typeface="Varpad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812337" y="1653394"/>
                  <a:ext cx="1722162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122003" y="1382101"/>
                  <a:ext cx="18942137" cy="383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Trong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không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gian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,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cho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đường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thẳng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=−2+2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. Vectơ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nào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dưới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đây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là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vectơ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chỉ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phương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của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?</a:t>
                  </a:r>
                  <a:endParaRPr lang="en-US" sz="6000" dirty="0"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2003" y="1382101"/>
                  <a:ext cx="18942137" cy="3833842"/>
                </a:xfrm>
                <a:prstGeom prst="rect">
                  <a:avLst/>
                </a:prstGeom>
                <a:blipFill>
                  <a:blip r:embed="rId3"/>
                  <a:stretch>
                    <a:fillRect l="-1451" r="-1420" b="-720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494427" y="4876790"/>
            <a:ext cx="23679362" cy="1828810"/>
            <a:chOff x="247181" y="1501340"/>
            <a:chExt cx="1183814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solidFill>
                    <a:schemeClr val="bg1"/>
                  </a:solidFill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solidFill>
                      <a:schemeClr val="bg1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solidFill>
                    <a:schemeClr val="bg1"/>
                  </a:solidFill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66361"/>
                    <a:ext cx="2280848" cy="4291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5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sz="5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1;−2;1</m:t>
                              </m:r>
                            </m:e>
                          </m:d>
                        </m:oMath>
                      </m:oMathPara>
                    </a14:m>
                    <a:endParaRPr lang="en-US" sz="5400" dirty="0">
                      <a:solidFill>
                        <a:schemeClr val="bg1"/>
                      </a:solidFill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66361"/>
                    <a:ext cx="2280848" cy="42918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solidFill>
                    <a:schemeClr val="bg1"/>
                  </a:solidFill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solidFill>
                      <a:schemeClr val="bg1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solidFill>
                    <a:schemeClr val="bg1"/>
                  </a:solidFill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154479" y="1766358"/>
                    <a:ext cx="2280848" cy="4291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5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sz="5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1;2;1</m:t>
                              </m:r>
                            </m:e>
                          </m:d>
                        </m:oMath>
                      </m:oMathPara>
                    </a14:m>
                    <a:endParaRPr lang="en-US" sz="5400" dirty="0">
                      <a:solidFill>
                        <a:schemeClr val="bg1"/>
                      </a:solidFill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4479" y="1766358"/>
                    <a:ext cx="2280848" cy="42918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solidFill>
                    <a:schemeClr val="bg1"/>
                  </a:solidFill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solidFill>
                      <a:schemeClr val="bg1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solidFill>
                    <a:schemeClr val="bg1"/>
                  </a:solidFill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85649" y="1837197"/>
                    <a:ext cx="2428378" cy="4291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5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sz="54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−1;−2;1</m:t>
                              </m:r>
                            </m:e>
                          </m:d>
                        </m:oMath>
                      </m:oMathPara>
                    </a14:m>
                    <a:endParaRPr lang="en-US" sz="5400" dirty="0">
                      <a:solidFill>
                        <a:schemeClr val="bg1"/>
                      </a:solidFill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5649" y="1837197"/>
                    <a:ext cx="2428378" cy="42918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0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solidFill>
                    <a:schemeClr val="bg1"/>
                  </a:solidFill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solidFill>
                      <a:schemeClr val="bg1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solidFill>
                    <a:schemeClr val="bg1"/>
                  </a:solidFill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989092" y="1837196"/>
                    <a:ext cx="2493487" cy="4291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5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sz="5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−1;2;1</m:t>
                              </m:r>
                            </m:e>
                          </m:d>
                        </m:oMath>
                      </m:oMathPara>
                    </a14:m>
                    <a:endParaRPr lang="en-US" sz="5400" dirty="0">
                      <a:solidFill>
                        <a:schemeClr val="bg1"/>
                      </a:solidFill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9092" y="1837196"/>
                    <a:ext cx="2493487" cy="4291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>
              <a:latin typeface="Varpada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0322A43-D7E3-4B56-A792-373282F37703}"/>
              </a:ext>
            </a:extLst>
          </p:cNvPr>
          <p:cNvSpPr/>
          <p:nvPr/>
        </p:nvSpPr>
        <p:spPr>
          <a:xfrm>
            <a:off x="17984787" y="5410200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Varpada"/>
                <a:ea typeface="Tahoma" pitchFamily="34" charset="0"/>
                <a:cs typeface="Tahoma" pitchFamily="34" charset="0"/>
              </a:rPr>
              <a:t>D</a:t>
            </a:r>
            <a:endParaRPr lang="en-US" sz="6400" dirty="0">
              <a:latin typeface="Varpada"/>
            </a:endParaRP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arpada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288357-6B0F-42E0-8526-5CF2507EA767}"/>
              </a:ext>
            </a:extLst>
          </p:cNvPr>
          <p:cNvGrpSpPr/>
          <p:nvPr/>
        </p:nvGrpSpPr>
        <p:grpSpPr>
          <a:xfrm>
            <a:off x="7850187" y="6889595"/>
            <a:ext cx="12261346" cy="6708017"/>
            <a:chOff x="-320384" y="3835470"/>
            <a:chExt cx="12065782" cy="425261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5AE84EDC-D2B3-4010-8480-3E750551D3FF}"/>
                    </a:ext>
                  </a:extLst>
                </p:cNvPr>
                <p:cNvSpPr/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  <m:r>
                          <a:rPr lang="en-US" sz="6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6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=1−1</m:t>
                                </m:r>
                                <m: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=−2+2</m:t>
                                </m:r>
                                <m: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=1+1</m:t>
                                </m:r>
                                <m:r>
                                  <a:rPr lang="en-US" sz="6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660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r>
                    <a:rPr lang="en-US" sz="6600" dirty="0" err="1">
                      <a:solidFill>
                        <a:schemeClr val="tx1"/>
                      </a:solidFill>
                      <a:latin typeface="Varpada"/>
                    </a:rPr>
                    <a:t>Một</a:t>
                  </a:r>
                  <a:r>
                    <a:rPr lang="en-US" sz="66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6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66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60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66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66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6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66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=(−1;2;1)</m:t>
                      </m:r>
                    </m:oMath>
                  </a14:m>
                  <a:endParaRPr lang="en-US" sz="66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5AE84EDC-D2B3-4010-8480-3E750551D3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2877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E953B6-4F66-4F11-805E-77C7FE10DB03}"/>
                </a:ext>
              </a:extLst>
            </p:cNvPr>
            <p:cNvGrpSpPr/>
            <p:nvPr/>
          </p:nvGrpSpPr>
          <p:grpSpPr>
            <a:xfrm>
              <a:off x="-320384" y="3850612"/>
              <a:ext cx="7336425" cy="860914"/>
              <a:chOff x="249191" y="6628899"/>
              <a:chExt cx="14382051" cy="1564240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E13E8D48-3F0A-4C79-9074-C36C78AB4F5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5166328" y="2833703"/>
                <a:ext cx="1564240" cy="915463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D8DA7C1-F218-416D-8E89-6D32666C08F3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91013B8A-EB8A-41D4-8C32-DA61412B995D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50E977CB-AD04-4655-8BF8-C703937624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497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B3534034-A3CC-448E-8362-A73A8C6E69C9}"/>
              </a:ext>
            </a:extLst>
          </p:cNvPr>
          <p:cNvGrpSpPr/>
          <p:nvPr/>
        </p:nvGrpSpPr>
        <p:grpSpPr>
          <a:xfrm>
            <a:off x="15262302" y="4231095"/>
            <a:ext cx="8847743" cy="9256302"/>
            <a:chOff x="-320384" y="3835469"/>
            <a:chExt cx="12065782" cy="464540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ounded Rectangle 4">
                  <a:extLst>
                    <a:ext uri="{FF2B5EF4-FFF2-40B4-BE49-F238E27FC236}">
                      <a16:creationId xmlns:a16="http://schemas.microsoft.com/office/drawing/2014/main" id="{6A368F3D-9576-4746-8FCF-9E6C35DF16CB}"/>
                    </a:ext>
                  </a:extLst>
                </p:cNvPr>
                <p:cNvSpPr/>
                <p:nvPr/>
              </p:nvSpPr>
              <p:spPr>
                <a:xfrm>
                  <a:off x="-89501" y="3835469"/>
                  <a:ext cx="11834899" cy="4645406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Đường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</m:oMath>
                  </a14:m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đi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điểm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M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0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(x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0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;y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0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;z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0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)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vectơ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chỉ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trong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a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1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, a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2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, a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3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đều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khác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0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: </a:t>
                  </a:r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fr-FR" sz="5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fr-FR" sz="5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>
            <p:sp>
              <p:nvSpPr>
                <p:cNvPr id="51" name="Rounded Rectangle 4">
                  <a:extLst>
                    <a:ext uri="{FF2B5EF4-FFF2-40B4-BE49-F238E27FC236}">
                      <a16:creationId xmlns:a16="http://schemas.microsoft.com/office/drawing/2014/main" id="{6A368F3D-9576-4746-8FCF-9E6C35DF16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69"/>
                  <a:ext cx="11834899" cy="4645406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l="-2793" r="-2863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6E88E36-5F59-4FFC-8560-02E7161B722E}"/>
                </a:ext>
              </a:extLst>
            </p:cNvPr>
            <p:cNvGrpSpPr/>
            <p:nvPr/>
          </p:nvGrpSpPr>
          <p:grpSpPr>
            <a:xfrm>
              <a:off x="-320384" y="3850612"/>
              <a:ext cx="7699964" cy="801826"/>
              <a:chOff x="249191" y="6628900"/>
              <a:chExt cx="15094720" cy="1456880"/>
            </a:xfrm>
          </p:grpSpPr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id="{05683A50-8DB6-4FB6-AFDA-7F9AFBBA770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655208" y="344822"/>
                <a:ext cx="1404625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29D7207-CBEA-4151-B49A-6A88F782F301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Round Diagonal Corner Rectangle 8">
                <a:extLst>
                  <a:ext uri="{FF2B5EF4-FFF2-40B4-BE49-F238E27FC236}">
                    <a16:creationId xmlns:a16="http://schemas.microsoft.com/office/drawing/2014/main" id="{614746CE-2AF4-4C7D-BAD6-766766049A23}"/>
                  </a:ext>
                </a:extLst>
              </p:cNvPr>
              <p:cNvSpPr/>
              <p:nvPr/>
            </p:nvSpPr>
            <p:spPr>
              <a:xfrm flipV="1">
                <a:off x="249191" y="6710026"/>
                <a:ext cx="2845487" cy="12216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56" name="Freeform 9">
                <a:extLst>
                  <a:ext uri="{FF2B5EF4-FFF2-40B4-BE49-F238E27FC236}">
                    <a16:creationId xmlns:a16="http://schemas.microsoft.com/office/drawing/2014/main" id="{229DD9DB-FF10-4532-87FD-E2DBE41D46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2" y="6919209"/>
                <a:ext cx="2680466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5197"/>
            <a:ext cx="23815893" cy="3640869"/>
            <a:chOff x="534987" y="1869705"/>
            <a:chExt cx="23340848" cy="305320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053200"/>
              <a:chOff x="534987" y="1647866"/>
              <a:chExt cx="23340848" cy="305320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298017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latin typeface="Varpad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6715" y="1653394"/>
                  <a:ext cx="1893403" cy="85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4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82906" y="2093868"/>
                  <a:ext cx="19104457" cy="2773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vi-VN" sz="6000" dirty="0">
                      <a:latin typeface="Varpada"/>
                    </a:rPr>
                    <a:t>Trong không gian tọa độ </a:t>
                  </a:r>
                  <a14:m>
                    <m:oMath xmlns:m="http://schemas.openxmlformats.org/officeDocument/2006/math">
                      <m:r>
                        <a:rPr lang="vi-VN" sz="6000" i="1">
                          <a:latin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vi-VN" sz="6000" dirty="0">
                      <a:latin typeface="Varpada"/>
                    </a:rPr>
                    <a:t>,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vi-VN" sz="6000" dirty="0">
                      <a:latin typeface="Varpada"/>
                    </a:rPr>
                    <a:t>đường thẳng đi qua điểm </a:t>
                  </a:r>
                  <a14:m>
                    <m:oMath xmlns:m="http://schemas.openxmlformats.org/officeDocument/2006/math">
                      <m:r>
                        <a:rPr lang="vi-VN" sz="6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1;−2;3</m:t>
                          </m:r>
                        </m:e>
                      </m:d>
                    </m:oMath>
                  </a14:m>
                  <a:r>
                    <a:rPr lang="vi-VN" sz="6000" dirty="0">
                      <a:latin typeface="Varpada"/>
                    </a:rPr>
                    <a:t> và có vectơ chỉ phương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vi-VN" sz="6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2;−1;−2</m:t>
                          </m:r>
                        </m:e>
                      </m:d>
                    </m:oMath>
                  </a14:m>
                  <a:r>
                    <a:rPr lang="vi-VN" sz="6000" dirty="0">
                      <a:latin typeface="Varpada"/>
                    </a:rPr>
                    <a:t> có phương trình là</a:t>
                  </a:r>
                  <a:endParaRPr lang="en-US" sz="6000" dirty="0"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2906" y="2093868"/>
                  <a:ext cx="19104457" cy="2773924"/>
                </a:xfrm>
                <a:prstGeom prst="rect">
                  <a:avLst/>
                </a:prstGeom>
                <a:blipFill>
                  <a:blip r:embed="rId4"/>
                  <a:stretch>
                    <a:fillRect l="-1407" t="-2026" r="-1438" b="-101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>
              <a:latin typeface="Varpad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1187" y="4343400"/>
            <a:ext cx="14478000" cy="8496420"/>
            <a:chOff x="1906587" y="4333402"/>
            <a:chExt cx="14289167" cy="96111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14904" y="4333402"/>
              <a:ext cx="14280850" cy="2286868"/>
              <a:chOff x="1539821" y="6287629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vi-VN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>
                    <a:latin typeface="Varpada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000" dirty="0">
                  <a:latin typeface="Varpada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6781800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  <m:r>
                            <a:rPr lang="vi-VN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vi-VN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Varpada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000" dirty="0">
                  <a:latin typeface="Varpada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92193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  <m:r>
                            <a:rPr lang="vi-VN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vi-VN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Varpada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000" dirty="0">
                  <a:latin typeface="Varpada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116577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vi-VN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vi-VN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Varpada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000" dirty="0">
                  <a:latin typeface="Varpada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534987" y="4876800"/>
            <a:ext cx="1170281" cy="12633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dirty="0">
                <a:latin typeface="Varpada"/>
              </a:rPr>
              <a:t>A</a:t>
            </a:r>
          </a:p>
        </p:txBody>
      </p:sp>
      <p:sp>
        <p:nvSpPr>
          <p:cNvPr id="48" name="Up Arrow 47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arpada"/>
            </a:endParaRPr>
          </a:p>
        </p:txBody>
      </p:sp>
    </p:spTree>
    <p:extLst>
      <p:ext uri="{BB962C8B-B14F-4D97-AF65-F5344CB8AC3E}">
        <p14:creationId xmlns:p14="http://schemas.microsoft.com/office/powerpoint/2010/main" val="341600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64894" y="-152401"/>
            <a:ext cx="23815893" cy="4759021"/>
            <a:chOff x="534987" y="1515001"/>
            <a:chExt cx="23340848" cy="368005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325354"/>
              <a:chOff x="534987" y="1647866"/>
              <a:chExt cx="23340848" cy="3325354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325232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>
                  <a:latin typeface="Varpad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812337" y="1653394"/>
                  <a:ext cx="1722162" cy="713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5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2906" y="1515001"/>
                  <a:ext cx="19104457" cy="32554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5400" dirty="0">
                      <a:latin typeface="Varpada"/>
                    </a:rPr>
                    <a:t>Cho </a:t>
                  </a:r>
                  <a:r>
                    <a:rPr lang="en-US" sz="5400" dirty="0" err="1">
                      <a:latin typeface="Varpada"/>
                    </a:rPr>
                    <a:t>đường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thẳng</a:t>
                  </a:r>
                  <a:r>
                    <a:rPr lang="en-US" sz="5400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có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phương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trình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tham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số</a:t>
                  </a:r>
                  <a:r>
                    <a:rPr lang="en-US" sz="5400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=1+2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=2−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=−3+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sz="5400" dirty="0">
                      <a:latin typeface="Varpada"/>
                    </a:rPr>
                    <a:t> </a:t>
                  </a:r>
                </a:p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5400" dirty="0">
                      <a:latin typeface="Varpada"/>
                    </a:rPr>
                    <a:t>Viết </a:t>
                  </a:r>
                  <a:r>
                    <a:rPr lang="en-US" sz="5400" dirty="0" err="1">
                      <a:latin typeface="Varpada"/>
                    </a:rPr>
                    <a:t>phương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trình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chính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tắc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của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đường</a:t>
                  </a:r>
                  <a:r>
                    <a:rPr lang="en-US" sz="5400" dirty="0">
                      <a:latin typeface="Varpada"/>
                    </a:rPr>
                    <a:t> </a:t>
                  </a:r>
                  <a:r>
                    <a:rPr lang="en-US" sz="5400" dirty="0" err="1">
                      <a:latin typeface="Varpada"/>
                    </a:rPr>
                    <a:t>thẳng</a:t>
                  </a:r>
                  <a:r>
                    <a:rPr lang="en-US" sz="5400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2906" y="1515001"/>
                  <a:ext cx="19104457" cy="3255468"/>
                </a:xfrm>
                <a:prstGeom prst="rect">
                  <a:avLst/>
                </a:prstGeom>
                <a:blipFill>
                  <a:blip r:embed="rId3"/>
                  <a:stretch>
                    <a:fillRect l="-1188" b="-680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322354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>
              <a:latin typeface="Varpad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3668" y="4727124"/>
            <a:ext cx="14478000" cy="8496420"/>
            <a:chOff x="1906587" y="4333402"/>
            <a:chExt cx="14289167" cy="96111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14904" y="4333402"/>
              <a:ext cx="14280850" cy="2286868"/>
              <a:chOff x="1539821" y="6287629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Varpada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Varpada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6781800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  <m:r>
                            <a:rPr lang="en-US" sz="54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Varpada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5400" dirty="0">
                  <a:latin typeface="Varpada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92193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 4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Varpada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5400" dirty="0">
                  <a:latin typeface="Varpada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116577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 45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Varpada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5400" dirty="0">
                  <a:latin typeface="Varpada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306387" y="7273740"/>
            <a:ext cx="1170281" cy="12633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Varpada"/>
              </a:rPr>
              <a:t>B</a:t>
            </a:r>
          </a:p>
        </p:txBody>
      </p:sp>
      <p:sp>
        <p:nvSpPr>
          <p:cNvPr id="48" name="Up Arrow 47">
            <a:hlinkClick r:id="rId8" action="ppaction://hlinksldjump"/>
          </p:cNvPr>
          <p:cNvSpPr/>
          <p:nvPr/>
        </p:nvSpPr>
        <p:spPr>
          <a:xfrm>
            <a:off x="22328187" y="13434396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Varpada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EC012BB-9C0E-47CE-93BF-3F25289ABA74}"/>
              </a:ext>
            </a:extLst>
          </p:cNvPr>
          <p:cNvGrpSpPr/>
          <p:nvPr/>
        </p:nvGrpSpPr>
        <p:grpSpPr>
          <a:xfrm>
            <a:off x="15062563" y="4749906"/>
            <a:ext cx="8990943" cy="8473638"/>
            <a:chOff x="-320384" y="3835470"/>
            <a:chExt cx="14364120" cy="425261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Rounded Rectangle 4">
                  <a:extLst>
                    <a:ext uri="{FF2B5EF4-FFF2-40B4-BE49-F238E27FC236}">
                      <a16:creationId xmlns:a16="http://schemas.microsoft.com/office/drawing/2014/main" id="{76DB8FEA-DBD7-4A4C-A1D8-470798B995C6}"/>
                    </a:ext>
                  </a:extLst>
                </p:cNvPr>
                <p:cNvSpPr/>
                <p:nvPr/>
              </p:nvSpPr>
              <p:spPr>
                <a:xfrm>
                  <a:off x="-89502" y="3835470"/>
                  <a:ext cx="14133238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Vì </a:t>
                  </a:r>
                  <a14:m>
                    <m:oMath xmlns:m="http://schemas.openxmlformats.org/officeDocument/2006/math"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(1;2;−3)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=(2;−1;1)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nên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chính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tắc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</a:t>
                  </a:r>
                  <a:endParaRPr lang="en-US" sz="5400" i="1" dirty="0">
                    <a:solidFill>
                      <a:schemeClr val="tx1"/>
                    </a:solidFill>
                    <a:latin typeface="Varpada"/>
                    <a:ea typeface="Calibri" panose="020F050202020403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tx1"/>
                    </a:solidFill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>
            <p:sp>
              <p:nvSpPr>
                <p:cNvPr id="52" name="Rounded Rectangle 4">
                  <a:extLst>
                    <a:ext uri="{FF2B5EF4-FFF2-40B4-BE49-F238E27FC236}">
                      <a16:creationId xmlns:a16="http://schemas.microsoft.com/office/drawing/2014/main" id="{76DB8FEA-DBD7-4A4C-A1D8-470798B995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2" y="3835470"/>
                  <a:ext cx="14133238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2810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4B20E56-29F4-4AEE-B117-FE524FA2736F}"/>
                </a:ext>
              </a:extLst>
            </p:cNvPr>
            <p:cNvGrpSpPr/>
            <p:nvPr/>
          </p:nvGrpSpPr>
          <p:grpSpPr>
            <a:xfrm>
              <a:off x="-320384" y="3850612"/>
              <a:ext cx="7699964" cy="801826"/>
              <a:chOff x="249191" y="6628900"/>
              <a:chExt cx="15094720" cy="1456880"/>
            </a:xfrm>
          </p:grpSpPr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5790559A-F4CC-432D-9528-AE2C98DB64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655208" y="344822"/>
                <a:ext cx="1404625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>
                  <a:latin typeface="Varpada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BC8005E-E8C9-4C8C-AD91-F6B72A66499A}"/>
                  </a:ext>
                </a:extLst>
              </p:cNvPr>
              <p:cNvSpPr txBox="1"/>
              <p:nvPr/>
            </p:nvSpPr>
            <p:spPr>
              <a:xfrm>
                <a:off x="3807351" y="6919211"/>
                <a:ext cx="10823892" cy="84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6" name="Round Diagonal Corner Rectangle 8">
                <a:extLst>
                  <a:ext uri="{FF2B5EF4-FFF2-40B4-BE49-F238E27FC236}">
                    <a16:creationId xmlns:a16="http://schemas.microsoft.com/office/drawing/2014/main" id="{871D4897-CB12-43A9-B849-65DC93F24D14}"/>
                  </a:ext>
                </a:extLst>
              </p:cNvPr>
              <p:cNvSpPr/>
              <p:nvPr/>
            </p:nvSpPr>
            <p:spPr>
              <a:xfrm flipV="1">
                <a:off x="249191" y="6710026"/>
                <a:ext cx="2845487" cy="12216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Varpada"/>
                </a:endParaRPr>
              </a:p>
            </p:txBody>
          </p:sp>
          <p:sp>
            <p:nvSpPr>
              <p:cNvPr id="57" name="Freeform 9">
                <a:extLst>
                  <a:ext uri="{FF2B5EF4-FFF2-40B4-BE49-F238E27FC236}">
                    <a16:creationId xmlns:a16="http://schemas.microsoft.com/office/drawing/2014/main" id="{BB8FE4BF-32C4-4F3D-AB7D-62191D50F4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2" y="6919209"/>
                <a:ext cx="2680466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>
                  <a:latin typeface="Varpad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57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4548634" cy="2688296"/>
            <a:chOff x="534987" y="1869705"/>
            <a:chExt cx="24058975" cy="225437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254377"/>
              <a:chOff x="534987" y="1647866"/>
              <a:chExt cx="23340848" cy="225437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Varpad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6716" y="1653394"/>
                  <a:ext cx="1893404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6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22250" y="1933278"/>
                  <a:ext cx="20571712" cy="1703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Trong </a:t>
                  </a:r>
                  <a:r>
                    <a:rPr lang="vi-VN" sz="6000" dirty="0">
                      <a:latin typeface="Varpada"/>
                      <a:ea typeface="Calibri" panose="020F0502020204030204" pitchFamily="34" charset="0"/>
                    </a:rPr>
                    <a:t>không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gian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,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cho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điểm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3;2;−1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.</a:t>
                  </a:r>
                </a:p>
                <a:p>
                  <a:pPr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Hình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chiếu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vuông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góc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của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điểm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</m:oMath>
                  </a14:m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lên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trục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𝑂𝑧</m:t>
                      </m:r>
                    </m:oMath>
                  </a14:m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là</a:t>
                  </a:r>
                  <a:r>
                    <a:rPr lang="en-US" sz="6000" dirty="0"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Calibri" panose="020F0502020204030204" pitchFamily="34" charset="0"/>
                    </a:rPr>
                    <a:t>điểm</a:t>
                  </a:r>
                  <a:endParaRPr lang="en-US" sz="6000" dirty="0">
                    <a:latin typeface="Varpada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2250" y="1933278"/>
                  <a:ext cx="20571712" cy="1703456"/>
                </a:xfrm>
                <a:prstGeom prst="rect">
                  <a:avLst/>
                </a:prstGeom>
                <a:blipFill>
                  <a:blip r:embed="rId3"/>
                  <a:stretch>
                    <a:fillRect l="-1336" t="-6907" b="-1741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306387" y="3124200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Varpada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3;0;0</m:t>
                              </m:r>
                            </m:e>
                          </m:d>
                        </m:oMath>
                      </m:oMathPara>
                    </a14:m>
                    <a:endParaRPr lang="en-US" sz="6000" dirty="0"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Varpada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0;2;0</m:t>
                              </m:r>
                            </m:e>
                          </m:d>
                        </m:oMath>
                      </m:oMathPara>
                    </a14:m>
                    <a:endParaRPr lang="en-US" sz="6000" dirty="0"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Varpada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0;0;−1</m:t>
                              </m:r>
                            </m:e>
                          </m:d>
                        </m:oMath>
                      </m:oMathPara>
                    </a14:m>
                    <a:endParaRPr lang="en-US" sz="6000" dirty="0"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Varpada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3;2;0</m:t>
                              </m:r>
                            </m:e>
                          </m:d>
                        </m:oMath>
                      </m:oMathPara>
                    </a14:m>
                    <a:endParaRPr lang="en-US" sz="6000" dirty="0"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>
              <a:latin typeface="Varpada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5D02854-E6E4-42B7-B0E2-CD9E2C9EECB7}"/>
              </a:ext>
            </a:extLst>
          </p:cNvPr>
          <p:cNvSpPr/>
          <p:nvPr/>
        </p:nvSpPr>
        <p:spPr>
          <a:xfrm>
            <a:off x="11939412" y="3657600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Varpada"/>
                <a:ea typeface="Tahoma" pitchFamily="34" charset="0"/>
                <a:cs typeface="Tahoma" pitchFamily="34" charset="0"/>
              </a:rPr>
              <a:t>C</a:t>
            </a:r>
            <a:endParaRPr lang="en-US" sz="6400" dirty="0">
              <a:latin typeface="Varpada"/>
            </a:endParaRP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arpada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BAEB3-118F-4933-AB46-CB04ADB51657}"/>
              </a:ext>
            </a:extLst>
          </p:cNvPr>
          <p:cNvGrpSpPr/>
          <p:nvPr/>
        </p:nvGrpSpPr>
        <p:grpSpPr>
          <a:xfrm>
            <a:off x="7257109" y="5843605"/>
            <a:ext cx="12261346" cy="6708017"/>
            <a:chOff x="-320384" y="3835470"/>
            <a:chExt cx="12065782" cy="4252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7A4F48E5-0BC4-46F8-B382-C7728CACCE54}"/>
                    </a:ext>
                  </a:extLst>
                </p:cNvPr>
                <p:cNvSpPr/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6000" dirty="0">
                      <a:solidFill>
                        <a:schemeClr val="tx1"/>
                      </a:solidFill>
                      <a:latin typeface="Varpada"/>
                    </a:rPr>
                    <a:t>Hình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Varpada"/>
                    </a:rPr>
                    <a:t>chiếu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trên </a:t>
                  </a:r>
                </a:p>
                <a:p>
                  <a:pPr marL="857250" indent="-8572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𝑂𝑧</m:t>
                      </m:r>
                    </m:oMath>
                  </a14:m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tọa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độ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(0;0;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60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marL="857250" indent="-8572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𝑂𝑥</m:t>
                      </m:r>
                    </m:oMath>
                  </a14:m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tọa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độ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;0;0</m:t>
                          </m:r>
                        </m:e>
                      </m:d>
                    </m:oMath>
                  </a14:m>
                  <a:endParaRPr lang="en-US" sz="60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marL="857250" indent="-8572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𝑂𝑦</m:t>
                      </m:r>
                    </m:oMath>
                  </a14:m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tọa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độ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0;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;0</m:t>
                          </m:r>
                        </m:e>
                      </m:d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7A4F48E5-0BC4-46F8-B382-C7728CACC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2473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272EDD7-3865-4668-9C72-957DB6A32E8E}"/>
                </a:ext>
              </a:extLst>
            </p:cNvPr>
            <p:cNvGrpSpPr/>
            <p:nvPr/>
          </p:nvGrpSpPr>
          <p:grpSpPr>
            <a:xfrm>
              <a:off x="-320384" y="3850612"/>
              <a:ext cx="7336425" cy="860914"/>
              <a:chOff x="249191" y="6628899"/>
              <a:chExt cx="14382051" cy="1564240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62A23B64-BE7C-4783-844A-1C6736CD5C8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5166328" y="2833703"/>
                <a:ext cx="1564240" cy="915463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17ABB61-C763-4517-8AE9-EA34BC37D1BE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5B599C04-EBBB-4731-8A6D-C3482FDECDDB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7CA3B3E2-0726-460A-B0A1-76C24F1388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908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47209" y="3122335"/>
            <a:ext cx="17437978" cy="8841065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699162" y="1463730"/>
            <a:ext cx="13656178" cy="1524580"/>
            <a:chOff x="5762659" y="3777889"/>
            <a:chExt cx="13656178" cy="1524580"/>
          </a:xfrm>
        </p:grpSpPr>
        <p:sp>
          <p:nvSpPr>
            <p:cNvPr id="17" name="Rectangle 16"/>
            <p:cNvSpPr/>
            <p:nvPr/>
          </p:nvSpPr>
          <p:spPr>
            <a:xfrm>
              <a:off x="9820500" y="4469240"/>
              <a:ext cx="5486401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62659" y="3777889"/>
              <a:ext cx="13656178" cy="1107965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TRÌNH ĐƯỜNG THẲNG</a:t>
              </a:r>
            </a:p>
          </p:txBody>
        </p:sp>
      </p:grpSp>
      <p:grpSp>
        <p:nvGrpSpPr>
          <p:cNvPr id="2" name="Group 26"/>
          <p:cNvGrpSpPr/>
          <p:nvPr/>
        </p:nvGrpSpPr>
        <p:grpSpPr>
          <a:xfrm>
            <a:off x="3584711" y="8858460"/>
            <a:ext cx="14646001" cy="907199"/>
            <a:chOff x="7483861" y="7543801"/>
            <a:chExt cx="14646001" cy="907200"/>
          </a:xfrm>
        </p:grpSpPr>
        <p:sp>
          <p:nvSpPr>
            <p:cNvPr id="44" name="TextBox 43"/>
            <p:cNvSpPr txBox="1"/>
            <p:nvPr/>
          </p:nvSpPr>
          <p:spPr>
            <a:xfrm>
              <a:off x="8993187" y="7620003"/>
              <a:ext cx="13136675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TẬP TỰ LUYỆN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7483861" y="7543801"/>
              <a:ext cx="1381118" cy="872846"/>
              <a:chOff x="7483860" y="7543801"/>
              <a:chExt cx="1381118" cy="872846"/>
            </a:xfrm>
          </p:grpSpPr>
          <p:sp>
            <p:nvSpPr>
              <p:cNvPr id="46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29"/>
              <p:cNvGrpSpPr/>
              <p:nvPr/>
            </p:nvGrpSpPr>
            <p:grpSpPr>
              <a:xfrm>
                <a:off x="7493378" y="7646473"/>
                <a:ext cx="1371600" cy="770174"/>
                <a:chOff x="7493378" y="7646473"/>
                <a:chExt cx="1371600" cy="770174"/>
              </a:xfrm>
            </p:grpSpPr>
            <p:sp>
              <p:nvSpPr>
                <p:cNvPr id="48" name="Round Same Side Corner Rectangle 47"/>
                <p:cNvSpPr/>
                <p:nvPr/>
              </p:nvSpPr>
              <p:spPr>
                <a:xfrm rot="5400000">
                  <a:off x="7813418" y="7365087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952976" y="7646473"/>
                  <a:ext cx="553357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</a:t>
                  </a:r>
                </a:p>
              </p:txBody>
            </p:sp>
          </p:grpSp>
        </p:grpSp>
      </p:grpSp>
      <p:grpSp>
        <p:nvGrpSpPr>
          <p:cNvPr id="6" name="Group 26"/>
          <p:cNvGrpSpPr/>
          <p:nvPr/>
        </p:nvGrpSpPr>
        <p:grpSpPr>
          <a:xfrm>
            <a:off x="3584711" y="3242564"/>
            <a:ext cx="14834371" cy="1645865"/>
            <a:chOff x="7459670" y="7543799"/>
            <a:chExt cx="14834371" cy="1645867"/>
          </a:xfrm>
        </p:grpSpPr>
        <p:sp>
          <p:nvSpPr>
            <p:cNvPr id="28" name="TextBox 27"/>
            <p:cNvSpPr txBox="1"/>
            <p:nvPr/>
          </p:nvSpPr>
          <p:spPr>
            <a:xfrm>
              <a:off x="8976486" y="7620004"/>
              <a:ext cx="13317555" cy="15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LÝ THUYẾT</a:t>
              </a:r>
            </a:p>
            <a:p>
              <a:endPara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30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882525" y="7640053"/>
                  <a:ext cx="561372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A</a:t>
                  </a:r>
                </a:p>
              </p:txBody>
            </p:sp>
          </p:grpSp>
        </p:grpSp>
      </p:grpSp>
      <p:grpSp>
        <p:nvGrpSpPr>
          <p:cNvPr id="36" name="Group 35"/>
          <p:cNvGrpSpPr/>
          <p:nvPr/>
        </p:nvGrpSpPr>
        <p:grpSpPr>
          <a:xfrm>
            <a:off x="4706451" y="5562600"/>
            <a:ext cx="10382736" cy="861774"/>
            <a:chOff x="644526" y="2766774"/>
            <a:chExt cx="10382736" cy="861774"/>
          </a:xfrm>
        </p:grpSpPr>
        <p:sp>
          <p:nvSpPr>
            <p:cNvPr id="37" name="TextBox 36"/>
            <p:cNvSpPr txBox="1"/>
            <p:nvPr/>
          </p:nvSpPr>
          <p:spPr>
            <a:xfrm>
              <a:off x="2035662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b="1" i="1" dirty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endParaRPr lang="en-US" sz="4800" b="1" i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60" name="Group 26"/>
          <p:cNvGrpSpPr/>
          <p:nvPr/>
        </p:nvGrpSpPr>
        <p:grpSpPr>
          <a:xfrm>
            <a:off x="3607616" y="4297737"/>
            <a:ext cx="15062971" cy="991634"/>
            <a:chOff x="7459670" y="7543799"/>
            <a:chExt cx="15062971" cy="991635"/>
          </a:xfrm>
        </p:grpSpPr>
        <p:sp>
          <p:nvSpPr>
            <p:cNvPr id="61" name="TextBox 60"/>
            <p:cNvSpPr txBox="1"/>
            <p:nvPr/>
          </p:nvSpPr>
          <p:spPr>
            <a:xfrm>
              <a:off x="9205086" y="7620004"/>
              <a:ext cx="13317555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VÍ DỤ MINH HỌA</a:t>
              </a:r>
            </a:p>
          </p:txBody>
        </p:sp>
        <p:grpSp>
          <p:nvGrpSpPr>
            <p:cNvPr id="62" name="Group 27"/>
            <p:cNvGrpSpPr/>
            <p:nvPr/>
          </p:nvGrpSpPr>
          <p:grpSpPr>
            <a:xfrm>
              <a:off x="7459670" y="7543799"/>
              <a:ext cx="1356489" cy="991635"/>
              <a:chOff x="7459669" y="7543800"/>
              <a:chExt cx="1356489" cy="991635"/>
            </a:xfrm>
          </p:grpSpPr>
          <p:sp>
            <p:nvSpPr>
              <p:cNvPr id="63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29"/>
              <p:cNvGrpSpPr/>
              <p:nvPr/>
            </p:nvGrpSpPr>
            <p:grpSpPr>
              <a:xfrm>
                <a:off x="7469187" y="7640053"/>
                <a:ext cx="1346971" cy="895382"/>
                <a:chOff x="7469187" y="7640053"/>
                <a:chExt cx="1346971" cy="895382"/>
              </a:xfrm>
            </p:grpSpPr>
            <p:sp>
              <p:nvSpPr>
                <p:cNvPr id="65" name="Round Same Side Corner Rectangle 64"/>
                <p:cNvSpPr/>
                <p:nvPr/>
              </p:nvSpPr>
              <p:spPr>
                <a:xfrm rot="5400000">
                  <a:off x="7717518" y="7436795"/>
                  <a:ext cx="850309" cy="1346971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7881722" y="7640053"/>
                  <a:ext cx="562976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</a:t>
                  </a:r>
                </a:p>
              </p:txBody>
            </p:sp>
          </p:grpSp>
        </p:grpSp>
      </p:grpSp>
      <p:grpSp>
        <p:nvGrpSpPr>
          <p:cNvPr id="67" name="Group 66"/>
          <p:cNvGrpSpPr/>
          <p:nvPr/>
        </p:nvGrpSpPr>
        <p:grpSpPr>
          <a:xfrm>
            <a:off x="4725987" y="6758226"/>
            <a:ext cx="10382736" cy="861774"/>
            <a:chOff x="644526" y="2766774"/>
            <a:chExt cx="10382736" cy="861774"/>
          </a:xfrm>
        </p:grpSpPr>
        <p:sp>
          <p:nvSpPr>
            <p:cNvPr id="68" name="TextBox 67"/>
            <p:cNvSpPr txBox="1"/>
            <p:nvPr/>
          </p:nvSpPr>
          <p:spPr>
            <a:xfrm>
              <a:off x="2035662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4800" b="1" i="1" dirty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endParaRPr lang="en-US" sz="4800" b="1" i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725987" y="7901226"/>
            <a:ext cx="10382736" cy="861774"/>
            <a:chOff x="644526" y="2766774"/>
            <a:chExt cx="10382736" cy="861774"/>
          </a:xfrm>
        </p:grpSpPr>
        <p:sp>
          <p:nvSpPr>
            <p:cNvPr id="76" name="TextBox 75"/>
            <p:cNvSpPr txBox="1"/>
            <p:nvPr/>
          </p:nvSpPr>
          <p:spPr>
            <a:xfrm>
              <a:off x="2035662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lang="en-US" sz="4800" b="1" i="1" dirty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endParaRPr lang="en-US" sz="4800" b="1" i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89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C292AC9F-DA3E-4903-B739-DE345279585A}"/>
              </a:ext>
            </a:extLst>
          </p:cNvPr>
          <p:cNvGrpSpPr/>
          <p:nvPr/>
        </p:nvGrpSpPr>
        <p:grpSpPr>
          <a:xfrm>
            <a:off x="15186102" y="4231095"/>
            <a:ext cx="8923941" cy="9256302"/>
            <a:chOff x="-320384" y="3835469"/>
            <a:chExt cx="14257076" cy="464540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Rounded Rectangle 4">
                  <a:extLst>
                    <a:ext uri="{FF2B5EF4-FFF2-40B4-BE49-F238E27FC236}">
                      <a16:creationId xmlns:a16="http://schemas.microsoft.com/office/drawing/2014/main" id="{2D597C86-1F18-446B-BA77-4C090C8DD7AC}"/>
                    </a:ext>
                  </a:extLst>
                </p:cNvPr>
                <p:cNvSpPr/>
                <p:nvPr/>
              </p:nvSpPr>
              <p:spPr>
                <a:xfrm>
                  <a:off x="-89502" y="3835469"/>
                  <a:ext cx="14026194" cy="4645406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Đường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</m:oMath>
                  </a14:m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đi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điểm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M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0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(x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0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;y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0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;z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0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)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vectơ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chỉ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5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5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trong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a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1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, a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2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, a</a:t>
                  </a:r>
                  <a:r>
                    <a:rPr lang="fr-FR" sz="5400" baseline="-25000" dirty="0">
                      <a:solidFill>
                        <a:schemeClr val="tx1"/>
                      </a:solidFill>
                      <a:latin typeface="Varpada"/>
                    </a:rPr>
                    <a:t>3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đều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khác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0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fr-FR" sz="54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fr-FR" sz="5400" dirty="0">
                      <a:solidFill>
                        <a:schemeClr val="tx1"/>
                      </a:solidFill>
                      <a:latin typeface="Varpada"/>
                    </a:rPr>
                    <a:t>: </a:t>
                  </a:r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fr-FR" sz="5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fr-FR" sz="5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5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5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>
            <p:sp>
              <p:nvSpPr>
                <p:cNvPr id="58" name="Rounded Rectangle 4">
                  <a:extLst>
                    <a:ext uri="{FF2B5EF4-FFF2-40B4-BE49-F238E27FC236}">
                      <a16:creationId xmlns:a16="http://schemas.microsoft.com/office/drawing/2014/main" id="{2D597C86-1F18-446B-BA77-4C090C8DD7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2" y="3835469"/>
                  <a:ext cx="14026194" cy="4645406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l="-2762" r="-1727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3B08087-C446-4785-B30D-23ACA3B43F09}"/>
                </a:ext>
              </a:extLst>
            </p:cNvPr>
            <p:cNvGrpSpPr/>
            <p:nvPr/>
          </p:nvGrpSpPr>
          <p:grpSpPr>
            <a:xfrm>
              <a:off x="-320384" y="3850612"/>
              <a:ext cx="7699964" cy="801826"/>
              <a:chOff x="249191" y="6628900"/>
              <a:chExt cx="15094720" cy="1456880"/>
            </a:xfrm>
          </p:grpSpPr>
          <p:sp>
            <p:nvSpPr>
              <p:cNvPr id="60" name="Freeform 20">
                <a:extLst>
                  <a:ext uri="{FF2B5EF4-FFF2-40B4-BE49-F238E27FC236}">
                    <a16:creationId xmlns:a16="http://schemas.microsoft.com/office/drawing/2014/main" id="{D15320FA-4422-4979-8689-13AC285D2CA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655208" y="344822"/>
                <a:ext cx="1404625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336FEE7-EDFD-480C-A902-3C926E17876D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Round Diagonal Corner Rectangle 8">
                <a:extLst>
                  <a:ext uri="{FF2B5EF4-FFF2-40B4-BE49-F238E27FC236}">
                    <a16:creationId xmlns:a16="http://schemas.microsoft.com/office/drawing/2014/main" id="{FD3D6921-3589-41B4-ACAA-85786CC305AE}"/>
                  </a:ext>
                </a:extLst>
              </p:cNvPr>
              <p:cNvSpPr/>
              <p:nvPr/>
            </p:nvSpPr>
            <p:spPr>
              <a:xfrm flipV="1">
                <a:off x="249191" y="6710026"/>
                <a:ext cx="2845487" cy="12216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65" name="Freeform 9">
                <a:extLst>
                  <a:ext uri="{FF2B5EF4-FFF2-40B4-BE49-F238E27FC236}">
                    <a16:creationId xmlns:a16="http://schemas.microsoft.com/office/drawing/2014/main" id="{4A9E92DF-D400-4F93-AFD5-C2B83CA0DB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2" y="6919209"/>
                <a:ext cx="2680466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5197"/>
            <a:ext cx="23815893" cy="3640870"/>
            <a:chOff x="534987" y="1869705"/>
            <a:chExt cx="23340848" cy="305320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053200"/>
              <a:chOff x="534987" y="1647866"/>
              <a:chExt cx="23340848" cy="305320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298017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latin typeface="Varpad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6715" y="1653394"/>
                  <a:ext cx="1893403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7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40187" y="2058746"/>
                  <a:ext cx="19835648" cy="27719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vi-VN" sz="6000" dirty="0">
                      <a:latin typeface="Varpada"/>
                    </a:rPr>
                    <a:t>Trong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không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gian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với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hệ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tọa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độ</a:t>
                  </a:r>
                  <a:r>
                    <a:rPr lang="en-US" sz="6000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latin typeface="Varpada"/>
                    </a:rPr>
                    <a:t>, cho </a:t>
                  </a:r>
                  <a:r>
                    <a:rPr lang="en-US" sz="6000" dirty="0" err="1">
                      <a:latin typeface="Varpada"/>
                    </a:rPr>
                    <a:t>đường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thẳng</a:t>
                  </a:r>
                  <a:r>
                    <a:rPr lang="en-US" sz="6000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đi</a:t>
                  </a:r>
                  <a:r>
                    <a:rPr lang="en-US" sz="6000" dirty="0">
                      <a:latin typeface="Varpada"/>
                    </a:rPr>
                    <a:t> qua </a:t>
                  </a:r>
                  <a:r>
                    <a:rPr lang="en-US" sz="6000" dirty="0" err="1">
                      <a:latin typeface="Varpada"/>
                    </a:rPr>
                    <a:t>điểm</a:t>
                  </a:r>
                  <a:r>
                    <a:rPr lang="en-US" sz="6000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3;3;−2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và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có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véctơ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chỉ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phương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1;3;1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</a:rPr>
                    <a:t>. Phương </a:t>
                  </a:r>
                  <a:r>
                    <a:rPr lang="en-US" sz="6000" dirty="0" err="1">
                      <a:latin typeface="Varpada"/>
                    </a:rPr>
                    <a:t>trình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của</a:t>
                  </a:r>
                  <a:r>
                    <a:rPr lang="en-US" sz="6000" dirty="0"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en-US" sz="6000" dirty="0" err="1">
                      <a:latin typeface="Varpada"/>
                    </a:rPr>
                    <a:t>là</a:t>
                  </a:r>
                  <a:endParaRPr lang="en-US" sz="6000" dirty="0"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0187" y="2058746"/>
                  <a:ext cx="19835648" cy="2771934"/>
                </a:xfrm>
                <a:prstGeom prst="rect">
                  <a:avLst/>
                </a:prstGeom>
                <a:blipFill>
                  <a:blip r:embed="rId4"/>
                  <a:stretch>
                    <a:fillRect l="-1386" t="-2030" r="-1355" b="-101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>
              <a:latin typeface="Varpad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987" y="4343400"/>
            <a:ext cx="14478000" cy="8496420"/>
            <a:chOff x="1906587" y="4333402"/>
            <a:chExt cx="14289167" cy="96111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14904" y="4333402"/>
              <a:ext cx="14280850" cy="2286868"/>
              <a:chOff x="1539821" y="6287629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>
                    <a:latin typeface="Varpada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000" dirty="0">
                  <a:latin typeface="Varpada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6781800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Varpada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000" dirty="0">
                  <a:latin typeface="Varpada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92193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Varpada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000" dirty="0">
                  <a:latin typeface="Varpada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116577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Varpada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000" dirty="0">
                  <a:latin typeface="Varpada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511174" y="6982729"/>
            <a:ext cx="1170281" cy="12633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dirty="0">
                <a:latin typeface="Varpada"/>
              </a:rPr>
              <a:t>B</a:t>
            </a:r>
          </a:p>
        </p:txBody>
      </p:sp>
      <p:sp>
        <p:nvSpPr>
          <p:cNvPr id="48" name="Up Arrow 47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arpada"/>
            </a:endParaRPr>
          </a:p>
        </p:txBody>
      </p:sp>
    </p:spTree>
    <p:extLst>
      <p:ext uri="{BB962C8B-B14F-4D97-AF65-F5344CB8AC3E}">
        <p14:creationId xmlns:p14="http://schemas.microsoft.com/office/powerpoint/2010/main" val="199997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-132526"/>
            <a:ext cx="23815893" cy="4295781"/>
            <a:chOff x="534987" y="1561334"/>
            <a:chExt cx="23340848" cy="360240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294032"/>
              <a:chOff x="534987" y="1647866"/>
              <a:chExt cx="23340848" cy="329403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322100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599" y="1653394"/>
                  <a:ext cx="2097638" cy="85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8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955702" y="1561334"/>
                  <a:ext cx="22920133" cy="31406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6000" dirty="0">
                      <a:latin typeface="Varpada"/>
                    </a:rPr>
                    <a:t>                   </a:t>
                  </a:r>
                  <a:r>
                    <a:rPr lang="pl-PL" sz="6000" dirty="0">
                      <a:latin typeface="Varpada"/>
                    </a:rPr>
                    <a:t>Trong không gian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latin typeface="Varpada"/>
                    </a:rPr>
                    <a:t>,</a:t>
                  </a:r>
                  <a:r>
                    <a:rPr lang="pl-PL" sz="6000" dirty="0">
                      <a:latin typeface="Varpada"/>
                    </a:rPr>
                    <a:t>cho đường thẳng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pl-PL" sz="6000" dirty="0">
                      <a:latin typeface="Varpada"/>
                    </a:rPr>
                    <a:t>. Trong các mặt phẳng dưới đây,</a:t>
                  </a:r>
                  <a:r>
                    <a:rPr lang="en-US" sz="6000" dirty="0">
                      <a:latin typeface="Varpada"/>
                    </a:rPr>
                    <a:t> </a:t>
                  </a:r>
                  <a:r>
                    <a:rPr lang="pl-PL" sz="6000" dirty="0">
                      <a:latin typeface="Varpada"/>
                    </a:rPr>
                    <a:t>tìm một mặt phẳng vuông góc với đường thẳng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latin typeface="Varpada"/>
                    </a:rPr>
                    <a:t> </a:t>
                  </a:r>
                  <a:endParaRPr lang="en-US" sz="60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702" y="1561334"/>
                  <a:ext cx="22920133" cy="3140639"/>
                </a:xfrm>
                <a:prstGeom prst="rect">
                  <a:avLst/>
                </a:prstGeom>
                <a:blipFill>
                  <a:blip r:embed="rId3"/>
                  <a:stretch>
                    <a:fillRect l="-1199" r="-1173" b="-894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886324" y="5459884"/>
            <a:ext cx="14365367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+4=0</m:t>
                        </m:r>
                      </m:oMath>
                    </m:oMathPara>
                  </a14:m>
                  <a:endParaRPr lang="en-US" sz="60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892292" y="6999271"/>
            <a:ext cx="14365372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+4=0</m:t>
                        </m:r>
                      </m:oMath>
                    </m:oMathPara>
                  </a14:m>
                  <a:endParaRPr lang="en-US" sz="60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839787" y="8571243"/>
            <a:ext cx="14365372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+4=0</m:t>
                        </m:r>
                      </m:oMath>
                    </m:oMathPara>
                  </a14:m>
                  <a:endParaRPr lang="vi-VN" sz="6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979893" y="10195464"/>
            <a:ext cx="14271798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−4=0</m:t>
                        </m:r>
                      </m:oMath>
                    </m:oMathPara>
                  </a14:m>
                  <a:endParaRPr lang="vi-VN" sz="6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886324" y="5601099"/>
            <a:ext cx="1088672" cy="10005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7BAB5B3-E348-4911-9D7C-3516F560BD0F}"/>
              </a:ext>
            </a:extLst>
          </p:cNvPr>
          <p:cNvGrpSpPr/>
          <p:nvPr/>
        </p:nvGrpSpPr>
        <p:grpSpPr>
          <a:xfrm>
            <a:off x="15854939" y="4370144"/>
            <a:ext cx="7552343" cy="8473638"/>
            <a:chOff x="-320384" y="3835470"/>
            <a:chExt cx="12065782" cy="4252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BB0D7088-0EC8-403B-9281-2065287927BB}"/>
                    </a:ext>
                  </a:extLst>
                </p:cNvPr>
                <p:cNvSpPr/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Mặt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phẳng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vuôn</a:t>
                  </a:r>
                  <a:r>
                    <a:rPr lang="en-US" sz="5000" dirty="0" err="1">
                      <a:solidFill>
                        <a:schemeClr val="tx1"/>
                      </a:solidFill>
                      <a:latin typeface="Varpada"/>
                    </a:rPr>
                    <a:t>g</a:t>
                  </a:r>
                  <a:r>
                    <a:rPr lang="en-US" sz="5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dirty="0" err="1">
                      <a:solidFill>
                        <a:schemeClr val="tx1"/>
                      </a:solidFill>
                      <a:latin typeface="Varpada"/>
                    </a:rPr>
                    <a:t>góc</a:t>
                  </a:r>
                  <a:r>
                    <a:rPr lang="en-US" sz="5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dirty="0" err="1">
                      <a:solidFill>
                        <a:schemeClr val="tx1"/>
                      </a:solidFill>
                      <a:latin typeface="Varpada"/>
                    </a:rPr>
                    <a:t>với</a:t>
                  </a:r>
                  <a:r>
                    <a:rPr lang="en-US" sz="5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nhận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5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acc>
                        <m:accPr>
                          <m:chr m:val="⃗"/>
                          <m:ctrlPr>
                            <a:rPr lang="en-US" sz="5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5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=(4;−2;2)</m:t>
                      </m:r>
                    </m:oMath>
                  </a14:m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làm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vtpt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. Do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đó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mặt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phẳng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này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Varpada"/>
                    </a:rPr>
                    <a:t>dạng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Varpada"/>
                    </a:rPr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5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5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5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5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5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5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5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=0.</m:t>
                        </m:r>
                      </m:oMath>
                    </m:oMathPara>
                  </a14:m>
                  <a:endParaRPr lang="en-US" sz="50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BB0D7088-0EC8-403B-9281-2065287927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2944" r="-2126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A1F063C-B36B-4CCC-A3CF-F388B98937FB}"/>
                </a:ext>
              </a:extLst>
            </p:cNvPr>
            <p:cNvGrpSpPr/>
            <p:nvPr/>
          </p:nvGrpSpPr>
          <p:grpSpPr>
            <a:xfrm>
              <a:off x="-320384" y="3850612"/>
              <a:ext cx="7699964" cy="801826"/>
              <a:chOff x="249191" y="6628900"/>
              <a:chExt cx="15094720" cy="1456880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D37CD5B1-9CDC-4FBD-ADFF-1D1275C27D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655208" y="344822"/>
                <a:ext cx="1404625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00">
                  <a:latin typeface="Varpada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28A111-B483-4B93-BE6B-D36DB543F554}"/>
                  </a:ext>
                </a:extLst>
              </p:cNvPr>
              <p:cNvSpPr txBox="1"/>
              <p:nvPr/>
            </p:nvSpPr>
            <p:spPr>
              <a:xfrm>
                <a:off x="3807351" y="6919211"/>
                <a:ext cx="10823892" cy="785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Varpada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1F1FF503-4F35-47A5-8063-AE3FB6B1C575}"/>
                  </a:ext>
                </a:extLst>
              </p:cNvPr>
              <p:cNvSpPr/>
              <p:nvPr/>
            </p:nvSpPr>
            <p:spPr>
              <a:xfrm flipV="1">
                <a:off x="249191" y="6710026"/>
                <a:ext cx="2845487" cy="12216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0">
                  <a:latin typeface="Varpada"/>
                </a:endParaRPr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5736DCF8-CBD2-42B9-A242-E37251DD99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2" y="6919209"/>
                <a:ext cx="2680466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000" dirty="0">
                  <a:latin typeface="Varpad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66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4201901" cy="4200760"/>
            <a:chOff x="534987" y="1869705"/>
            <a:chExt cx="23719158" cy="352271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522713"/>
              <a:chOff x="534987" y="1647866"/>
              <a:chExt cx="23340848" cy="352271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3449689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599" y="1653394"/>
                  <a:ext cx="2097638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9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188974" y="1933278"/>
                  <a:ext cx="20065171" cy="34011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Trong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không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gian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Oxyz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,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cho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đường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thẳng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=1−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=2+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</a:p>
                <a:p>
                  <a:pPr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Đường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thẳng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d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đi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qua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điểm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nào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sau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đây</a:t>
                  </a:r>
                  <a:r>
                    <a:rPr lang="en-US" sz="60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974" y="1933278"/>
                  <a:ext cx="20065171" cy="3401151"/>
                </a:xfrm>
                <a:prstGeom prst="rect">
                  <a:avLst/>
                </a:prstGeom>
                <a:blipFill>
                  <a:blip r:embed="rId3"/>
                  <a:stretch>
                    <a:fillRect l="-1370" b="-810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494427" y="4800590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6000" dirty="0">
                              <a:latin typeface="Varpada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Varpada"/>
                            </a:rPr>
                            <m:t>(1;−1;1)</m:t>
                          </m:r>
                        </m:oMath>
                      </m:oMathPara>
                    </a14:m>
                    <a:endParaRPr lang="en-US" sz="6000" dirty="0"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(1;2;0)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(1;1;2)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(0;1;2)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5D02854-E6E4-42B7-B0E2-CD9E2C9EECB7}"/>
              </a:ext>
            </a:extLst>
          </p:cNvPr>
          <p:cNvSpPr/>
          <p:nvPr/>
        </p:nvSpPr>
        <p:spPr>
          <a:xfrm>
            <a:off x="18008396" y="5345323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4EFAD58-E73F-436A-8503-E45DD4D38D3E}"/>
              </a:ext>
            </a:extLst>
          </p:cNvPr>
          <p:cNvGrpSpPr/>
          <p:nvPr/>
        </p:nvGrpSpPr>
        <p:grpSpPr>
          <a:xfrm>
            <a:off x="7773987" y="6897029"/>
            <a:ext cx="12261346" cy="6708017"/>
            <a:chOff x="-320384" y="3835470"/>
            <a:chExt cx="12065782" cy="4252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A362A85D-2225-4DD3-A362-DE48468A6834}"/>
                    </a:ext>
                  </a:extLst>
                </p:cNvPr>
                <p:cNvSpPr/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V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Varpada"/>
                    </a:rPr>
                    <a:t>ới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ta </a:t>
                  </a:r>
                  <a:r>
                    <a:rPr lang="en-US" sz="6000" b="0" dirty="0" err="1">
                      <a:solidFill>
                        <a:schemeClr val="tx1"/>
                      </a:solidFill>
                      <a:latin typeface="Varpada"/>
                    </a:rPr>
                    <a:t>được</a:t>
                  </a:r>
                  <a:r>
                    <a:rPr lang="en-US" sz="60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0;1;2</m:t>
                          </m:r>
                        </m:e>
                      </m:d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60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A362A85D-2225-4DD3-A362-DE48468A68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2524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02B89E7-14DC-43E2-9D09-D6943294EE3E}"/>
                </a:ext>
              </a:extLst>
            </p:cNvPr>
            <p:cNvGrpSpPr/>
            <p:nvPr/>
          </p:nvGrpSpPr>
          <p:grpSpPr>
            <a:xfrm>
              <a:off x="-320384" y="3850612"/>
              <a:ext cx="7336425" cy="860914"/>
              <a:chOff x="249191" y="6628899"/>
              <a:chExt cx="14382051" cy="1564240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3F9EB6D1-CEE3-4806-834E-407A2FC9BBA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5166328" y="2833703"/>
                <a:ext cx="1564240" cy="915463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6B358BC-D70E-48EE-AEC7-6FC7644C6648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8BD60F75-11B3-4504-9C30-79A6D1108344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338AFD14-EE97-4690-8CCE-5F322FFA4F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98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35197"/>
            <a:ext cx="23815893" cy="3640870"/>
            <a:chOff x="534987" y="1869705"/>
            <a:chExt cx="23340848" cy="305320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053200"/>
              <a:chOff x="534987" y="1647866"/>
              <a:chExt cx="23340848" cy="305320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298017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6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10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40187" y="2058746"/>
                  <a:ext cx="19835648" cy="27739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nl-NL" sz="6000" dirty="0">
                      <a:latin typeface="Varpada"/>
                    </a:rPr>
                    <a:t>Trong không gian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nl-NL" sz="6000" dirty="0">
                      <a:latin typeface="Varpada"/>
                    </a:rPr>
                    <a:t>, đường thẳng đi qua điểm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3;−1;2</m:t>
                          </m:r>
                        </m:e>
                      </m:d>
                    </m:oMath>
                  </a14:m>
                  <a:r>
                    <a:rPr lang="nl-NL" sz="6000" dirty="0">
                      <a:latin typeface="Varpada"/>
                    </a:rPr>
                    <a:t> và vuông góc với mặt phẳng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−5=0</m:t>
                      </m:r>
                    </m:oMath>
                  </a14:m>
                  <a:r>
                    <a:rPr lang="nl-NL" sz="6000" dirty="0">
                      <a:latin typeface="Varpada"/>
                    </a:rPr>
                    <a:t> có phương trình là</a:t>
                  </a:r>
                  <a:endParaRPr lang="en-US" sz="60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0187" y="2058746"/>
                  <a:ext cx="19835648" cy="2773923"/>
                </a:xfrm>
                <a:prstGeom prst="rect">
                  <a:avLst/>
                </a:prstGeom>
                <a:blipFill>
                  <a:blip r:embed="rId3"/>
                  <a:stretch>
                    <a:fillRect l="-1386" t="-2030" r="-1355" b="-101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63587" y="4343400"/>
            <a:ext cx="14478000" cy="8496420"/>
            <a:chOff x="1906587" y="4333402"/>
            <a:chExt cx="14289167" cy="96111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14904" y="4333402"/>
              <a:ext cx="14280850" cy="2286868"/>
              <a:chOff x="1539821" y="6287629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000" dirty="0">
                  <a:latin typeface="+mj-lt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6781800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+mj-lt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000" dirty="0">
                  <a:latin typeface="+mj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92193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+mj-lt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000" dirty="0">
                  <a:latin typeface="+mj-lt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116577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+mj-lt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000" dirty="0">
                  <a:latin typeface="+mj-lt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772014" y="9185719"/>
            <a:ext cx="1170281" cy="12633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dirty="0"/>
              <a:t>C</a:t>
            </a:r>
          </a:p>
        </p:txBody>
      </p:sp>
      <p:sp>
        <p:nvSpPr>
          <p:cNvPr id="48" name="Up Arrow 47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B346B4-64BD-4B4C-8884-07EF913DD177}"/>
              </a:ext>
            </a:extLst>
          </p:cNvPr>
          <p:cNvGrpSpPr/>
          <p:nvPr/>
        </p:nvGrpSpPr>
        <p:grpSpPr>
          <a:xfrm>
            <a:off x="15248750" y="4343400"/>
            <a:ext cx="8861295" cy="8388816"/>
            <a:chOff x="-320384" y="3835470"/>
            <a:chExt cx="12065782" cy="4252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ounded Rectangle 4">
                  <a:extLst>
                    <a:ext uri="{FF2B5EF4-FFF2-40B4-BE49-F238E27FC236}">
                      <a16:creationId xmlns:a16="http://schemas.microsoft.com/office/drawing/2014/main" id="{414EBF9F-7148-4250-B9BC-0547D6D75FAA}"/>
                    </a:ext>
                  </a:extLst>
                </p:cNvPr>
                <p:cNvSpPr/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6000" dirty="0">
                      <a:solidFill>
                        <a:schemeClr val="tx1"/>
                      </a:solidFill>
                    </a:rPr>
                    <a:t>Vì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⊥(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60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</a:rPr>
                    <a:t>nên</a:t>
                  </a:r>
                  <a:r>
                    <a:rPr lang="en-US" sz="60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60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</a:rPr>
                    <a:t>nhận</a:t>
                  </a:r>
                  <a:r>
                    <a:rPr lang="en-US" sz="60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6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6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6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6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6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=(1;1;−3)</m:t>
                      </m:r>
                    </m:oMath>
                  </a14:m>
                  <a:r>
                    <a:rPr lang="en-US" sz="60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</a:rPr>
                    <a:t>làm</a:t>
                  </a:r>
                  <a:r>
                    <a:rPr lang="en-US" sz="60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6000" b="0" dirty="0" err="1">
                      <a:solidFill>
                        <a:schemeClr val="tx1"/>
                      </a:solidFill>
                    </a:rPr>
                    <a:t>vtcp</a:t>
                  </a:r>
                  <a:r>
                    <a:rPr lang="en-US" sz="6000" b="0" dirty="0">
                      <a:solidFill>
                        <a:schemeClr val="tx1"/>
                      </a:solidFill>
                    </a:rPr>
                    <a:t>. Do </a:t>
                  </a:r>
                  <a:r>
                    <a:rPr lang="en-US" sz="6000" b="0" dirty="0" err="1">
                      <a:solidFill>
                        <a:schemeClr val="tx1"/>
                      </a:solidFill>
                    </a:rPr>
                    <a:t>đó</a:t>
                  </a:r>
                  <a:r>
                    <a:rPr lang="en-US" sz="6000" b="0" dirty="0">
                      <a:solidFill>
                        <a:schemeClr val="tx1"/>
                      </a:solidFill>
                    </a:rPr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𝑑</m:t>
                        </m:r>
                        <m:r>
                          <a:rPr 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−3</m:t>
                            </m:r>
                          </m:den>
                        </m:f>
                      </m:oMath>
                    </m:oMathPara>
                  </a14:m>
                  <a:endParaRPr lang="en-US" sz="60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Rounded Rectangle 4">
                  <a:extLst>
                    <a:ext uri="{FF2B5EF4-FFF2-40B4-BE49-F238E27FC236}">
                      <a16:creationId xmlns:a16="http://schemas.microsoft.com/office/drawing/2014/main" id="{414EBF9F-7148-4250-B9BC-0547D6D75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3278" r="-976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335431-33C6-4D19-822A-1C32C6739D16}"/>
                </a:ext>
              </a:extLst>
            </p:cNvPr>
            <p:cNvGrpSpPr/>
            <p:nvPr/>
          </p:nvGrpSpPr>
          <p:grpSpPr>
            <a:xfrm>
              <a:off x="-320384" y="3850613"/>
              <a:ext cx="7699965" cy="860914"/>
              <a:chOff x="249191" y="6628901"/>
              <a:chExt cx="15094721" cy="1564240"/>
            </a:xfrm>
          </p:grpSpPr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A86A5045-32DE-42FB-BC77-210AFDD30AF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575402" y="424630"/>
                <a:ext cx="1564240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949A0AF-AB63-4727-84ED-8A51F96D5DD6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6" name="Round Diagonal Corner Rectangle 8">
                <a:extLst>
                  <a:ext uri="{FF2B5EF4-FFF2-40B4-BE49-F238E27FC236}">
                    <a16:creationId xmlns:a16="http://schemas.microsoft.com/office/drawing/2014/main" id="{CE2D0C3F-692C-4754-9AEA-6D3E12D19E8A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57" name="Freeform 9">
                <a:extLst>
                  <a:ext uri="{FF2B5EF4-FFF2-40B4-BE49-F238E27FC236}">
                    <a16:creationId xmlns:a16="http://schemas.microsoft.com/office/drawing/2014/main" id="{E1CBC1AA-4124-47AB-A6DB-9D7DA0EC10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79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35197"/>
            <a:ext cx="23815893" cy="3640870"/>
            <a:chOff x="534987" y="1869705"/>
            <a:chExt cx="23340848" cy="305320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053200"/>
              <a:chOff x="534987" y="1647866"/>
              <a:chExt cx="23340848" cy="305320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298017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050" y="1653394"/>
                  <a:ext cx="2276735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11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40187" y="2058746"/>
                  <a:ext cx="19835648" cy="2510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Trong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không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gian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với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hệ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tọa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độ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,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cho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đường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thẳng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đi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qua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điểm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2;0;−1</m:t>
                          </m:r>
                        </m:e>
                      </m:d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và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có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vectơ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chỉ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phương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e>
                      </m:acc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4;−6;2</m:t>
                          </m:r>
                        </m:e>
                      </m:d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. Phương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trình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tham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số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của</a:t>
                  </a:r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là</a:t>
                  </a:r>
                  <a:endParaRPr lang="en-US" sz="5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0187" y="2058746"/>
                  <a:ext cx="19835648" cy="2510233"/>
                </a:xfrm>
                <a:prstGeom prst="rect">
                  <a:avLst/>
                </a:prstGeom>
                <a:blipFill>
                  <a:blip r:embed="rId3"/>
                  <a:stretch>
                    <a:fillRect l="-1175" t="-2037" r="-1145" b="-998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2117387" y="4428843"/>
            <a:ext cx="6067415" cy="2533137"/>
            <a:chOff x="1159715" y="6287629"/>
            <a:chExt cx="14081873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=4+2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=−6−3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=2+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5973772" y="4428843"/>
            <a:ext cx="6067415" cy="2533137"/>
            <a:chOff x="1159715" y="6287629"/>
            <a:chExt cx="14081873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=−2+2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=−3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=1+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53986" y="4377996"/>
            <a:ext cx="5725437" cy="2583984"/>
            <a:chOff x="1159715" y="6287629"/>
            <a:chExt cx="14081873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en-US" sz="5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=−2+4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=−6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=1+2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5400" dirty="0">
                <a:latin typeface="+mj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8241972" y="4414505"/>
            <a:ext cx="6086445" cy="2533137"/>
            <a:chOff x="1159715" y="6289223"/>
            <a:chExt cx="14126040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84551" y="6289223"/>
                  <a:ext cx="13101204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=2+2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=−3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=−1+</m:t>
                                </m:r>
                                <m: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51" y="6289223"/>
                  <a:ext cx="13101204" cy="939721"/>
                </a:xfrm>
                <a:prstGeom prst="rect">
                  <a:avLst/>
                </a:prstGeom>
                <a:blipFill>
                  <a:blip r:embed="rId7"/>
                  <a:stretch>
                    <a:fillRect b="-1179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D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8274231" y="5288092"/>
            <a:ext cx="746759" cy="86185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D649C5-227B-4D9D-897D-6641E1B1CEB5}"/>
              </a:ext>
            </a:extLst>
          </p:cNvPr>
          <p:cNvGrpSpPr/>
          <p:nvPr/>
        </p:nvGrpSpPr>
        <p:grpSpPr>
          <a:xfrm>
            <a:off x="1250874" y="7346923"/>
            <a:ext cx="21677615" cy="6140477"/>
            <a:chOff x="-236206" y="3835470"/>
            <a:chExt cx="11981604" cy="4252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992CC0F9-914C-4306-9AF4-39F13890751D}"/>
                    </a:ext>
                  </a:extLst>
                </p:cNvPr>
                <p:cNvSpPr/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(2;0;−1)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2;−3;1</m:t>
                          </m: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 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=2+2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=−3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=−1+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992CC0F9-914C-4306-9AF4-39F1389075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70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FEC3821-CB10-4934-8EBB-05A07BB4B54F}"/>
                </a:ext>
              </a:extLst>
            </p:cNvPr>
            <p:cNvGrpSpPr/>
            <p:nvPr/>
          </p:nvGrpSpPr>
          <p:grpSpPr>
            <a:xfrm>
              <a:off x="-236206" y="3850611"/>
              <a:ext cx="3184269" cy="932464"/>
              <a:chOff x="414211" y="6628898"/>
              <a:chExt cx="6242320" cy="1694243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387827E0-8922-4BEF-ACCC-3221BEF1806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166710" y="4833318"/>
                <a:ext cx="1694242" cy="528540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153C0E-D5BA-4165-BC08-D14824CBEE80}"/>
                  </a:ext>
                </a:extLst>
              </p:cNvPr>
              <p:cNvSpPr txBox="1"/>
              <p:nvPr/>
            </p:nvSpPr>
            <p:spPr>
              <a:xfrm>
                <a:off x="2380163" y="6882575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70B82C29-2D2E-4611-A36D-8AAD7DFFF438}"/>
                  </a:ext>
                </a:extLst>
              </p:cNvPr>
              <p:cNvSpPr/>
              <p:nvPr/>
            </p:nvSpPr>
            <p:spPr>
              <a:xfrm flipV="1">
                <a:off x="414780" y="6855375"/>
                <a:ext cx="1437776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37FE5B32-3FDF-4AE2-A532-31CE83A12F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10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363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35197"/>
            <a:ext cx="23815894" cy="3640870"/>
            <a:chOff x="534987" y="1869705"/>
            <a:chExt cx="23340849" cy="305320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053200"/>
              <a:chOff x="534987" y="1647866"/>
              <a:chExt cx="23340848" cy="305320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298017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>
                  <a:latin typeface="Varpad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40309" y="1653394"/>
                  <a:ext cx="2066216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12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534182" y="2058746"/>
                  <a:ext cx="20341654" cy="2510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 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𝑂𝑥𝑦𝑧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hai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2;3;−1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1;2;4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. Phương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nào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được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dưới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đây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b="1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b="1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phải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là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</a:rPr>
                        <m:t>𝐴𝐵</m:t>
                      </m:r>
                    </m:oMath>
                  </a14:m>
                  <a:endParaRPr lang="en-US" sz="5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4182" y="2058746"/>
                  <a:ext cx="20341654" cy="2510233"/>
                </a:xfrm>
                <a:prstGeom prst="rect">
                  <a:avLst/>
                </a:prstGeom>
                <a:blipFill>
                  <a:blip r:embed="rId3"/>
                  <a:stretch>
                    <a:fillRect l="-1116" t="-2037" r="-1145" b="-998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>
              <a:latin typeface="Varpad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601787" y="6721655"/>
            <a:ext cx="8305800" cy="2606855"/>
            <a:chOff x="1159715" y="6287629"/>
            <a:chExt cx="14081873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=1−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=2−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=4+5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Varpada"/>
                  <a:ea typeface="Tahoma" pitchFamily="34" charset="0"/>
                  <a:cs typeface="Times New Roman" panose="02020603050405020304" pitchFamily="18" charset="0"/>
                </a:rPr>
                <a:t>C</a:t>
              </a:r>
              <a:endParaRPr lang="en-US" sz="5400" dirty="0">
                <a:latin typeface="Varpad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2650787" y="3978454"/>
            <a:ext cx="8305800" cy="2606855"/>
            <a:chOff x="1159715" y="6287629"/>
            <a:chExt cx="14081873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=2−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=3−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=−1+5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Varpad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601787" y="3962400"/>
            <a:ext cx="8305800" cy="2606855"/>
            <a:chOff x="1159715" y="6287629"/>
            <a:chExt cx="14081873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−5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latin typeface="Varpada"/>
                  <a:ea typeface="Tahoma" pitchFamily="34" charset="0"/>
                  <a:cs typeface="Tahoma" pitchFamily="34" charset="0"/>
                </a:rPr>
                <a:t>A</a:t>
              </a:r>
              <a:endParaRPr lang="en-US" sz="5400" dirty="0">
                <a:latin typeface="Varpada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2650787" y="6738327"/>
            <a:ext cx="8305800" cy="2606855"/>
            <a:chOff x="1159715" y="6287629"/>
            <a:chExt cx="14081873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+2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−5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13101204" cy="9397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Varpada"/>
                  <a:ea typeface="Tahoma" pitchFamily="34" charset="0"/>
                  <a:cs typeface="Times New Roman" panose="02020603050405020304" pitchFamily="18" charset="0"/>
                </a:rPr>
                <a:t>D</a:t>
              </a:r>
              <a:endParaRPr lang="en-US" sz="5400" dirty="0">
                <a:latin typeface="Varpada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2513017" y="7579019"/>
            <a:ext cx="1219200" cy="13222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Varpad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Varpada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ECFB92-3A3B-4CA6-9F1D-268F7490B104}"/>
              </a:ext>
            </a:extLst>
          </p:cNvPr>
          <p:cNvGrpSpPr/>
          <p:nvPr/>
        </p:nvGrpSpPr>
        <p:grpSpPr>
          <a:xfrm>
            <a:off x="879720" y="9475634"/>
            <a:ext cx="21677090" cy="3998577"/>
            <a:chOff x="-235916" y="3835470"/>
            <a:chExt cx="11981314" cy="2786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6A107986-F21B-4962-9178-52DBC616ECC4}"/>
                    </a:ext>
                  </a:extLst>
                </p:cNvPr>
                <p:cNvSpPr/>
                <p:nvPr/>
              </p:nvSpPr>
              <p:spPr>
                <a:xfrm>
                  <a:off x="-89501" y="3835470"/>
                  <a:ext cx="11834899" cy="278619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Vì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nên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−5</m:t>
                          </m:r>
                        </m:den>
                      </m:f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. Do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đó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−5</m:t>
                          </m:r>
                        </m:den>
                      </m:f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không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phải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𝐴𝐵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6A107986-F21B-4962-9178-52DBC616EC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70"/>
                  <a:ext cx="11834899" cy="278619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1278" r="-1307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81CC7BD-E16E-4681-A6DD-AA569D0A6D26}"/>
                </a:ext>
              </a:extLst>
            </p:cNvPr>
            <p:cNvGrpSpPr/>
            <p:nvPr/>
          </p:nvGrpSpPr>
          <p:grpSpPr>
            <a:xfrm>
              <a:off x="-235916" y="3850611"/>
              <a:ext cx="2902456" cy="883575"/>
              <a:chOff x="414780" y="6628898"/>
              <a:chExt cx="5689863" cy="1605414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AB0F5585-FD66-47B9-B18D-30832509665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3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753DCC9-8BA7-4996-AB48-7169E488D82A}"/>
                  </a:ext>
                </a:extLst>
              </p:cNvPr>
              <p:cNvSpPr txBox="1"/>
              <p:nvPr/>
            </p:nvSpPr>
            <p:spPr>
              <a:xfrm>
                <a:off x="2049914" y="6830380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6392502C-301B-4B0F-BF4C-C708C659A13C}"/>
                  </a:ext>
                </a:extLst>
              </p:cNvPr>
              <p:cNvSpPr/>
              <p:nvPr/>
            </p:nvSpPr>
            <p:spPr>
              <a:xfrm flipV="1">
                <a:off x="414780" y="6704254"/>
                <a:ext cx="1272757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A78C490D-D3CE-4D87-A1F4-AB50B3DB79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0" y="6830381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61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35197"/>
            <a:ext cx="23953665" cy="3954942"/>
            <a:chOff x="534987" y="1869705"/>
            <a:chExt cx="23475872" cy="331657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280671"/>
              <a:chOff x="534987" y="1647866"/>
              <a:chExt cx="23340848" cy="328067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320764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050" y="1653394"/>
                  <a:ext cx="2276734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669205" y="1906755"/>
                  <a:ext cx="20341654" cy="3279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5400" dirty="0">
                      <a:latin typeface="Varpada"/>
                      <a:ea typeface="Calibri" panose="020F0502020204030204" pitchFamily="34" charset="0"/>
                    </a:rPr>
                    <a:t>  </a:t>
                  </a:r>
                  <a:r>
                    <a:rPr lang="vi-VN" sz="5400" dirty="0">
                      <a:latin typeface="Varpada"/>
                      <a:ea typeface="Calibri" panose="020F0502020204030204" pitchFamily="34" charset="0"/>
                    </a:rPr>
                    <a:t>Trong không gian với hệ tọa độ </a:t>
                  </a:r>
                  <a14:m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Calibri" panose="020F0502020204030204" pitchFamily="34" charset="0"/>
                    </a:rPr>
                    <a:t>,</a:t>
                  </a:r>
                  <a:r>
                    <a:rPr lang="vi-VN" sz="5400" dirty="0">
                      <a:latin typeface="Varpada"/>
                      <a:ea typeface="Calibri" panose="020F0502020204030204" pitchFamily="34" charset="0"/>
                    </a:rPr>
                    <a:t> hãy viết phương trình đường thẳng </a:t>
                  </a:r>
                  <a14:m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vi-VN" sz="5400" dirty="0">
                      <a:latin typeface="Varpada"/>
                      <a:ea typeface="Calibri" panose="020F0502020204030204" pitchFamily="34" charset="0"/>
                    </a:rPr>
                    <a:t> đi qua điểm</a:t>
                  </a:r>
                  <a14:m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vi-VN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4;−2;2</m:t>
                          </m:r>
                        </m:e>
                      </m:d>
                    </m:oMath>
                  </a14:m>
                  <a:r>
                    <a:rPr lang="vi-VN" sz="5400" dirty="0">
                      <a:latin typeface="Varpada"/>
                      <a:ea typeface="Calibri" panose="020F0502020204030204" pitchFamily="34" charset="0"/>
                    </a:rPr>
                    <a:t> và song song với đường thẳng </a:t>
                  </a:r>
                  <a:endParaRPr lang="en-US" sz="5400" dirty="0">
                    <a:latin typeface="Varpada"/>
                    <a:ea typeface="Calibri" panose="020F0502020204030204" pitchFamily="34" charset="0"/>
                  </a:endParaRPr>
                </a:p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𝛥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vi-VN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</m:num>
                          <m:den>
                            <m:r>
                              <a:rPr lang="vi-VN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vi-VN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vi-VN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vi-VN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vi-VN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vi-VN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vi-VN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9205" y="1906755"/>
                  <a:ext cx="20341654" cy="3279528"/>
                </a:xfrm>
                <a:prstGeom prst="rect">
                  <a:avLst/>
                </a:prstGeom>
                <a:blipFill>
                  <a:blip r:embed="rId3"/>
                  <a:stretch>
                    <a:fillRect l="-1145" t="-1560" r="-111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8124952" y="4495800"/>
            <a:ext cx="5651035" cy="2514715"/>
            <a:chOff x="1159715" y="6287629"/>
            <a:chExt cx="11582887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10602218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=4−2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=−2+5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=2+2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10602218" cy="939721"/>
                </a:xfrm>
                <a:prstGeom prst="rect">
                  <a:avLst/>
                </a:prstGeom>
                <a:blipFill>
                  <a:blip r:embed="rId4"/>
                  <a:stretch>
                    <a:fillRect b="-1663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6500058" y="4540405"/>
            <a:ext cx="5334000" cy="2514715"/>
            <a:chOff x="1159715" y="6287629"/>
            <a:chExt cx="10933062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9952393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=4+4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=2−2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=3+2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9952393" cy="939721"/>
                </a:xfrm>
                <a:prstGeom prst="rect">
                  <a:avLst/>
                </a:prstGeom>
                <a:blipFill>
                  <a:blip r:embed="rId5"/>
                  <a:stretch>
                    <a:fillRect b="-166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359952" y="4540406"/>
            <a:ext cx="5661659" cy="2514715"/>
            <a:chOff x="1159715" y="6287629"/>
            <a:chExt cx="11126496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3" y="6287629"/>
                  <a:ext cx="10145828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=4+4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=−2+2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=2+3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3" y="6287629"/>
                  <a:ext cx="10145828" cy="939721"/>
                </a:xfrm>
                <a:prstGeom prst="rect">
                  <a:avLst/>
                </a:prstGeom>
                <a:blipFill>
                  <a:blip r:embed="rId6"/>
                  <a:stretch>
                    <a:fillRect b="-166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5400" dirty="0">
                <a:latin typeface="+mj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2312505" y="4512527"/>
            <a:ext cx="5334000" cy="2514715"/>
            <a:chOff x="1159715" y="6287629"/>
            <a:chExt cx="10933062" cy="939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287629"/>
                  <a:ext cx="9952393" cy="93972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=2+4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=5−2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=2+2</m:t>
                                </m:r>
                                <m:r>
                                  <a:rPr lang="vi-VN" sz="5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287629"/>
                  <a:ext cx="9952393" cy="939721"/>
                </a:xfrm>
                <a:prstGeom prst="rect">
                  <a:avLst/>
                </a:prstGeom>
                <a:blipFill>
                  <a:blip r:embed="rId7"/>
                  <a:stretch>
                    <a:fillRect b="-142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600870"/>
              <a:ext cx="1808024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D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274103" y="5263381"/>
            <a:ext cx="1040466" cy="10903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823C41-44C6-4E43-B655-08633498A861}"/>
              </a:ext>
            </a:extLst>
          </p:cNvPr>
          <p:cNvGrpSpPr/>
          <p:nvPr/>
        </p:nvGrpSpPr>
        <p:grpSpPr>
          <a:xfrm>
            <a:off x="1250874" y="7368785"/>
            <a:ext cx="21648808" cy="6229189"/>
            <a:chOff x="-236206" y="3850611"/>
            <a:chExt cx="11965682" cy="43140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D9B6A33A-95B9-4362-BCA2-7437EB31A3D4}"/>
                    </a:ext>
                  </a:extLst>
                </p:cNvPr>
                <p:cNvSpPr/>
                <p:nvPr/>
              </p:nvSpPr>
              <p:spPr>
                <a:xfrm>
                  <a:off x="-105423" y="3912049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(4;−2;2)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sub>
                      </m:sSub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2;−3;1</m:t>
                          </m: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 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=4+4</m:t>
                                </m:r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=−2+2</m:t>
                                </m:r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&amp;</m:t>
                                </m:r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=2+3</m:t>
                                </m:r>
                                <m:r>
                                  <a:rPr lang="vi-VN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D9B6A33A-95B9-4362-BCA2-7437EB31A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5423" y="3912049"/>
                  <a:ext cx="11834899" cy="42526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665C07-DCAB-4314-B15F-D4A322AB0D7B}"/>
                </a:ext>
              </a:extLst>
            </p:cNvPr>
            <p:cNvGrpSpPr/>
            <p:nvPr/>
          </p:nvGrpSpPr>
          <p:grpSpPr>
            <a:xfrm>
              <a:off x="-236206" y="3850611"/>
              <a:ext cx="3184269" cy="932464"/>
              <a:chOff x="414211" y="6628898"/>
              <a:chExt cx="6242320" cy="1694243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AFB942B1-0601-415C-8F5F-BAE43D71F4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166710" y="4833318"/>
                <a:ext cx="1694242" cy="528540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7813201-CDE3-437D-ACB0-421F5EF44C00}"/>
                  </a:ext>
                </a:extLst>
              </p:cNvPr>
              <p:cNvSpPr txBox="1"/>
              <p:nvPr/>
            </p:nvSpPr>
            <p:spPr>
              <a:xfrm>
                <a:off x="2380163" y="6882575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B642A4AC-E124-49F1-B8E6-953A8F857ED9}"/>
                  </a:ext>
                </a:extLst>
              </p:cNvPr>
              <p:cNvSpPr/>
              <p:nvPr/>
            </p:nvSpPr>
            <p:spPr>
              <a:xfrm flipV="1">
                <a:off x="414780" y="6855375"/>
                <a:ext cx="1437776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878E075F-02D0-44F8-B0EB-3BC9F339DE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10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64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D75CE0A-0002-4217-A909-18E01F0FB1C5}"/>
              </a:ext>
            </a:extLst>
          </p:cNvPr>
          <p:cNvGrpSpPr/>
          <p:nvPr/>
        </p:nvGrpSpPr>
        <p:grpSpPr>
          <a:xfrm>
            <a:off x="294152" y="5966179"/>
            <a:ext cx="23664077" cy="7605471"/>
            <a:chOff x="-236206" y="3850611"/>
            <a:chExt cx="11965682" cy="4299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60EAE2E7-8E2B-49E5-A4C0-A61B1248F517}"/>
                    </a:ext>
                  </a:extLst>
                </p:cNvPr>
                <p:cNvSpPr/>
                <p:nvPr/>
              </p:nvSpPr>
              <p:spPr>
                <a:xfrm>
                  <a:off x="-105423" y="3912049"/>
                  <a:ext cx="11834899" cy="4237734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			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		        Ta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 </a:t>
                  </a:r>
                </a:p>
                <a:p>
                  <a:pPr marL="685800" indent="-685800" algn="just">
                    <a:spcAft>
                      <a:spcPts val="0"/>
                    </a:spcAft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2;1;4</m:t>
                          </m:r>
                        </m:e>
                      </m:d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(3;−2;1)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lần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lượt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</a:p>
                <a:p>
                  <a:pPr marL="685800" indent="-685800" algn="just">
                    <a:spcAft>
                      <a:spcPts val="0"/>
                    </a:spcAft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1;7;3</m:t>
                          </m:r>
                        </m:e>
                      </m:d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′(6;−1;−2)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lần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lượt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thuộc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.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Suy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ra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5;−8;−5</m:t>
                          </m:r>
                        </m:e>
                      </m:d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ì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  <m: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9;10;−7</m:t>
                                  </m:r>
                                </m:e>
                              </m:d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  <m: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5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p>
                                    <m:sSupPr>
                                      <m:ctrlP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sz="5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nên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cắt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nhau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60EAE2E7-8E2B-49E5-A4C0-A61B1248F5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5423" y="3912049"/>
                  <a:ext cx="11834899" cy="4237734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l="-1092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BD7D077-735C-4D51-B7AE-660DFBCFAB4B}"/>
                </a:ext>
              </a:extLst>
            </p:cNvPr>
            <p:cNvGrpSpPr/>
            <p:nvPr/>
          </p:nvGrpSpPr>
          <p:grpSpPr>
            <a:xfrm>
              <a:off x="-236206" y="3850611"/>
              <a:ext cx="2861995" cy="932464"/>
              <a:chOff x="414211" y="6628898"/>
              <a:chExt cx="5610546" cy="1694243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0A1ED4F2-B637-4094-82BB-417168E6CE7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46351" y="5153677"/>
                <a:ext cx="1694242" cy="464468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8FA32F0-03D8-4555-A9DF-2FF8F13AE929}"/>
                  </a:ext>
                </a:extLst>
              </p:cNvPr>
              <p:cNvSpPr txBox="1"/>
              <p:nvPr/>
            </p:nvSpPr>
            <p:spPr>
              <a:xfrm>
                <a:off x="1970028" y="6972334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2827698D-C7CD-4293-B10C-13FD11F56F24}"/>
                  </a:ext>
                </a:extLst>
              </p:cNvPr>
              <p:cNvSpPr/>
              <p:nvPr/>
            </p:nvSpPr>
            <p:spPr>
              <a:xfrm flipV="1">
                <a:off x="414780" y="6855375"/>
                <a:ext cx="1437776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68D76082-AFAD-46A2-B8F6-5B647756F2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10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144350"/>
            <a:ext cx="23815894" cy="4018905"/>
            <a:chOff x="534987" y="1793520"/>
            <a:chExt cx="23340848" cy="337021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294032"/>
              <a:chOff x="534987" y="1647866"/>
              <a:chExt cx="23340848" cy="329403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322100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latin typeface="Varpad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835" y="1653394"/>
                  <a:ext cx="2275163" cy="85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14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06914" y="1793520"/>
                  <a:ext cx="22920133" cy="27229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6000" dirty="0">
                      <a:latin typeface="Varpada"/>
                    </a:rPr>
                    <a:t>                  </a:t>
                  </a:r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Trong không gian </a:t>
                  </a:r>
                  <a14:m>
                    <m:oMath xmlns:m="http://schemas.openxmlformats.org/officeDocument/2006/math"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,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</a:rPr>
                    <a:t> </a:t>
                  </a:r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6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</a:rPr>
                    <a:t> </a:t>
                  </a:r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sz="6000" i="1" dirty="0">
                    <a:solidFill>
                      <a:srgbClr val="000000"/>
                    </a:solidFill>
                    <a:latin typeface="Cambria Math" panose="02040503050406030204" pitchFamily="18" charset="0"/>
                  </a:endParaRPr>
                </a:p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14:m>
                    <m:oMath xmlns:m="http://schemas.openxmlformats.org/officeDocument/2006/math"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′: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.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</a:rPr>
                    <a:t> </a:t>
                  </a:r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Trong các mệnh đề sau,mệnh đề nào đúng?</a:t>
                  </a:r>
                  <a:endParaRPr lang="en-US" sz="6000" dirty="0"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914" y="1793520"/>
                  <a:ext cx="22920133" cy="2722949"/>
                </a:xfrm>
                <a:prstGeom prst="rect">
                  <a:avLst/>
                </a:prstGeom>
                <a:blipFill>
                  <a:blip r:embed="rId4"/>
                  <a:stretch>
                    <a:fillRect b="-545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>
              <a:latin typeface="Varpad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1525587" y="4583991"/>
            <a:ext cx="5126474" cy="1234536"/>
            <a:chOff x="1458731" y="6334162"/>
            <a:chExt cx="5443861" cy="123453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839FD11-1E39-4EBB-A7FB-DEB39691C378}"/>
                </a:ext>
              </a:extLst>
            </p:cNvPr>
            <p:cNvSpPr/>
            <p:nvPr/>
          </p:nvSpPr>
          <p:spPr>
            <a:xfrm>
              <a:off x="2140382" y="6334162"/>
              <a:ext cx="4762210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Song </a:t>
              </a:r>
              <a:r>
                <a:rPr lang="en-US" sz="6000" b="1" dirty="0" err="1">
                  <a:latin typeface="Varpada"/>
                  <a:ea typeface="Tahoma" pitchFamily="34" charset="0"/>
                  <a:cs typeface="Tahoma" pitchFamily="34" charset="0"/>
                </a:rPr>
                <a:t>song</a:t>
              </a:r>
              <a:endParaRPr lang="en-US" sz="6000" b="1" dirty="0">
                <a:latin typeface="Varpada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Varpada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Varpada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956862" y="4583991"/>
            <a:ext cx="5120507" cy="1234536"/>
            <a:chOff x="1458731" y="6334162"/>
            <a:chExt cx="4912870" cy="123453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B0B6341-256C-4170-AF4E-1216E5EDD04C}"/>
                </a:ext>
              </a:extLst>
            </p:cNvPr>
            <p:cNvSpPr/>
            <p:nvPr/>
          </p:nvSpPr>
          <p:spPr>
            <a:xfrm>
              <a:off x="2140384" y="6334162"/>
              <a:ext cx="4231217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latin typeface="Varpada"/>
                  <a:ea typeface="Tahoma" pitchFamily="34" charset="0"/>
                  <a:cs typeface="Tahoma" pitchFamily="34" charset="0"/>
                </a:rPr>
                <a:t>Trùng</a:t>
              </a:r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latin typeface="Varpada"/>
                  <a:ea typeface="Tahoma" pitchFamily="34" charset="0"/>
                  <a:cs typeface="Tahoma" pitchFamily="34" charset="0"/>
                </a:rPr>
                <a:t>nhau</a:t>
              </a:r>
              <a:endParaRPr lang="en-US" sz="6000" b="1" dirty="0">
                <a:latin typeface="Varpada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Varpada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12443262" y="4583991"/>
            <a:ext cx="5195026" cy="1234536"/>
            <a:chOff x="1458731" y="6334162"/>
            <a:chExt cx="4984368" cy="123453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E15A8FC-94CE-45FB-8D02-B33F2327F992}"/>
                </a:ext>
              </a:extLst>
            </p:cNvPr>
            <p:cNvSpPr/>
            <p:nvPr/>
          </p:nvSpPr>
          <p:spPr>
            <a:xfrm>
              <a:off x="2140384" y="6334162"/>
              <a:ext cx="4302715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r>
                <a:rPr lang="en-US" sz="6000" b="1" dirty="0" err="1">
                  <a:latin typeface="Varpada"/>
                </a:rPr>
                <a:t>Cắt</a:t>
              </a:r>
              <a:r>
                <a:rPr lang="en-US" sz="6000" b="1" dirty="0">
                  <a:latin typeface="Varpada"/>
                </a:rPr>
                <a:t> </a:t>
              </a:r>
              <a:r>
                <a:rPr lang="en-US" sz="6000" b="1" dirty="0" err="1">
                  <a:latin typeface="Varpada"/>
                </a:rPr>
                <a:t>nhau</a:t>
              </a:r>
              <a:endParaRPr lang="vi-VN" sz="6000" b="1" dirty="0">
                <a:latin typeface="Varpada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Varpada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18090667" y="4583991"/>
            <a:ext cx="5195026" cy="1234536"/>
            <a:chOff x="1458731" y="6334162"/>
            <a:chExt cx="4984368" cy="123453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E15A8FC-94CE-45FB-8D02-B33F2327F992}"/>
                </a:ext>
              </a:extLst>
            </p:cNvPr>
            <p:cNvSpPr/>
            <p:nvPr/>
          </p:nvSpPr>
          <p:spPr>
            <a:xfrm>
              <a:off x="2140384" y="6334162"/>
              <a:ext cx="4302715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r>
                <a:rPr lang="en-US" sz="6000" b="1" dirty="0" err="1">
                  <a:latin typeface="Varpada"/>
                </a:rPr>
                <a:t>Chéo</a:t>
              </a:r>
              <a:r>
                <a:rPr lang="en-US" sz="6000" b="1" dirty="0">
                  <a:latin typeface="Varpada"/>
                </a:rPr>
                <a:t> </a:t>
              </a:r>
              <a:r>
                <a:rPr lang="en-US" sz="6000" b="1" dirty="0" err="1">
                  <a:latin typeface="Varpada"/>
                </a:rPr>
                <a:t>nhau</a:t>
              </a:r>
              <a:endParaRPr lang="vi-VN" sz="6000" b="1" dirty="0">
                <a:latin typeface="Varpada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arpada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Varpada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2466267" y="4731642"/>
            <a:ext cx="1088672" cy="10005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Varpada"/>
                <a:ea typeface="Tahoma" pitchFamily="34" charset="0"/>
                <a:cs typeface="Times New Roman" panose="02020603050405020304" pitchFamily="18" charset="0"/>
              </a:rPr>
              <a:t>C</a:t>
            </a:r>
            <a:endParaRPr lang="en-US" sz="6400" dirty="0">
              <a:latin typeface="Varpada"/>
              <a:cs typeface="Times New Roman" panose="02020603050405020304" pitchFamily="18" charset="0"/>
            </a:endParaRPr>
          </a:p>
        </p:txBody>
      </p:sp>
      <p:sp>
        <p:nvSpPr>
          <p:cNvPr id="39" name="Up Arrow 38">
            <a:hlinkClick r:id="rId5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arpada"/>
            </a:endParaRPr>
          </a:p>
        </p:txBody>
      </p:sp>
    </p:spTree>
    <p:extLst>
      <p:ext uri="{BB962C8B-B14F-4D97-AF65-F5344CB8AC3E}">
        <p14:creationId xmlns:p14="http://schemas.microsoft.com/office/powerpoint/2010/main" val="28923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5D55DEC-C188-4453-8843-2A6D67BE3D98}"/>
              </a:ext>
            </a:extLst>
          </p:cNvPr>
          <p:cNvGrpSpPr/>
          <p:nvPr/>
        </p:nvGrpSpPr>
        <p:grpSpPr>
          <a:xfrm>
            <a:off x="256636" y="6434994"/>
            <a:ext cx="23917156" cy="7080509"/>
            <a:chOff x="-236206" y="3850611"/>
            <a:chExt cx="12093651" cy="45280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ounded Rectangle 4">
                  <a:extLst>
                    <a:ext uri="{FF2B5EF4-FFF2-40B4-BE49-F238E27FC236}">
                      <a16:creationId xmlns:a16="http://schemas.microsoft.com/office/drawing/2014/main" id="{FBD05270-DCEE-4138-9EFF-F1AEFEE17C22}"/>
                    </a:ext>
                  </a:extLst>
                </p:cNvPr>
                <p:cNvSpPr/>
                <p:nvPr/>
              </p:nvSpPr>
              <p:spPr>
                <a:xfrm>
                  <a:off x="22546" y="4140889"/>
                  <a:ext cx="11834899" cy="4237734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			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		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Tọa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độ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nghiệm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hệ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en-US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−12</m:t>
                                    </m:r>
                                  </m:num>
                                  <m:den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vi-VN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num>
                                  <m:den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num>
                                  <m:den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vi-VN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vi-VN" sz="5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vi-VN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vi-VN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vi-VN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  <m:r>
                                  <a:rPr lang="vi-VN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vi-VN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vi-VN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vi-VN" sz="5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−2=0</m:t>
                                </m:r>
                              </m:e>
                            </m:eqAr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⇔</m:t>
                            </m:r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=−2.</m:t>
                                    </m:r>
                                  </m:e>
                                </m:eqAr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3" name="Rounded Rectangle 4">
                  <a:extLst>
                    <a:ext uri="{FF2B5EF4-FFF2-40B4-BE49-F238E27FC236}">
                      <a16:creationId xmlns:a16="http://schemas.microsoft.com/office/drawing/2014/main" id="{FBD05270-DCEE-4138-9EFF-F1AEFEE17C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46" y="4140889"/>
                  <a:ext cx="11834899" cy="4237734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DED174-DACC-4FDE-B784-E3D75C0B7FB7}"/>
                </a:ext>
              </a:extLst>
            </p:cNvPr>
            <p:cNvGrpSpPr/>
            <p:nvPr/>
          </p:nvGrpSpPr>
          <p:grpSpPr>
            <a:xfrm>
              <a:off x="-236206" y="3850611"/>
              <a:ext cx="2861995" cy="932464"/>
              <a:chOff x="414211" y="6628898"/>
              <a:chExt cx="5610546" cy="1694243"/>
            </a:xfrm>
          </p:grpSpPr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B791F0E6-39DE-4F11-8318-9A6EDCB338C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46351" y="5153677"/>
                <a:ext cx="1694242" cy="464468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B6E569D-C4A7-4FE4-972B-CEAF53A945ED}"/>
                  </a:ext>
                </a:extLst>
              </p:cNvPr>
              <p:cNvSpPr txBox="1"/>
              <p:nvPr/>
            </p:nvSpPr>
            <p:spPr>
              <a:xfrm>
                <a:off x="1970028" y="6972334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Round Diagonal Corner Rectangle 8">
                <a:extLst>
                  <a:ext uri="{FF2B5EF4-FFF2-40B4-BE49-F238E27FC236}">
                    <a16:creationId xmlns:a16="http://schemas.microsoft.com/office/drawing/2014/main" id="{CFF03E45-98F1-4844-9A9C-A1B7735A20AF}"/>
                  </a:ext>
                </a:extLst>
              </p:cNvPr>
              <p:cNvSpPr/>
              <p:nvPr/>
            </p:nvSpPr>
            <p:spPr>
              <a:xfrm flipV="1">
                <a:off x="414780" y="6855376"/>
                <a:ext cx="1317961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50" name="Freeform 9">
                <a:extLst>
                  <a:ext uri="{FF2B5EF4-FFF2-40B4-BE49-F238E27FC236}">
                    <a16:creationId xmlns:a16="http://schemas.microsoft.com/office/drawing/2014/main" id="{9275D5F3-377E-4E5E-BFFF-E079C05472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10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3" y="90050"/>
            <a:ext cx="23815891" cy="3881281"/>
            <a:chOff x="534987" y="1869705"/>
            <a:chExt cx="23340848" cy="268174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681747"/>
              <a:chOff x="534987" y="1647866"/>
              <a:chExt cx="23340848" cy="268174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2608723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Varpad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835" y="1653394"/>
                  <a:ext cx="2275164" cy="7017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15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881263" y="2242529"/>
                  <a:ext cx="21967423" cy="1670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</a:rPr>
                    <a:t>		  </a:t>
                  </a:r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Trong không gian </a:t>
                  </a:r>
                  <a14:m>
                    <m:oMath xmlns:m="http://schemas.openxmlformats.org/officeDocument/2006/math"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,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</a:rPr>
                    <a:t> </a:t>
                  </a:r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tọa độ giao điểm </a:t>
                  </a:r>
                  <a14:m>
                    <m:oMath xmlns:m="http://schemas.openxmlformats.org/officeDocument/2006/math"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6000" dirty="0">
                      <a:solidFill>
                        <a:srgbClr val="000000"/>
                      </a:solidFill>
                      <a:latin typeface="Varpada"/>
                    </a:rPr>
                    <a:t> </a:t>
                  </a:r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của đường thẳng </a:t>
                  </a:r>
                  <a14:m>
                    <m:oMath xmlns:m="http://schemas.openxmlformats.org/officeDocument/2006/math"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 và mặt phẳng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:3</m:t>
                      </m:r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vi-VN" sz="6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−2=0</m:t>
                      </m:r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Varpada"/>
                    </a:rPr>
                    <a:t> là</a:t>
                  </a:r>
                  <a:endParaRPr lang="en-US" sz="6000" dirty="0">
                    <a:latin typeface="Varpada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1263" y="2242529"/>
                  <a:ext cx="21967423" cy="1670954"/>
                </a:xfrm>
                <a:prstGeom prst="rect">
                  <a:avLst/>
                </a:prstGeom>
                <a:blipFill>
                  <a:blip r:embed="rId4"/>
                  <a:stretch>
                    <a:fillRect t="-5793" r="-109" b="-755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494427" y="4419600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Varpada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0;0;2)</m:t>
                          </m:r>
                        </m:oMath>
                      </m:oMathPara>
                    </a14:m>
                    <a:endParaRPr lang="en-US" sz="6000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Varpada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>
                  <a:latin typeface="Varpad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vi-VN" sz="6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  <m:r>
                            <a:rPr lang="vi-VN" sz="6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0;0;−2</m:t>
                          </m:r>
                          <m:r>
                            <a:rPr lang="vi-VN" sz="6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6000" dirty="0">
                      <a:solidFill>
                        <a:schemeClr val="bg1"/>
                      </a:solidFill>
                      <a:latin typeface="Varpada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Varpada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>
                  <a:latin typeface="Varpada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Varpad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Varpada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>
                  <a:latin typeface="Varpada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078059" y="1779051"/>
                <a:ext cx="2493487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solidFill>
                    <a:schemeClr val="bg1"/>
                  </a:solidFill>
                  <a:latin typeface="Varpada"/>
                </a:endParaRPr>
              </a:p>
            </p:txBody>
          </p:sp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>
              <a:latin typeface="Varpada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C7244E-9D17-468D-8A63-338C70E97D67}"/>
              </a:ext>
            </a:extLst>
          </p:cNvPr>
          <p:cNvSpPr/>
          <p:nvPr/>
        </p:nvSpPr>
        <p:spPr>
          <a:xfrm>
            <a:off x="6337287" y="4964333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Varpada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latin typeface="Varpada"/>
            </a:endParaRPr>
          </a:p>
        </p:txBody>
      </p:sp>
      <p:sp>
        <p:nvSpPr>
          <p:cNvPr id="39" name="Up Arrow 38">
            <a:hlinkClick r:id="rId7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arpad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D7B3FA7-4550-425A-9208-D140EC1AD1FA}"/>
                  </a:ext>
                </a:extLst>
              </p:cNvPr>
              <p:cNvSpPr txBox="1"/>
              <p:nvPr/>
            </p:nvSpPr>
            <p:spPr>
              <a:xfrm>
                <a:off x="13105454" y="4964333"/>
                <a:ext cx="4577810" cy="1015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𝑀</m:t>
                      </m:r>
                      <m:r>
                        <a:rPr lang="vi-VN" sz="6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4;3;−1</m:t>
                      </m:r>
                      <m:r>
                        <a:rPr lang="vi-VN" sz="6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  <a:latin typeface="Varpada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D7B3FA7-4550-425A-9208-D140EC1AD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5454" y="4964333"/>
                <a:ext cx="4577810" cy="1015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6C016AB-A0F7-4C43-B655-0C67539EB9CC}"/>
                  </a:ext>
                </a:extLst>
              </p:cNvPr>
              <p:cNvSpPr txBox="1"/>
              <p:nvPr/>
            </p:nvSpPr>
            <p:spPr>
              <a:xfrm>
                <a:off x="19114065" y="5051024"/>
                <a:ext cx="4577810" cy="1015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𝑀</m:t>
                      </m:r>
                      <m:r>
                        <a:rPr lang="vi-VN" sz="6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6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1;0;−1</m:t>
                      </m:r>
                      <m:r>
                        <a:rPr lang="vi-VN" sz="6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  <a:latin typeface="Varpada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6C016AB-A0F7-4C43-B655-0C67539E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4065" y="5051024"/>
                <a:ext cx="4577810" cy="1015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63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0">
            <a:extLst>
              <a:ext uri="{FF2B5EF4-FFF2-40B4-BE49-F238E27FC236}">
                <a16:creationId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10258" y="2390474"/>
            <a:ext cx="13742832" cy="1219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66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66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66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2. </a:t>
            </a:r>
            <a:r>
              <a:rPr lang="en-US" sz="66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Thông</a:t>
            </a:r>
            <a:r>
              <a:rPr lang="en-US" sz="66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66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hiểu</a:t>
            </a:r>
            <a:endParaRPr lang="en-US" sz="64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7A885-F2D1-409F-9DDA-9CB0AA9B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90" y="152400"/>
            <a:ext cx="23367997" cy="155407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188" y="457200"/>
            <a:ext cx="2210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VÍ DỤ MINH HỌA</a:t>
            </a:r>
            <a:endParaRPr 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hlinkClick r:id="rId2" action="ppaction://hlinksldjump"/>
          </p:cNvPr>
          <p:cNvSpPr txBox="1"/>
          <p:nvPr/>
        </p:nvSpPr>
        <p:spPr>
          <a:xfrm>
            <a:off x="7162991" y="9142953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12</a:t>
            </a:r>
          </a:p>
        </p:txBody>
      </p:sp>
      <p:sp>
        <p:nvSpPr>
          <p:cNvPr id="45" name="TextBox 44">
            <a:hlinkClick r:id="rId3" action="ppaction://hlinksldjump"/>
          </p:cNvPr>
          <p:cNvSpPr txBox="1"/>
          <p:nvPr/>
        </p:nvSpPr>
        <p:spPr>
          <a:xfrm>
            <a:off x="10506805" y="9142951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13</a:t>
            </a:r>
          </a:p>
        </p:txBody>
      </p:sp>
      <p:sp>
        <p:nvSpPr>
          <p:cNvPr id="46" name="TextBox 45">
            <a:hlinkClick r:id="rId4" action="ppaction://hlinksldjump"/>
          </p:cNvPr>
          <p:cNvSpPr txBox="1"/>
          <p:nvPr/>
        </p:nvSpPr>
        <p:spPr>
          <a:xfrm>
            <a:off x="13850618" y="9142953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14</a:t>
            </a:r>
          </a:p>
        </p:txBody>
      </p:sp>
      <p:sp>
        <p:nvSpPr>
          <p:cNvPr id="47" name="TextBox 46">
            <a:hlinkClick r:id="rId5" action="ppaction://hlinksldjump"/>
          </p:cNvPr>
          <p:cNvSpPr txBox="1"/>
          <p:nvPr/>
        </p:nvSpPr>
        <p:spPr>
          <a:xfrm>
            <a:off x="17298987" y="9142953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15</a:t>
            </a:r>
          </a:p>
        </p:txBody>
      </p:sp>
      <p:sp>
        <p:nvSpPr>
          <p:cNvPr id="48" name="TextBox 47">
            <a:hlinkClick r:id="rId6" action="ppaction://hlinksldjump"/>
          </p:cNvPr>
          <p:cNvSpPr txBox="1"/>
          <p:nvPr/>
        </p:nvSpPr>
        <p:spPr>
          <a:xfrm>
            <a:off x="7162991" y="7017925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49" name="TextBox 48">
            <a:hlinkClick r:id="rId7" action="ppaction://hlinksldjump"/>
          </p:cNvPr>
          <p:cNvSpPr txBox="1"/>
          <p:nvPr/>
        </p:nvSpPr>
        <p:spPr>
          <a:xfrm>
            <a:off x="10586799" y="7017927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50" name="TextBox 49">
            <a:hlinkClick r:id="rId8" action="ppaction://hlinksldjump"/>
          </p:cNvPr>
          <p:cNvSpPr txBox="1"/>
          <p:nvPr/>
        </p:nvSpPr>
        <p:spPr>
          <a:xfrm>
            <a:off x="13850618" y="7085480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51" name="TextBox 50">
            <a:hlinkClick r:id="rId9" action="ppaction://hlinksldjump"/>
          </p:cNvPr>
          <p:cNvSpPr txBox="1"/>
          <p:nvPr/>
        </p:nvSpPr>
        <p:spPr>
          <a:xfrm>
            <a:off x="17255762" y="7085480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52" name="TextBox 51">
            <a:hlinkClick r:id="rId10" action="ppaction://hlinksldjump"/>
          </p:cNvPr>
          <p:cNvSpPr txBox="1"/>
          <p:nvPr/>
        </p:nvSpPr>
        <p:spPr>
          <a:xfrm>
            <a:off x="17231764" y="4942501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4" name="TextBox 53">
            <a:hlinkClick r:id="rId11" action="ppaction://hlinksldjump"/>
          </p:cNvPr>
          <p:cNvSpPr txBox="1"/>
          <p:nvPr/>
        </p:nvSpPr>
        <p:spPr>
          <a:xfrm>
            <a:off x="10586800" y="4942501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55" name="TextBox 54">
            <a:hlinkClick r:id="rId12" action="ppaction://hlinksldjump"/>
          </p:cNvPr>
          <p:cNvSpPr txBox="1"/>
          <p:nvPr/>
        </p:nvSpPr>
        <p:spPr>
          <a:xfrm>
            <a:off x="7114994" y="4876801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56" name="TextBox 55">
            <a:hlinkClick r:id="rId13" action="ppaction://hlinksldjump"/>
          </p:cNvPr>
          <p:cNvSpPr txBox="1"/>
          <p:nvPr/>
        </p:nvSpPr>
        <p:spPr>
          <a:xfrm>
            <a:off x="3707184" y="9183854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11</a:t>
            </a:r>
          </a:p>
        </p:txBody>
      </p:sp>
      <p:sp>
        <p:nvSpPr>
          <p:cNvPr id="57" name="TextBox 56">
            <a:hlinkClick r:id="rId14" action="ppaction://hlinksldjump"/>
          </p:cNvPr>
          <p:cNvSpPr txBox="1"/>
          <p:nvPr/>
        </p:nvSpPr>
        <p:spPr>
          <a:xfrm>
            <a:off x="3707184" y="7085480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31" name="TextBox 30">
            <a:hlinkClick r:id="rId15" action="ppaction://hlinksldjump"/>
          </p:cNvPr>
          <p:cNvSpPr txBox="1"/>
          <p:nvPr/>
        </p:nvSpPr>
        <p:spPr>
          <a:xfrm>
            <a:off x="7175464" y="11125202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17</a:t>
            </a:r>
          </a:p>
        </p:txBody>
      </p:sp>
      <p:sp>
        <p:nvSpPr>
          <p:cNvPr id="32" name="TextBox 31">
            <a:hlinkClick r:id="rId16" action="ppaction://hlinksldjump"/>
          </p:cNvPr>
          <p:cNvSpPr txBox="1"/>
          <p:nvPr/>
        </p:nvSpPr>
        <p:spPr>
          <a:xfrm>
            <a:off x="10519278" y="11125200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  <p:sp>
        <p:nvSpPr>
          <p:cNvPr id="33" name="TextBox 32">
            <a:hlinkClick r:id="rId17" action="ppaction://hlinksldjump"/>
          </p:cNvPr>
          <p:cNvSpPr txBox="1"/>
          <p:nvPr/>
        </p:nvSpPr>
        <p:spPr>
          <a:xfrm>
            <a:off x="13863091" y="11125202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19</a:t>
            </a:r>
          </a:p>
        </p:txBody>
      </p:sp>
      <p:sp>
        <p:nvSpPr>
          <p:cNvPr id="34" name="TextBox 33">
            <a:hlinkClick r:id="rId18" action="ppaction://hlinksldjump"/>
          </p:cNvPr>
          <p:cNvSpPr txBox="1"/>
          <p:nvPr/>
        </p:nvSpPr>
        <p:spPr>
          <a:xfrm>
            <a:off x="17311460" y="11125202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  <p:sp>
        <p:nvSpPr>
          <p:cNvPr id="35" name="TextBox 34">
            <a:hlinkClick r:id="rId19" action="ppaction://hlinksldjump"/>
          </p:cNvPr>
          <p:cNvSpPr txBox="1"/>
          <p:nvPr/>
        </p:nvSpPr>
        <p:spPr>
          <a:xfrm>
            <a:off x="3719657" y="11166103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16</a:t>
            </a:r>
          </a:p>
        </p:txBody>
      </p:sp>
      <p:sp>
        <p:nvSpPr>
          <p:cNvPr id="58" name="TextBox 57">
            <a:hlinkClick r:id="rId20" action="ppaction://hlinksldjump"/>
          </p:cNvPr>
          <p:cNvSpPr txBox="1"/>
          <p:nvPr/>
        </p:nvSpPr>
        <p:spPr>
          <a:xfrm>
            <a:off x="3659187" y="4917702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3" name="TextBox 52">
            <a:hlinkClick r:id="rId21" action="ppaction://hlinksldjump"/>
          </p:cNvPr>
          <p:cNvSpPr txBox="1"/>
          <p:nvPr/>
        </p:nvSpPr>
        <p:spPr>
          <a:xfrm>
            <a:off x="13850618" y="4942501"/>
            <a:ext cx="27998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385598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44526" y="152400"/>
            <a:ext cx="22826661" cy="11230086"/>
            <a:chOff x="644526" y="1952514"/>
            <a:chExt cx="22826661" cy="11230086"/>
          </a:xfrm>
        </p:grpSpPr>
        <p:sp>
          <p:nvSpPr>
            <p:cNvPr id="4" name="TextBox 3"/>
            <p:cNvSpPr txBox="1"/>
            <p:nvPr/>
          </p:nvSpPr>
          <p:spPr>
            <a:xfrm>
              <a:off x="915987" y="1952514"/>
              <a:ext cx="982961" cy="754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44526" y="2864065"/>
              <a:ext cx="10253661" cy="861774"/>
              <a:chOff x="644526" y="2766774"/>
              <a:chExt cx="10253661" cy="86177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906587" y="2766774"/>
                <a:ext cx="8991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accent1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LÝ THUYẾT</a:t>
                </a:r>
                <a:endParaRPr lang="en-US" sz="4800" b="1" i="1" dirty="0">
                  <a:solidFill>
                    <a:schemeClr val="accent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644526" y="2823876"/>
                <a:ext cx="1269206" cy="804672"/>
              </a:xfrm>
              <a:prstGeom prst="roundRect">
                <a:avLst/>
              </a:prstGeom>
              <a:solidFill>
                <a:srgbClr val="14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78562" y="2795826"/>
                <a:ext cx="57099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39" name="Rounded Rectangle 38"/>
            <p:cNvSpPr/>
            <p:nvPr/>
          </p:nvSpPr>
          <p:spPr>
            <a:xfrm>
              <a:off x="1602461" y="4069466"/>
              <a:ext cx="21868726" cy="9113134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87" y="6102015"/>
              <a:ext cx="19977921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000"/>
                </a:lnSpc>
              </a:pPr>
              <a:endParaRPr lang="en-US" sz="4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1363732" y="3776774"/>
              <a:ext cx="5002697" cy="1159521"/>
            </a:xfrm>
            <a:prstGeom prst="roundRect">
              <a:avLst/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5" name="Group 7"/>
            <p:cNvGrpSpPr/>
            <p:nvPr/>
          </p:nvGrpSpPr>
          <p:grpSpPr>
            <a:xfrm>
              <a:off x="1145606" y="3806798"/>
              <a:ext cx="702538" cy="829933"/>
              <a:chOff x="-145995" y="8633545"/>
              <a:chExt cx="787401" cy="790061"/>
            </a:xfrm>
          </p:grpSpPr>
          <p:sp>
            <p:nvSpPr>
              <p:cNvPr id="27" name="Freeform 45"/>
              <p:cNvSpPr>
                <a:spLocks/>
              </p:cNvSpPr>
              <p:nvPr/>
            </p:nvSpPr>
            <p:spPr bwMode="auto">
              <a:xfrm>
                <a:off x="255643" y="9062171"/>
                <a:ext cx="363538" cy="88900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Freeform 46"/>
              <p:cNvSpPr>
                <a:spLocks noEditPoints="1"/>
              </p:cNvSpPr>
              <p:nvPr/>
            </p:nvSpPr>
            <p:spPr bwMode="auto">
              <a:xfrm>
                <a:off x="233418" y="9039946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9" name="Freeform 47"/>
              <p:cNvSpPr>
                <a:spLocks/>
              </p:cNvSpPr>
              <p:nvPr/>
            </p:nvSpPr>
            <p:spPr bwMode="auto">
              <a:xfrm>
                <a:off x="255643" y="9136784"/>
                <a:ext cx="363538" cy="90488"/>
              </a:xfrm>
              <a:custGeom>
                <a:avLst/>
                <a:gdLst>
                  <a:gd name="T0" fmla="*/ 6 w 97"/>
                  <a:gd name="T1" fmla="*/ 24 h 24"/>
                  <a:gd name="T2" fmla="*/ 0 w 97"/>
                  <a:gd name="T3" fmla="*/ 18 h 24"/>
                  <a:gd name="T4" fmla="*/ 0 w 97"/>
                  <a:gd name="T5" fmla="*/ 6 h 24"/>
                  <a:gd name="T6" fmla="*/ 6 w 97"/>
                  <a:gd name="T7" fmla="*/ 0 h 24"/>
                  <a:gd name="T8" fmla="*/ 91 w 97"/>
                  <a:gd name="T9" fmla="*/ 0 h 24"/>
                  <a:gd name="T10" fmla="*/ 97 w 97"/>
                  <a:gd name="T11" fmla="*/ 6 h 24"/>
                  <a:gd name="T12" fmla="*/ 97 w 97"/>
                  <a:gd name="T13" fmla="*/ 18 h 24"/>
                  <a:gd name="T14" fmla="*/ 91 w 97"/>
                  <a:gd name="T15" fmla="*/ 24 h 24"/>
                  <a:gd name="T16" fmla="*/ 6 w 97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4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Freeform 48"/>
              <p:cNvSpPr>
                <a:spLocks noEditPoints="1"/>
              </p:cNvSpPr>
              <p:nvPr/>
            </p:nvSpPr>
            <p:spPr bwMode="auto">
              <a:xfrm>
                <a:off x="233418" y="9114559"/>
                <a:ext cx="407988" cy="134938"/>
              </a:xfrm>
              <a:custGeom>
                <a:avLst/>
                <a:gdLst>
                  <a:gd name="T0" fmla="*/ 97 w 109"/>
                  <a:gd name="T1" fmla="*/ 12 h 36"/>
                  <a:gd name="T2" fmla="*/ 97 w 109"/>
                  <a:gd name="T3" fmla="*/ 24 h 36"/>
                  <a:gd name="T4" fmla="*/ 12 w 109"/>
                  <a:gd name="T5" fmla="*/ 24 h 36"/>
                  <a:gd name="T6" fmla="*/ 12 w 109"/>
                  <a:gd name="T7" fmla="*/ 12 h 36"/>
                  <a:gd name="T8" fmla="*/ 97 w 109"/>
                  <a:gd name="T9" fmla="*/ 12 h 36"/>
                  <a:gd name="T10" fmla="*/ 97 w 109"/>
                  <a:gd name="T11" fmla="*/ 0 h 36"/>
                  <a:gd name="T12" fmla="*/ 12 w 109"/>
                  <a:gd name="T13" fmla="*/ 0 h 36"/>
                  <a:gd name="T14" fmla="*/ 0 w 109"/>
                  <a:gd name="T15" fmla="*/ 12 h 36"/>
                  <a:gd name="T16" fmla="*/ 0 w 109"/>
                  <a:gd name="T17" fmla="*/ 24 h 36"/>
                  <a:gd name="T18" fmla="*/ 12 w 109"/>
                  <a:gd name="T19" fmla="*/ 36 h 36"/>
                  <a:gd name="T20" fmla="*/ 97 w 109"/>
                  <a:gd name="T21" fmla="*/ 36 h 36"/>
                  <a:gd name="T22" fmla="*/ 109 w 109"/>
                  <a:gd name="T23" fmla="*/ 24 h 36"/>
                  <a:gd name="T24" fmla="*/ 109 w 109"/>
                  <a:gd name="T25" fmla="*/ 12 h 36"/>
                  <a:gd name="T26" fmla="*/ 97 w 109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36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Freeform 49"/>
              <p:cNvSpPr>
                <a:spLocks/>
              </p:cNvSpPr>
              <p:nvPr/>
            </p:nvSpPr>
            <p:spPr bwMode="auto">
              <a:xfrm>
                <a:off x="217543" y="8657358"/>
                <a:ext cx="263525" cy="254000"/>
              </a:xfrm>
              <a:custGeom>
                <a:avLst/>
                <a:gdLst>
                  <a:gd name="T0" fmla="*/ 50 w 70"/>
                  <a:gd name="T1" fmla="*/ 68 h 68"/>
                  <a:gd name="T2" fmla="*/ 45 w 70"/>
                  <a:gd name="T3" fmla="*/ 67 h 68"/>
                  <a:gd name="T4" fmla="*/ 2 w 70"/>
                  <a:gd name="T5" fmla="*/ 23 h 68"/>
                  <a:gd name="T6" fmla="*/ 2 w 70"/>
                  <a:gd name="T7" fmla="*/ 15 h 68"/>
                  <a:gd name="T8" fmla="*/ 14 w 70"/>
                  <a:gd name="T9" fmla="*/ 3 h 68"/>
                  <a:gd name="T10" fmla="*/ 22 w 70"/>
                  <a:gd name="T11" fmla="*/ 0 h 68"/>
                  <a:gd name="T12" fmla="*/ 31 w 70"/>
                  <a:gd name="T13" fmla="*/ 3 h 68"/>
                  <a:gd name="T14" fmla="*/ 65 w 70"/>
                  <a:gd name="T15" fmla="*/ 38 h 68"/>
                  <a:gd name="T16" fmla="*/ 65 w 70"/>
                  <a:gd name="T17" fmla="*/ 55 h 68"/>
                  <a:gd name="T18" fmla="*/ 54 w 70"/>
                  <a:gd name="T19" fmla="*/ 67 h 68"/>
                  <a:gd name="T20" fmla="*/ 50 w 70"/>
                  <a:gd name="T2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8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2" name="Freeform 50"/>
              <p:cNvSpPr>
                <a:spLocks noEditPoints="1"/>
              </p:cNvSpPr>
              <p:nvPr/>
            </p:nvSpPr>
            <p:spPr bwMode="auto">
              <a:xfrm>
                <a:off x="192143" y="8633545"/>
                <a:ext cx="314325" cy="300038"/>
              </a:xfrm>
              <a:custGeom>
                <a:avLst/>
                <a:gdLst>
                  <a:gd name="T0" fmla="*/ 29 w 84"/>
                  <a:gd name="T1" fmla="*/ 12 h 80"/>
                  <a:gd name="T2" fmla="*/ 34 w 84"/>
                  <a:gd name="T3" fmla="*/ 13 h 80"/>
                  <a:gd name="T4" fmla="*/ 68 w 84"/>
                  <a:gd name="T5" fmla="*/ 48 h 80"/>
                  <a:gd name="T6" fmla="*/ 68 w 84"/>
                  <a:gd name="T7" fmla="*/ 57 h 80"/>
                  <a:gd name="T8" fmla="*/ 57 w 84"/>
                  <a:gd name="T9" fmla="*/ 68 h 80"/>
                  <a:gd name="T10" fmla="*/ 13 w 84"/>
                  <a:gd name="T11" fmla="*/ 25 h 80"/>
                  <a:gd name="T12" fmla="*/ 25 w 84"/>
                  <a:gd name="T13" fmla="*/ 13 h 80"/>
                  <a:gd name="T14" fmla="*/ 29 w 84"/>
                  <a:gd name="T15" fmla="*/ 12 h 80"/>
                  <a:gd name="T16" fmla="*/ 29 w 84"/>
                  <a:gd name="T17" fmla="*/ 0 h 80"/>
                  <a:gd name="T18" fmla="*/ 16 w 84"/>
                  <a:gd name="T19" fmla="*/ 5 h 80"/>
                  <a:gd name="T20" fmla="*/ 5 w 84"/>
                  <a:gd name="T21" fmla="*/ 16 h 80"/>
                  <a:gd name="T22" fmla="*/ 5 w 84"/>
                  <a:gd name="T23" fmla="*/ 33 h 80"/>
                  <a:gd name="T24" fmla="*/ 48 w 84"/>
                  <a:gd name="T25" fmla="*/ 77 h 80"/>
                  <a:gd name="T26" fmla="*/ 57 w 84"/>
                  <a:gd name="T27" fmla="*/ 80 h 80"/>
                  <a:gd name="T28" fmla="*/ 57 w 84"/>
                  <a:gd name="T29" fmla="*/ 80 h 80"/>
                  <a:gd name="T30" fmla="*/ 65 w 84"/>
                  <a:gd name="T31" fmla="*/ 77 h 80"/>
                  <a:gd name="T32" fmla="*/ 77 w 84"/>
                  <a:gd name="T33" fmla="*/ 65 h 80"/>
                  <a:gd name="T34" fmla="*/ 77 w 84"/>
                  <a:gd name="T35" fmla="*/ 39 h 80"/>
                  <a:gd name="T36" fmla="*/ 42 w 84"/>
                  <a:gd name="T37" fmla="*/ 5 h 80"/>
                  <a:gd name="T38" fmla="*/ 29 w 84"/>
                  <a:gd name="T3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8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3" name="Freeform 51"/>
              <p:cNvSpPr>
                <a:spLocks noEditPoints="1"/>
              </p:cNvSpPr>
              <p:nvPr/>
            </p:nvSpPr>
            <p:spPr bwMode="auto">
              <a:xfrm>
                <a:off x="-123770" y="8724033"/>
                <a:ext cx="742950" cy="528639"/>
              </a:xfrm>
              <a:custGeom>
                <a:avLst/>
                <a:gdLst>
                  <a:gd name="T0" fmla="*/ 12 w 198"/>
                  <a:gd name="T1" fmla="*/ 141 h 141"/>
                  <a:gd name="T2" fmla="*/ 8 w 198"/>
                  <a:gd name="T3" fmla="*/ 140 h 141"/>
                  <a:gd name="T4" fmla="*/ 3 w 198"/>
                  <a:gd name="T5" fmla="*/ 134 h 141"/>
                  <a:gd name="T6" fmla="*/ 1 w 198"/>
                  <a:gd name="T7" fmla="*/ 128 h 141"/>
                  <a:gd name="T8" fmla="*/ 14 w 198"/>
                  <a:gd name="T9" fmla="*/ 77 h 141"/>
                  <a:gd name="T10" fmla="*/ 15 w 198"/>
                  <a:gd name="T11" fmla="*/ 75 h 141"/>
                  <a:gd name="T12" fmla="*/ 88 w 198"/>
                  <a:gd name="T13" fmla="*/ 1 h 141"/>
                  <a:gd name="T14" fmla="*/ 92 w 198"/>
                  <a:gd name="T15" fmla="*/ 0 h 141"/>
                  <a:gd name="T16" fmla="*/ 92 w 198"/>
                  <a:gd name="T17" fmla="*/ 0 h 141"/>
                  <a:gd name="T18" fmla="*/ 97 w 198"/>
                  <a:gd name="T19" fmla="*/ 1 h 141"/>
                  <a:gd name="T20" fmla="*/ 103 w 198"/>
                  <a:gd name="T21" fmla="*/ 8 h 141"/>
                  <a:gd name="T22" fmla="*/ 105 w 198"/>
                  <a:gd name="T23" fmla="*/ 12 h 141"/>
                  <a:gd name="T24" fmla="*/ 109 w 198"/>
                  <a:gd name="T25" fmla="*/ 13 h 141"/>
                  <a:gd name="T26" fmla="*/ 116 w 198"/>
                  <a:gd name="T27" fmla="*/ 21 h 141"/>
                  <a:gd name="T28" fmla="*/ 117 w 198"/>
                  <a:gd name="T29" fmla="*/ 24 h 141"/>
                  <a:gd name="T30" fmla="*/ 121 w 198"/>
                  <a:gd name="T31" fmla="*/ 26 h 141"/>
                  <a:gd name="T32" fmla="*/ 128 w 198"/>
                  <a:gd name="T33" fmla="*/ 33 h 141"/>
                  <a:gd name="T34" fmla="*/ 130 w 198"/>
                  <a:gd name="T35" fmla="*/ 37 h 141"/>
                  <a:gd name="T36" fmla="*/ 133 w 198"/>
                  <a:gd name="T37" fmla="*/ 38 h 141"/>
                  <a:gd name="T38" fmla="*/ 140 w 198"/>
                  <a:gd name="T39" fmla="*/ 45 h 141"/>
                  <a:gd name="T40" fmla="*/ 142 w 198"/>
                  <a:gd name="T41" fmla="*/ 49 h 141"/>
                  <a:gd name="T42" fmla="*/ 140 w 198"/>
                  <a:gd name="T43" fmla="*/ 53 h 141"/>
                  <a:gd name="T44" fmla="*/ 124 w 198"/>
                  <a:gd name="T45" fmla="*/ 70 h 141"/>
                  <a:gd name="T46" fmla="*/ 192 w 198"/>
                  <a:gd name="T47" fmla="*/ 70 h 141"/>
                  <a:gd name="T48" fmla="*/ 198 w 198"/>
                  <a:gd name="T49" fmla="*/ 76 h 141"/>
                  <a:gd name="T50" fmla="*/ 198 w 198"/>
                  <a:gd name="T51" fmla="*/ 87 h 141"/>
                  <a:gd name="T52" fmla="*/ 192 w 198"/>
                  <a:gd name="T53" fmla="*/ 93 h 141"/>
                  <a:gd name="T54" fmla="*/ 107 w 198"/>
                  <a:gd name="T55" fmla="*/ 93 h 141"/>
                  <a:gd name="T56" fmla="*/ 103 w 198"/>
                  <a:gd name="T57" fmla="*/ 91 h 141"/>
                  <a:gd name="T58" fmla="*/ 67 w 198"/>
                  <a:gd name="T59" fmla="*/ 127 h 141"/>
                  <a:gd name="T60" fmla="*/ 64 w 198"/>
                  <a:gd name="T61" fmla="*/ 128 h 141"/>
                  <a:gd name="T62" fmla="*/ 14 w 198"/>
                  <a:gd name="T63" fmla="*/ 141 h 141"/>
                  <a:gd name="T64" fmla="*/ 12 w 198"/>
                  <a:gd name="T65" fmla="*/ 141 h 141"/>
                  <a:gd name="T66" fmla="*/ 23 w 198"/>
                  <a:gd name="T67" fmla="*/ 119 h 141"/>
                  <a:gd name="T68" fmla="*/ 45 w 198"/>
                  <a:gd name="T69" fmla="*/ 113 h 141"/>
                  <a:gd name="T70" fmla="*/ 29 w 198"/>
                  <a:gd name="T71" fmla="*/ 97 h 141"/>
                  <a:gd name="T72" fmla="*/ 23 w 198"/>
                  <a:gd name="T73" fmla="*/ 11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8" h="141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Freeform 52"/>
              <p:cNvSpPr>
                <a:spLocks noEditPoints="1"/>
              </p:cNvSpPr>
              <p:nvPr/>
            </p:nvSpPr>
            <p:spPr bwMode="auto">
              <a:xfrm>
                <a:off x="-145995" y="8701805"/>
                <a:ext cx="787400" cy="721801"/>
              </a:xfrm>
              <a:custGeom>
                <a:avLst/>
                <a:gdLst>
                  <a:gd name="T0" fmla="*/ 98 w 210"/>
                  <a:gd name="T1" fmla="*/ 12 h 153"/>
                  <a:gd name="T2" fmla="*/ 105 w 210"/>
                  <a:gd name="T3" fmla="*/ 18 h 153"/>
                  <a:gd name="T4" fmla="*/ 37 w 210"/>
                  <a:gd name="T5" fmla="*/ 86 h 153"/>
                  <a:gd name="T6" fmla="*/ 43 w 210"/>
                  <a:gd name="T7" fmla="*/ 92 h 153"/>
                  <a:gd name="T8" fmla="*/ 110 w 210"/>
                  <a:gd name="T9" fmla="*/ 24 h 153"/>
                  <a:gd name="T10" fmla="*/ 118 w 210"/>
                  <a:gd name="T11" fmla="*/ 31 h 153"/>
                  <a:gd name="T12" fmla="*/ 50 w 210"/>
                  <a:gd name="T13" fmla="*/ 99 h 153"/>
                  <a:gd name="T14" fmla="*/ 55 w 210"/>
                  <a:gd name="T15" fmla="*/ 104 h 153"/>
                  <a:gd name="T16" fmla="*/ 123 w 210"/>
                  <a:gd name="T17" fmla="*/ 36 h 153"/>
                  <a:gd name="T18" fmla="*/ 130 w 210"/>
                  <a:gd name="T19" fmla="*/ 43 h 153"/>
                  <a:gd name="T20" fmla="*/ 62 w 210"/>
                  <a:gd name="T21" fmla="*/ 111 h 153"/>
                  <a:gd name="T22" fmla="*/ 68 w 210"/>
                  <a:gd name="T23" fmla="*/ 116 h 153"/>
                  <a:gd name="T24" fmla="*/ 135 w 210"/>
                  <a:gd name="T25" fmla="*/ 49 h 153"/>
                  <a:gd name="T26" fmla="*/ 142 w 210"/>
                  <a:gd name="T27" fmla="*/ 55 h 153"/>
                  <a:gd name="T28" fmla="*/ 115 w 210"/>
                  <a:gd name="T29" fmla="*/ 82 h 153"/>
                  <a:gd name="T30" fmla="*/ 198 w 210"/>
                  <a:gd name="T31" fmla="*/ 82 h 153"/>
                  <a:gd name="T32" fmla="*/ 198 w 210"/>
                  <a:gd name="T33" fmla="*/ 93 h 153"/>
                  <a:gd name="T34" fmla="*/ 113 w 210"/>
                  <a:gd name="T35" fmla="*/ 93 h 153"/>
                  <a:gd name="T36" fmla="*/ 113 w 210"/>
                  <a:gd name="T37" fmla="*/ 84 h 153"/>
                  <a:gd name="T38" fmla="*/ 69 w 210"/>
                  <a:gd name="T39" fmla="*/ 128 h 153"/>
                  <a:gd name="T40" fmla="*/ 18 w 210"/>
                  <a:gd name="T41" fmla="*/ 141 h 153"/>
                  <a:gd name="T42" fmla="*/ 13 w 210"/>
                  <a:gd name="T43" fmla="*/ 136 h 153"/>
                  <a:gd name="T44" fmla="*/ 26 w 210"/>
                  <a:gd name="T45" fmla="*/ 85 h 153"/>
                  <a:gd name="T46" fmla="*/ 98 w 210"/>
                  <a:gd name="T47" fmla="*/ 12 h 153"/>
                  <a:gd name="T48" fmla="*/ 21 w 210"/>
                  <a:gd name="T49" fmla="*/ 133 h 153"/>
                  <a:gd name="T50" fmla="*/ 62 w 210"/>
                  <a:gd name="T51" fmla="*/ 122 h 153"/>
                  <a:gd name="T52" fmla="*/ 32 w 210"/>
                  <a:gd name="T53" fmla="*/ 91 h 153"/>
                  <a:gd name="T54" fmla="*/ 21 w 210"/>
                  <a:gd name="T55" fmla="*/ 133 h 153"/>
                  <a:gd name="T56" fmla="*/ 98 w 210"/>
                  <a:gd name="T57" fmla="*/ 0 h 153"/>
                  <a:gd name="T58" fmla="*/ 98 w 210"/>
                  <a:gd name="T59" fmla="*/ 0 h 153"/>
                  <a:gd name="T60" fmla="*/ 90 w 210"/>
                  <a:gd name="T61" fmla="*/ 3 h 153"/>
                  <a:gd name="T62" fmla="*/ 17 w 210"/>
                  <a:gd name="T63" fmla="*/ 76 h 153"/>
                  <a:gd name="T64" fmla="*/ 14 w 210"/>
                  <a:gd name="T65" fmla="*/ 82 h 153"/>
                  <a:gd name="T66" fmla="*/ 1 w 210"/>
                  <a:gd name="T67" fmla="*/ 133 h 153"/>
                  <a:gd name="T68" fmla="*/ 4 w 210"/>
                  <a:gd name="T69" fmla="*/ 145 h 153"/>
                  <a:gd name="T70" fmla="*/ 10 w 210"/>
                  <a:gd name="T71" fmla="*/ 150 h 153"/>
                  <a:gd name="T72" fmla="*/ 18 w 210"/>
                  <a:gd name="T73" fmla="*/ 153 h 153"/>
                  <a:gd name="T74" fmla="*/ 21 w 210"/>
                  <a:gd name="T75" fmla="*/ 153 h 153"/>
                  <a:gd name="T76" fmla="*/ 72 w 210"/>
                  <a:gd name="T77" fmla="*/ 140 h 153"/>
                  <a:gd name="T78" fmla="*/ 77 w 210"/>
                  <a:gd name="T79" fmla="*/ 137 h 153"/>
                  <a:gd name="T80" fmla="*/ 109 w 210"/>
                  <a:gd name="T81" fmla="*/ 105 h 153"/>
                  <a:gd name="T82" fmla="*/ 113 w 210"/>
                  <a:gd name="T83" fmla="*/ 105 h 153"/>
                  <a:gd name="T84" fmla="*/ 198 w 210"/>
                  <a:gd name="T85" fmla="*/ 105 h 153"/>
                  <a:gd name="T86" fmla="*/ 210 w 210"/>
                  <a:gd name="T87" fmla="*/ 93 h 153"/>
                  <a:gd name="T88" fmla="*/ 210 w 210"/>
                  <a:gd name="T89" fmla="*/ 82 h 153"/>
                  <a:gd name="T90" fmla="*/ 198 w 210"/>
                  <a:gd name="T91" fmla="*/ 70 h 153"/>
                  <a:gd name="T92" fmla="*/ 144 w 210"/>
                  <a:gd name="T93" fmla="*/ 70 h 153"/>
                  <a:gd name="T94" fmla="*/ 150 w 210"/>
                  <a:gd name="T95" fmla="*/ 64 h 153"/>
                  <a:gd name="T96" fmla="*/ 154 w 210"/>
                  <a:gd name="T97" fmla="*/ 55 h 153"/>
                  <a:gd name="T98" fmla="*/ 150 w 210"/>
                  <a:gd name="T99" fmla="*/ 47 h 153"/>
                  <a:gd name="T100" fmla="*/ 144 w 210"/>
                  <a:gd name="T101" fmla="*/ 40 h 153"/>
                  <a:gd name="T102" fmla="*/ 140 w 210"/>
                  <a:gd name="T103" fmla="*/ 38 h 153"/>
                  <a:gd name="T104" fmla="*/ 138 w 210"/>
                  <a:gd name="T105" fmla="*/ 35 h 153"/>
                  <a:gd name="T106" fmla="*/ 131 w 210"/>
                  <a:gd name="T107" fmla="*/ 28 h 153"/>
                  <a:gd name="T108" fmla="*/ 128 w 210"/>
                  <a:gd name="T109" fmla="*/ 25 h 153"/>
                  <a:gd name="T110" fmla="*/ 126 w 210"/>
                  <a:gd name="T111" fmla="*/ 22 h 153"/>
                  <a:gd name="T112" fmla="*/ 119 w 210"/>
                  <a:gd name="T113" fmla="*/ 15 h 153"/>
                  <a:gd name="T114" fmla="*/ 116 w 210"/>
                  <a:gd name="T115" fmla="*/ 13 h 153"/>
                  <a:gd name="T116" fmla="*/ 113 w 210"/>
                  <a:gd name="T117" fmla="*/ 10 h 153"/>
                  <a:gd name="T118" fmla="*/ 107 w 210"/>
                  <a:gd name="T119" fmla="*/ 3 h 153"/>
                  <a:gd name="T120" fmla="*/ 98 w 210"/>
                  <a:gd name="T12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0" h="153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5" name="Rectangle 53"/>
              <p:cNvSpPr>
                <a:spLocks noChangeArrowheads="1"/>
              </p:cNvSpPr>
              <p:nvPr/>
            </p:nvSpPr>
            <p:spPr bwMode="auto"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6" name="Rectangle 54"/>
              <p:cNvSpPr>
                <a:spLocks noChangeArrowheads="1"/>
              </p:cNvSpPr>
              <p:nvPr/>
            </p:nvSpPr>
            <p:spPr bwMode="auto"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7" name="Freeform 55"/>
              <p:cNvSpPr>
                <a:spLocks/>
              </p:cNvSpPr>
              <p:nvPr/>
            </p:nvSpPr>
            <p:spPr bwMode="auto">
              <a:xfrm>
                <a:off x="239768" y="8674820"/>
                <a:ext cx="217488" cy="214313"/>
              </a:xfrm>
              <a:custGeom>
                <a:avLst/>
                <a:gdLst>
                  <a:gd name="T0" fmla="*/ 55 w 58"/>
                  <a:gd name="T1" fmla="*/ 46 h 57"/>
                  <a:gd name="T2" fmla="*/ 55 w 58"/>
                  <a:gd name="T3" fmla="*/ 37 h 57"/>
                  <a:gd name="T4" fmla="*/ 21 w 58"/>
                  <a:gd name="T5" fmla="*/ 2 h 57"/>
                  <a:gd name="T6" fmla="*/ 12 w 58"/>
                  <a:gd name="T7" fmla="*/ 2 h 57"/>
                  <a:gd name="T8" fmla="*/ 0 w 58"/>
                  <a:gd name="T9" fmla="*/ 14 h 57"/>
                  <a:gd name="T10" fmla="*/ 44 w 58"/>
                  <a:gd name="T11" fmla="*/ 57 h 57"/>
                  <a:gd name="T12" fmla="*/ 55 w 58"/>
                  <a:gd name="T13" fmla="*/ 4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57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8" name="Freeform 56"/>
              <p:cNvSpPr>
                <a:spLocks noEditPoints="1"/>
              </p:cNvSpPr>
              <p:nvPr/>
            </p:nvSpPr>
            <p:spPr bwMode="auto">
              <a:xfrm>
                <a:off x="-96782" y="8746258"/>
                <a:ext cx="693738" cy="484189"/>
              </a:xfrm>
              <a:custGeom>
                <a:avLst/>
                <a:gdLst>
                  <a:gd name="T0" fmla="*/ 241 w 437"/>
                  <a:gd name="T1" fmla="*/ 166 h 305"/>
                  <a:gd name="T2" fmla="*/ 305 w 437"/>
                  <a:gd name="T3" fmla="*/ 102 h 305"/>
                  <a:gd name="T4" fmla="*/ 288 w 437"/>
                  <a:gd name="T5" fmla="*/ 88 h 305"/>
                  <a:gd name="T6" fmla="*/ 130 w 437"/>
                  <a:gd name="T7" fmla="*/ 246 h 305"/>
                  <a:gd name="T8" fmla="*/ 116 w 437"/>
                  <a:gd name="T9" fmla="*/ 234 h 305"/>
                  <a:gd name="T10" fmla="*/ 276 w 437"/>
                  <a:gd name="T11" fmla="*/ 74 h 305"/>
                  <a:gd name="T12" fmla="*/ 260 w 437"/>
                  <a:gd name="T13" fmla="*/ 57 h 305"/>
                  <a:gd name="T14" fmla="*/ 99 w 437"/>
                  <a:gd name="T15" fmla="*/ 218 h 305"/>
                  <a:gd name="T16" fmla="*/ 87 w 437"/>
                  <a:gd name="T17" fmla="*/ 206 h 305"/>
                  <a:gd name="T18" fmla="*/ 248 w 437"/>
                  <a:gd name="T19" fmla="*/ 45 h 305"/>
                  <a:gd name="T20" fmla="*/ 229 w 437"/>
                  <a:gd name="T21" fmla="*/ 29 h 305"/>
                  <a:gd name="T22" fmla="*/ 71 w 437"/>
                  <a:gd name="T23" fmla="*/ 189 h 305"/>
                  <a:gd name="T24" fmla="*/ 56 w 437"/>
                  <a:gd name="T25" fmla="*/ 175 h 305"/>
                  <a:gd name="T26" fmla="*/ 217 w 437"/>
                  <a:gd name="T27" fmla="*/ 14 h 305"/>
                  <a:gd name="T28" fmla="*/ 201 w 437"/>
                  <a:gd name="T29" fmla="*/ 0 h 305"/>
                  <a:gd name="T30" fmla="*/ 30 w 437"/>
                  <a:gd name="T31" fmla="*/ 173 h 305"/>
                  <a:gd name="T32" fmla="*/ 0 w 437"/>
                  <a:gd name="T33" fmla="*/ 293 h 305"/>
                  <a:gd name="T34" fmla="*/ 12 w 437"/>
                  <a:gd name="T35" fmla="*/ 305 h 305"/>
                  <a:gd name="T36" fmla="*/ 132 w 437"/>
                  <a:gd name="T37" fmla="*/ 274 h 305"/>
                  <a:gd name="T38" fmla="*/ 236 w 437"/>
                  <a:gd name="T39" fmla="*/ 170 h 305"/>
                  <a:gd name="T40" fmla="*/ 236 w 437"/>
                  <a:gd name="T41" fmla="*/ 192 h 305"/>
                  <a:gd name="T42" fmla="*/ 437 w 437"/>
                  <a:gd name="T43" fmla="*/ 192 h 305"/>
                  <a:gd name="T44" fmla="*/ 437 w 437"/>
                  <a:gd name="T45" fmla="*/ 166 h 305"/>
                  <a:gd name="T46" fmla="*/ 241 w 437"/>
                  <a:gd name="T47" fmla="*/ 166 h 305"/>
                  <a:gd name="T48" fmla="*/ 19 w 437"/>
                  <a:gd name="T49" fmla="*/ 286 h 305"/>
                  <a:gd name="T50" fmla="*/ 45 w 437"/>
                  <a:gd name="T51" fmla="*/ 187 h 305"/>
                  <a:gd name="T52" fmla="*/ 116 w 437"/>
                  <a:gd name="T53" fmla="*/ 260 h 305"/>
                  <a:gd name="T54" fmla="*/ 19 w 437"/>
                  <a:gd name="T55" fmla="*/ 286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7" h="305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879303" y="3862381"/>
              <a:ext cx="448712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1. </a:t>
              </a:r>
              <a:r>
                <a:rPr lang="vi-VN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nghĩa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82787" y="3595791"/>
                <a:ext cx="21420685" cy="7558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70510" algn="just">
                  <a:spcAft>
                    <a:spcPts val="0"/>
                  </a:spcAft>
                </a:pPr>
                <a:r>
                  <a:rPr lang="nl-NL" sz="4400" dirty="0">
                    <a:latin typeface="Varpada"/>
                  </a:rPr>
                  <a:t> 	</a:t>
                </a:r>
                <a:r>
                  <a:rPr lang="vi-VN" sz="44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400" dirty="0">
                    <a:latin typeface="Varpada"/>
                  </a:rPr>
                  <a:t>. </a:t>
                </a:r>
                <a:r>
                  <a:rPr lang="fr-FR" sz="4400" dirty="0" err="1">
                    <a:latin typeface="Varpada"/>
                  </a:rPr>
                  <a:t>Phương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trình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tham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số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của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đường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thẳng</a:t>
                </a:r>
                <a:r>
                  <a:rPr lang="fr-FR" sz="44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đi</a:t>
                </a:r>
                <a:r>
                  <a:rPr lang="fr-FR" sz="4400" dirty="0">
                    <a:latin typeface="Varpada"/>
                  </a:rPr>
                  <a:t> qua </a:t>
                </a:r>
                <a:r>
                  <a:rPr lang="fr-FR" sz="4400" dirty="0" err="1">
                    <a:latin typeface="Varpada"/>
                  </a:rPr>
                  <a:t>điểm</a:t>
                </a:r>
                <a:r>
                  <a:rPr lang="fr-FR" sz="4400" dirty="0">
                    <a:latin typeface="Varpada"/>
                  </a:rPr>
                  <a:t> M</a:t>
                </a:r>
                <a:r>
                  <a:rPr lang="fr-FR" sz="4400" baseline="-25000" dirty="0">
                    <a:latin typeface="Varpada"/>
                  </a:rPr>
                  <a:t>0</a:t>
                </a:r>
                <a:r>
                  <a:rPr lang="fr-FR" sz="4400" dirty="0">
                    <a:latin typeface="Varpada"/>
                  </a:rPr>
                  <a:t>(x</a:t>
                </a:r>
                <a:r>
                  <a:rPr lang="fr-FR" sz="4400" baseline="-25000" dirty="0">
                    <a:latin typeface="Varpada"/>
                  </a:rPr>
                  <a:t>0</a:t>
                </a:r>
                <a:r>
                  <a:rPr lang="fr-FR" sz="4400" dirty="0">
                    <a:latin typeface="Varpada"/>
                  </a:rPr>
                  <a:t>;y</a:t>
                </a:r>
                <a:r>
                  <a:rPr lang="fr-FR" sz="4400" baseline="-25000" dirty="0">
                    <a:latin typeface="Varpada"/>
                  </a:rPr>
                  <a:t>0</a:t>
                </a:r>
                <a:r>
                  <a:rPr lang="fr-FR" sz="4400" dirty="0">
                    <a:latin typeface="Varpada"/>
                  </a:rPr>
                  <a:t>;z</a:t>
                </a:r>
                <a:r>
                  <a:rPr lang="fr-FR" sz="4400" baseline="-25000" dirty="0">
                    <a:latin typeface="Varpada"/>
                  </a:rPr>
                  <a:t>0</a:t>
                </a:r>
                <a:r>
                  <a:rPr lang="fr-FR" sz="4400" dirty="0">
                    <a:latin typeface="Varpada"/>
                  </a:rPr>
                  <a:t>) </a:t>
                </a:r>
                <a:r>
                  <a:rPr lang="fr-FR" sz="4400" dirty="0" err="1">
                    <a:latin typeface="Varpada"/>
                  </a:rPr>
                  <a:t>và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có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vectơ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chỉ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phương</a:t>
                </a:r>
                <a:r>
                  <a:rPr lang="fr-FR" sz="44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fr-FR" sz="440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sz="4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44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sz="4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44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sz="44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4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4400" dirty="0">
                    <a:latin typeface="Varpada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fr-FR" sz="4400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4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sz="4400" dirty="0">
                    <a:latin typeface="Varpada"/>
                  </a:rPr>
                  <a:t>  </a:t>
                </a:r>
                <a:endParaRPr lang="en-US" sz="4400" dirty="0">
                  <a:latin typeface="Varpada"/>
                </a:endParaRPr>
              </a:p>
              <a:p>
                <a:pPr indent="270510" algn="just">
                  <a:spcAft>
                    <a:spcPts val="0"/>
                  </a:spcAft>
                </a:pPr>
                <a:r>
                  <a:rPr lang="fr-FR" sz="4400" dirty="0">
                    <a:latin typeface="Varpada"/>
                  </a:rPr>
                  <a:t>                  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  <m:r>
                      <a:rPr lang="fr-FR" sz="4400">
                        <a:latin typeface="Cambria Math" panose="02040503050406030204" pitchFamily="18" charset="0"/>
                      </a:rPr>
                      <m:t>   </m:t>
                    </m:r>
                    <m:d>
                      <m:dPr>
                        <m:ctrlPr>
                          <a:rPr lang="fr-FR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440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en-US" sz="4400" dirty="0">
                  <a:latin typeface="Varpada"/>
                </a:endParaRPr>
              </a:p>
              <a:p>
                <a:pPr indent="270510" algn="just">
                  <a:spcAft>
                    <a:spcPts val="0"/>
                  </a:spcAft>
                </a:pPr>
                <a:r>
                  <a:rPr lang="nl-NL" sz="4400" dirty="0">
                    <a:latin typeface="Varpada"/>
                  </a:rPr>
                  <a:t> 	</a:t>
                </a:r>
                <a:r>
                  <a:rPr lang="vi-VN" sz="44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400" dirty="0">
                    <a:latin typeface="Varpada"/>
                  </a:rPr>
                  <a:t>. </a:t>
                </a:r>
                <a:r>
                  <a:rPr lang="fr-FR" sz="4400" dirty="0" err="1">
                    <a:latin typeface="Varpada"/>
                  </a:rPr>
                  <a:t>Nếu</a:t>
                </a:r>
                <a:r>
                  <a:rPr lang="fr-FR" sz="4400" dirty="0">
                    <a:latin typeface="Varpada"/>
                  </a:rPr>
                  <a:t> a</a:t>
                </a:r>
                <a:r>
                  <a:rPr lang="fr-FR" sz="4400" baseline="-25000" dirty="0">
                    <a:latin typeface="Varpada"/>
                  </a:rPr>
                  <a:t>1</a:t>
                </a:r>
                <a:r>
                  <a:rPr lang="fr-FR" sz="4400" dirty="0">
                    <a:latin typeface="Varpada"/>
                  </a:rPr>
                  <a:t>, a</a:t>
                </a:r>
                <a:r>
                  <a:rPr lang="fr-FR" sz="4400" baseline="-25000" dirty="0">
                    <a:latin typeface="Varpada"/>
                  </a:rPr>
                  <a:t>2</a:t>
                </a:r>
                <a:r>
                  <a:rPr lang="fr-FR" sz="4400" dirty="0">
                    <a:latin typeface="Varpada"/>
                  </a:rPr>
                  <a:t> , a</a:t>
                </a:r>
                <a:r>
                  <a:rPr lang="fr-FR" sz="4400" baseline="-25000" dirty="0">
                    <a:latin typeface="Varpada"/>
                  </a:rPr>
                  <a:t>3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đều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khác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không</a:t>
                </a:r>
                <a:r>
                  <a:rPr lang="fr-FR" sz="4400" dirty="0">
                    <a:latin typeface="Varpada"/>
                  </a:rPr>
                  <a:t> .</a:t>
                </a:r>
                <a:r>
                  <a:rPr lang="fr-FR" sz="4400" dirty="0" err="1">
                    <a:latin typeface="Varpada"/>
                  </a:rPr>
                  <a:t>Phương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trình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đường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thẳng</a:t>
                </a:r>
                <a14:m>
                  <m:oMath xmlns:m="http://schemas.openxmlformats.org/officeDocument/2006/math">
                    <m:r>
                      <a:rPr lang="fr-FR" sz="4400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viết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dưới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dạng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chính</a:t>
                </a:r>
                <a:r>
                  <a:rPr lang="fr-FR" sz="4400" dirty="0">
                    <a:latin typeface="Varpada"/>
                  </a:rPr>
                  <a:t>  </a:t>
                </a:r>
                <a:r>
                  <a:rPr lang="fr-FR" sz="4400" dirty="0" err="1">
                    <a:latin typeface="Varpada"/>
                  </a:rPr>
                  <a:t>tắc</a:t>
                </a:r>
                <a:r>
                  <a:rPr lang="fr-FR" sz="4400" dirty="0">
                    <a:latin typeface="Varpada"/>
                  </a:rPr>
                  <a:t>  </a:t>
                </a:r>
                <a:r>
                  <a:rPr lang="fr-FR" sz="4400" dirty="0" err="1">
                    <a:latin typeface="Varpada"/>
                  </a:rPr>
                  <a:t>như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sau</a:t>
                </a:r>
                <a:r>
                  <a:rPr lang="fr-FR" sz="4400" dirty="0">
                    <a:latin typeface="Varpada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440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fr-FR" sz="4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440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fr-FR" sz="4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sz="440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44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4400" dirty="0">
                    <a:latin typeface="Varpada"/>
                  </a:rPr>
                  <a:t> </a:t>
                </a:r>
                <a:r>
                  <a:rPr lang="en-US" sz="4400" dirty="0">
                    <a:latin typeface="Varpada"/>
                  </a:rPr>
                  <a:t>               </a:t>
                </a:r>
                <a:r>
                  <a:rPr lang="vi-VN" sz="44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400" dirty="0">
                    <a:latin typeface="Varpada"/>
                  </a:rPr>
                  <a:t>. </a:t>
                </a:r>
                <a:r>
                  <a:rPr lang="fr-FR" sz="4400" dirty="0" err="1">
                    <a:latin typeface="Varpada"/>
                  </a:rPr>
                  <a:t>Ngoài</a:t>
                </a:r>
                <a:r>
                  <a:rPr lang="fr-FR" sz="4400" dirty="0">
                    <a:latin typeface="Varpada"/>
                  </a:rPr>
                  <a:t> ra </a:t>
                </a:r>
                <a:r>
                  <a:rPr lang="fr-FR" sz="4400" dirty="0" err="1">
                    <a:latin typeface="Varpada"/>
                  </a:rPr>
                  <a:t>đường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thẳng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còn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có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dạng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tổng</a:t>
                </a:r>
                <a:r>
                  <a:rPr lang="fr-FR" sz="4400" dirty="0">
                    <a:latin typeface="Varpada"/>
                  </a:rPr>
                  <a:t> </a:t>
                </a:r>
                <a:r>
                  <a:rPr lang="fr-FR" sz="4400" dirty="0" err="1">
                    <a:latin typeface="Varpada"/>
                  </a:rPr>
                  <a:t>quát</a:t>
                </a:r>
                <a:r>
                  <a:rPr lang="fr-FR" sz="4400" dirty="0">
                    <a:latin typeface="Varpada"/>
                  </a:rPr>
                  <a:t> là 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4400" dirty="0">
                    <a:latin typeface="Varpada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4400">
                        <a:latin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44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44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44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44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44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4400" dirty="0">
                    <a:latin typeface="Varpada"/>
                  </a:rPr>
                  <a:t> thỏa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vi-VN" sz="440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vi-VN" sz="4400" dirty="0">
                    <a:latin typeface="Varpada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vi-VN" sz="440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vi-VN" sz="4400" dirty="0">
                    <a:latin typeface="Varpada"/>
                  </a:rPr>
                  <a:t>.</a:t>
                </a:r>
                <a:endParaRPr lang="en-US" dirty="0">
                  <a:latin typeface="Varpada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787" y="3595791"/>
                <a:ext cx="21420685" cy="7558095"/>
              </a:xfrm>
              <a:prstGeom prst="rect">
                <a:avLst/>
              </a:prstGeom>
              <a:blipFill>
                <a:blip r:embed="rId4"/>
                <a:stretch>
                  <a:fillRect l="-1138" t="-1855" r="-1167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67CEB7C-F1FA-4DC2-AA40-AD7587A104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891691"/>
              </p:ext>
            </p:extLst>
          </p:nvPr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131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4CA0C4BE-44B7-408A-BE66-A07E135009F1}"/>
              </a:ext>
            </a:extLst>
          </p:cNvPr>
          <p:cNvGrpSpPr/>
          <p:nvPr/>
        </p:nvGrpSpPr>
        <p:grpSpPr>
          <a:xfrm>
            <a:off x="306388" y="7518054"/>
            <a:ext cx="23788188" cy="5455094"/>
            <a:chOff x="-236206" y="3850611"/>
            <a:chExt cx="11986941" cy="37779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14BDDFDB-6860-4FCE-92B0-225C4E1B369D}"/>
                    </a:ext>
                  </a:extLst>
                </p:cNvPr>
                <p:cNvSpPr/>
                <p:nvPr/>
              </p:nvSpPr>
              <p:spPr>
                <a:xfrm>
                  <a:off x="-84164" y="3863898"/>
                  <a:ext cx="11834899" cy="3764663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Ta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=(−3;1;1)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−10;5;2</m:t>
                          </m:r>
                        </m:e>
                      </m:d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Đ</a:t>
                  </a:r>
                  <a:r>
                    <a:rPr lang="vi-VN" sz="5400" dirty="0">
                      <a:solidFill>
                        <a:schemeClr val="tx1"/>
                      </a:solidFill>
                      <a:latin typeface="Varpada"/>
                    </a:rPr>
                    <a:t>ư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ờng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vuông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góc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với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𝐴𝐶</m:t>
                              </m:r>
                            </m:e>
                          </m:acc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e>
                          </m:acc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3;4;5</m:t>
                          </m:r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14BDDFDB-6860-4FCE-92B0-225C4E1B36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4164" y="3863898"/>
                  <a:ext cx="11834899" cy="3764663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E77A57E-C936-4548-8BE2-673E0281891E}"/>
                </a:ext>
              </a:extLst>
            </p:cNvPr>
            <p:cNvGrpSpPr/>
            <p:nvPr/>
          </p:nvGrpSpPr>
          <p:grpSpPr>
            <a:xfrm>
              <a:off x="-236206" y="3850611"/>
              <a:ext cx="3184269" cy="932464"/>
              <a:chOff x="414211" y="6628898"/>
              <a:chExt cx="6242320" cy="1694243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372CEED9-C0DC-47B9-BCDD-D0A1E84E89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166710" y="4833318"/>
                <a:ext cx="1694242" cy="528540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B494445-537F-4B51-8F63-CD26859112C7}"/>
                  </a:ext>
                </a:extLst>
              </p:cNvPr>
              <p:cNvSpPr txBox="1"/>
              <p:nvPr/>
            </p:nvSpPr>
            <p:spPr>
              <a:xfrm>
                <a:off x="2380163" y="6882575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2644C062-A82D-4C0F-B989-E52C391176C4}"/>
                  </a:ext>
                </a:extLst>
              </p:cNvPr>
              <p:cNvSpPr/>
              <p:nvPr/>
            </p:nvSpPr>
            <p:spPr>
              <a:xfrm flipV="1">
                <a:off x="414780" y="6855375"/>
                <a:ext cx="1437776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64" name="Freeform 9">
                <a:extLst>
                  <a:ext uri="{FF2B5EF4-FFF2-40B4-BE49-F238E27FC236}">
                    <a16:creationId xmlns:a16="http://schemas.microsoft.com/office/drawing/2014/main" id="{0A45A94D-76D8-4860-A1BD-A9428DB262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10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06387" y="1802583"/>
            <a:ext cx="23545800" cy="3053411"/>
            <a:chOff x="534987" y="1869705"/>
            <a:chExt cx="23534528" cy="256055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534528" cy="2560559"/>
              <a:chOff x="534987" y="1647866"/>
              <a:chExt cx="23534528" cy="256055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720890"/>
                <a:ext cx="23313867" cy="2487535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599" y="1653394"/>
                  <a:ext cx="2097638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820910" y="1933278"/>
                  <a:ext cx="20027775" cy="2477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Trong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toạ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, véctơ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chỉ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vuông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ba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1;2;4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−2;3;5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𝐶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−9;7;6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toạ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0910" y="1933278"/>
                  <a:ext cx="20027775" cy="2477751"/>
                </a:xfrm>
                <a:prstGeom prst="rect">
                  <a:avLst/>
                </a:prstGeom>
                <a:blipFill>
                  <a:blip r:embed="rId4"/>
                  <a:stretch>
                    <a:fillRect l="-1399" t="-4742" r="-1369" b="-1175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506661" y="5333990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3;4;5</m:t>
                              </m:r>
                            </m:e>
                          </m:d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−3;4;−5</m:t>
                              </m:r>
                            </m:e>
                          </m:d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3;−4;5</m:t>
                              </m:r>
                            </m:e>
                          </m:d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3;4;−5</m:t>
                              </m:r>
                            </m:e>
                          </m:d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A5DC9A4-F563-4496-B402-611123E17AC5}"/>
              </a:ext>
            </a:extLst>
          </p:cNvPr>
          <p:cNvSpPr/>
          <p:nvPr/>
        </p:nvSpPr>
        <p:spPr>
          <a:xfrm>
            <a:off x="471021" y="5867400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sp>
        <p:nvSpPr>
          <p:cNvPr id="50" name="AutoShape 40">
            <a:extLst>
              <a:ext uri="{FF2B5EF4-FFF2-40B4-BE49-F238E27FC236}">
                <a16:creationId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12740" y="457200"/>
            <a:ext cx="13742832" cy="1219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66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66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66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2. </a:t>
            </a:r>
            <a:r>
              <a:rPr lang="en-US" sz="66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Thông</a:t>
            </a:r>
            <a:r>
              <a:rPr lang="en-US" sz="66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66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hiểu</a:t>
            </a:r>
            <a:endParaRPr lang="en-US" sz="64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5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92C782BA-D2DD-448E-A34A-33CDD7C9F53B}"/>
              </a:ext>
            </a:extLst>
          </p:cNvPr>
          <p:cNvGrpSpPr/>
          <p:nvPr/>
        </p:nvGrpSpPr>
        <p:grpSpPr>
          <a:xfrm>
            <a:off x="10745788" y="3699022"/>
            <a:ext cx="13364258" cy="8111981"/>
            <a:chOff x="-320384" y="3775862"/>
            <a:chExt cx="20696417" cy="5019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ounded Rectangle 4">
                  <a:extLst>
                    <a:ext uri="{FF2B5EF4-FFF2-40B4-BE49-F238E27FC236}">
                      <a16:creationId xmlns:a16="http://schemas.microsoft.com/office/drawing/2014/main" id="{3FD4CA54-5842-4BAB-9AB6-0333FC16C7AB}"/>
                    </a:ext>
                  </a:extLst>
                </p:cNvPr>
                <p:cNvSpPr/>
                <p:nvPr/>
              </p:nvSpPr>
              <p:spPr>
                <a:xfrm>
                  <a:off x="-89500" y="3775862"/>
                  <a:ext cx="20465533" cy="5019483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5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  <m:r>
                        <a:rPr lang="en-US" sz="5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den>
                      </m:f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den>
                      </m:f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song song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v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ới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+1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5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vì:</a:t>
                  </a:r>
                </a:p>
                <a:p>
                  <a:pPr marL="857250" indent="-8572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2;−1;2</m:t>
                          </m:r>
                        </m:e>
                      </m:d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c.p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với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=(−2;1;−2)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.</a:t>
                  </a:r>
                </a:p>
                <a:p>
                  <a:pPr marL="857250" indent="-8572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1;−1;3</m:t>
                          </m:r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nhưng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∉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2" name="Rounded Rectangle 4">
                  <a:extLst>
                    <a:ext uri="{FF2B5EF4-FFF2-40B4-BE49-F238E27FC236}">
                      <a16:creationId xmlns:a16="http://schemas.microsoft.com/office/drawing/2014/main" id="{3FD4CA54-5842-4BAB-9AB6-0333FC16C7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0" y="3775862"/>
                  <a:ext cx="20465533" cy="5019483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14A1132-AF8B-4A75-9191-C8BD103014ED}"/>
                </a:ext>
              </a:extLst>
            </p:cNvPr>
            <p:cNvGrpSpPr/>
            <p:nvPr/>
          </p:nvGrpSpPr>
          <p:grpSpPr>
            <a:xfrm>
              <a:off x="-320384" y="3850613"/>
              <a:ext cx="7699965" cy="860914"/>
              <a:chOff x="249191" y="6628901"/>
              <a:chExt cx="15094721" cy="1564240"/>
            </a:xfrm>
          </p:grpSpPr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E2DA14F0-E2DC-42D7-A74E-5DA4E3F868D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575402" y="424630"/>
                <a:ext cx="1564240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352FB1D-06CE-49CF-9B40-F99CE9B64814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6" name="Round Diagonal Corner Rectangle 8">
                <a:extLst>
                  <a:ext uri="{FF2B5EF4-FFF2-40B4-BE49-F238E27FC236}">
                    <a16:creationId xmlns:a16="http://schemas.microsoft.com/office/drawing/2014/main" id="{81219982-08DA-4C77-93E2-EF16FF273C6B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57" name="Freeform 9">
                <a:extLst>
                  <a:ext uri="{FF2B5EF4-FFF2-40B4-BE49-F238E27FC236}">
                    <a16:creationId xmlns:a16="http://schemas.microsoft.com/office/drawing/2014/main" id="{64639FF8-1B61-4C2A-A010-43C48F3AD9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5197"/>
            <a:ext cx="23815893" cy="3261631"/>
            <a:chOff x="534987" y="1869705"/>
            <a:chExt cx="23340848" cy="271984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719845"/>
              <a:chOff x="534987" y="1647866"/>
              <a:chExt cx="23340848" cy="271984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3"/>
                <a:ext cx="23120186" cy="264681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599" y="1653394"/>
                  <a:ext cx="2097638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40187" y="2058746"/>
                  <a:ext cx="19835648" cy="2304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nl-NL" sz="6000" dirty="0">
                      <a:latin typeface="Varpada"/>
                      <a:ea typeface="Times New Roman" panose="02020603050405020304" pitchFamily="18" charset="0"/>
                    </a:rPr>
                    <a:t>Cho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. Đường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nào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sau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đây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song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?</a:t>
                  </a:r>
                  <a:endParaRPr lang="en-US" sz="60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0187" y="2058746"/>
                  <a:ext cx="19835648" cy="230445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86" r="-1355" b="-911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39477" y="4038600"/>
            <a:ext cx="9977710" cy="7772400"/>
            <a:chOff x="1906587" y="4333402"/>
            <a:chExt cx="11990222" cy="96111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14904" y="4333402"/>
              <a:ext cx="11981905" cy="2286868"/>
              <a:chOff x="1539821" y="6287629"/>
              <a:chExt cx="11496043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3" y="6287629"/>
                    <a:ext cx="10895481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60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3" y="6287629"/>
                    <a:ext cx="10895481" cy="123453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000" dirty="0">
                  <a:latin typeface="+mj-lt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6781800"/>
              <a:ext cx="11981906" cy="2286868"/>
              <a:chOff x="1539821" y="6334162"/>
              <a:chExt cx="11496043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5" y="6334162"/>
                    <a:ext cx="10895479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5" y="6334162"/>
                    <a:ext cx="10895479" cy="123453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+mj-lt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000" dirty="0">
                  <a:latin typeface="+mj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9219332"/>
              <a:ext cx="11981906" cy="2286868"/>
              <a:chOff x="1539821" y="6334162"/>
              <a:chExt cx="11496043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5" y="6334162"/>
                    <a:ext cx="10895479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−5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5" y="6334162"/>
                    <a:ext cx="10895479" cy="123453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+mj-lt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000" dirty="0">
                  <a:latin typeface="+mj-lt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11657732"/>
              <a:ext cx="11981907" cy="2286868"/>
              <a:chOff x="1539821" y="6334162"/>
              <a:chExt cx="11496044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5" y="6334162"/>
                    <a:ext cx="10895480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5" y="6334162"/>
                    <a:ext cx="10895480" cy="123453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+mj-lt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000" dirty="0">
                  <a:latin typeface="+mj-lt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460455" y="8392828"/>
            <a:ext cx="1058373" cy="10998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8" name="Up Arrow 47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6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B9CECBAB-26BC-4C51-B1A9-D19399C418F5}"/>
              </a:ext>
            </a:extLst>
          </p:cNvPr>
          <p:cNvGrpSpPr/>
          <p:nvPr/>
        </p:nvGrpSpPr>
        <p:grpSpPr>
          <a:xfrm>
            <a:off x="9191245" y="4565905"/>
            <a:ext cx="14985772" cy="9024769"/>
            <a:chOff x="-320384" y="3775862"/>
            <a:chExt cx="24909505" cy="66735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3A565F54-8313-4577-892F-2659CD3B19CA}"/>
                    </a:ext>
                  </a:extLst>
                </p:cNvPr>
                <p:cNvSpPr/>
                <p:nvPr/>
              </p:nvSpPr>
              <p:spPr>
                <a:xfrm>
                  <a:off x="-89500" y="3775862"/>
                  <a:ext cx="24678621" cy="6673597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5400" dirty="0">
                      <a:solidFill>
                        <a:schemeClr val="tx1"/>
                      </a:solidFill>
                    </a:rPr>
                    <a:t>Đ</a:t>
                  </a:r>
                  <a:r>
                    <a:rPr lang="vi-VN" sz="5400" dirty="0">
                      <a:solidFill>
                        <a:schemeClr val="tx1"/>
                      </a:solidFill>
                    </a:rPr>
                    <a:t>ư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ờng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thẳng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cần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tìm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đi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qua 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trung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điểm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(0;1;−1)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của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𝐴𝐵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nhận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5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5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(1;−1;2)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làm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vtcp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;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nó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có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phương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5400" b="0" dirty="0">
                    <a:solidFill>
                      <a:schemeClr val="tx1"/>
                    </a:solidFill>
                  </a:endParaRPr>
                </a:p>
                <a:p>
                  <a:endParaRPr lang="en-US" sz="5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3A565F54-8313-4577-892F-2659CD3B19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0" y="3775862"/>
                  <a:ext cx="24678621" cy="6673597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l="-1596" r="-1473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DC1117B-785C-431D-81FF-6ECE4E4A6A97}"/>
                </a:ext>
              </a:extLst>
            </p:cNvPr>
            <p:cNvGrpSpPr/>
            <p:nvPr/>
          </p:nvGrpSpPr>
          <p:grpSpPr>
            <a:xfrm>
              <a:off x="-320384" y="3850613"/>
              <a:ext cx="7699965" cy="860914"/>
              <a:chOff x="249191" y="6628901"/>
              <a:chExt cx="15094721" cy="1564240"/>
            </a:xfrm>
          </p:grpSpPr>
          <p:sp>
            <p:nvSpPr>
              <p:cNvPr id="50" name="Freeform 20">
                <a:extLst>
                  <a:ext uri="{FF2B5EF4-FFF2-40B4-BE49-F238E27FC236}">
                    <a16:creationId xmlns:a16="http://schemas.microsoft.com/office/drawing/2014/main" id="{9B779EC6-B5D7-49BF-922A-FD9C0E2C2BB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575402" y="424630"/>
                <a:ext cx="1564240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53958BB-0E27-4B62-8493-2D984D8B7F34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2" name="Round Diagonal Corner Rectangle 8">
                <a:extLst>
                  <a:ext uri="{FF2B5EF4-FFF2-40B4-BE49-F238E27FC236}">
                    <a16:creationId xmlns:a16="http://schemas.microsoft.com/office/drawing/2014/main" id="{2C7BA17F-4C22-4364-9F89-60033BBBEC84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53" name="Freeform 9">
                <a:extLst>
                  <a:ext uri="{FF2B5EF4-FFF2-40B4-BE49-F238E27FC236}">
                    <a16:creationId xmlns:a16="http://schemas.microsoft.com/office/drawing/2014/main" id="{23DFAFF8-9873-422A-AD35-48D1BBE293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125326"/>
            <a:ext cx="23882865" cy="4419424"/>
            <a:chOff x="534987" y="1632064"/>
            <a:chExt cx="23406485" cy="404745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645849"/>
              <a:ext cx="23406485" cy="3891487"/>
              <a:chOff x="534987" y="1424010"/>
              <a:chExt cx="23406485" cy="389148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686262" y="1424010"/>
                <a:ext cx="23255210" cy="389148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354774">
                  <a:defRPr/>
                </a:pPr>
                <a:endParaRPr lang="en-US" sz="5400" dirty="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0431" y="1653394"/>
                  <a:ext cx="1905972" cy="8456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15078" y="1632064"/>
                  <a:ext cx="22814925" cy="4047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	     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hai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1;−2;−3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−1;4;1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+3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nào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dưới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đây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trung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đoạn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𝐴𝐵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song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?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078" y="1632064"/>
                  <a:ext cx="22814925" cy="4047458"/>
                </a:xfrm>
                <a:prstGeom prst="rect">
                  <a:avLst/>
                </a:prstGeom>
                <a:blipFill>
                  <a:blip r:embed="rId4"/>
                  <a:stretch>
                    <a:fillRect l="-995" t="-1379" r="-1021" b="-469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262136" y="4543645"/>
            <a:ext cx="8578651" cy="2137233"/>
            <a:chOff x="1159715" y="6321042"/>
            <a:chExt cx="12350962" cy="634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21839" y="6321042"/>
                  <a:ext cx="11388838" cy="634543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53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  <m:r>
                          <a:rPr lang="en-US" sz="5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  <m:r>
                          <a:rPr lang="en-US" sz="53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f>
                          <m:fPr>
                            <m:ctrlP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3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  <m:r>
                          <a:rPr lang="en-US" sz="53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en-US" sz="53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53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1839" y="6321042"/>
                  <a:ext cx="11388838" cy="6345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492175"/>
              <a:ext cx="1578619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A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373304" y="6811313"/>
            <a:ext cx="8467280" cy="2137233"/>
            <a:chOff x="1159715" y="6321042"/>
            <a:chExt cx="12361917" cy="634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5" y="6321042"/>
                  <a:ext cx="11381247" cy="634543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321042"/>
                  <a:ext cx="11381247" cy="6345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492175"/>
              <a:ext cx="1600801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381010" y="11353800"/>
            <a:ext cx="8459777" cy="2137233"/>
            <a:chOff x="1159715" y="6321042"/>
            <a:chExt cx="12350963" cy="634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21042"/>
                  <a:ext cx="11370294" cy="634543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21042"/>
                  <a:ext cx="11370294" cy="6345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159715" y="6492175"/>
              <a:ext cx="1589551" cy="3213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D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382587" y="9089174"/>
            <a:ext cx="8457997" cy="2137233"/>
            <a:chOff x="652533" y="6314817"/>
            <a:chExt cx="12857835" cy="63454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1572411" y="6314817"/>
                  <a:ext cx="11937957" cy="634543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2411" y="6314817"/>
                  <a:ext cx="11937957" cy="6345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652533" y="6469344"/>
              <a:ext cx="1652736" cy="32155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222324" y="9525000"/>
            <a:ext cx="1303263" cy="13222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8274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719BEAB-4C70-4F7A-AF0B-58E9464322BF}"/>
              </a:ext>
            </a:extLst>
          </p:cNvPr>
          <p:cNvGrpSpPr/>
          <p:nvPr/>
        </p:nvGrpSpPr>
        <p:grpSpPr>
          <a:xfrm>
            <a:off x="498274" y="7086600"/>
            <a:ext cx="23749542" cy="6541810"/>
            <a:chOff x="-235916" y="3835467"/>
            <a:chExt cx="12176889" cy="46867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3F79BF6C-6700-46B7-BA24-825AB880B7C8}"/>
                    </a:ext>
                  </a:extLst>
                </p:cNvPr>
                <p:cNvSpPr/>
                <p:nvPr/>
              </p:nvSpPr>
              <p:spPr>
                <a:xfrm>
                  <a:off x="-89501" y="3835467"/>
                  <a:ext cx="12030474" cy="4686790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		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Vì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hệ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=−4+3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=−1+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=2+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vô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nghiệm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nên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∉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=−4+3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=−1+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=2+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Do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không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thể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=−4+3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=−1+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=2+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3F79BF6C-6700-46B7-BA24-825AB880B7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1" y="3835467"/>
                  <a:ext cx="12030474" cy="4686790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598CC0A-42C9-429A-A80A-DAC1D53A501B}"/>
                </a:ext>
              </a:extLst>
            </p:cNvPr>
            <p:cNvGrpSpPr/>
            <p:nvPr/>
          </p:nvGrpSpPr>
          <p:grpSpPr>
            <a:xfrm>
              <a:off x="-235916" y="3850611"/>
              <a:ext cx="2841891" cy="883575"/>
              <a:chOff x="414780" y="6628898"/>
              <a:chExt cx="5571134" cy="1605414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16980CE6-1C2D-4766-9CD2-4D42D543B8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3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BF6B2E-1E9C-454A-87C7-54757B4F5392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ADCF2B87-84B9-4790-9AF6-C9F35A074FA9}"/>
                  </a:ext>
                </a:extLst>
              </p:cNvPr>
              <p:cNvSpPr/>
              <p:nvPr/>
            </p:nvSpPr>
            <p:spPr>
              <a:xfrm flipV="1">
                <a:off x="414780" y="6704254"/>
                <a:ext cx="1272757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A114BF96-AEEC-4267-B2AE-63D41603B8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0" y="6830381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5198"/>
            <a:ext cx="24093023" cy="3725475"/>
            <a:chOff x="534987" y="1869705"/>
            <a:chExt cx="23612450" cy="336918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3369183"/>
              <a:chOff x="534987" y="1647866"/>
              <a:chExt cx="23612450" cy="336918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391788" cy="329615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0431" y="1653394"/>
                  <a:ext cx="1905971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4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969244" y="1906755"/>
                  <a:ext cx="23041615" cy="3067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 	       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cho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2;1;3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Gọi </a:t>
                  </a:r>
                  <a14:m>
                    <m:oMath xmlns:m="http://schemas.openxmlformats.org/officeDocument/2006/math"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 là đường thẳng đi qua </a:t>
                  </a:r>
                  <a14:m>
                    <m:oMath xmlns:m="http://schemas.openxmlformats.org/officeDocument/2006/math"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 và song song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p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.Phương trình nào sau đây </a:t>
                  </a:r>
                  <a:r>
                    <a:rPr lang="pt-BR" sz="5400" b="1" dirty="0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pt-BR" sz="5400" b="1" dirty="0">
                      <a:latin typeface="Varpada"/>
                      <a:ea typeface="Times New Roman" panose="02020603050405020304" pitchFamily="18" charset="0"/>
                    </a:rPr>
                    <a:t>phải</a:t>
                  </a:r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 là phương trình đường thẳng </a:t>
                  </a:r>
                  <a14:m>
                    <m:oMath xmlns:m="http://schemas.openxmlformats.org/officeDocument/2006/math"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?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244" y="1906755"/>
                  <a:ext cx="23041615" cy="3067337"/>
                </a:xfrm>
                <a:prstGeom prst="rect">
                  <a:avLst/>
                </a:prstGeom>
                <a:blipFill>
                  <a:blip r:embed="rId4"/>
                  <a:stretch>
                    <a:fillRect l="-1011" t="-1616" r="-985" b="-879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216753" y="4343400"/>
            <a:ext cx="23733637" cy="2590144"/>
            <a:chOff x="1601787" y="4405264"/>
            <a:chExt cx="36022999" cy="397673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902107" y="4405264"/>
              <a:ext cx="8131188" cy="3886198"/>
              <a:chOff x="27174535" y="5168095"/>
              <a:chExt cx="11558890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7811520" y="5168095"/>
                    <a:ext cx="1092190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=−1+3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11520" y="5168095"/>
                    <a:ext cx="10921905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179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7174535" y="5480124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0606315" y="4416924"/>
              <a:ext cx="8610657" cy="3886198"/>
              <a:chOff x="-1746603" y="6305408"/>
              <a:chExt cx="12240478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833669" y="6305408"/>
                    <a:ext cx="1132754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=−4+3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=−1+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33669" y="6305408"/>
                    <a:ext cx="11327544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182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1746603" y="663369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4495799"/>
              <a:ext cx="8372956" cy="3886198"/>
              <a:chOff x="1159715" y="6287629"/>
              <a:chExt cx="11902575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3" y="6287629"/>
                    <a:ext cx="10921907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=2+3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=1+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=3+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3" y="6287629"/>
                    <a:ext cx="10921907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418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9020405" y="4405264"/>
              <a:ext cx="8604381" cy="3886198"/>
              <a:chOff x="24429942" y="5164064"/>
              <a:chExt cx="12231556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5333953" y="5164064"/>
                    <a:ext cx="1132754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=5−3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=4−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33953" y="5164064"/>
                    <a:ext cx="11327545" cy="9397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179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4429942" y="5499198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6156366" y="5216757"/>
            <a:ext cx="837966" cy="865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8750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35197"/>
            <a:ext cx="23953665" cy="3593336"/>
            <a:chOff x="534987" y="1869705"/>
            <a:chExt cx="23475872" cy="277100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462559" cy="2771005"/>
              <a:chOff x="534987" y="1647866"/>
              <a:chExt cx="23462559" cy="277100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605758" y="1669445"/>
                <a:ext cx="23391788" cy="274942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 dirty="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0431" y="1653394"/>
                  <a:ext cx="1905971" cy="712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5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669205" y="2049626"/>
                  <a:ext cx="20341654" cy="23659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tam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giác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1; −3; 4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−2; −5; −7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𝐶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6; −3; −1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trung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tuyến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𝐴𝑀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tam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giác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9205" y="2049626"/>
                  <a:ext cx="20341654" cy="2365913"/>
                </a:xfrm>
                <a:prstGeom prst="rect">
                  <a:avLst/>
                </a:prstGeom>
                <a:blipFill>
                  <a:blip r:embed="rId3"/>
                  <a:stretch>
                    <a:fillRect l="-1145" t="-1988" r="-1116" b="-974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409160" y="4045691"/>
            <a:ext cx="23890938" cy="2835256"/>
            <a:chOff x="1601787" y="4434316"/>
            <a:chExt cx="31241493" cy="394768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7315088" y="4479331"/>
              <a:ext cx="7737133" cy="3886198"/>
              <a:chOff x="23496958" y="5186005"/>
              <a:chExt cx="10998721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4400971" y="5186005"/>
                    <a:ext cx="10094708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=1+3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=−3+4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=4−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00971" y="5186005"/>
                    <a:ext cx="10094708" cy="9397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3496958" y="5484330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9524031" y="4479332"/>
              <a:ext cx="7659872" cy="3886198"/>
              <a:chOff x="-3285124" y="6320499"/>
              <a:chExt cx="10888891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2490942" y="6320499"/>
                    <a:ext cx="10094709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=1+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=−1−3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=8−4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490942" y="6320499"/>
                    <a:ext cx="10094709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3285124" y="6637722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4495799"/>
              <a:ext cx="7791058" cy="3886198"/>
              <a:chOff x="1159715" y="6287629"/>
              <a:chExt cx="11075378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0094709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=1+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=−3−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=4−8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0094709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5183407" y="4434316"/>
              <a:ext cx="7659873" cy="3886198"/>
              <a:chOff x="18975459" y="5171089"/>
              <a:chExt cx="10888891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19769642" y="5171089"/>
                    <a:ext cx="10094708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=1−3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=−3−2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=4−11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769642" y="5171089"/>
                    <a:ext cx="10094708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8975459" y="5495166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366363" y="4939588"/>
            <a:ext cx="1028223" cy="106796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8E75C5-8640-4B71-A81E-2DCFD6E5B8E3}"/>
              </a:ext>
            </a:extLst>
          </p:cNvPr>
          <p:cNvGrpSpPr/>
          <p:nvPr/>
        </p:nvGrpSpPr>
        <p:grpSpPr>
          <a:xfrm>
            <a:off x="498274" y="7107738"/>
            <a:ext cx="23681918" cy="6635012"/>
            <a:chOff x="-235916" y="3850611"/>
            <a:chExt cx="12142217" cy="47535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5BE5DC73-D0B1-40AD-9BCD-58E3F770BD93}"/>
                    </a:ext>
                  </a:extLst>
                </p:cNvPr>
                <p:cNvSpPr/>
                <p:nvPr/>
              </p:nvSpPr>
              <p:spPr>
                <a:xfrm>
                  <a:off x="-124173" y="3917384"/>
                  <a:ext cx="12030474" cy="4686790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𝐴𝑀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đường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(1;−3;4)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trung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điểm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2;−4;−4</m:t>
                          </m: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tức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𝐴𝑀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1;−3;4</m:t>
                          </m: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nhận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𝐴𝑀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(1;−1;−8)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</a:t>
                  </a:r>
                </a:p>
                <a:p>
                  <a:pPr indent="270510" algn="ctr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=1+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=−3−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=4−8</m:t>
                              </m:r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5BE5DC73-D0B1-40AD-9BCD-58E3F770BD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4173" y="3917384"/>
                  <a:ext cx="12030474" cy="4686790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1089" r="-1089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94DA14A-8F14-4ED5-B142-38BAF524E33F}"/>
                </a:ext>
              </a:extLst>
            </p:cNvPr>
            <p:cNvGrpSpPr/>
            <p:nvPr/>
          </p:nvGrpSpPr>
          <p:grpSpPr>
            <a:xfrm>
              <a:off x="-235916" y="3850611"/>
              <a:ext cx="2841891" cy="883575"/>
              <a:chOff x="414780" y="6628898"/>
              <a:chExt cx="5571134" cy="1605414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7C5A2EDD-BA1E-40E1-AB31-F0461D6CBF2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3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C8AAF8-6C24-4055-82F9-BBDBE8EC6822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4D810CE2-1D16-4B8F-9913-5B9927E5970E}"/>
                  </a:ext>
                </a:extLst>
              </p:cNvPr>
              <p:cNvSpPr/>
              <p:nvPr/>
            </p:nvSpPr>
            <p:spPr>
              <a:xfrm flipV="1">
                <a:off x="414780" y="6704254"/>
                <a:ext cx="1272757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C8D59954-6A5E-4F8A-9D3B-52DB63C30C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0" y="6830381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815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13A4ECC-DE91-4EC5-A92F-8302D5E7F736}"/>
              </a:ext>
            </a:extLst>
          </p:cNvPr>
          <p:cNvGrpSpPr/>
          <p:nvPr/>
        </p:nvGrpSpPr>
        <p:grpSpPr>
          <a:xfrm>
            <a:off x="493549" y="6564260"/>
            <a:ext cx="23587238" cy="6923140"/>
            <a:chOff x="-235916" y="3850611"/>
            <a:chExt cx="13376228" cy="4959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A512520F-B525-43A1-8C45-4AEA0D3B9D4D}"/>
                    </a:ext>
                  </a:extLst>
                </p:cNvPr>
                <p:cNvSpPr/>
                <p:nvPr/>
              </p:nvSpPr>
              <p:spPr>
                <a:xfrm>
                  <a:off x="-124173" y="3917384"/>
                  <a:ext cx="13264485" cy="48932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Đ</a:t>
                  </a:r>
                  <a:r>
                    <a:rPr lang="vi-VN" sz="5400" dirty="0">
                      <a:solidFill>
                        <a:schemeClr val="tx1"/>
                      </a:solidFill>
                      <a:latin typeface="Varpada"/>
                    </a:rPr>
                    <a:t>ư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ờng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cần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tìm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(1;2;−3)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nhận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𝑂𝐵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(−2;3;1)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=1−2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5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=2+3</m:t>
                                </m:r>
                                <m:r>
                                  <a:rPr lang="en-US" sz="5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=−3+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A512520F-B525-43A1-8C45-4AEA0D3B9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4173" y="3917384"/>
                  <a:ext cx="13264485" cy="48932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l="-1092" r="-1092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7DE795C-F168-4B9A-BAB0-52780DBDE648}"/>
                </a:ext>
              </a:extLst>
            </p:cNvPr>
            <p:cNvGrpSpPr/>
            <p:nvPr/>
          </p:nvGrpSpPr>
          <p:grpSpPr>
            <a:xfrm>
              <a:off x="-235916" y="3850611"/>
              <a:ext cx="2841891" cy="883575"/>
              <a:chOff x="414780" y="6628898"/>
              <a:chExt cx="5571134" cy="1605414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0774B7DA-E925-4DCC-A399-F9EEEF27757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3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29A5E51-B5D0-4F40-A466-D9AF17B387ED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4BAA6509-E5DE-4978-B81E-835CA1739B30}"/>
                  </a:ext>
                </a:extLst>
              </p:cNvPr>
              <p:cNvSpPr/>
              <p:nvPr/>
            </p:nvSpPr>
            <p:spPr>
              <a:xfrm flipV="1">
                <a:off x="414780" y="6704254"/>
                <a:ext cx="1272757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DDF8C8B5-CED7-4370-9982-7E40F3C36A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1" y="6830381"/>
                <a:ext cx="1105923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5197"/>
            <a:ext cx="23786635" cy="3205636"/>
            <a:chOff x="534987" y="1869705"/>
            <a:chExt cx="23612450" cy="268821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2688217"/>
              <a:chOff x="534987" y="1647866"/>
              <a:chExt cx="23612450" cy="268821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391788" cy="2615192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0431" y="1653394"/>
                  <a:ext cx="1905971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6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669205" y="2049626"/>
                  <a:ext cx="20341654" cy="2508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</m:t>
                      </m:r>
                      <m:r>
                        <a:rPr lang="en-US" sz="54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cho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hai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1;2;−3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−2;3;1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1;2;−3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song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𝑂𝐵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có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9205" y="2049626"/>
                  <a:ext cx="20341654" cy="2508296"/>
                </a:xfrm>
                <a:prstGeom prst="rect">
                  <a:avLst/>
                </a:prstGeom>
                <a:blipFill>
                  <a:blip r:embed="rId4"/>
                  <a:stretch>
                    <a:fillRect l="-1130" t="-2041" r="-1130" b="-1020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294152" y="3604084"/>
            <a:ext cx="23756664" cy="2512123"/>
            <a:chOff x="1601787" y="4427483"/>
            <a:chExt cx="37763481" cy="397118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1486091" y="4427484"/>
              <a:ext cx="9084537" cy="3886198"/>
              <a:chOff x="29426250" y="5173468"/>
              <a:chExt cx="12914124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30278423" y="5173468"/>
                    <a:ext cx="12061951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=1−2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=2+3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=−3−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278423" y="5173468"/>
                    <a:ext cx="12061951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670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9426250" y="5482418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1436446" y="4512468"/>
              <a:ext cx="9261941" cy="3886198"/>
              <a:chOff x="-566531" y="6328512"/>
              <a:chExt cx="13166310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537828" y="6328512"/>
                    <a:ext cx="12061951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=1−4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=2−6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=−3+2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828" y="6328512"/>
                    <a:ext cx="12061951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2920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566531" y="6642228"/>
                <a:ext cx="1808022" cy="3167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4495799"/>
              <a:ext cx="9174930" cy="3886198"/>
              <a:chOff x="1159715" y="6287629"/>
              <a:chExt cx="13042620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2061951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=1−2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=2+3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=−3+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2061951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2670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30969647" y="4427483"/>
              <a:ext cx="8395621" cy="3886198"/>
              <a:chOff x="27200888" y="5169437"/>
              <a:chExt cx="11934794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8138727" y="5169437"/>
                    <a:ext cx="1099695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=−2+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=3+2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=1−3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38727" y="5169437"/>
                    <a:ext cx="10996955" cy="9397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670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7200888" y="5499197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336359" y="4412316"/>
            <a:ext cx="783554" cy="8710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471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BAEF3D1-FEB0-4C41-A7CD-309A18E197FA}"/>
              </a:ext>
            </a:extLst>
          </p:cNvPr>
          <p:cNvGrpSpPr/>
          <p:nvPr/>
        </p:nvGrpSpPr>
        <p:grpSpPr>
          <a:xfrm>
            <a:off x="6034082" y="9520557"/>
            <a:ext cx="18117059" cy="3970070"/>
            <a:chOff x="-372748" y="3765429"/>
            <a:chExt cx="15423255" cy="24816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98DC7FAB-C9EE-4CCF-940E-237C9C331982}"/>
                    </a:ext>
                  </a:extLst>
                </p:cNvPr>
                <p:cNvSpPr/>
                <p:nvPr/>
              </p:nvSpPr>
              <p:spPr>
                <a:xfrm>
                  <a:off x="12836" y="3765429"/>
                  <a:ext cx="15037671" cy="2481602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5268956" lvl="4" indent="-914400" algn="just">
                    <a:buAutoNum type="arabicParenBoth"/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Sai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vì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vô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số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các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này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cùng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với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marL="5268956" lvl="4" indent="-914400" algn="just">
                    <a:buAutoNum type="arabicParenBoth"/>
                  </a:pP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đúng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(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ứng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với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=0).</m:t>
                      </m:r>
                    </m:oMath>
                  </a14:m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marL="5268956" lvl="4" indent="-914400" algn="just">
                    <a:buAutoNum type="arabicParenBoth"/>
                  </a:pP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đúng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(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ứng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với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).</a:t>
                  </a:r>
                </a:p>
                <a:p>
                  <a:pPr marL="5268956" lvl="4" indent="-914400" algn="just">
                    <a:buAutoNum type="arabicParenBoth"/>
                  </a:pP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sai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98DC7FAB-C9EE-4CCF-940E-237C9C3319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6" y="3765429"/>
                  <a:ext cx="15037671" cy="2481602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t="-6829" r="-1549" b="-11684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6554D7A-5A23-42FF-9B29-21C7F053BE40}"/>
                </a:ext>
              </a:extLst>
            </p:cNvPr>
            <p:cNvGrpSpPr/>
            <p:nvPr/>
          </p:nvGrpSpPr>
          <p:grpSpPr>
            <a:xfrm>
              <a:off x="-372748" y="3850612"/>
              <a:ext cx="4024505" cy="883576"/>
              <a:chOff x="146540" y="6628897"/>
              <a:chExt cx="7889485" cy="1605415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9D0DD20C-019F-4F1E-92C3-B96F453F3FE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994769" y="4005256"/>
                <a:ext cx="1417614" cy="6664896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A555DC7-9C6D-4A63-BFBB-7AAF4EA9531D}"/>
                  </a:ext>
                </a:extLst>
              </p:cNvPr>
              <p:cNvSpPr txBox="1"/>
              <p:nvPr/>
            </p:nvSpPr>
            <p:spPr>
              <a:xfrm>
                <a:off x="1809362" y="6778177"/>
                <a:ext cx="6226663" cy="978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5982F6F3-0DDB-4151-98D5-681F2B08B4ED}"/>
                  </a:ext>
                </a:extLst>
              </p:cNvPr>
              <p:cNvSpPr/>
              <p:nvPr/>
            </p:nvSpPr>
            <p:spPr>
              <a:xfrm flipV="1">
                <a:off x="146540" y="6704254"/>
                <a:ext cx="1540997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406EE433-1E2B-4705-927F-4C1B1BF468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1" y="6830381"/>
                <a:ext cx="1105923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4" y="90050"/>
            <a:ext cx="23862834" cy="9340200"/>
            <a:chOff x="534987" y="1869705"/>
            <a:chExt cx="23612450" cy="783259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7832595"/>
              <a:chOff x="534987" y="1647866"/>
              <a:chExt cx="23612450" cy="783259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720890"/>
                <a:ext cx="23391789" cy="775957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599" y="1653394"/>
                  <a:ext cx="2097638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7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904441" y="1933278"/>
                  <a:ext cx="22734048" cy="77595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pt-BR" sz="6000" dirty="0">
                      <a:latin typeface="Varpada"/>
                      <a:ea typeface="Times New Roman" panose="02020603050405020304" pitchFamily="18" charset="0"/>
                    </a:rPr>
                    <a:t>Trong không gian với hệ tọa độ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pt-BR" sz="6000" dirty="0">
                      <a:latin typeface="Varpada"/>
                      <a:ea typeface="Times New Roman" panose="02020603050405020304" pitchFamily="18" charset="0"/>
                    </a:rPr>
                    <a:t>,cho đường thẳng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  <m:r>
                        <a:rPr lang="en-US" sz="6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a14:m>
                  <a:r>
                    <a:rPr lang="pt-BR" sz="6000" dirty="0">
                      <a:latin typeface="Varpada"/>
                      <a:ea typeface="Times New Roman" panose="02020603050405020304" pitchFamily="18" charset="0"/>
                    </a:rPr>
                    <a:t>và  các phát biểu sau: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1143000" indent="-1143000" algn="just">
                    <a:spcAft>
                      <a:spcPts val="0"/>
                    </a:spcAft>
                    <a:buAutoNum type="arabicParenBoth"/>
                    <a:tabLst>
                      <a:tab pos="179705" algn="l"/>
                      <a:tab pos="3420110" algn="l"/>
                      <a:tab pos="5039995" algn="l"/>
                    </a:tabLst>
                  </a:pPr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Đường thẳng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 có chỉ có một vectơ chỉ phương là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1;1;1</m:t>
                          </m:r>
                        </m:e>
                      </m:d>
                    </m:oMath>
                  </a14:m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.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algn="just">
                    <a:spcAft>
                      <a:spcPts val="0"/>
                    </a:spcAft>
                    <a:tabLst>
                      <a:tab pos="179705" algn="l"/>
                      <a:tab pos="3420110" algn="l"/>
                      <a:tab pos="5039995" algn="l"/>
                    </a:tabLst>
                  </a:pPr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(2) Điểm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1;0;1</m:t>
                          </m:r>
                        </m:e>
                      </m:d>
                    </m:oMath>
                  </a14:m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 thuộc đường thẳng.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algn="just">
                    <a:spcAft>
                      <a:spcPts val="0"/>
                    </a:spcAft>
                    <a:tabLst>
                      <a:tab pos="179705" algn="l"/>
                      <a:tab pos="3420110" algn="l"/>
                      <a:tab pos="5039995" algn="l"/>
                    </a:tabLst>
                  </a:pPr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(3) Điểm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2;1;2</m:t>
                          </m:r>
                        </m:e>
                      </m:d>
                    </m:oMath>
                  </a14:m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 thuộc đường thẳng.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algn="just">
                    <a:spcAft>
                      <a:spcPts val="0"/>
                    </a:spcAft>
                    <a:tabLst>
                      <a:tab pos="179705" algn="l"/>
                      <a:tab pos="3420110" algn="l"/>
                      <a:tab pos="5039995" algn="l"/>
                    </a:tabLst>
                  </a:pPr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(4) Điểm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𝐶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0;1;0</m:t>
                          </m:r>
                        </m:e>
                      </m:d>
                    </m:oMath>
                  </a14:m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 thuộc đường thẳng.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algn="just">
                    <a:spcAft>
                      <a:spcPts val="0"/>
                    </a:spcAft>
                    <a:tabLst>
                      <a:tab pos="179705" algn="l"/>
                      <a:tab pos="3420110" algn="l"/>
                      <a:tab pos="5039995" algn="l"/>
                    </a:tabLst>
                  </a:pPr>
                  <a:r>
                    <a:rPr lang="pt-BR" sz="6000" dirty="0">
                      <a:latin typeface="Varpada"/>
                      <a:ea typeface="Calibri" panose="020F0502020204030204" pitchFamily="34" charset="0"/>
                    </a:rPr>
                    <a:t>Số các phát biểu đúng là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441" y="1933278"/>
                  <a:ext cx="22734048" cy="7759571"/>
                </a:xfrm>
                <a:prstGeom prst="rect">
                  <a:avLst/>
                </a:prstGeom>
                <a:blipFill>
                  <a:blip r:embed="rId4"/>
                  <a:stretch>
                    <a:fillRect l="-1247" r="-1221" b="-309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361901" y="9798363"/>
            <a:ext cx="5412419" cy="3078628"/>
            <a:chOff x="-14954" y="1501340"/>
            <a:chExt cx="8309881" cy="2272631"/>
          </a:xfrm>
        </p:grpSpPr>
        <p:grpSp>
          <p:nvGrpSpPr>
            <p:cNvPr id="51" name="Group 50"/>
            <p:cNvGrpSpPr/>
            <p:nvPr/>
          </p:nvGrpSpPr>
          <p:grpSpPr>
            <a:xfrm>
              <a:off x="55066" y="1501340"/>
              <a:ext cx="3282494" cy="914401"/>
              <a:chOff x="5345744" y="1557991"/>
              <a:chExt cx="3271366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345744" y="1732392"/>
                <a:ext cx="1224500" cy="549241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-14954" y="2859570"/>
              <a:ext cx="3233483" cy="914401"/>
              <a:chOff x="2369925" y="2820654"/>
              <a:chExt cx="3222521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803087" y="2820654"/>
                <a:ext cx="2789359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2369925" y="2947257"/>
                <a:ext cx="1294283" cy="596858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143031" y="2899266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43031" y="2899266"/>
                    <a:ext cx="2280848" cy="47210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15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4674284" y="1518301"/>
              <a:ext cx="3616298" cy="914402"/>
              <a:chOff x="4137233" y="1573758"/>
              <a:chExt cx="3604039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4951911" y="1573758"/>
                <a:ext cx="2789361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137233" y="1706115"/>
                <a:ext cx="1341636" cy="575515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153122" y="1620436"/>
                    <a:ext cx="2280849" cy="6970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3122" y="1620436"/>
                    <a:ext cx="2280849" cy="69700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4750542" y="2843575"/>
              <a:ext cx="3544385" cy="914400"/>
              <a:chOff x="1307196" y="2805783"/>
              <a:chExt cx="3532369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2050206" y="2805783"/>
                <a:ext cx="2789359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307196" y="2897278"/>
                <a:ext cx="1330901" cy="632821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2134363" y="2925987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4363" y="2925987"/>
                    <a:ext cx="2493487" cy="47210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06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3354489" y="9946866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2DD865A-84A3-4BB7-9AF0-E740D2B16D8D}"/>
              </a:ext>
            </a:extLst>
          </p:cNvPr>
          <p:cNvGrpSpPr/>
          <p:nvPr/>
        </p:nvGrpSpPr>
        <p:grpSpPr>
          <a:xfrm>
            <a:off x="618568" y="8258710"/>
            <a:ext cx="23587238" cy="5297886"/>
            <a:chOff x="-235916" y="3850611"/>
            <a:chExt cx="13376228" cy="37955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ounded Rectangle 4">
                  <a:extLst>
                    <a:ext uri="{FF2B5EF4-FFF2-40B4-BE49-F238E27FC236}">
                      <a16:creationId xmlns:a16="http://schemas.microsoft.com/office/drawing/2014/main" id="{3189A6F2-8AAC-4D12-94EB-B7BA74AD39D9}"/>
                    </a:ext>
                  </a:extLst>
                </p:cNvPr>
                <p:cNvSpPr/>
                <p:nvPr/>
              </p:nvSpPr>
              <p:spPr>
                <a:xfrm>
                  <a:off x="-124173" y="3917384"/>
                  <a:ext cx="13264485" cy="3728824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Ta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3;5;−1</m:t>
                          </m:r>
                        </m:e>
                      </m:d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=(4;3;1)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lần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lượt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vtpt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d>
                                  <m:dPr>
                                    <m:ctrlP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=|</m:t>
                        </m:r>
                        <m:r>
                          <m:rPr>
                            <m:sty m:val="p"/>
                          </m:rPr>
                          <a:rPr lang="en-US" sz="5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sz="5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sz="5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sz="5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5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5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sz="5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5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5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5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5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5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5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sz="5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5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5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54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5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sz="5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5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5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5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5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5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5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5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5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54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54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u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5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r>
                          <a:rPr lang="en-US" sz="5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5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910</m:t>
                                </m:r>
                              </m:e>
                            </m:rad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35</m:t>
                            </m:r>
                          </m:den>
                        </m:f>
                        <m:r>
                          <a:rPr lang="en-US" sz="5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2" name="Rounded Rectangle 4">
                  <a:extLst>
                    <a:ext uri="{FF2B5EF4-FFF2-40B4-BE49-F238E27FC236}">
                      <a16:creationId xmlns:a16="http://schemas.microsoft.com/office/drawing/2014/main" id="{3189A6F2-8AAC-4D12-94EB-B7BA74AD39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4173" y="3917384"/>
                  <a:ext cx="13264485" cy="3728824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5596EE2-44E1-4A3D-BB69-829A8CAA1601}"/>
                </a:ext>
              </a:extLst>
            </p:cNvPr>
            <p:cNvGrpSpPr/>
            <p:nvPr/>
          </p:nvGrpSpPr>
          <p:grpSpPr>
            <a:xfrm>
              <a:off x="-235916" y="3850611"/>
              <a:ext cx="2841891" cy="883575"/>
              <a:chOff x="414780" y="6628898"/>
              <a:chExt cx="5571134" cy="1605414"/>
            </a:xfrm>
          </p:grpSpPr>
          <p:sp>
            <p:nvSpPr>
              <p:cNvPr id="44" name="Freeform 20">
                <a:extLst>
                  <a:ext uri="{FF2B5EF4-FFF2-40B4-BE49-F238E27FC236}">
                    <a16:creationId xmlns:a16="http://schemas.microsoft.com/office/drawing/2014/main" id="{BEA6E98A-F6E7-4577-B93D-ED1ACFD50D1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3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FDCBA5-4CB3-4089-BF68-39C88523173B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Round Diagonal Corner Rectangle 8">
                <a:extLst>
                  <a:ext uri="{FF2B5EF4-FFF2-40B4-BE49-F238E27FC236}">
                    <a16:creationId xmlns:a16="http://schemas.microsoft.com/office/drawing/2014/main" id="{66E2AC8E-8C4E-47EF-8DE7-EDC9D0D54C7B}"/>
                  </a:ext>
                </a:extLst>
              </p:cNvPr>
              <p:cNvSpPr/>
              <p:nvPr/>
            </p:nvSpPr>
            <p:spPr>
              <a:xfrm flipV="1">
                <a:off x="414780" y="6704254"/>
                <a:ext cx="1272757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50" name="Freeform 9">
                <a:extLst>
                  <a:ext uri="{FF2B5EF4-FFF2-40B4-BE49-F238E27FC236}">
                    <a16:creationId xmlns:a16="http://schemas.microsoft.com/office/drawing/2014/main" id="{A4A7545F-37CB-4734-BFC5-A895D1C7CD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1" y="6830381"/>
                <a:ext cx="1105923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4" y="13850"/>
            <a:ext cx="23647666" cy="3898333"/>
            <a:chOff x="534987" y="1869705"/>
            <a:chExt cx="23719158" cy="326910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3269102"/>
              <a:chOff x="534987" y="1647866"/>
              <a:chExt cx="23612450" cy="326910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720890"/>
                <a:ext cx="23391789" cy="319607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599" y="1653394"/>
                  <a:ext cx="2097638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8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682433" y="1933278"/>
                  <a:ext cx="20571712" cy="31994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Trong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không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gian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với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hệ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trục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tọa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độ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, cho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đường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thẳng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−9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và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mặt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phẳng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:3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+5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−2=0</m:t>
                      </m:r>
                    </m:oMath>
                  </a14:m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.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Tính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𝑠𝑖𝑛</m:t>
                      </m:r>
                    </m:oMath>
                  </a14:m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góc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giữa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và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.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433" y="1933278"/>
                  <a:ext cx="20571712" cy="3199406"/>
                </a:xfrm>
                <a:prstGeom prst="rect">
                  <a:avLst/>
                </a:prstGeom>
                <a:blipFill>
                  <a:blip r:embed="rId4"/>
                  <a:stretch>
                    <a:fillRect l="-1338" t="-1757" r="-1367" b="-894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88105" y="4137610"/>
            <a:ext cx="23679365" cy="2653732"/>
            <a:chOff x="247181" y="1501340"/>
            <a:chExt cx="11838141" cy="1293833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1293832"/>
              <a:chOff x="5537206" y="1557991"/>
              <a:chExt cx="3079904" cy="120280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12028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9222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6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6000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6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210</m:t>
                              </m:r>
                            </m:den>
                          </m:f>
                        </m:oMath>
                      </m:oMathPara>
                    </a14:m>
                    <a:endParaRPr lang="en-US" sz="6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9222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1293828"/>
              <a:chOff x="5537206" y="1557992"/>
              <a:chExt cx="3079904" cy="120279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20279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9222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6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0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  <m:r>
                                    <a:rPr lang="en-US" sz="6000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60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35</m:t>
                              </m:r>
                            </m:den>
                          </m:f>
                        </m:oMath>
                      </m:oMathPara>
                    </a14:m>
                    <a:endParaRPr lang="en-US" sz="6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92220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1293830"/>
              <a:chOff x="5537206" y="1557992"/>
              <a:chExt cx="3079904" cy="120279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20279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9222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6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0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910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6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60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6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92220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4"/>
              <a:ext cx="3090381" cy="1293827"/>
              <a:chOff x="5537206" y="1557992"/>
              <a:chExt cx="3079904" cy="120279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20279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9222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6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6000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6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60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6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92220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6145644" y="4744377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6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35197"/>
            <a:ext cx="24093023" cy="3287546"/>
            <a:chOff x="534987" y="1869705"/>
            <a:chExt cx="23612450" cy="275690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2756906"/>
              <a:chOff x="534987" y="1647866"/>
              <a:chExt cx="23612450" cy="275690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391788" cy="268388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720431" y="1653394"/>
                  <a:ext cx="1905971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9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33156" y="2049626"/>
                  <a:ext cx="22777702" cy="2508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Arial" panose="020B0604020202020204" pitchFamily="34" charset="0"/>
                    </a:rPr>
                    <a:t>                 </a:t>
                  </a:r>
                  <a:r>
                    <a:rPr lang="vi-VN" sz="5400" dirty="0">
                      <a:latin typeface="Varpada"/>
                      <a:ea typeface="Arial" panose="020B0604020202020204" pitchFamily="34" charset="0"/>
                    </a:rPr>
                    <a:t>Trong không gian tọa độ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vi-VN" sz="5400" dirty="0">
                      <a:latin typeface="Varpada"/>
                      <a:ea typeface="Arial" panose="020B0604020202020204" pitchFamily="34" charset="0"/>
                    </a:rPr>
                    <a:t>,</a:t>
                  </a:r>
                  <a:r>
                    <a:rPr lang="en-US" sz="54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vi-VN" sz="5400" dirty="0">
                      <a:latin typeface="Varpada"/>
                      <a:ea typeface="Arial" panose="020B0604020202020204" pitchFamily="34" charset="0"/>
                    </a:rPr>
                    <a:t>cho hai điểm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1;0;−3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</m:oMath>
                  </a14:m>
                  <a:r>
                    <a:rPr lang="en-US" sz="54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3;−1;0</m:t>
                          </m:r>
                        </m:e>
                      </m:d>
                    </m:oMath>
                  </a14:m>
                  <a:r>
                    <a:rPr lang="vi-VN" sz="5400" dirty="0">
                      <a:latin typeface="Varpada"/>
                      <a:ea typeface="Arial" panose="020B0604020202020204" pitchFamily="34" charset="0"/>
                    </a:rPr>
                    <a:t>.</a:t>
                  </a:r>
                  <a:r>
                    <a:rPr lang="en-US" sz="54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vi-VN" sz="5400" dirty="0">
                      <a:latin typeface="Varpada"/>
                      <a:ea typeface="Arial" panose="020B0604020202020204" pitchFamily="34" charset="0"/>
                    </a:rPr>
                    <a:t>Viết phương trình tham số của đường thẳng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vi-VN" sz="5400" dirty="0">
                      <a:latin typeface="Varpada"/>
                      <a:ea typeface="Arial" panose="020B0604020202020204" pitchFamily="34" charset="0"/>
                    </a:rPr>
                    <a:t> là hình chiếu vuông góc của đường thẳng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𝐴𝐵</m:t>
                      </m:r>
                    </m:oMath>
                  </a14:m>
                  <a:r>
                    <a:rPr lang="vi-VN" sz="5400" dirty="0">
                      <a:latin typeface="Varpada"/>
                      <a:ea typeface="Arial" panose="020B0604020202020204" pitchFamily="34" charset="0"/>
                    </a:rPr>
                    <a:t> trên mặt phẳng</a:t>
                  </a:r>
                  <a:r>
                    <a:rPr lang="en-US" sz="54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𝑂𝑥𝑦</m:t>
                          </m:r>
                        </m:e>
                      </m:d>
                    </m:oMath>
                  </a14:m>
                  <a:r>
                    <a:rPr lang="vi-VN" sz="5400" dirty="0">
                      <a:latin typeface="Varpada"/>
                      <a:ea typeface="Arial" panose="020B0604020202020204" pitchFamily="34" charset="0"/>
                    </a:rPr>
                    <a:t>.</a:t>
                  </a:r>
                  <a:r>
                    <a:rPr lang="en-US" sz="54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3156" y="2049626"/>
                  <a:ext cx="22777702" cy="2508296"/>
                </a:xfrm>
                <a:prstGeom prst="rect">
                  <a:avLst/>
                </a:prstGeom>
                <a:blipFill>
                  <a:blip r:embed="rId3"/>
                  <a:stretch>
                    <a:fillRect l="-997" t="-2041" r="-997" b="-1020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294152" y="3820273"/>
            <a:ext cx="23798871" cy="2443953"/>
            <a:chOff x="1601787" y="4450348"/>
            <a:chExt cx="38921842" cy="398458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1437768" y="4450348"/>
              <a:ext cx="9310006" cy="3886198"/>
              <a:chOff x="29357551" y="5178997"/>
              <a:chExt cx="13234638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30174850" y="5178997"/>
                    <a:ext cx="12417339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=1+2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=0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74850" y="5178997"/>
                    <a:ext cx="12417339" cy="9397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51" b="-4261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9357551" y="5483169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1424008" y="4548734"/>
              <a:ext cx="9547912" cy="3886198"/>
              <a:chOff x="-584213" y="6337281"/>
              <a:chExt cx="13572833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571281" y="6337281"/>
                    <a:ext cx="12417339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=1+2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=0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=−3+3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281" y="6337281"/>
                    <a:ext cx="12417339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251" b="-4261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584213" y="6633690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4495799"/>
              <a:ext cx="9265229" cy="3886198"/>
              <a:chOff x="1159715" y="6287629"/>
              <a:chExt cx="13170985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3" y="6287629"/>
                    <a:ext cx="12190317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=0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=−3+3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3" y="6287629"/>
                    <a:ext cx="12190317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251" b="-4511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31337462" y="4548732"/>
              <a:ext cx="9186167" cy="3886198"/>
              <a:chOff x="27723755" y="5198756"/>
              <a:chExt cx="13058594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8365011" y="5198756"/>
                    <a:ext cx="12417338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=0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=0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=−3+3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365011" y="5198756"/>
                    <a:ext cx="12417338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251" b="-4261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7723755" y="5523257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2138075" y="4511397"/>
            <a:ext cx="1062531" cy="100135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BA44A-A750-4033-9876-C1B371B0D635}"/>
              </a:ext>
            </a:extLst>
          </p:cNvPr>
          <p:cNvGrpSpPr/>
          <p:nvPr/>
        </p:nvGrpSpPr>
        <p:grpSpPr>
          <a:xfrm>
            <a:off x="578962" y="6922882"/>
            <a:ext cx="23668856" cy="6631730"/>
            <a:chOff x="-235916" y="3803712"/>
            <a:chExt cx="13422513" cy="47512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0C9BD49F-D996-4A95-AD74-4C0A9321800E}"/>
                    </a:ext>
                  </a:extLst>
                </p:cNvPr>
                <p:cNvSpPr/>
                <p:nvPr/>
              </p:nvSpPr>
              <p:spPr>
                <a:xfrm>
                  <a:off x="-77888" y="3803712"/>
                  <a:ext cx="13264485" cy="4751211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Hình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chiếu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vuông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góc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lên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𝑂𝑥𝑦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lần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lượt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1;0;0</m:t>
                          </m:r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3;−1;0</m:t>
                          </m:r>
                        </m:e>
                      </m:d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Hình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chiếu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vuông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góc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lên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𝑂𝑥𝑦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đường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đi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(1;0;0)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nhận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𝐻𝐵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=(2;−1;0)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làm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nó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: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=1+2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=−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&amp;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=0.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0C9BD49F-D996-4A95-AD74-4C0A932180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7888" y="3803712"/>
                  <a:ext cx="13264485" cy="4751211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r="-1066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C574017-F327-4FB6-A268-744692368C61}"/>
                </a:ext>
              </a:extLst>
            </p:cNvPr>
            <p:cNvGrpSpPr/>
            <p:nvPr/>
          </p:nvGrpSpPr>
          <p:grpSpPr>
            <a:xfrm>
              <a:off x="-235916" y="3850611"/>
              <a:ext cx="2841891" cy="883575"/>
              <a:chOff x="414780" y="6628898"/>
              <a:chExt cx="5571134" cy="1605414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8B5FBF84-ECAB-4E51-82B8-4D9F2CF800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3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40D05A-08E8-4D66-9979-1B0FE51781BD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3968B00C-DF7C-4CB8-A5DA-7EEAAA3BFD64}"/>
                  </a:ext>
                </a:extLst>
              </p:cNvPr>
              <p:cNvSpPr/>
              <p:nvPr/>
            </p:nvSpPr>
            <p:spPr>
              <a:xfrm flipV="1">
                <a:off x="414780" y="6704254"/>
                <a:ext cx="1272757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086BA19E-82B0-4149-9786-334795F081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1" y="6830381"/>
                <a:ext cx="1105923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46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91807" y="149385"/>
            <a:ext cx="24201901" cy="4712282"/>
            <a:chOff x="534987" y="1869705"/>
            <a:chExt cx="23719158" cy="395167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3951671"/>
              <a:chOff x="534987" y="1647866"/>
              <a:chExt cx="23612450" cy="395167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720890"/>
                <a:ext cx="23391789" cy="387864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10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60797" y="1933278"/>
                  <a:ext cx="20193348" cy="38880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nl-NL" sz="6000" dirty="0">
                      <a:latin typeface="Varpada"/>
                      <a:ea typeface="Arial" panose="020B0604020202020204" pitchFamily="34" charset="0"/>
                    </a:rPr>
                    <a:t>Trong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không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gian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với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hệ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tọa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độ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tính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khoảng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cách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từ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điểm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1;3;2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đến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đường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Arial" panose="020B0604020202020204" pitchFamily="34" charset="0"/>
                    </a:rPr>
                    <a:t>thẳng</a:t>
                  </a:r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Arial" panose="020B0604020202020204" pitchFamily="34" charset="0"/>
                    </a:rPr>
                    <a:t>.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0797" y="1933278"/>
                  <a:ext cx="20193348" cy="38880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331" t="-2105" r="-136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481863" y="5029200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226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ad>
                            <m:radPr>
                              <m:degHide m:val="on"/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2262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5226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52261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12192758" y="5562600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BFB212-54A2-4450-8AFA-4B4A5600EC1C}"/>
              </a:ext>
            </a:extLst>
          </p:cNvPr>
          <p:cNvGrpSpPr/>
          <p:nvPr/>
        </p:nvGrpSpPr>
        <p:grpSpPr>
          <a:xfrm>
            <a:off x="498274" y="7010400"/>
            <a:ext cx="23681918" cy="6635012"/>
            <a:chOff x="-235916" y="3850611"/>
            <a:chExt cx="12142217" cy="47535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A0E30460-EEE5-41D8-9DDF-0C5D0C5731F6}"/>
                    </a:ext>
                  </a:extLst>
                </p:cNvPr>
                <p:cNvSpPr/>
                <p:nvPr/>
              </p:nvSpPr>
              <p:spPr>
                <a:xfrm>
                  <a:off x="-124173" y="3917384"/>
                  <a:ext cx="12030474" cy="4686790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Chọn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1;1;0</m:t>
                          </m:r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(1;1;−1)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Khi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𝐴𝑀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=(0;2;2)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𝐴𝑀</m:t>
                              </m:r>
                            </m:e>
                          </m:acc>
                          <m: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−4;2;−2</m:t>
                          </m:r>
                        </m:e>
                      </m:d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Khoảng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cách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từ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đến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 </a:t>
                  </a:r>
                  <a:endParaRPr lang="en-US" sz="5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m:rPr>
                                <m:sty m:val="p"/>
                              </m:rPr>
                              <a:rPr lang="en-US" sz="5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d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5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5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𝐴𝑀</m:t>
                                        </m:r>
                                      </m:e>
                                    </m:acc>
                                    <m:r>
                                      <a:rPr lang="en-US" sz="5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5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5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d>
                          </m:num>
                          <m:den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ad>
                          <m:radPr>
                            <m:degHide m:val="on"/>
                            <m:ctrlP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A0E30460-EEE5-41D8-9DDF-0C5D0C5731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4173" y="3917384"/>
                  <a:ext cx="12030474" cy="4686790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F55B274-2E23-4887-B0CA-59EF9F6D1DEC}"/>
                </a:ext>
              </a:extLst>
            </p:cNvPr>
            <p:cNvGrpSpPr/>
            <p:nvPr/>
          </p:nvGrpSpPr>
          <p:grpSpPr>
            <a:xfrm>
              <a:off x="-235916" y="3850611"/>
              <a:ext cx="2841891" cy="883575"/>
              <a:chOff x="414780" y="6628898"/>
              <a:chExt cx="5571134" cy="1605414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252F28F5-A9D1-431A-8BB0-1E68B342F0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3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0F94707-5EB6-4A68-99AD-AE82EBD711F3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3318CB25-60F3-4818-A5AC-251A55108D4D}"/>
                  </a:ext>
                </a:extLst>
              </p:cNvPr>
              <p:cNvSpPr/>
              <p:nvPr/>
            </p:nvSpPr>
            <p:spPr>
              <a:xfrm flipV="1">
                <a:off x="503351" y="6742134"/>
                <a:ext cx="1097967" cy="1213777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EFF2628D-AF27-4560-BB7A-F1C088FCBA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0" y="6830381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118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18651" y="76200"/>
            <a:ext cx="21701931" cy="13639800"/>
            <a:chOff x="1118651" y="457200"/>
            <a:chExt cx="21701931" cy="13639800"/>
          </a:xfrm>
        </p:grpSpPr>
        <p:sp>
          <p:nvSpPr>
            <p:cNvPr id="27" name="Rounded Rectangle 26"/>
            <p:cNvSpPr/>
            <p:nvPr/>
          </p:nvSpPr>
          <p:spPr>
            <a:xfrm>
              <a:off x="1296987" y="1821598"/>
              <a:ext cx="21523595" cy="12275402"/>
            </a:xfrm>
            <a:prstGeom prst="roundRect">
              <a:avLst>
                <a:gd name="adj" fmla="val 4648"/>
              </a:avLst>
            </a:prstGeom>
            <a:solidFill>
              <a:srgbClr val="E2E2E2"/>
            </a:solidFill>
            <a:ln w="28575">
              <a:solidFill>
                <a:srgbClr val="AB7C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8" name="Group 2"/>
            <p:cNvGrpSpPr/>
            <p:nvPr/>
          </p:nvGrpSpPr>
          <p:grpSpPr>
            <a:xfrm>
              <a:off x="1118651" y="457200"/>
              <a:ext cx="16866135" cy="1524001"/>
              <a:chOff x="1120323" y="10730798"/>
              <a:chExt cx="16868087" cy="736012"/>
            </a:xfrm>
          </p:grpSpPr>
          <p:sp>
            <p:nvSpPr>
              <p:cNvPr id="29" name="Right Triangle 28"/>
              <p:cNvSpPr/>
              <p:nvPr/>
            </p:nvSpPr>
            <p:spPr>
              <a:xfrm flipH="1" flipV="1">
                <a:off x="1120323" y="11329010"/>
                <a:ext cx="194126" cy="1378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0"/>
              <p:cNvSpPr>
                <a:spLocks/>
              </p:cNvSpPr>
              <p:nvPr/>
            </p:nvSpPr>
            <p:spPr bwMode="auto">
              <a:xfrm rot="5400000">
                <a:off x="9283513" y="2614713"/>
                <a:ext cx="568979" cy="16840815"/>
              </a:xfrm>
              <a:prstGeom prst="round2Same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14449" y="10730798"/>
                <a:ext cx="16673959" cy="40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indent="269875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2. </a:t>
                </a:r>
                <a:r>
                  <a:rPr lang="fr-FR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Vị</a:t>
                </a:r>
                <a:r>
                  <a:rPr lang="fr-FR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trí</a:t>
                </a:r>
                <a:r>
                  <a:rPr lang="fr-FR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tương</a:t>
                </a:r>
                <a:r>
                  <a:rPr lang="fr-FR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đối</a:t>
                </a:r>
                <a:r>
                  <a:rPr lang="fr-FR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của</a:t>
                </a:r>
                <a:r>
                  <a:rPr lang="fr-FR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hai</a:t>
                </a:r>
                <a:r>
                  <a:rPr lang="fr-FR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đường</a:t>
                </a:r>
                <a:r>
                  <a:rPr lang="fr-FR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thẳng</a:t>
                </a:r>
                <a:r>
                  <a:rPr lang="fr-FR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:</a:t>
                </a:r>
                <a:endParaRPr lang="en-US" alt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54187" y="1600201"/>
                <a:ext cx="20650200" cy="335899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nl-NL" sz="4400" dirty="0">
                    <a:latin typeface="Varpada"/>
                  </a:rPr>
                  <a:t> </a:t>
                </a:r>
                <a:r>
                  <a:rPr lang="vi-VN" sz="4400" dirty="0">
                    <a:latin typeface="Varpada"/>
                  </a:rPr>
                  <a:t>Trong Kg Oxyz cho hai đường thẳng </a:t>
                </a:r>
                <a:endParaRPr lang="en-US" sz="4400" dirty="0">
                  <a:latin typeface="Varpada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  <m:r>
                      <a:rPr lang="vi-VN" sz="4400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′: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4400" dirty="0">
                    <a:latin typeface="Varpada"/>
                  </a:rPr>
                  <a:t>  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4400" dirty="0">
                    <a:latin typeface="Varpada"/>
                  </a:rPr>
                  <a:t> </a:t>
                </a:r>
                <a:r>
                  <a:rPr lang="vi-VN" sz="4400" dirty="0">
                    <a:latin typeface="Varpada"/>
                  </a:rPr>
                  <a:t>đi qua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vi-VN" sz="4400" dirty="0">
                    <a:latin typeface="Varpada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400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400" dirty="0">
                    <a:latin typeface="Varpada"/>
                  </a:rPr>
                  <a:t> có 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vi-VN" sz="44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400" dirty="0">
                    <a:latin typeface="Varpada"/>
                  </a:rPr>
                  <a:t>đi qua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vi-VN" sz="440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400" dirty="0">
                    <a:latin typeface="Varpada"/>
                  </a:rPr>
                  <a:t> </a:t>
                </a:r>
                <a:endParaRPr lang="en-US" dirty="0">
                  <a:latin typeface="Varpad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87" y="1600201"/>
                <a:ext cx="20650200" cy="3358996"/>
              </a:xfrm>
              <a:prstGeom prst="rect">
                <a:avLst/>
              </a:prstGeom>
              <a:blipFill>
                <a:blip r:embed="rId2"/>
                <a:stretch>
                  <a:fillRect l="-561" t="-361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54187" y="4876800"/>
                <a:ext cx="10896600" cy="889801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nl-NL" sz="4000" b="1" dirty="0">
                    <a:latin typeface="Varpada"/>
                  </a:rPr>
                  <a:t>Phương pháp 1</a:t>
                </a:r>
                <a:endParaRPr lang="en-US" sz="4000" b="1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nl-NL" sz="4000" dirty="0">
                    <a:latin typeface="Varpada"/>
                  </a:rPr>
                  <a:t>      </a:t>
                </a:r>
                <a:r>
                  <a:rPr lang="nl-NL" sz="4000" dirty="0">
                    <a:latin typeface="Varpada"/>
                    <a:sym typeface="Wingdings 2" panose="05020102010507070707" pitchFamily="18" charset="2"/>
                  </a:rPr>
                  <a:t></a:t>
                </a:r>
                <a:r>
                  <a:rPr lang="nl-NL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vi-VN" sz="4000" dirty="0">
                    <a:latin typeface="Varpada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vi-VN" sz="40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dirty="0">
                    <a:latin typeface="Varpada"/>
                  </a:rPr>
                  <a:t> cùng phương </a:t>
                </a:r>
                <a:endParaRPr lang="en-US" sz="4000" dirty="0">
                  <a:latin typeface="Varpada"/>
                </a:endParaRPr>
              </a:p>
              <a:p>
                <a:pPr marL="457200" algn="just">
                  <a:spcAft>
                    <a:spcPts val="0"/>
                  </a:spcAft>
                </a:pPr>
                <a:r>
                  <a:rPr lang="vi-VN" sz="40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000" b="0">
                        <a:latin typeface="Cambria Math" panose="02040503050406030204" pitchFamily="18" charset="0"/>
                      </a:rPr>
                      <m:t>//</m:t>
                    </m:r>
                    <m:r>
                      <a:rPr lang="vi-VN" sz="40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000" b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r>
                  <a:rPr lang="vi-VN" sz="4000" dirty="0">
                    <a:latin typeface="Varpada"/>
                    <a:sym typeface="Symbol" panose="05050102010706020507" pitchFamily="18" charset="2"/>
                  </a:rPr>
                  <a:t>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</m:e>
                          <m:e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∉</m:t>
                            </m:r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</m:oMath>
                </a14:m>
                <a:endParaRPr lang="en-US" sz="4000" dirty="0">
                  <a:latin typeface="Varpada"/>
                </a:endParaRPr>
              </a:p>
              <a:p>
                <a:pPr marL="457200" algn="just">
                  <a:spcAft>
                    <a:spcPts val="0"/>
                  </a:spcAft>
                </a:pPr>
                <a:r>
                  <a:rPr lang="vi-VN" sz="40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000" b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vi-VN" sz="40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000" b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r>
                  <a:rPr lang="vi-VN" sz="4000" dirty="0">
                    <a:latin typeface="Varpada"/>
                    <a:sym typeface="Symbol" panose="05050102010706020507" pitchFamily="18" charset="2"/>
                  </a:rPr>
                  <a:t>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</m:e>
                          <m:e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</m:oMath>
                </a14:m>
                <a:endParaRPr lang="en-US" sz="40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nl-NL" sz="4000" dirty="0">
                    <a:latin typeface="Varpada"/>
                  </a:rPr>
                  <a:t>      </a:t>
                </a:r>
                <a:r>
                  <a:rPr lang="nl-NL" sz="4000" dirty="0">
                    <a:latin typeface="Varpada"/>
                    <a:sym typeface="Wingdings 2" panose="05020102010507070707" pitchFamily="18" charset="2"/>
                  </a:rPr>
                  <a:t></a:t>
                </a:r>
                <a:r>
                  <a:rPr lang="nl-NL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vi-VN" sz="4000" dirty="0">
                    <a:latin typeface="Varpada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vi-VN" sz="40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dirty="0">
                    <a:latin typeface="Varpada"/>
                  </a:rPr>
                  <a:t> Không cùng phương </a:t>
                </a:r>
                <a:endParaRPr lang="en-US" sz="4000" dirty="0">
                  <a:latin typeface="Varpada"/>
                </a:endParaRPr>
              </a:p>
              <a:p>
                <a:pPr marL="338455"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vi-VN" sz="4000" b="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4000" dirty="0">
                    <a:latin typeface="Varpada"/>
                  </a:rPr>
                  <a:t>(I)</a:t>
                </a:r>
                <a:endParaRPr lang="en-US" sz="40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4000" dirty="0">
                    <a:latin typeface="Varpada"/>
                  </a:rPr>
                  <a:t>            </a:t>
                </a:r>
                <a:r>
                  <a:rPr lang="vi-VN" sz="40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b="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vi-VN" sz="4000" dirty="0">
                    <a:latin typeface="Varpada"/>
                  </a:rPr>
                  <a:t> chéo </a:t>
                </a:r>
                <a14:m>
                  <m:oMath xmlns:m="http://schemas.openxmlformats.org/officeDocument/2006/math">
                    <m:r>
                      <a:rPr lang="vi-VN" sz="40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000" b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r>
                  <a:rPr lang="vi-VN" sz="4000" dirty="0">
                    <a:latin typeface="Varpada"/>
                    <a:sym typeface="Symbol" panose="05050102010706020507" pitchFamily="18" charset="2"/>
                  </a:rPr>
                  <a:t></a:t>
                </a:r>
                <a:r>
                  <a:rPr lang="vi-VN" sz="4000" dirty="0">
                    <a:latin typeface="Varpada"/>
                  </a:rPr>
                  <a:t>Hệ Ptrình (I) vô nghiệm</a:t>
                </a:r>
                <a:r>
                  <a:rPr lang="en-US" sz="4000" dirty="0">
                    <a:latin typeface="Varpada"/>
                  </a:rPr>
                  <a:t>.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en-US" sz="4000" dirty="0">
                    <a:latin typeface="Varpada"/>
                  </a:rPr>
                  <a:t>            </a:t>
                </a:r>
                <a:r>
                  <a:rPr lang="vi-VN" sz="40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000" b="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r>
                  <a:rPr lang="en-US" sz="4000" dirty="0" err="1">
                    <a:latin typeface="Varpada"/>
                  </a:rPr>
                  <a:t>cắt</a:t>
                </a:r>
                <a:r>
                  <a:rPr lang="en-US" sz="40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000" b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r>
                  <a:rPr lang="en-US" sz="4000" dirty="0">
                    <a:latin typeface="Varpada"/>
                    <a:sym typeface="Symbol" panose="05050102010706020507" pitchFamily="18" charset="2"/>
                  </a:rPr>
                  <a:t></a:t>
                </a:r>
                <a:r>
                  <a:rPr lang="en-US" sz="4000" dirty="0">
                    <a:latin typeface="Varpada"/>
                  </a:rPr>
                  <a:t> </a:t>
                </a:r>
                <a:r>
                  <a:rPr lang="en-US" sz="4000" dirty="0" err="1">
                    <a:latin typeface="Varpada"/>
                  </a:rPr>
                  <a:t>Hệ</a:t>
                </a:r>
                <a:r>
                  <a:rPr lang="en-US" sz="4000" dirty="0">
                    <a:latin typeface="Varpada"/>
                  </a:rPr>
                  <a:t> </a:t>
                </a:r>
                <a:r>
                  <a:rPr lang="en-US" sz="4000" dirty="0" err="1">
                    <a:latin typeface="Varpada"/>
                  </a:rPr>
                  <a:t>Ptrình</a:t>
                </a:r>
                <a:r>
                  <a:rPr lang="en-US" sz="4000" dirty="0">
                    <a:latin typeface="Varpada"/>
                  </a:rPr>
                  <a:t> (I) </a:t>
                </a:r>
                <a:r>
                  <a:rPr lang="en-US" sz="4000" dirty="0" err="1">
                    <a:latin typeface="Varpada"/>
                  </a:rPr>
                  <a:t>có</a:t>
                </a:r>
                <a:r>
                  <a:rPr lang="en-US" sz="4000" dirty="0">
                    <a:latin typeface="Varpada"/>
                  </a:rPr>
                  <a:t> </a:t>
                </a:r>
                <a:r>
                  <a:rPr lang="en-US" sz="4000" dirty="0" err="1">
                    <a:latin typeface="Varpada"/>
                  </a:rPr>
                  <a:t>một</a:t>
                </a:r>
                <a:r>
                  <a:rPr lang="en-US" sz="4000" dirty="0">
                    <a:latin typeface="Varpada"/>
                  </a:rPr>
                  <a:t> </a:t>
                </a:r>
                <a:r>
                  <a:rPr lang="en-US" sz="4000" dirty="0" err="1">
                    <a:latin typeface="Varpada"/>
                  </a:rPr>
                  <a:t>nghiệm</a:t>
                </a:r>
                <a:r>
                  <a:rPr lang="en-US" sz="4000" dirty="0">
                    <a:latin typeface="Varpada"/>
                  </a:rPr>
                  <a:t>.</a:t>
                </a:r>
                <a:endParaRPr lang="en-US" sz="4000" dirty="0">
                  <a:latin typeface="Varpad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87" y="4876800"/>
                <a:ext cx="10896600" cy="8898013"/>
              </a:xfrm>
              <a:prstGeom prst="rect">
                <a:avLst/>
              </a:prstGeom>
              <a:blipFill>
                <a:blip r:embed="rId3"/>
                <a:stretch>
                  <a:fillRect t="-1163" b="-2804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61030" y="4876800"/>
                <a:ext cx="9443357" cy="894809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4000" b="1" dirty="0">
                    <a:latin typeface="Varpada"/>
                  </a:rPr>
                  <a:t>Phương </a:t>
                </a:r>
                <a:r>
                  <a:rPr lang="en-US" sz="4000" b="1" dirty="0" err="1">
                    <a:latin typeface="Varpada"/>
                  </a:rPr>
                  <a:t>pháp</a:t>
                </a:r>
                <a:r>
                  <a:rPr lang="en-US" sz="4000" b="1" dirty="0">
                    <a:latin typeface="Varpada"/>
                  </a:rPr>
                  <a:t> 2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en-US" sz="4000" dirty="0">
                    <a:latin typeface="Varpada"/>
                  </a:rPr>
                  <a:t>  </a:t>
                </a:r>
                <a:r>
                  <a:rPr lang="vi-VN" sz="40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vi-VN" sz="4000" b="0">
                        <a:latin typeface="Cambria Math" panose="02040503050406030204" pitchFamily="18" charset="0"/>
                      </a:rPr>
                      <m:t>//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vi-VN" sz="4000" b="0">
                            <a:latin typeface="Cambria Math" panose="02040503050406030204" pitchFamily="18" charset="0"/>
                          </a:rPr>
                          <m:t>’</m:t>
                        </m:r>
                      </m:e>
                    </m:d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r>
                  <a:rPr lang="vi-VN" sz="4000" dirty="0">
                    <a:latin typeface="Varpada"/>
                    <a:sym typeface="Symbol" panose="05050102010706020507" pitchFamily="18" charset="2"/>
                  </a:rPr>
                  <a:t></a:t>
                </a:r>
                <a:r>
                  <a:rPr lang="vi-VN" sz="40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vi-VN" sz="4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]=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∉</m:t>
                              </m:r>
                              <m:r>
                                <a:rPr lang="vi-VN" sz="4000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40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vi-VN" sz="4000" b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vi-VN" sz="4000" b="0">
                            <a:latin typeface="Cambria Math" panose="02040503050406030204" pitchFamily="18" charset="0"/>
                          </a:rPr>
                          <m:t>’</m:t>
                        </m:r>
                      </m:e>
                    </m:d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r>
                  <a:rPr lang="vi-VN" sz="4000" dirty="0">
                    <a:latin typeface="Varpada"/>
                    <a:sym typeface="Symbol" panose="05050102010706020507" pitchFamily="18" charset="2"/>
                  </a:rPr>
                  <a:t></a:t>
                </a:r>
                <a:r>
                  <a:rPr lang="vi-VN" sz="40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vi-VN" sz="4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]=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vi-VN" sz="4000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vi-VN" sz="4000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vi-VN" sz="4000" b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endParaRPr lang="en-US" sz="4000" dirty="0"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40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vi-VN" sz="4000" dirty="0">
                    <a:latin typeface="Varpada"/>
                  </a:rPr>
                  <a:t> cắt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vi-VN" sz="4000" b="0">
                            <a:latin typeface="Cambria Math" panose="02040503050406030204" pitchFamily="18" charset="0"/>
                          </a:rPr>
                          <m:t>’</m:t>
                        </m:r>
                      </m:e>
                    </m:d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r>
                  <a:rPr lang="vi-VN" sz="4000" dirty="0">
                    <a:latin typeface="Varpada"/>
                    <a:sym typeface="Symbol" panose="05050102010706020507" pitchFamily="18" charset="2"/>
                  </a:rPr>
                  <a:t></a:t>
                </a:r>
                <a:r>
                  <a:rPr lang="vi-VN" sz="40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vi-VN" sz="4000" b="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vi-VN" sz="4000" b="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vi-VN" sz="4000" b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vi-VN" sz="4000" b="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vi-VN" sz="4000" b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vi-VN" sz="4000" b="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vi-VN" sz="4000" b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4000" b="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vi-VN" sz="4000" b="0" i="1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vi-VN" sz="4000" b="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vi-VN" sz="4000" b="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vi-VN" sz="4000" b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endParaRPr lang="en-US" sz="4000" dirty="0"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40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000" dirty="0">
                    <a:latin typeface="Varpada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vi-VN" sz="4000" dirty="0">
                    <a:latin typeface="Varpada"/>
                  </a:rPr>
                  <a:t> chéo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vi-VN" sz="4000" b="0">
                            <a:latin typeface="Cambria Math" panose="02040503050406030204" pitchFamily="18" charset="0"/>
                          </a:rPr>
                          <m:t>’</m:t>
                        </m:r>
                      </m:e>
                    </m:d>
                  </m:oMath>
                </a14:m>
                <a:r>
                  <a:rPr lang="vi-VN" sz="4000" dirty="0">
                    <a:latin typeface="Varpada"/>
                  </a:rPr>
                  <a:t> </a:t>
                </a:r>
                <a:r>
                  <a:rPr lang="vi-VN" sz="4000" dirty="0">
                    <a:latin typeface="Varpada"/>
                    <a:sym typeface="Symbol" panose="05050102010706020507" pitchFamily="18" charset="2"/>
                  </a:rPr>
                  <a:t></a:t>
                </a:r>
                <a:r>
                  <a:rPr lang="vi-VN" sz="40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vi-VN" sz="4000" b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  <m:r>
                      <a:rPr lang="vi-VN" sz="4000" b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vi-VN" sz="40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vi-VN" sz="4000" b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  <m:r>
                      <a:rPr lang="vi-VN" sz="4000" b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vi-VN" sz="4000" b="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4000" dirty="0"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endParaRPr lang="en-US" sz="4000" dirty="0"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endParaRPr lang="en-US" sz="4000" dirty="0">
                  <a:latin typeface="Varpada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1030" y="4876800"/>
                <a:ext cx="9443357" cy="8948091"/>
              </a:xfrm>
              <a:prstGeom prst="rect">
                <a:avLst/>
              </a:prstGeom>
              <a:blipFill>
                <a:blip r:embed="rId4"/>
                <a:stretch>
                  <a:fillRect t="-1156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0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4BDA99E9-0276-4FF4-B0FA-C8039284331B}"/>
              </a:ext>
            </a:extLst>
          </p:cNvPr>
          <p:cNvGrpSpPr/>
          <p:nvPr/>
        </p:nvGrpSpPr>
        <p:grpSpPr>
          <a:xfrm>
            <a:off x="342262" y="6255289"/>
            <a:ext cx="23772792" cy="6241511"/>
            <a:chOff x="-341143" y="3850611"/>
            <a:chExt cx="13481455" cy="4471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1CCE87A5-369E-40CE-8CFD-1BADA6D26B95}"/>
                    </a:ext>
                  </a:extLst>
                </p:cNvPr>
                <p:cNvSpPr/>
                <p:nvPr/>
              </p:nvSpPr>
              <p:spPr>
                <a:xfrm>
                  <a:off x="-341143" y="3917384"/>
                  <a:ext cx="13481455" cy="4404871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Vì </a:t>
                  </a:r>
                  <a14:m>
                    <m:oMath xmlns:m="http://schemas.openxmlformats.org/officeDocument/2006/math"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thuộc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=3−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=−8+5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=5−4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nên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5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=3−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=−8+5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=5−4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chính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đường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cần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tìm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.  </a:t>
                  </a: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1CCE87A5-369E-40CE-8CFD-1BADA6D26B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41143" y="3917384"/>
                  <a:ext cx="13481455" cy="4404871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r="-77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145509-F27D-4C22-AE6D-CE93BE0238B4}"/>
                </a:ext>
              </a:extLst>
            </p:cNvPr>
            <p:cNvGrpSpPr/>
            <p:nvPr/>
          </p:nvGrpSpPr>
          <p:grpSpPr>
            <a:xfrm>
              <a:off x="-235916" y="3850611"/>
              <a:ext cx="2841891" cy="883575"/>
              <a:chOff x="414780" y="6628898"/>
              <a:chExt cx="5571134" cy="1605414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986DE99B-F4BF-4362-87DA-C30C0CC17B8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3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29C3FD2-E884-480E-841B-D1DE6254771D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53A44CEF-42B5-42B5-84BC-49FCEAB90D8E}"/>
                  </a:ext>
                </a:extLst>
              </p:cNvPr>
              <p:cNvSpPr/>
              <p:nvPr/>
            </p:nvSpPr>
            <p:spPr>
              <a:xfrm flipV="1">
                <a:off x="414780" y="6704254"/>
                <a:ext cx="1272757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53C58C1D-6D54-47B5-BF9C-EE7E61AE6A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1" y="6830381"/>
                <a:ext cx="1105923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2031" y="215619"/>
            <a:ext cx="24093023" cy="2706006"/>
            <a:chOff x="534987" y="1869705"/>
            <a:chExt cx="23612450" cy="226923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2269232"/>
              <a:chOff x="534987" y="1647866"/>
              <a:chExt cx="23612450" cy="226923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391788" cy="219620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050" y="1653394"/>
                  <a:ext cx="2276734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11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60799" y="2049626"/>
                  <a:ext cx="19950060" cy="17069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trục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viết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tham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số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hai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1;2;−3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2;−3;1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0799" y="2049626"/>
                  <a:ext cx="19950060" cy="1706901"/>
                </a:xfrm>
                <a:prstGeom prst="rect">
                  <a:avLst/>
                </a:prstGeom>
                <a:blipFill>
                  <a:blip r:embed="rId4"/>
                  <a:stretch>
                    <a:fillRect l="-1168" t="-3003" r="-1138" b="-1561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241484" y="12820242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1587" y="3311856"/>
            <a:ext cx="24385588" cy="2654039"/>
            <a:chOff x="1365950" y="4360069"/>
            <a:chExt cx="40636205" cy="403859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2006321" y="4495793"/>
              <a:ext cx="9764732" cy="3886198"/>
              <a:chOff x="30165773" y="5189986"/>
              <a:chExt cx="13881052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30945620" y="5189986"/>
                    <a:ext cx="1310120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=1+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=2−5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=−3−2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45620" y="5189986"/>
                    <a:ext cx="13101205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703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30165773" y="5466376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1717493" y="4360069"/>
              <a:ext cx="9786599" cy="3886198"/>
              <a:chOff x="-167009" y="6291660"/>
              <a:chExt cx="13912139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643926" y="6291660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=−3+5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=1+4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926" y="6291660"/>
                    <a:ext cx="13101204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37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167009" y="6600869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365950" y="4495791"/>
              <a:ext cx="9783842" cy="3886198"/>
              <a:chOff x="824461" y="6287627"/>
              <a:chExt cx="13908219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1631476" y="6287627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=1+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=2−5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=3+4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31476" y="6287627"/>
                    <a:ext cx="13101204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703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824461" y="6596836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32150079" y="4512464"/>
              <a:ext cx="9852076" cy="3886198"/>
              <a:chOff x="28878930" y="5189986"/>
              <a:chExt cx="14005217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9782943" y="5189986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=3−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=−8+5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=5−4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82943" y="5189986"/>
                    <a:ext cx="13101204" cy="9397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703"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8878930" y="5450501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8516945" y="4114800"/>
            <a:ext cx="763242" cy="8732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056066" y="13031094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89217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FB0F965C-CEE4-48B6-AD99-7405F81E20BB}"/>
              </a:ext>
            </a:extLst>
          </p:cNvPr>
          <p:cNvGrpSpPr/>
          <p:nvPr/>
        </p:nvGrpSpPr>
        <p:grpSpPr>
          <a:xfrm>
            <a:off x="11050586" y="5356421"/>
            <a:ext cx="13210359" cy="8056439"/>
            <a:chOff x="-320384" y="3775862"/>
            <a:chExt cx="20696417" cy="5019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ounded Rectangle 4">
                  <a:extLst>
                    <a:ext uri="{FF2B5EF4-FFF2-40B4-BE49-F238E27FC236}">
                      <a16:creationId xmlns:a16="http://schemas.microsoft.com/office/drawing/2014/main" id="{FF8F1299-4388-41BC-973B-DC68ABF558F2}"/>
                    </a:ext>
                  </a:extLst>
                </p:cNvPr>
                <p:cNvSpPr/>
                <p:nvPr/>
              </p:nvSpPr>
              <p:spPr>
                <a:xfrm>
                  <a:off x="-89500" y="3775862"/>
                  <a:ext cx="20465533" cy="5019483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5400" dirty="0">
                      <a:solidFill>
                        <a:schemeClr val="tx1"/>
                      </a:solidFill>
                    </a:rPr>
                    <a:t>Đ</a:t>
                  </a:r>
                  <a:r>
                    <a:rPr lang="vi-VN" sz="5400" dirty="0">
                      <a:solidFill>
                        <a:schemeClr val="tx1"/>
                      </a:solidFill>
                    </a:rPr>
                    <a:t>ư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ờng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</a:rPr>
                    <a:t>thẳng</a:t>
                  </a:r>
                  <a:r>
                    <a:rPr lang="en-US" sz="54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đi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(1;−2;3)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nhận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vtpt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3;−4;−5</m:t>
                          </m:r>
                        </m:e>
                      </m:d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của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làm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vtcp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;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nó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có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phương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trình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</a:rPr>
                    <a:t>là</a:t>
                  </a:r>
                  <a:r>
                    <a:rPr lang="en-US" sz="5400" b="0" dirty="0">
                      <a:solidFill>
                        <a:schemeClr val="tx1"/>
                      </a:solidFill>
                    </a:rPr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−4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−5</m:t>
                            </m:r>
                          </m:den>
                        </m:f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ounded Rectangle 4">
                  <a:extLst>
                    <a:ext uri="{FF2B5EF4-FFF2-40B4-BE49-F238E27FC236}">
                      <a16:creationId xmlns:a16="http://schemas.microsoft.com/office/drawing/2014/main" id="{FF8F1299-4388-41BC-973B-DC68ABF558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9500" y="3775862"/>
                  <a:ext cx="20465533" cy="5019483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l="-1906" r="-651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A7C6DE2-9714-46CE-B657-C5F9D5081A78}"/>
                </a:ext>
              </a:extLst>
            </p:cNvPr>
            <p:cNvGrpSpPr/>
            <p:nvPr/>
          </p:nvGrpSpPr>
          <p:grpSpPr>
            <a:xfrm>
              <a:off x="-320384" y="3850613"/>
              <a:ext cx="7699965" cy="860914"/>
              <a:chOff x="249191" y="6628901"/>
              <a:chExt cx="15094721" cy="1564240"/>
            </a:xfrm>
          </p:grpSpPr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id="{0EE1723B-8D75-4AD7-A0A4-36CBCED7932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575402" y="424630"/>
                <a:ext cx="1564240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142BFFD-A40F-4355-AB8E-AED4EB582A93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5" name="Round Diagonal Corner Rectangle 8">
                <a:extLst>
                  <a:ext uri="{FF2B5EF4-FFF2-40B4-BE49-F238E27FC236}">
                    <a16:creationId xmlns:a16="http://schemas.microsoft.com/office/drawing/2014/main" id="{68CFAE23-B4A1-4B36-BC47-5E1A7103C8F3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56" name="Freeform 9">
                <a:extLst>
                  <a:ext uri="{FF2B5EF4-FFF2-40B4-BE49-F238E27FC236}">
                    <a16:creationId xmlns:a16="http://schemas.microsoft.com/office/drawing/2014/main" id="{F22893B1-6A16-49B6-BFBA-0E2A4B717D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85640" y="194819"/>
            <a:ext cx="23815893" cy="4528862"/>
            <a:chOff x="534987" y="1869705"/>
            <a:chExt cx="23340848" cy="305320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053200"/>
              <a:chOff x="534987" y="1647866"/>
              <a:chExt cx="23340848" cy="305320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298017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050" y="1653394"/>
                  <a:ext cx="2276734" cy="6224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308693" y="2596701"/>
                  <a:ext cx="22545697" cy="20699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1;−2;3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vuông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:3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−4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−5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+1=0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</a:p>
                <a:p>
                  <a:pPr lvl="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Viết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chính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tắc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5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8693" y="2596701"/>
                  <a:ext cx="22545697" cy="2069914"/>
                </a:xfrm>
                <a:prstGeom prst="rect">
                  <a:avLst/>
                </a:prstGeom>
                <a:blipFill>
                  <a:blip r:embed="rId4"/>
                  <a:stretch>
                    <a:fillRect l="-1007" t="-1984" r="-1033" b="-952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2857892" y="12612203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3" name="Group 2"/>
          <p:cNvGrpSpPr/>
          <p:nvPr/>
        </p:nvGrpSpPr>
        <p:grpSpPr>
          <a:xfrm>
            <a:off x="381370" y="5356421"/>
            <a:ext cx="10497539" cy="7086395"/>
            <a:chOff x="1906587" y="4333402"/>
            <a:chExt cx="14289167" cy="96111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14904" y="4333402"/>
              <a:ext cx="14280850" cy="2286868"/>
              <a:chOff x="1539821" y="6287629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−5</m:t>
                              </m:r>
                            </m:den>
                          </m:f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3101203" cy="1234536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6781800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+mj-lt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92193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−4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−5</m:t>
                              </m:r>
                            </m:den>
                          </m:f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+mj-lt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06587" y="11657732"/>
              <a:ext cx="14280850" cy="2286868"/>
              <a:chOff x="1539821" y="6334162"/>
              <a:chExt cx="13701766" cy="1234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−4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−5</m:t>
                              </m:r>
                            </m:den>
                          </m:f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34162"/>
                    <a:ext cx="13101203" cy="1234536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539821" y="6654878"/>
                <a:ext cx="1088672" cy="67623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+mj-lt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5400" dirty="0">
                  <a:latin typeface="+mj-lt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341395" y="11219797"/>
            <a:ext cx="873570" cy="8734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8" name="Up Arrow 47">
            <a:hlinkClick r:id="rId9" action="ppaction://hlinksldjump"/>
          </p:cNvPr>
          <p:cNvSpPr/>
          <p:nvPr/>
        </p:nvSpPr>
        <p:spPr>
          <a:xfrm>
            <a:off x="21672474" y="12823055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48837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C60C6C1-D8F1-4F34-AF43-262405D596AC}"/>
              </a:ext>
            </a:extLst>
          </p:cNvPr>
          <p:cNvGrpSpPr/>
          <p:nvPr/>
        </p:nvGrpSpPr>
        <p:grpSpPr>
          <a:xfrm>
            <a:off x="408425" y="6415661"/>
            <a:ext cx="23681918" cy="7071739"/>
            <a:chOff x="-235916" y="3850612"/>
            <a:chExt cx="12142217" cy="5066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A0156033-F120-4729-A3CB-C37FDF1B65EB}"/>
                    </a:ext>
                  </a:extLst>
                </p:cNvPr>
                <p:cNvSpPr/>
                <p:nvPr/>
              </p:nvSpPr>
              <p:spPr>
                <a:xfrm>
                  <a:off x="-124173" y="3917384"/>
                  <a:ext cx="12030474" cy="4999678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Ta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2;0;0</m:t>
                          </m:r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0;−3;0</m:t>
                          </m:r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0;0;5</m:t>
                          </m: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Do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−2;−3;0</m:t>
                          </m:r>
                        </m:e>
                      </m:d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⃗"/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𝐵𝐷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=(−2;0;5)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Vì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𝑂𝐵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𝑂𝐶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𝑂𝐷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đôi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một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vuông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góc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nên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trực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tâm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tam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giác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𝐵𝐶𝐷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khi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chỉ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khi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𝑂𝐻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⊥(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𝐵𝐶𝐷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. Hay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𝑂𝐻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đường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(0;0;0)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nhận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vtpt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𝐵𝐷</m:t>
                              </m:r>
                            </m:e>
                          </m:acc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𝐵𝐶</m:t>
                              </m:r>
                            </m:e>
                          </m:acc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=(15;−10;6)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15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−10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6</m:t>
                            </m:r>
                          </m:den>
                        </m:f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A0156033-F120-4729-A3CB-C37FDF1B65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4173" y="3917384"/>
                  <a:ext cx="12030474" cy="4999678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r="-1089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A20CB1-D4CA-46DF-A268-F691512FE292}"/>
                </a:ext>
              </a:extLst>
            </p:cNvPr>
            <p:cNvGrpSpPr/>
            <p:nvPr/>
          </p:nvGrpSpPr>
          <p:grpSpPr>
            <a:xfrm>
              <a:off x="-235916" y="3850612"/>
              <a:ext cx="2841891" cy="883576"/>
              <a:chOff x="414780" y="6628897"/>
              <a:chExt cx="5571134" cy="1605415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BE66C81A-586C-418E-A5E5-24750DF1F0F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2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FE81A9-C94A-4604-850A-6CF4810F48D6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DB54E269-EF64-4F4E-9E8A-2D5A1CF7CF41}"/>
                  </a:ext>
                </a:extLst>
              </p:cNvPr>
              <p:cNvSpPr/>
              <p:nvPr/>
            </p:nvSpPr>
            <p:spPr>
              <a:xfrm flipV="1">
                <a:off x="503351" y="6742132"/>
                <a:ext cx="1097967" cy="12137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CCADAF98-CCB8-4968-B1BD-FB253C56CF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0" y="6830381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5197"/>
            <a:ext cx="23939035" cy="3626963"/>
            <a:chOff x="534987" y="1869705"/>
            <a:chExt cx="23612450" cy="304153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3041538"/>
              <a:chOff x="534987" y="1647866"/>
              <a:chExt cx="23612450" cy="3041538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391788" cy="2968513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050" y="1653394"/>
                  <a:ext cx="2276734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60799" y="2049626"/>
                  <a:ext cx="19950060" cy="2510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Trong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2;−3;5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có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chiếu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vuông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trên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các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trục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𝑂𝑦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𝐶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𝐷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Gọi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𝐻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trực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tâm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tam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giác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𝐵𝐶𝐷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Phương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chính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tắc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𝑂𝐻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endParaRPr lang="en-US" sz="5400" dirty="0">
                    <a:latin typeface="Varpada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0799" y="2049626"/>
                  <a:ext cx="19950060" cy="2510233"/>
                </a:xfrm>
                <a:prstGeom prst="rect">
                  <a:avLst/>
                </a:prstGeom>
                <a:blipFill>
                  <a:blip r:embed="rId4"/>
                  <a:stretch>
                    <a:fillRect l="-1175" t="-2037" r="-1145" b="-998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435367" y="4127282"/>
            <a:ext cx="23431086" cy="2005242"/>
            <a:chOff x="1601787" y="4360071"/>
            <a:chExt cx="43245291" cy="403859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3443266" y="4512472"/>
              <a:ext cx="10162519" cy="3886198"/>
              <a:chOff x="32208468" y="5194019"/>
              <a:chExt cx="14446528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33553792" y="5194019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6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553792" y="5194019"/>
                    <a:ext cx="13101204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32208468" y="5503228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2650787" y="4504025"/>
              <a:ext cx="9906000" cy="3886198"/>
              <a:chOff x="1159715" y="6326470"/>
              <a:chExt cx="14081873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26470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5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26470"/>
                    <a:ext cx="13101204" cy="93972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4495799"/>
              <a:ext cx="9906000" cy="3886198"/>
              <a:chOff x="1159715" y="6287629"/>
              <a:chExt cx="14081873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6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3101204" cy="93972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34995002" y="4360071"/>
              <a:ext cx="9852076" cy="3886198"/>
              <a:chOff x="32923130" y="5153136"/>
              <a:chExt cx="14005217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33827143" y="5153136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−10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6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827143" y="5153136"/>
                    <a:ext cx="13101204" cy="9397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32923130" y="5462345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8300922" y="4696504"/>
            <a:ext cx="888972" cy="9259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69817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C583070-33C8-412D-AB4E-45B909F43ED3}"/>
              </a:ext>
            </a:extLst>
          </p:cNvPr>
          <p:cNvGrpSpPr/>
          <p:nvPr/>
        </p:nvGrpSpPr>
        <p:grpSpPr>
          <a:xfrm>
            <a:off x="440121" y="7181600"/>
            <a:ext cx="23681918" cy="6458200"/>
            <a:chOff x="-235916" y="3850612"/>
            <a:chExt cx="12142217" cy="4626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E881E676-0175-494D-AD69-169C14C646CD}"/>
                    </a:ext>
                  </a:extLst>
                </p:cNvPr>
                <p:cNvSpPr/>
                <p:nvPr/>
              </p:nvSpPr>
              <p:spPr>
                <a:xfrm>
                  <a:off x="-124173" y="3917385"/>
                  <a:ext cx="12030474" cy="456011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Vì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hệ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ph</a:t>
                  </a:r>
                  <a:r>
                    <a:rPr lang="vi-VN" sz="5200" dirty="0">
                      <a:solidFill>
                        <a:schemeClr val="tx1"/>
                      </a:solidFill>
                      <a:latin typeface="Varpada"/>
                    </a:rPr>
                    <a:t>ư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ơng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=3+2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=3+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=−3−3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a14:m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nghiệm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=−1)</m:t>
                      </m:r>
                    </m:oMath>
                  </a14:m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nên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5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=3+2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=3+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=−3−3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sz="5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520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Hơn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nữa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2;1;−3</m:t>
                          </m:r>
                        </m:e>
                      </m:d>
                      <m:r>
                        <a:rPr lang="en-US" sz="5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5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acc>
                        </m:e>
                        <m:sub>
                          <m:r>
                            <a:rPr lang="en-US" sz="5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5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nên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⊥</m:t>
                      </m:r>
                      <m:d>
                        <m:dPr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2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Vậy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, đ</a:t>
                  </a:r>
                  <a:r>
                    <a:rPr lang="vi-VN" sz="5200" dirty="0">
                      <a:solidFill>
                        <a:schemeClr val="tx1"/>
                      </a:solidFill>
                      <a:latin typeface="Varpada"/>
                    </a:rPr>
                    <a:t>ư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ờng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cần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tìm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5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=3+2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=3+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=−3−3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52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 xmlns="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E881E676-0175-494D-AD69-169C14C646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4173" y="3917385"/>
                  <a:ext cx="12030474" cy="456011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9852E36-2561-4340-BF17-90363156A43F}"/>
                </a:ext>
              </a:extLst>
            </p:cNvPr>
            <p:cNvGrpSpPr/>
            <p:nvPr/>
          </p:nvGrpSpPr>
          <p:grpSpPr>
            <a:xfrm>
              <a:off x="-235916" y="3850612"/>
              <a:ext cx="2841891" cy="883576"/>
              <a:chOff x="414780" y="6628897"/>
              <a:chExt cx="5571134" cy="1605415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D027E54F-FB5B-4052-B8AD-DB30388469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2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23AD502-99CB-4592-94CC-A673825FA651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6B5DAF80-6119-49DB-9EF3-F76C7A73FD07}"/>
                  </a:ext>
                </a:extLst>
              </p:cNvPr>
              <p:cNvSpPr/>
              <p:nvPr/>
            </p:nvSpPr>
            <p:spPr>
              <a:xfrm flipV="1">
                <a:off x="503351" y="6742132"/>
                <a:ext cx="1097967" cy="12137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2D986E46-80C5-4807-81FB-02C9AACC60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780" y="6830381"/>
                <a:ext cx="1272757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5197"/>
            <a:ext cx="24093023" cy="3626963"/>
            <a:chOff x="534987" y="1869705"/>
            <a:chExt cx="23612450" cy="304153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3041538"/>
              <a:chOff x="534987" y="1647866"/>
              <a:chExt cx="23612450" cy="3041538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391788" cy="2968513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6" cy="85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14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60799" y="2049626"/>
                  <a:ext cx="19950060" cy="2508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nl-NL" sz="5400" dirty="0">
                      <a:latin typeface="Varpada"/>
                      <a:ea typeface="Times New Roman" panose="02020603050405020304" pitchFamily="18" charset="0"/>
                    </a:rPr>
                    <a:t>Trong không gian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nl-NL" sz="5400" dirty="0">
                      <a:latin typeface="Varpada"/>
                      <a:ea typeface="Times New Roman" panose="02020603050405020304" pitchFamily="18" charset="0"/>
                    </a:rPr>
                    <a:t>, phương trình nào dưới đây là phương trình đường thẳng đi qua điểm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1;2;0</m:t>
                          </m:r>
                        </m:e>
                      </m:d>
                    </m:oMath>
                  </a14:m>
                  <a:r>
                    <a:rPr lang="nl-NL" sz="5400" dirty="0">
                      <a:latin typeface="Varpada"/>
                      <a:ea typeface="Times New Roman" panose="02020603050405020304" pitchFamily="18" charset="0"/>
                    </a:rPr>
                    <a:t> và vuông góc với mặt phẳng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:2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−3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−5=0</m:t>
                      </m:r>
                    </m:oMath>
                  </a14:m>
                  <a:r>
                    <a:rPr lang="nl-NL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0799" y="2049626"/>
                  <a:ext cx="19950060" cy="2508297"/>
                </a:xfrm>
                <a:prstGeom prst="rect">
                  <a:avLst/>
                </a:prstGeom>
                <a:blipFill>
                  <a:blip r:embed="rId4"/>
                  <a:stretch>
                    <a:fillRect l="-1138" t="-2041" r="-1138" b="-1020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45969" y="4181991"/>
            <a:ext cx="22956061" cy="2888495"/>
            <a:chOff x="1156714" y="4495798"/>
            <a:chExt cx="43405574" cy="390287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3001721" y="4495798"/>
              <a:ext cx="10604065" cy="3886198"/>
              <a:chOff x="31580788" y="5189987"/>
              <a:chExt cx="15074207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33553790" y="5189987"/>
                    <a:ext cx="1310120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=1+2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pt-BR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553790" y="5189987"/>
                    <a:ext cx="13101205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31580788" y="5537938"/>
                <a:ext cx="2440723" cy="280767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1663229" y="4504025"/>
              <a:ext cx="10893558" cy="3886198"/>
              <a:chOff x="-244147" y="6326470"/>
              <a:chExt cx="15485735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26470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=3+2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=3+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=−3−3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pt-BR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26470"/>
                    <a:ext cx="13101204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244147" y="6654769"/>
                <a:ext cx="2751722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156714" y="4495799"/>
              <a:ext cx="10351073" cy="3886198"/>
              <a:chOff x="527022" y="6287629"/>
              <a:chExt cx="14714566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=1+2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pt-BR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3101204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527022" y="6600870"/>
                <a:ext cx="2440721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34135235" y="4512472"/>
              <a:ext cx="10427053" cy="3886198"/>
              <a:chOff x="31700930" y="5189988"/>
              <a:chExt cx="14822576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33422301" y="5189988"/>
                    <a:ext cx="1310120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=3+2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=3+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=3−3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pt-BR" sz="5400" dirty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422301" y="5189988"/>
                    <a:ext cx="13101205" cy="9397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31700930" y="5533907"/>
                <a:ext cx="2440723" cy="31037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6106773" y="5246947"/>
            <a:ext cx="908047" cy="98339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55025" y="168361"/>
            <a:ext cx="23878162" cy="4644057"/>
            <a:chOff x="534987" y="1731033"/>
            <a:chExt cx="23453498" cy="3628314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731033"/>
              <a:ext cx="23453498" cy="3628314"/>
              <a:chOff x="534987" y="1509194"/>
              <a:chExt cx="23453498" cy="3628314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596697" y="1509194"/>
                <a:ext cx="23391788" cy="362831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6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6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6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6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6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6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6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6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6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93177" y="1653394"/>
                  <a:ext cx="2360482" cy="745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6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6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15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577124" y="2475068"/>
                  <a:ext cx="23396523" cy="28064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x-none" sz="56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Trong không gian với hệ tọa độ </a:t>
                  </a:r>
                  <a14:m>
                    <m:oMath xmlns:m="http://schemas.openxmlformats.org/officeDocument/2006/math">
                      <m:r>
                        <a:rPr lang="en-US" sz="5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x-none" sz="56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cho đường thẳng </a:t>
                  </a:r>
                  <a14:m>
                    <m:oMath xmlns:m="http://schemas.openxmlformats.org/officeDocument/2006/math">
                      <m:r>
                        <a:rPr lang="en-US" sz="5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𝑑</m:t>
                      </m:r>
                      <m:r>
                        <a:rPr lang="en-US" sz="5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5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</m:oMath>
                  </a14:m>
                  <a:r>
                    <a:rPr lang="x-none" sz="56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.</a:t>
                  </a:r>
                  <a:r>
                    <a:rPr lang="en-US" sz="56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x-none" sz="56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Hình chiếu vuông góc của </a:t>
                  </a:r>
                  <a14:m>
                    <m:oMath xmlns:m="http://schemas.openxmlformats.org/officeDocument/2006/math">
                      <m:r>
                        <a:rPr lang="en-US" sz="5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𝑑</m:t>
                      </m:r>
                    </m:oMath>
                  </a14:m>
                  <a:r>
                    <a:rPr lang="x-none" sz="56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trên mặt phẳng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𝑂𝑦𝑧</m:t>
                          </m:r>
                        </m:e>
                      </m:d>
                    </m:oMath>
                  </a14:m>
                  <a:r>
                    <a:rPr lang="x-none" sz="5600" dirty="0">
                      <a:solidFill>
                        <a:srgbClr val="000000"/>
                      </a:solidFill>
                      <a:latin typeface="Varpada"/>
                      <a:ea typeface="Calibri" panose="020F0502020204030204" pitchFamily="34" charset="0"/>
                    </a:rPr>
                    <a:t> là một đường thẳng có vectơ chỉ phương là</a:t>
                  </a:r>
                  <a:endParaRPr lang="en-US" sz="5600" dirty="0">
                    <a:solidFill>
                      <a:srgbClr val="000000"/>
                    </a:solidFill>
                    <a:latin typeface="Varpada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124" y="2475068"/>
                  <a:ext cx="23396523" cy="2806427"/>
                </a:xfrm>
                <a:prstGeom prst="rect">
                  <a:avLst/>
                </a:prstGeom>
                <a:blipFill>
                  <a:blip r:embed="rId3"/>
                  <a:stretch>
                    <a:fillRect l="-1024" r="-1024" b="-848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600"/>
          </a:p>
        </p:txBody>
      </p:sp>
      <p:grpSp>
        <p:nvGrpSpPr>
          <p:cNvPr id="2" name="Group 1"/>
          <p:cNvGrpSpPr/>
          <p:nvPr/>
        </p:nvGrpSpPr>
        <p:grpSpPr>
          <a:xfrm>
            <a:off x="229933" y="5173306"/>
            <a:ext cx="23907628" cy="2415550"/>
            <a:chOff x="1601787" y="4428007"/>
            <a:chExt cx="36935941" cy="390671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894290" y="4448525"/>
              <a:ext cx="9321718" cy="3886198"/>
              <a:chOff x="27163420" y="5178556"/>
              <a:chExt cx="13251287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8479392" y="5178556"/>
                    <a:ext cx="1193531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5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x-none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x-none" sz="5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x-none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2;1;−3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pt-BR" sz="5600" dirty="0">
                              <a:solidFill>
                                <a:schemeClr val="bg1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6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479392" y="5178556"/>
                    <a:ext cx="11935315" cy="9397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7163420" y="5503229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6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0805586" y="4428007"/>
              <a:ext cx="8938474" cy="3886198"/>
              <a:chOff x="-1463331" y="6308088"/>
              <a:chExt cx="12706487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692156" y="6308088"/>
                    <a:ext cx="11935312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5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x-none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x-none" sz="5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x-none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0;1;−3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pt-BR" sz="5600" dirty="0">
                              <a:solidFill>
                                <a:schemeClr val="bg1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6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92156" y="6308088"/>
                    <a:ext cx="11935312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1463331" y="6634641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4428010"/>
              <a:ext cx="8871936" cy="3886198"/>
              <a:chOff x="1159715" y="6271237"/>
              <a:chExt cx="12611899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1836303" y="6271237"/>
                    <a:ext cx="11935311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5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x-none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x-none" sz="5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x-none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0;1;3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pt-BR" sz="5600" dirty="0">
                              <a:solidFill>
                                <a:schemeClr val="bg1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6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6303" y="6271237"/>
                    <a:ext cx="11935311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6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6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9505804" y="4428009"/>
              <a:ext cx="9031924" cy="3886198"/>
              <a:chOff x="25119961" y="5169564"/>
              <a:chExt cx="12839330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6023976" y="5169564"/>
                    <a:ext cx="1193531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lnSpc>
                        <a:spcPct val="115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5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x-none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x-none" sz="5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x-none" sz="5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2;0;0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pt-BR" sz="5600" dirty="0">
                              <a:solidFill>
                                <a:schemeClr val="bg1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6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23976" y="5169564"/>
                    <a:ext cx="11935315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5119961" y="5500651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6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6201966" y="6629400"/>
            <a:ext cx="818421" cy="821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7AA08E-EB24-4CAD-8655-94D406752A55}"/>
              </a:ext>
            </a:extLst>
          </p:cNvPr>
          <p:cNvGrpSpPr/>
          <p:nvPr/>
        </p:nvGrpSpPr>
        <p:grpSpPr>
          <a:xfrm>
            <a:off x="220093" y="7931381"/>
            <a:ext cx="23593798" cy="5429451"/>
            <a:chOff x="-190735" y="3850612"/>
            <a:chExt cx="12097036" cy="388985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BD773576-3D29-4373-ABF3-11CA66AD878C}"/>
                    </a:ext>
                  </a:extLst>
                </p:cNvPr>
                <p:cNvSpPr/>
                <p:nvPr/>
              </p:nvSpPr>
              <p:spPr>
                <a:xfrm>
                  <a:off x="-124173" y="3917385"/>
                  <a:ext cx="12030474" cy="3823082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Gọi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1;2;−3</m:t>
                          </m:r>
                        </m:e>
                      </m:d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=(1;0;0)</m:t>
                      </m:r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vtpt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𝑂𝑦𝑧</m:t>
                          </m:r>
                        </m:e>
                      </m:d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2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Khi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đó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,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5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5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5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5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5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</m:d>
                          <m:r>
                            <a:rPr lang="en-US" sz="5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</m:e>
                      </m:d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0;1;−3</m:t>
                          </m:r>
                        </m:e>
                      </m:d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một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-hình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chiếu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vuông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góc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lên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𝑂𝑦𝑧</m:t>
                          </m:r>
                        </m:e>
                      </m:d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2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BD773576-3D29-4373-ABF3-11CA66AD87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4173" y="3917385"/>
                  <a:ext cx="12030474" cy="3823082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r="-1063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87CC702-03C3-4812-B26D-6F9B53C455C5}"/>
                </a:ext>
              </a:extLst>
            </p:cNvPr>
            <p:cNvGrpSpPr/>
            <p:nvPr/>
          </p:nvGrpSpPr>
          <p:grpSpPr>
            <a:xfrm>
              <a:off x="-190735" y="3850612"/>
              <a:ext cx="2796710" cy="883576"/>
              <a:chOff x="503351" y="6628897"/>
              <a:chExt cx="5482563" cy="1605415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F11C268F-61E1-4F7C-B9A7-C6EBCDD4F88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5041632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AA374D0-C71A-4B4F-ACB0-418DFA5A7067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591B23E3-82DA-4BD2-81B9-347C8F0BE47C}"/>
                  </a:ext>
                </a:extLst>
              </p:cNvPr>
              <p:cNvSpPr/>
              <p:nvPr/>
            </p:nvSpPr>
            <p:spPr>
              <a:xfrm flipV="1">
                <a:off x="503351" y="6742132"/>
                <a:ext cx="1097967" cy="12137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D3430C04-20F4-4A6B-A33A-2F9D849C73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351" y="6830381"/>
                <a:ext cx="1184185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74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0921" y="160515"/>
            <a:ext cx="23960483" cy="3890402"/>
            <a:chOff x="534987" y="1869705"/>
            <a:chExt cx="23482554" cy="257763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4668" cy="2577633"/>
              <a:chOff x="534987" y="1647866"/>
              <a:chExt cx="23344668" cy="257763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806914" y="1659295"/>
                <a:ext cx="23072741" cy="256620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050" y="1653394"/>
                  <a:ext cx="2276734" cy="611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16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944800" y="2507414"/>
                  <a:ext cx="23072741" cy="16657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Trong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+3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−6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Viết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(6;−7;0)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, biết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800" y="2507414"/>
                  <a:ext cx="23072741" cy="1665745"/>
                </a:xfrm>
                <a:prstGeom prst="rect">
                  <a:avLst/>
                </a:prstGeom>
                <a:blipFill>
                  <a:blip r:embed="rId3"/>
                  <a:stretch>
                    <a:fillRect l="-984" r="-647" b="-1210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87845" y="4522810"/>
            <a:ext cx="8263871" cy="8905138"/>
            <a:chOff x="1420796" y="4495796"/>
            <a:chExt cx="10100287" cy="1188202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10641637"/>
              <a:ext cx="9905999" cy="2624139"/>
              <a:chOff x="1159715" y="6676115"/>
              <a:chExt cx="14081872" cy="63454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676115"/>
                    <a:ext cx="13101203" cy="634543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𝒙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𝒚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676115"/>
                    <a:ext cx="13101203" cy="6345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867641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492336" y="7560678"/>
              <a:ext cx="10015451" cy="2624141"/>
              <a:chOff x="-14702579" y="7065597"/>
              <a:chExt cx="14237463" cy="63454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13566321" y="7065597"/>
                    <a:ext cx="13101205" cy="634543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𝒙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𝒚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3566321" y="7065597"/>
                    <a:ext cx="13101205" cy="6345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14702579" y="7261010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420796" y="4495796"/>
              <a:ext cx="10086990" cy="2624140"/>
              <a:chOff x="902428" y="6287629"/>
              <a:chExt cx="14339160" cy="63454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6" y="6287629"/>
                    <a:ext cx="13101202" cy="634543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𝒙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𝒚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𝒛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6" y="6287629"/>
                    <a:ext cx="13101202" cy="6345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902428" y="6508840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5" y="13753679"/>
              <a:ext cx="9919298" cy="2624140"/>
              <a:chOff x="-14546991" y="7424604"/>
              <a:chExt cx="14100776" cy="63454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13547419" y="7424604"/>
                    <a:ext cx="13101204" cy="634543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𝒙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𝒚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en-US" sz="5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3547419" y="7424604"/>
                    <a:ext cx="13101204" cy="6345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14546991" y="7499739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235927" y="9774631"/>
            <a:ext cx="1040620" cy="95440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46DF42-1C6F-432D-9401-2577653E460E}"/>
              </a:ext>
            </a:extLst>
          </p:cNvPr>
          <p:cNvGrpSpPr/>
          <p:nvPr/>
        </p:nvGrpSpPr>
        <p:grpSpPr>
          <a:xfrm>
            <a:off x="9879828" y="4475587"/>
            <a:ext cx="12524559" cy="8056439"/>
            <a:chOff x="-320384" y="3677460"/>
            <a:chExt cx="19621987" cy="501948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727185B3-9D36-45E9-A3EF-15D91A6887C1}"/>
                    </a:ext>
                  </a:extLst>
                </p:cNvPr>
                <p:cNvSpPr/>
                <p:nvPr/>
              </p:nvSpPr>
              <p:spPr>
                <a:xfrm>
                  <a:off x="-99781" y="3677460"/>
                  <a:ext cx="19401384" cy="5019483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Đ</a:t>
                  </a:r>
                  <a:r>
                    <a:rPr lang="vi-VN" sz="5400" dirty="0">
                      <a:solidFill>
                        <a:schemeClr val="tx1"/>
                      </a:solidFill>
                      <a:latin typeface="Varpada"/>
                    </a:rPr>
                    <a:t>ư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ờng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Varpada"/>
                        </a:rPr>
                        <m:t>Δ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Varpada"/>
                        </a:rPr>
                        <m:t>𝑀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Varpada"/>
                        </a:rPr>
                        <m:t>(6;−7;0)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nhận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Varpada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Varpada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Varpada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Varpada"/>
                            </a:rPr>
                            <m:t>𝑑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Varpada"/>
                        </a:rPr>
                        <m:t>=(1;−6;2)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làm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nó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:</a:t>
                  </a: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Varpada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  <m:t>+7</m:t>
                            </m:r>
                          </m:num>
                          <m:den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  <m:t>−6</m:t>
                            </m:r>
                          </m:den>
                        </m:f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Varpada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  <m:t>𝑧</m:t>
                            </m:r>
                          </m:num>
                          <m:den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Varpada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727185B3-9D36-45E9-A3EF-15D91A688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9781" y="3677460"/>
                  <a:ext cx="19401384" cy="5019483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2011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80182A9-AEE8-4044-848E-AD06F967D07D}"/>
                </a:ext>
              </a:extLst>
            </p:cNvPr>
            <p:cNvGrpSpPr/>
            <p:nvPr/>
          </p:nvGrpSpPr>
          <p:grpSpPr>
            <a:xfrm>
              <a:off x="-320384" y="3850613"/>
              <a:ext cx="7699965" cy="860914"/>
              <a:chOff x="249191" y="6628901"/>
              <a:chExt cx="15094721" cy="1564240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6E21BF6F-5DA3-402E-A8B5-04DB4AC2AE1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575402" y="424630"/>
                <a:ext cx="1564240" cy="1397278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7470B48-798C-432A-BC5C-72EA4F4084CF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11845666-A5A1-4403-9279-E4BEB39A9129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FBEB2F4C-5C8B-4C31-99C9-48C9845221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71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35197"/>
            <a:ext cx="24093023" cy="3626963"/>
            <a:chOff x="534987" y="1869705"/>
            <a:chExt cx="23612450" cy="304153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3041538"/>
              <a:chOff x="534987" y="1647866"/>
              <a:chExt cx="23612450" cy="3041538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391788" cy="2968513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050" y="1653394"/>
                  <a:ext cx="2276734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17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60799" y="2049626"/>
                  <a:ext cx="19950060" cy="2508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Trong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hộp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𝐴𝐵𝐶𝐷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𝑀𝑁𝑃𝑄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tâm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𝐼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biết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(0;1;2)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(1;0;1)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𝐶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(2;0;1)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𝑄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(−1;0;1)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𝐼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song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𝐴𝐶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có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0799" y="2049626"/>
                  <a:ext cx="19950060" cy="2508297"/>
                </a:xfrm>
                <a:prstGeom prst="rect">
                  <a:avLst/>
                </a:prstGeom>
                <a:blipFill>
                  <a:blip r:embed="rId3"/>
                  <a:stretch>
                    <a:fillRect l="-1138" t="-2041" r="-1138" b="-1020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146344" y="4211793"/>
            <a:ext cx="23980404" cy="2882054"/>
            <a:chOff x="1434910" y="4454577"/>
            <a:chExt cx="35077719" cy="394409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9514811" y="4495798"/>
              <a:ext cx="8120151" cy="3886198"/>
              <a:chOff x="26623971" y="5189987"/>
              <a:chExt cx="11543199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7802331" y="5189987"/>
                    <a:ext cx="10364839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=1+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02331" y="5189987"/>
                    <a:ext cx="10364839" cy="9397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6623971" y="5515990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0363792" y="4454577"/>
              <a:ext cx="8245125" cy="3886198"/>
              <a:chOff x="-2091363" y="6314513"/>
              <a:chExt cx="11720858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735346" y="6314513"/>
                    <a:ext cx="10364841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=4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=−1−2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735346" y="6314513"/>
                    <a:ext cx="10364841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2091363" y="6650483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434910" y="4495799"/>
              <a:ext cx="8147962" cy="3886198"/>
              <a:chOff x="922491" y="6287629"/>
              <a:chExt cx="11582735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5" y="6287629"/>
                    <a:ext cx="10364841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=−1−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5" y="6287629"/>
                    <a:ext cx="10364841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922491" y="6613631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8585469" y="4512472"/>
              <a:ext cx="7927160" cy="3886198"/>
              <a:chOff x="23811661" y="5189988"/>
              <a:chExt cx="11268854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4715674" y="5189988"/>
                    <a:ext cx="10364841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=4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=−2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&amp;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=1−2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715674" y="5189988"/>
                    <a:ext cx="10364841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3811661" y="5511959"/>
                <a:ext cx="180802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8583414" y="5227063"/>
            <a:ext cx="1117572" cy="11545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AB8E8A-BD3A-4683-BFA6-647C8B9AE97A}"/>
              </a:ext>
            </a:extLst>
          </p:cNvPr>
          <p:cNvGrpSpPr/>
          <p:nvPr/>
        </p:nvGrpSpPr>
        <p:grpSpPr>
          <a:xfrm>
            <a:off x="146343" y="7343589"/>
            <a:ext cx="23867869" cy="6143811"/>
            <a:chOff x="-190735" y="3718142"/>
            <a:chExt cx="12097036" cy="402232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99A352F9-346B-4546-979C-126CB3F99A9D}"/>
                    </a:ext>
                  </a:extLst>
                </p:cNvPr>
                <p:cNvSpPr/>
                <p:nvPr/>
              </p:nvSpPr>
              <p:spPr>
                <a:xfrm>
                  <a:off x="-124173" y="3718142"/>
                  <a:ext cx="12030474" cy="4022326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endParaRPr lang="en-US" sz="5200" dirty="0">
                    <a:solidFill>
                      <a:schemeClr val="tx1"/>
                    </a:solidFill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endParaRPr lang="en-US" sz="5200" dirty="0">
                    <a:solidFill>
                      <a:schemeClr val="tx1"/>
                    </a:solidFill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200" b="0" dirty="0" err="1">
                      <a:solidFill>
                        <a:schemeClr val="tx1"/>
                      </a:solidFill>
                    </a:rPr>
                    <a:t>Vì</a:t>
                  </a:r>
                  <a:r>
                    <a:rPr lang="en-US" sz="52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trung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điểm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𝐵𝑄</m:t>
                      </m:r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nên </a:t>
                  </a:r>
                  <a14:m>
                    <m:oMath xmlns:m="http://schemas.openxmlformats.org/officeDocument/2006/math"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(0;0;1)</m:t>
                      </m:r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Đ</a:t>
                  </a:r>
                  <a:r>
                    <a:rPr lang="vi-VN" sz="5200" b="0" dirty="0">
                      <a:solidFill>
                        <a:schemeClr val="tx1"/>
                      </a:solidFill>
                      <a:latin typeface="Varpada"/>
                    </a:rPr>
                    <a:t>ư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ờng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cần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tìm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đ</a:t>
                  </a:r>
                  <a:r>
                    <a:rPr lang="vi-VN" sz="5200" dirty="0">
                      <a:solidFill>
                        <a:schemeClr val="tx1"/>
                      </a:solidFill>
                      <a:latin typeface="Varpada"/>
                    </a:rPr>
                    <a:t>ư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ờng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dirty="0" err="1">
                      <a:solidFill>
                        <a:schemeClr val="tx1"/>
                      </a:solidFill>
                      <a:latin typeface="Varpada"/>
                    </a:rPr>
                    <a:t>thẳng</a:t>
                  </a:r>
                  <a:r>
                    <a:rPr lang="en-US" sz="52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(0;0;1)</m:t>
                      </m:r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nhận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5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</m:acc>
                      <m:r>
                        <a:rPr lang="en-US" sz="5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acc>
                        <m:accPr>
                          <m:chr m:val="⃗"/>
                          <m:ctrlP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</m:acc>
                      <m:r>
                        <a:rPr lang="en-US" sz="5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=(4;−2;−2)</m:t>
                      </m:r>
                    </m:oMath>
                  </a14:m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làm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nó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200" b="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200" b="0" dirty="0">
                      <a:solidFill>
                        <a:schemeClr val="tx1"/>
                      </a:solidFill>
                      <a:latin typeface="Varpada"/>
                    </a:rPr>
                    <a:t>: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4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=4</m:t>
                              </m:r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=−2</m:t>
                              </m:r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=1−2</m:t>
                              </m:r>
                              <m:r>
                                <a:rPr lang="en-US" sz="4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52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99A352F9-346B-4546-979C-126CB3F99A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4173" y="3718142"/>
                  <a:ext cx="12030474" cy="4022326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 l="-999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672C438-291C-457C-A14E-504E670AFC6D}"/>
                </a:ext>
              </a:extLst>
            </p:cNvPr>
            <p:cNvGrpSpPr/>
            <p:nvPr/>
          </p:nvGrpSpPr>
          <p:grpSpPr>
            <a:xfrm>
              <a:off x="-190735" y="3799333"/>
              <a:ext cx="2796710" cy="934856"/>
              <a:chOff x="503351" y="6535724"/>
              <a:chExt cx="5482563" cy="1698588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EDAEFD7B-0BF8-425C-B916-FC7F6B7E438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4948459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D8A6CB5-1B36-49D0-9BE2-C70D604547BD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5354E141-990E-4920-8018-0861694A68FD}"/>
                  </a:ext>
                </a:extLst>
              </p:cNvPr>
              <p:cNvSpPr/>
              <p:nvPr/>
            </p:nvSpPr>
            <p:spPr>
              <a:xfrm flipV="1">
                <a:off x="503351" y="6742132"/>
                <a:ext cx="1097967" cy="12137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FF908838-3466-4516-AB7F-3B436EC853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351" y="6830381"/>
                <a:ext cx="1184185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92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16D3171-00CA-44E8-979A-9428CD6370CD}"/>
              </a:ext>
            </a:extLst>
          </p:cNvPr>
          <p:cNvGrpSpPr/>
          <p:nvPr/>
        </p:nvGrpSpPr>
        <p:grpSpPr>
          <a:xfrm>
            <a:off x="10510643" y="4285992"/>
            <a:ext cx="13591635" cy="9201409"/>
            <a:chOff x="-320384" y="3677460"/>
            <a:chExt cx="21293754" cy="57328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BEA377D3-72AE-468F-8654-7E47157E517B}"/>
                    </a:ext>
                  </a:extLst>
                </p:cNvPr>
                <p:cNvSpPr/>
                <p:nvPr/>
              </p:nvSpPr>
              <p:spPr>
                <a:xfrm>
                  <a:off x="-99783" y="3677460"/>
                  <a:ext cx="21073153" cy="5732845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Gọi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=(1;−1;1)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=(2;1;1)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lần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lượt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vtpt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của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  <a:p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Vì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song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song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với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(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cắt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nhau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)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nên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nhận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=(2;3;−3)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làm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vtpt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.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Kết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hợp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với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giả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thiết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đi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(3;1;−5)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 ta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</a:rPr>
                    <a:t>: </a:t>
                  </a:r>
                  <a:endParaRPr lang="en-US" sz="54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libri" panose="020F0502020204030204" pitchFamily="34" charset="0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𝛥</m:t>
                        </m:r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sz="5400" dirty="0">
                            <a:solidFill>
                              <a:schemeClr val="tx1"/>
                            </a:solidFill>
                            <a:latin typeface="Varpada"/>
                            <a:ea typeface="Calibri" panose="020F050202020403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+5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tx1"/>
                    </a:solidFill>
                    <a:latin typeface="Varpad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BEA377D3-72AE-468F-8654-7E47157E51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9783" y="3677460"/>
                  <a:ext cx="21073153" cy="5732845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l="-1761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F06E74D-63D5-4E14-B64B-15B91E63B0B1}"/>
                </a:ext>
              </a:extLst>
            </p:cNvPr>
            <p:cNvGrpSpPr/>
            <p:nvPr/>
          </p:nvGrpSpPr>
          <p:grpSpPr>
            <a:xfrm>
              <a:off x="-320384" y="3823072"/>
              <a:ext cx="7723708" cy="860914"/>
              <a:chOff x="249191" y="6578860"/>
              <a:chExt cx="15141266" cy="1564240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CB097F8F-8B94-4C2E-852F-680C94FA9D3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621947" y="374590"/>
                <a:ext cx="1564240" cy="139727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1A7D6E7-ED7B-4D7E-A858-5D0A355F0F4B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BBDA2180-4ED8-4A57-87E7-CA67DBA91CA4}"/>
                  </a:ext>
                </a:extLst>
              </p:cNvPr>
              <p:cNvSpPr/>
              <p:nvPr/>
            </p:nvSpPr>
            <p:spPr>
              <a:xfrm flipV="1">
                <a:off x="249191" y="6819747"/>
                <a:ext cx="2243878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FB4E8916-D604-4798-AFBD-DA54F68A00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6204" y="115773"/>
            <a:ext cx="24094765" cy="3461978"/>
            <a:chOff x="451130" y="1755638"/>
            <a:chExt cx="23614157" cy="2908079"/>
          </a:xfrm>
        </p:grpSpPr>
        <p:grpSp>
          <p:nvGrpSpPr>
            <p:cNvPr id="21" name="Group 20"/>
            <p:cNvGrpSpPr/>
            <p:nvPr/>
          </p:nvGrpSpPr>
          <p:grpSpPr>
            <a:xfrm>
              <a:off x="451130" y="1755638"/>
              <a:ext cx="23614157" cy="2908079"/>
              <a:chOff x="451130" y="1533799"/>
              <a:chExt cx="23614157" cy="290807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451130" y="1533799"/>
                <a:ext cx="23614157" cy="2908079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>
                  <a:latin typeface="Varpad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58758" y="1647866"/>
                <a:ext cx="3505200" cy="1176337"/>
                <a:chOff x="458758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458758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  <a:latin typeface="Varpada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>
                      <a:latin typeface="Varpada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40309" y="1653394"/>
                  <a:ext cx="2066216" cy="775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Varpada"/>
                      <a:cs typeface="Tahoma" pitchFamily="34" charset="0"/>
                    </a:rPr>
                    <a:t> 18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735038" y="1993473"/>
                  <a:ext cx="23194326" cy="25790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	     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3;1;−5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cho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:</a:t>
                  </a:r>
                  <a14:m>
                    <m:oMath xmlns:m="http://schemas.openxmlformats.org/officeDocument/2006/math">
                      <m:r>
                        <a:rPr lang="en-US" sz="54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−4=0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𝑄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:</a:t>
                  </a:r>
                  <a14:m>
                    <m:oMath xmlns:m="http://schemas.openxmlformats.org/officeDocument/2006/math">
                      <m:r>
                        <a:rPr lang="en-US" sz="54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+4=0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Viết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đồng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thời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Varpada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song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hai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𝑄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038" y="1993473"/>
                  <a:ext cx="23194326" cy="2579099"/>
                </a:xfrm>
                <a:prstGeom prst="rect">
                  <a:avLst/>
                </a:prstGeom>
                <a:blipFill>
                  <a:blip r:embed="rId4"/>
                  <a:stretch>
                    <a:fillRect l="-1005" t="-1786" r="-979" b="-734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>
              <a:latin typeface="Varpad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5259" y="3834902"/>
            <a:ext cx="9720476" cy="9352717"/>
            <a:chOff x="1393933" y="4495799"/>
            <a:chExt cx="10524137" cy="160197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427759" y="12612672"/>
              <a:ext cx="10490311" cy="3886198"/>
              <a:chOff x="912325" y="7152727"/>
              <a:chExt cx="14912501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5762" y="7152727"/>
                    <a:ext cx="1367906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:</m:t>
                          </m:r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+5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5762" y="7152727"/>
                    <a:ext cx="13679064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912325" y="7410404"/>
                <a:ext cx="1759939" cy="46521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Varpada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Varpad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393933" y="8566584"/>
              <a:ext cx="10520353" cy="3886198"/>
              <a:chOff x="-14842463" y="7308837"/>
              <a:chExt cx="14955206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13566320" y="7308837"/>
                    <a:ext cx="13679063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:</m:t>
                          </m:r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−5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den>
                          </m:f>
                        </m:oMath>
                      </m:oMathPara>
                    </a14:m>
                    <a:endParaRPr lang="en-US" sz="5400" dirty="0">
                      <a:latin typeface="Varpada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3566320" y="7308837"/>
                    <a:ext cx="13679063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14842463" y="7576601"/>
                <a:ext cx="1607302" cy="47686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Varpada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427759" y="4495799"/>
              <a:ext cx="10486528" cy="3886198"/>
              <a:chOff x="912326" y="6287629"/>
              <a:chExt cx="14907122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367906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:</m:t>
                          </m:r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+5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den>
                          </m:f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Varpada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3679064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912326" y="6600869"/>
                <a:ext cx="1814707" cy="46521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Varpada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Varpada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427759" y="16629389"/>
              <a:ext cx="10486527" cy="3886198"/>
              <a:chOff x="-14794377" y="8119978"/>
              <a:chExt cx="14907120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13494968" y="8119978"/>
                    <a:ext cx="13607711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 smtClean="0">
                              <a:latin typeface="Varpada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 smtClean="0">
                              <a:latin typeface="Varpada"/>
                              <a:ea typeface="Calibri" panose="020F0502020204030204" pitchFamily="34" charset="0"/>
                            </a:rPr>
                            <m:t>:</m:t>
                          </m:r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Varpada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+5</m:t>
                              </m:r>
                            </m:num>
                            <m:den>
                              <m:r>
                                <a:rPr lang="en-US" sz="5400" i="1">
                                  <a:latin typeface="Varpada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b="0" i="1" smtClean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Varpada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3494968" y="8119978"/>
                    <a:ext cx="13607711" cy="9397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14794377" y="8360722"/>
                <a:ext cx="1759939" cy="46521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Varpada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Varpad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440640" y="4630982"/>
            <a:ext cx="961767" cy="993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Varpad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Varpada"/>
            </a:endParaRPr>
          </a:p>
        </p:txBody>
      </p:sp>
    </p:spTree>
    <p:extLst>
      <p:ext uri="{BB962C8B-B14F-4D97-AF65-F5344CB8AC3E}">
        <p14:creationId xmlns:p14="http://schemas.microsoft.com/office/powerpoint/2010/main" val="143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9652" y="116225"/>
            <a:ext cx="23988165" cy="3678649"/>
            <a:chOff x="501175" y="1769936"/>
            <a:chExt cx="23509684" cy="3084881"/>
          </a:xfrm>
        </p:grpSpPr>
        <p:grpSp>
          <p:nvGrpSpPr>
            <p:cNvPr id="21" name="Group 20"/>
            <p:cNvGrpSpPr/>
            <p:nvPr/>
          </p:nvGrpSpPr>
          <p:grpSpPr>
            <a:xfrm>
              <a:off x="501175" y="1769936"/>
              <a:ext cx="23391788" cy="3084881"/>
              <a:chOff x="501175" y="1548097"/>
              <a:chExt cx="23391788" cy="308488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501175" y="1548097"/>
                <a:ext cx="23391788" cy="308488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050" y="1653394"/>
                  <a:ext cx="2276734" cy="774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19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969244" y="2049626"/>
                  <a:ext cx="23041615" cy="2508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	     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 </m:t>
                      </m:r>
                    </m:oMath>
                  </a14:m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ba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1;3;2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1;2;1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𝐶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1;1;3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Viết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tham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số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trọng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tâm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𝐺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tam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giác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vuông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𝐴𝐵𝐶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244" y="2049626"/>
                  <a:ext cx="23041615" cy="2508296"/>
                </a:xfrm>
                <a:prstGeom prst="rect">
                  <a:avLst/>
                </a:prstGeom>
                <a:blipFill>
                  <a:blip r:embed="rId3"/>
                  <a:stretch>
                    <a:fillRect l="-1011" t="-2041" r="-985" b="-1020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294151" y="4288823"/>
            <a:ext cx="23953665" cy="2604204"/>
            <a:chOff x="1601787" y="4481415"/>
            <a:chExt cx="38633197" cy="390058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20793559" y="4481415"/>
              <a:ext cx="9731055" cy="3886198"/>
              <a:chOff x="28441775" y="5186509"/>
              <a:chExt cx="13833180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9547748" y="5186509"/>
                    <a:ext cx="12727207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=1−3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𝑦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=2+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𝑧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=2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47748" y="5186509"/>
                    <a:ext cx="12727207" cy="9397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8441775" y="5476081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1212008" y="4481417"/>
              <a:ext cx="9222648" cy="3886198"/>
              <a:chOff x="-885582" y="6321003"/>
              <a:chExt cx="13110456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54339" y="6321003"/>
                    <a:ext cx="1217053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=1−3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𝑦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𝑧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=2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339" y="6321003"/>
                    <a:ext cx="12170535" cy="9397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885582" y="6610575"/>
                <a:ext cx="1808025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4495799"/>
              <a:ext cx="9251315" cy="3886198"/>
              <a:chOff x="1159715" y="6287629"/>
              <a:chExt cx="13151205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6" y="6287629"/>
                    <a:ext cx="1217053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=1−3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𝑦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=2−2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𝑧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=2−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6" y="6287629"/>
                    <a:ext cx="12170534" cy="9397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31025589" y="4481419"/>
              <a:ext cx="9209395" cy="3886198"/>
              <a:chOff x="27280416" y="5182479"/>
              <a:chExt cx="13091616" cy="93972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8201497" y="5182479"/>
                    <a:ext cx="12170535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𝑦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=2+2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𝑧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=2−</m:t>
                                    </m:r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201497" y="5182479"/>
                    <a:ext cx="12170535" cy="9397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27280416" y="547205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6131375" y="5013205"/>
            <a:ext cx="1031358" cy="103721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Up Arrow 38">
            <a:hlinkClick r:id="rId8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FA2DDB-507F-4D17-9A51-67627697CDCE}"/>
              </a:ext>
            </a:extLst>
          </p:cNvPr>
          <p:cNvGrpSpPr/>
          <p:nvPr/>
        </p:nvGrpSpPr>
        <p:grpSpPr>
          <a:xfrm>
            <a:off x="146343" y="7343589"/>
            <a:ext cx="23867869" cy="6143811"/>
            <a:chOff x="-190735" y="3718142"/>
            <a:chExt cx="12097036" cy="402232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40AC036E-9AAC-40FA-BB2C-BF961AADD472}"/>
                    </a:ext>
                  </a:extLst>
                </p:cNvPr>
                <p:cNvSpPr/>
                <p:nvPr/>
              </p:nvSpPr>
              <p:spPr>
                <a:xfrm>
                  <a:off x="-124173" y="3718142"/>
                  <a:ext cx="12030474" cy="4022326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270510" algn="just">
                    <a:spcAft>
                      <a:spcPts val="0"/>
                    </a:spcAft>
                  </a:pPr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  <a:p>
                  <a:pPr indent="270510" algn="just">
                    <a:spcAft>
                      <a:spcPts val="0"/>
                    </a:spcAft>
                  </a:pP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Ta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=(0;−1;−1)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=(0;−2;1)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14:m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(1;2;2)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.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(1;2;2)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và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nhận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e>
                          </m:acc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5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𝐴𝐶</m:t>
                              </m:r>
                            </m:e>
                          </m:acc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=(−3;0;0)</m:t>
                      </m:r>
                    </m:oMath>
                  </a14:m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làm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vtcp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;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nó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có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phương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 </a:t>
                  </a:r>
                  <a:r>
                    <a:rPr lang="en-US" sz="5400" b="0" dirty="0" err="1">
                      <a:solidFill>
                        <a:schemeClr val="tx1"/>
                      </a:solidFill>
                      <a:latin typeface="Varpada"/>
                    </a:rPr>
                    <a:t>trình</a:t>
                  </a:r>
                  <a:r>
                    <a:rPr lang="en-US" sz="5400" b="0" dirty="0">
                      <a:solidFill>
                        <a:schemeClr val="tx1"/>
                      </a:solidFill>
                      <a:latin typeface="Varpada"/>
                    </a:rPr>
                    <a:t>:</a:t>
                  </a:r>
                </a:p>
                <a:p>
                  <a:pPr indent="270510" algn="just"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𝛥</m:t>
                        </m:r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5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=1−3</m:t>
                                  </m:r>
                                  <m:r>
                                    <a:rPr lang="en-US" sz="5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5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5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𝑧</m:t>
                                  </m:r>
                                  <m:r>
                                    <a:rPr lang="en-US" sz="5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=2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5400" b="0" dirty="0">
                    <a:solidFill>
                      <a:schemeClr val="tx1"/>
                    </a:solidFill>
                    <a:latin typeface="Varpada"/>
                  </a:endParaRPr>
                </a:p>
              </p:txBody>
            </p:sp>
          </mc:Choice>
          <mc:Fallback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40AC036E-9AAC-40FA-BB2C-BF961AADD4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24173" y="3718142"/>
                  <a:ext cx="12030474" cy="4022326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A261A1-D8D3-457A-93DB-5DF09DA72373}"/>
                </a:ext>
              </a:extLst>
            </p:cNvPr>
            <p:cNvGrpSpPr/>
            <p:nvPr/>
          </p:nvGrpSpPr>
          <p:grpSpPr>
            <a:xfrm>
              <a:off x="-190735" y="3799333"/>
              <a:ext cx="2796710" cy="934856"/>
              <a:chOff x="503351" y="6535724"/>
              <a:chExt cx="5482563" cy="1698588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60C234AD-1DB5-4ED1-8053-0F7EE139A24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58395" y="4948459"/>
                <a:ext cx="1440254" cy="461478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BBAE053-89FF-4A45-8F68-228C32803439}"/>
                  </a:ext>
                </a:extLst>
              </p:cNvPr>
              <p:cNvSpPr txBox="1"/>
              <p:nvPr/>
            </p:nvSpPr>
            <p:spPr>
              <a:xfrm>
                <a:off x="1809361" y="6778177"/>
                <a:ext cx="4054729" cy="115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4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C1700CD5-D059-4B0E-AB5E-1D79BA44F69C}"/>
                  </a:ext>
                </a:extLst>
              </p:cNvPr>
              <p:cNvSpPr/>
              <p:nvPr/>
            </p:nvSpPr>
            <p:spPr>
              <a:xfrm flipV="1">
                <a:off x="503351" y="6742132"/>
                <a:ext cx="1097967" cy="121377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D1C154DC-793A-438E-9133-887592CA27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351" y="6830381"/>
                <a:ext cx="1184185" cy="14039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89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94837B90-4380-4101-9B20-A44D06FD1375}"/>
              </a:ext>
            </a:extLst>
          </p:cNvPr>
          <p:cNvGrpSpPr/>
          <p:nvPr/>
        </p:nvGrpSpPr>
        <p:grpSpPr>
          <a:xfrm>
            <a:off x="10299487" y="4685682"/>
            <a:ext cx="13668439" cy="8801718"/>
            <a:chOff x="-314736" y="3703339"/>
            <a:chExt cx="21414081" cy="548382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2E3B4FEB-7D46-4618-B71C-3E6D251BAD95}"/>
                    </a:ext>
                  </a:extLst>
                </p:cNvPr>
                <p:cNvSpPr/>
                <p:nvPr/>
              </p:nvSpPr>
              <p:spPr>
                <a:xfrm>
                  <a:off x="26192" y="3703339"/>
                  <a:ext cx="21073153" cy="5483821"/>
                </a:xfrm>
                <a:prstGeom prst="roundRect">
                  <a:avLst>
                    <a:gd name="adj" fmla="val 2239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Gọi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𝑎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=(3;−5;−1)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;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accPr>
                        <m:e>
                          <m:r>
                            <a:rPr lang="en-US" sz="5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𝑏</m:t>
                          </m:r>
                        </m:e>
                      </m:acc>
                      <m:r>
                        <a:rPr lang="en-US" sz="5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=(2;0;1)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lần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lượt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của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vtpt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của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(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𝑃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.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Δ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là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đường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thẳng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𝑀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(1;−3;4)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và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nhận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𝑢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5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1;1;−2</m:t>
                          </m: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làm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vtcp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;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nó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Varpada"/>
                      <a:ea typeface="Tahoma" pitchFamily="34" charset="0"/>
                      <a:cs typeface="Tahoma" pitchFamily="34" charset="0"/>
                    </a:rPr>
                    <a:t>:</a:t>
                  </a: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𝛥</m:t>
                        </m:r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den>
                        </m:f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−2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schemeClr val="tx1"/>
                    </a:solidFill>
                    <a:latin typeface="Varpada"/>
                    <a:ea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41" name="Rounded Rectangle 4">
                  <a:extLst>
                    <a:ext uri="{FF2B5EF4-FFF2-40B4-BE49-F238E27FC236}">
                      <a16:creationId xmlns:a16="http://schemas.microsoft.com/office/drawing/2014/main" id="{2E3B4FEB-7D46-4618-B71C-3E6D251BAD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92" y="3703339"/>
                  <a:ext cx="21073153" cy="5483821"/>
                </a:xfrm>
                <a:prstGeom prst="roundRect">
                  <a:avLst>
                    <a:gd name="adj" fmla="val 2239"/>
                  </a:avLst>
                </a:prstGeom>
                <a:blipFill>
                  <a:blip r:embed="rId3"/>
                  <a:stretch>
                    <a:fillRect l="-1806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D8D6F6C-FA7D-4D19-A483-D84317138567}"/>
                </a:ext>
              </a:extLst>
            </p:cNvPr>
            <p:cNvGrpSpPr/>
            <p:nvPr/>
          </p:nvGrpSpPr>
          <p:grpSpPr>
            <a:xfrm>
              <a:off x="-314736" y="3760008"/>
              <a:ext cx="7688472" cy="892429"/>
              <a:chOff x="260263" y="6464278"/>
              <a:chExt cx="15072190" cy="1621502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DE48928F-1B48-4F1C-B2C9-5D92AE20986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7563943" y="260008"/>
                <a:ext cx="1564240" cy="139727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D10A4D-8FC0-4703-81B0-3FB01408171A}"/>
                  </a:ext>
                </a:extLst>
              </p:cNvPr>
              <p:cNvSpPr txBox="1"/>
              <p:nvPr/>
            </p:nvSpPr>
            <p:spPr>
              <a:xfrm>
                <a:off x="3807350" y="6919211"/>
                <a:ext cx="10823892" cy="99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8">
                <a:extLst>
                  <a:ext uri="{FF2B5EF4-FFF2-40B4-BE49-F238E27FC236}">
                    <a16:creationId xmlns:a16="http://schemas.microsoft.com/office/drawing/2014/main" id="{A63C94EF-065B-476B-98E0-7B0CC37F751C}"/>
                  </a:ext>
                </a:extLst>
              </p:cNvPr>
              <p:cNvSpPr/>
              <p:nvPr/>
            </p:nvSpPr>
            <p:spPr>
              <a:xfrm flipV="1">
                <a:off x="260263" y="6726214"/>
                <a:ext cx="2243879" cy="121377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5FD5B52A-47A8-4839-8E07-05A9A1C469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211" y="6919209"/>
                <a:ext cx="1983860" cy="1166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5197"/>
            <a:ext cx="24093023" cy="4136476"/>
            <a:chOff x="534987" y="1869705"/>
            <a:chExt cx="23612450" cy="312084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3120843"/>
              <a:chOff x="534987" y="1647866"/>
              <a:chExt cx="23612450" cy="312084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391788" cy="304781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5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5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5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5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5050" y="1653394"/>
                  <a:ext cx="2276734" cy="696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54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54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20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1184334" y="2160310"/>
                  <a:ext cx="22820478" cy="2571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	   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cho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1;−3;4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đường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−5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−2=0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Viết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vuông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song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a14:m>
                  <a:endParaRPr lang="en-US" sz="5400" dirty="0">
                    <a:latin typeface="Varpada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4334" y="2160310"/>
                  <a:ext cx="22820478" cy="2571807"/>
                </a:xfrm>
                <a:prstGeom prst="rect">
                  <a:avLst/>
                </a:prstGeom>
                <a:blipFill>
                  <a:blip r:embed="rId4"/>
                  <a:stretch>
                    <a:fillRect l="-1021" t="-1789" r="-995" b="-858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5400"/>
          </a:p>
        </p:txBody>
      </p:sp>
      <p:grpSp>
        <p:nvGrpSpPr>
          <p:cNvPr id="2" name="Group 1"/>
          <p:cNvGrpSpPr/>
          <p:nvPr/>
        </p:nvGrpSpPr>
        <p:grpSpPr>
          <a:xfrm>
            <a:off x="445968" y="4525442"/>
            <a:ext cx="9652258" cy="8791312"/>
            <a:chOff x="1502775" y="4495796"/>
            <a:chExt cx="10021066" cy="1197323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502775" y="10761573"/>
              <a:ext cx="10012449" cy="2612764"/>
              <a:chOff x="1018965" y="6705112"/>
              <a:chExt cx="14233197" cy="63179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50959" y="6705112"/>
                    <a:ext cx="13101203" cy="631792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−4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	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50959" y="6705112"/>
                    <a:ext cx="13101203" cy="63179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018965" y="6832533"/>
                <a:ext cx="1552826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595283" y="7642057"/>
              <a:ext cx="9928558" cy="2612764"/>
              <a:chOff x="-14556235" y="7085276"/>
              <a:chExt cx="14113940" cy="63179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13543500" y="7085276"/>
                    <a:ext cx="13101205" cy="631792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−4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3543500" y="7085276"/>
                    <a:ext cx="13101205" cy="63179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14556235" y="7207812"/>
                <a:ext cx="149046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578914" y="4495796"/>
              <a:ext cx="9928872" cy="2624140"/>
              <a:chOff x="1127199" y="6287629"/>
              <a:chExt cx="14114388" cy="63454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6" y="6287629"/>
                    <a:ext cx="13101201" cy="634543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−4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	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6" y="6287629"/>
                    <a:ext cx="13101201" cy="6345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27199" y="6478367"/>
                <a:ext cx="141199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54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54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595282" y="13856265"/>
              <a:ext cx="9901273" cy="2612763"/>
              <a:chOff x="-14556236" y="7449411"/>
              <a:chExt cx="14075152" cy="63179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-13582288" y="7449411"/>
                    <a:ext cx="13101204" cy="631792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−4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3582288" y="7449411"/>
                    <a:ext cx="13101204" cy="63179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-14556236" y="7601909"/>
                <a:ext cx="1490463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475908" y="7228967"/>
            <a:ext cx="1128348" cy="95440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62864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18651" y="117261"/>
            <a:ext cx="21701931" cy="12836739"/>
            <a:chOff x="1118651" y="498261"/>
            <a:chExt cx="21701931" cy="11205547"/>
          </a:xfrm>
        </p:grpSpPr>
        <p:sp>
          <p:nvSpPr>
            <p:cNvPr id="27" name="Rounded Rectangle 26"/>
            <p:cNvSpPr/>
            <p:nvPr/>
          </p:nvSpPr>
          <p:spPr>
            <a:xfrm>
              <a:off x="1296987" y="1821598"/>
              <a:ext cx="21523595" cy="9882210"/>
            </a:xfrm>
            <a:prstGeom prst="roundRect">
              <a:avLst>
                <a:gd name="adj" fmla="val 4648"/>
              </a:avLst>
            </a:prstGeom>
            <a:solidFill>
              <a:srgbClr val="E2E2E2"/>
            </a:solidFill>
            <a:ln w="28575">
              <a:solidFill>
                <a:srgbClr val="AB7C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8" name="Group 2"/>
            <p:cNvGrpSpPr/>
            <p:nvPr/>
          </p:nvGrpSpPr>
          <p:grpSpPr>
            <a:xfrm>
              <a:off x="1118651" y="498261"/>
              <a:ext cx="16866135" cy="1482934"/>
              <a:chOff x="1120323" y="10750631"/>
              <a:chExt cx="16868087" cy="716179"/>
            </a:xfrm>
          </p:grpSpPr>
          <p:sp>
            <p:nvSpPr>
              <p:cNvPr id="29" name="Right Triangle 28"/>
              <p:cNvSpPr/>
              <p:nvPr/>
            </p:nvSpPr>
            <p:spPr>
              <a:xfrm flipH="1" flipV="1">
                <a:off x="1120323" y="11329010"/>
                <a:ext cx="194126" cy="1378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0"/>
              <p:cNvSpPr>
                <a:spLocks/>
              </p:cNvSpPr>
              <p:nvPr/>
            </p:nvSpPr>
            <p:spPr bwMode="auto">
              <a:xfrm rot="5400000">
                <a:off x="9283513" y="2614713"/>
                <a:ext cx="568979" cy="16840815"/>
              </a:xfrm>
              <a:prstGeom prst="round2Same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14449" y="10807881"/>
                <a:ext cx="16673959" cy="40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indent="269875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Vị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trí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endParaRPr lang="en-US" alt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06587" y="1676400"/>
                <a:ext cx="11887200" cy="964065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4400" b="1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Phương </a:t>
                </a:r>
                <a:r>
                  <a:rPr lang="en-US" sz="4400" b="1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pháp</a:t>
                </a:r>
                <a:r>
                  <a:rPr lang="en-US" sz="4400" b="1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1</a:t>
                </a:r>
              </a:p>
              <a:p>
                <a:pPr>
                  <a:spcAft>
                    <a:spcPts val="0"/>
                  </a:spcAft>
                </a:pP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Trong Kg Oxyz cho</a:t>
                </a:r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vi-VN" sz="4400">
                        <a:latin typeface="Cambria Math" panose="02040503050406030204" pitchFamily="18" charset="0"/>
                      </a:rPr>
                      <m:t>: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𝐵𝑦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𝐶𝑧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𝐷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440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FR" sz="44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fr-FR" sz="44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trình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(1):</a:t>
                </a:r>
              </a:p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400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sz="40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fr-FR" sz="400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sz="4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400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sz="40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fr-FR" sz="400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sz="4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4000"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sz="40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fr-FR" sz="400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fr-FR" sz="400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sz="4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400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fr-FR" sz="4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00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28600">
                  <a:spcAft>
                    <a:spcPts val="0"/>
                  </a:spcAft>
                </a:pPr>
                <a:r>
                  <a:rPr lang="nl-NL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</a:t>
                </a:r>
                <a:r>
                  <a:rPr lang="nl-NL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P.trình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(1)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vô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d // (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α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28600">
                  <a:spcAft>
                    <a:spcPts val="0"/>
                  </a:spcAft>
                </a:pPr>
                <a:r>
                  <a:rPr lang="nl-NL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</a:t>
                </a:r>
                <a:r>
                  <a:rPr lang="nl-NL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P.trình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(1)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d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α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28600">
                  <a:spcAft>
                    <a:spcPts val="0"/>
                  </a:spcAft>
                </a:pP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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P.trình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(1)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vô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α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:endParaRPr lang="fr-FR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Đặc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biệt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 : (</a:t>
                </a:r>
                <a14:m>
                  <m:oMath xmlns:m="http://schemas.openxmlformats.org/officeDocument/2006/math">
                    <m:r>
                      <a:rPr lang="fr-FR" sz="440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440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fr-FR" sz="440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  </a:t>
                </a:r>
                <a14:m>
                  <m:oMath xmlns:m="http://schemas.openxmlformats.org/officeDocument/2006/math">
                    <m:r>
                      <a:rPr lang="fr-FR" sz="4400">
                        <a:latin typeface="Cambria Math" panose="02040503050406030204" pitchFamily="18" charset="0"/>
                      </a:rPr>
                      <m:t>⇔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fr-FR" sz="440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4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cùng</a:t>
                </a:r>
                <a:r>
                  <a:rPr lang="fr-FR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     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587" y="1676400"/>
                <a:ext cx="11887200" cy="9640652"/>
              </a:xfrm>
              <a:prstGeom prst="rect">
                <a:avLst/>
              </a:prstGeom>
              <a:blipFill>
                <a:blip r:embed="rId2"/>
                <a:stretch>
                  <a:fillRect l="-2049" t="-1200" b="-202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869987" y="1652264"/>
                <a:ext cx="8763000" cy="988411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4400" b="1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Phương </a:t>
                </a:r>
                <a:r>
                  <a:rPr lang="en-US" sz="4400" b="1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pháp</a:t>
                </a:r>
                <a:r>
                  <a:rPr lang="en-US" sz="4400" b="1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2</a:t>
                </a:r>
              </a:p>
              <a:p>
                <a:pPr>
                  <a:spcAft>
                    <a:spcPts val="0"/>
                  </a:spcAft>
                </a:pP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Trong không gian Oxyz cho đường thẳng d qua  M(x</a:t>
                </a:r>
                <a:r>
                  <a:rPr lang="vi-VN" sz="44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;y</a:t>
                </a:r>
                <a:r>
                  <a:rPr lang="vi-VN" sz="44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;z</a:t>
                </a:r>
                <a:r>
                  <a:rPr lang="vi-VN" sz="44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 có vtcp </a:t>
                </a:r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vi-VN" sz="440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44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44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4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vi-VN" sz="4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vi-VN" sz="4400">
                        <a:latin typeface="Cambria Math" panose="02040503050406030204" pitchFamily="18" charset="0"/>
                      </a:rPr>
                      <m:t>: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𝐵𝑦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𝐶𝑧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𝐷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có vtpt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vi-VN" sz="4400">
                        <a:latin typeface="Cambria Math" panose="02040503050406030204" pitchFamily="18" charset="0"/>
                      </a:rPr>
                      <m:t>=(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nl-NL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</a:t>
                </a:r>
                <a:r>
                  <a:rPr lang="nl-NL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(d) cắt (α) 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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vi-VN" sz="440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vi-VN" sz="440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nl-NL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</a:t>
                </a:r>
                <a:r>
                  <a:rPr lang="nl-NL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(d) // (α) 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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∉(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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(d) nằm trên mp(α) </a:t>
                </a:r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</a:t>
                </a:r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40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∈(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vi-VN" sz="44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</a:t>
                </a:r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Đặc</a:t>
                </a:r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biệt</a:t>
                </a:r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vi-VN" sz="440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𝑘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4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vi-VN" sz="4400">
                        <a:latin typeface="Cambria Math" panose="02040503050406030204" pitchFamily="18" charset="0"/>
                      </a:rPr>
                      <m:t>⇔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⊥</m:t>
                    </m:r>
                    <m:r>
                      <a:rPr lang="vi-VN" sz="440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44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9987" y="1652264"/>
                <a:ext cx="8763000" cy="9884116"/>
              </a:xfrm>
              <a:prstGeom prst="rect">
                <a:avLst/>
              </a:prstGeom>
              <a:blipFill>
                <a:blip r:embed="rId3"/>
                <a:stretch>
                  <a:fillRect l="-2708" t="-117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6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0">
            <a:extLst>
              <a:ext uri="{FF2B5EF4-FFF2-40B4-BE49-F238E27FC236}">
                <a16:creationId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10258" y="2390474"/>
            <a:ext cx="13742832" cy="1219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66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66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66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3. </a:t>
            </a:r>
            <a:r>
              <a:rPr lang="en-US" sz="66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Vận</a:t>
            </a:r>
            <a:r>
              <a:rPr lang="en-US" sz="66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66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dụng</a:t>
            </a:r>
            <a:endParaRPr lang="en-US" sz="66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7A885-F2D1-409F-9DDA-9CB0AA9B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90" y="152400"/>
            <a:ext cx="23367997" cy="155407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188" y="457200"/>
            <a:ext cx="2210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VÍ DỤ MINH HỌA</a:t>
            </a:r>
            <a:endParaRPr 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3" action="ppaction://hlinksldjump"/>
          </p:cNvPr>
          <p:cNvSpPr txBox="1"/>
          <p:nvPr/>
        </p:nvSpPr>
        <p:spPr>
          <a:xfrm>
            <a:off x="6927868" y="9718238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12</a:t>
            </a:r>
          </a:p>
        </p:txBody>
      </p:sp>
      <p:sp>
        <p:nvSpPr>
          <p:cNvPr id="24" name="TextBox 23">
            <a:hlinkClick r:id="rId4" action="ppaction://hlinksldjump"/>
          </p:cNvPr>
          <p:cNvSpPr txBox="1"/>
          <p:nvPr/>
        </p:nvSpPr>
        <p:spPr>
          <a:xfrm>
            <a:off x="10494223" y="9718236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13</a:t>
            </a:r>
          </a:p>
        </p:txBody>
      </p:sp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13893926" y="9718238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14</a:t>
            </a:r>
          </a:p>
        </p:txBody>
      </p:sp>
      <p:sp>
        <p:nvSpPr>
          <p:cNvPr id="26" name="TextBox 25">
            <a:hlinkClick r:id="rId6" action="ppaction://hlinksldjump"/>
          </p:cNvPr>
          <p:cNvSpPr txBox="1"/>
          <p:nvPr/>
        </p:nvSpPr>
        <p:spPr>
          <a:xfrm>
            <a:off x="17557495" y="9718238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15</a:t>
            </a:r>
          </a:p>
        </p:txBody>
      </p:sp>
      <p:sp>
        <p:nvSpPr>
          <p:cNvPr id="27" name="TextBox 26">
            <a:hlinkClick r:id="rId7" action="ppaction://hlinksldjump"/>
          </p:cNvPr>
          <p:cNvSpPr txBox="1"/>
          <p:nvPr/>
        </p:nvSpPr>
        <p:spPr>
          <a:xfrm>
            <a:off x="6927868" y="7382565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28" name="TextBox 27">
            <a:hlinkClick r:id="rId8" action="ppaction://hlinksldjump"/>
          </p:cNvPr>
          <p:cNvSpPr txBox="1"/>
          <p:nvPr/>
        </p:nvSpPr>
        <p:spPr>
          <a:xfrm>
            <a:off x="10494221" y="7382567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29" name="TextBox 28">
            <a:hlinkClick r:id="rId9" action="ppaction://hlinksldjump"/>
          </p:cNvPr>
          <p:cNvSpPr txBox="1"/>
          <p:nvPr/>
        </p:nvSpPr>
        <p:spPr>
          <a:xfrm>
            <a:off x="13893926" y="7456817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30" name="TextBox 29">
            <a:hlinkClick r:id="rId10" action="ppaction://hlinksldjump"/>
          </p:cNvPr>
          <p:cNvSpPr txBox="1"/>
          <p:nvPr/>
        </p:nvSpPr>
        <p:spPr>
          <a:xfrm>
            <a:off x="17440839" y="7456817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31" name="TextBox 30">
            <a:hlinkClick r:id="rId11" action="ppaction://hlinksldjump"/>
          </p:cNvPr>
          <p:cNvSpPr txBox="1"/>
          <p:nvPr/>
        </p:nvSpPr>
        <p:spPr>
          <a:xfrm>
            <a:off x="17415842" y="5101413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32" name="TextBox 31">
            <a:hlinkClick r:id="rId12" action="ppaction://hlinksldjump"/>
          </p:cNvPr>
          <p:cNvSpPr txBox="1"/>
          <p:nvPr/>
        </p:nvSpPr>
        <p:spPr>
          <a:xfrm>
            <a:off x="13893926" y="5101413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3" name="TextBox 32">
            <a:hlinkClick r:id="rId13" action="ppaction://hlinksldjump"/>
          </p:cNvPr>
          <p:cNvSpPr txBox="1"/>
          <p:nvPr/>
        </p:nvSpPr>
        <p:spPr>
          <a:xfrm>
            <a:off x="10494223" y="5101413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4" name="TextBox 33">
            <a:hlinkClick r:id="rId14" action="ppaction://hlinksldjump"/>
          </p:cNvPr>
          <p:cNvSpPr txBox="1"/>
          <p:nvPr/>
        </p:nvSpPr>
        <p:spPr>
          <a:xfrm>
            <a:off x="6877872" y="5029200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5" name="TextBox 34">
            <a:hlinkClick r:id="rId15" action="ppaction://hlinksldjump"/>
          </p:cNvPr>
          <p:cNvSpPr txBox="1"/>
          <p:nvPr/>
        </p:nvSpPr>
        <p:spPr>
          <a:xfrm>
            <a:off x="3328183" y="9763194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11</a:t>
            </a:r>
          </a:p>
        </p:txBody>
      </p:sp>
      <p:sp>
        <p:nvSpPr>
          <p:cNvPr id="36" name="TextBox 35">
            <a:hlinkClick r:id="rId16" action="ppaction://hlinksldjump"/>
          </p:cNvPr>
          <p:cNvSpPr txBox="1"/>
          <p:nvPr/>
        </p:nvSpPr>
        <p:spPr>
          <a:xfrm>
            <a:off x="3328183" y="7427521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3278187" y="5074156"/>
            <a:ext cx="2916412" cy="10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46575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55129" y="8028091"/>
            <a:ext cx="23927213" cy="6158119"/>
            <a:chOff x="184495" y="3614818"/>
            <a:chExt cx="11834900" cy="450301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14818"/>
              <a:ext cx="2204447" cy="727664"/>
              <a:chOff x="1275608" y="6200470"/>
              <a:chExt cx="4321515" cy="1322131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096785" y="5022263"/>
                <a:ext cx="1199807" cy="380086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08268" y="6200470"/>
                <a:ext cx="2210980" cy="1199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3" y="90050"/>
            <a:ext cx="24152968" cy="3567549"/>
            <a:chOff x="534987" y="1869705"/>
            <a:chExt cx="23608011" cy="299171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2991710"/>
              <a:chOff x="534987" y="1647866"/>
              <a:chExt cx="23608011" cy="299171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2941095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599" y="1653394"/>
                  <a:ext cx="2097638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904440" y="1995206"/>
                  <a:ext cx="23187295" cy="25375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			Trong không gian với hệ tọa độ </a:t>
                  </a:r>
                  <a14:m>
                    <m:oMath xmlns:m="http://schemas.openxmlformats.org/officeDocument/2006/math"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 cho đường thẳng </a:t>
                  </a:r>
                </a:p>
                <a:p>
                  <a:pPr algn="just"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</m:d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+1</m:t>
                          </m:r>
                        </m:num>
                        <m:den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 và mặt phẳng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−1=0</m:t>
                      </m:r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</a:p>
                <a:p>
                  <a:pPr algn="just"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Viết pt đường thẳng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</m:d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 đi qua điểm </a:t>
                  </a:r>
                  <a14:m>
                    <m:oMath xmlns:m="http://schemas.openxmlformats.org/officeDocument/2006/math"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 1; −2</m:t>
                          </m:r>
                        </m:e>
                      </m:d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, biết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</m:d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5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//</m:t>
                      </m:r>
                      <m:r>
                        <a:rPr lang="pt-BR" sz="5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</m:d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 cắt </a:t>
                  </a:r>
                  <a14:m>
                    <m:oMath xmlns:m="http://schemas.openxmlformats.org/officeDocument/2006/math">
                      <m:r>
                        <a:rPr lang="pt-B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pt-BR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5400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440" y="1995206"/>
                  <a:ext cx="23187295" cy="2537599"/>
                </a:xfrm>
                <a:prstGeom prst="rect">
                  <a:avLst/>
                </a:prstGeom>
                <a:blipFill>
                  <a:blip r:embed="rId3"/>
                  <a:stretch>
                    <a:fillRect l="-976" t="-3823" b="-985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230187" y="8458200"/>
                <a:ext cx="24529735" cy="5549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500" dirty="0">
                    <a:ea typeface="Calibri" panose="020F0502020204030204" pitchFamily="34" charset="0"/>
                  </a:rPr>
                  <a:t>	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500" dirty="0" smtClean="0">
                        <a:latin typeface="Varpada"/>
                        <a:ea typeface="Calibri" panose="020F0502020204030204" pitchFamily="34" charset="0"/>
                      </a:rPr>
                      <m:t>G</m:t>
                    </m:r>
                    <m:r>
                      <m:rPr>
                        <m:nor/>
                      </m:rPr>
                      <a:rPr lang="en-US" sz="5500" dirty="0" smtClean="0">
                        <a:latin typeface="Varpada"/>
                        <a:ea typeface="Calibri" panose="020F0502020204030204" pitchFamily="34" charset="0"/>
                      </a:rPr>
                      <m:t>ọ</m:t>
                    </m:r>
                    <m:r>
                      <m:rPr>
                        <m:nor/>
                      </m:rPr>
                      <a:rPr lang="en-US" sz="5500" dirty="0" smtClean="0">
                        <a:latin typeface="Varpada"/>
                        <a:ea typeface="Calibri" panose="020F050202020403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5500" dirty="0" smtClean="0">
                        <a:latin typeface="Varpada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∩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𝛥</m:t>
                        </m: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−1+2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 1+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 2+3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m:rPr>
                        <m:nor/>
                      </m:rPr>
                      <a:rPr lang="en-US" sz="5500" dirty="0">
                        <a:latin typeface="Varpada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endParaRPr lang="en-US" sz="5500" dirty="0">
                  <a:latin typeface="Varpada"/>
                  <a:ea typeface="Calibri" panose="020F0502020204030204" pitchFamily="34" charset="0"/>
                </a:endParaRPr>
              </a:p>
              <a:p>
                <a:pPr marL="179705"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US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đó</m:t>
                      </m:r>
                      <m:r>
                        <m:rPr>
                          <m:nor/>
                        </m:rPr>
                        <a:rPr lang="en-US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𝐴𝑀</m:t>
                          </m:r>
                        </m:e>
                      </m:acc>
                      <m:r>
                        <a:rPr lang="en-US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𝑡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−2;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𝑡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; 3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𝑡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+4</m:t>
                          </m:r>
                        </m:e>
                      </m:d>
                      <m:r>
                        <m:rPr>
                          <m:nor/>
                        </m:rPr>
                        <a:rPr lang="en-US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vect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ơ 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ỉ 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5500" dirty="0" err="1">
                          <a:latin typeface="Varpada"/>
                          <a:ea typeface="Calibri" panose="020F050202020403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</m:d>
                      <m:r>
                        <m:rPr>
                          <m:nor/>
                        </m:rPr>
                        <a:rPr lang="en-US" sz="5500" dirty="0">
                          <a:latin typeface="Varpada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5500" dirty="0">
                  <a:latin typeface="Varpada"/>
                  <a:ea typeface="Calibri" panose="020F0502020204030204" pitchFamily="34" charset="0"/>
                </a:endParaRPr>
              </a:p>
              <a:p>
                <a:pPr marL="179705"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</m:d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55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//</m:t>
                      </m:r>
                      <m:r>
                        <a:rPr lang="pt-BR" sz="55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⇔</m:t>
                      </m:r>
                      <m:acc>
                        <m:accPr>
                          <m:chr m:val="⃗"/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𝐴𝑀</m:t>
                          </m:r>
                        </m:e>
                      </m:acc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⊥</m:t>
                      </m:r>
                      <m:acc>
                        <m:accPr>
                          <m:chr m:val="⃗"/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55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pt-BR" sz="55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55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55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</m:d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55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pt-BR" sz="55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55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55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</m:d>
                            </m:sub>
                          </m:sSub>
                        </m:e>
                      </m:acc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 −1; −1</m:t>
                          </m:r>
                        </m:e>
                      </m:d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5500" dirty="0">
                  <a:latin typeface="Varpada"/>
                  <a:ea typeface="Calibri" panose="020F0502020204030204" pitchFamily="34" charset="0"/>
                </a:endParaRPr>
              </a:p>
              <a:p>
                <a:pPr marL="179705"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⇔</m:t>
                      </m:r>
                      <m:acc>
                        <m:accPr>
                          <m:chr m:val="⃗"/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𝐴𝑀</m:t>
                          </m:r>
                        </m:e>
                      </m:acc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55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pt-BR" sz="55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55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55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𝑃</m:t>
                                  </m:r>
                                </m:e>
                              </m:d>
                            </m:sub>
                          </m:sSub>
                        </m:e>
                      </m:acc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=0⇔2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𝑡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−2−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𝑡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−3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𝑡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−4=0</m:t>
                      </m:r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⇔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𝑡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=−3</m:t>
                      </m:r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𝐴𝑀</m:t>
                          </m:r>
                        </m:e>
                      </m:acc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−8; −3; −5</m:t>
                          </m:r>
                        </m:e>
                      </m:d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5500" dirty="0">
                  <a:latin typeface="Varpada"/>
                  <a:ea typeface="Calibri" panose="020F0502020204030204" pitchFamily="34" charset="0"/>
                </a:endParaRPr>
              </a:p>
              <a:p>
                <a:pPr marL="179705"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5500" dirty="0" smtClean="0">
                          <a:latin typeface="Varpada"/>
                          <a:ea typeface="Calibri" panose="020F050202020403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</m:d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8</m:t>
                          </m:r>
                        </m:den>
                      </m:f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pt-BR" sz="55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pt-BR" sz="55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pt-BR" sz="5500" dirty="0">
                          <a:latin typeface="Varpada"/>
                          <a:ea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7" y="8458200"/>
                <a:ext cx="24529735" cy="5549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424268" y="3837600"/>
            <a:ext cx="22073026" cy="9518230"/>
            <a:chOff x="1448752" y="3739006"/>
            <a:chExt cx="22073026" cy="9518230"/>
          </a:xfrm>
        </p:grpSpPr>
        <p:sp>
          <p:nvSpPr>
            <p:cNvPr id="63" name="Action Button: Forward or Next 62">
              <a:hlinkClick r:id="" action="ppaction://hlinkshowjump?jump=nextslide" highlightClick="1"/>
            </p:cNvPr>
            <p:cNvSpPr/>
            <p:nvPr/>
          </p:nvSpPr>
          <p:spPr>
            <a:xfrm>
              <a:off x="22709187" y="12496800"/>
              <a:ext cx="812591" cy="760436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448752" y="3739006"/>
              <a:ext cx="9214522" cy="2091059"/>
              <a:chOff x="5576495" y="1557991"/>
              <a:chExt cx="3266777" cy="850065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6108332" y="1732392"/>
                    <a:ext cx="2508778" cy="5804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𝒙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  <m:r>
                            <a:rPr lang="en-US" sz="5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𝒚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  <m:r>
                            <a:rPr lang="en-US" sz="5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𝒛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6" name="TextBox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58048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34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Group 66"/>
            <p:cNvGrpSpPr/>
            <p:nvPr/>
          </p:nvGrpSpPr>
          <p:grpSpPr>
            <a:xfrm>
              <a:off x="11927233" y="3798723"/>
              <a:ext cx="9214522" cy="2091059"/>
              <a:chOff x="5576495" y="1557991"/>
              <a:chExt cx="3266777" cy="850065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108332" y="1732392"/>
                    <a:ext cx="2508778" cy="5823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𝒙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5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𝒚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  <m:r>
                            <a:rPr lang="en-US" sz="5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𝒛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𝟑</m:t>
                              </m:r>
                            </m:den>
                          </m:f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58237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29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70"/>
            <p:cNvGrpSpPr/>
            <p:nvPr/>
          </p:nvGrpSpPr>
          <p:grpSpPr>
            <a:xfrm>
              <a:off x="1465151" y="5966677"/>
              <a:ext cx="9214522" cy="2091059"/>
              <a:chOff x="5576495" y="1557991"/>
              <a:chExt cx="3266777" cy="85006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6108332" y="1732392"/>
                    <a:ext cx="2508778" cy="5825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𝒙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𝟖</m:t>
                              </m:r>
                            </m:den>
                          </m:f>
                          <m:r>
                            <a:rPr lang="en-US" sz="5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𝒚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5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𝒛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𝟓</m:t>
                              </m:r>
                            </m:den>
                          </m:f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58250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34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5" name="Group 74"/>
            <p:cNvGrpSpPr/>
            <p:nvPr/>
          </p:nvGrpSpPr>
          <p:grpSpPr>
            <a:xfrm>
              <a:off x="11927233" y="6055140"/>
              <a:ext cx="9214522" cy="2091059"/>
              <a:chOff x="5576495" y="1557991"/>
              <a:chExt cx="3266777" cy="850065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6108332" y="1732392"/>
                    <a:ext cx="2508778" cy="5804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𝒙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5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𝒚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  <m:r>
                            <a:rPr lang="en-US" sz="5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0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𝒛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𝟏</m:t>
                              </m:r>
                            </m:den>
                          </m:f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58048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34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1440279" y="6350686"/>
            <a:ext cx="1370271" cy="122435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p:sp>
        <p:nvSpPr>
          <p:cNvPr id="46" name="Up Arrow 45">
            <a:hlinkClick r:id="rId9" action="ppaction://hlinksldjump"/>
          </p:cNvPr>
          <p:cNvSpPr/>
          <p:nvPr/>
        </p:nvSpPr>
        <p:spPr>
          <a:xfrm>
            <a:off x="21741886" y="1281785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94153" y="7938878"/>
            <a:ext cx="23788189" cy="5876652"/>
            <a:chOff x="184495" y="3614815"/>
            <a:chExt cx="11834900" cy="450301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14815"/>
              <a:ext cx="2342698" cy="660339"/>
              <a:chOff x="1275608" y="6200470"/>
              <a:chExt cx="4592537" cy="11998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08268" y="6200470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3" y="86820"/>
            <a:ext cx="24152968" cy="3570780"/>
            <a:chOff x="534987" y="1866996"/>
            <a:chExt cx="23608011" cy="299441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2991710"/>
              <a:chOff x="534987" y="1647866"/>
              <a:chExt cx="23608011" cy="299171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2941095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7399" y="1653394"/>
                  <a:ext cx="2092038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24424" y="1866996"/>
                  <a:ext cx="23284818" cy="29046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		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cho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1;2;3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hai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;</m:t>
                      </m:r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Viết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d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,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vuông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cắt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424" y="1866996"/>
                  <a:ext cx="23284818" cy="2904689"/>
                </a:xfrm>
                <a:prstGeom prst="rect">
                  <a:avLst/>
                </a:prstGeom>
                <a:blipFill>
                  <a:blip r:embed="rId3"/>
                  <a:stretch>
                    <a:fillRect l="-972" t="-1585" r="-998" b="-880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331750" y="8685501"/>
                <a:ext cx="23521778" cy="4678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là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giao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điểm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của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và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(1−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𝑡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;1+2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𝑡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;−1+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𝑡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𝑡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=−1</m:t>
                    </m:r>
                  </m:oMath>
                </a14:m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suy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ra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B(2;-1;-2).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PT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đi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và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có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vecto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chỉ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Varpada"/>
                    <a:ea typeface="Calibri" panose="020F0502020204030204" pitchFamily="34" charset="0"/>
                  </a:rPr>
                  <a:t>phương</a:t>
                </a:r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=(1;−3;−5)</m:t>
                    </m:r>
                  </m:oMath>
                </a14:m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den>
                    </m:f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𝑦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−3</m:t>
                        </m:r>
                      </m:den>
                    </m:f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𝑧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6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50" y="8685501"/>
                <a:ext cx="23521778" cy="4678910"/>
              </a:xfrm>
              <a:prstGeom prst="rect">
                <a:avLst/>
              </a:prstGeom>
              <a:blipFill rotWithShape="0">
                <a:blip r:embed="rId4"/>
                <a:stretch>
                  <a:fillRect l="-803" t="-4172" b="-3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448752" y="3739006"/>
            <a:ext cx="22479635" cy="9899230"/>
            <a:chOff x="1448752" y="3739006"/>
            <a:chExt cx="22479635" cy="9899230"/>
          </a:xfrm>
        </p:grpSpPr>
        <p:sp>
          <p:nvSpPr>
            <p:cNvPr id="63" name="Action Button: Forward or Next 62">
              <a:hlinkClick r:id="" action="ppaction://hlinkshowjump?jump=nextslide" highlightClick="1"/>
            </p:cNvPr>
            <p:cNvSpPr/>
            <p:nvPr/>
          </p:nvSpPr>
          <p:spPr>
            <a:xfrm>
              <a:off x="23115796" y="12877800"/>
              <a:ext cx="812591" cy="760436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448752" y="3739006"/>
              <a:ext cx="9214522" cy="2091059"/>
              <a:chOff x="5576495" y="1557991"/>
              <a:chExt cx="3266777" cy="850065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6108332" y="1732392"/>
                    <a:ext cx="2508778" cy="6722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−5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6" name="TextBox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67222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Group 66"/>
            <p:cNvGrpSpPr/>
            <p:nvPr/>
          </p:nvGrpSpPr>
          <p:grpSpPr>
            <a:xfrm>
              <a:off x="11927233" y="3798723"/>
              <a:ext cx="9368023" cy="2091059"/>
              <a:chOff x="5576495" y="1557991"/>
              <a:chExt cx="3321197" cy="850065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108332" y="1732392"/>
                    <a:ext cx="2789360" cy="6722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−5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789360" cy="67222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70"/>
            <p:cNvGrpSpPr/>
            <p:nvPr/>
          </p:nvGrpSpPr>
          <p:grpSpPr>
            <a:xfrm>
              <a:off x="1465151" y="5966677"/>
              <a:ext cx="9214522" cy="2091059"/>
              <a:chOff x="5576495" y="1557991"/>
              <a:chExt cx="3266777" cy="85006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6108332" y="1732392"/>
                    <a:ext cx="2508778" cy="6722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5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672225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5" name="Group 74"/>
            <p:cNvGrpSpPr/>
            <p:nvPr/>
          </p:nvGrpSpPr>
          <p:grpSpPr>
            <a:xfrm>
              <a:off x="11927233" y="6055140"/>
              <a:ext cx="9234707" cy="2091059"/>
              <a:chOff x="5576495" y="1557991"/>
              <a:chExt cx="3273933" cy="850065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6108332" y="1732392"/>
                    <a:ext cx="2742096" cy="6722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5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Calibri" panose="020F050202020403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742096" cy="67222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11798378" y="4166735"/>
            <a:ext cx="1370271" cy="122435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B</a:t>
            </a:r>
          </a:p>
        </p:txBody>
      </p:sp>
      <p:sp>
        <p:nvSpPr>
          <p:cNvPr id="46" name="Up Arrow 45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94153" y="6821650"/>
            <a:ext cx="23788189" cy="6894350"/>
            <a:chOff x="184495" y="3614815"/>
            <a:chExt cx="11834900" cy="450301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14815"/>
              <a:ext cx="2342698" cy="660339"/>
              <a:chOff x="1275608" y="6200470"/>
              <a:chExt cx="4592537" cy="11998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08268" y="6200470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3" y="-76200"/>
            <a:ext cx="24152968" cy="3302966"/>
            <a:chOff x="534987" y="1702290"/>
            <a:chExt cx="23608011" cy="333714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2991710"/>
              <a:chOff x="534987" y="1647866"/>
              <a:chExt cx="23608011" cy="299171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2941095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7399" y="1653394"/>
                  <a:ext cx="2092038" cy="1026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44868" y="1702290"/>
                  <a:ext cx="23059154" cy="3337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		</a:t>
                  </a:r>
                  <a:r>
                    <a:rPr lang="vi-VN" sz="6000" dirty="0">
                      <a:latin typeface="Varpada"/>
                      <a:ea typeface="Times New Roman" panose="02020603050405020304" pitchFamily="18" charset="0"/>
                    </a:rPr>
                    <a:t>Trong không gian với hệ trục tọa độ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vi-VN" sz="6000" dirty="0">
                      <a:latin typeface="Varpada"/>
                      <a:ea typeface="Times New Roman" panose="02020603050405020304" pitchFamily="18" charset="0"/>
                    </a:rPr>
                    <a:t>,cho điểm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1;−2;2</m:t>
                          </m:r>
                        </m:e>
                      </m:d>
                    </m:oMath>
                  </a14:m>
                  <a:r>
                    <a:rPr lang="vi-VN" sz="60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vi-VN" sz="6000" dirty="0">
                      <a:latin typeface="Varpada"/>
                      <a:ea typeface="Times New Roman" panose="02020603050405020304" pitchFamily="18" charset="0"/>
                    </a:rPr>
                    <a:t>Viết phương trình đường thẳng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vi-VN" sz="6000" dirty="0">
                      <a:latin typeface="Varpada"/>
                      <a:ea typeface="Times New Roman" panose="02020603050405020304" pitchFamily="18" charset="0"/>
                    </a:rPr>
                    <a:t> đi qua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</m:oMath>
                  </a14:m>
                  <a:r>
                    <a:rPr lang="vi-VN" sz="6000" dirty="0">
                      <a:latin typeface="Varpada"/>
                      <a:ea typeface="Times New Roman" panose="02020603050405020304" pitchFamily="18" charset="0"/>
                    </a:rPr>
                    <a:t> và cắt tia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𝑂𝑧</m:t>
                      </m:r>
                    </m:oMath>
                  </a14:m>
                  <a:r>
                    <a:rPr lang="vi-VN" sz="6000" dirty="0">
                      <a:latin typeface="Varpada"/>
                      <a:ea typeface="Times New Roman" panose="02020603050405020304" pitchFamily="18" charset="0"/>
                    </a:rPr>
                    <a:t> tại điểm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</m:oMath>
                  </a14:m>
                  <a:r>
                    <a:rPr lang="vi-VN" sz="6000" dirty="0">
                      <a:latin typeface="Varpada"/>
                      <a:ea typeface="Times New Roman" panose="02020603050405020304" pitchFamily="18" charset="0"/>
                    </a:rPr>
                    <a:t> sao cho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𝑂𝐵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=2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𝑂𝐴</m:t>
                      </m:r>
                    </m:oMath>
                  </a14:m>
                  <a:r>
                    <a:rPr lang="vi-VN" sz="60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868" y="1702290"/>
                  <a:ext cx="23059154" cy="3337140"/>
                </a:xfrm>
                <a:prstGeom prst="rect">
                  <a:avLst/>
                </a:prstGeom>
                <a:blipFill>
                  <a:blip r:embed="rId3"/>
                  <a:stretch>
                    <a:fillRect l="-1163" t="-1845" r="-1189" b="-1033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370783" y="7780390"/>
                <a:ext cx="22565980" cy="5928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5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 thuộc tia </a:t>
                </a:r>
                <a14:m>
                  <m:oMath xmlns:m="http://schemas.openxmlformats.org/officeDocument/2006/math"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0;0;</m:t>
                        </m:r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,với </a:t>
                </a:r>
                <a14:m>
                  <m:oMath xmlns:m="http://schemas.openxmlformats.org/officeDocument/2006/math"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55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 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|"/>
                        <m:endChr m:val="|"/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=6⇔</m:t>
                    </m:r>
                    <m:d>
                      <m:dPr>
                        <m:begChr m:val="[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5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55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=6</m:t>
                            </m:r>
                          </m:e>
                          <m:e>
                            <m:r>
                              <a:rPr lang="en-US" sz="55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55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=−6</m:t>
                            </m:r>
                            <m:d>
                              <m:d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b="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0;0;6</m:t>
                        </m:r>
                      </m:e>
                    </m:d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,</a:t>
                </a:r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𝐵𝐴</m:t>
                        </m:r>
                      </m:e>
                    </m:acc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1;−2;−4</m:t>
                        </m:r>
                      </m:e>
                    </m:d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0;0;6</m:t>
                        </m:r>
                      </m:e>
                    </m:d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 và có 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𝐵𝐴</m:t>
                        </m:r>
                      </m:e>
                    </m:acc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1;−2;−4</m:t>
                        </m:r>
                      </m:e>
                    </m:d>
                  </m:oMath>
                </a14:m>
                <a:r>
                  <a:rPr lang="vi-VN" sz="5500" dirty="0">
                    <a:latin typeface="Varpada"/>
                    <a:ea typeface="Times New Roman" panose="02020603050405020304" pitchFamily="18" charset="0"/>
                  </a:rPr>
                  <a:t> có phương trình là:</a:t>
                </a:r>
                <a:r>
                  <a:rPr lang="en-US" sz="5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en-US" sz="5500" b="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55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83" y="7780390"/>
                <a:ext cx="22565980" cy="5928290"/>
              </a:xfrm>
              <a:prstGeom prst="rect">
                <a:avLst/>
              </a:prstGeom>
              <a:blipFill>
                <a:blip r:embed="rId4"/>
                <a:stretch>
                  <a:fillRect l="-702" t="-2672" r="-1459" b="-2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156663" y="3183517"/>
            <a:ext cx="22659267" cy="9465683"/>
            <a:chOff x="1313310" y="3483781"/>
            <a:chExt cx="22254871" cy="9918817"/>
          </a:xfrm>
        </p:grpSpPr>
        <p:sp>
          <p:nvSpPr>
            <p:cNvPr id="63" name="Action Button: Forward or Next 62">
              <a:hlinkClick r:id="" action="ppaction://hlinkshowjump?jump=nextslide" highlightClick="1"/>
            </p:cNvPr>
            <p:cNvSpPr/>
            <p:nvPr/>
          </p:nvSpPr>
          <p:spPr>
            <a:xfrm>
              <a:off x="22768673" y="12690740"/>
              <a:ext cx="799508" cy="711858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313310" y="3483781"/>
              <a:ext cx="9066162" cy="1957480"/>
              <a:chOff x="5576495" y="1557991"/>
              <a:chExt cx="3266777" cy="850065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6108332" y="1732392"/>
                    <a:ext cx="2508778" cy="6700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−6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−4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6" name="TextBox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67000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78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Group 66"/>
            <p:cNvGrpSpPr/>
            <p:nvPr/>
          </p:nvGrpSpPr>
          <p:grpSpPr>
            <a:xfrm>
              <a:off x="11623080" y="3539683"/>
              <a:ext cx="9217191" cy="1957480"/>
              <a:chOff x="5576495" y="1557991"/>
              <a:chExt cx="3321197" cy="850065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108332" y="1732392"/>
                    <a:ext cx="2789360" cy="6687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−4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789360" cy="66875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829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70"/>
            <p:cNvGrpSpPr/>
            <p:nvPr/>
          </p:nvGrpSpPr>
          <p:grpSpPr>
            <a:xfrm>
              <a:off x="1329445" y="5569146"/>
              <a:ext cx="9066162" cy="1957480"/>
              <a:chOff x="5576495" y="1557991"/>
              <a:chExt cx="3266777" cy="85006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6108332" y="1732392"/>
                    <a:ext cx="2508778" cy="6700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−6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67000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829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5" name="Group 74"/>
            <p:cNvGrpSpPr/>
            <p:nvPr/>
          </p:nvGrpSpPr>
          <p:grpSpPr>
            <a:xfrm>
              <a:off x="11623080" y="5651958"/>
              <a:ext cx="9086022" cy="1957480"/>
              <a:chOff x="5576495" y="1557991"/>
              <a:chExt cx="3273933" cy="850065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6108332" y="1732392"/>
                    <a:ext cx="2742096" cy="6700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+6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742096" cy="670009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829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1145916" y="3581400"/>
            <a:ext cx="1370271" cy="122435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A</a:t>
            </a:r>
          </a:p>
        </p:txBody>
      </p:sp>
      <p:sp>
        <p:nvSpPr>
          <p:cNvPr id="46" name="Up Arrow 45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70340" y="10272509"/>
            <a:ext cx="23788189" cy="3382758"/>
            <a:chOff x="184495" y="3614815"/>
            <a:chExt cx="11834900" cy="220943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590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14815"/>
              <a:ext cx="2342698" cy="660339"/>
              <a:chOff x="1275608" y="6200470"/>
              <a:chExt cx="4592537" cy="11998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08268" y="6200470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3" y="89500"/>
            <a:ext cx="24152968" cy="5580760"/>
            <a:chOff x="534987" y="1869705"/>
            <a:chExt cx="23608011" cy="563850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5638501"/>
              <a:chOff x="534987" y="1647866"/>
              <a:chExt cx="23608011" cy="563850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558788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7399" y="1653394"/>
                  <a:ext cx="2092038" cy="1026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4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700109" y="2016083"/>
                  <a:ext cx="23436807" cy="5200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		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trục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tam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giác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𝐴𝐵𝐶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biết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1;2;3</m:t>
                          </m:r>
                        </m:e>
                      </m:d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, đường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trung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tuyến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𝐵𝑀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cao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𝐶𝐻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có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tương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ứng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là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fr-FR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=5</m:t>
                              </m:r>
                              <m:r>
                                <a:rPr lang="fr-FR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fr-FR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fr-FR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fr-FR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fr-FR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=1+4</m:t>
                              </m:r>
                              <m:r>
                                <a:rPr lang="fr-FR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−4</m:t>
                          </m:r>
                        </m:num>
                        <m:den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16</m:t>
                          </m:r>
                        </m:den>
                      </m:f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−13</m:t>
                          </m:r>
                        </m:den>
                      </m:f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fr-FR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. Viết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phân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giác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540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</m:oMath>
                  </a14:m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5400" dirty="0">
                    <a:latin typeface="Varpada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09" y="2016083"/>
                  <a:ext cx="23436807" cy="5200120"/>
                </a:xfrm>
                <a:prstGeom prst="rect">
                  <a:avLst/>
                </a:prstGeom>
                <a:blipFill>
                  <a:blip r:embed="rId3"/>
                  <a:stretch>
                    <a:fillRect l="-992" t="-1065" r="-96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473363" y="11676239"/>
                <a:ext cx="2256598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6000" dirty="0">
                    <a:latin typeface="Varpada"/>
                  </a:rPr>
                  <a:t>Giả </a:t>
                </a:r>
                <a:r>
                  <a:rPr lang="fr-FR" sz="6000" dirty="0" err="1">
                    <a:latin typeface="Varpada"/>
                  </a:rPr>
                  <a:t>sử</a:t>
                </a:r>
                <a:r>
                  <a:rPr lang="fr-FR" sz="60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r>
                      <a:rPr lang="fr-FR" sz="600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;0;1+4</m:t>
                        </m:r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fr-FR" sz="6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6000" i="1">
                        <a:latin typeface="Cambria Math" panose="02040503050406030204" pitchFamily="18" charset="0"/>
                      </a:rPr>
                      <m:t>𝐵𝑀</m:t>
                    </m:r>
                  </m:oMath>
                </a14:m>
                <a:r>
                  <a:rPr lang="fr-FR" sz="6000" dirty="0">
                    <a:latin typeface="Varpada"/>
                  </a:rPr>
                  <a:t>,</a:t>
                </a:r>
                <a14:m>
                  <m:oMath xmlns:m="http://schemas.openxmlformats.org/officeDocument/2006/math">
                    <m:r>
                      <a:rPr lang="fr-FR" sz="6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4+16</m:t>
                        </m:r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;−2−13</m:t>
                        </m:r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;3+5</m:t>
                        </m:r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fr-FR" sz="6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6000" i="1">
                        <a:latin typeface="Cambria Math" panose="02040503050406030204" pitchFamily="18" charset="0"/>
                      </a:rPr>
                      <m:t>𝐶𝐻</m:t>
                    </m:r>
                  </m:oMath>
                </a14:m>
                <a:r>
                  <a:rPr lang="fr-FR" sz="6000" dirty="0">
                    <a:latin typeface="Varpada"/>
                  </a:rPr>
                  <a:t>.</a:t>
                </a:r>
                <a:endParaRPr lang="en-US" sz="6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63" y="11676239"/>
                <a:ext cx="22565980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865" t="-20359" b="-37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107518" y="6374714"/>
            <a:ext cx="22803290" cy="6866900"/>
            <a:chOff x="1107518" y="6374714"/>
            <a:chExt cx="22803290" cy="6866900"/>
          </a:xfrm>
        </p:grpSpPr>
        <p:sp>
          <p:nvSpPr>
            <p:cNvPr id="63" name="Action Button: Forward or Next 62">
              <a:hlinkClick r:id="rId5" action="ppaction://hlinksldjump" highlightClick="1"/>
            </p:cNvPr>
            <p:cNvSpPr/>
            <p:nvPr/>
          </p:nvSpPr>
          <p:spPr>
            <a:xfrm>
              <a:off x="23093825" y="12559817"/>
              <a:ext cx="816983" cy="681797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107518" y="6374714"/>
              <a:ext cx="9264324" cy="1874817"/>
              <a:chOff x="5576495" y="1557991"/>
              <a:chExt cx="3266777" cy="850065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6108332" y="1732392"/>
                    <a:ext cx="2508778" cy="6700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−6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−4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6" name="TextBox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67000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78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Group 66"/>
            <p:cNvGrpSpPr/>
            <p:nvPr/>
          </p:nvGrpSpPr>
          <p:grpSpPr>
            <a:xfrm>
              <a:off x="11642632" y="6428255"/>
              <a:ext cx="9418655" cy="1874817"/>
              <a:chOff x="5576495" y="1557991"/>
              <a:chExt cx="3321197" cy="850065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108332" y="1732392"/>
                    <a:ext cx="2789360" cy="6687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−4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789360" cy="66875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78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70"/>
            <p:cNvGrpSpPr/>
            <p:nvPr/>
          </p:nvGrpSpPr>
          <p:grpSpPr>
            <a:xfrm>
              <a:off x="1124006" y="8372016"/>
              <a:ext cx="9264324" cy="1874817"/>
              <a:chOff x="5576495" y="1557991"/>
              <a:chExt cx="3266777" cy="85006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6108332" y="1732392"/>
                    <a:ext cx="2508778" cy="6700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−6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670009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740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5" name="Group 74"/>
            <p:cNvGrpSpPr/>
            <p:nvPr/>
          </p:nvGrpSpPr>
          <p:grpSpPr>
            <a:xfrm>
              <a:off x="11642632" y="8451331"/>
              <a:ext cx="9284619" cy="1874817"/>
              <a:chOff x="5576495" y="1557991"/>
              <a:chExt cx="3273933" cy="850065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6108332" y="1732392"/>
                    <a:ext cx="2742096" cy="6700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+6</m:t>
                              </m:r>
                            </m:num>
                            <m:den>
                              <m:r>
                                <a:rPr lang="en-US" sz="5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742096" cy="67000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b="-740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1166885" y="8728714"/>
            <a:ext cx="1370271" cy="122435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C</a:t>
            </a:r>
          </a:p>
        </p:txBody>
      </p:sp>
      <p:sp>
        <p:nvSpPr>
          <p:cNvPr id="46" name="Up Arrow 45">
            <a:hlinkClick r:id="rId10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2619" y="383378"/>
            <a:ext cx="23788189" cy="13113783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0" y="383379"/>
                <a:ext cx="22565980" cy="13113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000" dirty="0">
                    <a:latin typeface="Varpada"/>
                  </a:rPr>
                  <a:t>Ta </a:t>
                </a:r>
                <a:r>
                  <a:rPr lang="fr-FR" sz="5000" dirty="0" err="1">
                    <a:latin typeface="Varpada"/>
                  </a:rPr>
                  <a:t>có</a:t>
                </a:r>
                <a:r>
                  <a:rPr lang="fr-FR" sz="5000" dirty="0">
                    <a:latin typeface="Varpada"/>
                  </a:rPr>
                  <a:t>:</a:t>
                </a:r>
                <a:endParaRPr lang="en-US" sz="5000" dirty="0"/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000" dirty="0" err="1">
                    <a:latin typeface="Varpada"/>
                    <a:ea typeface="Calibri" panose="020F0502020204030204" pitchFamily="34" charset="0"/>
                  </a:rPr>
                  <a:t>Tọa</a:t>
                </a:r>
                <a:r>
                  <a:rPr lang="fr-FR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000" dirty="0" err="1">
                    <a:latin typeface="Varpada"/>
                    <a:ea typeface="Calibri" panose="020F0502020204030204" pitchFamily="34" charset="0"/>
                  </a:rPr>
                  <a:t>độ</a:t>
                </a:r>
                <a:r>
                  <a:rPr lang="fr-FR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000" dirty="0" err="1">
                    <a:latin typeface="Varpada"/>
                    <a:ea typeface="Calibri" panose="020F0502020204030204" pitchFamily="34" charset="0"/>
                  </a:rPr>
                  <a:t>trung</a:t>
                </a:r>
                <a:r>
                  <a:rPr lang="fr-FR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000" dirty="0" err="1">
                    <a:latin typeface="Varpada"/>
                    <a:ea typeface="Calibri" panose="020F0502020204030204" pitchFamily="34" charset="0"/>
                  </a:rPr>
                  <a:t>điểm</a:t>
                </a:r>
                <a:r>
                  <a:rPr lang="fr-FR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</m:oMath>
                </a14:m>
                <a:r>
                  <a:rPr lang="fr-FR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000" dirty="0" err="1">
                    <a:latin typeface="Varpada"/>
                    <a:ea typeface="Calibri" panose="020F0502020204030204" pitchFamily="34" charset="0"/>
                  </a:rPr>
                  <a:t>của</a:t>
                </a:r>
                <a:r>
                  <a:rPr lang="fr-FR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𝐴𝐶</m:t>
                    </m:r>
                  </m:oMath>
                </a14:m>
                <a:r>
                  <a:rPr lang="fr-FR" sz="5000" dirty="0">
                    <a:latin typeface="Varpada"/>
                    <a:ea typeface="Calibri" panose="020F0502020204030204" pitchFamily="34" charset="0"/>
                  </a:rPr>
                  <a:t> là</a:t>
                </a:r>
                <a14:m>
                  <m:oMath xmlns:m="http://schemas.openxmlformats.org/officeDocument/2006/math">
                    <m:r>
                      <a:rPr lang="fr-FR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5+16</m:t>
                            </m:r>
                            <m:r>
                              <a:rPr lang="fr-FR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fr-FR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fr-FR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13</m:t>
                            </m:r>
                            <m:r>
                              <a:rPr lang="fr-FR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fr-FR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fr-FR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6+5</m:t>
                            </m:r>
                            <m:r>
                              <a:rPr lang="fr-FR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fr-FR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5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𝐵𝑀</m:t>
                    </m:r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f>
                              <m:f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5+16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𝑐</m:t>
                                </m:r>
                              </m:num>
                              <m:den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=5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f>
                              <m:f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−13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𝑐</m:t>
                                </m:r>
                              </m:num>
                              <m:den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f>
                              <m:f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6+5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𝑐</m:t>
                                </m:r>
                              </m:num>
                              <m:den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=1+4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4;−2;3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5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𝐴𝐵</m:t>
                          </m:r>
                        </m:e>
                      </m:acc>
                      <m:r>
                        <a:rPr lang="en-US" sz="5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5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−1;−2;4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Vectơ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chỉ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phương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của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𝐶𝐻</m:t>
                    </m:r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là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𝑤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16;−13;5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𝐶𝐻</m:t>
                    </m:r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nên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𝑢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⇔16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</m:t>
                        </m:r>
                      </m:e>
                    </m:d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−13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e>
                    </m:d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+5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e>
                    </m:d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0;0;1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−1;−2;−2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3;−4;0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Đặt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𝐴𝐵</m:t>
                            </m:r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;0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𝑢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15</m:t>
                            </m:r>
                          </m:den>
                        </m:f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22</m:t>
                            </m:r>
                          </m:num>
                          <m:den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15</m:t>
                            </m:r>
                          </m:den>
                        </m:f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Chọn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𝑣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2;−11;−5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là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vectơ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chỉ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phương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của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đường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phân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giác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ea typeface="Calibri" panose="020F0502020204030204" pitchFamily="34" charset="0"/>
                  </a:rPr>
                  <a:t>góc</a:t>
                </a:r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en-US" sz="5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Vậy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đường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phân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giác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góc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−11</m:t>
                        </m:r>
                      </m:den>
                    </m:f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3379"/>
                <a:ext cx="22565980" cy="13113783"/>
              </a:xfrm>
              <a:prstGeom prst="rect">
                <a:avLst/>
              </a:prstGeom>
              <a:blipFill>
                <a:blip r:embed="rId3"/>
                <a:stretch>
                  <a:fillRect l="-513" t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72181" y="89500"/>
            <a:ext cx="24152968" cy="3916472"/>
            <a:chOff x="534987" y="1869705"/>
            <a:chExt cx="23608011" cy="3956994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3956994"/>
              <a:chOff x="534987" y="1647866"/>
              <a:chExt cx="23608011" cy="3956994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3906379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7399" y="1653394"/>
                  <a:ext cx="2092038" cy="1026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5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710153" y="2010327"/>
                  <a:ext cx="23107075" cy="34830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fr-FR" sz="5400" dirty="0">
                      <a:latin typeface="Varpada"/>
                      <a:ea typeface="Times New Roman" panose="02020603050405020304" pitchFamily="18" charset="0"/>
                    </a:rPr>
                    <a:t>		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Trong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gọi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3;−1;1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nằm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−5=0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đồng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thời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tạo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một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e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Phương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153" y="2010327"/>
                  <a:ext cx="23107075" cy="3483032"/>
                </a:xfrm>
                <a:prstGeom prst="rect">
                  <a:avLst/>
                </a:prstGeom>
                <a:blipFill>
                  <a:blip r:embed="rId3"/>
                  <a:stretch>
                    <a:fillRect l="-1006" t="-1770" r="-980" b="-920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Action Button: Forward or Next 62">
            <a:hlinkClick r:id="rId4" action="ppaction://hlinksldjump" highlightClick="1"/>
          </p:cNvPr>
          <p:cNvSpPr/>
          <p:nvPr/>
        </p:nvSpPr>
        <p:spPr>
          <a:xfrm>
            <a:off x="23093825" y="12559817"/>
            <a:ext cx="816983" cy="681797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70122" y="4445411"/>
            <a:ext cx="23840687" cy="7457310"/>
            <a:chOff x="1601787" y="4495799"/>
            <a:chExt cx="25303642" cy="813382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8743424"/>
              <a:ext cx="15051057" cy="3886198"/>
              <a:chOff x="1159715" y="6217105"/>
              <a:chExt cx="21395828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17105"/>
                    <a:ext cx="20415159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𝟑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𝒚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𝒛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en-US" sz="6000" dirty="0">
                              <a:latin typeface="Varpada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dirty="0" err="1">
                              <a:latin typeface="Varpada"/>
                              <a:ea typeface="Times New Roman" panose="02020603050405020304" pitchFamily="18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en-US" sz="6000" dirty="0" err="1">
                              <a:latin typeface="Varpada"/>
                              <a:ea typeface="Times New Roman" panose="02020603050405020304" pitchFamily="18" charset="0"/>
                            </a:rPr>
                            <m:t>à 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=3+7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=−1−8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𝑧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=1−15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en-US" sz="60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	</m:t>
                          </m:r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17105"/>
                    <a:ext cx="20415159" cy="93972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52311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706770" y="4512470"/>
              <a:ext cx="10198658" cy="3886198"/>
              <a:chOff x="6925497" y="6328512"/>
              <a:chExt cx="14497899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7829506" y="6328512"/>
                    <a:ext cx="13593890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𝟑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𝟕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𝒚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𝟖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𝒛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𝟏𝟓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en-US" sz="6000" dirty="0"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7" name="Rectangle 5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9506" y="6328512"/>
                    <a:ext cx="13593890" cy="93972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6925497" y="6669181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4495799"/>
              <a:ext cx="15051057" cy="3886198"/>
              <a:chOff x="1159715" y="6287629"/>
              <a:chExt cx="21395828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20415159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𝟑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𝒚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𝒛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en-US" sz="60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20415159" cy="93972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000" dirty="0">
                  <a:latin typeface="+mj-lt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733719" y="8698542"/>
              <a:ext cx="10171710" cy="3886198"/>
              <a:chOff x="6963805" y="6202221"/>
              <a:chExt cx="14459593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7829507" y="6202221"/>
                    <a:ext cx="13593891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𝟑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𝟕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𝒚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𝟖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e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&amp;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𝒛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𝟏𝟓</m:t>
                                  </m:r>
                                  <m:r>
                                    <a:rPr lang="en-US" sz="60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</m:eqArr>
                            </m:e>
                          </m:d>
                          <m:r>
                            <m:rPr>
                              <m:nor/>
                            </m:rPr>
                            <a:rPr lang="en-US" sz="6000" dirty="0"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9507" y="6202221"/>
                    <a:ext cx="13593891" cy="939721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6963805" y="6522283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0" y="9546099"/>
            <a:ext cx="1370271" cy="122435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C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9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2619" y="383378"/>
            <a:ext cx="23788189" cy="13113783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458787" y="0"/>
                <a:ext cx="23452021" cy="13999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lnSpc>
                    <a:spcPct val="150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49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𝛥</m:t>
                    </m:r>
                  </m:oMath>
                </a14:m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có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vectơ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chỉ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phương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𝛥</m:t>
                            </m:r>
                          </m:sub>
                        </m:sSub>
                      </m:e>
                    </m:acc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1;2;2</m:t>
                        </m:r>
                      </m:e>
                    </m:d>
                  </m:oMath>
                </a14:m>
                <a:endParaRPr lang="en-US" sz="49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lnSpc>
                    <a:spcPct val="150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có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vectơ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chỉ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phương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</m:t>
                            </m:r>
                          </m:sub>
                        </m:sSub>
                      </m:e>
                    </m:acc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</m:e>
                    </m:d>
                  </m:oMath>
                </a14:m>
                <a:endParaRPr lang="en-US" sz="49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lnSpc>
                    <a:spcPct val="150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có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vectơ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pháp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tuyến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𝑃</m:t>
                            </m:r>
                          </m:sub>
                        </m:sSub>
                      </m:e>
                    </m:acc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1;−1;1</m:t>
                        </m:r>
                      </m:e>
                    </m:d>
                    <m:r>
                      <a:rPr lang="en-US" sz="49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 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⊂</m:t>
                    </m:r>
                    <m:d>
                      <m:d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𝑃</m:t>
                        </m:r>
                      </m:e>
                    </m:d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</m:t>
                            </m:r>
                          </m:sub>
                        </m:sSub>
                      </m:e>
                    </m:acc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𝑃</m:t>
                            </m:r>
                          </m:sub>
                        </m:sSub>
                      </m:e>
                    </m:acc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 </m:t>
                    </m:r>
                    <m:d>
                      <m:d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4900" i="1" dirty="0">
                    <a:latin typeface="Cambria Math" panose="020405030504060302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𝛥</m:t>
                        </m:r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</m:d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=4</m:t>
                    </m:r>
                    <m:sSup>
                      <m:sSup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func>
                      <m:func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𝛥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</m:t>
                            </m:r>
                          </m:e>
                        </m:d>
                      </m:e>
                    </m:func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𝑐𝑜𝑠</m:t>
                        </m:r>
                      </m:fName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e>
                    </m:func>
                    <m:sSup>
                      <m:sSup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lang="en-US" sz="49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f>
                      <m:f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𝑎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𝑏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</m:e>
                        </m:d>
                      </m:num>
                      <m:den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49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9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49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9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9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49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9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9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49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49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</m:oMath>
                </a14:m>
                <a:endParaRPr lang="en-US" sz="4900" dirty="0"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L="179705" algn="just">
                  <a:lnSpc>
                    <a:spcPct val="150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49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⇔2</m:t>
                    </m:r>
                    <m:sSup>
                      <m:sSup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𝑎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𝑏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=9</m:t>
                    </m:r>
                    <m:d>
                      <m:d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 </m:t>
                    </m:r>
                    <m:d>
                      <m:d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4900" dirty="0"/>
                  <a:t> 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Từ (1)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và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(2),ta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có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14</m:t>
                    </m:r>
                    <m:sSup>
                      <m:sSupPr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</m:e>
                      <m:sup>
                        <m: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+30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𝑎𝑐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=0⇔</m:t>
                    </m:r>
                    <m:d>
                      <m:dPr>
                        <m:begChr m:val="["/>
                        <m:endChr m:val=""/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&amp;15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𝑎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+7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sz="49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Với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𝑐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,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chọn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,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phương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trình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đường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thẳng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9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4900" dirty="0" err="1">
                    <a:latin typeface="Varpada"/>
                    <a:ea typeface="Calibri" panose="020F0502020204030204" pitchFamily="34" charset="0"/>
                  </a:rPr>
                  <a:t>là</a:t>
                </a:r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9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=3+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=−1−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𝑧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900" dirty="0">
                    <a:latin typeface="Varpada"/>
                    <a:ea typeface="Calibri" panose="020F0502020204030204" pitchFamily="34" charset="0"/>
                  </a:rPr>
                  <a:t> </a:t>
                </a:r>
                <a:endParaRPr lang="en-US" sz="49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4900" dirty="0" err="1">
                    <a:latin typeface="Varpada"/>
                    <a:ea typeface="Times New Roman" panose="02020603050405020304" pitchFamily="18" charset="0"/>
                  </a:rPr>
                  <a:t>Với</a:t>
                </a:r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15</m:t>
                    </m:r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+7</m:t>
                    </m:r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,</a:t>
                </a:r>
                <a:r>
                  <a:rPr lang="en-US" sz="4900" dirty="0" err="1">
                    <a:latin typeface="Varpada"/>
                    <a:ea typeface="Times New Roman" panose="02020603050405020304" pitchFamily="18" charset="0"/>
                  </a:rPr>
                  <a:t>chọn</a:t>
                </a:r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=7⇒</m:t>
                    </m:r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=−15;</m:t>
                    </m:r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=−8</m:t>
                    </m:r>
                  </m:oMath>
                </a14:m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,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phương </a:t>
                </a:r>
                <a:r>
                  <a:rPr lang="en-US" sz="49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4900" dirty="0" err="1">
                    <a:latin typeface="Varpada"/>
                    <a:ea typeface="Times New Roman" panose="02020603050405020304" pitchFamily="18" charset="0"/>
                  </a:rPr>
                  <a:t>đường</a:t>
                </a:r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4900" dirty="0" err="1">
                    <a:latin typeface="Varpada"/>
                    <a:ea typeface="Times New Roman" panose="02020603050405020304" pitchFamily="18" charset="0"/>
                  </a:rPr>
                  <a:t>thẳng</a:t>
                </a:r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9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49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49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=3+7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=−1−8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=1−15</m:t>
                            </m:r>
                            <m:r>
                              <a:rPr lang="en-US" sz="4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endParaRPr lang="en-US" sz="49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87" y="0"/>
                <a:ext cx="23452021" cy="13999538"/>
              </a:xfrm>
              <a:prstGeom prst="rect">
                <a:avLst/>
              </a:prstGeom>
              <a:blipFill rotWithShape="0">
                <a:blip r:embed="rId3"/>
                <a:stretch>
                  <a:fillRect l="-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87" y="89500"/>
            <a:ext cx="24152968" cy="3987699"/>
            <a:chOff x="534987" y="1869705"/>
            <a:chExt cx="23608011" cy="402895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3807132"/>
              <a:chOff x="534987" y="1647866"/>
              <a:chExt cx="23608011" cy="380713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375651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7399" y="1653394"/>
                  <a:ext cx="2092038" cy="1026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6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548460" y="1911096"/>
                  <a:ext cx="23436807" cy="39875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		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</m:t>
                      </m:r>
                      <m:r>
                        <a:rPr lang="en-US" sz="54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cho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hai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−3;0;1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54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1;−1;3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+2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−5=0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Viết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chính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tắc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,song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sao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khoảng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cách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từ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đến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nhỏ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nhất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460" y="1911096"/>
                  <a:ext cx="23436807" cy="3987567"/>
                </a:xfrm>
                <a:prstGeom prst="rect">
                  <a:avLst/>
                </a:prstGeom>
                <a:blipFill>
                  <a:blip r:embed="rId3"/>
                  <a:stretch>
                    <a:fillRect l="-992" t="-1389" r="-966" b="-740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190234" y="4137728"/>
            <a:ext cx="23964321" cy="7520872"/>
            <a:chOff x="1107518" y="6374715"/>
            <a:chExt cx="22803290" cy="6866899"/>
          </a:xfrm>
        </p:grpSpPr>
        <p:sp>
          <p:nvSpPr>
            <p:cNvPr id="63" name="Action Button: Forward or Next 62">
              <a:hlinkClick r:id="rId4" action="ppaction://hlinksldjump" highlightClick="1"/>
            </p:cNvPr>
            <p:cNvSpPr/>
            <p:nvPr/>
          </p:nvSpPr>
          <p:spPr>
            <a:xfrm>
              <a:off x="23093825" y="12559817"/>
              <a:ext cx="816983" cy="681797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107518" y="6374715"/>
              <a:ext cx="9264324" cy="2038172"/>
              <a:chOff x="5576495" y="1557991"/>
              <a:chExt cx="3266777" cy="924132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6108332" y="1732392"/>
                    <a:ext cx="2508778" cy="749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𝒅</m:t>
                          </m:r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𝟐𝟔</m:t>
                              </m:r>
                            </m:den>
                          </m:f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𝟏𝟏</m:t>
                              </m:r>
                            </m:den>
                          </m:f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6" name="TextBox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74973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Group 66"/>
            <p:cNvGrpSpPr/>
            <p:nvPr/>
          </p:nvGrpSpPr>
          <p:grpSpPr>
            <a:xfrm>
              <a:off x="11642632" y="6428256"/>
              <a:ext cx="9418655" cy="2038172"/>
              <a:chOff x="5576495" y="1557991"/>
              <a:chExt cx="3321197" cy="924132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108332" y="1732392"/>
                    <a:ext cx="2789360" cy="749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𝒅</m:t>
                          </m:r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𝟐𝟔</m:t>
                              </m:r>
                            </m:den>
                          </m:f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𝟏𝟏</m:t>
                              </m:r>
                            </m:den>
                          </m:f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GB" sz="5400" b="1" dirty="0"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789360" cy="74973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70"/>
            <p:cNvGrpSpPr/>
            <p:nvPr/>
          </p:nvGrpSpPr>
          <p:grpSpPr>
            <a:xfrm>
              <a:off x="1124006" y="8372017"/>
              <a:ext cx="9264324" cy="2038172"/>
              <a:chOff x="5576495" y="1557991"/>
              <a:chExt cx="3266777" cy="924132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6108332" y="1732392"/>
                    <a:ext cx="2508778" cy="749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𝒅</m:t>
                          </m:r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𝟐𝟔</m:t>
                              </m:r>
                            </m:den>
                          </m:f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𝟏𝟏</m:t>
                              </m:r>
                            </m:den>
                          </m:f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508778" cy="74973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5" name="Group 74"/>
            <p:cNvGrpSpPr/>
            <p:nvPr/>
          </p:nvGrpSpPr>
          <p:grpSpPr>
            <a:xfrm>
              <a:off x="11642632" y="8451332"/>
              <a:ext cx="9284619" cy="2038172"/>
              <a:chOff x="5576495" y="1557991"/>
              <a:chExt cx="3273933" cy="924132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5827750" y="1557991"/>
                <a:ext cx="301552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576495" y="1764967"/>
                <a:ext cx="448104" cy="41179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6108332" y="1732392"/>
                    <a:ext cx="2742096" cy="749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𝒅</m:t>
                          </m:r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𝟐𝟔</m:t>
                              </m:r>
                            </m:den>
                          </m:f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𝟏𝟏</m:t>
                              </m:r>
                            </m:den>
                          </m:f>
                          <m:r>
                            <a:rPr lang="en-GB" sz="54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GB" sz="54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5400" dirty="0"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742096" cy="749731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11280516" y="6776645"/>
            <a:ext cx="1370271" cy="122435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D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8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9502" y="180046"/>
            <a:ext cx="23788189" cy="13535954"/>
            <a:chOff x="184495" y="3682139"/>
            <a:chExt cx="11834900" cy="443569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39"/>
              <a:ext cx="2342698" cy="740753"/>
              <a:chOff x="1275608" y="6322796"/>
              <a:chExt cx="4592537" cy="134591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5122" y="6468905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365424" y="1593695"/>
                <a:ext cx="13656963" cy="113939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Gọi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đi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song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song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với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. 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Khi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đó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,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−0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=0⇔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Gọi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hình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chiếu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điểm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lên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, khi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đó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đường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thẳng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𝐵𝐻</m:t>
                    </m:r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đi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1;−1;3</m:t>
                        </m:r>
                      </m:e>
                    </m:d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nhận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𝑄</m:t>
                            </m:r>
                          </m:e>
                        </m:d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1;−2;2</m:t>
                        </m:r>
                      </m:e>
                    </m:d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làm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vectơ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chỉ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tham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số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=1+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=−1−2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=3+2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6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24" y="1593695"/>
                <a:ext cx="13656963" cy="11393953"/>
              </a:xfrm>
              <a:prstGeom prst="rect">
                <a:avLst/>
              </a:prstGeom>
              <a:blipFill>
                <a:blip r:embed="rId3"/>
                <a:stretch>
                  <a:fillRect l="-1429" t="-1604" r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986" y="2015088"/>
            <a:ext cx="8573495" cy="64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6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5987" y="5576"/>
            <a:ext cx="21701931" cy="11205547"/>
            <a:chOff x="1118651" y="498261"/>
            <a:chExt cx="21701931" cy="11205547"/>
          </a:xfrm>
        </p:grpSpPr>
        <p:sp>
          <p:nvSpPr>
            <p:cNvPr id="27" name="Rounded Rectangle 26"/>
            <p:cNvSpPr/>
            <p:nvPr/>
          </p:nvSpPr>
          <p:spPr>
            <a:xfrm>
              <a:off x="1296987" y="1821598"/>
              <a:ext cx="21523595" cy="9882210"/>
            </a:xfrm>
            <a:prstGeom prst="roundRect">
              <a:avLst>
                <a:gd name="adj" fmla="val 4648"/>
              </a:avLst>
            </a:prstGeom>
            <a:solidFill>
              <a:srgbClr val="E2E2E2"/>
            </a:solidFill>
            <a:ln w="28575">
              <a:solidFill>
                <a:srgbClr val="AB7C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8" name="Group 2"/>
            <p:cNvGrpSpPr/>
            <p:nvPr/>
          </p:nvGrpSpPr>
          <p:grpSpPr>
            <a:xfrm>
              <a:off x="1118651" y="498261"/>
              <a:ext cx="16866135" cy="1482934"/>
              <a:chOff x="1120323" y="10750631"/>
              <a:chExt cx="16868087" cy="716179"/>
            </a:xfrm>
          </p:grpSpPr>
          <p:sp>
            <p:nvSpPr>
              <p:cNvPr id="29" name="Right Triangle 28"/>
              <p:cNvSpPr/>
              <p:nvPr/>
            </p:nvSpPr>
            <p:spPr>
              <a:xfrm flipH="1" flipV="1">
                <a:off x="1120323" y="11329010"/>
                <a:ext cx="194126" cy="1378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0"/>
              <p:cNvSpPr>
                <a:spLocks/>
              </p:cNvSpPr>
              <p:nvPr/>
            </p:nvSpPr>
            <p:spPr bwMode="auto">
              <a:xfrm rot="5400000">
                <a:off x="9283513" y="2614713"/>
                <a:ext cx="568979" cy="16840815"/>
              </a:xfrm>
              <a:prstGeom prst="round2Same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14449" y="10807881"/>
                <a:ext cx="16673959" cy="40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indent="269875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altLang="en-US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endParaRPr lang="en-US" altLang="en-US" sz="4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58987" y="1600195"/>
                <a:ext cx="20116800" cy="399673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28600" algn="just">
                  <a:spcAft>
                    <a:spcPts val="0"/>
                  </a:spcAft>
                </a:pPr>
                <a:r>
                  <a:rPr lang="nl-NL" sz="5400" b="1" dirty="0">
                    <a:solidFill>
                      <a:srgbClr val="C00000"/>
                    </a:solidFill>
                    <a:latin typeface="Varpada"/>
                    <a:sym typeface="Wingdings 2" panose="05020102010507070707" pitchFamily="18" charset="2"/>
                  </a:rPr>
                  <a:t></a:t>
                </a:r>
                <a:r>
                  <a:rPr lang="nl-NL" sz="5400" b="1" dirty="0">
                    <a:solidFill>
                      <a:srgbClr val="C00000"/>
                    </a:solidFill>
                    <a:latin typeface="Varpada"/>
                  </a:rPr>
                  <a:t>. Khoảng cách từ một điểm đến một mặt phẳng</a:t>
                </a:r>
                <a:endParaRPr lang="en-US" sz="5400" b="1" dirty="0">
                  <a:solidFill>
                    <a:srgbClr val="C00000"/>
                  </a:solidFill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5400" dirty="0">
                    <a:latin typeface="Varpada"/>
                  </a:rPr>
                  <a:t>Khoảng cách từ M</a:t>
                </a:r>
                <a:r>
                  <a:rPr lang="vi-VN" sz="5400" baseline="-25000" dirty="0">
                    <a:latin typeface="Varpada"/>
                  </a:rPr>
                  <a:t>0</a:t>
                </a:r>
                <a:r>
                  <a:rPr lang="vi-VN" sz="5400" dirty="0">
                    <a:latin typeface="Varpada"/>
                  </a:rPr>
                  <a:t>(x</a:t>
                </a:r>
                <a:r>
                  <a:rPr lang="vi-VN" sz="5400" baseline="-25000" dirty="0">
                    <a:latin typeface="Varpada"/>
                  </a:rPr>
                  <a:t>0</a:t>
                </a:r>
                <a:r>
                  <a:rPr lang="vi-VN" sz="5400" dirty="0">
                    <a:latin typeface="Varpada"/>
                  </a:rPr>
                  <a:t>;y</a:t>
                </a:r>
                <a:r>
                  <a:rPr lang="vi-VN" sz="5400" baseline="-25000" dirty="0">
                    <a:latin typeface="Varpada"/>
                  </a:rPr>
                  <a:t>0</a:t>
                </a:r>
                <a:r>
                  <a:rPr lang="vi-VN" sz="5400" dirty="0">
                    <a:latin typeface="Varpada"/>
                  </a:rPr>
                  <a:t>;z</a:t>
                </a:r>
                <a:r>
                  <a:rPr lang="vi-VN" sz="5400" baseline="-25000" dirty="0">
                    <a:latin typeface="Varpada"/>
                  </a:rPr>
                  <a:t>0</a:t>
                </a:r>
                <a:r>
                  <a:rPr lang="vi-VN" sz="5400" dirty="0">
                    <a:latin typeface="Varpada"/>
                  </a:rPr>
                  <a:t>) đến mặt phẳng (α): Ax+By+Cz+D=0 cho bởi công thức</a:t>
                </a:r>
                <a:endParaRPr lang="en-US" sz="5400" dirty="0">
                  <a:latin typeface="Varpada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5400" dirty="0">
                    <a:latin typeface="Varpada"/>
                  </a:rPr>
                  <a:t>	                             </a:t>
                </a:r>
                <a14:m>
                  <m:oMath xmlns:m="http://schemas.openxmlformats.org/officeDocument/2006/math">
                    <m:r>
                      <a:rPr lang="vi-VN" sz="5400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vi-VN" sz="54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40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𝛼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400" b="0" i="1" smtClean="0">
                                    <a:latin typeface="Cambria Math" panose="02040503050406030204" pitchFamily="18" charset="0"/>
                                  </a:rPr>
                                  <m:t>𝐴𝑥</m:t>
                                </m:r>
                              </m:e>
                              <m:sub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vi-VN" sz="5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540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b>
                              <m:sSub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vi-VN" sz="5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540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vi-VN" sz="5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540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5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54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vi-VN" sz="5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endParaRPr lang="en-US" sz="5400" dirty="0">
                  <a:latin typeface="Varpad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987" y="1600195"/>
                <a:ext cx="20116800" cy="3996735"/>
              </a:xfrm>
              <a:prstGeom prst="rect">
                <a:avLst/>
              </a:prstGeom>
              <a:blipFill>
                <a:blip r:embed="rId2"/>
                <a:stretch>
                  <a:fillRect l="-454" t="-4255" r="-157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94028" y="6095143"/>
                <a:ext cx="11166205" cy="45243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vi-VN" sz="4800" b="1" dirty="0">
                    <a:latin typeface="Varpada"/>
                  </a:rPr>
                  <a:t>Phương pháp 1 :</a:t>
                </a:r>
                <a:endParaRPr lang="en-US" sz="4800" b="1" dirty="0"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48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800" dirty="0">
                    <a:latin typeface="Varpada"/>
                  </a:rPr>
                  <a:t>. Lập ptmp(</a:t>
                </a:r>
                <a14:m>
                  <m:oMath xmlns:m="http://schemas.openxmlformats.org/officeDocument/2006/math">
                    <m:r>
                      <a:rPr lang="vi-VN" sz="480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4800" dirty="0">
                    <a:latin typeface="Varpada"/>
                  </a:rPr>
                  <a:t>) đi qua M và vuông góc với d.</a:t>
                </a:r>
                <a:endParaRPr lang="en-US" sz="4800" dirty="0"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48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800" dirty="0">
                    <a:latin typeface="Varpada"/>
                  </a:rPr>
                  <a:t>. Tìm tọa độ giao điểm H của mp(</a:t>
                </a:r>
                <a14:m>
                  <m:oMath xmlns:m="http://schemas.openxmlformats.org/officeDocument/2006/math">
                    <m:r>
                      <a:rPr lang="vi-VN" sz="480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4800" dirty="0">
                    <a:latin typeface="Varpada"/>
                  </a:rPr>
                  <a:t>) và d </a:t>
                </a:r>
                <a:endParaRPr lang="en-US" sz="4800" dirty="0"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48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800" dirty="0">
                    <a:latin typeface="Varpada"/>
                  </a:rPr>
                  <a:t>. d(M, d) =</a:t>
                </a:r>
                <a:r>
                  <a:rPr lang="en-US" sz="4800" dirty="0">
                    <a:latin typeface="Varpada"/>
                  </a:rPr>
                  <a:t> </a:t>
                </a:r>
                <a:r>
                  <a:rPr lang="vi-VN" sz="4800" dirty="0">
                    <a:latin typeface="Varpada"/>
                  </a:rPr>
                  <a:t>MH</a:t>
                </a:r>
                <a:endParaRPr lang="en-US" sz="4800" dirty="0">
                  <a:latin typeface="Varpad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800" dirty="0">
                  <a:latin typeface="Varpada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028" y="6095143"/>
                <a:ext cx="11166205" cy="4524315"/>
              </a:xfrm>
              <a:prstGeom prst="rect">
                <a:avLst/>
              </a:prstGeom>
              <a:blipFill>
                <a:blip r:embed="rId3"/>
                <a:stretch>
                  <a:fillRect l="-2455" t="-2823" r="-245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629220" y="6095143"/>
                <a:ext cx="8305800" cy="452547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vi-VN" sz="4800" b="1" dirty="0">
                    <a:latin typeface="Varpada"/>
                  </a:rPr>
                  <a:t>Phương pháp 2: </a:t>
                </a:r>
                <a:endParaRPr lang="en-US" sz="4800" b="1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4800" dirty="0">
                    <a:latin typeface="Varpada"/>
                  </a:rPr>
                  <a:t>d </a:t>
                </a:r>
                <a:r>
                  <a:rPr lang="fr-FR" sz="4800" dirty="0" err="1">
                    <a:latin typeface="Varpada"/>
                  </a:rPr>
                  <a:t>đi</a:t>
                </a:r>
                <a:r>
                  <a:rPr lang="fr-FR" sz="4800" dirty="0">
                    <a:latin typeface="Varpada"/>
                  </a:rPr>
                  <a:t> qua  M</a:t>
                </a:r>
                <a:r>
                  <a:rPr lang="fr-FR" sz="4800" baseline="-25000" dirty="0">
                    <a:latin typeface="Varpada"/>
                  </a:rPr>
                  <a:t>0  </a:t>
                </a:r>
                <a:r>
                  <a:rPr lang="fr-FR" sz="4800" dirty="0" err="1">
                    <a:latin typeface="Varpada"/>
                  </a:rPr>
                  <a:t>có</a:t>
                </a:r>
                <a:r>
                  <a:rPr lang="fr-FR" sz="4800" dirty="0">
                    <a:latin typeface="Varpada"/>
                  </a:rPr>
                  <a:t> </a:t>
                </a:r>
                <a:r>
                  <a:rPr lang="fr-FR" sz="4800" dirty="0" err="1">
                    <a:latin typeface="Varpada"/>
                  </a:rPr>
                  <a:t>vtcp</a:t>
                </a:r>
                <a:r>
                  <a:rPr lang="fr-FR" sz="4800" dirty="0">
                    <a:latin typeface="Varpada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800" b="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fr-FR" sz="4800" dirty="0">
                    <a:latin typeface="Varpada"/>
                  </a:rPr>
                  <a:t>  </a:t>
                </a:r>
              </a:p>
              <a:p>
                <a:pPr algn="just">
                  <a:spcAft>
                    <a:spcPts val="0"/>
                  </a:spcAft>
                </a:pPr>
                <a:endParaRPr lang="en-US" sz="48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4800" dirty="0">
                    <a:latin typeface="Varpada"/>
                  </a:rPr>
                  <a:t>	</a:t>
                </a:r>
                <a14:m>
                  <m:oMath xmlns:m="http://schemas.openxmlformats.org/officeDocument/2006/math">
                    <m:r>
                      <a:rPr lang="fr-FR" sz="48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4800" b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4800" b="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fr-FR" sz="4800" b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4800" b="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fr-FR" sz="4800" b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4800" b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acc>
                              <m:accPr>
                                <m:chr m:val="⃗"/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4800" b="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fr-FR" sz="4800" b="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4800" b="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  <m:r>
                              <a:rPr lang="fr-FR" sz="4800" b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4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fr-FR" sz="4800" b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4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sz="48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endParaRPr lang="en-US" sz="6000" dirty="0">
                  <a:latin typeface="Varpada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9220" y="6095143"/>
                <a:ext cx="8305800" cy="4525470"/>
              </a:xfrm>
              <a:prstGeom prst="rect">
                <a:avLst/>
              </a:prstGeom>
              <a:blipFill>
                <a:blip r:embed="rId4"/>
                <a:stretch>
                  <a:fillRect l="-3299" t="-2823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2619" y="383378"/>
            <a:ext cx="23788189" cy="13113783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290702" y="1255458"/>
                <a:ext cx="23452021" cy="10432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lnSpc>
                    <a:spcPct val="150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𝐵𝐻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𝐵𝐻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1+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;−1−2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;3+2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nên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ta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1+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−1−2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3+2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+1=0⇔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𝑡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lnSpc>
                    <a:spcPct val="150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26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26;11;−2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lnSpc>
                    <a:spcPct val="150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Gọi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hình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chiếu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lên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đường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thẳng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,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khi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đó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lnSpc>
                    <a:spcPct val="150000"/>
                  </a:lnSpc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Ta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𝐵𝐾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𝐵𝐻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nên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khoảng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cách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từ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đến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nhỏ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nhất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khi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𝐵𝐾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𝐵𝐻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, do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đó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đường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thẳng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đi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vectơ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chỉ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26;11;−2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chính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tắc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GB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GB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GB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+3</m:t>
                        </m:r>
                      </m:num>
                      <m:den>
                        <m:r>
                          <a:rPr lang="en-GB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26</m:t>
                        </m:r>
                      </m:den>
                    </m:f>
                    <m:r>
                      <a:rPr lang="en-GB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GB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GB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GB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GB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GB" sz="54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02" y="1255458"/>
                <a:ext cx="23452021" cy="10432279"/>
              </a:xfrm>
              <a:prstGeom prst="rect">
                <a:avLst/>
              </a:prstGeom>
              <a:blipFill>
                <a:blip r:embed="rId3"/>
                <a:stretch>
                  <a:fillRect l="-650" r="-1378" b="-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Arrow 7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87" y="89500"/>
            <a:ext cx="24152968" cy="3472861"/>
            <a:chOff x="534987" y="1869705"/>
            <a:chExt cx="23608011" cy="350879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3282066"/>
              <a:chOff x="534987" y="1647866"/>
              <a:chExt cx="23608011" cy="328206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323145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7399" y="1653394"/>
                  <a:ext cx="2092038" cy="1026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7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83775" y="1963618"/>
                  <a:ext cx="23436807" cy="3414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		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Cho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hai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3;3;1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 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0;2;1</m:t>
                          </m:r>
                        </m:e>
                      </m:d>
                    </m:oMath>
                  </a14:m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𝛼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−7=0</m:t>
                      </m:r>
                    </m:oMath>
                  </a14:m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. Đường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nằm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trên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𝛼</m:t>
                          </m:r>
                        </m:e>
                      </m:d>
                    </m:oMath>
                  </a14:m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sao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mọi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cách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đều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2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 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</m:oMath>
                  </a14:m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có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fr-FR" sz="60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fr-FR" sz="6000" dirty="0">
                      <a:latin typeface="Varpada"/>
                      <a:ea typeface="Times New Roman" panose="02020603050405020304" pitchFamily="18" charset="0"/>
                    </a:rPr>
                    <a:t> là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775" y="1963618"/>
                  <a:ext cx="23436807" cy="3414880"/>
                </a:xfrm>
                <a:prstGeom prst="rect">
                  <a:avLst/>
                </a:prstGeom>
                <a:blipFill>
                  <a:blip r:embed="rId3"/>
                  <a:stretch>
                    <a:fillRect t="-1986" r="-1144" b="-1010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190234" y="4137728"/>
            <a:ext cx="24196941" cy="8892472"/>
            <a:chOff x="190234" y="4137728"/>
            <a:chExt cx="21829883" cy="7176474"/>
          </a:xfrm>
        </p:grpSpPr>
        <p:sp>
          <p:nvSpPr>
            <p:cNvPr id="63" name="Action Button: Forward or Next 62">
              <a:hlinkClick r:id="rId4" action="ppaction://hlinksldjump" highlightClick="1"/>
            </p:cNvPr>
            <p:cNvSpPr/>
            <p:nvPr/>
          </p:nvSpPr>
          <p:spPr>
            <a:xfrm>
              <a:off x="21161537" y="10363200"/>
              <a:ext cx="858580" cy="951002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90234" y="4137728"/>
              <a:ext cx="20969716" cy="5648615"/>
              <a:chOff x="190234" y="4137728"/>
              <a:chExt cx="20969716" cy="5648615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90234" y="4137728"/>
                <a:ext cx="9736018" cy="4032820"/>
                <a:chOff x="5576495" y="1557991"/>
                <a:chExt cx="3266777" cy="1310918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A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6108332" y="1732392"/>
                      <a:ext cx="2508778" cy="11365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=7−3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=2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eqArr>
                              </m:e>
                            </m:d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1136517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7" name="Group 66"/>
              <p:cNvGrpSpPr/>
              <p:nvPr/>
            </p:nvGrpSpPr>
            <p:grpSpPr>
              <a:xfrm>
                <a:off x="11261744" y="4212410"/>
                <a:ext cx="9898206" cy="2752051"/>
                <a:chOff x="5576495" y="1557991"/>
                <a:chExt cx="3321197" cy="894588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6108332" y="1732392"/>
                      <a:ext cx="2789360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=7+3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=2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eqArr>
                              </m:e>
                            </m:d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TextBox 6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89360" cy="720187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1" name="Group 70"/>
              <p:cNvGrpSpPr/>
              <p:nvPr/>
            </p:nvGrpSpPr>
            <p:grpSpPr>
              <a:xfrm>
                <a:off x="207561" y="6923659"/>
                <a:ext cx="9736018" cy="2752051"/>
                <a:chOff x="5576495" y="1557991"/>
                <a:chExt cx="3266777" cy="894588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=7−3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=2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eqArr>
                              </m:e>
                            </m:d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" name="TextBox 7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5" name="Group 74"/>
              <p:cNvGrpSpPr/>
              <p:nvPr/>
            </p:nvGrpSpPr>
            <p:grpSpPr>
              <a:xfrm>
                <a:off x="11261744" y="7034292"/>
                <a:ext cx="9757346" cy="2752051"/>
                <a:chOff x="5576495" y="1557991"/>
                <a:chExt cx="3273933" cy="894588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6108332" y="1732392"/>
                      <a:ext cx="2742096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=2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=7−3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eqArr>
                              </m:e>
                            </m:d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8" name="TextBox 7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42096" cy="720187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214305" y="4929404"/>
            <a:ext cx="1456230" cy="156702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A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9502" y="180046"/>
            <a:ext cx="23788189" cy="13535954"/>
            <a:chOff x="184495" y="3682139"/>
            <a:chExt cx="11834900" cy="443569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39"/>
              <a:ext cx="2342698" cy="740753"/>
              <a:chOff x="1275608" y="6322796"/>
              <a:chExt cx="4592537" cy="134591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5122" y="6468905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365424" y="2107125"/>
                <a:ext cx="23450506" cy="11447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Mọi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điểm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trên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cách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đều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hai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điểm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nên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nằm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trên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mặt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phẳng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trung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trực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đoạn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500" b="1" dirty="0" err="1">
                    <a:solidFill>
                      <a:srgbClr val="000000"/>
                    </a:solidFill>
                    <a:latin typeface="Varpada"/>
                    <a:ea typeface="Times New Roman" panose="02020603050405020304" pitchFamily="18" charset="0"/>
                  </a:rPr>
                  <a:t>C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ó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−3;−1;0</m:t>
                        </m:r>
                      </m:e>
                    </m:d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trung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điểm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;1</m:t>
                        </m:r>
                      </m:e>
                    </m:d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nên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mặt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phẳng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trung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trực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là: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=0⇔3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−7=0</m:t>
                    </m:r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.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Mặt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khác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⊂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nên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là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giao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tuyến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hai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mặt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5500" dirty="0" err="1">
                    <a:latin typeface="Varpada"/>
                    <a:ea typeface="Times New Roman" panose="02020603050405020304" pitchFamily="18" charset="0"/>
                  </a:rPr>
                  <a:t>phẳng</a:t>
                </a:r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&amp;3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−7=0</m:t>
                            </m:r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−7=0</m:t>
                            </m:r>
                          </m:e>
                        </m:eqAr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=7−3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=2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55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500" dirty="0" err="1">
                    <a:latin typeface="Varpada"/>
                    <a:ea typeface="Times New Roman" panose="02020603050405020304" pitchFamily="18" charset="0"/>
                  </a:rPr>
                  <a:t>Vậy</a:t>
                </a:r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=7−3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=2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∈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ℝ</m:t>
                        </m:r>
                      </m:e>
                    </m:d>
                  </m:oMath>
                </a14:m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endParaRPr lang="fr-FR" sz="5500" dirty="0">
                  <a:latin typeface="Varpada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24" y="2107125"/>
                <a:ext cx="23450506" cy="11447686"/>
              </a:xfrm>
              <a:prstGeom prst="rect">
                <a:avLst/>
              </a:prstGeom>
              <a:blipFill rotWithShape="0">
                <a:blip r:embed="rId3"/>
                <a:stretch>
                  <a:fillRect l="-676" t="-1544" r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Arrow 12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1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33242"/>
            <a:ext cx="24154555" cy="5240227"/>
            <a:chOff x="533436" y="1820254"/>
            <a:chExt cx="23609562" cy="606006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5730033"/>
              <a:chOff x="534987" y="1647866"/>
              <a:chExt cx="23608011" cy="573003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567941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7399" y="1653394"/>
                  <a:ext cx="2092038" cy="1026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8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533436" y="1820254"/>
                  <a:ext cx="23436807" cy="6060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		Trong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:3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−5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+2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+8=0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=7+5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𝑦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=−7+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𝑧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=6−5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𝑡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∈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ℝ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Tìm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đối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xứng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qua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a14:m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36" y="1820254"/>
                  <a:ext cx="23436807" cy="6060062"/>
                </a:xfrm>
                <a:prstGeom prst="rect">
                  <a:avLst/>
                </a:prstGeom>
                <a:blipFill>
                  <a:blip r:embed="rId3"/>
                  <a:stretch>
                    <a:fillRect l="-966" t="-1047" b="-534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340493" y="5267327"/>
            <a:ext cx="23893744" cy="8007960"/>
            <a:chOff x="340493" y="5267327"/>
            <a:chExt cx="23893744" cy="8007960"/>
          </a:xfrm>
        </p:grpSpPr>
        <p:sp>
          <p:nvSpPr>
            <p:cNvPr id="63" name="Action Button: Forward or Next 62">
              <a:hlinkClick r:id="rId4" action="ppaction://hlinksldjump" highlightClick="1"/>
            </p:cNvPr>
            <p:cNvSpPr/>
            <p:nvPr/>
          </p:nvSpPr>
          <p:spPr>
            <a:xfrm>
              <a:off x="23282559" y="12096887"/>
              <a:ext cx="951678" cy="1178400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40493" y="5267327"/>
              <a:ext cx="23243504" cy="6999279"/>
              <a:chOff x="190234" y="4137729"/>
              <a:chExt cx="20969716" cy="5648614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90234" y="4137729"/>
                <a:ext cx="9736018" cy="2752051"/>
                <a:chOff x="5576495" y="1557991"/>
                <a:chExt cx="3266777" cy="894588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A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𝛥</m:t>
                            </m:r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:</m:t>
                            </m:r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=−5+5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=13+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=−2−5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vi-VN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7" name="Group 66"/>
              <p:cNvGrpSpPr/>
              <p:nvPr/>
            </p:nvGrpSpPr>
            <p:grpSpPr>
              <a:xfrm>
                <a:off x="11261744" y="4212410"/>
                <a:ext cx="9898206" cy="2752051"/>
                <a:chOff x="5576495" y="1557991"/>
                <a:chExt cx="3321197" cy="894588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6108332" y="1732392"/>
                      <a:ext cx="2789360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𝛥</m:t>
                            </m:r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:</m:t>
                            </m:r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=−17+5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=33+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=66−5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vi-VN" sz="5400" dirty="0"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TextBox 6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89360" cy="720187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1" name="Group 70"/>
              <p:cNvGrpSpPr/>
              <p:nvPr/>
            </p:nvGrpSpPr>
            <p:grpSpPr>
              <a:xfrm>
                <a:off x="207561" y="6923659"/>
                <a:ext cx="9736018" cy="2752051"/>
                <a:chOff x="5576495" y="1557991"/>
                <a:chExt cx="3266777" cy="894588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𝛥</m:t>
                            </m:r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:</m:t>
                            </m:r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=−11+5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=23+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=32−5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vi-VN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" name="TextBox 7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5" name="Group 74"/>
              <p:cNvGrpSpPr/>
              <p:nvPr/>
            </p:nvGrpSpPr>
            <p:grpSpPr>
              <a:xfrm>
                <a:off x="11261744" y="7034292"/>
                <a:ext cx="9757346" cy="2752051"/>
                <a:chOff x="5576495" y="1557991"/>
                <a:chExt cx="3273933" cy="894588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6108332" y="1732392"/>
                      <a:ext cx="2742096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𝛥</m:t>
                            </m:r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:</m:t>
                            </m:r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=13+5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=−17+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e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=−104−5</m:t>
                                    </m:r>
                                    <m:r>
                                      <a:rPr lang="en-US" sz="540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vi-VN" sz="5400" dirty="0"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8" name="TextBox 7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42096" cy="720187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282070" y="6019800"/>
            <a:ext cx="1635558" cy="168293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A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9502" y="180046"/>
            <a:ext cx="23788189" cy="10183154"/>
            <a:chOff x="184495" y="3682139"/>
            <a:chExt cx="11834900" cy="443569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39"/>
              <a:ext cx="2342698" cy="740753"/>
              <a:chOff x="1275608" y="6322796"/>
              <a:chExt cx="4592537" cy="134591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5122" y="6468905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365424" y="1593695"/>
                <a:ext cx="23450506" cy="7284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vi-VN" sz="6000" dirty="0">
                    <a:latin typeface="Varpada"/>
                    <a:ea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7;−7;6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vi-VN" sz="6000" dirty="0">
                    <a:latin typeface="Varpada"/>
                    <a:ea typeface="Times New Roman" panose="02020603050405020304" pitchFamily="18" charset="0"/>
                  </a:rPr>
                  <a:t>.Gọi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vi-VN" sz="6000" dirty="0">
                    <a:latin typeface="Varpada"/>
                    <a:ea typeface="Times New Roman" panose="02020603050405020304" pitchFamily="18" charset="0"/>
                  </a:rPr>
                  <a:t> là điểm đối xứng của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6000" dirty="0">
                    <a:latin typeface="Varpada"/>
                    <a:ea typeface="Times New Roman" panose="02020603050405020304" pitchFamily="18" charset="0"/>
                  </a:rPr>
                  <a:t> qua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vi-VN" sz="6000" dirty="0">
                    <a:latin typeface="Varpada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vi-VN" sz="6000" dirty="0">
                    <a:latin typeface="Varpada"/>
                    <a:ea typeface="Times New Roman" panose="02020603050405020304" pitchFamily="18" charset="0"/>
                  </a:rPr>
                  <a:t> là trung điểm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vi-VN" sz="6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6000" dirty="0">
                    <a:latin typeface="Varpada"/>
                    <a:ea typeface="Times New Roman" panose="02020603050405020304" pitchFamily="18" charset="0"/>
                  </a:rPr>
                  <a:t>Ta </a:t>
                </a:r>
                <a:r>
                  <a:rPr lang="fr-FR" sz="60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fr-FR" sz="6000" dirty="0">
                    <a:latin typeface="Varpada"/>
                    <a:ea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𝑀𝑁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𝑘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e>
                            </m:acc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𝐼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</m:d>
                          </m:e>
                        </m:eqAr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−7;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+7;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−6</m:t>
                                </m:r>
                              </m:e>
                            </m:d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𝑘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3;−5;2</m:t>
                                </m:r>
                              </m:e>
                            </m:d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&amp;3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−5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+84=0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6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6000" dirty="0" err="1">
                    <a:latin typeface="Varpada"/>
                    <a:ea typeface="Times New Roman" panose="02020603050405020304" pitchFamily="18" charset="0"/>
                  </a:rPr>
                  <a:t>Giải</a:t>
                </a:r>
                <a:r>
                  <a:rPr lang="fr-FR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6000" dirty="0" err="1">
                    <a:latin typeface="Varpada"/>
                    <a:ea typeface="Times New Roman" panose="02020603050405020304" pitchFamily="18" charset="0"/>
                  </a:rPr>
                  <a:t>hệ,ta</a:t>
                </a:r>
                <a:r>
                  <a:rPr lang="fr-FR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fr-FR" sz="60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fr-FR" sz="6000" dirty="0">
                    <a:latin typeface="Varpada"/>
                    <a:ea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=−4⇒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−5;13;−2</m:t>
                        </m:r>
                      </m:e>
                    </m:d>
                  </m:oMath>
                </a14:m>
                <a:r>
                  <a:rPr lang="vi-VN" sz="6000" dirty="0">
                    <a:latin typeface="Varpada"/>
                    <a:ea typeface="Times New Roman" panose="02020603050405020304" pitchFamily="18" charset="0"/>
                  </a:rPr>
                  <a:t>.Do đó: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=−5+5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=13+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=−2−5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6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24" y="1593695"/>
                <a:ext cx="23450506" cy="7284943"/>
              </a:xfrm>
              <a:prstGeom prst="rect">
                <a:avLst/>
              </a:prstGeom>
              <a:blipFill rotWithShape="0">
                <a:blip r:embed="rId3"/>
                <a:stretch>
                  <a:fillRect l="-832" t="-2510" r="-1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Arrow 12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1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176784"/>
            <a:ext cx="24093023" cy="5247284"/>
            <a:chOff x="534987" y="1820721"/>
            <a:chExt cx="23612450" cy="440032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4351341"/>
              <a:chOff x="534987" y="1647866"/>
              <a:chExt cx="23612450" cy="435134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391788" cy="427831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599" y="1653394"/>
                  <a:ext cx="2097638" cy="85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9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976583" y="1820721"/>
                  <a:ext cx="19950060" cy="4190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Trong không gian với hệ tọa độ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, cho hai đường thẳng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−4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+5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den>
                      </m:f>
                    </m:oMath>
                  </a14:m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+3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. Giả sử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∈</m:t>
                      </m:r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𝑁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∈</m:t>
                      </m:r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 sao cho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𝑀𝑁</m:t>
                      </m:r>
                    </m:oMath>
                  </a14:m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 là đoạn vuông góc chung của hai đường thẳng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. Tính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𝑀𝑁</m:t>
                          </m:r>
                        </m:e>
                      </m:acc>
                    </m:oMath>
                  </a14:m>
                  <a:r>
                    <a:rPr lang="it-IT" sz="60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6583" y="1820721"/>
                  <a:ext cx="19950060" cy="4190724"/>
                </a:xfrm>
                <a:prstGeom prst="rect">
                  <a:avLst/>
                </a:prstGeom>
                <a:blipFill>
                  <a:blip r:embed="rId3"/>
                  <a:stretch>
                    <a:fillRect l="-1347" t="-1341" r="-1347" b="-646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058609" y="6470224"/>
            <a:ext cx="22328566" cy="7243052"/>
            <a:chOff x="2058609" y="6470224"/>
            <a:chExt cx="22328566" cy="7243052"/>
          </a:xfrm>
        </p:grpSpPr>
        <p:sp>
          <p:nvSpPr>
            <p:cNvPr id="97" name="Action Button: Forward or Next 96">
              <a:hlinkClick r:id="rId4" action="ppaction://hlinksldjump" highlightClick="1"/>
            </p:cNvPr>
            <p:cNvSpPr/>
            <p:nvPr/>
          </p:nvSpPr>
          <p:spPr>
            <a:xfrm>
              <a:off x="23513605" y="12839820"/>
              <a:ext cx="873570" cy="873456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058609" y="6470224"/>
              <a:ext cx="19278600" cy="5029200"/>
              <a:chOff x="1601787" y="4495799"/>
              <a:chExt cx="20955000" cy="8133823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D0AB9FB-A402-43C6-830F-BAC47ED452D0}"/>
                  </a:ext>
                </a:extLst>
              </p:cNvPr>
              <p:cNvGrpSpPr/>
              <p:nvPr/>
            </p:nvGrpSpPr>
            <p:grpSpPr>
              <a:xfrm>
                <a:off x="1601787" y="8743424"/>
                <a:ext cx="9906000" cy="3886198"/>
                <a:chOff x="1159715" y="6217105"/>
                <a:chExt cx="14081873" cy="93972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0839FD11-1E39-4EBB-A7FB-DEB39691C3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384" y="6217105"/>
                      <a:ext cx="13101204" cy="939721"/>
                    </a:xfrm>
                    <a:prstGeom prst="rect">
                      <a:avLst/>
                    </a:prstGeom>
                    <a:solidFill>
                      <a:schemeClr val="accent5">
                        <a:lumMod val="50000"/>
                      </a:schemeClr>
                    </a:solidFill>
                    <a:ln w="19050">
                      <a:solidFill>
                        <a:schemeClr val="bg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𝑀𝑁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3;−3;6</m:t>
                                </m:r>
                              </m:e>
                            </m:d>
                          </m:oMath>
                        </m:oMathPara>
                      </a14:m>
                      <a:endParaRPr lang="en-US" sz="6000" b="1" dirty="0">
                        <a:solidFill>
                          <a:schemeClr val="bg1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3" name="Rectangle 62">
                      <a:extLst>
                        <a:ext uri="{FF2B5EF4-FFF2-40B4-BE49-F238E27FC236}">
                          <a16:creationId xmlns="" xmlns:a16="http://schemas.microsoft.com/office/drawing/2014/main" xmlns:a14="http://schemas.microsoft.com/office/drawing/2010/main" id="{0839FD11-1E39-4EBB-A7FB-DEB39691C37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40384" y="6217105"/>
                      <a:ext cx="13101204" cy="93972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  <a:ln w="19050"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8634B6D4-DECA-4F71-9C3F-B85DE60414F0}"/>
                    </a:ext>
                  </a:extLst>
                </p:cNvPr>
                <p:cNvSpPr/>
                <p:nvPr/>
              </p:nvSpPr>
              <p:spPr>
                <a:xfrm>
                  <a:off x="1159715" y="6523110"/>
                  <a:ext cx="1808024" cy="32130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b="1" dirty="0">
                      <a:latin typeface="Times New Roman" panose="02020603050405020304" pitchFamily="18" charset="0"/>
                      <a:ea typeface="Tahoma" pitchFamily="34" charset="0"/>
                      <a:cs typeface="Times New Roman" panose="02020603050405020304" pitchFamily="18" charset="0"/>
                    </a:rPr>
                    <a:t>C</a:t>
                  </a:r>
                  <a:endPara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D0AB9FB-A402-43C6-830F-BAC47ED452D0}"/>
                  </a:ext>
                </a:extLst>
              </p:cNvPr>
              <p:cNvGrpSpPr/>
              <p:nvPr/>
            </p:nvGrpSpPr>
            <p:grpSpPr>
              <a:xfrm>
                <a:off x="12650787" y="4504025"/>
                <a:ext cx="9906000" cy="3886198"/>
                <a:chOff x="1159715" y="6326470"/>
                <a:chExt cx="14081873" cy="93972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0839FD11-1E39-4EBB-A7FB-DEB39691C3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384" y="6326470"/>
                      <a:ext cx="13101204" cy="939721"/>
                    </a:xfrm>
                    <a:prstGeom prst="rect">
                      <a:avLst/>
                    </a:prstGeom>
                    <a:solidFill>
                      <a:schemeClr val="accent5">
                        <a:lumMod val="50000"/>
                      </a:schemeClr>
                    </a:solidFill>
                    <a:ln w="19050">
                      <a:solidFill>
                        <a:schemeClr val="bg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𝑀𝑁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2;−2;4</m:t>
                                </m:r>
                              </m:e>
                            </m:d>
                          </m:oMath>
                        </m:oMathPara>
                      </a14:m>
                      <a:endParaRPr lang="en-US" sz="6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Rectangle 49">
                      <a:extLst>
                        <a:ext uri="{FF2B5EF4-FFF2-40B4-BE49-F238E27FC236}">
                          <a16:creationId xmlns="" xmlns:a16="http://schemas.microsoft.com/office/drawing/2014/main" xmlns:a14="http://schemas.microsoft.com/office/drawing/2010/main" id="{0839FD11-1E39-4EBB-A7FB-DEB39691C37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40384" y="6326470"/>
                      <a:ext cx="13101204" cy="939721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  <a:ln w="19050"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634B6D4-DECA-4F71-9C3F-B85DE60414F0}"/>
                    </a:ext>
                  </a:extLst>
                </p:cNvPr>
                <p:cNvSpPr/>
                <p:nvPr/>
              </p:nvSpPr>
              <p:spPr>
                <a:xfrm>
                  <a:off x="1159715" y="6600870"/>
                  <a:ext cx="1808024" cy="32130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D0AB9FB-A402-43C6-830F-BAC47ED452D0}"/>
                  </a:ext>
                </a:extLst>
              </p:cNvPr>
              <p:cNvGrpSpPr/>
              <p:nvPr/>
            </p:nvGrpSpPr>
            <p:grpSpPr>
              <a:xfrm>
                <a:off x="1601787" y="4495799"/>
                <a:ext cx="9906000" cy="3886198"/>
                <a:chOff x="1159715" y="6287629"/>
                <a:chExt cx="14081873" cy="93972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0839FD11-1E39-4EBB-A7FB-DEB39691C3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384" y="6287629"/>
                      <a:ext cx="13101204" cy="939721"/>
                    </a:xfrm>
                    <a:prstGeom prst="rect">
                      <a:avLst/>
                    </a:prstGeom>
                    <a:solidFill>
                      <a:schemeClr val="accent5">
                        <a:lumMod val="50000"/>
                      </a:schemeClr>
                    </a:solidFill>
                    <a:ln w="19050">
                      <a:solidFill>
                        <a:schemeClr val="bg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𝑀𝑁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5;−5;10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it-IT" sz="6000" b="1" dirty="0">
                                <a:solidFill>
                                  <a:srgbClr val="0000FF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	</m:t>
                            </m:r>
                          </m:oMath>
                        </m:oMathPara>
                      </a14:m>
                      <a:endParaRPr lang="en-US" sz="6000" b="1" dirty="0">
                        <a:solidFill>
                          <a:schemeClr val="bg1"/>
                        </a:solidFill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Rectangle 52">
                      <a:extLst>
                        <a:ext uri="{FF2B5EF4-FFF2-40B4-BE49-F238E27FC236}">
                          <a16:creationId xmlns="" xmlns:a16="http://schemas.microsoft.com/office/drawing/2014/main" xmlns:a14="http://schemas.microsoft.com/office/drawing/2010/main" id="{0839FD11-1E39-4EBB-A7FB-DEB39691C37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40384" y="6287629"/>
                      <a:ext cx="13101204" cy="939721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  <a:ln w="19050"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8634B6D4-DECA-4F71-9C3F-B85DE60414F0}"/>
                    </a:ext>
                  </a:extLst>
                </p:cNvPr>
                <p:cNvSpPr/>
                <p:nvPr/>
              </p:nvSpPr>
              <p:spPr>
                <a:xfrm>
                  <a:off x="1159715" y="6600870"/>
                  <a:ext cx="1808024" cy="32130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6000" b="1" dirty="0">
                      <a:latin typeface="+mj-lt"/>
                      <a:ea typeface="Tahoma" pitchFamily="34" charset="0"/>
                      <a:cs typeface="Tahoma" pitchFamily="34" charset="0"/>
                    </a:rPr>
                    <a:t>A</a:t>
                  </a:r>
                  <a:endParaRPr lang="en-US" sz="6000" dirty="0">
                    <a:latin typeface="+mj-lt"/>
                  </a:endParaRP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D0AB9FB-A402-43C6-830F-BAC47ED452D0}"/>
                  </a:ext>
                </a:extLst>
              </p:cNvPr>
              <p:cNvGrpSpPr/>
              <p:nvPr/>
            </p:nvGrpSpPr>
            <p:grpSpPr>
              <a:xfrm>
                <a:off x="12650787" y="8698542"/>
                <a:ext cx="9906000" cy="3886198"/>
                <a:chOff x="1159715" y="6202221"/>
                <a:chExt cx="14081873" cy="93972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0839FD11-1E39-4EBB-A7FB-DEB39691C3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384" y="6202221"/>
                      <a:ext cx="13101204" cy="939721"/>
                    </a:xfrm>
                    <a:prstGeom prst="rect">
                      <a:avLst/>
                    </a:prstGeom>
                    <a:solidFill>
                      <a:schemeClr val="accent5">
                        <a:lumMod val="50000"/>
                      </a:schemeClr>
                    </a:solidFill>
                    <a:ln w="19050">
                      <a:solidFill>
                        <a:schemeClr val="bg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𝑀𝑁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1;−1;2</m:t>
                                </m:r>
                              </m:e>
                            </m:d>
                          </m:oMath>
                        </m:oMathPara>
                      </a14:m>
                      <a:endParaRPr lang="en-US" sz="6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Rectangle 55">
                      <a:extLst>
                        <a:ext uri="{FF2B5EF4-FFF2-40B4-BE49-F238E27FC236}">
                          <a16:creationId xmlns="" xmlns:a16="http://schemas.microsoft.com/office/drawing/2014/main" xmlns:a14="http://schemas.microsoft.com/office/drawing/2010/main" id="{0839FD11-1E39-4EBB-A7FB-DEB39691C37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40384" y="6202221"/>
                      <a:ext cx="13101204" cy="939721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  <a:ln w="19050"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634B6D4-DECA-4F71-9C3F-B85DE60414F0}"/>
                    </a:ext>
                  </a:extLst>
                </p:cNvPr>
                <p:cNvSpPr/>
                <p:nvPr/>
              </p:nvSpPr>
              <p:spPr>
                <a:xfrm>
                  <a:off x="1159715" y="6600870"/>
                  <a:ext cx="1808024" cy="32130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b="1" dirty="0">
                      <a:latin typeface="Times New Roman" panose="02020603050405020304" pitchFamily="18" charset="0"/>
                      <a:ea typeface="Tahoma" pitchFamily="34" charset="0"/>
                      <a:cs typeface="Times New Roman" panose="02020603050405020304" pitchFamily="18" charset="0"/>
                    </a:rPr>
                    <a:t>D</a:t>
                  </a:r>
                  <a:endPara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2223689" y="7036179"/>
            <a:ext cx="1304213" cy="95440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9502" y="180046"/>
            <a:ext cx="23788189" cy="11173754"/>
            <a:chOff x="184495" y="3682139"/>
            <a:chExt cx="11834900" cy="443569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39"/>
              <a:ext cx="2342698" cy="740753"/>
              <a:chOff x="1275608" y="6322796"/>
              <a:chExt cx="4592537" cy="134591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5122" y="6468905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365424" y="1593695"/>
                <a:ext cx="23450506" cy="64079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6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𝜟</m:t>
                        </m:r>
                      </m:e>
                      <m:sub>
                        <m:r>
                          <a:rPr lang="en-US" sz="6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6000" b="1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it-IT" sz="6000" dirty="0">
                    <a:latin typeface="Varpada"/>
                    <a:ea typeface="Calibri" panose="020F0502020204030204" pitchFamily="34" charset="0"/>
                  </a:rPr>
                  <a:t>có 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3;−1;−2</m:t>
                        </m:r>
                      </m:e>
                    </m:d>
                  </m:oMath>
                </a14:m>
                <a:r>
                  <a:rPr lang="it-IT" sz="6000" dirty="0">
                    <a:latin typeface="Varpada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6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𝜟</m:t>
                        </m:r>
                      </m:e>
                      <m:sub>
                        <m:r>
                          <a:rPr lang="en-US" sz="6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6000" b="1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it-IT" sz="6000" dirty="0">
                    <a:latin typeface="Varpada"/>
                    <a:ea typeface="Calibri" panose="020F0502020204030204" pitchFamily="34" charset="0"/>
                  </a:rPr>
                  <a:t>có VTCP</a:t>
                </a:r>
                <a:r>
                  <a:rPr lang="it-IT" sz="6000" b="1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1;3;1</m:t>
                        </m:r>
                      </m:e>
                    </m:d>
                  </m:oMath>
                </a14:m>
                <a:r>
                  <a:rPr lang="it-IT" sz="6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6000" dirty="0" err="1">
                    <a:latin typeface="Varpada"/>
                    <a:ea typeface="Calibri" panose="020F0502020204030204" pitchFamily="34" charset="0"/>
                  </a:rPr>
                  <a:t>Gọi</a:t>
                </a:r>
                <a:r>
                  <a:rPr lang="fr-FR" sz="6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4+3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;1−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;−5−2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60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6000" dirty="0" err="1">
                    <a:latin typeface="Varpada"/>
                    <a:ea typeface="Calibri" panose="020F0502020204030204" pitchFamily="34" charset="0"/>
                  </a:rPr>
                  <a:t>và</a:t>
                </a:r>
                <a:r>
                  <a:rPr lang="fr-FR" sz="6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𝑠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;−3+3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𝑠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fr-FR" sz="6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6000" dirty="0" err="1">
                    <a:latin typeface="Varpada"/>
                    <a:ea typeface="Calibri" panose="020F0502020204030204" pitchFamily="34" charset="0"/>
                  </a:rPr>
                  <a:t>Suy</a:t>
                </a:r>
                <a:r>
                  <a:rPr lang="fr-FR" sz="6000" dirty="0">
                    <a:latin typeface="Varpada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−2−3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𝑠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+3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𝑠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−4;2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𝑠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+5</m:t>
                        </m:r>
                      </m:e>
                    </m:d>
                  </m:oMath>
                </a14:m>
                <a:r>
                  <a:rPr lang="fr-FR" sz="6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6000" dirty="0">
                    <a:latin typeface="Varpada"/>
                    <a:ea typeface="Calibri" panose="020F0502020204030204" pitchFamily="34" charset="0"/>
                  </a:rPr>
                  <a:t>Ta </a:t>
                </a:r>
                <a:r>
                  <a:rPr lang="fr-FR" sz="6000" dirty="0" err="1">
                    <a:latin typeface="Varpada"/>
                    <a:ea typeface="Calibri" panose="020F0502020204030204" pitchFamily="34" charset="0"/>
                  </a:rPr>
                  <a:t>có</a:t>
                </a:r>
                <a:r>
                  <a:rPr lang="fr-FR" sz="60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𝑀𝑁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𝑀𝑁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</m:eqAr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−3=0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−8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−9=0</m:t>
                            </m:r>
                          </m:e>
                        </m:eqAr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=−1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60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6000" dirty="0" err="1">
                    <a:latin typeface="Varpada"/>
                    <a:ea typeface="Times New Roman" panose="02020603050405020304" pitchFamily="18" charset="0"/>
                  </a:rPr>
                  <a:t>Vậy</a:t>
                </a:r>
                <a:r>
                  <a:rPr lang="fr-FR" sz="6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𝑀𝑁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2;−2;4</m:t>
                        </m:r>
                      </m:e>
                    </m:d>
                  </m:oMath>
                </a14:m>
                <a:r>
                  <a:rPr lang="fr-FR" sz="6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24" y="1593695"/>
                <a:ext cx="23450506" cy="6407973"/>
              </a:xfrm>
              <a:prstGeom prst="rect">
                <a:avLst/>
              </a:prstGeom>
              <a:blipFill rotWithShape="0">
                <a:blip r:embed="rId3"/>
                <a:stretch>
                  <a:fillRect l="-832" t="-2947" b="-5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Arrow 12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87" y="76003"/>
            <a:ext cx="24255533" cy="4954846"/>
            <a:chOff x="534987" y="1869705"/>
            <a:chExt cx="23708262" cy="573003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5730033"/>
              <a:chOff x="534987" y="1647866"/>
              <a:chExt cx="23608011" cy="573003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567941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80092"/>
                <a:chOff x="534987" y="1647866"/>
                <a:chExt cx="3505200" cy="1180092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22144" y="1653394"/>
                  <a:ext cx="2502548" cy="11745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10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06442" y="3007251"/>
                  <a:ext cx="23436807" cy="4242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spcAft>
                      <a:spcPts val="0"/>
                    </a:spcAft>
                    <a:tabLst>
                      <a:tab pos="179705" algn="l"/>
                      <a:tab pos="3420110" algn="l"/>
                      <a:tab pos="5039995" algn="l"/>
                    </a:tabLs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Trong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, đường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vuông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chung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hai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=1+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=−5+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=4−2</m:t>
                              </m:r>
                              <m:sSup>
                                <m:sSup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=5+3</m:t>
                              </m:r>
                              <m:sSup>
                                <m:sSup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có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442" y="3007251"/>
                  <a:ext cx="23436807" cy="4242603"/>
                </a:xfrm>
                <a:prstGeom prst="rect">
                  <a:avLst/>
                </a:prstGeom>
                <a:blipFill>
                  <a:blip r:embed="rId3"/>
                  <a:stretch>
                    <a:fillRect l="-992" t="-3322" r="-96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340493" y="5267326"/>
            <a:ext cx="23893744" cy="8007961"/>
            <a:chOff x="340493" y="5267326"/>
            <a:chExt cx="23893744" cy="8007961"/>
          </a:xfrm>
        </p:grpSpPr>
        <p:sp>
          <p:nvSpPr>
            <p:cNvPr id="63" name="Action Button: Forward or Next 62">
              <a:hlinkClick r:id="rId4" action="ppaction://hlinksldjump" highlightClick="1"/>
            </p:cNvPr>
            <p:cNvSpPr/>
            <p:nvPr/>
          </p:nvSpPr>
          <p:spPr>
            <a:xfrm>
              <a:off x="23282559" y="12096887"/>
              <a:ext cx="951678" cy="1178400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40493" y="5267326"/>
              <a:ext cx="23243504" cy="6829560"/>
              <a:chOff x="190234" y="4137728"/>
              <a:chExt cx="20969716" cy="5511646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90234" y="4137728"/>
                <a:ext cx="9736018" cy="2615083"/>
                <a:chOff x="5576495" y="1557991"/>
                <a:chExt cx="3266777" cy="850065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A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6108332" y="1732392"/>
                      <a:ext cx="2508778" cy="4337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+4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−2</m:t>
                                </m:r>
                              </m:den>
                            </m:f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−2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	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433778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7" name="Group 66"/>
              <p:cNvGrpSpPr/>
              <p:nvPr/>
            </p:nvGrpSpPr>
            <p:grpSpPr>
              <a:xfrm>
                <a:off x="11261744" y="4212409"/>
                <a:ext cx="9898206" cy="2615083"/>
                <a:chOff x="5576495" y="1557991"/>
                <a:chExt cx="3321197" cy="850065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6108332" y="1732392"/>
                      <a:ext cx="2789360" cy="4337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−4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−2</m:t>
                                </m:r>
                              </m:den>
                            </m:f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+2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5400" dirty="0"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TextBox 6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89360" cy="433778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1" name="Group 70"/>
              <p:cNvGrpSpPr/>
              <p:nvPr/>
            </p:nvGrpSpPr>
            <p:grpSpPr>
              <a:xfrm>
                <a:off x="207561" y="6923658"/>
                <a:ext cx="9736018" cy="2615083"/>
                <a:chOff x="5576495" y="1557991"/>
                <a:chExt cx="3266777" cy="850065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6108332" y="1732392"/>
                      <a:ext cx="2508778" cy="4337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−4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−1</m:t>
                                </m:r>
                              </m:den>
                            </m:f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+2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" name="TextBox 7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433778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5" name="Group 74"/>
              <p:cNvGrpSpPr/>
              <p:nvPr/>
            </p:nvGrpSpPr>
            <p:grpSpPr>
              <a:xfrm>
                <a:off x="11261744" y="7034291"/>
                <a:ext cx="9757346" cy="2615083"/>
                <a:chOff x="5576495" y="1557991"/>
                <a:chExt cx="3273933" cy="850065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6108332" y="1732392"/>
                      <a:ext cx="2742096" cy="4337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−4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−3</m:t>
                                </m:r>
                              </m:den>
                            </m:f>
                            <m:r>
                              <a:rPr lang="en-US" sz="5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−2</m:t>
                                </m:r>
                              </m:num>
                              <m:den>
                                <m:r>
                                  <a:rPr lang="en-US" sz="5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−2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5400" dirty="0"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8" name="TextBox 7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42096" cy="433778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12612509" y="6322877"/>
            <a:ext cx="1370271" cy="122435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B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9502" y="180046"/>
            <a:ext cx="23788189" cy="13154954"/>
            <a:chOff x="184495" y="3682139"/>
            <a:chExt cx="11834900" cy="443569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39"/>
              <a:ext cx="2342698" cy="740753"/>
              <a:chOff x="1275608" y="6322796"/>
              <a:chExt cx="4592537" cy="134591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5122" y="6468905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365423" y="1593695"/>
                <a:ext cx="24021751" cy="11352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Giả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sử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là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đường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vuông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góc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chung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của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và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  <m:sup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với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sSup>
                      <m:sSup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  <m:sup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Ta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có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</m:t>
                            </m:r>
                          </m:sub>
                        </m:sSub>
                      </m:e>
                    </m:acc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1;0;1</m:t>
                        </m:r>
                      </m:e>
                    </m:d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acc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0;−2;3</m:t>
                        </m:r>
                      </m:e>
                    </m:d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+1;0;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−5</m:t>
                                </m:r>
                              </m:e>
                            </m:d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0;4−2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𝑏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;3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𝑏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+5</m:t>
                                </m:r>
                              </m:e>
                            </m:d>
                          </m:e>
                        </m:eqAr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𝐵𝐴</m:t>
                        </m:r>
                      </m:e>
                    </m:acc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+1;2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−4;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−3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−10</m:t>
                        </m:r>
                      </m:e>
                    </m:d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Khi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đó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⊥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𝐴𝐵</m:t>
                            </m:r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⊥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𝐴𝐵</m:t>
                            </m:r>
                          </m:e>
                        </m:eqAr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55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55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55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𝐵𝐴</m:t>
                                </m:r>
                              </m:e>
                            </m:acc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55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55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sz="55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55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𝑑</m:t>
                                        </m:r>
                                      </m:e>
                                      <m:sup>
                                        <m:r>
                                          <a:rPr lang="en-US" sz="55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acc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𝐵𝐴</m:t>
                                </m:r>
                              </m:e>
                            </m:acc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</m:eqAr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d>
                              <m:d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−3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𝑏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−10</m:t>
                                </m:r>
                              </m:e>
                            </m:d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&amp;−2</m:t>
                            </m:r>
                            <m:d>
                              <m:d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𝑏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−4</m:t>
                                </m:r>
                              </m:e>
                            </m:d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+3</m:t>
                            </m:r>
                            <m:d>
                              <m:d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−3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𝑏</m:t>
                                </m:r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−10</m:t>
                                </m:r>
                              </m:e>
                            </m:d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=0</m:t>
                            </m:r>
                          </m:e>
                        </m:eqAr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𝑎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𝑏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=−1</m:t>
                            </m:r>
                          </m:e>
                        </m:eqArr>
                      </m:e>
                    </m:d>
                  </m:oMath>
                </a14:m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4;0;−2</m:t>
                                </m:r>
                              </m:e>
                            </m:d>
                          </m:e>
                          <m:e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5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55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0;6;2</m:t>
                                </m:r>
                              </m:e>
                            </m:d>
                          </m:e>
                        </m:eqAr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𝐵𝐴</m:t>
                        </m:r>
                      </m:e>
                    </m:acc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4;−6;−4</m:t>
                        </m: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𝑢</m:t>
                        </m:r>
                      </m:e>
                    </m:acc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−2;3;2</m:t>
                        </m:r>
                      </m:e>
                    </m:d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là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một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VTCP </a:t>
                </a:r>
                <a:r>
                  <a:rPr lang="en-US" sz="5500" dirty="0" err="1">
                    <a:latin typeface="Varpada"/>
                    <a:ea typeface="Calibri" panose="020F0502020204030204" pitchFamily="34" charset="0"/>
                  </a:rPr>
                  <a:t>của</a:t>
                </a:r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</m:oMath>
                </a14:m>
                <a:r>
                  <a:rPr lang="en-US" sz="55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500" dirty="0" err="1">
                    <a:latin typeface="Varpada"/>
                    <a:ea typeface="Times New Roman" panose="02020603050405020304" pitchFamily="18" charset="0"/>
                  </a:rPr>
                  <a:t>Kết</a:t>
                </a:r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latin typeface="Varpada"/>
                    <a:ea typeface="Times New Roman" panose="02020603050405020304" pitchFamily="18" charset="0"/>
                  </a:rPr>
                  <a:t>hợp</a:t>
                </a:r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500" dirty="0" err="1">
                    <a:latin typeface="Varpada"/>
                    <a:ea typeface="Times New Roman" panose="02020603050405020304" pitchFamily="18" charset="0"/>
                  </a:rPr>
                  <a:t>với</a:t>
                </a:r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4;0;−2</m:t>
                        </m:r>
                      </m:e>
                    </m:d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55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+2</m:t>
                        </m:r>
                      </m:num>
                      <m:den>
                        <m:r>
                          <a:rPr lang="en-US" sz="5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5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23" y="1593695"/>
                <a:ext cx="24021751" cy="11352147"/>
              </a:xfrm>
              <a:prstGeom prst="rect">
                <a:avLst/>
              </a:prstGeom>
              <a:blipFill rotWithShape="0">
                <a:blip r:embed="rId3"/>
                <a:stretch>
                  <a:fillRect l="-660" t="-1503" b="-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Arrow 12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87" y="-457200"/>
            <a:ext cx="24152968" cy="5559032"/>
            <a:chOff x="534987" y="1253081"/>
            <a:chExt cx="23608011" cy="6428744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5730033"/>
              <a:chOff x="534987" y="1647866"/>
              <a:chExt cx="23608011" cy="573003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567941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80092"/>
                <a:chOff x="534987" y="1647866"/>
                <a:chExt cx="3505200" cy="1180092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22144" y="1653394"/>
                  <a:ext cx="2502548" cy="11745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11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534987" y="1253081"/>
                  <a:ext cx="23436807" cy="6428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Trong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=1+2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=−2+4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=3+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chiếu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song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song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lên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𝑂𝑥𝑧</m:t>
                          </m:r>
                        </m:e>
                      </m:d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theo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−6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có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987" y="1253081"/>
                  <a:ext cx="23436807" cy="6428744"/>
                </a:xfrm>
                <a:prstGeom prst="rect">
                  <a:avLst/>
                </a:prstGeom>
                <a:blipFill>
                  <a:blip r:embed="rId3"/>
                  <a:stretch>
                    <a:fillRect l="-966" b="-493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340493" y="5267327"/>
            <a:ext cx="23893744" cy="8007960"/>
            <a:chOff x="340493" y="5267327"/>
            <a:chExt cx="23893744" cy="8007960"/>
          </a:xfrm>
        </p:grpSpPr>
        <p:sp>
          <p:nvSpPr>
            <p:cNvPr id="63" name="Action Button: Forward or Next 62">
              <a:hlinkClick r:id="rId4" action="ppaction://hlinksldjump" highlightClick="1"/>
            </p:cNvPr>
            <p:cNvSpPr/>
            <p:nvPr/>
          </p:nvSpPr>
          <p:spPr>
            <a:xfrm>
              <a:off x="23282559" y="12096887"/>
              <a:ext cx="951678" cy="1178400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40493" y="5267327"/>
              <a:ext cx="23243504" cy="6999279"/>
              <a:chOff x="190234" y="4137729"/>
              <a:chExt cx="20969716" cy="5648614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90234" y="4137729"/>
                <a:ext cx="9736018" cy="2752051"/>
                <a:chOff x="5576495" y="1557991"/>
                <a:chExt cx="3266777" cy="894588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A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𝟑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7" name="Group 66"/>
              <p:cNvGrpSpPr/>
              <p:nvPr/>
            </p:nvGrpSpPr>
            <p:grpSpPr>
              <a:xfrm>
                <a:off x="11261744" y="4212410"/>
                <a:ext cx="9898206" cy="2752051"/>
                <a:chOff x="5576495" y="1557991"/>
                <a:chExt cx="3321197" cy="894588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6108332" y="1732392"/>
                      <a:ext cx="2789360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𝟓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	</m:t>
                            </m:r>
                          </m:oMath>
                        </m:oMathPara>
                      </a14:m>
                      <a:endParaRPr lang="en-US" sz="5400" dirty="0">
                        <a:solidFill>
                          <a:srgbClr val="000000"/>
                        </a:solidFill>
                        <a:latin typeface="Varpada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TextBox 6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89360" cy="720187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1" name="Group 70"/>
              <p:cNvGrpSpPr/>
              <p:nvPr/>
            </p:nvGrpSpPr>
            <p:grpSpPr>
              <a:xfrm>
                <a:off x="207561" y="6923659"/>
                <a:ext cx="9736018" cy="2752051"/>
                <a:chOff x="5576495" y="1557991"/>
                <a:chExt cx="3266777" cy="894588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𝟑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	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" name="TextBox 7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5" name="Group 74"/>
              <p:cNvGrpSpPr/>
              <p:nvPr/>
            </p:nvGrpSpPr>
            <p:grpSpPr>
              <a:xfrm>
                <a:off x="11261744" y="7034292"/>
                <a:ext cx="9757346" cy="2752051"/>
                <a:chOff x="5576495" y="1557991"/>
                <a:chExt cx="3273933" cy="894588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6108332" y="1732392"/>
                      <a:ext cx="2742096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𝟑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5400" dirty="0"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8" name="TextBox 7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42096" cy="720187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354669" y="6094096"/>
            <a:ext cx="1551918" cy="152590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A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58386" y="32657"/>
            <a:ext cx="21701931" cy="11205547"/>
            <a:chOff x="1118651" y="498261"/>
            <a:chExt cx="21701931" cy="11205547"/>
          </a:xfrm>
        </p:grpSpPr>
        <p:sp>
          <p:nvSpPr>
            <p:cNvPr id="27" name="Rounded Rectangle 26"/>
            <p:cNvSpPr/>
            <p:nvPr/>
          </p:nvSpPr>
          <p:spPr>
            <a:xfrm>
              <a:off x="1296987" y="1821598"/>
              <a:ext cx="21523595" cy="9882210"/>
            </a:xfrm>
            <a:prstGeom prst="roundRect">
              <a:avLst>
                <a:gd name="adj" fmla="val 4648"/>
              </a:avLst>
            </a:prstGeom>
            <a:solidFill>
              <a:srgbClr val="E2E2E2"/>
            </a:solidFill>
            <a:ln w="28575">
              <a:solidFill>
                <a:srgbClr val="AB7C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8" name="Group 2"/>
            <p:cNvGrpSpPr/>
            <p:nvPr/>
          </p:nvGrpSpPr>
          <p:grpSpPr>
            <a:xfrm>
              <a:off x="1118651" y="498261"/>
              <a:ext cx="16866135" cy="1482934"/>
              <a:chOff x="1120323" y="10750631"/>
              <a:chExt cx="16868087" cy="716179"/>
            </a:xfrm>
          </p:grpSpPr>
          <p:sp>
            <p:nvSpPr>
              <p:cNvPr id="29" name="Right Triangle 28"/>
              <p:cNvSpPr/>
              <p:nvPr/>
            </p:nvSpPr>
            <p:spPr>
              <a:xfrm flipH="1" flipV="1">
                <a:off x="1120323" y="11329010"/>
                <a:ext cx="194126" cy="1378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30" name="Freeform 20"/>
              <p:cNvSpPr>
                <a:spLocks/>
              </p:cNvSpPr>
              <p:nvPr/>
            </p:nvSpPr>
            <p:spPr bwMode="auto">
              <a:xfrm rot="5400000">
                <a:off x="9283513" y="2614713"/>
                <a:ext cx="568979" cy="16840815"/>
              </a:xfrm>
              <a:prstGeom prst="round2Same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14449" y="10807881"/>
                <a:ext cx="16673959" cy="371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indent="269875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 </a:t>
                </a:r>
                <a:r>
                  <a:rPr lang="en-US" altLang="en-US" sz="44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altLang="en-US" sz="4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endParaRPr lang="en-US" altLang="en-US" sz="4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030787" y="2343520"/>
            <a:ext cx="1435485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nl-NL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</a:t>
            </a:r>
            <a:r>
              <a:rPr lang="nl-NL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.Khoảng cách giữa hai đường thẳng chéo nhau</a:t>
            </a:r>
            <a:endParaRPr lang="en-US" sz="4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77987" y="4869928"/>
                <a:ext cx="10972800" cy="58998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vi-VN" sz="4600" b="1" dirty="0">
                    <a:latin typeface="Varpada"/>
                  </a:rPr>
                  <a:t>Phương pháp 1</a:t>
                </a:r>
                <a:endParaRPr lang="en-US" sz="4600" b="1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4600" dirty="0">
                    <a:latin typeface="Varpada"/>
                  </a:rPr>
                  <a:t>      </a:t>
                </a:r>
                <a:r>
                  <a:rPr lang="vi-VN" sz="46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600" dirty="0">
                    <a:latin typeface="Varpada"/>
                  </a:rPr>
                  <a:t>. d đi qua M(x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;y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;z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); </a:t>
                </a:r>
                <a:endParaRPr lang="en-US" sz="46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vi-VN" sz="4600" dirty="0">
                    <a:latin typeface="Varpada"/>
                  </a:rPr>
                  <a:t>có</a:t>
                </a:r>
                <a:r>
                  <a:rPr lang="en-US" sz="4600" dirty="0">
                    <a:latin typeface="Varpada"/>
                  </a:rPr>
                  <a:t> </a:t>
                </a:r>
                <a:r>
                  <a:rPr lang="vi-VN" sz="4600" dirty="0">
                    <a:latin typeface="Varpada"/>
                  </a:rPr>
                  <a:t>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vi-VN" sz="4600" b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6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4600" dirty="0">
                    <a:latin typeface="Varpada"/>
                  </a:rPr>
                  <a:t>      </a:t>
                </a:r>
                <a:r>
                  <a:rPr lang="vi-VN" sz="46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600" dirty="0">
                    <a:latin typeface="Varpada"/>
                  </a:rPr>
                  <a:t>.d’qua M’(x’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;y’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;z’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) ; </a:t>
                </a:r>
                <a:endParaRPr lang="en-US" sz="46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vi-VN" sz="4600" dirty="0">
                    <a:latin typeface="Varpada"/>
                  </a:rPr>
                  <a:t>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vi-VN" sz="46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600" b="0">
                        <a:latin typeface="Cambria Math" panose="02040503050406030204" pitchFamily="18" charset="0"/>
                      </a:rPr>
                      <m:t>=(</m:t>
                    </m:r>
                    <m:r>
                      <a:rPr lang="vi-VN" sz="4600" b="0" i="1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4600" b="0" i="1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4600" b="0" i="1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600" dirty="0">
                  <a:latin typeface="Varpada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vi-VN" sz="46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600" dirty="0">
                    <a:latin typeface="Varpada"/>
                  </a:rPr>
                  <a:t>. Lập ptmp(</a:t>
                </a:r>
                <a14:m>
                  <m:oMath xmlns:m="http://schemas.openxmlformats.org/officeDocument/2006/math">
                    <m:r>
                      <a:rPr lang="vi-VN" sz="4600" b="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4600" dirty="0">
                    <a:latin typeface="Varpada"/>
                  </a:rPr>
                  <a:t>) chứa d và song song với d’</a:t>
                </a:r>
                <a:endParaRPr lang="en-US" sz="4600" dirty="0">
                  <a:latin typeface="Varpada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4600" dirty="0">
                    <a:latin typeface="Varpada"/>
                  </a:rPr>
                  <a:t>               d(</a:t>
                </a:r>
                <a:r>
                  <a:rPr lang="en-US" sz="4600" dirty="0" err="1">
                    <a:latin typeface="Varpada"/>
                  </a:rPr>
                  <a:t>d,d</a:t>
                </a:r>
                <a:r>
                  <a:rPr lang="en-US" sz="4600" dirty="0">
                    <a:latin typeface="Varpada"/>
                  </a:rPr>
                  <a:t>’) = d(M’,(</a:t>
                </a:r>
                <a14:m>
                  <m:oMath xmlns:m="http://schemas.openxmlformats.org/officeDocument/2006/math">
                    <m:r>
                      <a:rPr lang="vi-VN" sz="4600" b="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4600" dirty="0">
                    <a:latin typeface="Varpada"/>
                  </a:rPr>
                  <a:t>)) </a:t>
                </a:r>
              </a:p>
              <a:p>
                <a:endParaRPr lang="en-US" sz="4600" dirty="0">
                  <a:latin typeface="Varpada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987" y="4869928"/>
                <a:ext cx="10972800" cy="5899885"/>
              </a:xfrm>
              <a:prstGeom prst="rect">
                <a:avLst/>
              </a:prstGeom>
              <a:blipFill>
                <a:blip r:embed="rId3"/>
                <a:stretch>
                  <a:fillRect l="-2331" t="-2062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726987" y="4862260"/>
                <a:ext cx="9940493" cy="609833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vi-VN" sz="4600" b="1" dirty="0"/>
                  <a:t>Phương pháp 2</a:t>
                </a:r>
                <a:endParaRPr lang="en-US" sz="4600" b="1" dirty="0"/>
              </a:p>
              <a:p>
                <a:pPr algn="just">
                  <a:spcAft>
                    <a:spcPts val="0"/>
                  </a:spcAft>
                </a:pPr>
                <a:r>
                  <a:rPr lang="en-US" sz="4600" dirty="0">
                    <a:latin typeface="Varpada"/>
                  </a:rPr>
                  <a:t>     </a:t>
                </a:r>
                <a:r>
                  <a:rPr lang="vi-VN" sz="46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600" dirty="0">
                    <a:latin typeface="Varpada"/>
                  </a:rPr>
                  <a:t>. d đi qua M(x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;y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;z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); </a:t>
                </a:r>
                <a:endParaRPr lang="en-US" sz="46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vi-VN" sz="4600" dirty="0">
                    <a:latin typeface="Varpada"/>
                  </a:rPr>
                  <a:t>có</a:t>
                </a:r>
                <a:r>
                  <a:rPr lang="en-US" sz="4600" dirty="0">
                    <a:latin typeface="Varpada"/>
                  </a:rPr>
                  <a:t> </a:t>
                </a:r>
                <a:r>
                  <a:rPr lang="vi-VN" sz="4600" dirty="0">
                    <a:latin typeface="Varpada"/>
                  </a:rPr>
                  <a:t>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vi-VN" sz="4600" b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6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4600" dirty="0">
                    <a:latin typeface="Varpada"/>
                  </a:rPr>
                  <a:t>     </a:t>
                </a:r>
                <a:r>
                  <a:rPr lang="vi-VN" sz="4600" dirty="0">
                    <a:latin typeface="Varpada"/>
                    <a:sym typeface="Wingdings 2" panose="05020102010507070707" pitchFamily="18" charset="2"/>
                  </a:rPr>
                  <a:t></a:t>
                </a:r>
                <a:r>
                  <a:rPr lang="vi-VN" sz="4600" dirty="0">
                    <a:latin typeface="Varpada"/>
                  </a:rPr>
                  <a:t>. d’qua M’(x’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;y’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;z’</a:t>
                </a:r>
                <a:r>
                  <a:rPr lang="vi-VN" sz="4600" baseline="-25000" dirty="0">
                    <a:latin typeface="Varpada"/>
                  </a:rPr>
                  <a:t>0</a:t>
                </a:r>
                <a:r>
                  <a:rPr lang="vi-VN" sz="4600" dirty="0">
                    <a:latin typeface="Varpada"/>
                  </a:rPr>
                  <a:t>) ; </a:t>
                </a:r>
                <a:endParaRPr lang="en-US" sz="46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4600" dirty="0">
                    <a:latin typeface="Varpada"/>
                  </a:rPr>
                  <a:t>   </a:t>
                </a:r>
                <a:r>
                  <a:rPr lang="en-US" sz="4600" dirty="0" err="1">
                    <a:latin typeface="Varpada"/>
                  </a:rPr>
                  <a:t>có</a:t>
                </a:r>
                <a:r>
                  <a:rPr lang="en-US" sz="4600" dirty="0">
                    <a:latin typeface="Varpada"/>
                  </a:rPr>
                  <a:t> </a:t>
                </a:r>
                <a:r>
                  <a:rPr lang="vi-VN" sz="4600" dirty="0">
                    <a:latin typeface="Varpada"/>
                  </a:rPr>
                  <a:t>vtcp</a:t>
                </a:r>
                <a:r>
                  <a:rPr lang="en-US" sz="46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vi-VN" sz="46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600" b="0">
                        <a:latin typeface="Cambria Math" panose="02040503050406030204" pitchFamily="18" charset="0"/>
                      </a:rPr>
                      <m:t>=(</m:t>
                    </m:r>
                    <m:r>
                      <a:rPr lang="vi-VN" sz="4600" b="0" i="1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4600" b="0" i="1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4600" b="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4600" b="0" i="1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46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vi-VN" sz="4600" b="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46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4600" dirty="0" err="1">
                    <a:latin typeface="Varpada"/>
                  </a:rPr>
                  <a:t>Khi</a:t>
                </a:r>
                <a:r>
                  <a:rPr lang="en-US" sz="4600" dirty="0">
                    <a:latin typeface="Varpada"/>
                  </a:rPr>
                  <a:t> </a:t>
                </a:r>
                <a:r>
                  <a:rPr lang="en-US" sz="4600" dirty="0" err="1">
                    <a:latin typeface="Varpada"/>
                  </a:rPr>
                  <a:t>đó</a:t>
                </a:r>
                <a:r>
                  <a:rPr lang="en-US" sz="4600" dirty="0">
                    <a:latin typeface="Varpada"/>
                  </a:rPr>
                  <a:t>: </a:t>
                </a:r>
                <a14:m>
                  <m:oMath xmlns:m="http://schemas.openxmlformats.org/officeDocument/2006/math">
                    <m:r>
                      <a:rPr lang="vi-VN" sz="46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vi-VN" sz="4600" b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600" b="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vi-VN" sz="4600" b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4600" b="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vi-VN" sz="4600" b="0">
                        <a:latin typeface="Cambria Math" panose="02040503050406030204" pitchFamily="18" charset="0"/>
                      </a:rPr>
                      <m:t>′)=</m:t>
                    </m:r>
                    <m:f>
                      <m:f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4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4600" b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acc>
                              <m:accPr>
                                <m:chr m:val="⃗"/>
                                <m:ctrlPr>
                                  <a:rPr lang="en-US" sz="4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6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vi-VN" sz="4600" b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6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vi-VN" sz="46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vi-VN" sz="4600" b="0">
                                <a:latin typeface="Cambria Math" panose="02040503050406030204" pitchFamily="18" charset="0"/>
                              </a:rPr>
                              <m:t>].</m:t>
                            </m:r>
                            <m:acc>
                              <m:accPr>
                                <m:chr m:val="⃗"/>
                                <m:ctrlPr>
                                  <a:rPr lang="en-US" sz="4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600" b="0" i="1">
                                    <a:latin typeface="Cambria Math" panose="02040503050406030204" pitchFamily="18" charset="0"/>
                                  </a:rPr>
                                  <m:t>𝑀𝑀</m:t>
                                </m:r>
                                <m:r>
                                  <a:rPr lang="vi-VN" sz="46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4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4600" b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acc>
                              <m:accPr>
                                <m:chr m:val="⃗"/>
                                <m:ctrlPr>
                                  <a:rPr lang="en-US" sz="4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6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vi-VN" sz="4600" b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46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vi-VN" sz="4600" b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vi-VN" sz="4600" b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</m:den>
                    </m:f>
                    <m:r>
                      <a:rPr lang="vi-VN" sz="4600" b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4600" b="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vi-VN" sz="4600" b="0" i="1">
                                <a:latin typeface="Cambria Math" panose="02040503050406030204" pitchFamily="18" charset="0"/>
                              </a:rPr>
                              <m:t>h𝑜𝑝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4600" b="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vi-VN" sz="4600" b="0" i="1">
                                <a:latin typeface="Cambria Math" panose="02040503050406030204" pitchFamily="18" charset="0"/>
                              </a:rPr>
                              <m:t>𝑑𝑎𝑦</m:t>
                            </m:r>
                          </m:sub>
                        </m:sSub>
                      </m:den>
                    </m:f>
                  </m:oMath>
                </a14:m>
                <a:endParaRPr lang="en-US" sz="4600" dirty="0">
                  <a:latin typeface="Varpada"/>
                </a:endParaRPr>
              </a:p>
              <a:p>
                <a:pPr algn="just">
                  <a:spcAft>
                    <a:spcPts val="0"/>
                  </a:spcAft>
                </a:pPr>
                <a:endParaRPr lang="en-US" sz="4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6987" y="4862260"/>
                <a:ext cx="9940493" cy="6098336"/>
              </a:xfrm>
              <a:prstGeom prst="rect">
                <a:avLst/>
              </a:prstGeom>
              <a:blipFill>
                <a:blip r:embed="rId4"/>
                <a:stretch>
                  <a:fillRect l="-2574" t="-249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772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9502" y="180046"/>
            <a:ext cx="23788189" cy="13535954"/>
            <a:chOff x="184495" y="3682139"/>
            <a:chExt cx="11834900" cy="443569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39"/>
              <a:ext cx="2342698" cy="740753"/>
              <a:chOff x="1275608" y="6322796"/>
              <a:chExt cx="4592537" cy="134591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5122" y="6468905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740928" y="711122"/>
                <a:ext cx="23029564" cy="13034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		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Giao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điểm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d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mặt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phẳng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𝑂𝑥𝑧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50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(5;0;5)</m:t>
                    </m:r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Trên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=1+2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=−2+4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=3+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chọn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M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bất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kỳ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không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trùng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với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(5;0;5)</m:t>
                    </m:r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;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ví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dụ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(1;−2;3)</m:t>
                    </m:r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.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Gọi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A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hình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chiếu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song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song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M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lên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𝑂𝑥𝑧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theo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+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Lập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d’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đi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qua 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M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song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song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hoặc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trùng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với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+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Điểm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A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chính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giao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điểm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d’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𝑂𝑥𝑧</m:t>
                        </m:r>
                      </m:e>
                    </m:d>
                    <m:r>
                      <a:rPr lang="en-US" sz="50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Ta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tìm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được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(3;0;1)</m:t>
                    </m:r>
                  </m:oMath>
                </a14:m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Hình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chiếu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song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song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=1+2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=−2+4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=3+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lên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𝑂𝑥𝑧</m:t>
                        </m: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theo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đường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thẳng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đi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(5;0;5)</m:t>
                    </m:r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(3;0;1)</m:t>
                    </m:r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Vậy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=3+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=1+2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28" y="711122"/>
                <a:ext cx="23029564" cy="13034337"/>
              </a:xfrm>
              <a:prstGeom prst="rect">
                <a:avLst/>
              </a:prstGeom>
              <a:blipFill>
                <a:blip r:embed="rId3"/>
                <a:stretch>
                  <a:fillRect l="-503" t="-1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Arrow 12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87" y="76003"/>
            <a:ext cx="24226500" cy="4954845"/>
            <a:chOff x="534987" y="1869705"/>
            <a:chExt cx="23679884" cy="573003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08011" cy="5730033"/>
              <a:chOff x="534987" y="1647866"/>
              <a:chExt cx="23608011" cy="573003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8" y="1698481"/>
                <a:ext cx="23387350" cy="567941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80092"/>
                <a:chOff x="534987" y="1647866"/>
                <a:chExt cx="3505200" cy="1180092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22144" y="1653394"/>
                  <a:ext cx="2502548" cy="11745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778064" y="2996530"/>
                  <a:ext cx="23436807" cy="4100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Trong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−9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và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mặt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​:3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+5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−2=0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. Gọi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′</m:t>
                      </m:r>
                    </m:oMath>
                  </a14:m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hình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chiếu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lên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Phương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tham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số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′</m:t>
                      </m:r>
                    </m:oMath>
                  </a14:m>
                  <a:r>
                    <a:rPr lang="en-US" sz="54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endPara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064" y="2996530"/>
                  <a:ext cx="23436807" cy="4100306"/>
                </a:xfrm>
                <a:prstGeom prst="rect">
                  <a:avLst/>
                </a:prstGeom>
                <a:blipFill>
                  <a:blip r:embed="rId3"/>
                  <a:stretch>
                    <a:fillRect l="-966" b="-841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340493" y="5267327"/>
            <a:ext cx="23893744" cy="8007960"/>
            <a:chOff x="340493" y="5267327"/>
            <a:chExt cx="23893744" cy="8007960"/>
          </a:xfrm>
        </p:grpSpPr>
        <p:sp>
          <p:nvSpPr>
            <p:cNvPr id="63" name="Action Button: Forward or Next 62">
              <a:hlinkClick r:id="rId4" action="ppaction://hlinksldjump" highlightClick="1"/>
            </p:cNvPr>
            <p:cNvSpPr/>
            <p:nvPr/>
          </p:nvSpPr>
          <p:spPr>
            <a:xfrm>
              <a:off x="23282559" y="12096887"/>
              <a:ext cx="951678" cy="1178400"/>
            </a:xfrm>
            <a:prstGeom prst="actionButtonForwardNex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9" tIns="91445" rIns="182889" bIns="91445"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40493" y="5267327"/>
              <a:ext cx="23243504" cy="6999279"/>
              <a:chOff x="190234" y="4137729"/>
              <a:chExt cx="20969716" cy="5648614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90234" y="4137729"/>
                <a:ext cx="9736018" cy="2752051"/>
                <a:chOff x="5576495" y="1557991"/>
                <a:chExt cx="3266777" cy="894588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A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𝟔𝟐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𝟐𝟓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𝟔𝟏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7" name="Group 66"/>
              <p:cNvGrpSpPr/>
              <p:nvPr/>
            </p:nvGrpSpPr>
            <p:grpSpPr>
              <a:xfrm>
                <a:off x="11261744" y="4212410"/>
                <a:ext cx="9898206" cy="2752051"/>
                <a:chOff x="5576495" y="1557991"/>
                <a:chExt cx="3321197" cy="894588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6108332" y="1732392"/>
                      <a:ext cx="2789360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𝟔𝟐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𝟐𝟓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𝟔𝟏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400" dirty="0">
                        <a:solidFill>
                          <a:srgbClr val="000000"/>
                        </a:solidFill>
                        <a:latin typeface="Varpada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TextBox 6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89360" cy="720187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1" name="Group 70"/>
              <p:cNvGrpSpPr/>
              <p:nvPr/>
            </p:nvGrpSpPr>
            <p:grpSpPr>
              <a:xfrm>
                <a:off x="207561" y="6923659"/>
                <a:ext cx="9736018" cy="2752051"/>
                <a:chOff x="5576495" y="1557991"/>
                <a:chExt cx="3266777" cy="894588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576495" y="176496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𝟔𝟐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𝟐𝟓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𝟔𝟏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5400" dirty="0">
                                <a:solidFill>
                                  <a:srgbClr val="000000"/>
                                </a:solidFill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" name="TextBox 7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508778" cy="720187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5" name="Group 74"/>
              <p:cNvGrpSpPr/>
              <p:nvPr/>
            </p:nvGrpSpPr>
            <p:grpSpPr>
              <a:xfrm>
                <a:off x="11287526" y="7034292"/>
                <a:ext cx="9731563" cy="2752051"/>
                <a:chOff x="5585146" y="1557991"/>
                <a:chExt cx="3265282" cy="894588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5827750" y="1557991"/>
                  <a:ext cx="3015522" cy="85006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400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585146" y="1777127"/>
                  <a:ext cx="448104" cy="411792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4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</a:t>
                  </a:r>
                  <a:endParaRPr lang="en-US" sz="6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6108332" y="1732392"/>
                      <a:ext cx="2742096" cy="7201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vi-VN"/>
                      </a:defPPr>
                      <a:lvl1pPr>
                        <a:defRPr sz="3200" i="1">
                          <a:solidFill>
                            <a:schemeClr val="bg1"/>
                          </a:solidFill>
                        </a:defRPr>
                      </a:lvl1pPr>
                    </a:lstStyle>
                    <a:p>
                      <a:pPr marL="179705" algn="just">
                        <a:spcAft>
                          <a:spcPts val="0"/>
                        </a:spcAft>
                        <a:tabLst>
                          <a:tab pos="179705" algn="l"/>
                          <a:tab pos="3420110" algn="l"/>
                          <a:tab pos="5039995" algn="l"/>
                        </a:tabLs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54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5400" b="1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𝟔𝟐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𝟐𝟓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&amp;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=−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𝟔𝟏</m:t>
                                    </m:r>
                                    <m:r>
                                      <a:rPr lang="en-US" sz="5400" b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eqAr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5400" dirty="0">
                                <a:latin typeface="Varpada"/>
                                <a:ea typeface="Times New Roman" panose="020206030504050203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en-US" sz="5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8" name="TextBox 7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8332" y="1732392"/>
                      <a:ext cx="2742096" cy="720187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3BAC448-3F8F-4C2D-A67F-49A7A01DC838}"/>
              </a:ext>
            </a:extLst>
          </p:cNvPr>
          <p:cNvSpPr/>
          <p:nvPr/>
        </p:nvSpPr>
        <p:spPr>
          <a:xfrm>
            <a:off x="12538729" y="9727428"/>
            <a:ext cx="1554080" cy="153412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D</a:t>
            </a:r>
          </a:p>
        </p:txBody>
      </p:sp>
      <p:sp>
        <p:nvSpPr>
          <p:cNvPr id="39" name="Up Arrow 38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7741" y="212703"/>
            <a:ext cx="23788189" cy="13535954"/>
            <a:chOff x="184495" y="3682139"/>
            <a:chExt cx="11834900" cy="443569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39"/>
              <a:ext cx="2342698" cy="740753"/>
              <a:chOff x="1275608" y="6322796"/>
              <a:chExt cx="4592537" cy="134591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5122" y="6468905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488649" y="2163082"/>
                <a:ext cx="23029564" cy="9393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b="1" dirty="0">
                    <a:solidFill>
                      <a:srgbClr val="000000"/>
                    </a:solidFill>
                    <a:latin typeface="Varpada"/>
                    <a:ea typeface="Times New Roman" panose="02020603050405020304" pitchFamily="18" charset="0"/>
                  </a:rPr>
                  <a:t>C</a:t>
                </a:r>
                <a:r>
                  <a:rPr lang="en-US" sz="5400" b="1" dirty="0" err="1">
                    <a:latin typeface="Varpada"/>
                    <a:ea typeface="Times New Roman" panose="02020603050405020304" pitchFamily="18" charset="0"/>
                  </a:rPr>
                  <a:t>ách</a:t>
                </a:r>
                <a:r>
                  <a:rPr lang="en-US" sz="5400" b="1" dirty="0">
                    <a:latin typeface="Varpada"/>
                    <a:ea typeface="Times New Roman" panose="02020603050405020304" pitchFamily="18" charset="0"/>
                  </a:rPr>
                  <a:t> 1: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Gọi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∩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∈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𝑑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⇒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12+4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;9+3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;1+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⇒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=−3⇒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0;0;−2</m:t>
                          </m:r>
                        </m:e>
                      </m:d>
                    </m:oMath>
                  </m:oMathPara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đi</a:t>
                </a:r>
                <a:r>
                  <a:rPr lang="en-US" sz="5400" dirty="0">
                    <a:latin typeface="Varpada"/>
                  </a:rPr>
                  <a:t> qua </a:t>
                </a:r>
                <a:r>
                  <a:rPr lang="en-US" sz="5400" dirty="0" err="1">
                    <a:latin typeface="Varpada"/>
                  </a:rPr>
                  <a:t>điểm</a:t>
                </a:r>
                <a:r>
                  <a:rPr lang="en-US" sz="54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12;9;1</m:t>
                        </m:r>
                      </m:e>
                    </m:d>
                  </m:oMath>
                </a14:m>
                <a:endParaRPr lang="en-US" sz="5400" dirty="0"/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Gọi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hình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chiếu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lên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5400" dirty="0" err="1">
                    <a:latin typeface="Varpada"/>
                  </a:rPr>
                  <a:t>có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vectơ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pháp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tuyến</a:t>
                </a:r>
                <a:r>
                  <a:rPr lang="en-US" sz="54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3;5;−1</m:t>
                        </m:r>
                      </m:e>
                    </m:d>
                  </m:oMath>
                </a14:m>
                <a:endParaRPr lang="en-US" sz="5400" dirty="0"/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𝐵𝐻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đi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12;9;1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vectơ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chỉ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𝐵𝐻</m:t>
                            </m:r>
                          </m:sub>
                        </m:sSub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𝑃</m:t>
                            </m:r>
                          </m:sub>
                        </m:sSub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3;5;−1</m:t>
                        </m:r>
                      </m:e>
                    </m:d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𝐵𝐻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=12+3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=9+5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=1−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49" y="2163082"/>
                <a:ext cx="23029564" cy="9393277"/>
              </a:xfrm>
              <a:prstGeom prst="rect">
                <a:avLst/>
              </a:prstGeom>
              <a:blipFill rotWithShape="0">
                <a:blip r:embed="rId3"/>
                <a:stretch>
                  <a:fillRect l="-635" t="-1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96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2619" y="383378"/>
            <a:ext cx="23788189" cy="13113783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290702" y="383378"/>
                <a:ext cx="23452021" cy="13916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b="1" dirty="0" err="1">
                    <a:solidFill>
                      <a:srgbClr val="000000"/>
                    </a:solidFill>
                    <a:latin typeface="Varpada"/>
                    <a:ea typeface="Times New Roman" panose="02020603050405020304" pitchFamily="18" charset="0"/>
                  </a:rPr>
                  <a:t>C</a:t>
                </a:r>
                <a:r>
                  <a:rPr lang="en-US" sz="5400" b="1" dirty="0" err="1">
                    <a:latin typeface="Varpada"/>
                    <a:ea typeface="Times New Roman" panose="02020603050405020304" pitchFamily="18" charset="0"/>
                  </a:rPr>
                  <a:t>ách</a:t>
                </a:r>
                <a:r>
                  <a:rPr lang="en-US" sz="5400" b="1" dirty="0">
                    <a:latin typeface="Varpada"/>
                    <a:ea typeface="Times New Roman" panose="02020603050405020304" pitchFamily="18" charset="0"/>
                  </a:rPr>
                  <a:t> 2: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Gọi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vuông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góc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với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đi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qua </a:t>
                </a: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điểm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12;9;1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và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có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vectơ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chỉ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phương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𝑑</m:t>
                            </m:r>
                          </m:sub>
                        </m:sSub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4;3;1</m:t>
                        </m:r>
                      </m:e>
                    </m:d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có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vectơ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pháp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tuyến</a:t>
                </a:r>
                <a:r>
                  <a:rPr lang="en-US" sz="54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3;5;−1</m:t>
                        </m:r>
                      </m:e>
                    </m:d>
                  </m:oMath>
                </a14:m>
                <a:endParaRPr lang="en-US" sz="5400" dirty="0"/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12;9;1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vectơ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pháp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tuyến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𝑄</m:t>
                            </m:r>
                          </m:sub>
                        </m:sSub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acc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𝑃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−8;7;11</m:t>
                        </m:r>
                      </m:e>
                    </m:d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𝑄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:8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−7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−11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−22=0</m:t>
                      </m:r>
                    </m:oMath>
                  </m:oMathPara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giao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tuyến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Tìm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một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thuộc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,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bằng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cách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cho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Ta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hệ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&amp;3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=2</m:t>
                            </m:r>
                          </m: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&amp;8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−11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=22</m:t>
                            </m:r>
                          </m:e>
                        </m:eqAr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=−2</m:t>
                            </m:r>
                          </m:e>
                        </m:eqAr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0;0;−2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đi</a:t>
                </a:r>
                <a:r>
                  <a:rPr lang="en-US" sz="5400" dirty="0">
                    <a:latin typeface="Varpada"/>
                  </a:rPr>
                  <a:t> qua </a:t>
                </a:r>
                <a:r>
                  <a:rPr lang="en-US" sz="5400" dirty="0" err="1">
                    <a:latin typeface="Varpada"/>
                  </a:rPr>
                  <a:t>điểm</a:t>
                </a:r>
                <a:r>
                  <a:rPr lang="en-US" sz="54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0;0;−2</m:t>
                        </m:r>
                      </m:e>
                    </m:d>
                  </m:oMath>
                </a14:m>
                <a:r>
                  <a:rPr lang="en-US" sz="5400" dirty="0" err="1">
                    <a:latin typeface="Varpada"/>
                  </a:rPr>
                  <a:t>và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có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vectơ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chỉ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phương</a:t>
                </a:r>
                <a:endParaRPr lang="en-US" sz="5400" dirty="0">
                  <a:latin typeface="Varpada"/>
                </a:endParaRPr>
              </a:p>
              <a:p>
                <a:pPr marL="179705" algn="just"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e>
                        </m:acc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;</m:t>
                        </m:r>
                        <m:acc>
                          <m:accPr>
                            <m:chr m:val="⃗"/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62;−25;61</m:t>
                        </m:r>
                      </m:e>
                    </m:d>
                  </m:oMath>
                </a14:m>
                <a:endParaRPr lang="en-US" sz="5400" dirty="0"/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Vậy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tham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số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=62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=−25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=−2+61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02" y="383378"/>
                <a:ext cx="23452021" cy="13916823"/>
              </a:xfrm>
              <a:prstGeom prst="rect">
                <a:avLst/>
              </a:prstGeom>
              <a:blipFill rotWithShape="0">
                <a:blip r:embed="rId3"/>
                <a:stretch>
                  <a:fillRect l="-1430" t="-1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446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2619" y="383378"/>
            <a:ext cx="23788189" cy="13113783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290702" y="1255458"/>
                <a:ext cx="23452021" cy="8141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𝐻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∈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𝐵𝐻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⇒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12+3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;9+5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;1−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𝐻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⇒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𝑡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78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⇒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186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35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;−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15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113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35</m:t>
                              </m:r>
                            </m:den>
                          </m:f>
                        </m:e>
                      </m:d>
                    </m:oMath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𝐴𝐻</m:t>
                          </m:r>
                        </m:e>
                      </m:acc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186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35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;−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15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183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đi</a:t>
                </a:r>
                <a:r>
                  <a:rPr lang="en-US" sz="5400" dirty="0">
                    <a:latin typeface="Varpada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0;0;−2</m:t>
                        </m:r>
                      </m:e>
                    </m:d>
                  </m:oMath>
                </a14:m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và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có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vectơ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chỉ</a:t>
                </a:r>
                <a:r>
                  <a:rPr lang="en-US" sz="5400" dirty="0">
                    <a:latin typeface="Varpada"/>
                  </a:rPr>
                  <a:t> </a:t>
                </a:r>
                <a:r>
                  <a:rPr lang="en-US" sz="5400" dirty="0" err="1">
                    <a:latin typeface="Varpada"/>
                  </a:rPr>
                  <a:t>phương</a:t>
                </a:r>
                <a:r>
                  <a:rPr lang="en-US" sz="5400" dirty="0">
                    <a:latin typeface="Varpada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62;−25;61</m:t>
                        </m:r>
                      </m:e>
                    </m:d>
                  </m:oMath>
                </a14:m>
                <a:endParaRPr lang="en-US" sz="5400" dirty="0"/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Vậy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phương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trình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tham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số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54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=62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=−25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=−2+61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02" y="1255458"/>
                <a:ext cx="23452021" cy="8141652"/>
              </a:xfrm>
              <a:prstGeom prst="rect">
                <a:avLst/>
              </a:prstGeom>
              <a:blipFill>
                <a:blip r:embed="rId3"/>
                <a:stretch>
                  <a:fillRect l="-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7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84767"/>
            <a:ext cx="23815891" cy="4185879"/>
            <a:chOff x="534987" y="1867257"/>
            <a:chExt cx="23340848" cy="193953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1937091"/>
              <a:chOff x="534987" y="1647866"/>
              <a:chExt cx="23340848" cy="193709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186406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6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8526" cy="1176337"/>
                <a:chOff x="534987" y="1647866"/>
                <a:chExt cx="3508526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6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03324" y="1653394"/>
                  <a:ext cx="2740189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6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6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97894" y="1867257"/>
                  <a:ext cx="18966246" cy="1769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Trong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trục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, cho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1;4;2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−1;2;4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và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. </a:t>
                  </a:r>
                </a:p>
                <a:p>
                  <a:pPr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Tìm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∈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𝛥</m:t>
                          </m:r>
                        </m:e>
                      </m:d>
                    </m:oMath>
                  </a14:m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sao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nhỏ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nhất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  <a:endPara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7894" y="1867257"/>
                  <a:ext cx="18966246" cy="1769160"/>
                </a:xfrm>
                <a:prstGeom prst="rect">
                  <a:avLst/>
                </a:prstGeom>
                <a:blipFill>
                  <a:blip r:embed="rId2"/>
                  <a:stretch>
                    <a:fillRect l="-1449" t="-1757" b="-878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464748" y="4463067"/>
            <a:ext cx="23891159" cy="1828810"/>
            <a:chOff x="247181" y="1501340"/>
            <a:chExt cx="11944024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22178" y="1758391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1;0;−4</m:t>
                            </m:r>
                          </m:e>
                        </m:d>
                      </m:oMath>
                    </a14:m>
                    <a:r>
                      <a:rPr lang="en-US" sz="6600" dirty="0">
                        <a:solidFill>
                          <a:srgbClr val="000000"/>
                        </a:solidFill>
                        <a:latin typeface="Varpada"/>
                        <a:ea typeface="Times New Roman" panose="02020603050405020304" pitchFamily="18" charset="0"/>
                      </a:rPr>
                      <a:t>.</a:t>
                    </a:r>
                    <a:endParaRPr lang="en-US" sz="66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2178" y="1758391"/>
                    <a:ext cx="2280848" cy="51501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21429" b="-384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16447" y="1747463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6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−1;0;4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66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6447" y="1747463"/>
                    <a:ext cx="2280848" cy="51501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6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0;−1;4</m:t>
                            </m:r>
                          </m:e>
                        </m:d>
                      </m:oMath>
                    </a14:m>
                    <a:r>
                      <a:rPr lang="en-US" sz="6600" dirty="0">
                        <a:solidFill>
                          <a:srgbClr val="000000"/>
                        </a:solidFill>
                        <a:latin typeface="Varpada"/>
                        <a:ea typeface="Times New Roman" panose="02020603050405020304" pitchFamily="18" charset="0"/>
                      </a:rPr>
                      <a:t>.</a:t>
                    </a:r>
                    <a:endParaRPr lang="en-US" sz="66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21429" b="-384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2" y="1501345"/>
              <a:ext cx="3196263" cy="914400"/>
              <a:chOff x="5537206" y="1557992"/>
              <a:chExt cx="3185427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29146" y="1685311"/>
                    <a:ext cx="2493487" cy="5418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>
                      <a:lnSpc>
                        <a:spcPct val="115000"/>
                      </a:lnSpc>
                      <a:spcAft>
                        <a:spcPts val="1000"/>
                      </a:spcAft>
                      <a:tabLst>
                        <a:tab pos="1620520" algn="l"/>
                        <a:tab pos="4860925" algn="l"/>
                      </a:tabLst>
                    </a:pP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6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600" b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6600" b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;</m:t>
                            </m:r>
                            <m:r>
                              <a:rPr lang="en-US" sz="6600" b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6600" b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;</m:t>
                            </m:r>
                            <m:r>
                              <a:rPr lang="en-US" sz="6600" b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𝟒</m:t>
                            </m:r>
                          </m:e>
                        </m:d>
                      </m:oMath>
                    </a14:m>
                    <a:r>
                      <a:rPr lang="en-US" sz="6600" dirty="0">
                        <a:latin typeface="Varpada"/>
                        <a:ea typeface="Times New Roman" panose="02020603050405020304" pitchFamily="18" charset="0"/>
                      </a:rPr>
                      <a:t>.</a:t>
                    </a:r>
                    <a:endParaRPr lang="en-US" sz="66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9146" y="1685311"/>
                    <a:ext cx="2493487" cy="54181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4660" b="-382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Oval 48"/>
          <p:cNvSpPr/>
          <p:nvPr/>
        </p:nvSpPr>
        <p:spPr>
          <a:xfrm>
            <a:off x="6291386" y="4953000"/>
            <a:ext cx="1173119" cy="116297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6600" dirty="0"/>
          </a:p>
        </p:txBody>
      </p:sp>
      <p:sp>
        <p:nvSpPr>
          <p:cNvPr id="63" name="Action Button: Forward or Next 62">
            <a:hlinkClick r:id="rId7" action="ppaction://hlinksldjump" highlightClick="1"/>
          </p:cNvPr>
          <p:cNvSpPr/>
          <p:nvPr/>
        </p:nvSpPr>
        <p:spPr>
          <a:xfrm>
            <a:off x="22902417" y="16684352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6600"/>
          </a:p>
        </p:txBody>
      </p:sp>
      <p:grpSp>
        <p:nvGrpSpPr>
          <p:cNvPr id="89" name="Group 88"/>
          <p:cNvGrpSpPr/>
          <p:nvPr/>
        </p:nvGrpSpPr>
        <p:grpSpPr>
          <a:xfrm>
            <a:off x="573887" y="6248400"/>
            <a:ext cx="23672882" cy="7543803"/>
            <a:chOff x="184495" y="3636268"/>
            <a:chExt cx="11834900" cy="3773656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354470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8"/>
              <a:ext cx="2342698" cy="501926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6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3569693" cy="874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5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5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5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6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1449387" y="6497888"/>
                <a:ext cx="22379428" cy="7294315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6600" dirty="0">
                    <a:ea typeface="Times New Roman" panose="02020603050405020304" pitchFamily="18" charset="0"/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sz="66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r>
                      <a:rPr lang="en-US" sz="66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𝛥</m:t>
                        </m:r>
                      </m:e>
                    </m:d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1−</m:t>
                        </m:r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;−2+</m:t>
                        </m:r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;2</m:t>
                        </m:r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,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𝑡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sSup>
                      <m:sSupPr>
                        <m:ctrlP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sSup>
                      <m:sSupPr>
                        <m:ctrlP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=12</m:t>
                    </m:r>
                    <m:sSup>
                      <m:sSupPr>
                        <m:ctrlP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−48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𝑡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+76</m:t>
                    </m:r>
                  </m:oMath>
                </a14:m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6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Ta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thấy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hàm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số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bậc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hai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đồ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thị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parabol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với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bề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lõm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hướng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lên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nên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đỉnh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của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parabol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là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điểm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thấp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nhất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trên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parabol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đạt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giá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trị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nhỏ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nhất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khi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𝑡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6600" dirty="0">
                  <a:latin typeface="Varpada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(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hoặc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tính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đạo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hàm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d>
                      <m:dPr>
                        <m:ctrlP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, lập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bảng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biến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6600" dirty="0" err="1">
                    <a:latin typeface="Varpada"/>
                    <a:ea typeface="Times New Roman" panose="02020603050405020304" pitchFamily="18" charset="0"/>
                  </a:rPr>
                  <a:t>thiên</a:t>
                </a:r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).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66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−1;0;4</m:t>
                        </m:r>
                      </m:e>
                    </m:d>
                  </m:oMath>
                </a14:m>
                <a:r>
                  <a:rPr lang="en-US" sz="66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6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387" y="6497888"/>
                <a:ext cx="22379428" cy="7294315"/>
              </a:xfrm>
              <a:prstGeom prst="rect">
                <a:avLst/>
              </a:prstGeom>
              <a:blipFill>
                <a:blip r:embed="rId8"/>
                <a:stretch>
                  <a:fillRect l="-681" t="-2256" r="-1444" b="-4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Up Arrow 49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ction Button: Forward or Next 63">
            <a:hlinkClick r:id="" action="ppaction://hlinkshowjump?jump=nextslide" highlightClick="1"/>
          </p:cNvPr>
          <p:cNvSpPr/>
          <p:nvPr/>
        </p:nvSpPr>
        <p:spPr>
          <a:xfrm>
            <a:off x="23001894" y="11969863"/>
            <a:ext cx="814036" cy="679337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3824950" cy="8246558"/>
            <a:chOff x="534987" y="1869705"/>
            <a:chExt cx="23349726" cy="382106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821066"/>
              <a:chOff x="534987" y="1647866"/>
              <a:chExt cx="23340848" cy="382106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3748042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6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8527" cy="1176337"/>
                <a:chOff x="534987" y="1647866"/>
                <a:chExt cx="3508527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6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6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03325" y="1653394"/>
                  <a:ext cx="2740189" cy="5133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6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6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14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934780" y="2060626"/>
                  <a:ext cx="22949933" cy="28615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Cho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=2+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𝑦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=2+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&amp;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𝑧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=−1−2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−3</m:t>
                          </m:r>
                        </m:den>
                      </m:f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. Gọi </a:t>
                  </a:r>
                  <a14:m>
                    <m:oMath xmlns:m="http://schemas.openxmlformats.org/officeDocument/2006/math"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là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vuông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góc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chung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  <m:d>
                        <m:dPr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;</m:t>
                          </m:r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;</m:t>
                          </m:r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𝑐</m:t>
                          </m:r>
                        </m:e>
                      </m:d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6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</m:t>
                      </m:r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𝑁</m:t>
                      </m:r>
                      <m:d>
                        <m:dPr>
                          <m:ctrlP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4;4;1</m:t>
                          </m:r>
                        </m:e>
                      </m:d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. Khi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dài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𝑀𝑁</m:t>
                      </m:r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ngắn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nhất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thì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</m:oMath>
                  </a14:m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600" spc="-10" dirty="0" err="1">
                      <a:latin typeface="Varpada"/>
                      <a:ea typeface="Times New Roman" panose="02020603050405020304" pitchFamily="18" charset="0"/>
                    </a:rPr>
                    <a:t>bằng</a:t>
                  </a:r>
                  <a:r>
                    <a:rPr lang="en-US" sz="6600" spc="-10" dirty="0">
                      <a:latin typeface="Varpada"/>
                      <a:ea typeface="Times New Roman" panose="02020603050405020304" pitchFamily="18" charset="0"/>
                    </a:rPr>
                    <a:t>?</a:t>
                  </a:r>
                  <a:endParaRPr lang="en-US" sz="66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780" y="2060626"/>
                  <a:ext cx="22949933" cy="2861547"/>
                </a:xfrm>
                <a:prstGeom prst="rect">
                  <a:avLst/>
                </a:prstGeom>
                <a:blipFill>
                  <a:blip r:embed="rId2"/>
                  <a:stretch>
                    <a:fillRect l="-1379" r="-1379" b="-602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45872" y="9210699"/>
            <a:ext cx="23891159" cy="1828810"/>
            <a:chOff x="247181" y="1501340"/>
            <a:chExt cx="11944024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22178" y="1758391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en-US" sz="66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2178" y="1758391"/>
                    <a:ext cx="2280848" cy="51501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16447" y="1747463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en-US" sz="6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6447" y="1747463"/>
                    <a:ext cx="2280848" cy="51501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66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2" y="1501345"/>
              <a:ext cx="3196263" cy="914400"/>
              <a:chOff x="5537206" y="1557992"/>
              <a:chExt cx="3185427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29146" y="1685311"/>
                    <a:ext cx="2493487" cy="645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>
                      <a:lnSpc>
                        <a:spcPct val="115000"/>
                      </a:lnSpc>
                      <a:spcAft>
                        <a:spcPts val="1000"/>
                      </a:spcAft>
                      <a:tabLst>
                        <a:tab pos="1620520" algn="l"/>
                        <a:tab pos="486092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𝟔</m:t>
                          </m:r>
                        </m:oMath>
                      </m:oMathPara>
                    </a14:m>
                    <a:endParaRPr lang="en-US" sz="66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9146" y="1685311"/>
                    <a:ext cx="2493487" cy="64544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Oval 48"/>
          <p:cNvSpPr/>
          <p:nvPr/>
        </p:nvSpPr>
        <p:spPr>
          <a:xfrm>
            <a:off x="6033781" y="9618328"/>
            <a:ext cx="1134068" cy="121335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6600" dirty="0"/>
          </a:p>
        </p:txBody>
      </p:sp>
      <p:sp>
        <p:nvSpPr>
          <p:cNvPr id="63" name="Action Button: Forward or Next 62">
            <a:hlinkClick r:id="rId7" action="ppaction://hlinksldjump" highlightClick="1"/>
          </p:cNvPr>
          <p:cNvSpPr/>
          <p:nvPr/>
        </p:nvSpPr>
        <p:spPr>
          <a:xfrm>
            <a:off x="22902417" y="16684352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sz="6600"/>
          </a:p>
        </p:txBody>
      </p:sp>
      <p:sp>
        <p:nvSpPr>
          <p:cNvPr id="40" name="Action Button: Forward or Next 39">
            <a:hlinkClick r:id="rId8" action="ppaction://hlinksldjump" highlightClick="1"/>
          </p:cNvPr>
          <p:cNvSpPr/>
          <p:nvPr/>
        </p:nvSpPr>
        <p:spPr>
          <a:xfrm>
            <a:off x="23001894" y="11969863"/>
            <a:ext cx="814036" cy="679337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41" name="Up Arrow 40">
            <a:hlinkClick r:id="rId9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0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9502" y="180046"/>
            <a:ext cx="23788189" cy="13535954"/>
            <a:chOff x="184495" y="3682139"/>
            <a:chExt cx="11834900" cy="443569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39"/>
              <a:ext cx="2342698" cy="740753"/>
              <a:chOff x="1275608" y="6322796"/>
              <a:chExt cx="4592537" cy="134591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5122" y="6468905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0" y="766642"/>
                <a:ext cx="23984678" cy="12959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		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Gọi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2+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;2+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;−1−2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2+4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;2−3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;2−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Ta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có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1;1;−2</m:t>
                        </m: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4;−3;−1</m:t>
                        </m: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𝑃𝑄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;−3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;−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+2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+3</m:t>
                        </m: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Khi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đó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𝑃𝑄</m:t>
                                </m:r>
                              </m:e>
                            </m:acc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𝑃𝑄</m:t>
                                </m:r>
                              </m:e>
                            </m:acc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&amp;4</m:t>
                            </m:r>
                            <m:sSup>
                              <m:sSup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−3</m:t>
                            </m:r>
                            <m:sSup>
                              <m:sSup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−2</m:t>
                            </m:r>
                            <m:d>
                              <m:d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+3</m:t>
                                </m:r>
                              </m:e>
                            </m:d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&amp;4</m:t>
                            </m:r>
                            <m:d>
                              <m:d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−3</m:t>
                            </m:r>
                            <m:d>
                              <m:d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−3</m:t>
                                </m:r>
                                <m:sSup>
                                  <m:sSupPr>
                                    <m:ctrlP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−1</m:t>
                            </m:r>
                            <m:d>
                              <m:d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5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+3</m:t>
                                </m:r>
                              </m:e>
                            </m:d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&amp;3</m:t>
                            </m:r>
                            <m:sSup>
                              <m:sSup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−6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=6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&amp;26</m:t>
                            </m:r>
                            <m:sSup>
                              <m:sSup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−3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=3</m:t>
                            </m:r>
                          </m:e>
                        </m:eqArr>
                      </m:e>
                    </m:d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=−1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Suy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ra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1;1;1</m:t>
                        </m: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và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2;2;2</m:t>
                        </m:r>
                      </m:e>
                    </m:d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𝑃𝑄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1;1;1</m:t>
                        </m: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.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𝑑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=1+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=1+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=1+</m:t>
                            </m:r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Gọi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1+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;1+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;1+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nên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𝑁𝑀</m:t>
                        </m:r>
                      </m:e>
                    </m:acc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−3;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−3;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D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o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đó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𝑁𝑀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−3</m:t>
                                </m:r>
                              </m:e>
                            </m:d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−3</m:t>
                                </m:r>
                              </m:e>
                            </m:d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−12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+18</m:t>
                        </m:r>
                      </m:e>
                    </m:rad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5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en-US" sz="5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+6</m:t>
                        </m:r>
                      </m:e>
                    </m:rad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</m:t>
                    </m:r>
                    <m:rad>
                      <m:radPr>
                        <m:degHide m:val="on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Đoạn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thẳng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ngắn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nhất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bằng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khi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𝑡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Suy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:r>
                  <a:rPr lang="en-US" sz="5000" i="1" dirty="0" err="1">
                    <a:latin typeface="Varpada"/>
                    <a:ea typeface="Times New Roman" panose="02020603050405020304" pitchFamily="18" charset="0"/>
                  </a:rPr>
                  <a:t>ra</a:t>
                </a:r>
                <a:r>
                  <a:rPr lang="en-US" sz="5000" i="1" dirty="0">
                    <a:latin typeface="Varpada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3;3;3</m:t>
                        </m:r>
                      </m:e>
                    </m:d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5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en-US" sz="5000" dirty="0">
                    <a:latin typeface="Varpada"/>
                    <a:ea typeface="Times New Roman" panose="02020603050405020304" pitchFamily="18" charset="0"/>
                  </a:rPr>
                  <a:t>.</a:t>
                </a: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endParaRPr lang="en-US" sz="5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66642"/>
                <a:ext cx="23984678" cy="12959445"/>
              </a:xfrm>
              <a:prstGeom prst="rect">
                <a:avLst/>
              </a:prstGeom>
              <a:blipFill rotWithShape="0">
                <a:blip r:embed="rId3"/>
                <a:stretch>
                  <a:fillRect l="-483" t="-1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Arrow 12">
            <a:hlinkClick r:id="rId4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3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2" y="235196"/>
            <a:ext cx="24093023" cy="5188872"/>
            <a:chOff x="534987" y="1869705"/>
            <a:chExt cx="23612450" cy="435134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12450" cy="4351341"/>
              <a:chOff x="534987" y="1647866"/>
              <a:chExt cx="23612450" cy="435134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391788" cy="427831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6" cy="85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15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53079" y="2728073"/>
                  <a:ext cx="23071187" cy="3205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Trong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gian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hệ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tọa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độ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ba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0;1;0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2;2;2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𝐶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−2;3;1</m:t>
                          </m:r>
                        </m:e>
                      </m:d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−1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</a:p>
                <a:p>
                  <a:pPr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Tìm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</m:t>
                      </m:r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để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thể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tích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𝑉</m:t>
                      </m:r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của</a:t>
                  </a:r>
                  <a:r>
                    <a:rPr lang="en-US" sz="6000" b="1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tứ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diện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𝑀𝐴𝐵𝐶</m:t>
                      </m:r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latin typeface="Varpada"/>
                      <a:ea typeface="Times New Roman" panose="02020603050405020304" pitchFamily="18" charset="0"/>
                    </a:rPr>
                    <a:t>bằng</a:t>
                  </a:r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</m:oMath>
                  </a14:m>
                  <a:r>
                    <a:rPr lang="en-US" sz="6000" dirty="0">
                      <a:latin typeface="Varpada"/>
                      <a:ea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79" y="2728073"/>
                  <a:ext cx="23071187" cy="3205163"/>
                </a:xfrm>
                <a:prstGeom prst="rect">
                  <a:avLst/>
                </a:prstGeom>
                <a:blipFill>
                  <a:blip r:embed="rId3"/>
                  <a:stretch>
                    <a:fillRect l="-1165" t="-1754" r="-1191" b="-877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1454996" y="12351123"/>
            <a:ext cx="1094846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" y="5981527"/>
            <a:ext cx="24161887" cy="5029200"/>
            <a:chOff x="1601787" y="4495799"/>
            <a:chExt cx="20955000" cy="813382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8743424"/>
              <a:ext cx="9906000" cy="3886198"/>
              <a:chOff x="1159715" y="6217105"/>
              <a:chExt cx="14081873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17105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;−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fr-FR" sz="5000" dirty="0">
                              <a:latin typeface="Varpada"/>
                              <a:ea typeface="Times New Roman" panose="02020603050405020304" pitchFamily="18" charset="0"/>
                            </a:rPr>
                            <m:t>; 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fr-FR" sz="5000" dirty="0">
                              <a:solidFill>
                                <a:srgbClr val="000000"/>
                              </a:solidFill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3" name="Rectangle 6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17105"/>
                    <a:ext cx="13101204" cy="93972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52311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2650787" y="4504025"/>
              <a:ext cx="9906000" cy="3886198"/>
              <a:chOff x="1159715" y="6326470"/>
              <a:chExt cx="14081873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326470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;−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fr-FR" sz="5000" dirty="0">
                              <a:latin typeface="Varpada"/>
                              <a:ea typeface="Times New Roman" panose="02020603050405020304" pitchFamily="18" charset="0"/>
                            </a:rPr>
                            <m:t>; 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;−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fr-FR" sz="5000" dirty="0"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326470"/>
                    <a:ext cx="13101204" cy="93972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601787" y="4495799"/>
              <a:ext cx="9906000" cy="3886198"/>
              <a:chOff x="1159715" y="6287629"/>
              <a:chExt cx="14081873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87629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;−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fr-FR" sz="5000" dirty="0">
                              <a:latin typeface="Varpada"/>
                              <a:ea typeface="Times New Roman" panose="02020603050405020304" pitchFamily="18" charset="0"/>
                            </a:rPr>
                            <m:t>; 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US" sz="5000" b="1" dirty="0">
                      <a:solidFill>
                        <a:schemeClr val="bg1"/>
                      </a:solidFill>
                      <a:latin typeface="+mj-lt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Rectangle 5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87629"/>
                    <a:ext cx="13101204" cy="93972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>
                    <a:latin typeface="+mj-lt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0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0AB9FB-A402-43C6-830F-BAC47ED452D0}"/>
                </a:ext>
              </a:extLst>
            </p:cNvPr>
            <p:cNvGrpSpPr/>
            <p:nvPr/>
          </p:nvGrpSpPr>
          <p:grpSpPr>
            <a:xfrm>
              <a:off x="12650787" y="8698542"/>
              <a:ext cx="9906000" cy="3886198"/>
              <a:chOff x="1159715" y="6202221"/>
              <a:chExt cx="14081873" cy="939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839FD11-1E39-4EBB-A7FB-DEB39691C378}"/>
                      </a:ext>
                    </a:extLst>
                  </p:cNvPr>
                  <p:cNvSpPr/>
                  <p:nvPr/>
                </p:nvSpPr>
                <p:spPr>
                  <a:xfrm>
                    <a:off x="2140384" y="6202221"/>
                    <a:ext cx="13101204" cy="93972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9050"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179705" algn="just">
                      <a:spcAft>
                        <a:spcPts val="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;−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fr-FR" sz="5000" dirty="0">
                              <a:latin typeface="Varpada"/>
                              <a:ea typeface="Times New Roman" panose="02020603050405020304" pitchFamily="18" charset="0"/>
                            </a:rPr>
                            <m:t>; 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5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sz="5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fr-FR" sz="5000" dirty="0">
                              <a:latin typeface="Varpada"/>
                              <a:ea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0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839FD11-1E39-4EBB-A7FB-DEB39691C3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384" y="6202221"/>
                    <a:ext cx="13101204" cy="93972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19050"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634B6D4-DECA-4F71-9C3F-B85DE60414F0}"/>
                  </a:ext>
                </a:extLst>
              </p:cNvPr>
              <p:cNvSpPr/>
              <p:nvPr/>
            </p:nvSpPr>
            <p:spPr>
              <a:xfrm>
                <a:off x="1159715" y="6600870"/>
                <a:ext cx="1808024" cy="321302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2739903" y="6629400"/>
            <a:ext cx="1511084" cy="95440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2494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9502" y="273035"/>
            <a:ext cx="23788189" cy="13442966"/>
            <a:chOff x="184495" y="3712611"/>
            <a:chExt cx="11834900" cy="4405222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2611"/>
              <a:ext cx="2342698" cy="710280"/>
              <a:chOff x="1275607" y="6378164"/>
              <a:chExt cx="4592537" cy="129054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62641" y="4745922"/>
                <a:ext cx="739116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5122" y="6468905"/>
                <a:ext cx="3245960" cy="1199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Hướng</a:t>
                </a:r>
                <a:r>
                  <a:rPr lang="en-US" sz="5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000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dẫn</a:t>
                </a:r>
                <a:endParaRPr lang="en-US" sz="5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412308"/>
                <a:ext cx="1099515" cy="739116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6BDC0-6428-4CE0-BC27-46AA227F7389}"/>
                  </a:ext>
                </a:extLst>
              </p:cNvPr>
              <p:cNvSpPr/>
              <p:nvPr/>
            </p:nvSpPr>
            <p:spPr>
              <a:xfrm>
                <a:off x="0" y="766642"/>
                <a:ext cx="23984678" cy="127140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Ta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có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2;1;2</m:t>
                        </m:r>
                      </m:e>
                    </m:d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−2;2;1</m:t>
                        </m:r>
                      </m:e>
                    </m:d>
                  </m:oMath>
                </a14:m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Do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−3;−6;6</m:t>
                        </m:r>
                      </m:e>
                    </m:d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nên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𝛥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𝐴𝐵</m:t>
                                </m:r>
                              </m:e>
                            </m:acc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𝐴𝐶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Gọi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là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một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véc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tơ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pháp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tuyến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của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mặt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phẳng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thì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𝑛</m:t>
                        </m:r>
                      </m:e>
                    </m:acc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1;2;−2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phương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trình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mặt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phẳng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+2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−2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𝑧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−2=0</m:t>
                    </m:r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Gọi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1+2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;−2−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;3+2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d>
                          <m:d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𝐴𝐵𝐶</m:t>
                            </m:r>
                          </m:e>
                        </m:d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+11</m:t>
                            </m:r>
                          </m:e>
                        </m:d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Do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thể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tích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của</a:t>
                </a:r>
                <a:r>
                  <a:rPr lang="fr-FR" sz="5400" b="1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tứ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diện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𝑀𝐴𝐵𝐶</m:t>
                    </m:r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fr-FR" sz="5400" dirty="0" err="1">
                    <a:latin typeface="Varpada"/>
                    <a:ea typeface="Calibri" panose="020F0502020204030204" pitchFamily="34" charset="0"/>
                  </a:rPr>
                  <a:t>bằng</a:t>
                </a: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nên</a:t>
                </a: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5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+11</m:t>
                            </m:r>
                          </m:e>
                        </m:d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=3⇔</m:t>
                    </m:r>
                    <m:d>
                      <m:dPr>
                        <m:begChr m:val="|"/>
                        <m:endChr m:val="|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+11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=6⇔</m:t>
                    </m:r>
                    <m:d>
                      <m:dPr>
                        <m:begChr m:val="[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eqArr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𝑡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17</m:t>
                                </m:r>
                              </m:num>
                              <m:den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fr-FR" sz="54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Với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𝑡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thì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9705" algn="just">
                  <a:spcAft>
                    <a:spcPts val="0"/>
                  </a:spcAft>
                  <a:tabLst>
                    <a:tab pos="179705" algn="l"/>
                    <a:tab pos="3420110" algn="l"/>
                    <a:tab pos="5039995" algn="l"/>
                  </a:tabLst>
                </a:pP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Với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𝑡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−17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:r>
                  <a:rPr lang="en-US" sz="5400" dirty="0" err="1">
                    <a:latin typeface="Varpada"/>
                    <a:ea typeface="Calibri" panose="020F0502020204030204" pitchFamily="34" charset="0"/>
                  </a:rPr>
                  <a:t>thì</a:t>
                </a:r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400" dirty="0">
                    <a:latin typeface="Varpada"/>
                    <a:ea typeface="Calibri" panose="020F0502020204030204" pitchFamily="34" charset="0"/>
                  </a:rPr>
                  <a:t>.</a:t>
                </a:r>
                <a:endParaRPr lang="en-US" sz="5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DF6BDC0-6428-4CE0-BC27-46AA227F7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66642"/>
                <a:ext cx="23984678" cy="12714058"/>
              </a:xfrm>
              <a:prstGeom prst="rect">
                <a:avLst/>
              </a:prstGeom>
              <a:blipFill rotWithShape="0">
                <a:blip r:embed="rId3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Up Arrow 11">
            <a:hlinkClick r:id="rId4" action="ppaction://hlinksldjump"/>
          </p:cNvPr>
          <p:cNvSpPr/>
          <p:nvPr/>
        </p:nvSpPr>
        <p:spPr>
          <a:xfrm>
            <a:off x="22328187" y="13050672"/>
            <a:ext cx="762000" cy="436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21261387" y="12268200"/>
            <a:ext cx="6858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6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/>
          <p:cNvGrpSpPr/>
          <p:nvPr/>
        </p:nvGrpSpPr>
        <p:grpSpPr>
          <a:xfrm>
            <a:off x="1255283" y="457026"/>
            <a:ext cx="16866135" cy="1482934"/>
            <a:chOff x="1120323" y="10750631"/>
            <a:chExt cx="16868087" cy="716179"/>
          </a:xfrm>
        </p:grpSpPr>
        <p:sp>
          <p:nvSpPr>
            <p:cNvPr id="29" name="Right Triangle 28"/>
            <p:cNvSpPr/>
            <p:nvPr/>
          </p:nvSpPr>
          <p:spPr>
            <a:xfrm flipH="1" flipV="1">
              <a:off x="1120323" y="11329010"/>
              <a:ext cx="194126" cy="1378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 rot="5400000">
              <a:off x="9283513" y="2614713"/>
              <a:ext cx="568979" cy="16840815"/>
            </a:xfrm>
            <a:prstGeom prst="round2SameRect">
              <a:avLst/>
            </a:prstGeom>
            <a:solidFill>
              <a:srgbClr val="AB7C37"/>
            </a:solidFill>
            <a:ln w="57150">
              <a:solidFill>
                <a:srgbClr val="AB7C37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14449" y="10807881"/>
              <a:ext cx="16673959" cy="40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269875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5.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Góc</a:t>
              </a:r>
              <a:endParaRPr lang="en-US" alt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255283" y="1817915"/>
            <a:ext cx="21654891" cy="11030654"/>
          </a:xfrm>
          <a:prstGeom prst="roundRect">
            <a:avLst>
              <a:gd name="adj" fmla="val 464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06587" y="2002968"/>
                <a:ext cx="22085527" cy="1167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algn="just">
                  <a:spcAft>
                    <a:spcPts val="0"/>
                  </a:spcAft>
                </a:pP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</a:t>
                </a: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Góc giữa hai đường thẳng</a:t>
                </a:r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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(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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 đi qua  M(x</a:t>
                </a:r>
                <a:r>
                  <a:rPr lang="vi-VN" sz="50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;y</a:t>
                </a:r>
                <a:r>
                  <a:rPr lang="vi-VN" sz="50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;z</a:t>
                </a:r>
                <a:r>
                  <a:rPr lang="vi-VN" sz="50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 có VTCP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vi-VN" sz="5000" b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5000" b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5000" b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vi-VN" sz="5000" b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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(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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’) đi qua  M’(x’</a:t>
                </a:r>
                <a:r>
                  <a:rPr lang="vi-VN" sz="50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;y’</a:t>
                </a:r>
                <a:r>
                  <a:rPr lang="vi-VN" sz="50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;z’</a:t>
                </a:r>
                <a:r>
                  <a:rPr lang="vi-VN" sz="50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 có VTCP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vi-VN" sz="50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5000" b="0">
                        <a:latin typeface="Cambria Math" panose="02040503050406030204" pitchFamily="18" charset="0"/>
                      </a:rPr>
                      <m:t>=(</m:t>
                    </m:r>
                    <m:r>
                      <a:rPr lang="vi-VN" sz="5000" b="0" i="1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5000" b="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5000" b="0" i="1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5000" b="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5000" b="0" i="1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 b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vi-VN" sz="5000" b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000" i="0" smtClean="0">
                          <a:latin typeface="Varpad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5000">
                          <a:latin typeface="Varpad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os</m:t>
                      </m:r>
                      <m:r>
                        <a:rPr lang="vi-VN" sz="5000" b="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vi-VN" sz="5000" b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5000" i="0" smtClean="0">
                              <a:latin typeface="Varpada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vi-VN" sz="5000">
                              <a:latin typeface="Varpada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os</m:t>
                          </m:r>
                          <m:r>
                            <a:rPr lang="vi-VN" sz="5000" b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vi-VN" sz="5000" b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vi-VN" sz="5000" b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vi-VN" sz="5000" b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vi-VN" sz="5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</m:d>
                          <m:r>
                            <a:rPr lang="vi-VN" sz="5000" b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vi-VN" sz="5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vi-VN" sz="5000" b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5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5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5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>
                            <a:rPr lang="vi-VN" sz="5000" b="0">
                              <a:latin typeface="Cambria Math" panose="02040503050406030204" pitchFamily="18" charset="0"/>
                            </a:rPr>
                            <m:t>.</m:t>
                          </m:r>
                          <m:rad>
                            <m:radPr>
                              <m:degHide m:val="on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Sup>
                                <m:sSub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vi-VN" sz="5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Sup>
                                <m:sSub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vi-VN" sz="5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Sup>
                                <m:sSub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vi-VN" sz="5000" b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</a:t>
                </a:r>
                <a:r>
                  <a:rPr lang="nl-NL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Góc giữa đường thẳng và mặt phẳng:</a:t>
                </a:r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28600" algn="just">
                  <a:spcAft>
                    <a:spcPts val="0"/>
                  </a:spcAft>
                </a:pP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      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Góc giữa đường thẳng và mặt phẳng</a:t>
                </a:r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          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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(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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 đi qua  M</a:t>
                </a:r>
                <a:r>
                  <a:rPr lang="vi-VN" sz="5000" baseline="-2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0 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có VTCP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, mp(α) có VTPT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000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vi-VN" sz="5000" b="0">
                        <a:latin typeface="Cambria Math" panose="02040503050406030204" pitchFamily="18" charset="0"/>
                      </a:rPr>
                      <m:t>=(</m:t>
                    </m:r>
                    <m:r>
                      <a:rPr lang="vi-VN" sz="5000" b="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5000" b="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5000" b="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5000" b="0">
                        <a:latin typeface="Cambria Math" panose="02040503050406030204" pitchFamily="18" charset="0"/>
                      </a:rPr>
                      <m:t>;</m:t>
                    </m:r>
                    <m:r>
                      <a:rPr lang="vi-VN" sz="5000" b="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5000" b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indent="457200" algn="just">
                  <a:spcAft>
                    <a:spcPts val="0"/>
                  </a:spcAft>
                </a:pPr>
                <a:r>
                  <a:rPr lang="en-US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       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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a:rPr lang="vi-VN" sz="5000" b="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  là góc hợp bởi (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</a:t>
                </a:r>
                <a:r>
                  <a:rPr lang="vi-VN" sz="5000" dirty="0">
                    <a:latin typeface="Varpada"/>
                    <a:ea typeface="Tahoma" panose="020B0604030504040204" pitchFamily="34" charset="0"/>
                    <a:cs typeface="Tahoma" panose="020B0604030504040204" pitchFamily="34" charset="0"/>
                  </a:rPr>
                  <a:t>) và mp(α) </a:t>
                </a:r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5000" b="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5000" b="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r>
                        <a:rPr lang="vi-VN" sz="5000" b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5000" b="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nor/>
                            </m:rPr>
                            <a:rPr lang="vi-VN" sz="5000">
                              <a:latin typeface="Varpada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os</m:t>
                          </m:r>
                          <m:r>
                            <a:rPr lang="vi-VN" sz="5000" b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vi-VN" sz="5000" b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5000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vi-VN" sz="5000" b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vi-VN" sz="5000" b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vi-VN" sz="5000">
                                  <a:latin typeface="Varpada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A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vi-VN" sz="5000">
                                      <a:latin typeface="Varpada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vi-VN" sz="5000">
                                  <a:latin typeface="Varpada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vi-VN" sz="5000">
                                  <a:latin typeface="Varpada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B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vi-VN" sz="5000">
                                      <a:latin typeface="Varpada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vi-VN" sz="5000">
                                  <a:latin typeface="Varpada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vi-VN" sz="5000">
                                  <a:latin typeface="Varpada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C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vi-VN" sz="5000">
                                      <a:latin typeface="Varpada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vi-VN" sz="5000" b="0">
                              <a:latin typeface="Cambria Math" panose="02040503050406030204" pitchFamily="18" charset="0"/>
                            </a:rPr>
                            <m:t>.</m:t>
                          </m:r>
                          <m:rad>
                            <m:radPr>
                              <m:degHide m:val="on"/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vi-VN" sz="50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vi-VN" sz="5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5000" dirty="0">
                  <a:latin typeface="Varpada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5000" dirty="0">
                  <a:latin typeface="Varpad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587" y="2002968"/>
                <a:ext cx="22085527" cy="11671593"/>
              </a:xfrm>
              <a:prstGeom prst="rect">
                <a:avLst/>
              </a:prstGeom>
              <a:blipFill>
                <a:blip r:embed="rId3"/>
                <a:stretch>
                  <a:fillRect l="-690" t="-1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0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47A885-F2D1-409F-9DDA-9CB0AA9B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90" y="152400"/>
            <a:ext cx="23367997" cy="155407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588" y="457200"/>
            <a:ext cx="2210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DẠNG TOÁN</a:t>
            </a:r>
            <a:endParaRPr lang="en-US" sz="6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0" y="2133431"/>
            <a:ext cx="24387175" cy="1740456"/>
            <a:chOff x="1120323" y="10750631"/>
            <a:chExt cx="16868087" cy="716179"/>
          </a:xfrm>
        </p:grpSpPr>
        <p:sp>
          <p:nvSpPr>
            <p:cNvPr id="5" name="Right Triangle 4"/>
            <p:cNvSpPr/>
            <p:nvPr/>
          </p:nvSpPr>
          <p:spPr>
            <a:xfrm flipH="1" flipV="1">
              <a:off x="1120323" y="11329010"/>
              <a:ext cx="194126" cy="1378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0"/>
            <p:cNvSpPr>
              <a:spLocks/>
            </p:cNvSpPr>
            <p:nvPr/>
          </p:nvSpPr>
          <p:spPr bwMode="auto">
            <a:xfrm rot="5400000">
              <a:off x="9283513" y="2614713"/>
              <a:ext cx="568979" cy="16840815"/>
            </a:xfrm>
            <a:prstGeom prst="round2SameRect">
              <a:avLst/>
            </a:prstGeom>
            <a:solidFill>
              <a:srgbClr val="AB7C37"/>
            </a:solidFill>
            <a:ln w="57150">
              <a:solidFill>
                <a:srgbClr val="AB7C37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14449" y="10807881"/>
              <a:ext cx="16673959" cy="329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457200" defTabSz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</a:pP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600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</a:t>
              </a:r>
              <a:r>
                <a:rPr lang="en-US" altLang="en-US" sz="4600" b="1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Viết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phương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trình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tham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số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và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phương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trình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chính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tắc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của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đường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 </a:t>
              </a:r>
              <a:r>
                <a:rPr lang="en-US" altLang="en-US" sz="4600" b="1" u="sng" dirty="0" err="1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thẳng</a:t>
              </a:r>
              <a:r>
                <a:rPr lang="en-US" altLang="en-US" sz="4600" b="1" u="sng" dirty="0">
                  <a:solidFill>
                    <a:schemeClr val="bg1"/>
                  </a:solidFill>
                  <a:latin typeface="Varpada"/>
                  <a:ea typeface="Tahoma" panose="020B0604030504040204" pitchFamily="34" charset="0"/>
                  <a:cs typeface="Tahoma" panose="020B0604030504040204" pitchFamily="34" charset="0"/>
                  <a:sym typeface="Wingdings 2" panose="05020102010507070707" pitchFamily="18" charset="2"/>
                </a:rPr>
                <a:t>.</a:t>
              </a:r>
              <a:endParaRPr lang="en-US" altLang="en-US" sz="4600" u="sng" dirty="0">
                <a:solidFill>
                  <a:schemeClr val="bg1"/>
                </a:solidFill>
                <a:latin typeface="Varpada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255283" y="3655291"/>
            <a:ext cx="22215904" cy="9193277"/>
          </a:xfrm>
          <a:prstGeom prst="roundRect">
            <a:avLst>
              <a:gd name="adj" fmla="val 464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67756" y="3211909"/>
                <a:ext cx="20899848" cy="8612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:r>
                  <a:rPr lang="nl-NL" sz="5000" dirty="0">
                    <a:latin typeface="Varpada"/>
                  </a:rPr>
                  <a:t> </a:t>
                </a:r>
              </a:p>
              <a:p>
                <a:pPr fontAlgn="base">
                  <a:spcAft>
                    <a:spcPts val="0"/>
                  </a:spcAft>
                </a:pPr>
                <a:r>
                  <a:rPr lang="nl-NL" sz="5000" dirty="0">
                    <a:latin typeface="Varpada"/>
                  </a:rPr>
                  <a:t>  </a:t>
                </a:r>
                <a:r>
                  <a:rPr lang="nl-NL" sz="5000" dirty="0">
                    <a:latin typeface="Varpada"/>
                    <a:sym typeface="Wingdings 2" panose="05020102010507070707" pitchFamily="18" charset="2"/>
                  </a:rPr>
                  <a:t></a:t>
                </a:r>
                <a:r>
                  <a:rPr lang="nl-NL" sz="5000" dirty="0">
                    <a:latin typeface="Varpada"/>
                  </a:rPr>
                  <a:t>.  </a:t>
                </a:r>
                <a:r>
                  <a:rPr lang="vi-VN" sz="5000" dirty="0">
                    <a:latin typeface="Varpada"/>
                  </a:rPr>
                  <a:t>Phương pháp giải: </a:t>
                </a:r>
                <a:endParaRPr lang="en-US" sz="5000" dirty="0">
                  <a:latin typeface="Varpada"/>
                </a:endParaRPr>
              </a:p>
              <a:p>
                <a:pPr fontAlgn="base">
                  <a:spcAft>
                    <a:spcPts val="0"/>
                  </a:spcAft>
                </a:pPr>
                <a:r>
                  <a:rPr lang="en-US" sz="5000" dirty="0">
                    <a:latin typeface="Varpada"/>
                  </a:rPr>
                  <a:t>               </a:t>
                </a:r>
                <a:r>
                  <a:rPr lang="vi-VN" sz="5000" dirty="0">
                    <a:latin typeface="Varpada"/>
                  </a:rPr>
                  <a:t>Bước 1 : Xác định một điểm cố định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5000" dirty="0">
                    <a:latin typeface="Varpada"/>
                  </a:rPr>
                  <a:t> thuộc</a:t>
                </a:r>
                <a14:m>
                  <m:oMath xmlns:m="http://schemas.openxmlformats.org/officeDocument/2006/math">
                    <m:r>
                      <a:rPr lang="vi-VN" sz="5000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vi-VN" sz="5000" dirty="0">
                    <a:latin typeface="Varpada"/>
                  </a:rPr>
                  <a:t> .</a:t>
                </a:r>
                <a:endParaRPr lang="en-US" sz="5000" dirty="0">
                  <a:latin typeface="Varpada"/>
                </a:endParaRPr>
              </a:p>
              <a:p>
                <a:pPr fontAlgn="base">
                  <a:spcAft>
                    <a:spcPts val="0"/>
                  </a:spcAft>
                </a:pPr>
                <a:r>
                  <a:rPr lang="en-US" sz="5000" dirty="0">
                    <a:latin typeface="Varpada"/>
                  </a:rPr>
                  <a:t>               </a:t>
                </a:r>
                <a:r>
                  <a:rPr lang="vi-VN" sz="5000" dirty="0">
                    <a:latin typeface="Varpada"/>
                  </a:rPr>
                  <a:t>Bước 2 : Xác định một vectơ chỉ phương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vi-VN" sz="50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50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vi-VN" sz="5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vi-VN" sz="5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5000" dirty="0">
                    <a:latin typeface="Varpada"/>
                  </a:rPr>
                  <a:t> của</a:t>
                </a:r>
                <a14:m>
                  <m:oMath xmlns:m="http://schemas.openxmlformats.org/officeDocument/2006/math">
                    <m:r>
                      <a:rPr lang="vi-VN" sz="5000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vi-VN" sz="5000" dirty="0">
                    <a:latin typeface="Varpada"/>
                  </a:rPr>
                  <a:t> .</a:t>
                </a:r>
                <a:endParaRPr lang="en-US" sz="5000" dirty="0">
                  <a:latin typeface="Varpada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          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Bước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3 :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Phương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trình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tham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số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và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phương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trình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chính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tắc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của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000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lần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lượt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có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 </a:t>
                </a:r>
                <a:r>
                  <a:rPr lang="en-US" sz="5000" dirty="0" err="1">
                    <a:latin typeface="Varpada"/>
                    <a:cs typeface="Arial" panose="020B0604020202020204" pitchFamily="34" charset="0"/>
                  </a:rPr>
                  <a:t>dạng</a:t>
                </a:r>
                <a:r>
                  <a:rPr lang="en-US" sz="5000" dirty="0">
                    <a:latin typeface="Varpada"/>
                    <a:cs typeface="Arial" panose="020B0604020202020204" pitchFamily="34" charset="0"/>
                  </a:rPr>
                  <a:t>:</a:t>
                </a:r>
              </a:p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500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fr-FR" sz="500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50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  <m:r>
                        <a:rPr lang="fr-FR" sz="5000">
                          <a:latin typeface="Cambria Math" panose="02040503050406030204" pitchFamily="18" charset="0"/>
                        </a:rPr>
                        <m:t>   (</m:t>
                      </m:r>
                      <m:r>
                        <a:rPr lang="fr-FR" sz="500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500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fr-FR" sz="500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50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000" dirty="0">
                  <a:latin typeface="Varpada"/>
                </a:endParaRPr>
              </a:p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500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fr-FR" sz="500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500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50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fr-FR" sz="5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500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50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fr-FR" sz="5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500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sz="50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5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5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5000" dirty="0">
                  <a:latin typeface="Varpada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756" y="3211909"/>
                <a:ext cx="20899848" cy="8612999"/>
              </a:xfrm>
              <a:prstGeom prst="rect">
                <a:avLst/>
              </a:prstGeom>
              <a:blipFill>
                <a:blip r:embed="rId3"/>
                <a:stretch>
                  <a:fillRect l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4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2611</TotalTime>
  <Words>7857</Words>
  <PresentationFormat>Custom</PresentationFormat>
  <Paragraphs>1093</Paragraphs>
  <Slides>79</Slides>
  <Notes>71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Arial</vt:lpstr>
      <vt:lpstr>AvantGarde-Demi</vt:lpstr>
      <vt:lpstr>Calibri</vt:lpstr>
      <vt:lpstr>Calibri Light</vt:lpstr>
      <vt:lpstr>Cambria Math</vt:lpstr>
      <vt:lpstr>Symbol</vt:lpstr>
      <vt:lpstr>Tahoma</vt:lpstr>
      <vt:lpstr>Times New Roman</vt:lpstr>
      <vt:lpstr>Vani</vt:lpstr>
      <vt:lpstr>Varpada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2020-03-17T12:50:17Z</dcterms:modified>
</cp:coreProperties>
</file>